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326" r:id="rId2"/>
    <p:sldId id="334" r:id="rId3"/>
    <p:sldId id="349" r:id="rId4"/>
    <p:sldId id="335" r:id="rId5"/>
    <p:sldId id="375" r:id="rId6"/>
    <p:sldId id="376" r:id="rId7"/>
    <p:sldId id="263" r:id="rId8"/>
    <p:sldId id="267" r:id="rId9"/>
    <p:sldId id="367" r:id="rId10"/>
    <p:sldId id="338" r:id="rId11"/>
    <p:sldId id="337" r:id="rId12"/>
    <p:sldId id="339" r:id="rId13"/>
    <p:sldId id="264" r:id="rId14"/>
    <p:sldId id="372" r:id="rId15"/>
    <p:sldId id="373" r:id="rId16"/>
    <p:sldId id="374" r:id="rId17"/>
    <p:sldId id="377" r:id="rId18"/>
    <p:sldId id="378" r:id="rId19"/>
    <p:sldId id="379" r:id="rId20"/>
    <p:sldId id="371" r:id="rId21"/>
    <p:sldId id="265" r:id="rId22"/>
    <p:sldId id="345" r:id="rId23"/>
    <p:sldId id="380" r:id="rId24"/>
    <p:sldId id="282" r:id="rId25"/>
    <p:sldId id="284"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67373" autoAdjust="0"/>
  </p:normalViewPr>
  <p:slideViewPr>
    <p:cSldViewPr snapToGrid="0" snapToObjects="1">
      <p:cViewPr varScale="1">
        <p:scale>
          <a:sx n="49" d="100"/>
          <a:sy n="49" d="100"/>
        </p:scale>
        <p:origin x="1452" y="42"/>
      </p:cViewPr>
      <p:guideLst/>
    </p:cSldViewPr>
  </p:slideViewPr>
  <p:notesTextViewPr>
    <p:cViewPr>
      <p:scale>
        <a:sx n="125" d="100"/>
        <a:sy n="125" d="100"/>
      </p:scale>
      <p:origin x="0" y="0"/>
    </p:cViewPr>
  </p:notesTextViewPr>
  <p:sorterViewPr>
    <p:cViewPr>
      <p:scale>
        <a:sx n="100" d="100"/>
        <a:sy n="100" d="100"/>
      </p:scale>
      <p:origin x="0" y="-22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CD7902-7226-114F-BA86-41FD1872D9B7}" type="datetimeFigureOut">
              <a:rPr lang="fr-FR" smtClean="0"/>
              <a:t>20/05/2019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A8808A-F376-234E-9CBA-55FA66C3FB6D}" type="slidenum">
              <a:rPr lang="fr-FR" smtClean="0"/>
              <a:t>‹#›</a:t>
            </a:fld>
            <a:endParaRPr lang="fr-FR"/>
          </a:p>
        </p:txBody>
      </p:sp>
    </p:spTree>
    <p:extLst>
      <p:ext uri="{BB962C8B-B14F-4D97-AF65-F5344CB8AC3E}">
        <p14:creationId xmlns:p14="http://schemas.microsoft.com/office/powerpoint/2010/main" val="1270831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Jérémie</a:t>
            </a:r>
          </a:p>
        </p:txBody>
      </p:sp>
      <p:sp>
        <p:nvSpPr>
          <p:cNvPr id="4" name="Slide Number Placeholder 3"/>
          <p:cNvSpPr>
            <a:spLocks noGrp="1"/>
          </p:cNvSpPr>
          <p:nvPr>
            <p:ph type="sldNum" sz="quarter" idx="5"/>
          </p:nvPr>
        </p:nvSpPr>
        <p:spPr/>
        <p:txBody>
          <a:bodyPr/>
          <a:lstStyle/>
          <a:p>
            <a:fld id="{1AA8808A-F376-234E-9CBA-55FA66C3FB6D}" type="slidenum">
              <a:rPr lang="fr-FR" smtClean="0"/>
              <a:t>1</a:t>
            </a:fld>
            <a:endParaRPr lang="fr-FR"/>
          </a:p>
        </p:txBody>
      </p:sp>
    </p:spTree>
    <p:extLst>
      <p:ext uri="{BB962C8B-B14F-4D97-AF65-F5344CB8AC3E}">
        <p14:creationId xmlns:p14="http://schemas.microsoft.com/office/powerpoint/2010/main" val="1688280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AA8808A-F376-234E-9CBA-55FA66C3FB6D}" type="slidenum">
              <a:rPr lang="fr-FR" smtClean="0"/>
              <a:t>14</a:t>
            </a:fld>
            <a:endParaRPr lang="fr-FR"/>
          </a:p>
        </p:txBody>
      </p:sp>
    </p:spTree>
    <p:extLst>
      <p:ext uri="{BB962C8B-B14F-4D97-AF65-F5344CB8AC3E}">
        <p14:creationId xmlns:p14="http://schemas.microsoft.com/office/powerpoint/2010/main" val="498984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AA8808A-F376-234E-9CBA-55FA66C3FB6D}" type="slidenum">
              <a:rPr lang="fr-FR" smtClean="0"/>
              <a:t>15</a:t>
            </a:fld>
            <a:endParaRPr lang="fr-FR"/>
          </a:p>
        </p:txBody>
      </p:sp>
    </p:spTree>
    <p:extLst>
      <p:ext uri="{BB962C8B-B14F-4D97-AF65-F5344CB8AC3E}">
        <p14:creationId xmlns:p14="http://schemas.microsoft.com/office/powerpoint/2010/main" val="33922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000" dirty="0"/>
              <a:t>Étude avec puissance élevée:</a:t>
            </a:r>
          </a:p>
          <a:p>
            <a:pPr lvl="1"/>
            <a:r>
              <a:rPr lang="fr-CA" sz="1000" i="0" dirty="0"/>
              <a:t>Senat et al </a:t>
            </a:r>
            <a:r>
              <a:rPr lang="fr-CA" sz="1000" i="0" dirty="0">
                <a:sym typeface="Symbol" panose="05050102010706020507" pitchFamily="18" charset="2"/>
              </a:rPr>
              <a:t> n = 914, étude multicentrique</a:t>
            </a:r>
          </a:p>
          <a:p>
            <a:pPr lvl="1"/>
            <a:r>
              <a:rPr lang="fr-CA" sz="1000" i="0" dirty="0">
                <a:sym typeface="Symbol" panose="05050102010706020507" pitchFamily="18" charset="2"/>
              </a:rPr>
              <a:t>Méta-analyses  10 articles (n total = 1194) + 7 articles (n total = 924) </a:t>
            </a:r>
          </a:p>
          <a:p>
            <a:r>
              <a:rPr lang="fr-CA" sz="1000" dirty="0"/>
              <a:t>Risque faible de biais interne</a:t>
            </a:r>
          </a:p>
          <a:p>
            <a:pPr lvl="1"/>
            <a:r>
              <a:rPr lang="fr-CA" sz="1000" i="0" dirty="0"/>
              <a:t>Senat et al </a:t>
            </a:r>
            <a:r>
              <a:rPr lang="fr-CA" sz="1000" i="0" dirty="0">
                <a:sym typeface="Symbol" panose="05050102010706020507" pitchFamily="18" charset="2"/>
              </a:rPr>
              <a:t> Groupe bien randomisé</a:t>
            </a:r>
          </a:p>
          <a:p>
            <a:pPr lvl="1"/>
            <a:r>
              <a:rPr lang="fr-CA" sz="1000" i="0" dirty="0"/>
              <a:t>Méta-analyses </a:t>
            </a:r>
            <a:r>
              <a:rPr lang="fr-CA" sz="1000" i="0" dirty="0">
                <a:sym typeface="Symbol" panose="05050102010706020507" pitchFamily="18" charset="2"/>
              </a:rPr>
              <a:t> Analyse des risques faits = Risque faible </a:t>
            </a:r>
          </a:p>
          <a:p>
            <a:pPr lvl="1"/>
            <a:endParaRPr lang="fr-CA" i="0" dirty="0">
              <a:sym typeface="Symbol" panose="05050102010706020507" pitchFamily="18" charset="2"/>
            </a:endParaRPr>
          </a:p>
          <a:p>
            <a:r>
              <a:rPr lang="fr-CA" sz="1200" b="1" kern="1200" dirty="0">
                <a:solidFill>
                  <a:schemeClr val="tx1"/>
                </a:solidFill>
                <a:effectLst/>
                <a:latin typeface="+mn-lt"/>
                <a:ea typeface="+mn-ea"/>
                <a:cs typeface="+mn-cs"/>
              </a:rPr>
              <a:t>Par rapport aux études, </a:t>
            </a:r>
          </a:p>
          <a:p>
            <a:r>
              <a:rPr lang="fr-CA" sz="1200" b="1" kern="1200" dirty="0">
                <a:solidFill>
                  <a:schemeClr val="tx1"/>
                </a:solidFill>
                <a:effectLst/>
                <a:latin typeface="+mn-lt"/>
                <a:ea typeface="+mn-ea"/>
                <a:cs typeface="+mn-cs"/>
              </a:rPr>
              <a:t>Étant donné que ces résultats proviennent d’études bien réalisées, qui emploient une population comprenant un nombre appréciable de patientes et possédant un risque faible de biais interne, on est capable de se fier à leur conclusion.</a:t>
            </a:r>
            <a:endParaRPr lang="en-CA" sz="1200" b="1" kern="1200" dirty="0">
              <a:solidFill>
                <a:schemeClr val="tx1"/>
              </a:solidFill>
              <a:effectLst/>
              <a:latin typeface="+mn-lt"/>
              <a:ea typeface="+mn-ea"/>
              <a:cs typeface="+mn-cs"/>
            </a:endParaRPr>
          </a:p>
          <a:p>
            <a:endParaRPr lang="fr-CA" dirty="0"/>
          </a:p>
          <a:p>
            <a:endParaRPr lang="fr-CA" dirty="0"/>
          </a:p>
          <a:p>
            <a:r>
              <a:rPr lang="fr-CA" b="1" dirty="0"/>
              <a:t>Car ne veut pas dire qu’un meilleur contrôle glycémique mène automatiquement à une diminution des complications reliées à l’hyperglycémie.</a:t>
            </a:r>
          </a:p>
          <a:p>
            <a:r>
              <a:rPr lang="fr-CA" b="1" dirty="0"/>
              <a:t>Risque faible dans la majorité des articles employés</a:t>
            </a:r>
          </a:p>
          <a:p>
            <a:pPr lvl="1"/>
            <a:endParaRPr lang="fr-CA" i="0" dirty="0">
              <a:sym typeface="Symbol" panose="05050102010706020507" pitchFamily="18" charset="2"/>
            </a:endParaRPr>
          </a:p>
        </p:txBody>
      </p:sp>
      <p:sp>
        <p:nvSpPr>
          <p:cNvPr id="4" name="Espace réservé du numéro de diapositive 3"/>
          <p:cNvSpPr>
            <a:spLocks noGrp="1"/>
          </p:cNvSpPr>
          <p:nvPr>
            <p:ph type="sldNum" sz="quarter" idx="5"/>
          </p:nvPr>
        </p:nvSpPr>
        <p:spPr/>
        <p:txBody>
          <a:bodyPr/>
          <a:lstStyle/>
          <a:p>
            <a:fld id="{1AA8808A-F376-234E-9CBA-55FA66C3FB6D}" type="slidenum">
              <a:rPr lang="fr-FR" smtClean="0"/>
              <a:t>16</a:t>
            </a:fld>
            <a:endParaRPr lang="fr-FR"/>
          </a:p>
        </p:txBody>
      </p:sp>
    </p:spTree>
    <p:extLst>
      <p:ext uri="{BB962C8B-B14F-4D97-AF65-F5344CB8AC3E}">
        <p14:creationId xmlns:p14="http://schemas.microsoft.com/office/powerpoint/2010/main" val="1287806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Jérémie</a:t>
            </a:r>
          </a:p>
          <a:p>
            <a:endParaRPr lang="fr-CA" dirty="0"/>
          </a:p>
          <a:p>
            <a:r>
              <a:rPr lang="fr-CA" dirty="0"/>
              <a:t>Articles démontrant </a:t>
            </a:r>
            <a:r>
              <a:rPr lang="fr-CA" dirty="0">
                <a:sym typeface="Symbol" panose="05050102010706020507" pitchFamily="18" charset="2"/>
              </a:rPr>
              <a:t> risque:</a:t>
            </a:r>
          </a:p>
          <a:p>
            <a:pPr lvl="1"/>
            <a:r>
              <a:rPr lang="fr-CA" i="0" dirty="0">
                <a:sym typeface="Symbol" panose="05050102010706020507" pitchFamily="18" charset="2"/>
              </a:rPr>
              <a:t>Méta-analyses et ERC de Senat et al (2018): </a:t>
            </a:r>
          </a:p>
          <a:p>
            <a:pPr lvl="2"/>
            <a:r>
              <a:rPr lang="fr-CA" dirty="0">
                <a:sym typeface="Symbol" panose="05050102010706020507" pitchFamily="18" charset="2"/>
              </a:rPr>
              <a:t>Bonne méthodologie, forte puissance, faible risque de biais interne</a:t>
            </a:r>
          </a:p>
          <a:p>
            <a:pPr lvl="1"/>
            <a:r>
              <a:rPr lang="fr-CA" i="0" dirty="0">
                <a:sym typeface="Symbol" panose="05050102010706020507" pitchFamily="18" charset="2"/>
              </a:rPr>
              <a:t>Étude cohorte rétrospective de </a:t>
            </a:r>
            <a:r>
              <a:rPr lang="fr-CA" i="0" dirty="0" err="1">
                <a:sym typeface="Symbol" panose="05050102010706020507" pitchFamily="18" charset="2"/>
              </a:rPr>
              <a:t>Camelo</a:t>
            </a:r>
            <a:r>
              <a:rPr lang="fr-CA" i="0" dirty="0">
                <a:sym typeface="Symbol" panose="05050102010706020507" pitchFamily="18" charset="2"/>
              </a:rPr>
              <a:t> Castillo et al (2015): </a:t>
            </a:r>
          </a:p>
          <a:p>
            <a:pPr lvl="2"/>
            <a:r>
              <a:rPr lang="fr-CA" dirty="0">
                <a:sym typeface="Symbol" panose="05050102010706020507" pitchFamily="18" charset="2"/>
              </a:rPr>
              <a:t>n = 9173</a:t>
            </a:r>
          </a:p>
          <a:p>
            <a:pPr lvl="2"/>
            <a:r>
              <a:rPr lang="fr-CA" dirty="0">
                <a:sym typeface="Symbol" panose="05050102010706020507" pitchFamily="18" charset="2"/>
              </a:rPr>
              <a:t>Contrôle pour multiples variables confondantes</a:t>
            </a:r>
          </a:p>
          <a:p>
            <a:r>
              <a:rPr lang="fr-CA" dirty="0">
                <a:sym typeface="Symbol" panose="05050102010706020507" pitchFamily="18" charset="2"/>
              </a:rPr>
              <a:t>À l’inverse : Étude de Holt (2008) et Ramos (2007):</a:t>
            </a:r>
          </a:p>
          <a:p>
            <a:pPr lvl="1"/>
            <a:r>
              <a:rPr lang="fr-CA" i="0" dirty="0">
                <a:sym typeface="Symbol" panose="05050102010706020507" pitchFamily="18" charset="2"/>
              </a:rPr>
              <a:t>Faible puissance (n = 99 et n = 147) </a:t>
            </a:r>
            <a:endParaRPr lang="fr-CA" i="0" dirty="0"/>
          </a:p>
          <a:p>
            <a:endParaRPr lang="fr-CA" dirty="0"/>
          </a:p>
        </p:txBody>
      </p:sp>
      <p:sp>
        <p:nvSpPr>
          <p:cNvPr id="4" name="Espace réservé du numéro de diapositive 3"/>
          <p:cNvSpPr>
            <a:spLocks noGrp="1"/>
          </p:cNvSpPr>
          <p:nvPr>
            <p:ph type="sldNum" sz="quarter" idx="5"/>
          </p:nvPr>
        </p:nvSpPr>
        <p:spPr/>
        <p:txBody>
          <a:bodyPr/>
          <a:lstStyle/>
          <a:p>
            <a:fld id="{1AA8808A-F376-234E-9CBA-55FA66C3FB6D}" type="slidenum">
              <a:rPr lang="fr-FR" smtClean="0"/>
              <a:t>17</a:t>
            </a:fld>
            <a:endParaRPr lang="fr-FR"/>
          </a:p>
        </p:txBody>
      </p:sp>
    </p:spTree>
    <p:extLst>
      <p:ext uri="{BB962C8B-B14F-4D97-AF65-F5344CB8AC3E}">
        <p14:creationId xmlns:p14="http://schemas.microsoft.com/office/powerpoint/2010/main" val="1747709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Mélanie</a:t>
            </a:r>
          </a:p>
          <a:p>
            <a:r>
              <a:rPr lang="fr-CA" dirty="0"/>
              <a:t>On peut même voir que le OR est d’environ 1,4 comme OR de macrosomie, on considère cela intéressant, car comme on le sait tous, la macrosomie est une facteur de risque de dystocie.</a:t>
            </a:r>
          </a:p>
          <a:p>
            <a:r>
              <a:rPr lang="fr-CA" dirty="0"/>
              <a:t>Donc lien logique de se dire que si j’ai plus de macrosomie, je vais avoir plus de dystocie de l’épaule.</a:t>
            </a:r>
          </a:p>
          <a:p>
            <a:r>
              <a:rPr lang="fr-CA" dirty="0"/>
              <a:t>Le poids de naissance augmenté vient comme valider leur résultat trouvé d’augmentation du poids de naissance</a:t>
            </a:r>
          </a:p>
          <a:p>
            <a:endParaRPr lang="fr-CA" dirty="0"/>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Donc on pense qu’on peut pas ignorer les résultats retrouvées avec ces études là</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a:solidFill>
                  <a:schemeClr val="tx1"/>
                </a:solidFill>
                <a:effectLst/>
                <a:latin typeface="+mn-lt"/>
                <a:ea typeface="+mn-ea"/>
                <a:cs typeface="+mn-cs"/>
              </a:rPr>
              <a:t>Faible puissance = On peut se demander si la puissance avait été plus élevé, si les auteurs auraient pu démontrer une différence statistiquement significative p/r à cet issue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kern="1200" dirty="0">
              <a:solidFill>
                <a:schemeClr val="tx1"/>
              </a:solidFill>
              <a:effectLst/>
              <a:latin typeface="+mn-lt"/>
              <a:ea typeface="+mn-ea"/>
              <a:cs typeface="+mn-cs"/>
            </a:endParaRPr>
          </a:p>
          <a:p>
            <a:r>
              <a:rPr lang="fr-CA" dirty="0"/>
              <a:t>Articles démontrant </a:t>
            </a:r>
            <a:r>
              <a:rPr lang="fr-CA" dirty="0">
                <a:sym typeface="Symbol" panose="05050102010706020507" pitchFamily="18" charset="2"/>
              </a:rPr>
              <a:t> risque:</a:t>
            </a:r>
          </a:p>
          <a:p>
            <a:pPr lvl="1"/>
            <a:r>
              <a:rPr lang="fr-CA" i="0" dirty="0">
                <a:sym typeface="Symbol" panose="05050102010706020507" pitchFamily="18" charset="2"/>
              </a:rPr>
              <a:t>Méta-analyses et étude de cohorte de </a:t>
            </a:r>
            <a:r>
              <a:rPr lang="fr-CA" i="0" dirty="0" err="1">
                <a:sym typeface="Symbol" panose="05050102010706020507" pitchFamily="18" charset="2"/>
              </a:rPr>
              <a:t>Camelo</a:t>
            </a:r>
            <a:r>
              <a:rPr lang="fr-CA" i="0" dirty="0">
                <a:sym typeface="Symbol" panose="05050102010706020507" pitchFamily="18" charset="2"/>
              </a:rPr>
              <a:t> Castillo et al (2015):</a:t>
            </a:r>
          </a:p>
          <a:p>
            <a:pPr lvl="2"/>
            <a:r>
              <a:rPr lang="fr-CA" dirty="0">
                <a:sym typeface="Symbol" panose="05050102010706020507" pitchFamily="18" charset="2"/>
              </a:rPr>
              <a:t>Bonne méthodologie, forte puissance, faible risque de biais interne</a:t>
            </a:r>
          </a:p>
          <a:p>
            <a:pPr lvl="1"/>
            <a:r>
              <a:rPr lang="fr-CA" i="0" dirty="0">
                <a:sym typeface="Symbol" panose="05050102010706020507" pitchFamily="18" charset="2"/>
              </a:rPr>
              <a:t>Étude cohorte rétrospective de Cheng et al (2012)</a:t>
            </a:r>
          </a:p>
          <a:p>
            <a:pPr lvl="2"/>
            <a:r>
              <a:rPr lang="fr-CA" dirty="0">
                <a:sym typeface="Symbol" panose="05050102010706020507" pitchFamily="18" charset="2"/>
              </a:rPr>
              <a:t>n = 10 682</a:t>
            </a:r>
          </a:p>
          <a:p>
            <a:pPr lvl="2"/>
            <a:r>
              <a:rPr lang="fr-CA" dirty="0">
                <a:sym typeface="Symbol" panose="05050102010706020507" pitchFamily="18" charset="2"/>
              </a:rPr>
              <a:t>Contrôle pour multiples variables confondantes</a:t>
            </a:r>
          </a:p>
          <a:p>
            <a:r>
              <a:rPr lang="fr-CA" dirty="0">
                <a:sym typeface="Symbol" panose="05050102010706020507" pitchFamily="18" charset="2"/>
              </a:rPr>
              <a:t>À l’inverse : </a:t>
            </a:r>
          </a:p>
          <a:p>
            <a:pPr lvl="1"/>
            <a:r>
              <a:rPr lang="fr-CA" i="0" dirty="0">
                <a:sym typeface="Symbol" panose="05050102010706020507" pitchFamily="18" charset="2"/>
              </a:rPr>
              <a:t>Étude de Holt (2008)  faible puissance (n = 99) </a:t>
            </a:r>
          </a:p>
          <a:p>
            <a:pPr lvl="1"/>
            <a:r>
              <a:rPr lang="fr-CA" i="0" dirty="0">
                <a:sym typeface="Symbol" panose="05050102010706020507" pitchFamily="18" charset="2"/>
              </a:rPr>
              <a:t>Pour ERC Senat et 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endParaRPr lang="fr-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p>
          <a:p>
            <a:endParaRPr lang="fr-CA" dirty="0"/>
          </a:p>
        </p:txBody>
      </p:sp>
      <p:sp>
        <p:nvSpPr>
          <p:cNvPr id="4" name="Espace réservé du numéro de diapositive 3"/>
          <p:cNvSpPr>
            <a:spLocks noGrp="1"/>
          </p:cNvSpPr>
          <p:nvPr>
            <p:ph type="sldNum" sz="quarter" idx="5"/>
          </p:nvPr>
        </p:nvSpPr>
        <p:spPr/>
        <p:txBody>
          <a:bodyPr/>
          <a:lstStyle/>
          <a:p>
            <a:fld id="{1AA8808A-F376-234E-9CBA-55FA66C3FB6D}" type="slidenum">
              <a:rPr lang="fr-FR" smtClean="0"/>
              <a:t>18</a:t>
            </a:fld>
            <a:endParaRPr lang="fr-FR"/>
          </a:p>
        </p:txBody>
      </p:sp>
    </p:spTree>
    <p:extLst>
      <p:ext uri="{BB962C8B-B14F-4D97-AF65-F5344CB8AC3E}">
        <p14:creationId xmlns:p14="http://schemas.microsoft.com/office/powerpoint/2010/main" val="3306259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200" kern="1200" dirty="0" err="1">
                <a:solidFill>
                  <a:schemeClr val="tx1"/>
                </a:solidFill>
                <a:effectLst/>
                <a:latin typeface="+mn-lt"/>
                <a:ea typeface="+mn-ea"/>
                <a:cs typeface="+mn-cs"/>
              </a:rPr>
              <a:t>Mélanie</a:t>
            </a:r>
            <a:endParaRPr lang="fr-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p>
          <a:p>
            <a:r>
              <a:rPr lang="fr-CA" dirty="0"/>
              <a:t>À l’inverse, on peut dire exactement la même chose devant l’étude de Senat et les 2 méta-analyses = sont aussi des bonnes études avec une forte puissance et un risque de biais faible interne.</a:t>
            </a:r>
          </a:p>
          <a:p>
            <a:r>
              <a:rPr lang="fr-CA" dirty="0"/>
              <a:t>Devrait avoir plus d’études pour bien trancher, mais on ne peut pas ignorer cette augmentation de risque retrouvé (on ne peut dénier ces conclusions du fait que ça provient de bonnes études)</a:t>
            </a:r>
          </a:p>
          <a:p>
            <a:endParaRPr lang="fr-CA" dirty="0"/>
          </a:p>
          <a:p>
            <a:r>
              <a:rPr lang="fr-CA" dirty="0"/>
              <a:t>Par contre, la raison d’admission aux USI n’est pas mentionné dans les études, ce qui aurait été intéressant. On peut se demander si c’est 2</a:t>
            </a:r>
            <a:r>
              <a:rPr lang="fr-CA" baseline="30000" dirty="0"/>
              <a:t>e</a:t>
            </a:r>
            <a:r>
              <a:rPr lang="fr-CA" dirty="0"/>
              <a:t> à l’augmentation de l’hypoglycémie néonatale ou 2</a:t>
            </a:r>
            <a:r>
              <a:rPr lang="fr-CA" baseline="30000" dirty="0"/>
              <a:t>e</a:t>
            </a:r>
            <a:r>
              <a:rPr lang="fr-CA" dirty="0"/>
              <a:t> à l’augmentation de détresse respiratoire</a:t>
            </a:r>
          </a:p>
          <a:p>
            <a:endParaRPr lang="fr-CA" dirty="0"/>
          </a:p>
          <a:p>
            <a:r>
              <a:rPr lang="fr-CA" dirty="0"/>
              <a:t>Articles démontrant </a:t>
            </a:r>
            <a:r>
              <a:rPr lang="fr-CA" dirty="0">
                <a:sym typeface="Symbol" panose="05050102010706020507" pitchFamily="18" charset="2"/>
              </a:rPr>
              <a:t> risque:</a:t>
            </a:r>
          </a:p>
          <a:p>
            <a:pPr lvl="1"/>
            <a:r>
              <a:rPr lang="fr-CA" i="0" dirty="0">
                <a:sym typeface="Symbol" panose="05050102010706020507" pitchFamily="18" charset="2"/>
              </a:rPr>
              <a:t>Étude cohorte rétrospective de </a:t>
            </a:r>
            <a:r>
              <a:rPr lang="fr-CA" i="0" dirty="0" err="1">
                <a:sym typeface="Symbol" panose="05050102010706020507" pitchFamily="18" charset="2"/>
              </a:rPr>
              <a:t>Camelo</a:t>
            </a:r>
            <a:r>
              <a:rPr lang="fr-CA" i="0" dirty="0">
                <a:sym typeface="Symbol" panose="05050102010706020507" pitchFamily="18" charset="2"/>
              </a:rPr>
              <a:t> Castillo et al (2015) et de Cheng et al (2012) :</a:t>
            </a:r>
          </a:p>
          <a:p>
            <a:pPr lvl="2"/>
            <a:r>
              <a:rPr lang="fr-CA" dirty="0">
                <a:sym typeface="Symbol" panose="05050102010706020507" pitchFamily="18" charset="2"/>
              </a:rPr>
              <a:t>n = Environ 10 000</a:t>
            </a:r>
          </a:p>
          <a:p>
            <a:pPr lvl="2"/>
            <a:r>
              <a:rPr lang="fr-CA" dirty="0">
                <a:sym typeface="Symbol" panose="05050102010706020507" pitchFamily="18" charset="2"/>
              </a:rPr>
              <a:t>Forte puissance, bonne méthodologie, risque faible de biais interne</a:t>
            </a:r>
          </a:p>
          <a:p>
            <a:r>
              <a:rPr lang="fr-CA" dirty="0">
                <a:sym typeface="Symbol" panose="05050102010706020507" pitchFamily="18" charset="2"/>
              </a:rPr>
              <a:t>À l’inverse : </a:t>
            </a:r>
          </a:p>
          <a:p>
            <a:pPr lvl="1"/>
            <a:r>
              <a:rPr lang="fr-CA" i="0" dirty="0">
                <a:sym typeface="Symbol" panose="05050102010706020507" pitchFamily="18" charset="2"/>
              </a:rPr>
              <a:t>Pour ERC Senat et al et méta-analyses ?</a:t>
            </a:r>
          </a:p>
          <a:p>
            <a:endParaRPr lang="fr-CA" dirty="0"/>
          </a:p>
          <a:p>
            <a:endParaRPr lang="fr-CA" dirty="0"/>
          </a:p>
        </p:txBody>
      </p:sp>
      <p:sp>
        <p:nvSpPr>
          <p:cNvPr id="4" name="Espace réservé du numéro de diapositive 3"/>
          <p:cNvSpPr>
            <a:spLocks noGrp="1"/>
          </p:cNvSpPr>
          <p:nvPr>
            <p:ph type="sldNum" sz="quarter" idx="5"/>
          </p:nvPr>
        </p:nvSpPr>
        <p:spPr/>
        <p:txBody>
          <a:bodyPr/>
          <a:lstStyle/>
          <a:p>
            <a:fld id="{1AA8808A-F376-234E-9CBA-55FA66C3FB6D}" type="slidenum">
              <a:rPr lang="fr-FR" smtClean="0"/>
              <a:t>19</a:t>
            </a:fld>
            <a:endParaRPr lang="fr-FR"/>
          </a:p>
        </p:txBody>
      </p:sp>
    </p:spTree>
    <p:extLst>
      <p:ext uri="{BB962C8B-B14F-4D97-AF65-F5344CB8AC3E}">
        <p14:creationId xmlns:p14="http://schemas.microsoft.com/office/powerpoint/2010/main" val="2210220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Confirme la théorie avant de faire la récension des écrits</a:t>
            </a:r>
          </a:p>
        </p:txBody>
      </p:sp>
      <p:sp>
        <p:nvSpPr>
          <p:cNvPr id="4" name="Slide Number Placeholder 3"/>
          <p:cNvSpPr>
            <a:spLocks noGrp="1"/>
          </p:cNvSpPr>
          <p:nvPr>
            <p:ph type="sldNum" sz="quarter" idx="5"/>
          </p:nvPr>
        </p:nvSpPr>
        <p:spPr/>
        <p:txBody>
          <a:bodyPr/>
          <a:lstStyle/>
          <a:p>
            <a:fld id="{1AA8808A-F376-234E-9CBA-55FA66C3FB6D}" type="slidenum">
              <a:rPr lang="fr-FR" smtClean="0"/>
              <a:t>20</a:t>
            </a:fld>
            <a:endParaRPr lang="fr-FR"/>
          </a:p>
        </p:txBody>
      </p:sp>
    </p:spTree>
    <p:extLst>
      <p:ext uri="{BB962C8B-B14F-4D97-AF65-F5344CB8AC3E}">
        <p14:creationId xmlns:p14="http://schemas.microsoft.com/office/powerpoint/2010/main" val="3827335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1AA8808A-F376-234E-9CBA-55FA66C3FB6D}" type="slidenum">
              <a:rPr lang="fr-FR" smtClean="0"/>
              <a:t>22</a:t>
            </a:fld>
            <a:endParaRPr lang="fr-FR"/>
          </a:p>
        </p:txBody>
      </p:sp>
    </p:spTree>
    <p:extLst>
      <p:ext uri="{BB962C8B-B14F-4D97-AF65-F5344CB8AC3E}">
        <p14:creationId xmlns:p14="http://schemas.microsoft.com/office/powerpoint/2010/main" val="2629180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1AA8808A-F376-234E-9CBA-55FA66C3FB6D}" type="slidenum">
              <a:rPr lang="fr-FR" smtClean="0"/>
              <a:t>23</a:t>
            </a:fld>
            <a:endParaRPr lang="fr-FR"/>
          </a:p>
        </p:txBody>
      </p:sp>
    </p:spTree>
    <p:extLst>
      <p:ext uri="{BB962C8B-B14F-4D97-AF65-F5344CB8AC3E}">
        <p14:creationId xmlns:p14="http://schemas.microsoft.com/office/powerpoint/2010/main" val="199830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Jérémie</a:t>
            </a:r>
          </a:p>
        </p:txBody>
      </p:sp>
      <p:sp>
        <p:nvSpPr>
          <p:cNvPr id="4" name="Slide Number Placeholder 3"/>
          <p:cNvSpPr>
            <a:spLocks noGrp="1"/>
          </p:cNvSpPr>
          <p:nvPr>
            <p:ph type="sldNum" sz="quarter" idx="5"/>
          </p:nvPr>
        </p:nvSpPr>
        <p:spPr/>
        <p:txBody>
          <a:bodyPr/>
          <a:lstStyle/>
          <a:p>
            <a:fld id="{1AA8808A-F376-234E-9CBA-55FA66C3FB6D}" type="slidenum">
              <a:rPr lang="fr-FR" smtClean="0"/>
              <a:t>2</a:t>
            </a:fld>
            <a:endParaRPr lang="fr-FR"/>
          </a:p>
        </p:txBody>
      </p:sp>
    </p:spTree>
    <p:extLst>
      <p:ext uri="{BB962C8B-B14F-4D97-AF65-F5344CB8AC3E}">
        <p14:creationId xmlns:p14="http://schemas.microsoft.com/office/powerpoint/2010/main" val="97597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fr-CA" i="0" dirty="0">
                <a:sym typeface="Symbol" panose="05050102010706020507" pitchFamily="18" charset="2"/>
              </a:rPr>
              <a:t>Complications maternelles:</a:t>
            </a:r>
          </a:p>
          <a:p>
            <a:pPr lvl="2"/>
            <a:r>
              <a:rPr lang="fr-CA" i="0" dirty="0">
                <a:sym typeface="Symbol" panose="05050102010706020507" pitchFamily="18" charset="2"/>
              </a:rPr>
              <a:t> Hypertension gestationnel</a:t>
            </a:r>
          </a:p>
          <a:p>
            <a:pPr lvl="2"/>
            <a:r>
              <a:rPr lang="fr-CA" i="0" dirty="0">
                <a:sym typeface="Symbol" panose="05050102010706020507" pitchFamily="18" charset="2"/>
              </a:rPr>
              <a:t> </a:t>
            </a:r>
            <a:r>
              <a:rPr lang="fr-CA" i="0" dirty="0" err="1">
                <a:sym typeface="Symbol" panose="05050102010706020507" pitchFamily="18" charset="2"/>
              </a:rPr>
              <a:t>Pré-éclampsie</a:t>
            </a:r>
            <a:r>
              <a:rPr lang="fr-CA" i="0" dirty="0">
                <a:sym typeface="Symbol" panose="05050102010706020507" pitchFamily="18" charset="2"/>
              </a:rPr>
              <a:t> </a:t>
            </a:r>
          </a:p>
          <a:p>
            <a:pPr lvl="2"/>
            <a:r>
              <a:rPr lang="fr-CA" i="0" dirty="0">
                <a:sym typeface="Symbol" panose="05050102010706020507" pitchFamily="18" charset="2"/>
              </a:rPr>
              <a:t> C/S</a:t>
            </a:r>
          </a:p>
          <a:p>
            <a:pPr lvl="2"/>
            <a:r>
              <a:rPr lang="fr-CA" i="0" dirty="0">
                <a:sym typeface="Symbol" panose="05050102010706020507" pitchFamily="18" charset="2"/>
              </a:rPr>
              <a:t> </a:t>
            </a:r>
            <a:r>
              <a:rPr lang="fr-CA" i="0" dirty="0" err="1">
                <a:sym typeface="Symbol" panose="05050102010706020507" pitchFamily="18" charset="2"/>
              </a:rPr>
              <a:t>Db</a:t>
            </a:r>
            <a:r>
              <a:rPr lang="fr-CA" i="0" dirty="0">
                <a:sym typeface="Symbol" panose="05050102010706020507" pitchFamily="18" charset="2"/>
              </a:rPr>
              <a:t> type 2</a:t>
            </a:r>
            <a:endParaRPr lang="fr-CA" i="0" dirty="0"/>
          </a:p>
          <a:p>
            <a:endParaRPr lang="fr-CA" dirty="0"/>
          </a:p>
        </p:txBody>
      </p:sp>
      <p:sp>
        <p:nvSpPr>
          <p:cNvPr id="4" name="Slide Number Placeholder 3"/>
          <p:cNvSpPr>
            <a:spLocks noGrp="1"/>
          </p:cNvSpPr>
          <p:nvPr>
            <p:ph type="sldNum" sz="quarter" idx="5"/>
          </p:nvPr>
        </p:nvSpPr>
        <p:spPr/>
        <p:txBody>
          <a:bodyPr/>
          <a:lstStyle/>
          <a:p>
            <a:fld id="{1AA8808A-F376-234E-9CBA-55FA66C3FB6D}" type="slidenum">
              <a:rPr lang="fr-FR" smtClean="0"/>
              <a:t>3</a:t>
            </a:fld>
            <a:endParaRPr lang="fr-FR"/>
          </a:p>
        </p:txBody>
      </p:sp>
    </p:spTree>
    <p:extLst>
      <p:ext uri="{BB962C8B-B14F-4D97-AF65-F5344CB8AC3E}">
        <p14:creationId xmlns:p14="http://schemas.microsoft.com/office/powerpoint/2010/main" val="1132920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Permet un meilleure </a:t>
            </a:r>
          </a:p>
          <a:p>
            <a:r>
              <a:rPr lang="fr-FR" dirty="0"/>
              <a:t>La recension des écrits va nous permettre d’avoir de </a:t>
            </a:r>
            <a:r>
              <a:rPr lang="fr-FR" dirty="0" err="1"/>
              <a:t>meil</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(présence de générique)</a:t>
            </a:r>
          </a:p>
          <a:p>
            <a:endParaRPr lang="fr-FR" dirty="0"/>
          </a:p>
        </p:txBody>
      </p:sp>
      <p:sp>
        <p:nvSpPr>
          <p:cNvPr id="4" name="Espace réservé du numéro de diapositive 3"/>
          <p:cNvSpPr>
            <a:spLocks noGrp="1"/>
          </p:cNvSpPr>
          <p:nvPr>
            <p:ph type="sldNum" sz="quarter" idx="5"/>
          </p:nvPr>
        </p:nvSpPr>
        <p:spPr/>
        <p:txBody>
          <a:bodyPr/>
          <a:lstStyle/>
          <a:p>
            <a:fld id="{1AA8808A-F376-234E-9CBA-55FA66C3FB6D}" type="slidenum">
              <a:rPr lang="fr-FR" smtClean="0"/>
              <a:t>5</a:t>
            </a:fld>
            <a:endParaRPr lang="fr-FR"/>
          </a:p>
        </p:txBody>
      </p:sp>
    </p:spTree>
    <p:extLst>
      <p:ext uri="{BB962C8B-B14F-4D97-AF65-F5344CB8AC3E}">
        <p14:creationId xmlns:p14="http://schemas.microsoft.com/office/powerpoint/2010/main" val="2135509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Jérémie</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0E154-F73A-F84E-AC6F-91B2EB60C58D}"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0758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0E154-F73A-F84E-AC6F-91B2EB60C58D}"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2245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0E154-F73A-F84E-AC6F-91B2EB60C58D}"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6929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0E154-F73A-F84E-AC6F-91B2EB60C58D}"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1652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err="1">
                <a:solidFill>
                  <a:schemeClr val="tx1"/>
                </a:solidFill>
                <a:effectLst/>
                <a:latin typeface="+mn-lt"/>
                <a:ea typeface="+mn-ea"/>
                <a:cs typeface="+mn-cs"/>
              </a:rPr>
              <a:t>Between</a:t>
            </a:r>
            <a:r>
              <a:rPr lang="fr-CA" sz="1200" kern="1200" dirty="0">
                <a:solidFill>
                  <a:schemeClr val="tx1"/>
                </a:solidFill>
                <a:effectLst/>
                <a:latin typeface="+mn-lt"/>
                <a:ea typeface="+mn-ea"/>
                <a:cs typeface="+mn-cs"/>
              </a:rPr>
              <a:t> </a:t>
            </a:r>
            <a:r>
              <a:rPr lang="fr-CA" sz="1200" kern="1200" dirty="0" err="1">
                <a:solidFill>
                  <a:schemeClr val="tx1"/>
                </a:solidFill>
                <a:effectLst/>
                <a:latin typeface="+mn-lt"/>
                <a:ea typeface="+mn-ea"/>
                <a:cs typeface="+mn-cs"/>
              </a:rPr>
              <a:t>January</a:t>
            </a:r>
            <a:r>
              <a:rPr lang="fr-CA" sz="1200" kern="1200" dirty="0">
                <a:solidFill>
                  <a:schemeClr val="tx1"/>
                </a:solidFill>
                <a:effectLst/>
                <a:latin typeface="+mn-lt"/>
                <a:ea typeface="+mn-ea"/>
                <a:cs typeface="+mn-cs"/>
              </a:rPr>
              <a:t> 2015 and </a:t>
            </a:r>
            <a:r>
              <a:rPr lang="fr-CA" sz="1200" kern="1200" dirty="0" err="1">
                <a:solidFill>
                  <a:schemeClr val="tx1"/>
                </a:solidFill>
                <a:effectLst/>
                <a:latin typeface="+mn-lt"/>
                <a:ea typeface="+mn-ea"/>
                <a:cs typeface="+mn-cs"/>
              </a:rPr>
              <a:t>September</a:t>
            </a:r>
            <a:r>
              <a:rPr lang="fr-CA" sz="1200" kern="1200" dirty="0">
                <a:solidFill>
                  <a:schemeClr val="tx1"/>
                </a:solidFill>
                <a:effectLst/>
                <a:latin typeface="+mn-lt"/>
                <a:ea typeface="+mn-ea"/>
                <a:cs typeface="+mn-cs"/>
              </a:rPr>
              <a:t> 2016, </a:t>
            </a:r>
            <a:endParaRPr lang="fr-CA" dirty="0"/>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70E154-F73A-F84E-AC6F-91B2EB60C58D}"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551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FD6BD37-275D-984F-B420-F46F0D750DF9}" type="datetimeFigureOut">
              <a:rPr lang="fr-FR" smtClean="0"/>
              <a:t>20/05/2019</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9D37D99-3AEE-274A-81CE-E5F382D0C35D}" type="slidenum">
              <a:rPr lang="fr-FR" smtClean="0"/>
              <a:t>‹#›</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77608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D6BD37-275D-984F-B420-F46F0D750DF9}"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D37D99-3AEE-274A-81CE-E5F382D0C35D}" type="slidenum">
              <a:rPr lang="fr-FR" smtClean="0"/>
              <a:t>‹#›</a:t>
            </a:fld>
            <a:endParaRPr lang="fr-FR"/>
          </a:p>
        </p:txBody>
      </p:sp>
    </p:spTree>
    <p:extLst>
      <p:ext uri="{BB962C8B-B14F-4D97-AF65-F5344CB8AC3E}">
        <p14:creationId xmlns:p14="http://schemas.microsoft.com/office/powerpoint/2010/main" val="212961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D6BD37-275D-984F-B420-F46F0D750DF9}"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D37D99-3AEE-274A-81CE-E5F382D0C35D}" type="slidenum">
              <a:rPr lang="fr-FR" smtClean="0"/>
              <a:t>‹#›</a:t>
            </a:fld>
            <a:endParaRPr lang="fr-FR"/>
          </a:p>
        </p:txBody>
      </p:sp>
    </p:spTree>
    <p:extLst>
      <p:ext uri="{BB962C8B-B14F-4D97-AF65-F5344CB8AC3E}">
        <p14:creationId xmlns:p14="http://schemas.microsoft.com/office/powerpoint/2010/main" val="261538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2FD6BD37-275D-984F-B420-F46F0D750DF9}" type="datetimeFigureOut">
              <a:rPr lang="fr-FR" smtClean="0"/>
              <a:t>20/05/2019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D37D99-3AEE-274A-81CE-E5F382D0C35D}" type="slidenum">
              <a:rPr lang="fr-FR" smtClean="0"/>
              <a:t>‹#›</a:t>
            </a:fld>
            <a:endParaRPr lang="fr-FR"/>
          </a:p>
        </p:txBody>
      </p:sp>
    </p:spTree>
    <p:extLst>
      <p:ext uri="{BB962C8B-B14F-4D97-AF65-F5344CB8AC3E}">
        <p14:creationId xmlns:p14="http://schemas.microsoft.com/office/powerpoint/2010/main" val="268822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FD6BD37-275D-984F-B420-F46F0D750DF9}" type="datetimeFigureOut">
              <a:rPr lang="fr-FR" smtClean="0"/>
              <a:t>20/05/2019</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9D37D99-3AEE-274A-81CE-E5F382D0C35D}" type="slidenum">
              <a:rPr lang="fr-FR" smtClean="0"/>
              <a:t>‹#›</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9412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2FD6BD37-275D-984F-B420-F46F0D750DF9}" type="datetimeFigureOut">
              <a:rPr lang="fr-FR" smtClean="0"/>
              <a:t>20/05/2019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D37D99-3AEE-274A-81CE-E5F382D0C35D}" type="slidenum">
              <a:rPr lang="fr-FR" smtClean="0"/>
              <a:t>‹#›</a:t>
            </a:fld>
            <a:endParaRPr lang="fr-FR"/>
          </a:p>
        </p:txBody>
      </p:sp>
    </p:spTree>
    <p:extLst>
      <p:ext uri="{BB962C8B-B14F-4D97-AF65-F5344CB8AC3E}">
        <p14:creationId xmlns:p14="http://schemas.microsoft.com/office/powerpoint/2010/main" val="317234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2FD6BD37-275D-984F-B420-F46F0D750DF9}" type="datetimeFigureOut">
              <a:rPr lang="fr-FR" smtClean="0"/>
              <a:t>20/05/2019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D37D99-3AEE-274A-81CE-E5F382D0C35D}" type="slidenum">
              <a:rPr lang="fr-FR" smtClean="0"/>
              <a:t>‹#›</a:t>
            </a:fld>
            <a:endParaRPr lang="fr-FR"/>
          </a:p>
        </p:txBody>
      </p:sp>
    </p:spTree>
    <p:extLst>
      <p:ext uri="{BB962C8B-B14F-4D97-AF65-F5344CB8AC3E}">
        <p14:creationId xmlns:p14="http://schemas.microsoft.com/office/powerpoint/2010/main" val="108474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FD6BD37-275D-984F-B420-F46F0D750DF9}" type="datetimeFigureOut">
              <a:rPr lang="fr-FR" smtClean="0"/>
              <a:t>20/05/2019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D37D99-3AEE-274A-81CE-E5F382D0C35D}" type="slidenum">
              <a:rPr lang="fr-FR" smtClean="0"/>
              <a:t>‹#›</a:t>
            </a:fld>
            <a:endParaRPr lang="fr-FR"/>
          </a:p>
        </p:txBody>
      </p:sp>
    </p:spTree>
    <p:extLst>
      <p:ext uri="{BB962C8B-B14F-4D97-AF65-F5344CB8AC3E}">
        <p14:creationId xmlns:p14="http://schemas.microsoft.com/office/powerpoint/2010/main" val="2792490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6BD37-275D-984F-B420-F46F0D750DF9}" type="datetimeFigureOut">
              <a:rPr lang="fr-FR" smtClean="0"/>
              <a:t>20/05/2019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D37D99-3AEE-274A-81CE-E5F382D0C35D}" type="slidenum">
              <a:rPr lang="fr-FR" smtClean="0"/>
              <a:t>‹#›</a:t>
            </a:fld>
            <a:endParaRPr lang="fr-FR"/>
          </a:p>
        </p:txBody>
      </p:sp>
    </p:spTree>
    <p:extLst>
      <p:ext uri="{BB962C8B-B14F-4D97-AF65-F5344CB8AC3E}">
        <p14:creationId xmlns:p14="http://schemas.microsoft.com/office/powerpoint/2010/main" val="256492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FD6BD37-275D-984F-B420-F46F0D750DF9}" type="datetimeFigureOut">
              <a:rPr lang="fr-FR" smtClean="0"/>
              <a:t>20/05/2019</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9D37D99-3AEE-274A-81CE-E5F382D0C35D}" type="slidenum">
              <a:rPr lang="fr-FR" smtClean="0"/>
              <a:t>‹#›</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032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FD6BD37-275D-984F-B420-F46F0D750DF9}" type="datetimeFigureOut">
              <a:rPr lang="fr-FR" smtClean="0"/>
              <a:t>20/05/2019</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9D37D99-3AEE-274A-81CE-E5F382D0C35D}" type="slidenum">
              <a:rPr lang="fr-FR" smtClean="0"/>
              <a:t>‹#›</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691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FD6BD37-275D-984F-B420-F46F0D750DF9}" type="datetimeFigureOut">
              <a:rPr lang="fr-FR" smtClean="0"/>
              <a:t>20/05/2019</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9D37D99-3AEE-274A-81CE-E5F382D0C35D}" type="slidenum">
              <a:rPr lang="fr-FR" smtClean="0"/>
              <a:t>‹#›</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479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585975-3332-384B-885E-75E38C4CC243}"/>
              </a:ext>
            </a:extLst>
          </p:cNvPr>
          <p:cNvSpPr>
            <a:spLocks noGrp="1"/>
          </p:cNvSpPr>
          <p:nvPr>
            <p:ph type="ctrTitle"/>
          </p:nvPr>
        </p:nvSpPr>
        <p:spPr>
          <a:xfrm>
            <a:off x="1309868" y="1456091"/>
            <a:ext cx="9572263" cy="1664340"/>
          </a:xfrm>
        </p:spPr>
        <p:txBody>
          <a:bodyPr/>
          <a:lstStyle/>
          <a:p>
            <a:r>
              <a:rPr lang="fr-CA" sz="3600" dirty="0"/>
              <a:t>Le </a:t>
            </a:r>
            <a:r>
              <a:rPr lang="fr-CA" sz="3600" dirty="0" err="1"/>
              <a:t>glyburide</a:t>
            </a:r>
            <a:r>
              <a:rPr lang="fr-CA" sz="3600" dirty="0"/>
              <a:t> est-il un choix sécuritaire et efficace dans le traitement du diabète gestationnel?</a:t>
            </a:r>
          </a:p>
        </p:txBody>
      </p:sp>
      <p:sp>
        <p:nvSpPr>
          <p:cNvPr id="3" name="Sous-titre 2">
            <a:extLst>
              <a:ext uri="{FF2B5EF4-FFF2-40B4-BE49-F238E27FC236}">
                <a16:creationId xmlns:a16="http://schemas.microsoft.com/office/drawing/2014/main" id="{6497AF3E-DEEF-4C40-A4A6-752373DFCACB}"/>
              </a:ext>
            </a:extLst>
          </p:cNvPr>
          <p:cNvSpPr>
            <a:spLocks noGrp="1"/>
          </p:cNvSpPr>
          <p:nvPr>
            <p:ph type="subTitle" idx="1"/>
          </p:nvPr>
        </p:nvSpPr>
        <p:spPr>
          <a:xfrm>
            <a:off x="2680162" y="3737570"/>
            <a:ext cx="6831673" cy="1086237"/>
          </a:xfrm>
        </p:spPr>
        <p:txBody>
          <a:bodyPr>
            <a:normAutofit fontScale="70000" lnSpcReduction="20000"/>
          </a:bodyPr>
          <a:lstStyle/>
          <a:p>
            <a:r>
              <a:rPr lang="fr-FR" dirty="0"/>
              <a:t>Présenté par</a:t>
            </a:r>
          </a:p>
          <a:p>
            <a:endParaRPr lang="fr-FR" dirty="0"/>
          </a:p>
          <a:p>
            <a:r>
              <a:rPr lang="fr-FR" dirty="0"/>
              <a:t>Jérémie </a:t>
            </a:r>
            <a:r>
              <a:rPr lang="fr-FR" dirty="0" err="1"/>
              <a:t>Ratthé</a:t>
            </a:r>
            <a:endParaRPr lang="fr-FR" dirty="0"/>
          </a:p>
          <a:p>
            <a:r>
              <a:rPr lang="fr-FR" dirty="0"/>
              <a:t>Mélanie Roussin</a:t>
            </a:r>
          </a:p>
          <a:p>
            <a:endParaRPr lang="fr-FR" dirty="0"/>
          </a:p>
        </p:txBody>
      </p:sp>
    </p:spTree>
    <p:extLst>
      <p:ext uri="{BB962C8B-B14F-4D97-AF65-F5344CB8AC3E}">
        <p14:creationId xmlns:p14="http://schemas.microsoft.com/office/powerpoint/2010/main" val="4294438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DC85EAD5-7DC2-9645-8EBA-B4CEA9DB9A2F}"/>
              </a:ext>
            </a:extLst>
          </p:cNvPr>
          <p:cNvSpPr>
            <a:spLocks noGrp="1"/>
          </p:cNvSpPr>
          <p:nvPr>
            <p:ph type="title"/>
          </p:nvPr>
        </p:nvSpPr>
        <p:spPr/>
        <p:txBody>
          <a:bodyPr/>
          <a:lstStyle/>
          <a:p>
            <a:r>
              <a:rPr lang="fr-FR" dirty="0"/>
              <a:t>Recherche des articles</a:t>
            </a:r>
          </a:p>
        </p:txBody>
      </p:sp>
      <p:pic>
        <p:nvPicPr>
          <p:cNvPr id="3" name="Espace réservé du contenu 2">
            <a:extLst>
              <a:ext uri="{FF2B5EF4-FFF2-40B4-BE49-F238E27FC236}">
                <a16:creationId xmlns:a16="http://schemas.microsoft.com/office/drawing/2014/main" id="{0342F025-6876-3E4D-879B-FC0A98FFBC29}"/>
              </a:ext>
            </a:extLst>
          </p:cNvPr>
          <p:cNvPicPr>
            <a:picLocks noGrp="1" noChangeAspect="1"/>
          </p:cNvPicPr>
          <p:nvPr>
            <p:ph idx="1"/>
          </p:nvPr>
        </p:nvPicPr>
        <p:blipFill>
          <a:blip r:embed="rId3"/>
          <a:stretch>
            <a:fillRect/>
          </a:stretch>
        </p:blipFill>
        <p:spPr>
          <a:xfrm>
            <a:off x="1371600" y="1921274"/>
            <a:ext cx="9601200" cy="3015452"/>
          </a:xfrm>
        </p:spPr>
      </p:pic>
    </p:spTree>
    <p:extLst>
      <p:ext uri="{BB962C8B-B14F-4D97-AF65-F5344CB8AC3E}">
        <p14:creationId xmlns:p14="http://schemas.microsoft.com/office/powerpoint/2010/main" val="1495899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DC85EAD5-7DC2-9645-8EBA-B4CEA9DB9A2F}"/>
              </a:ext>
            </a:extLst>
          </p:cNvPr>
          <p:cNvSpPr>
            <a:spLocks noGrp="1"/>
          </p:cNvSpPr>
          <p:nvPr>
            <p:ph type="title"/>
          </p:nvPr>
        </p:nvSpPr>
        <p:spPr/>
        <p:txBody>
          <a:bodyPr/>
          <a:lstStyle/>
          <a:p>
            <a:r>
              <a:rPr lang="fr-FR" dirty="0"/>
              <a:t>Recherche des articles</a:t>
            </a:r>
          </a:p>
        </p:txBody>
      </p:sp>
      <p:sp>
        <p:nvSpPr>
          <p:cNvPr id="11" name="Espace réservé du contenu 10">
            <a:extLst>
              <a:ext uri="{FF2B5EF4-FFF2-40B4-BE49-F238E27FC236}">
                <a16:creationId xmlns:a16="http://schemas.microsoft.com/office/drawing/2014/main" id="{879930B0-DE10-424C-ACAD-07B4B34157C0}"/>
              </a:ext>
            </a:extLst>
          </p:cNvPr>
          <p:cNvSpPr>
            <a:spLocks noGrp="1"/>
          </p:cNvSpPr>
          <p:nvPr>
            <p:ph idx="1"/>
          </p:nvPr>
        </p:nvSpPr>
        <p:spPr>
          <a:xfrm>
            <a:off x="1371600" y="1493134"/>
            <a:ext cx="9601200" cy="4907666"/>
          </a:xfrm>
        </p:spPr>
        <p:txBody>
          <a:bodyPr>
            <a:normAutofit/>
          </a:bodyPr>
          <a:lstStyle/>
          <a:p>
            <a:r>
              <a:rPr lang="fr-FR" dirty="0"/>
              <a:t>Utilisation de la base de données </a:t>
            </a:r>
            <a:r>
              <a:rPr lang="fr-FR" dirty="0" err="1"/>
              <a:t>Ovid</a:t>
            </a:r>
            <a:r>
              <a:rPr lang="fr-FR" dirty="0"/>
              <a:t> </a:t>
            </a:r>
            <a:r>
              <a:rPr lang="fr-FR" dirty="0" err="1"/>
              <a:t>Medline</a:t>
            </a:r>
            <a:r>
              <a:rPr lang="fr-FR" dirty="0"/>
              <a:t> (Recherche réalisée en février 2019)</a:t>
            </a:r>
          </a:p>
          <a:p>
            <a:pPr lvl="1"/>
            <a:r>
              <a:rPr lang="fr-FR" dirty="0"/>
              <a:t>Population</a:t>
            </a:r>
          </a:p>
          <a:p>
            <a:pPr lvl="2"/>
            <a:r>
              <a:rPr lang="fr-FR" dirty="0"/>
              <a:t>«</a:t>
            </a:r>
            <a:r>
              <a:rPr lang="fr-FR" dirty="0" err="1"/>
              <a:t>Diabetes</a:t>
            </a:r>
            <a:r>
              <a:rPr lang="fr-FR" dirty="0"/>
              <a:t>, </a:t>
            </a:r>
            <a:r>
              <a:rPr lang="fr-FR" dirty="0" err="1"/>
              <a:t>Gestationnal</a:t>
            </a:r>
            <a:r>
              <a:rPr lang="fr-FR" dirty="0"/>
              <a:t>»</a:t>
            </a:r>
          </a:p>
          <a:p>
            <a:pPr lvl="1"/>
            <a:r>
              <a:rPr lang="fr-FR" dirty="0"/>
              <a:t>Intervention</a:t>
            </a:r>
          </a:p>
          <a:p>
            <a:pPr lvl="2"/>
            <a:r>
              <a:rPr lang="fr-FR" dirty="0"/>
              <a:t>«</a:t>
            </a:r>
            <a:r>
              <a:rPr lang="fr-FR" dirty="0" err="1"/>
              <a:t>Glyburide</a:t>
            </a:r>
            <a:r>
              <a:rPr lang="fr-FR" dirty="0"/>
              <a:t>»</a:t>
            </a:r>
          </a:p>
          <a:p>
            <a:pPr lvl="1"/>
            <a:r>
              <a:rPr lang="fr-FR" dirty="0"/>
              <a:t>Contrôle</a:t>
            </a:r>
          </a:p>
          <a:p>
            <a:pPr lvl="2"/>
            <a:r>
              <a:rPr lang="fr-FR" dirty="0"/>
              <a:t>«</a:t>
            </a:r>
            <a:r>
              <a:rPr lang="fr-FR" dirty="0" err="1"/>
              <a:t>Insulin</a:t>
            </a:r>
            <a:r>
              <a:rPr lang="fr-FR" dirty="0"/>
              <a:t>»</a:t>
            </a:r>
          </a:p>
          <a:p>
            <a:pPr lvl="1"/>
            <a:r>
              <a:rPr lang="fr-FR" dirty="0"/>
              <a:t>Issue</a:t>
            </a:r>
          </a:p>
          <a:p>
            <a:pPr lvl="2"/>
            <a:r>
              <a:rPr lang="fr-FR" dirty="0"/>
              <a:t>«Infant, </a:t>
            </a:r>
            <a:r>
              <a:rPr lang="fr-FR" dirty="0" err="1"/>
              <a:t>Newborn</a:t>
            </a:r>
            <a:r>
              <a:rPr lang="fr-FR" dirty="0"/>
              <a:t>» ou «</a:t>
            </a:r>
            <a:r>
              <a:rPr lang="fr-FR" dirty="0" err="1"/>
              <a:t>Pregnancy</a:t>
            </a:r>
            <a:r>
              <a:rPr lang="fr-FR" dirty="0"/>
              <a:t> </a:t>
            </a:r>
            <a:r>
              <a:rPr lang="fr-FR" dirty="0" err="1"/>
              <a:t>outcome</a:t>
            </a:r>
            <a:r>
              <a:rPr lang="fr-FR" dirty="0"/>
              <a:t>»</a:t>
            </a:r>
          </a:p>
          <a:p>
            <a:pPr lvl="1"/>
            <a:r>
              <a:rPr lang="fr-FR" dirty="0"/>
              <a:t>Étude comparative</a:t>
            </a:r>
          </a:p>
          <a:p>
            <a:pPr lvl="2"/>
            <a:r>
              <a:rPr lang="fr-FR" dirty="0"/>
              <a:t>«Comparative </a:t>
            </a:r>
            <a:r>
              <a:rPr lang="fr-FR" dirty="0" err="1"/>
              <a:t>Study</a:t>
            </a:r>
            <a:r>
              <a:rPr lang="fr-FR" dirty="0"/>
              <a:t>»</a:t>
            </a:r>
          </a:p>
          <a:p>
            <a:pPr lvl="2"/>
            <a:endParaRPr lang="fr-FR" dirty="0"/>
          </a:p>
          <a:p>
            <a:pPr marL="987552" lvl="2" indent="0" algn="ctr">
              <a:buNone/>
            </a:pPr>
            <a:r>
              <a:rPr lang="fr-FR" sz="2400" dirty="0">
                <a:sym typeface="Symbol" panose="05050102010706020507" pitchFamily="18" charset="2"/>
              </a:rPr>
              <a:t>			</a:t>
            </a:r>
            <a:r>
              <a:rPr lang="fr-FR" sz="2400" dirty="0"/>
              <a:t> Total de 18 articles éligibles</a:t>
            </a:r>
          </a:p>
          <a:p>
            <a:pPr lvl="1"/>
            <a:endParaRPr lang="fr-FR" dirty="0"/>
          </a:p>
        </p:txBody>
      </p:sp>
    </p:spTree>
    <p:extLst>
      <p:ext uri="{BB962C8B-B14F-4D97-AF65-F5344CB8AC3E}">
        <p14:creationId xmlns:p14="http://schemas.microsoft.com/office/powerpoint/2010/main" val="2989801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DC85EAD5-7DC2-9645-8EBA-B4CEA9DB9A2F}"/>
              </a:ext>
            </a:extLst>
          </p:cNvPr>
          <p:cNvSpPr>
            <a:spLocks noGrp="1"/>
          </p:cNvSpPr>
          <p:nvPr>
            <p:ph type="title"/>
          </p:nvPr>
        </p:nvSpPr>
        <p:spPr>
          <a:xfrm>
            <a:off x="1371600" y="528620"/>
            <a:ext cx="9601200" cy="1485900"/>
          </a:xfrm>
        </p:spPr>
        <p:txBody>
          <a:bodyPr/>
          <a:lstStyle/>
          <a:p>
            <a:r>
              <a:rPr lang="fr-FR" dirty="0"/>
              <a:t>Sélection des articles</a:t>
            </a:r>
          </a:p>
        </p:txBody>
      </p:sp>
      <p:sp>
        <p:nvSpPr>
          <p:cNvPr id="8" name="Zone de texte 2">
            <a:extLst>
              <a:ext uri="{FF2B5EF4-FFF2-40B4-BE49-F238E27FC236}">
                <a16:creationId xmlns:a16="http://schemas.microsoft.com/office/drawing/2014/main" id="{68A19FD1-B762-1F4A-914C-207EACF39827}"/>
              </a:ext>
            </a:extLst>
          </p:cNvPr>
          <p:cNvSpPr txBox="1"/>
          <p:nvPr/>
        </p:nvSpPr>
        <p:spPr>
          <a:xfrm>
            <a:off x="3771900" y="5885090"/>
            <a:ext cx="4591050" cy="287109"/>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CA" sz="1400" b="1" dirty="0">
                <a:effectLst/>
                <a:latin typeface="Calibri" panose="020F0502020204030204" pitchFamily="34" charset="0"/>
                <a:ea typeface="Calibri" panose="020F0502020204030204" pitchFamily="34" charset="0"/>
                <a:cs typeface="Times New Roman" panose="02020603050405020304" pitchFamily="18" charset="0"/>
              </a:rPr>
              <a:t>Figure 1.</a:t>
            </a:r>
            <a:r>
              <a:rPr lang="fr-CA" sz="1400" dirty="0">
                <a:effectLst/>
                <a:latin typeface="Calibri" panose="020F0502020204030204" pitchFamily="34" charset="0"/>
                <a:ea typeface="Calibri" panose="020F0502020204030204" pitchFamily="34" charset="0"/>
                <a:cs typeface="Times New Roman" panose="02020603050405020304" pitchFamily="18" charset="0"/>
              </a:rPr>
              <a:t> </a:t>
            </a:r>
            <a:r>
              <a:rPr lang="fr-CA" sz="1400" i="1" dirty="0">
                <a:effectLst/>
                <a:latin typeface="Calibri" panose="020F0502020204030204" pitchFamily="34" charset="0"/>
                <a:ea typeface="Calibri" panose="020F0502020204030204" pitchFamily="34" charset="0"/>
                <a:cs typeface="Times New Roman" panose="02020603050405020304" pitchFamily="18" charset="0"/>
              </a:rPr>
              <a:t>Diagramme de sélection des articles analysées.</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Image 11">
            <a:extLst>
              <a:ext uri="{FF2B5EF4-FFF2-40B4-BE49-F238E27FC236}">
                <a16:creationId xmlns:a16="http://schemas.microsoft.com/office/drawing/2014/main" id="{4308F727-2C58-3C4A-BBE2-9260895BB86E}"/>
              </a:ext>
            </a:extLst>
          </p:cNvPr>
          <p:cNvPicPr>
            <a:picLocks noChangeAspect="1"/>
          </p:cNvPicPr>
          <p:nvPr/>
        </p:nvPicPr>
        <p:blipFill>
          <a:blip r:embed="rId3"/>
          <a:stretch>
            <a:fillRect/>
          </a:stretch>
        </p:blipFill>
        <p:spPr>
          <a:xfrm>
            <a:off x="3595868" y="1238912"/>
            <a:ext cx="4767082" cy="4646178"/>
          </a:xfrm>
          <a:prstGeom prst="rect">
            <a:avLst/>
          </a:prstGeom>
        </p:spPr>
      </p:pic>
      <p:sp>
        <p:nvSpPr>
          <p:cNvPr id="2" name="Rectangle 1">
            <a:extLst>
              <a:ext uri="{FF2B5EF4-FFF2-40B4-BE49-F238E27FC236}">
                <a16:creationId xmlns:a16="http://schemas.microsoft.com/office/drawing/2014/main" id="{656B0152-610D-0F4F-957D-E5C3B5DB4F98}"/>
              </a:ext>
            </a:extLst>
          </p:cNvPr>
          <p:cNvSpPr/>
          <p:nvPr/>
        </p:nvSpPr>
        <p:spPr>
          <a:xfrm>
            <a:off x="5342020" y="2539487"/>
            <a:ext cx="2791327" cy="232610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3095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94ACBC-9BA6-334D-A327-ACD8C9839713}"/>
              </a:ext>
            </a:extLst>
          </p:cNvPr>
          <p:cNvSpPr>
            <a:spLocks noGrp="1"/>
          </p:cNvSpPr>
          <p:nvPr>
            <p:ph type="title"/>
          </p:nvPr>
        </p:nvSpPr>
        <p:spPr/>
        <p:txBody>
          <a:bodyPr/>
          <a:lstStyle/>
          <a:p>
            <a:r>
              <a:rPr lang="fr-FR" dirty="0"/>
              <a:t>Résultats</a:t>
            </a:r>
          </a:p>
        </p:txBody>
      </p:sp>
    </p:spTree>
    <p:extLst>
      <p:ext uri="{BB962C8B-B14F-4D97-AF65-F5344CB8AC3E}">
        <p14:creationId xmlns:p14="http://schemas.microsoft.com/office/powerpoint/2010/main" val="2021630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D5DF-D6F5-4EB1-98CF-2163FB094104}"/>
              </a:ext>
            </a:extLst>
          </p:cNvPr>
          <p:cNvSpPr>
            <a:spLocks noGrp="1"/>
          </p:cNvSpPr>
          <p:nvPr>
            <p:ph type="title"/>
          </p:nvPr>
        </p:nvSpPr>
        <p:spPr/>
        <p:txBody>
          <a:bodyPr/>
          <a:lstStyle/>
          <a:p>
            <a:endParaRPr lang="fr-CA" dirty="0"/>
          </a:p>
        </p:txBody>
      </p:sp>
      <p:graphicFrame>
        <p:nvGraphicFramePr>
          <p:cNvPr id="4" name="Content Placeholder 3">
            <a:extLst>
              <a:ext uri="{FF2B5EF4-FFF2-40B4-BE49-F238E27FC236}">
                <a16:creationId xmlns:a16="http://schemas.microsoft.com/office/drawing/2014/main" id="{8DBBBA83-BDE2-4924-AA68-B1789ECC9294}"/>
              </a:ext>
            </a:extLst>
          </p:cNvPr>
          <p:cNvGraphicFramePr>
            <a:graphicFrameLocks noGrp="1"/>
          </p:cNvGraphicFramePr>
          <p:nvPr>
            <p:ph idx="1"/>
            <p:extLst>
              <p:ext uri="{D42A27DB-BD31-4B8C-83A1-F6EECF244321}">
                <p14:modId xmlns:p14="http://schemas.microsoft.com/office/powerpoint/2010/main" val="173209321"/>
              </p:ext>
            </p:extLst>
          </p:nvPr>
        </p:nvGraphicFramePr>
        <p:xfrm>
          <a:off x="990600" y="-22977"/>
          <a:ext cx="10559142" cy="6890284"/>
        </p:xfrm>
        <a:graphic>
          <a:graphicData uri="http://schemas.openxmlformats.org/drawingml/2006/table">
            <a:tbl>
              <a:tblPr firstRow="1" bandRow="1">
                <a:tableStyleId>{5C22544A-7EE6-4342-B048-85BDC9FD1C3A}</a:tableStyleId>
              </a:tblPr>
              <a:tblGrid>
                <a:gridCol w="1759857">
                  <a:extLst>
                    <a:ext uri="{9D8B030D-6E8A-4147-A177-3AD203B41FA5}">
                      <a16:colId xmlns:a16="http://schemas.microsoft.com/office/drawing/2014/main" val="183874796"/>
                    </a:ext>
                  </a:extLst>
                </a:gridCol>
                <a:gridCol w="1759857">
                  <a:extLst>
                    <a:ext uri="{9D8B030D-6E8A-4147-A177-3AD203B41FA5}">
                      <a16:colId xmlns:a16="http://schemas.microsoft.com/office/drawing/2014/main" val="2374501045"/>
                    </a:ext>
                  </a:extLst>
                </a:gridCol>
                <a:gridCol w="1759857">
                  <a:extLst>
                    <a:ext uri="{9D8B030D-6E8A-4147-A177-3AD203B41FA5}">
                      <a16:colId xmlns:a16="http://schemas.microsoft.com/office/drawing/2014/main" val="631998704"/>
                    </a:ext>
                  </a:extLst>
                </a:gridCol>
                <a:gridCol w="1759857">
                  <a:extLst>
                    <a:ext uri="{9D8B030D-6E8A-4147-A177-3AD203B41FA5}">
                      <a16:colId xmlns:a16="http://schemas.microsoft.com/office/drawing/2014/main" val="4167892484"/>
                    </a:ext>
                  </a:extLst>
                </a:gridCol>
                <a:gridCol w="1759857">
                  <a:extLst>
                    <a:ext uri="{9D8B030D-6E8A-4147-A177-3AD203B41FA5}">
                      <a16:colId xmlns:a16="http://schemas.microsoft.com/office/drawing/2014/main" val="3201080413"/>
                    </a:ext>
                  </a:extLst>
                </a:gridCol>
                <a:gridCol w="1759857">
                  <a:extLst>
                    <a:ext uri="{9D8B030D-6E8A-4147-A177-3AD203B41FA5}">
                      <a16:colId xmlns:a16="http://schemas.microsoft.com/office/drawing/2014/main" val="1534090948"/>
                    </a:ext>
                  </a:extLst>
                </a:gridCol>
              </a:tblGrid>
              <a:tr h="982444">
                <a:tc>
                  <a:txBody>
                    <a:bodyPr/>
                    <a:lstStyle/>
                    <a:p>
                      <a:pPr algn="ctr">
                        <a:spcAft>
                          <a:spcPts val="0"/>
                        </a:spcAft>
                      </a:pPr>
                      <a:endParaRPr lang="en-CA" sz="1800" kern="1200" dirty="0">
                        <a:solidFill>
                          <a:schemeClr val="tx2"/>
                        </a:solidFill>
                        <a:effectLst/>
                        <a:latin typeface="+mn-lt"/>
                        <a:ea typeface="+mn-ea"/>
                        <a:cs typeface="+mn-cs"/>
                      </a:endParaRPr>
                    </a:p>
                  </a:txBody>
                  <a:tcPr marL="68580" marR="68580" marT="0" marB="0" anchor="ctr">
                    <a:solidFill>
                      <a:schemeClr val="tx2"/>
                    </a:solidFill>
                  </a:tcPr>
                </a:tc>
                <a:tc>
                  <a:txBody>
                    <a:bodyPr/>
                    <a:lstStyle/>
                    <a:p>
                      <a:pPr algn="ctr">
                        <a:spcAft>
                          <a:spcPts val="0"/>
                        </a:spcAft>
                      </a:pPr>
                      <a:r>
                        <a:rPr lang="en-CA" sz="1800" b="1" kern="1200" dirty="0" err="1">
                          <a:solidFill>
                            <a:schemeClr val="lt1"/>
                          </a:solidFill>
                          <a:latin typeface="+mn-lt"/>
                          <a:ea typeface="+mn-ea"/>
                          <a:cs typeface="+mn-cs"/>
                        </a:rPr>
                        <a:t>Senat</a:t>
                      </a:r>
                      <a:endParaRPr lang="en-CA" sz="1800" b="1" kern="1200" dirty="0">
                        <a:solidFill>
                          <a:schemeClr val="lt1"/>
                        </a:solidFill>
                        <a:latin typeface="+mn-lt"/>
                        <a:ea typeface="+mn-ea"/>
                        <a:cs typeface="+mn-cs"/>
                      </a:endParaRPr>
                    </a:p>
                    <a:p>
                      <a:pPr algn="ctr">
                        <a:spcAft>
                          <a:spcPts val="0"/>
                        </a:spcAft>
                      </a:pPr>
                      <a:r>
                        <a:rPr lang="en-CA" sz="1800" b="1" kern="1200" dirty="0">
                          <a:solidFill>
                            <a:schemeClr val="lt1"/>
                          </a:solidFill>
                          <a:latin typeface="+mn-lt"/>
                          <a:ea typeface="+mn-ea"/>
                          <a:cs typeface="+mn-cs"/>
                        </a:rPr>
                        <a:t>2018</a:t>
                      </a:r>
                    </a:p>
                  </a:txBody>
                  <a:tcPr marL="68580" marR="68580" marT="0" marB="0" anchor="ctr">
                    <a:solidFill>
                      <a:schemeClr val="tx2"/>
                    </a:solidFill>
                  </a:tcPr>
                </a:tc>
                <a:tc>
                  <a:txBody>
                    <a:bodyPr/>
                    <a:lstStyle/>
                    <a:p>
                      <a:pPr algn="ctr">
                        <a:spcAft>
                          <a:spcPts val="0"/>
                        </a:spcAft>
                      </a:pPr>
                      <a:r>
                        <a:rPr lang="en-CA" sz="1800" b="1" kern="1200" dirty="0" err="1">
                          <a:solidFill>
                            <a:schemeClr val="lt1"/>
                          </a:solidFill>
                          <a:latin typeface="+mn-lt"/>
                          <a:ea typeface="+mn-ea"/>
                          <a:cs typeface="+mn-cs"/>
                        </a:rPr>
                        <a:t>Camelo</a:t>
                      </a:r>
                      <a:r>
                        <a:rPr lang="en-CA" sz="1800" b="1" kern="1200" dirty="0">
                          <a:solidFill>
                            <a:schemeClr val="lt1"/>
                          </a:solidFill>
                          <a:latin typeface="+mn-lt"/>
                          <a:ea typeface="+mn-ea"/>
                          <a:cs typeface="+mn-cs"/>
                        </a:rPr>
                        <a:t> Castillo</a:t>
                      </a:r>
                    </a:p>
                    <a:p>
                      <a:pPr algn="ctr">
                        <a:spcAft>
                          <a:spcPts val="0"/>
                        </a:spcAft>
                      </a:pPr>
                      <a:r>
                        <a:rPr lang="en-CA" sz="1800" b="1" kern="1200" dirty="0">
                          <a:solidFill>
                            <a:schemeClr val="lt1"/>
                          </a:solidFill>
                          <a:latin typeface="+mn-lt"/>
                          <a:ea typeface="+mn-ea"/>
                          <a:cs typeface="+mn-cs"/>
                        </a:rPr>
                        <a:t>2015</a:t>
                      </a:r>
                    </a:p>
                  </a:txBody>
                  <a:tcPr marL="68580" marR="68580" marT="0" marB="0" anchor="ctr">
                    <a:solidFill>
                      <a:schemeClr val="tx2"/>
                    </a:solidFill>
                  </a:tcPr>
                </a:tc>
                <a:tc>
                  <a:txBody>
                    <a:bodyPr/>
                    <a:lstStyle/>
                    <a:p>
                      <a:pPr algn="ctr">
                        <a:spcAft>
                          <a:spcPts val="0"/>
                        </a:spcAft>
                      </a:pPr>
                      <a:r>
                        <a:rPr lang="en-CA" sz="1800" b="1" kern="1200" dirty="0">
                          <a:solidFill>
                            <a:schemeClr val="lt1"/>
                          </a:solidFill>
                          <a:latin typeface="+mn-lt"/>
                          <a:ea typeface="+mn-ea"/>
                          <a:cs typeface="+mn-cs"/>
                        </a:rPr>
                        <a:t>Cheng</a:t>
                      </a:r>
                    </a:p>
                    <a:p>
                      <a:pPr algn="ctr">
                        <a:spcAft>
                          <a:spcPts val="0"/>
                        </a:spcAft>
                      </a:pPr>
                      <a:r>
                        <a:rPr lang="en-CA" sz="1800" b="1" kern="1200" dirty="0">
                          <a:solidFill>
                            <a:schemeClr val="lt1"/>
                          </a:solidFill>
                          <a:latin typeface="+mn-lt"/>
                          <a:ea typeface="+mn-ea"/>
                          <a:cs typeface="+mn-cs"/>
                        </a:rPr>
                        <a:t>2012</a:t>
                      </a:r>
                    </a:p>
                  </a:txBody>
                  <a:tcPr marL="68580" marR="68580" marT="0" marB="0" anchor="ctr">
                    <a:solidFill>
                      <a:schemeClr val="tx2"/>
                    </a:solidFill>
                  </a:tcPr>
                </a:tc>
                <a:tc>
                  <a:txBody>
                    <a:bodyPr/>
                    <a:lstStyle/>
                    <a:p>
                      <a:pPr algn="ctr">
                        <a:spcAft>
                          <a:spcPts val="0"/>
                        </a:spcAft>
                      </a:pPr>
                      <a:r>
                        <a:rPr lang="en-CA" sz="1800" b="1" kern="1200" dirty="0">
                          <a:solidFill>
                            <a:schemeClr val="lt1"/>
                          </a:solidFill>
                          <a:latin typeface="+mn-lt"/>
                          <a:ea typeface="+mn-ea"/>
                          <a:cs typeface="+mn-cs"/>
                        </a:rPr>
                        <a:t>Holt </a:t>
                      </a:r>
                    </a:p>
                    <a:p>
                      <a:pPr algn="ctr">
                        <a:spcAft>
                          <a:spcPts val="0"/>
                        </a:spcAft>
                      </a:pPr>
                      <a:r>
                        <a:rPr lang="en-CA" sz="1800" b="1" kern="1200" dirty="0">
                          <a:solidFill>
                            <a:schemeClr val="lt1"/>
                          </a:solidFill>
                          <a:latin typeface="+mn-lt"/>
                          <a:ea typeface="+mn-ea"/>
                          <a:cs typeface="+mn-cs"/>
                        </a:rPr>
                        <a:t>2008</a:t>
                      </a:r>
                    </a:p>
                  </a:txBody>
                  <a:tcPr marL="68580" marR="68580" marT="0" marB="0" anchor="ctr">
                    <a:solidFill>
                      <a:schemeClr val="tx2"/>
                    </a:solidFill>
                  </a:tcPr>
                </a:tc>
                <a:tc>
                  <a:txBody>
                    <a:bodyPr/>
                    <a:lstStyle/>
                    <a:p>
                      <a:pPr algn="ctr">
                        <a:spcAft>
                          <a:spcPts val="0"/>
                        </a:spcAft>
                      </a:pPr>
                      <a:r>
                        <a:rPr lang="en-CA" sz="1800" b="1" kern="1200" dirty="0">
                          <a:solidFill>
                            <a:schemeClr val="lt1"/>
                          </a:solidFill>
                          <a:latin typeface="+mn-lt"/>
                          <a:ea typeface="+mn-ea"/>
                          <a:cs typeface="+mn-cs"/>
                        </a:rPr>
                        <a:t>Ramos</a:t>
                      </a:r>
                    </a:p>
                    <a:p>
                      <a:pPr algn="ctr">
                        <a:spcAft>
                          <a:spcPts val="0"/>
                        </a:spcAft>
                      </a:pPr>
                      <a:r>
                        <a:rPr lang="en-CA" sz="1800" b="1" kern="1200" dirty="0">
                          <a:solidFill>
                            <a:schemeClr val="lt1"/>
                          </a:solidFill>
                          <a:latin typeface="+mn-lt"/>
                          <a:ea typeface="+mn-ea"/>
                          <a:cs typeface="+mn-cs"/>
                        </a:rPr>
                        <a:t>2007</a:t>
                      </a:r>
                    </a:p>
                  </a:txBody>
                  <a:tcPr marL="68580" marR="68580" marT="0" marB="0" anchor="ctr">
                    <a:solidFill>
                      <a:schemeClr val="tx2"/>
                    </a:solidFill>
                  </a:tcPr>
                </a:tc>
                <a:extLst>
                  <a:ext uri="{0D108BD9-81ED-4DB2-BD59-A6C34878D82A}">
                    <a16:rowId xmlns:a16="http://schemas.microsoft.com/office/drawing/2014/main" val="2173092184"/>
                  </a:ext>
                </a:extLst>
              </a:tr>
              <a:tr h="1337428">
                <a:tc>
                  <a:txBody>
                    <a:bodyPr/>
                    <a:lstStyle/>
                    <a:p>
                      <a:pPr algn="ctr">
                        <a:spcAft>
                          <a:spcPts val="0"/>
                        </a:spcAft>
                      </a:pPr>
                      <a:r>
                        <a:rPr lang="fr-CA" sz="1800" kern="1200" dirty="0">
                          <a:solidFill>
                            <a:schemeClr val="tx2"/>
                          </a:solidFill>
                          <a:effectLst/>
                          <a:latin typeface="+mn-lt"/>
                          <a:ea typeface="+mn-ea"/>
                          <a:cs typeface="+mn-cs"/>
                        </a:rPr>
                        <a:t>Type d’étude</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Étude randomisée - contrôlée (ERC)</a:t>
                      </a:r>
                      <a:endParaRPr lang="en-CA" sz="1800" kern="1200" dirty="0">
                        <a:solidFill>
                          <a:schemeClr val="tx2"/>
                        </a:solidFill>
                        <a:effectLst/>
                        <a:latin typeface="+mn-lt"/>
                        <a:ea typeface="+mn-ea"/>
                        <a:cs typeface="+mn-cs"/>
                      </a:endParaRPr>
                    </a:p>
                    <a:p>
                      <a:pPr algn="ctr">
                        <a:spcAft>
                          <a:spcPts val="0"/>
                        </a:spcAft>
                      </a:pPr>
                      <a:r>
                        <a:rPr lang="fr-CA" sz="1800" kern="1200" dirty="0">
                          <a:solidFill>
                            <a:schemeClr val="tx2"/>
                          </a:solidFill>
                          <a:effectLst/>
                          <a:latin typeface="+mn-lt"/>
                          <a:ea typeface="+mn-ea"/>
                          <a:cs typeface="+mn-cs"/>
                        </a:rPr>
                        <a:t>(Étude de non infériorité)</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en-CA" sz="1800" kern="1200" dirty="0">
                          <a:solidFill>
                            <a:schemeClr val="tx2"/>
                          </a:solidFill>
                          <a:effectLst/>
                          <a:latin typeface="+mn-lt"/>
                          <a:ea typeface="+mn-ea"/>
                          <a:cs typeface="+mn-cs"/>
                        </a:rPr>
                        <a:t>Étude de </a:t>
                      </a:r>
                      <a:r>
                        <a:rPr lang="en-CA" sz="1800" kern="1200" dirty="0" err="1">
                          <a:solidFill>
                            <a:schemeClr val="tx2"/>
                          </a:solidFill>
                          <a:effectLst/>
                          <a:latin typeface="+mn-lt"/>
                          <a:ea typeface="+mn-ea"/>
                          <a:cs typeface="+mn-cs"/>
                        </a:rPr>
                        <a:t>cohorte</a:t>
                      </a:r>
                      <a:r>
                        <a:rPr lang="en-CA" sz="1800" kern="1200" dirty="0">
                          <a:solidFill>
                            <a:schemeClr val="tx2"/>
                          </a:solidFill>
                          <a:effectLst/>
                          <a:latin typeface="+mn-lt"/>
                          <a:ea typeface="+mn-ea"/>
                          <a:cs typeface="+mn-cs"/>
                        </a:rPr>
                        <a:t> </a:t>
                      </a:r>
                      <a:r>
                        <a:rPr lang="en-CA" sz="1800" kern="1200" dirty="0" err="1">
                          <a:solidFill>
                            <a:schemeClr val="tx2"/>
                          </a:solidFill>
                          <a:effectLst/>
                          <a:latin typeface="+mn-lt"/>
                          <a:ea typeface="+mn-ea"/>
                          <a:cs typeface="+mn-cs"/>
                        </a:rPr>
                        <a:t>rétrospective</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en-CA" sz="1800" kern="1200" dirty="0">
                          <a:solidFill>
                            <a:schemeClr val="tx2"/>
                          </a:solidFill>
                          <a:effectLst/>
                          <a:latin typeface="+mn-lt"/>
                          <a:ea typeface="+mn-ea"/>
                          <a:cs typeface="+mn-cs"/>
                        </a:rPr>
                        <a:t>Étude de </a:t>
                      </a:r>
                      <a:r>
                        <a:rPr lang="en-CA" sz="1800" kern="1200" dirty="0" err="1">
                          <a:solidFill>
                            <a:schemeClr val="tx2"/>
                          </a:solidFill>
                          <a:effectLst/>
                          <a:latin typeface="+mn-lt"/>
                          <a:ea typeface="+mn-ea"/>
                          <a:cs typeface="+mn-cs"/>
                        </a:rPr>
                        <a:t>cohorte</a:t>
                      </a:r>
                      <a:r>
                        <a:rPr lang="en-CA" sz="1800" kern="1200" dirty="0">
                          <a:solidFill>
                            <a:schemeClr val="tx2"/>
                          </a:solidFill>
                          <a:effectLst/>
                          <a:latin typeface="+mn-lt"/>
                          <a:ea typeface="+mn-ea"/>
                          <a:cs typeface="+mn-cs"/>
                        </a:rPr>
                        <a:t> </a:t>
                      </a:r>
                      <a:r>
                        <a:rPr lang="en-CA" sz="1800" kern="1200" dirty="0" err="1">
                          <a:solidFill>
                            <a:schemeClr val="tx2"/>
                          </a:solidFill>
                          <a:effectLst/>
                          <a:latin typeface="+mn-lt"/>
                          <a:ea typeface="+mn-ea"/>
                          <a:cs typeface="+mn-cs"/>
                        </a:rPr>
                        <a:t>rétrospective</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en-CA" sz="1800" kern="1200" dirty="0">
                          <a:solidFill>
                            <a:schemeClr val="tx2"/>
                          </a:solidFill>
                          <a:effectLst/>
                          <a:latin typeface="+mn-lt"/>
                          <a:ea typeface="+mn-ea"/>
                          <a:cs typeface="+mn-cs"/>
                        </a:rPr>
                        <a:t>Étude de </a:t>
                      </a:r>
                      <a:r>
                        <a:rPr lang="en-CA" sz="1800" kern="1200" dirty="0" err="1">
                          <a:solidFill>
                            <a:schemeClr val="tx2"/>
                          </a:solidFill>
                          <a:effectLst/>
                          <a:latin typeface="+mn-lt"/>
                          <a:ea typeface="+mn-ea"/>
                          <a:cs typeface="+mn-cs"/>
                        </a:rPr>
                        <a:t>cohorte</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en-CA" sz="1800" kern="1200" dirty="0">
                          <a:solidFill>
                            <a:schemeClr val="tx2"/>
                          </a:solidFill>
                          <a:effectLst/>
                          <a:latin typeface="+mn-lt"/>
                          <a:ea typeface="+mn-ea"/>
                          <a:cs typeface="+mn-cs"/>
                        </a:rPr>
                        <a:t>Étude de </a:t>
                      </a:r>
                      <a:r>
                        <a:rPr lang="en-CA" sz="1800" kern="1200" dirty="0" err="1">
                          <a:solidFill>
                            <a:schemeClr val="tx2"/>
                          </a:solidFill>
                          <a:effectLst/>
                          <a:latin typeface="+mn-lt"/>
                          <a:ea typeface="+mn-ea"/>
                          <a:cs typeface="+mn-cs"/>
                        </a:rPr>
                        <a:t>cohorte</a:t>
                      </a:r>
                      <a:r>
                        <a:rPr lang="en-CA" sz="1800" kern="1200" dirty="0">
                          <a:solidFill>
                            <a:schemeClr val="tx2"/>
                          </a:solidFill>
                          <a:effectLst/>
                          <a:latin typeface="+mn-lt"/>
                          <a:ea typeface="+mn-ea"/>
                          <a:cs typeface="+mn-cs"/>
                        </a:rPr>
                        <a:t> </a:t>
                      </a:r>
                      <a:r>
                        <a:rPr lang="en-CA" sz="1800" kern="1200" dirty="0" err="1">
                          <a:solidFill>
                            <a:schemeClr val="tx2"/>
                          </a:solidFill>
                          <a:effectLst/>
                          <a:latin typeface="+mn-lt"/>
                          <a:ea typeface="+mn-ea"/>
                          <a:cs typeface="+mn-cs"/>
                        </a:rPr>
                        <a:t>rétrospective</a:t>
                      </a:r>
                      <a:endParaRPr lang="en-CA" sz="1800"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1332963572"/>
                  </a:ext>
                </a:extLst>
              </a:tr>
              <a:tr h="534971">
                <a:tc>
                  <a:txBody>
                    <a:bodyPr/>
                    <a:lstStyle/>
                    <a:p>
                      <a:pPr algn="ctr"/>
                      <a:r>
                        <a:rPr lang="fr-CA" sz="1800" kern="1200" dirty="0">
                          <a:solidFill>
                            <a:schemeClr val="tx2"/>
                          </a:solidFill>
                          <a:effectLst/>
                          <a:latin typeface="+mn-lt"/>
                          <a:ea typeface="+mn-ea"/>
                          <a:cs typeface="+mn-cs"/>
                        </a:rPr>
                        <a:t>Pays</a:t>
                      </a:r>
                    </a:p>
                  </a:txBody>
                  <a:tcPr anchor="ctr"/>
                </a:tc>
                <a:tc>
                  <a:txBody>
                    <a:bodyPr/>
                    <a:lstStyle/>
                    <a:p>
                      <a:pPr algn="ctr">
                        <a:spcAft>
                          <a:spcPts val="0"/>
                        </a:spcAft>
                      </a:pPr>
                      <a:r>
                        <a:rPr lang="en-CA" sz="1800" kern="1200" dirty="0">
                          <a:solidFill>
                            <a:schemeClr val="tx2"/>
                          </a:solidFill>
                          <a:effectLst/>
                          <a:latin typeface="+mn-lt"/>
                          <a:ea typeface="+mn-ea"/>
                          <a:cs typeface="+mn-cs"/>
                        </a:rPr>
                        <a:t>France </a:t>
                      </a:r>
                    </a:p>
                  </a:txBody>
                  <a:tcPr marL="68580" marR="68580" marT="0" marB="0" anchor="ctr"/>
                </a:tc>
                <a:tc>
                  <a:txBody>
                    <a:bodyPr/>
                    <a:lstStyle/>
                    <a:p>
                      <a:pPr algn="ctr">
                        <a:spcAft>
                          <a:spcPts val="0"/>
                        </a:spcAft>
                      </a:pPr>
                      <a:r>
                        <a:rPr lang="en-CA" sz="1800" kern="1200">
                          <a:solidFill>
                            <a:schemeClr val="tx2"/>
                          </a:solidFill>
                          <a:effectLst/>
                          <a:latin typeface="+mn-lt"/>
                          <a:ea typeface="+mn-ea"/>
                          <a:cs typeface="+mn-cs"/>
                        </a:rPr>
                        <a:t>États-Unis</a:t>
                      </a:r>
                    </a:p>
                  </a:txBody>
                  <a:tcPr marL="68580" marR="68580" marT="0" marB="0" anchor="ctr"/>
                </a:tc>
                <a:tc>
                  <a:txBody>
                    <a:bodyPr/>
                    <a:lstStyle/>
                    <a:p>
                      <a:pPr algn="ctr">
                        <a:spcAft>
                          <a:spcPts val="0"/>
                        </a:spcAft>
                      </a:pPr>
                      <a:r>
                        <a:rPr lang="en-CA" sz="1800" kern="1200">
                          <a:solidFill>
                            <a:schemeClr val="tx2"/>
                          </a:solidFill>
                          <a:effectLst/>
                          <a:latin typeface="+mn-lt"/>
                          <a:ea typeface="+mn-ea"/>
                          <a:cs typeface="+mn-cs"/>
                        </a:rPr>
                        <a:t>États-Unis</a:t>
                      </a:r>
                    </a:p>
                  </a:txBody>
                  <a:tcPr marL="68580" marR="68580" marT="0" marB="0" anchor="ctr"/>
                </a:tc>
                <a:tc>
                  <a:txBody>
                    <a:bodyPr/>
                    <a:lstStyle/>
                    <a:p>
                      <a:pPr algn="ctr">
                        <a:spcAft>
                          <a:spcPts val="0"/>
                        </a:spcAft>
                      </a:pPr>
                      <a:r>
                        <a:rPr lang="en-CA" sz="1800" kern="1200" dirty="0" err="1">
                          <a:solidFill>
                            <a:schemeClr val="tx2"/>
                          </a:solidFill>
                          <a:effectLst/>
                          <a:latin typeface="+mn-lt"/>
                          <a:ea typeface="+mn-ea"/>
                          <a:cs typeface="+mn-cs"/>
                        </a:rPr>
                        <a:t>Royaume</a:t>
                      </a:r>
                      <a:r>
                        <a:rPr lang="en-CA" sz="1800" kern="1200" dirty="0">
                          <a:solidFill>
                            <a:schemeClr val="tx2"/>
                          </a:solidFill>
                          <a:effectLst/>
                          <a:latin typeface="+mn-lt"/>
                          <a:ea typeface="+mn-ea"/>
                          <a:cs typeface="+mn-cs"/>
                        </a:rPr>
                        <a:t>-Uni </a:t>
                      </a:r>
                    </a:p>
                  </a:txBody>
                  <a:tcPr marL="68580" marR="68580" marT="0" marB="0" anchor="ctr"/>
                </a:tc>
                <a:tc>
                  <a:txBody>
                    <a:bodyPr/>
                    <a:lstStyle/>
                    <a:p>
                      <a:pPr algn="ctr">
                        <a:spcAft>
                          <a:spcPts val="0"/>
                        </a:spcAft>
                      </a:pPr>
                      <a:r>
                        <a:rPr lang="en-CA" sz="1800" kern="1200" dirty="0" err="1">
                          <a:solidFill>
                            <a:schemeClr val="tx2"/>
                          </a:solidFill>
                          <a:effectLst/>
                          <a:latin typeface="+mn-lt"/>
                          <a:ea typeface="+mn-ea"/>
                          <a:cs typeface="+mn-cs"/>
                        </a:rPr>
                        <a:t>États-Unis</a:t>
                      </a:r>
                      <a:endParaRPr lang="en-CA" sz="1800"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2362839397"/>
                  </a:ext>
                </a:extLst>
              </a:tr>
              <a:tr h="892309">
                <a:tc>
                  <a:txBody>
                    <a:bodyPr/>
                    <a:lstStyle/>
                    <a:p>
                      <a:pPr algn="ctr">
                        <a:spcAft>
                          <a:spcPts val="0"/>
                        </a:spcAft>
                      </a:pPr>
                      <a:r>
                        <a:rPr lang="en-CA" sz="1800" kern="1200" dirty="0" err="1">
                          <a:solidFill>
                            <a:schemeClr val="tx2"/>
                          </a:solidFill>
                          <a:effectLst/>
                          <a:latin typeface="+mn-lt"/>
                          <a:ea typeface="+mn-ea"/>
                          <a:cs typeface="+mn-cs"/>
                        </a:rPr>
                        <a:t>Taille</a:t>
                      </a:r>
                      <a:r>
                        <a:rPr lang="en-CA" sz="1800" kern="1200" dirty="0">
                          <a:solidFill>
                            <a:schemeClr val="tx2"/>
                          </a:solidFill>
                          <a:effectLst/>
                          <a:latin typeface="+mn-lt"/>
                          <a:ea typeface="+mn-ea"/>
                          <a:cs typeface="+mn-cs"/>
                        </a:rPr>
                        <a:t> des </a:t>
                      </a:r>
                      <a:r>
                        <a:rPr lang="en-CA" sz="1800" kern="1200" dirty="0" err="1">
                          <a:solidFill>
                            <a:schemeClr val="tx2"/>
                          </a:solidFill>
                          <a:effectLst/>
                          <a:latin typeface="+mn-lt"/>
                          <a:ea typeface="+mn-ea"/>
                          <a:cs typeface="+mn-cs"/>
                        </a:rPr>
                        <a:t>groupes</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en-CA" sz="1800" kern="1200" dirty="0">
                          <a:solidFill>
                            <a:schemeClr val="tx2"/>
                          </a:solidFill>
                          <a:effectLst/>
                          <a:latin typeface="+mn-lt"/>
                          <a:ea typeface="+mn-ea"/>
                          <a:cs typeface="+mn-cs"/>
                        </a:rPr>
                        <a:t>N = 914 </a:t>
                      </a:r>
                    </a:p>
                  </a:txBody>
                  <a:tcPr marL="68580" marR="68580" marT="0" marB="0" anchor="ctr"/>
                </a:tc>
                <a:tc>
                  <a:txBody>
                    <a:bodyPr/>
                    <a:lstStyle/>
                    <a:p>
                      <a:pPr algn="ctr">
                        <a:spcAft>
                          <a:spcPts val="0"/>
                        </a:spcAft>
                      </a:pPr>
                      <a:r>
                        <a:rPr lang="en-CA" sz="1800" kern="1200" dirty="0">
                          <a:solidFill>
                            <a:schemeClr val="tx2"/>
                          </a:solidFill>
                          <a:effectLst/>
                          <a:latin typeface="+mn-lt"/>
                          <a:ea typeface="+mn-ea"/>
                          <a:cs typeface="+mn-cs"/>
                        </a:rPr>
                        <a:t>N = 9173</a:t>
                      </a:r>
                    </a:p>
                  </a:txBody>
                  <a:tcPr marL="68580" marR="68580" marT="0" marB="0" anchor="ctr"/>
                </a:tc>
                <a:tc>
                  <a:txBody>
                    <a:bodyPr/>
                    <a:lstStyle/>
                    <a:p>
                      <a:pPr algn="ctr">
                        <a:spcAft>
                          <a:spcPts val="0"/>
                        </a:spcAft>
                      </a:pPr>
                      <a:r>
                        <a:rPr lang="en-CA" sz="1800" kern="1200" dirty="0">
                          <a:solidFill>
                            <a:schemeClr val="tx2"/>
                          </a:solidFill>
                          <a:effectLst/>
                          <a:latin typeface="+mn-lt"/>
                          <a:ea typeface="+mn-ea"/>
                          <a:cs typeface="+mn-cs"/>
                        </a:rPr>
                        <a:t>N = 10 682 </a:t>
                      </a:r>
                    </a:p>
                  </a:txBody>
                  <a:tcPr marL="68580" marR="68580" marT="0" marB="0" anchor="ctr"/>
                </a:tc>
                <a:tc>
                  <a:txBody>
                    <a:bodyPr/>
                    <a:lstStyle/>
                    <a:p>
                      <a:pPr algn="ctr">
                        <a:spcAft>
                          <a:spcPts val="0"/>
                        </a:spcAft>
                      </a:pPr>
                      <a:r>
                        <a:rPr lang="en-CA" sz="1800" kern="1200" dirty="0">
                          <a:solidFill>
                            <a:schemeClr val="tx2"/>
                          </a:solidFill>
                          <a:effectLst/>
                          <a:latin typeface="+mn-lt"/>
                          <a:ea typeface="+mn-ea"/>
                          <a:cs typeface="+mn-cs"/>
                        </a:rPr>
                        <a:t>N = 99</a:t>
                      </a: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N = 147</a:t>
                      </a:r>
                      <a:endParaRPr lang="en-CA" sz="1800"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4175599588"/>
                  </a:ext>
                </a:extLst>
              </a:tr>
              <a:tr h="1178477">
                <a:tc>
                  <a:txBody>
                    <a:bodyPr/>
                    <a:lstStyle/>
                    <a:p>
                      <a:pPr algn="ctr">
                        <a:spcAft>
                          <a:spcPts val="0"/>
                        </a:spcAft>
                      </a:pPr>
                      <a:r>
                        <a:rPr lang="en-CA" sz="1800" kern="1200" dirty="0" err="1">
                          <a:solidFill>
                            <a:schemeClr val="tx2"/>
                          </a:solidFill>
                          <a:effectLst/>
                          <a:latin typeface="+mn-lt"/>
                          <a:ea typeface="+mn-ea"/>
                          <a:cs typeface="+mn-cs"/>
                        </a:rPr>
                        <a:t>Comparaison</a:t>
                      </a:r>
                      <a:r>
                        <a:rPr lang="en-CA" sz="1800" kern="1200" dirty="0">
                          <a:solidFill>
                            <a:schemeClr val="tx2"/>
                          </a:solidFill>
                          <a:effectLst/>
                          <a:latin typeface="+mn-lt"/>
                          <a:ea typeface="+mn-ea"/>
                          <a:cs typeface="+mn-cs"/>
                        </a:rPr>
                        <a:t> des </a:t>
                      </a:r>
                      <a:r>
                        <a:rPr lang="en-CA" sz="1800" kern="1200" dirty="0" err="1">
                          <a:solidFill>
                            <a:schemeClr val="tx2"/>
                          </a:solidFill>
                          <a:effectLst/>
                          <a:latin typeface="+mn-lt"/>
                          <a:ea typeface="+mn-ea"/>
                          <a:cs typeface="+mn-cs"/>
                        </a:rPr>
                        <a:t>groupes</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Pas de différence significative</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Correction faite avant l’analyse pour réduire les </a:t>
                      </a:r>
                      <a:r>
                        <a:rPr lang="fr-CA" sz="1800" kern="1200" dirty="0" err="1">
                          <a:solidFill>
                            <a:schemeClr val="tx2"/>
                          </a:solidFill>
                          <a:effectLst/>
                          <a:latin typeface="+mn-lt"/>
                          <a:ea typeface="+mn-ea"/>
                          <a:cs typeface="+mn-cs"/>
                        </a:rPr>
                        <a:t>covariables</a:t>
                      </a:r>
                      <a:endParaRPr lang="en-CA" sz="1800" kern="1200" dirty="0">
                        <a:solidFill>
                          <a:schemeClr val="tx2"/>
                        </a:solidFill>
                        <a:effectLst/>
                        <a:latin typeface="+mn-lt"/>
                        <a:ea typeface="+mn-ea"/>
                        <a:cs typeface="+mn-cs"/>
                      </a:endParaRPr>
                    </a:p>
                    <a:p>
                      <a:pPr algn="ctr">
                        <a:spcAft>
                          <a:spcPts val="0"/>
                        </a:spcAft>
                      </a:pPr>
                      <a:r>
                        <a:rPr lang="fr-CA" sz="1800" kern="1200" dirty="0">
                          <a:solidFill>
                            <a:schemeClr val="tx2"/>
                          </a:solidFill>
                          <a:effectLst/>
                          <a:latin typeface="+mn-lt"/>
                          <a:ea typeface="+mn-ea"/>
                          <a:cs typeface="+mn-cs"/>
                        </a:rPr>
                        <a:t> </a:t>
                      </a:r>
                      <a:endParaRPr lang="en-CA" sz="1800" kern="1200" dirty="0">
                        <a:solidFill>
                          <a:schemeClr val="tx2"/>
                        </a:solidFill>
                        <a:effectLst/>
                        <a:latin typeface="+mn-lt"/>
                        <a:ea typeface="+mn-ea"/>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dirty="0">
                          <a:solidFill>
                            <a:schemeClr val="tx2"/>
                          </a:solidFill>
                          <a:effectLst/>
                          <a:latin typeface="+mn-lt"/>
                          <a:ea typeface="+mn-ea"/>
                          <a:cs typeface="+mn-cs"/>
                          <a:sym typeface="Symbol" panose="05050102010706020507" pitchFamily="18" charset="2"/>
                        </a:rPr>
                        <a:t>Contrôle pour multiples variables confondantes</a:t>
                      </a:r>
                    </a:p>
                    <a:p>
                      <a:pPr algn="ctr">
                        <a:spcAft>
                          <a:spcPts val="0"/>
                        </a:spcAft>
                      </a:pP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Différences significatives</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Différences significatives</a:t>
                      </a:r>
                      <a:endParaRPr lang="en-CA" sz="1800" kern="1200" dirty="0">
                        <a:solidFill>
                          <a:schemeClr val="tx2"/>
                        </a:solidFill>
                        <a:effectLst/>
                        <a:latin typeface="+mn-lt"/>
                        <a:ea typeface="+mn-ea"/>
                        <a:cs typeface="+mn-cs"/>
                      </a:endParaRPr>
                    </a:p>
                    <a:p>
                      <a:pPr algn="ctr">
                        <a:spcAft>
                          <a:spcPts val="0"/>
                        </a:spcAft>
                      </a:pPr>
                      <a:endParaRPr lang="en-CA" sz="1800"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2690262724"/>
                  </a:ext>
                </a:extLst>
              </a:tr>
              <a:tr h="1431502">
                <a:tc>
                  <a:txBody>
                    <a:bodyPr/>
                    <a:lstStyle/>
                    <a:p>
                      <a:pPr algn="ctr"/>
                      <a:r>
                        <a:rPr lang="fr-CA" sz="1800" kern="1200" dirty="0">
                          <a:solidFill>
                            <a:schemeClr val="tx2"/>
                          </a:solidFill>
                          <a:effectLst/>
                          <a:latin typeface="+mn-lt"/>
                          <a:ea typeface="+mn-ea"/>
                          <a:cs typeface="+mn-cs"/>
                        </a:rPr>
                        <a:t>Commentaire</a:t>
                      </a:r>
                    </a:p>
                  </a:txBody>
                  <a:tcPr anchor="ctr"/>
                </a:tc>
                <a:tc>
                  <a:txBody>
                    <a:bodyPr/>
                    <a:lstStyle/>
                    <a:p>
                      <a:pPr algn="ctr"/>
                      <a:r>
                        <a:rPr lang="fr-CA" sz="1800" kern="1200" dirty="0">
                          <a:solidFill>
                            <a:schemeClr val="tx2"/>
                          </a:solidFill>
                          <a:effectLst/>
                          <a:latin typeface="+mn-lt"/>
                          <a:ea typeface="+mn-ea"/>
                          <a:cs typeface="+mn-cs"/>
                        </a:rPr>
                        <a:t>Puissance élevée</a:t>
                      </a:r>
                    </a:p>
                    <a:p>
                      <a:pPr algn="ctr"/>
                      <a:r>
                        <a:rPr lang="fr-CA" sz="1800" kern="1200" dirty="0">
                          <a:solidFill>
                            <a:schemeClr val="tx2"/>
                          </a:solidFill>
                          <a:effectLst/>
                          <a:latin typeface="+mn-lt"/>
                          <a:ea typeface="+mn-ea"/>
                          <a:cs typeface="+mn-cs"/>
                        </a:rPr>
                        <a:t>Risque faible de biais interne</a:t>
                      </a:r>
                    </a:p>
                  </a:txBody>
                  <a:tcPr anchor="ctr"/>
                </a:tc>
                <a:tc>
                  <a:txBody>
                    <a:bodyPr/>
                    <a:lstStyle/>
                    <a:p>
                      <a:pPr algn="ctr"/>
                      <a:endParaRPr lang="fr-CA" sz="1800" kern="1200" dirty="0">
                        <a:solidFill>
                          <a:schemeClr val="tx2"/>
                        </a:solidFill>
                        <a:effectLst/>
                        <a:latin typeface="+mn-lt"/>
                        <a:ea typeface="+mn-ea"/>
                        <a:cs typeface="+mn-cs"/>
                      </a:endParaRPr>
                    </a:p>
                    <a:p>
                      <a:pPr algn="ctr"/>
                      <a:r>
                        <a:rPr lang="fr-CA" sz="1800" kern="1200" dirty="0">
                          <a:solidFill>
                            <a:schemeClr val="tx2"/>
                          </a:solidFill>
                          <a:effectLst/>
                          <a:latin typeface="+mn-lt"/>
                          <a:ea typeface="+mn-ea"/>
                          <a:cs typeface="+mn-cs"/>
                        </a:rPr>
                        <a:t>Puissance élevée</a:t>
                      </a:r>
                    </a:p>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dirty="0">
                          <a:solidFill>
                            <a:schemeClr val="tx2"/>
                          </a:solidFill>
                          <a:effectLst/>
                          <a:latin typeface="+mn-lt"/>
                          <a:ea typeface="+mn-ea"/>
                          <a:cs typeface="+mn-cs"/>
                        </a:rPr>
                        <a:t>Risque faible de biais interne</a:t>
                      </a:r>
                    </a:p>
                    <a:p>
                      <a:pPr algn="ctr"/>
                      <a:endParaRPr lang="fr-CA" sz="1800" kern="1200" dirty="0">
                        <a:solidFill>
                          <a:schemeClr val="tx2"/>
                        </a:solidFill>
                        <a:effectLst/>
                        <a:latin typeface="+mn-lt"/>
                        <a:ea typeface="+mn-ea"/>
                        <a:cs typeface="+mn-cs"/>
                      </a:endParaRPr>
                    </a:p>
                  </a:txBody>
                  <a:tcPr anchor="ctr"/>
                </a:tc>
                <a:tc>
                  <a:txBody>
                    <a:bodyPr/>
                    <a:lstStyle/>
                    <a:p>
                      <a:pPr algn="ctr"/>
                      <a:endParaRPr lang="fr-CA" sz="1800" kern="1200" dirty="0">
                        <a:solidFill>
                          <a:schemeClr val="tx2"/>
                        </a:solidFill>
                        <a:effectLst/>
                        <a:latin typeface="+mn-lt"/>
                        <a:ea typeface="+mn-ea"/>
                        <a:cs typeface="+mn-cs"/>
                      </a:endParaRPr>
                    </a:p>
                    <a:p>
                      <a:pPr algn="ctr"/>
                      <a:r>
                        <a:rPr lang="fr-CA" sz="1800" kern="1200" dirty="0">
                          <a:solidFill>
                            <a:schemeClr val="tx2"/>
                          </a:solidFill>
                          <a:effectLst/>
                          <a:latin typeface="+mn-lt"/>
                          <a:ea typeface="+mn-ea"/>
                          <a:cs typeface="+mn-cs"/>
                        </a:rPr>
                        <a:t>Puissance élevée</a:t>
                      </a:r>
                    </a:p>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dirty="0">
                          <a:solidFill>
                            <a:schemeClr val="tx2"/>
                          </a:solidFill>
                          <a:effectLst/>
                          <a:latin typeface="+mn-lt"/>
                          <a:ea typeface="+mn-ea"/>
                          <a:cs typeface="+mn-cs"/>
                        </a:rPr>
                        <a:t>Risque faible de biais interne</a:t>
                      </a:r>
                    </a:p>
                    <a:p>
                      <a:pPr algn="ctr"/>
                      <a:endParaRPr lang="fr-CA" sz="1800" kern="1200" dirty="0">
                        <a:solidFill>
                          <a:schemeClr val="tx2"/>
                        </a:solidFill>
                        <a:effectLst/>
                        <a:latin typeface="+mn-lt"/>
                        <a:ea typeface="+mn-ea"/>
                        <a:cs typeface="+mn-cs"/>
                      </a:endParaRPr>
                    </a:p>
                  </a:txBody>
                  <a:tcPr anchor="ctr"/>
                </a:tc>
                <a:tc>
                  <a:txBody>
                    <a:bodyPr/>
                    <a:lstStyle/>
                    <a:p>
                      <a:pPr algn="ctr"/>
                      <a:r>
                        <a:rPr lang="fr-CA" sz="1800" kern="1200" dirty="0">
                          <a:solidFill>
                            <a:schemeClr val="tx2"/>
                          </a:solidFill>
                          <a:effectLst/>
                          <a:latin typeface="+mn-lt"/>
                          <a:ea typeface="+mn-ea"/>
                          <a:cs typeface="+mn-cs"/>
                        </a:rPr>
                        <a:t>Faible puissance</a:t>
                      </a:r>
                    </a:p>
                  </a:txBody>
                  <a:tcPr anchor="ctr"/>
                </a:tc>
                <a:tc>
                  <a:txBody>
                    <a:bodyPr/>
                    <a:lstStyle/>
                    <a:p>
                      <a:pPr algn="ctr"/>
                      <a:r>
                        <a:rPr lang="fr-CA" sz="1800" kern="1200" dirty="0">
                          <a:solidFill>
                            <a:schemeClr val="tx2"/>
                          </a:solidFill>
                          <a:effectLst/>
                          <a:latin typeface="+mn-lt"/>
                          <a:ea typeface="+mn-ea"/>
                          <a:cs typeface="+mn-cs"/>
                        </a:rPr>
                        <a:t>Faible puissance</a:t>
                      </a:r>
                    </a:p>
                  </a:txBody>
                  <a:tcPr anchor="ctr"/>
                </a:tc>
                <a:extLst>
                  <a:ext uri="{0D108BD9-81ED-4DB2-BD59-A6C34878D82A}">
                    <a16:rowId xmlns:a16="http://schemas.microsoft.com/office/drawing/2014/main" val="678734908"/>
                  </a:ext>
                </a:extLst>
              </a:tr>
            </a:tbl>
          </a:graphicData>
        </a:graphic>
      </p:graphicFrame>
      <p:sp>
        <p:nvSpPr>
          <p:cNvPr id="3" name="Rectangle 2">
            <a:extLst>
              <a:ext uri="{FF2B5EF4-FFF2-40B4-BE49-F238E27FC236}">
                <a16:creationId xmlns:a16="http://schemas.microsoft.com/office/drawing/2014/main" id="{A8F741AD-B153-D943-8231-ED16EB4AD068}"/>
              </a:ext>
            </a:extLst>
          </p:cNvPr>
          <p:cNvSpPr/>
          <p:nvPr/>
        </p:nvSpPr>
        <p:spPr>
          <a:xfrm>
            <a:off x="2695074" y="-6735"/>
            <a:ext cx="5325979" cy="6858000"/>
          </a:xfrm>
          <a:prstGeom prst="rect">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 name="Rectangle 4">
            <a:extLst>
              <a:ext uri="{FF2B5EF4-FFF2-40B4-BE49-F238E27FC236}">
                <a16:creationId xmlns:a16="http://schemas.microsoft.com/office/drawing/2014/main" id="{24592B60-BC81-2749-B8F2-196F0479BFA6}"/>
              </a:ext>
            </a:extLst>
          </p:cNvPr>
          <p:cNvSpPr/>
          <p:nvPr/>
        </p:nvSpPr>
        <p:spPr>
          <a:xfrm>
            <a:off x="8053137" y="-22977"/>
            <a:ext cx="3496605" cy="6858000"/>
          </a:xfrm>
          <a:prstGeom prst="rect">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34770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8365-BBF2-4FD7-A69D-92926E563A60}"/>
              </a:ext>
            </a:extLst>
          </p:cNvPr>
          <p:cNvSpPr>
            <a:spLocks noGrp="1"/>
          </p:cNvSpPr>
          <p:nvPr>
            <p:ph type="title"/>
          </p:nvPr>
        </p:nvSpPr>
        <p:spPr/>
        <p:txBody>
          <a:bodyPr/>
          <a:lstStyle/>
          <a:p>
            <a:endParaRPr lang="fr-CA"/>
          </a:p>
        </p:txBody>
      </p:sp>
      <p:graphicFrame>
        <p:nvGraphicFramePr>
          <p:cNvPr id="4" name="Content Placeholder 3">
            <a:extLst>
              <a:ext uri="{FF2B5EF4-FFF2-40B4-BE49-F238E27FC236}">
                <a16:creationId xmlns:a16="http://schemas.microsoft.com/office/drawing/2014/main" id="{70DC96DB-5985-4A26-BEB4-E9D304FB027D}"/>
              </a:ext>
            </a:extLst>
          </p:cNvPr>
          <p:cNvGraphicFramePr>
            <a:graphicFrameLocks noGrp="1"/>
          </p:cNvGraphicFramePr>
          <p:nvPr>
            <p:ph idx="1"/>
            <p:extLst>
              <p:ext uri="{D42A27DB-BD31-4B8C-83A1-F6EECF244321}">
                <p14:modId xmlns:p14="http://schemas.microsoft.com/office/powerpoint/2010/main" val="1688079009"/>
              </p:ext>
            </p:extLst>
          </p:nvPr>
        </p:nvGraphicFramePr>
        <p:xfrm>
          <a:off x="901149" y="172433"/>
          <a:ext cx="10972800" cy="6513134"/>
        </p:xfrm>
        <a:graphic>
          <a:graphicData uri="http://schemas.openxmlformats.org/drawingml/2006/table">
            <a:tbl>
              <a:tblPr firstRow="1" bandRow="1">
                <a:tableStyleId>{5C22544A-7EE6-4342-B048-85BDC9FD1C3A}</a:tableStyleId>
              </a:tblPr>
              <a:tblGrid>
                <a:gridCol w="1974574">
                  <a:extLst>
                    <a:ext uri="{9D8B030D-6E8A-4147-A177-3AD203B41FA5}">
                      <a16:colId xmlns:a16="http://schemas.microsoft.com/office/drawing/2014/main" val="1723853632"/>
                    </a:ext>
                  </a:extLst>
                </a:gridCol>
                <a:gridCol w="2941982">
                  <a:extLst>
                    <a:ext uri="{9D8B030D-6E8A-4147-A177-3AD203B41FA5}">
                      <a16:colId xmlns:a16="http://schemas.microsoft.com/office/drawing/2014/main" val="820374905"/>
                    </a:ext>
                  </a:extLst>
                </a:gridCol>
                <a:gridCol w="3087757">
                  <a:extLst>
                    <a:ext uri="{9D8B030D-6E8A-4147-A177-3AD203B41FA5}">
                      <a16:colId xmlns:a16="http://schemas.microsoft.com/office/drawing/2014/main" val="2999129202"/>
                    </a:ext>
                  </a:extLst>
                </a:gridCol>
                <a:gridCol w="2968487">
                  <a:extLst>
                    <a:ext uri="{9D8B030D-6E8A-4147-A177-3AD203B41FA5}">
                      <a16:colId xmlns:a16="http://schemas.microsoft.com/office/drawing/2014/main" val="3105108151"/>
                    </a:ext>
                  </a:extLst>
                </a:gridCol>
              </a:tblGrid>
              <a:tr h="663793">
                <a:tc>
                  <a:txBody>
                    <a:bodyPr/>
                    <a:lstStyle/>
                    <a:p>
                      <a:pPr algn="ctr">
                        <a:spcAft>
                          <a:spcPts val="0"/>
                        </a:spcAft>
                      </a:pPr>
                      <a:endParaRPr lang="en-CA" sz="1800" b="1" kern="1200" dirty="0">
                        <a:solidFill>
                          <a:schemeClr val="lt1"/>
                        </a:solidFill>
                        <a:latin typeface="+mn-lt"/>
                        <a:ea typeface="+mn-ea"/>
                        <a:cs typeface="+mn-cs"/>
                      </a:endParaRPr>
                    </a:p>
                  </a:txBody>
                  <a:tcPr marL="68580" marR="68580" marT="0" marB="0" anchor="ctr">
                    <a:solidFill>
                      <a:schemeClr val="tx2"/>
                    </a:solidFill>
                  </a:tcPr>
                </a:tc>
                <a:tc>
                  <a:txBody>
                    <a:bodyPr/>
                    <a:lstStyle/>
                    <a:p>
                      <a:pPr algn="ctr">
                        <a:spcAft>
                          <a:spcPts val="0"/>
                        </a:spcAft>
                      </a:pPr>
                      <a:r>
                        <a:rPr lang="fr-CA" sz="1800" b="1" kern="1200" dirty="0">
                          <a:solidFill>
                            <a:schemeClr val="lt1"/>
                          </a:solidFill>
                          <a:latin typeface="+mn-lt"/>
                          <a:ea typeface="+mn-ea"/>
                          <a:cs typeface="+mn-cs"/>
                        </a:rPr>
                        <a:t>Song</a:t>
                      </a:r>
                      <a:endParaRPr lang="en-CA" sz="1800" b="1" kern="1200" dirty="0">
                        <a:solidFill>
                          <a:schemeClr val="lt1"/>
                        </a:solidFill>
                        <a:latin typeface="+mn-lt"/>
                        <a:ea typeface="+mn-ea"/>
                        <a:cs typeface="+mn-cs"/>
                      </a:endParaRPr>
                    </a:p>
                    <a:p>
                      <a:pPr algn="ctr">
                        <a:spcAft>
                          <a:spcPts val="0"/>
                        </a:spcAft>
                      </a:pPr>
                      <a:r>
                        <a:rPr lang="fr-CA" sz="1800" b="1" kern="1200" dirty="0">
                          <a:solidFill>
                            <a:schemeClr val="lt1"/>
                          </a:solidFill>
                          <a:latin typeface="+mn-lt"/>
                          <a:ea typeface="+mn-ea"/>
                          <a:cs typeface="+mn-cs"/>
                        </a:rPr>
                        <a:t>2017</a:t>
                      </a:r>
                      <a:endParaRPr lang="en-CA" sz="1800" b="1" kern="1200" dirty="0">
                        <a:solidFill>
                          <a:schemeClr val="lt1"/>
                        </a:solidFill>
                        <a:latin typeface="+mn-lt"/>
                        <a:ea typeface="+mn-ea"/>
                        <a:cs typeface="+mn-cs"/>
                      </a:endParaRPr>
                    </a:p>
                  </a:txBody>
                  <a:tcPr marL="68580" marR="68580" marT="0" marB="0">
                    <a:solidFill>
                      <a:schemeClr val="tx2"/>
                    </a:solidFill>
                  </a:tcPr>
                </a:tc>
                <a:tc>
                  <a:txBody>
                    <a:bodyPr/>
                    <a:lstStyle/>
                    <a:p>
                      <a:pPr algn="ctr">
                        <a:spcAft>
                          <a:spcPts val="0"/>
                        </a:spcAft>
                      </a:pPr>
                      <a:r>
                        <a:rPr lang="fr-CA" sz="1800" b="1" kern="1200">
                          <a:solidFill>
                            <a:schemeClr val="lt1"/>
                          </a:solidFill>
                          <a:latin typeface="+mn-lt"/>
                          <a:ea typeface="+mn-ea"/>
                          <a:cs typeface="+mn-cs"/>
                        </a:rPr>
                        <a:t>Jiang</a:t>
                      </a:r>
                      <a:endParaRPr lang="en-CA" sz="1800" b="1" kern="1200">
                        <a:solidFill>
                          <a:schemeClr val="lt1"/>
                        </a:solidFill>
                        <a:latin typeface="+mn-lt"/>
                        <a:ea typeface="+mn-ea"/>
                        <a:cs typeface="+mn-cs"/>
                      </a:endParaRPr>
                    </a:p>
                    <a:p>
                      <a:pPr algn="ctr">
                        <a:spcAft>
                          <a:spcPts val="0"/>
                        </a:spcAft>
                      </a:pPr>
                      <a:r>
                        <a:rPr lang="fr-CA" sz="1800" b="1" kern="1200">
                          <a:solidFill>
                            <a:schemeClr val="lt1"/>
                          </a:solidFill>
                          <a:latin typeface="+mn-lt"/>
                          <a:ea typeface="+mn-ea"/>
                          <a:cs typeface="+mn-cs"/>
                        </a:rPr>
                        <a:t>2015</a:t>
                      </a:r>
                      <a:endParaRPr lang="en-CA" sz="1800" b="1" kern="1200">
                        <a:solidFill>
                          <a:schemeClr val="lt1"/>
                        </a:solidFill>
                        <a:latin typeface="+mn-lt"/>
                        <a:ea typeface="+mn-ea"/>
                        <a:cs typeface="+mn-cs"/>
                      </a:endParaRPr>
                    </a:p>
                  </a:txBody>
                  <a:tcPr marL="68580" marR="68580" marT="0" marB="0">
                    <a:solidFill>
                      <a:schemeClr val="tx2"/>
                    </a:solidFill>
                  </a:tcPr>
                </a:tc>
                <a:tc>
                  <a:txBody>
                    <a:bodyPr/>
                    <a:lstStyle/>
                    <a:p>
                      <a:pPr algn="ctr">
                        <a:spcAft>
                          <a:spcPts val="0"/>
                        </a:spcAft>
                      </a:pPr>
                      <a:r>
                        <a:rPr lang="fr-CA" sz="1800" b="1" kern="1200" dirty="0">
                          <a:solidFill>
                            <a:schemeClr val="lt1"/>
                          </a:solidFill>
                          <a:latin typeface="+mn-lt"/>
                          <a:ea typeface="+mn-ea"/>
                          <a:cs typeface="+mn-cs"/>
                        </a:rPr>
                        <a:t>Moretti</a:t>
                      </a:r>
                      <a:endParaRPr lang="en-CA" sz="1800" b="1" kern="1200" dirty="0">
                        <a:solidFill>
                          <a:schemeClr val="lt1"/>
                        </a:solidFill>
                        <a:latin typeface="+mn-lt"/>
                        <a:ea typeface="+mn-ea"/>
                        <a:cs typeface="+mn-cs"/>
                      </a:endParaRPr>
                    </a:p>
                    <a:p>
                      <a:pPr algn="ctr">
                        <a:spcAft>
                          <a:spcPts val="0"/>
                        </a:spcAft>
                      </a:pPr>
                      <a:r>
                        <a:rPr lang="fr-CA" sz="1800" b="1" kern="1200" dirty="0">
                          <a:solidFill>
                            <a:schemeClr val="lt1"/>
                          </a:solidFill>
                          <a:latin typeface="+mn-lt"/>
                          <a:ea typeface="+mn-ea"/>
                          <a:cs typeface="+mn-cs"/>
                        </a:rPr>
                        <a:t>2008</a:t>
                      </a:r>
                      <a:endParaRPr lang="en-CA" sz="1800" b="1" kern="1200" dirty="0">
                        <a:solidFill>
                          <a:schemeClr val="lt1"/>
                        </a:solidFill>
                        <a:latin typeface="+mn-lt"/>
                        <a:ea typeface="+mn-ea"/>
                        <a:cs typeface="+mn-cs"/>
                      </a:endParaRPr>
                    </a:p>
                  </a:txBody>
                  <a:tcPr marL="68580" marR="68580" marT="0" marB="0">
                    <a:solidFill>
                      <a:schemeClr val="tx2"/>
                    </a:solidFill>
                  </a:tcPr>
                </a:tc>
                <a:extLst>
                  <a:ext uri="{0D108BD9-81ED-4DB2-BD59-A6C34878D82A}">
                    <a16:rowId xmlns:a16="http://schemas.microsoft.com/office/drawing/2014/main" val="3749600891"/>
                  </a:ext>
                </a:extLst>
              </a:tr>
              <a:tr h="7806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kern="1200" dirty="0">
                          <a:solidFill>
                            <a:schemeClr val="tx2"/>
                          </a:solidFill>
                          <a:effectLst/>
                          <a:latin typeface="+mn-lt"/>
                          <a:ea typeface="+mn-ea"/>
                          <a:cs typeface="+mn-cs"/>
                        </a:rPr>
                        <a:t>Type d’étude</a:t>
                      </a:r>
                      <a:endParaRPr lang="en-CA" sz="1800" kern="1200" dirty="0">
                        <a:solidFill>
                          <a:schemeClr val="tx2"/>
                        </a:solidFill>
                        <a:effectLst/>
                        <a:latin typeface="+mn-lt"/>
                        <a:ea typeface="+mn-ea"/>
                        <a:cs typeface="+mn-cs"/>
                      </a:endParaRPr>
                    </a:p>
                    <a:p>
                      <a:pPr algn="ctr">
                        <a:spcAft>
                          <a:spcPts val="0"/>
                        </a:spcAft>
                      </a:pP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Méta-analyse traditionnelle</a:t>
                      </a:r>
                      <a:endParaRPr lang="en-CA" sz="1800" kern="1200" dirty="0">
                        <a:solidFill>
                          <a:schemeClr val="tx2"/>
                        </a:solidFill>
                        <a:effectLst/>
                        <a:latin typeface="+mn-lt"/>
                        <a:ea typeface="+mn-ea"/>
                        <a:cs typeface="+mn-cs"/>
                      </a:endParaRPr>
                    </a:p>
                    <a:p>
                      <a:pPr algn="ctr">
                        <a:spcAft>
                          <a:spcPts val="0"/>
                        </a:spcAft>
                      </a:pPr>
                      <a:r>
                        <a:rPr lang="fr-CA" sz="1800" kern="1200" dirty="0">
                          <a:solidFill>
                            <a:schemeClr val="tx2"/>
                          </a:solidFill>
                          <a:effectLst/>
                          <a:latin typeface="+mn-lt"/>
                          <a:ea typeface="+mn-ea"/>
                          <a:cs typeface="+mn-cs"/>
                        </a:rPr>
                        <a:t> </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Méta-analyse traditionnelle + Méta-analyse en réseau</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Méta-analyse traditionnelle</a:t>
                      </a:r>
                      <a:endParaRPr lang="en-CA" sz="1800"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4003244488"/>
                  </a:ext>
                </a:extLst>
              </a:tr>
              <a:tr h="553631">
                <a:tc>
                  <a:txBody>
                    <a:bodyPr/>
                    <a:lstStyle/>
                    <a:p>
                      <a:pPr algn="ctr">
                        <a:spcAft>
                          <a:spcPts val="0"/>
                        </a:spcAft>
                      </a:pPr>
                      <a:r>
                        <a:rPr lang="fr-CA" sz="1600" kern="1200" dirty="0">
                          <a:solidFill>
                            <a:schemeClr val="tx2"/>
                          </a:solidFill>
                          <a:effectLst/>
                          <a:latin typeface="+mn-lt"/>
                          <a:ea typeface="+mn-ea"/>
                          <a:cs typeface="+mn-cs"/>
                        </a:rPr>
                        <a:t>Taille de l’échantillon</a:t>
                      </a:r>
                      <a:endParaRPr lang="en-CA" sz="16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N = 1194 </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N = 924</a:t>
                      </a:r>
                      <a:endParaRPr lang="en-CA" sz="18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800" kern="1200" dirty="0">
                          <a:solidFill>
                            <a:schemeClr val="tx2"/>
                          </a:solidFill>
                          <a:effectLst/>
                          <a:latin typeface="+mn-lt"/>
                          <a:ea typeface="+mn-ea"/>
                          <a:cs typeface="+mn-cs"/>
                        </a:rPr>
                        <a:t>N = 1382</a:t>
                      </a:r>
                      <a:endParaRPr lang="en-CA" sz="1800"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1890917186"/>
                  </a:ext>
                </a:extLst>
              </a:tr>
              <a:tr h="3262995">
                <a:tc>
                  <a:txBody>
                    <a:bodyPr/>
                    <a:lstStyle/>
                    <a:p>
                      <a:pPr algn="ctr">
                        <a:spcAft>
                          <a:spcPts val="0"/>
                        </a:spcAft>
                      </a:pPr>
                      <a:r>
                        <a:rPr lang="fr-CA" sz="1800" kern="1200" dirty="0">
                          <a:solidFill>
                            <a:schemeClr val="tx2"/>
                          </a:solidFill>
                          <a:effectLst/>
                          <a:latin typeface="+mn-lt"/>
                          <a:ea typeface="+mn-ea"/>
                          <a:cs typeface="+mn-cs"/>
                        </a:rPr>
                        <a:t>Études sélectionnées</a:t>
                      </a:r>
                      <a:endParaRPr lang="en-CA" sz="1800" kern="1200" dirty="0">
                        <a:solidFill>
                          <a:schemeClr val="tx2"/>
                        </a:solidFill>
                        <a:effectLst/>
                        <a:latin typeface="+mn-lt"/>
                        <a:ea typeface="+mn-ea"/>
                        <a:cs typeface="+mn-cs"/>
                      </a:endParaRPr>
                    </a:p>
                    <a:p>
                      <a:pPr algn="ctr">
                        <a:spcAft>
                          <a:spcPts val="0"/>
                        </a:spcAft>
                      </a:pPr>
                      <a:r>
                        <a:rPr lang="fr-CA" sz="1800" kern="1200" dirty="0">
                          <a:solidFill>
                            <a:schemeClr val="tx2"/>
                          </a:solidFill>
                          <a:effectLst/>
                          <a:latin typeface="+mn-lt"/>
                          <a:ea typeface="+mn-ea"/>
                          <a:cs typeface="+mn-cs"/>
                        </a:rPr>
                        <a:t>[Auteur (Année de publication); n = </a:t>
                      </a:r>
                      <a:r>
                        <a:rPr lang="fr-CA" sz="1800" kern="1200" dirty="0" err="1">
                          <a:solidFill>
                            <a:schemeClr val="tx2"/>
                          </a:solidFill>
                          <a:effectLst/>
                          <a:latin typeface="+mn-lt"/>
                          <a:ea typeface="+mn-ea"/>
                          <a:cs typeface="+mn-cs"/>
                        </a:rPr>
                        <a:t>Glyburide</a:t>
                      </a:r>
                      <a:r>
                        <a:rPr lang="fr-CA" sz="1800" kern="1200" dirty="0">
                          <a:solidFill>
                            <a:schemeClr val="tx2"/>
                          </a:solidFill>
                          <a:effectLst/>
                          <a:latin typeface="+mn-lt"/>
                          <a:ea typeface="+mn-ea"/>
                          <a:cs typeface="+mn-cs"/>
                        </a:rPr>
                        <a:t>/Insuline; Pays]</a:t>
                      </a:r>
                      <a:endParaRPr lang="en-CA" sz="1800" kern="1200" dirty="0">
                        <a:solidFill>
                          <a:schemeClr val="tx2"/>
                        </a:solidFill>
                        <a:effectLst/>
                        <a:latin typeface="+mn-lt"/>
                        <a:ea typeface="+mn-ea"/>
                        <a:cs typeface="+mn-cs"/>
                      </a:endParaRPr>
                    </a:p>
                  </a:txBody>
                  <a:tcPr marL="68580" marR="68580" marT="0" marB="0" anchor="ctr"/>
                </a:tc>
                <a:tc>
                  <a:txBody>
                    <a:bodyPr/>
                    <a:lstStyle/>
                    <a:p>
                      <a:pPr algn="l">
                        <a:spcAft>
                          <a:spcPts val="0"/>
                        </a:spcAft>
                      </a:pPr>
                      <a:r>
                        <a:rPr lang="fr-CA" sz="1400" kern="1200" dirty="0">
                          <a:solidFill>
                            <a:schemeClr val="tx2"/>
                          </a:solidFill>
                          <a:effectLst/>
                          <a:latin typeface="+mn-lt"/>
                          <a:ea typeface="+mn-ea"/>
                          <a:cs typeface="+mn-cs"/>
                        </a:rPr>
                        <a:t>- Langer (2000); n = 201/203; USA </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Bertini</a:t>
                      </a:r>
                      <a:r>
                        <a:rPr lang="fr-CA" sz="1400" kern="1200" dirty="0">
                          <a:solidFill>
                            <a:schemeClr val="tx2"/>
                          </a:solidFill>
                          <a:effectLst/>
                          <a:latin typeface="+mn-lt"/>
                          <a:ea typeface="+mn-ea"/>
                          <a:cs typeface="+mn-cs"/>
                        </a:rPr>
                        <a:t> (2005); n = 24/27; Brésil</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Silva (2007); n = 32/36; Brésil</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Anjalakshi</a:t>
                      </a:r>
                      <a:r>
                        <a:rPr lang="fr-CA" sz="1400" kern="1200" dirty="0">
                          <a:solidFill>
                            <a:schemeClr val="tx2"/>
                          </a:solidFill>
                          <a:effectLst/>
                          <a:latin typeface="+mn-lt"/>
                          <a:ea typeface="+mn-ea"/>
                          <a:cs typeface="+mn-cs"/>
                        </a:rPr>
                        <a:t> (2007); n = 10/13; Inde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Ogunyemi</a:t>
                      </a:r>
                      <a:r>
                        <a:rPr lang="fr-CA" sz="1400" kern="1200" dirty="0">
                          <a:solidFill>
                            <a:schemeClr val="tx2"/>
                          </a:solidFill>
                          <a:effectLst/>
                          <a:latin typeface="+mn-lt"/>
                          <a:ea typeface="+mn-ea"/>
                          <a:cs typeface="+mn-cs"/>
                        </a:rPr>
                        <a:t> (2007); n = 48/49; USA</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Lain (2009); n = 41/41; USA</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Mukhopadhyay</a:t>
                      </a:r>
                      <a:r>
                        <a:rPr lang="fr-CA" sz="1400" kern="1200" dirty="0">
                          <a:solidFill>
                            <a:schemeClr val="tx2"/>
                          </a:solidFill>
                          <a:effectLst/>
                          <a:latin typeface="+mn-lt"/>
                          <a:ea typeface="+mn-ea"/>
                          <a:cs typeface="+mn-cs"/>
                        </a:rPr>
                        <a:t> (2012); n = 30/30; Inde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Tempe (2013); n = 32/32; Inde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Mirzamoradi</a:t>
                      </a:r>
                      <a:r>
                        <a:rPr lang="fr-CA" sz="1400" kern="1200" dirty="0">
                          <a:solidFill>
                            <a:schemeClr val="tx2"/>
                          </a:solidFill>
                          <a:effectLst/>
                          <a:latin typeface="+mn-lt"/>
                          <a:ea typeface="+mn-ea"/>
                          <a:cs typeface="+mn-cs"/>
                        </a:rPr>
                        <a:t> (2015); n = 32/59; Iran</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Behrashi</a:t>
                      </a:r>
                      <a:r>
                        <a:rPr lang="fr-CA" sz="1400" kern="1200" dirty="0">
                          <a:solidFill>
                            <a:schemeClr val="tx2"/>
                          </a:solidFill>
                          <a:effectLst/>
                          <a:latin typeface="+mn-lt"/>
                          <a:ea typeface="+mn-ea"/>
                          <a:cs typeface="+mn-cs"/>
                        </a:rPr>
                        <a:t> (2016); n = 120/129; Iran</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p>
                    <a:p>
                      <a:pPr algn="l">
                        <a:spcAft>
                          <a:spcPts val="0"/>
                        </a:spcAft>
                      </a:pPr>
                      <a:r>
                        <a:rPr lang="fr-CA" sz="1800" b="1" kern="1200" dirty="0">
                          <a:solidFill>
                            <a:schemeClr val="tx2"/>
                          </a:solidFill>
                          <a:effectLst/>
                          <a:latin typeface="+mn-lt"/>
                          <a:ea typeface="+mn-ea"/>
                          <a:cs typeface="+mn-cs"/>
                        </a:rPr>
                        <a:t>Tous des ERC</a:t>
                      </a:r>
                      <a:endParaRPr lang="en-CA" sz="1800" b="1" kern="1200" dirty="0">
                        <a:solidFill>
                          <a:schemeClr val="tx2"/>
                        </a:solidFill>
                        <a:effectLst/>
                        <a:latin typeface="+mn-lt"/>
                        <a:ea typeface="+mn-ea"/>
                        <a:cs typeface="+mn-cs"/>
                      </a:endParaRPr>
                    </a:p>
                  </a:txBody>
                  <a:tcPr marL="68580" marR="68580" marT="0" marB="0" anchor="ctr"/>
                </a:tc>
                <a:tc>
                  <a:txBody>
                    <a:bodyPr/>
                    <a:lstStyle/>
                    <a:p>
                      <a:pPr algn="l">
                        <a:spcAft>
                          <a:spcPts val="0"/>
                        </a:spcAft>
                      </a:pPr>
                      <a:r>
                        <a:rPr lang="fr-CA" sz="1400" kern="1200" dirty="0">
                          <a:solidFill>
                            <a:schemeClr val="tx2"/>
                          </a:solidFill>
                          <a:effectLst/>
                          <a:latin typeface="+mn-lt"/>
                          <a:ea typeface="+mn-ea"/>
                          <a:cs typeface="+mn-cs"/>
                        </a:rPr>
                        <a:t>Articles </a:t>
                      </a:r>
                      <a:r>
                        <a:rPr lang="fr-CA" sz="1400" kern="1200" dirty="0" err="1">
                          <a:solidFill>
                            <a:schemeClr val="tx2"/>
                          </a:solidFill>
                          <a:effectLst/>
                          <a:latin typeface="+mn-lt"/>
                          <a:ea typeface="+mn-ea"/>
                          <a:cs typeface="+mn-cs"/>
                        </a:rPr>
                        <a:t>Glyburide</a:t>
                      </a:r>
                      <a:r>
                        <a:rPr lang="fr-CA" sz="1400" kern="1200" dirty="0">
                          <a:solidFill>
                            <a:schemeClr val="tx2"/>
                          </a:solidFill>
                          <a:effectLst/>
                          <a:latin typeface="+mn-lt"/>
                          <a:ea typeface="+mn-ea"/>
                          <a:cs typeface="+mn-cs"/>
                        </a:rPr>
                        <a:t> vs Insuline: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Langer (2000); n = 201/203; USA</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Bertini</a:t>
                      </a:r>
                      <a:r>
                        <a:rPr lang="fr-CA" sz="1400" kern="1200" dirty="0">
                          <a:solidFill>
                            <a:schemeClr val="tx2"/>
                          </a:solidFill>
                          <a:effectLst/>
                          <a:latin typeface="+mn-lt"/>
                          <a:ea typeface="+mn-ea"/>
                          <a:cs typeface="+mn-cs"/>
                        </a:rPr>
                        <a:t> (2005); n = 24/27; Brésil</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Silva (2007); n = 32/36; Brésil</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Anjalakshi</a:t>
                      </a:r>
                      <a:r>
                        <a:rPr lang="fr-CA" sz="1400" kern="1200" dirty="0">
                          <a:solidFill>
                            <a:schemeClr val="tx2"/>
                          </a:solidFill>
                          <a:effectLst/>
                          <a:latin typeface="+mn-lt"/>
                          <a:ea typeface="+mn-ea"/>
                          <a:cs typeface="+mn-cs"/>
                        </a:rPr>
                        <a:t> (2007); n = 10/13; Inde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Ogunyemi</a:t>
                      </a:r>
                      <a:r>
                        <a:rPr lang="fr-CA" sz="1400" kern="1200" dirty="0">
                          <a:solidFill>
                            <a:schemeClr val="tx2"/>
                          </a:solidFill>
                          <a:effectLst/>
                          <a:latin typeface="+mn-lt"/>
                          <a:ea typeface="+mn-ea"/>
                          <a:cs typeface="+mn-cs"/>
                        </a:rPr>
                        <a:t> (2007); n = 48/49; USA</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Lain (2009); n = 107/110; USA</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Tempe (2013); n = 32/32; Inde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3 articles (metformine vs </a:t>
                      </a:r>
                      <a:r>
                        <a:rPr lang="fr-CA" sz="1400" kern="1200" dirty="0" err="1">
                          <a:solidFill>
                            <a:schemeClr val="tx2"/>
                          </a:solidFill>
                          <a:effectLst/>
                          <a:latin typeface="+mn-lt"/>
                          <a:ea typeface="+mn-ea"/>
                          <a:cs typeface="+mn-cs"/>
                        </a:rPr>
                        <a:t>glyburide</a:t>
                      </a:r>
                      <a:r>
                        <a:rPr lang="fr-CA" sz="1400" kern="1200" dirty="0">
                          <a:solidFill>
                            <a:schemeClr val="tx2"/>
                          </a:solidFill>
                          <a:effectLst/>
                          <a:latin typeface="+mn-lt"/>
                          <a:ea typeface="+mn-ea"/>
                          <a:cs typeface="+mn-cs"/>
                        </a:rPr>
                        <a:t>)</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8 articles (metformine vs insuline)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800" kern="1200" dirty="0">
                        <a:solidFill>
                          <a:schemeClr val="tx2"/>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b="1" kern="1200" dirty="0">
                          <a:solidFill>
                            <a:schemeClr val="tx2"/>
                          </a:solidFill>
                          <a:effectLst/>
                          <a:latin typeface="+mn-lt"/>
                          <a:ea typeface="+mn-ea"/>
                          <a:cs typeface="+mn-cs"/>
                        </a:rPr>
                        <a:t>Tous des ERC</a:t>
                      </a:r>
                      <a:endParaRPr lang="en-CA" sz="1800" b="1" kern="1200" dirty="0">
                        <a:solidFill>
                          <a:schemeClr val="tx2"/>
                        </a:solidFill>
                        <a:effectLst/>
                        <a:latin typeface="+mn-lt"/>
                        <a:ea typeface="+mn-ea"/>
                        <a:cs typeface="+mn-cs"/>
                      </a:endParaRPr>
                    </a:p>
                    <a:p>
                      <a:pPr algn="l">
                        <a:spcAft>
                          <a:spcPts val="0"/>
                        </a:spcAft>
                      </a:pPr>
                      <a:endParaRPr lang="en-CA" sz="1400" kern="1200" dirty="0">
                        <a:solidFill>
                          <a:schemeClr val="tx2"/>
                        </a:solidFill>
                        <a:effectLst/>
                        <a:latin typeface="+mn-lt"/>
                        <a:ea typeface="+mn-ea"/>
                        <a:cs typeface="+mn-cs"/>
                      </a:endParaRPr>
                    </a:p>
                  </a:txBody>
                  <a:tcPr marL="68580" marR="68580" marT="0" marB="0" anchor="ctr"/>
                </a:tc>
                <a:tc>
                  <a:txBody>
                    <a:bodyPr/>
                    <a:lstStyle/>
                    <a:p>
                      <a:pPr algn="l">
                        <a:spcAft>
                          <a:spcPts val="0"/>
                        </a:spcAft>
                      </a:pPr>
                      <a:r>
                        <a:rPr lang="fr-CA" sz="1400" kern="1200" dirty="0">
                          <a:solidFill>
                            <a:schemeClr val="tx2"/>
                          </a:solidFill>
                          <a:effectLst/>
                          <a:latin typeface="+mn-lt"/>
                          <a:ea typeface="+mn-ea"/>
                          <a:cs typeface="+mn-cs"/>
                        </a:rPr>
                        <a:t>- Coetzee 1985; n = 23/39; Cohorte prospective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Langer 2000; n = 201/203; ERC</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Gilson 2002; n = 15/30; Cohorte prospective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Fines 2003; n = 40/44; Étude cas-contrôle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Velazquez</a:t>
                      </a:r>
                      <a:r>
                        <a:rPr lang="fr-CA" sz="1400" kern="1200" dirty="0">
                          <a:solidFill>
                            <a:schemeClr val="tx2"/>
                          </a:solidFill>
                          <a:effectLst/>
                          <a:latin typeface="+mn-lt"/>
                          <a:ea typeface="+mn-ea"/>
                          <a:cs typeface="+mn-cs"/>
                        </a:rPr>
                        <a:t> 2003; n = 31/7; Cohorte prospective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a:t>
                      </a:r>
                      <a:r>
                        <a:rPr lang="fr-CA" sz="1400" kern="1200" dirty="0" err="1">
                          <a:solidFill>
                            <a:schemeClr val="tx2"/>
                          </a:solidFill>
                          <a:effectLst/>
                          <a:latin typeface="+mn-lt"/>
                          <a:ea typeface="+mn-ea"/>
                          <a:cs typeface="+mn-cs"/>
                        </a:rPr>
                        <a:t>Chmait</a:t>
                      </a:r>
                      <a:r>
                        <a:rPr lang="fr-CA" sz="1400" kern="1200" dirty="0">
                          <a:solidFill>
                            <a:schemeClr val="tx2"/>
                          </a:solidFill>
                          <a:effectLst/>
                          <a:latin typeface="+mn-lt"/>
                          <a:ea typeface="+mn-ea"/>
                          <a:cs typeface="+mn-cs"/>
                        </a:rPr>
                        <a:t> 2004; n = 56/13; Cohorte prospective </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Conway 2004; n = 63/12; Cohorte rétrospective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Jacobson 2005; n = 236/268; Cohorte rétrospective</a:t>
                      </a:r>
                      <a:endParaRPr lang="en-CA" sz="1400" kern="1200" dirty="0">
                        <a:solidFill>
                          <a:schemeClr val="tx2"/>
                        </a:solidFill>
                        <a:effectLst/>
                        <a:latin typeface="+mn-lt"/>
                        <a:ea typeface="+mn-ea"/>
                        <a:cs typeface="+mn-cs"/>
                      </a:endParaRPr>
                    </a:p>
                    <a:p>
                      <a:pPr algn="l">
                        <a:spcAft>
                          <a:spcPts val="0"/>
                        </a:spcAft>
                      </a:pPr>
                      <a:r>
                        <a:rPr lang="fr-CA" sz="1400" kern="1200" dirty="0">
                          <a:solidFill>
                            <a:schemeClr val="tx2"/>
                          </a:solidFill>
                          <a:effectLst/>
                          <a:latin typeface="+mn-lt"/>
                          <a:ea typeface="+mn-ea"/>
                          <a:cs typeface="+mn-cs"/>
                        </a:rPr>
                        <a:t>- Rochon 2006; n = 80/21; Cohorte rétrospective</a:t>
                      </a:r>
                      <a:endParaRPr lang="en-CA" sz="1400"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3892082897"/>
                  </a:ext>
                </a:extLst>
              </a:tr>
              <a:tr h="887896">
                <a:tc>
                  <a:txBody>
                    <a:bodyPr/>
                    <a:lstStyle/>
                    <a:p>
                      <a:pPr algn="ctr">
                        <a:spcAft>
                          <a:spcPts val="0"/>
                        </a:spcAft>
                      </a:pPr>
                      <a:r>
                        <a:rPr lang="fr-CA" sz="1600" kern="1200">
                          <a:solidFill>
                            <a:schemeClr val="tx2"/>
                          </a:solidFill>
                          <a:effectLst/>
                          <a:latin typeface="+mn-lt"/>
                          <a:ea typeface="+mn-ea"/>
                          <a:cs typeface="+mn-cs"/>
                        </a:rPr>
                        <a:t>Analyse du risque de biais</a:t>
                      </a:r>
                      <a:endParaRPr lang="en-CA" sz="1600" kern="120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600" kern="1200" dirty="0">
                          <a:solidFill>
                            <a:schemeClr val="tx2"/>
                          </a:solidFill>
                          <a:effectLst/>
                          <a:latin typeface="+mn-lt"/>
                          <a:ea typeface="+mn-ea"/>
                          <a:cs typeface="+mn-cs"/>
                        </a:rPr>
                        <a:t>Risque de biais faible </a:t>
                      </a:r>
                      <a:endParaRPr lang="en-CA" sz="16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600" kern="1200" dirty="0">
                          <a:solidFill>
                            <a:schemeClr val="tx2"/>
                          </a:solidFill>
                          <a:effectLst/>
                          <a:latin typeface="+mn-lt"/>
                          <a:ea typeface="+mn-ea"/>
                          <a:cs typeface="+mn-cs"/>
                        </a:rPr>
                        <a:t>Risque de biais faible</a:t>
                      </a:r>
                      <a:endParaRPr lang="en-CA" sz="1600" kern="1200" dirty="0">
                        <a:solidFill>
                          <a:schemeClr val="tx2"/>
                        </a:solidFill>
                        <a:effectLst/>
                        <a:latin typeface="+mn-lt"/>
                        <a:ea typeface="+mn-ea"/>
                        <a:cs typeface="+mn-cs"/>
                      </a:endParaRPr>
                    </a:p>
                  </a:txBody>
                  <a:tcPr marL="68580" marR="68580" marT="0" marB="0" anchor="ctr"/>
                </a:tc>
                <a:tc>
                  <a:txBody>
                    <a:bodyPr/>
                    <a:lstStyle/>
                    <a:p>
                      <a:pPr algn="ctr">
                        <a:spcAft>
                          <a:spcPts val="0"/>
                        </a:spcAft>
                      </a:pPr>
                      <a:r>
                        <a:rPr lang="fr-CA" sz="1600" kern="1200" dirty="0">
                          <a:solidFill>
                            <a:schemeClr val="tx2"/>
                          </a:solidFill>
                          <a:effectLst/>
                          <a:latin typeface="+mn-lt"/>
                          <a:ea typeface="+mn-ea"/>
                          <a:cs typeface="+mn-cs"/>
                        </a:rPr>
                        <a:t>N/D</a:t>
                      </a:r>
                      <a:endParaRPr lang="en-CA" sz="1600" kern="1200" dirty="0">
                        <a:solidFill>
                          <a:schemeClr val="tx2"/>
                        </a:solidFill>
                        <a:effectLst/>
                        <a:latin typeface="+mn-lt"/>
                        <a:ea typeface="+mn-ea"/>
                        <a:cs typeface="+mn-cs"/>
                      </a:endParaRPr>
                    </a:p>
                  </a:txBody>
                  <a:tcPr marL="68580" marR="68580" marT="0" marB="0" anchor="ctr"/>
                </a:tc>
                <a:extLst>
                  <a:ext uri="{0D108BD9-81ED-4DB2-BD59-A6C34878D82A}">
                    <a16:rowId xmlns:a16="http://schemas.microsoft.com/office/drawing/2014/main" val="2989010904"/>
                  </a:ext>
                </a:extLst>
              </a:tr>
            </a:tbl>
          </a:graphicData>
        </a:graphic>
      </p:graphicFrame>
      <p:sp>
        <p:nvSpPr>
          <p:cNvPr id="5" name="Rectangle 4">
            <a:extLst>
              <a:ext uri="{FF2B5EF4-FFF2-40B4-BE49-F238E27FC236}">
                <a16:creationId xmlns:a16="http://schemas.microsoft.com/office/drawing/2014/main" id="{23EB5822-6FD8-F044-BA4B-6870A35CC23A}"/>
              </a:ext>
            </a:extLst>
          </p:cNvPr>
          <p:cNvSpPr/>
          <p:nvPr/>
        </p:nvSpPr>
        <p:spPr>
          <a:xfrm>
            <a:off x="2839452" y="140348"/>
            <a:ext cx="6047873" cy="6685567"/>
          </a:xfrm>
          <a:prstGeom prst="rect">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Rectangle 5">
            <a:extLst>
              <a:ext uri="{FF2B5EF4-FFF2-40B4-BE49-F238E27FC236}">
                <a16:creationId xmlns:a16="http://schemas.microsoft.com/office/drawing/2014/main" id="{953D764D-1040-A84D-8313-71F04BED4444}"/>
              </a:ext>
            </a:extLst>
          </p:cNvPr>
          <p:cNvSpPr/>
          <p:nvPr/>
        </p:nvSpPr>
        <p:spPr>
          <a:xfrm>
            <a:off x="8887325" y="140348"/>
            <a:ext cx="2986624" cy="6685567"/>
          </a:xfrm>
          <a:prstGeom prst="rect">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58879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529E73-7A85-4FE9-A912-B00781A4C79C}"/>
              </a:ext>
            </a:extLst>
          </p:cNvPr>
          <p:cNvGraphicFramePr>
            <a:graphicFrameLocks noGrp="1"/>
          </p:cNvGraphicFramePr>
          <p:nvPr>
            <p:ph idx="1"/>
            <p:extLst>
              <p:ext uri="{D42A27DB-BD31-4B8C-83A1-F6EECF244321}">
                <p14:modId xmlns:p14="http://schemas.microsoft.com/office/powerpoint/2010/main" val="940349548"/>
              </p:ext>
            </p:extLst>
          </p:nvPr>
        </p:nvGraphicFramePr>
        <p:xfrm>
          <a:off x="942742" y="1055145"/>
          <a:ext cx="11016000" cy="2438400"/>
        </p:xfrm>
        <a:graphic>
          <a:graphicData uri="http://schemas.openxmlformats.org/drawingml/2006/table">
            <a:tbl>
              <a:tblPr firstRow="1" bandRow="1">
                <a:tableStyleId>{5C22544A-7EE6-4342-B048-85BDC9FD1C3A}</a:tableStyleId>
              </a:tblPr>
              <a:tblGrid>
                <a:gridCol w="3816000">
                  <a:extLst>
                    <a:ext uri="{9D8B030D-6E8A-4147-A177-3AD203B41FA5}">
                      <a16:colId xmlns:a16="http://schemas.microsoft.com/office/drawing/2014/main" val="2819020305"/>
                    </a:ext>
                  </a:extLst>
                </a:gridCol>
                <a:gridCol w="1800000">
                  <a:extLst>
                    <a:ext uri="{9D8B030D-6E8A-4147-A177-3AD203B41FA5}">
                      <a16:colId xmlns:a16="http://schemas.microsoft.com/office/drawing/2014/main" val="4204155186"/>
                    </a:ext>
                  </a:extLst>
                </a:gridCol>
                <a:gridCol w="1800000">
                  <a:extLst>
                    <a:ext uri="{9D8B030D-6E8A-4147-A177-3AD203B41FA5}">
                      <a16:colId xmlns:a16="http://schemas.microsoft.com/office/drawing/2014/main" val="104709998"/>
                    </a:ext>
                  </a:extLst>
                </a:gridCol>
                <a:gridCol w="1800000">
                  <a:extLst>
                    <a:ext uri="{9D8B030D-6E8A-4147-A177-3AD203B41FA5}">
                      <a16:colId xmlns:a16="http://schemas.microsoft.com/office/drawing/2014/main" val="1497951986"/>
                    </a:ext>
                  </a:extLst>
                </a:gridCol>
                <a:gridCol w="1800000">
                  <a:extLst>
                    <a:ext uri="{9D8B030D-6E8A-4147-A177-3AD203B41FA5}">
                      <a16:colId xmlns:a16="http://schemas.microsoft.com/office/drawing/2014/main" val="2519407936"/>
                    </a:ext>
                  </a:extLst>
                </a:gridCol>
              </a:tblGrid>
              <a:tr h="370840">
                <a:tc>
                  <a:txBody>
                    <a:bodyPr/>
                    <a:lstStyle/>
                    <a:p>
                      <a:pPr algn="ctr"/>
                      <a:r>
                        <a:rPr lang="fr-CA" sz="1400" b="1" kern="1200" dirty="0">
                          <a:solidFill>
                            <a:schemeClr val="lt1"/>
                          </a:solidFill>
                          <a:latin typeface="+mn-lt"/>
                          <a:ea typeface="+mn-ea"/>
                          <a:cs typeface="+mn-cs"/>
                        </a:rPr>
                        <a:t>ERC </a:t>
                      </a:r>
                    </a:p>
                    <a:p>
                      <a:pPr algn="ctr"/>
                      <a:r>
                        <a:rPr lang="fr-FR" sz="1400" b="1" kern="1200" dirty="0">
                          <a:solidFill>
                            <a:schemeClr val="lt1"/>
                          </a:solidFill>
                          <a:latin typeface="+mn-lt"/>
                          <a:ea typeface="+mn-ea"/>
                          <a:cs typeface="+mn-cs"/>
                        </a:rPr>
                        <a:t>Senat et al </a:t>
                      </a:r>
                    </a:p>
                    <a:p>
                      <a:pPr algn="ctr"/>
                      <a:r>
                        <a:rPr lang="fr-FR" sz="1400" b="1" kern="1200" dirty="0">
                          <a:solidFill>
                            <a:schemeClr val="lt1"/>
                          </a:solidFill>
                          <a:latin typeface="+mn-lt"/>
                          <a:ea typeface="+mn-ea"/>
                          <a:cs typeface="+mn-cs"/>
                        </a:rPr>
                        <a:t>2018</a:t>
                      </a:r>
                      <a:endParaRPr lang="fr-CA" sz="1400" b="1" kern="1200" dirty="0">
                        <a:solidFill>
                          <a:schemeClr val="lt1"/>
                        </a:solidFill>
                        <a:latin typeface="+mn-lt"/>
                        <a:ea typeface="+mn-ea"/>
                        <a:cs typeface="+mn-cs"/>
                      </a:endParaRPr>
                    </a:p>
                  </a:txBody>
                  <a:tcPr anchor="ctr">
                    <a:solidFill>
                      <a:schemeClr val="tx2"/>
                    </a:solidFill>
                  </a:tcPr>
                </a:tc>
                <a:tc>
                  <a:txBody>
                    <a:bodyPr/>
                    <a:lstStyle/>
                    <a:p>
                      <a:pPr algn="ctr"/>
                      <a:r>
                        <a:rPr lang="fr-CA" sz="1400" b="1" kern="1200" dirty="0">
                          <a:solidFill>
                            <a:schemeClr val="lt1"/>
                          </a:solidFill>
                          <a:latin typeface="+mn-lt"/>
                          <a:ea typeface="+mn-ea"/>
                          <a:cs typeface="+mn-cs"/>
                        </a:rPr>
                        <a:t>Étude de cohorte rétrospective </a:t>
                      </a:r>
                      <a:r>
                        <a:rPr lang="fr-CA" sz="1400" b="1" kern="1200" dirty="0" err="1">
                          <a:solidFill>
                            <a:schemeClr val="lt1"/>
                          </a:solidFill>
                          <a:latin typeface="+mn-lt"/>
                          <a:ea typeface="+mn-ea"/>
                          <a:cs typeface="+mn-cs"/>
                        </a:rPr>
                        <a:t>Camelo</a:t>
                      </a:r>
                      <a:r>
                        <a:rPr lang="fr-CA" sz="1400" b="1" kern="1200" dirty="0">
                          <a:solidFill>
                            <a:schemeClr val="lt1"/>
                          </a:solidFill>
                          <a:latin typeface="+mn-lt"/>
                          <a:ea typeface="+mn-ea"/>
                          <a:cs typeface="+mn-cs"/>
                        </a:rPr>
                        <a:t> Castillo et al </a:t>
                      </a:r>
                    </a:p>
                    <a:p>
                      <a:pPr algn="ctr"/>
                      <a:r>
                        <a:rPr lang="fr-CA" sz="1400" b="1" kern="1200" dirty="0">
                          <a:solidFill>
                            <a:schemeClr val="lt1"/>
                          </a:solidFill>
                          <a:latin typeface="+mn-lt"/>
                          <a:ea typeface="+mn-ea"/>
                          <a:cs typeface="+mn-cs"/>
                        </a:rPr>
                        <a:t>2015</a:t>
                      </a:r>
                    </a:p>
                  </a:txBody>
                  <a:tcPr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Cheng</a:t>
                      </a:r>
                    </a:p>
                    <a:p>
                      <a:pPr algn="ctr">
                        <a:spcAft>
                          <a:spcPts val="0"/>
                        </a:spcAft>
                      </a:pPr>
                      <a:r>
                        <a:rPr lang="en-CA" sz="1400" b="1" kern="1200" dirty="0">
                          <a:solidFill>
                            <a:schemeClr val="lt1"/>
                          </a:solidFill>
                          <a:latin typeface="+mn-lt"/>
                          <a:ea typeface="+mn-ea"/>
                          <a:cs typeface="+mn-cs"/>
                        </a:rPr>
                        <a:t>2012</a:t>
                      </a:r>
                    </a:p>
                  </a:txBody>
                  <a:tcPr marL="68580" marR="68580" marT="0" marB="0"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Holt </a:t>
                      </a:r>
                    </a:p>
                    <a:p>
                      <a:pPr algn="ctr">
                        <a:spcAft>
                          <a:spcPts val="0"/>
                        </a:spcAft>
                      </a:pPr>
                      <a:r>
                        <a:rPr lang="en-CA" sz="1400" b="1" kern="1200" dirty="0">
                          <a:solidFill>
                            <a:schemeClr val="lt1"/>
                          </a:solidFill>
                          <a:latin typeface="+mn-lt"/>
                          <a:ea typeface="+mn-ea"/>
                          <a:cs typeface="+mn-cs"/>
                        </a:rPr>
                        <a:t>2008</a:t>
                      </a:r>
                    </a:p>
                  </a:txBody>
                  <a:tcPr marL="68580" marR="68580" marT="0" marB="0"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Ramos</a:t>
                      </a:r>
                    </a:p>
                    <a:p>
                      <a:pPr algn="ctr">
                        <a:spcAft>
                          <a:spcPts val="0"/>
                        </a:spcAft>
                      </a:pPr>
                      <a:r>
                        <a:rPr lang="en-CA" sz="1400" b="1" kern="1200" dirty="0">
                          <a:solidFill>
                            <a:schemeClr val="lt1"/>
                          </a:solidFill>
                          <a:latin typeface="+mn-lt"/>
                          <a:ea typeface="+mn-ea"/>
                          <a:cs typeface="+mn-cs"/>
                        </a:rPr>
                        <a:t>2007</a:t>
                      </a:r>
                    </a:p>
                  </a:txBody>
                  <a:tcPr marL="68580" marR="68580" marT="0" marB="0" anchor="ctr">
                    <a:solidFill>
                      <a:schemeClr val="tx2"/>
                    </a:solidFill>
                  </a:tcPr>
                </a:tc>
                <a:extLst>
                  <a:ext uri="{0D108BD9-81ED-4DB2-BD59-A6C34878D82A}">
                    <a16:rowId xmlns:a16="http://schemas.microsoft.com/office/drawing/2014/main" val="943726570"/>
                  </a:ext>
                </a:extLst>
              </a:tr>
              <a:tr h="370840">
                <a:tc>
                  <a:txBody>
                    <a:bodyPr/>
                    <a:lstStyle/>
                    <a:p>
                      <a:pPr algn="ctr"/>
                      <a:r>
                        <a:rPr lang="fr-CA" sz="1400" dirty="0">
                          <a:solidFill>
                            <a:schemeClr val="tx2"/>
                          </a:solidFill>
                        </a:rPr>
                        <a:t>Contrôle de la glycémie à jeun: 71,7% VS 63,2% (différence 8,5%; IC 95% (1,9%-15,2%), p = .003)</a:t>
                      </a:r>
                    </a:p>
                    <a:p>
                      <a:pPr algn="ctr"/>
                      <a:endParaRPr lang="fr-CA" sz="1400" dirty="0">
                        <a:solidFill>
                          <a:schemeClr val="tx2"/>
                        </a:solidFill>
                      </a:endParaRPr>
                    </a:p>
                    <a:p>
                      <a:pPr algn="ctr"/>
                      <a:r>
                        <a:rPr lang="fr-CA" sz="1400" dirty="0">
                          <a:solidFill>
                            <a:schemeClr val="tx2"/>
                          </a:solidFill>
                        </a:rPr>
                        <a:t>Contrôle de la glycémie 2h </a:t>
                      </a:r>
                      <a:r>
                        <a:rPr lang="fr-CA" sz="1400" dirty="0" err="1">
                          <a:solidFill>
                            <a:schemeClr val="tx2"/>
                          </a:solidFill>
                        </a:rPr>
                        <a:t>post-prandial</a:t>
                      </a:r>
                      <a:r>
                        <a:rPr lang="fr-CA" sz="1400" dirty="0">
                          <a:solidFill>
                            <a:schemeClr val="tx2"/>
                          </a:solidFill>
                        </a:rPr>
                        <a:t>: 57,8% VS 49,3% (différence 8,5%; IC 95% (1,5% - 15,6%); p = .051)</a:t>
                      </a:r>
                    </a:p>
                    <a:p>
                      <a:pPr algn="ctr"/>
                      <a:endParaRPr lang="fr-CA" sz="1400" dirty="0">
                        <a:solidFill>
                          <a:schemeClr val="tx2"/>
                        </a:solidFill>
                      </a:endParaRPr>
                    </a:p>
                  </a:txBody>
                  <a:tcPr marL="0" marR="0" marT="0" marB="0" anchor="ctr"/>
                </a:tc>
                <a:tc>
                  <a:txBody>
                    <a:bodyPr/>
                    <a:lstStyle/>
                    <a:p>
                      <a:pPr algn="ctr"/>
                      <a:r>
                        <a:rPr lang="fr-CA" sz="1400" dirty="0">
                          <a:solidFill>
                            <a:schemeClr val="tx2"/>
                          </a:solidFill>
                        </a:rPr>
                        <a:t>N/A</a:t>
                      </a:r>
                    </a:p>
                  </a:txBody>
                  <a:tcPr anchor="ctr"/>
                </a:tc>
                <a:tc>
                  <a:txBody>
                    <a:bodyPr/>
                    <a:lstStyle/>
                    <a:p>
                      <a:pPr algn="ctr"/>
                      <a:r>
                        <a:rPr lang="fr-CA" sz="1400" dirty="0">
                          <a:solidFill>
                            <a:schemeClr val="tx2"/>
                          </a:solidFill>
                        </a:rPr>
                        <a:t>N/A</a:t>
                      </a:r>
                    </a:p>
                  </a:txBody>
                  <a:tcPr anchor="ctr"/>
                </a:tc>
                <a:tc>
                  <a:txBody>
                    <a:bodyPr/>
                    <a:lstStyle/>
                    <a:p>
                      <a:pPr algn="ctr"/>
                      <a:r>
                        <a:rPr lang="fr-CA" sz="1400" dirty="0">
                          <a:solidFill>
                            <a:schemeClr val="tx2"/>
                          </a:solidFill>
                        </a:rPr>
                        <a:t>N/A</a:t>
                      </a:r>
                    </a:p>
                  </a:txBody>
                  <a:tcPr anchor="ctr"/>
                </a:tc>
                <a:tc>
                  <a:txBody>
                    <a:bodyPr/>
                    <a:lstStyle/>
                    <a:p>
                      <a:pPr algn="ctr"/>
                      <a:r>
                        <a:rPr lang="fr-CA" sz="1400" dirty="0">
                          <a:solidFill>
                            <a:schemeClr val="tx2"/>
                          </a:solidFill>
                        </a:rPr>
                        <a:t>N/A</a:t>
                      </a:r>
                    </a:p>
                  </a:txBody>
                  <a:tcPr anchor="ctr"/>
                </a:tc>
                <a:extLst>
                  <a:ext uri="{0D108BD9-81ED-4DB2-BD59-A6C34878D82A}">
                    <a16:rowId xmlns:a16="http://schemas.microsoft.com/office/drawing/2014/main" val="3523669337"/>
                  </a:ext>
                </a:extLst>
              </a:tr>
            </a:tbl>
          </a:graphicData>
        </a:graphic>
      </p:graphicFrame>
      <p:graphicFrame>
        <p:nvGraphicFramePr>
          <p:cNvPr id="5" name="Table 4">
            <a:extLst>
              <a:ext uri="{FF2B5EF4-FFF2-40B4-BE49-F238E27FC236}">
                <a16:creationId xmlns:a16="http://schemas.microsoft.com/office/drawing/2014/main" id="{EDD4DB95-F246-4313-B20D-8F42AA0CD9B8}"/>
              </a:ext>
            </a:extLst>
          </p:cNvPr>
          <p:cNvGraphicFramePr>
            <a:graphicFrameLocks noGrp="1"/>
          </p:cNvGraphicFramePr>
          <p:nvPr>
            <p:extLst>
              <p:ext uri="{D42A27DB-BD31-4B8C-83A1-F6EECF244321}">
                <p14:modId xmlns:p14="http://schemas.microsoft.com/office/powerpoint/2010/main" val="1989347235"/>
              </p:ext>
            </p:extLst>
          </p:nvPr>
        </p:nvGraphicFramePr>
        <p:xfrm>
          <a:off x="2042435" y="3924781"/>
          <a:ext cx="8107129" cy="1102360"/>
        </p:xfrm>
        <a:graphic>
          <a:graphicData uri="http://schemas.openxmlformats.org/drawingml/2006/table">
            <a:tbl>
              <a:tblPr firstRow="1" bandRow="1">
                <a:tableStyleId>{5C22544A-7EE6-4342-B048-85BDC9FD1C3A}</a:tableStyleId>
              </a:tblPr>
              <a:tblGrid>
                <a:gridCol w="2688463">
                  <a:extLst>
                    <a:ext uri="{9D8B030D-6E8A-4147-A177-3AD203B41FA5}">
                      <a16:colId xmlns:a16="http://schemas.microsoft.com/office/drawing/2014/main" val="3725612227"/>
                    </a:ext>
                  </a:extLst>
                </a:gridCol>
                <a:gridCol w="2709333">
                  <a:extLst>
                    <a:ext uri="{9D8B030D-6E8A-4147-A177-3AD203B41FA5}">
                      <a16:colId xmlns:a16="http://schemas.microsoft.com/office/drawing/2014/main" val="2874216430"/>
                    </a:ext>
                  </a:extLst>
                </a:gridCol>
                <a:gridCol w="2709333">
                  <a:extLst>
                    <a:ext uri="{9D8B030D-6E8A-4147-A177-3AD203B41FA5}">
                      <a16:colId xmlns:a16="http://schemas.microsoft.com/office/drawing/2014/main" val="4129480192"/>
                    </a:ext>
                  </a:extLst>
                </a:gridCol>
              </a:tblGrid>
              <a:tr h="370840">
                <a:tc>
                  <a:txBody>
                    <a:bodyPr/>
                    <a:lstStyle/>
                    <a:p>
                      <a:pPr algn="ctr"/>
                      <a:r>
                        <a:rPr lang="fr-CA" sz="1400" dirty="0"/>
                        <a:t>Méta-analyse</a:t>
                      </a:r>
                    </a:p>
                    <a:p>
                      <a:pPr algn="ctr"/>
                      <a:r>
                        <a:rPr lang="fr-CA" sz="1400" dirty="0"/>
                        <a:t>Song et al </a:t>
                      </a:r>
                    </a:p>
                    <a:p>
                      <a:pPr algn="ctr"/>
                      <a:r>
                        <a:rPr lang="fr-CA" sz="1400" dirty="0"/>
                        <a:t>2017</a:t>
                      </a:r>
                    </a:p>
                  </a:txBody>
                  <a:tcPr anchor="ctr">
                    <a:solidFill>
                      <a:schemeClr val="tx2"/>
                    </a:solidFill>
                  </a:tcPr>
                </a:tc>
                <a:tc>
                  <a:txBody>
                    <a:bodyPr/>
                    <a:lstStyle/>
                    <a:p>
                      <a:pPr algn="ctr"/>
                      <a:r>
                        <a:rPr lang="fr-CA" sz="1400" i="0" dirty="0"/>
                        <a:t>Méta-analyse Jiang et al </a:t>
                      </a:r>
                    </a:p>
                    <a:p>
                      <a:pPr algn="ctr"/>
                      <a:r>
                        <a:rPr lang="fr-CA" sz="1400" i="0" dirty="0"/>
                        <a:t>2015</a:t>
                      </a:r>
                      <a:endParaRPr lang="fr-CA" sz="1400" dirty="0"/>
                    </a:p>
                  </a:txBody>
                  <a:tcPr anchor="ctr">
                    <a:solidFill>
                      <a:schemeClr val="tx2"/>
                    </a:solidFill>
                  </a:tcPr>
                </a:tc>
                <a:tc>
                  <a:txBody>
                    <a:bodyPr/>
                    <a:lstStyle/>
                    <a:p>
                      <a:pPr algn="ctr"/>
                      <a:r>
                        <a:rPr lang="fr-FR" sz="1400" dirty="0"/>
                        <a:t>Méta-analyse Moretti et al </a:t>
                      </a:r>
                    </a:p>
                    <a:p>
                      <a:pPr algn="ctr"/>
                      <a:r>
                        <a:rPr lang="fr-FR" sz="1400" dirty="0"/>
                        <a:t>2008</a:t>
                      </a:r>
                      <a:endParaRPr lang="fr-CA" sz="1400" dirty="0"/>
                    </a:p>
                  </a:txBody>
                  <a:tcPr anchor="ctr">
                    <a:solidFill>
                      <a:schemeClr val="tx2"/>
                    </a:solidFill>
                  </a:tcPr>
                </a:tc>
                <a:extLst>
                  <a:ext uri="{0D108BD9-81ED-4DB2-BD59-A6C34878D82A}">
                    <a16:rowId xmlns:a16="http://schemas.microsoft.com/office/drawing/2014/main" val="167326085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i="0" dirty="0">
                          <a:solidFill>
                            <a:schemeClr val="tx2"/>
                          </a:solidFill>
                        </a:rPr>
                        <a:t>Pas de différence à HbA1c du T3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i="0" dirty="0">
                          <a:solidFill>
                            <a:schemeClr val="tx2"/>
                          </a:solidFill>
                        </a:rPr>
                        <a:t>Pas de différence à HbA1c du T3</a:t>
                      </a:r>
                    </a:p>
                  </a:txBody>
                  <a:tcPr anchor="ctr"/>
                </a:tc>
                <a:tc>
                  <a:txBody>
                    <a:bodyPr/>
                    <a:lstStyle/>
                    <a:p>
                      <a:pPr algn="ctr"/>
                      <a:r>
                        <a:rPr lang="fr-CA" sz="1400" dirty="0">
                          <a:solidFill>
                            <a:schemeClr val="tx2"/>
                          </a:solidFill>
                        </a:rPr>
                        <a:t>N/A</a:t>
                      </a:r>
                    </a:p>
                  </a:txBody>
                  <a:tcPr anchor="ctr"/>
                </a:tc>
                <a:extLst>
                  <a:ext uri="{0D108BD9-81ED-4DB2-BD59-A6C34878D82A}">
                    <a16:rowId xmlns:a16="http://schemas.microsoft.com/office/drawing/2014/main" val="3841474923"/>
                  </a:ext>
                </a:extLst>
              </a:tr>
            </a:tbl>
          </a:graphicData>
        </a:graphic>
      </p:graphicFrame>
      <p:sp>
        <p:nvSpPr>
          <p:cNvPr id="7" name="Titre 10">
            <a:extLst>
              <a:ext uri="{FF2B5EF4-FFF2-40B4-BE49-F238E27FC236}">
                <a16:creationId xmlns:a16="http://schemas.microsoft.com/office/drawing/2014/main" id="{1FD16D46-1A28-BF41-B5F3-53310F62D1BD}"/>
              </a:ext>
            </a:extLst>
          </p:cNvPr>
          <p:cNvSpPr txBox="1">
            <a:spLocks/>
          </p:cNvSpPr>
          <p:nvPr/>
        </p:nvSpPr>
        <p:spPr>
          <a:xfrm>
            <a:off x="942742" y="164037"/>
            <a:ext cx="9601200" cy="84772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FR" dirty="0"/>
              <a:t>Résultat/Discussion - Efficacité</a:t>
            </a:r>
          </a:p>
        </p:txBody>
      </p:sp>
      <p:sp>
        <p:nvSpPr>
          <p:cNvPr id="8" name="Content Placeholder 2">
            <a:extLst>
              <a:ext uri="{FF2B5EF4-FFF2-40B4-BE49-F238E27FC236}">
                <a16:creationId xmlns:a16="http://schemas.microsoft.com/office/drawing/2014/main" id="{CD16D47F-7245-434A-9F87-D11DA8878C8F}"/>
              </a:ext>
            </a:extLst>
          </p:cNvPr>
          <p:cNvSpPr txBox="1">
            <a:spLocks/>
          </p:cNvSpPr>
          <p:nvPr/>
        </p:nvSpPr>
        <p:spPr>
          <a:xfrm>
            <a:off x="1181100" y="5334071"/>
            <a:ext cx="9829800" cy="937567"/>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ctr"/>
            <a:r>
              <a:rPr lang="fr-CA" u="sng" dirty="0"/>
              <a:t>Donc</a:t>
            </a:r>
            <a:r>
              <a:rPr lang="fr-CA" dirty="0"/>
              <a:t>, </a:t>
            </a:r>
            <a:r>
              <a:rPr lang="fr-CA" dirty="0" err="1"/>
              <a:t>glyburide</a:t>
            </a:r>
            <a:r>
              <a:rPr lang="fr-CA" dirty="0"/>
              <a:t> aussi efficace que insuline, sinon plus!</a:t>
            </a:r>
            <a:endParaRPr lang="fr-CA" dirty="0">
              <a:sym typeface="Symbol" panose="05050102010706020507" pitchFamily="18" charset="2"/>
            </a:endParaRPr>
          </a:p>
          <a:p>
            <a:pPr algn="ctr"/>
            <a:r>
              <a:rPr lang="fr-CA" dirty="0"/>
              <a:t>Pertinent cliniquement?</a:t>
            </a:r>
          </a:p>
          <a:p>
            <a:pPr marL="530352" lvl="1" indent="0" algn="ctr">
              <a:buFont typeface="Franklin Gothic Book" panose="020B0503020102020204" pitchFamily="34" charset="0"/>
              <a:buNone/>
            </a:pPr>
            <a:endParaRPr lang="fr-CA" dirty="0"/>
          </a:p>
          <a:p>
            <a:pPr lvl="1" algn="ctr"/>
            <a:endParaRPr lang="fr-CA" dirty="0"/>
          </a:p>
        </p:txBody>
      </p:sp>
      <p:sp>
        <p:nvSpPr>
          <p:cNvPr id="2" name="Rectangle 1">
            <a:extLst>
              <a:ext uri="{FF2B5EF4-FFF2-40B4-BE49-F238E27FC236}">
                <a16:creationId xmlns:a16="http://schemas.microsoft.com/office/drawing/2014/main" id="{EA718211-289C-C045-8DC1-F2E3468C72D1}"/>
              </a:ext>
            </a:extLst>
          </p:cNvPr>
          <p:cNvSpPr/>
          <p:nvPr/>
        </p:nvSpPr>
        <p:spPr>
          <a:xfrm>
            <a:off x="958784" y="1027804"/>
            <a:ext cx="3837805" cy="24817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4583F4A7-9A6C-4D4B-85CF-BDFB6838FA14}"/>
              </a:ext>
            </a:extLst>
          </p:cNvPr>
          <p:cNvSpPr/>
          <p:nvPr/>
        </p:nvSpPr>
        <p:spPr>
          <a:xfrm>
            <a:off x="2042435" y="3924782"/>
            <a:ext cx="5417144" cy="110236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6212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529E73-7A85-4FE9-A912-B00781A4C79C}"/>
              </a:ext>
            </a:extLst>
          </p:cNvPr>
          <p:cNvGraphicFramePr>
            <a:graphicFrameLocks noGrp="1"/>
          </p:cNvGraphicFramePr>
          <p:nvPr>
            <p:ph idx="1"/>
            <p:extLst>
              <p:ext uri="{D42A27DB-BD31-4B8C-83A1-F6EECF244321}">
                <p14:modId xmlns:p14="http://schemas.microsoft.com/office/powerpoint/2010/main" val="1226129662"/>
              </p:ext>
            </p:extLst>
          </p:nvPr>
        </p:nvGraphicFramePr>
        <p:xfrm>
          <a:off x="942742" y="1055145"/>
          <a:ext cx="11016000" cy="1676400"/>
        </p:xfrm>
        <a:graphic>
          <a:graphicData uri="http://schemas.openxmlformats.org/drawingml/2006/table">
            <a:tbl>
              <a:tblPr firstRow="1" bandRow="1">
                <a:tableStyleId>{5C22544A-7EE6-4342-B048-85BDC9FD1C3A}</a:tableStyleId>
              </a:tblPr>
              <a:tblGrid>
                <a:gridCol w="3386371">
                  <a:extLst>
                    <a:ext uri="{9D8B030D-6E8A-4147-A177-3AD203B41FA5}">
                      <a16:colId xmlns:a16="http://schemas.microsoft.com/office/drawing/2014/main" val="2819020305"/>
                    </a:ext>
                  </a:extLst>
                </a:gridCol>
                <a:gridCol w="2229629">
                  <a:extLst>
                    <a:ext uri="{9D8B030D-6E8A-4147-A177-3AD203B41FA5}">
                      <a16:colId xmlns:a16="http://schemas.microsoft.com/office/drawing/2014/main" val="4204155186"/>
                    </a:ext>
                  </a:extLst>
                </a:gridCol>
                <a:gridCol w="1440000">
                  <a:extLst>
                    <a:ext uri="{9D8B030D-6E8A-4147-A177-3AD203B41FA5}">
                      <a16:colId xmlns:a16="http://schemas.microsoft.com/office/drawing/2014/main" val="104709998"/>
                    </a:ext>
                  </a:extLst>
                </a:gridCol>
                <a:gridCol w="1512000">
                  <a:extLst>
                    <a:ext uri="{9D8B030D-6E8A-4147-A177-3AD203B41FA5}">
                      <a16:colId xmlns:a16="http://schemas.microsoft.com/office/drawing/2014/main" val="1497951986"/>
                    </a:ext>
                  </a:extLst>
                </a:gridCol>
                <a:gridCol w="2448000">
                  <a:extLst>
                    <a:ext uri="{9D8B030D-6E8A-4147-A177-3AD203B41FA5}">
                      <a16:colId xmlns:a16="http://schemas.microsoft.com/office/drawing/2014/main" val="2519407936"/>
                    </a:ext>
                  </a:extLst>
                </a:gridCol>
              </a:tblGrid>
              <a:tr h="370840">
                <a:tc>
                  <a:txBody>
                    <a:bodyPr/>
                    <a:lstStyle/>
                    <a:p>
                      <a:pPr algn="ctr"/>
                      <a:r>
                        <a:rPr lang="fr-CA" sz="1400" b="1" kern="1200" dirty="0">
                          <a:solidFill>
                            <a:schemeClr val="lt1"/>
                          </a:solidFill>
                          <a:latin typeface="+mn-lt"/>
                          <a:ea typeface="+mn-ea"/>
                          <a:cs typeface="+mn-cs"/>
                        </a:rPr>
                        <a:t>ERC </a:t>
                      </a:r>
                    </a:p>
                    <a:p>
                      <a:pPr algn="ctr"/>
                      <a:r>
                        <a:rPr lang="fr-FR" sz="1400" b="1" kern="1200" dirty="0">
                          <a:solidFill>
                            <a:schemeClr val="lt1"/>
                          </a:solidFill>
                          <a:latin typeface="+mn-lt"/>
                          <a:ea typeface="+mn-ea"/>
                          <a:cs typeface="+mn-cs"/>
                        </a:rPr>
                        <a:t>Senat et al </a:t>
                      </a:r>
                    </a:p>
                    <a:p>
                      <a:pPr algn="ctr"/>
                      <a:r>
                        <a:rPr lang="fr-FR" sz="1400" b="1" kern="1200" dirty="0">
                          <a:solidFill>
                            <a:schemeClr val="lt1"/>
                          </a:solidFill>
                          <a:latin typeface="+mn-lt"/>
                          <a:ea typeface="+mn-ea"/>
                          <a:cs typeface="+mn-cs"/>
                        </a:rPr>
                        <a:t>2018</a:t>
                      </a:r>
                      <a:endParaRPr lang="fr-CA" sz="1400" b="1" kern="1200" dirty="0">
                        <a:solidFill>
                          <a:schemeClr val="lt1"/>
                        </a:solidFill>
                        <a:latin typeface="+mn-lt"/>
                        <a:ea typeface="+mn-ea"/>
                        <a:cs typeface="+mn-cs"/>
                      </a:endParaRPr>
                    </a:p>
                  </a:txBody>
                  <a:tcPr anchor="ctr">
                    <a:solidFill>
                      <a:schemeClr val="tx2"/>
                    </a:solidFill>
                  </a:tcPr>
                </a:tc>
                <a:tc>
                  <a:txBody>
                    <a:bodyPr/>
                    <a:lstStyle/>
                    <a:p>
                      <a:pPr algn="ctr"/>
                      <a:r>
                        <a:rPr lang="fr-CA" sz="1400" b="1" kern="1200" dirty="0">
                          <a:solidFill>
                            <a:schemeClr val="lt1"/>
                          </a:solidFill>
                          <a:latin typeface="+mn-lt"/>
                          <a:ea typeface="+mn-ea"/>
                          <a:cs typeface="+mn-cs"/>
                        </a:rPr>
                        <a:t>Étude de cohorte rétrospective </a:t>
                      </a:r>
                      <a:r>
                        <a:rPr lang="fr-CA" sz="1400" b="1" kern="1200" dirty="0" err="1">
                          <a:solidFill>
                            <a:schemeClr val="lt1"/>
                          </a:solidFill>
                          <a:latin typeface="+mn-lt"/>
                          <a:ea typeface="+mn-ea"/>
                          <a:cs typeface="+mn-cs"/>
                        </a:rPr>
                        <a:t>Camelo</a:t>
                      </a:r>
                      <a:r>
                        <a:rPr lang="fr-CA" sz="1400" b="1" kern="1200" dirty="0">
                          <a:solidFill>
                            <a:schemeClr val="lt1"/>
                          </a:solidFill>
                          <a:latin typeface="+mn-lt"/>
                          <a:ea typeface="+mn-ea"/>
                          <a:cs typeface="+mn-cs"/>
                        </a:rPr>
                        <a:t> Castillo et al </a:t>
                      </a:r>
                    </a:p>
                    <a:p>
                      <a:pPr algn="ctr"/>
                      <a:r>
                        <a:rPr lang="fr-CA" sz="1400" b="1" kern="1200" dirty="0">
                          <a:solidFill>
                            <a:schemeClr val="lt1"/>
                          </a:solidFill>
                          <a:latin typeface="+mn-lt"/>
                          <a:ea typeface="+mn-ea"/>
                          <a:cs typeface="+mn-cs"/>
                        </a:rPr>
                        <a:t>2015</a:t>
                      </a:r>
                    </a:p>
                  </a:txBody>
                  <a:tcPr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Cheng</a:t>
                      </a:r>
                    </a:p>
                    <a:p>
                      <a:pPr algn="ctr">
                        <a:spcAft>
                          <a:spcPts val="0"/>
                        </a:spcAft>
                      </a:pPr>
                      <a:r>
                        <a:rPr lang="en-CA" sz="1400" b="1" kern="1200" dirty="0">
                          <a:solidFill>
                            <a:schemeClr val="lt1"/>
                          </a:solidFill>
                          <a:latin typeface="+mn-lt"/>
                          <a:ea typeface="+mn-ea"/>
                          <a:cs typeface="+mn-cs"/>
                        </a:rPr>
                        <a:t>2012</a:t>
                      </a:r>
                    </a:p>
                  </a:txBody>
                  <a:tcPr marL="68580" marR="68580" marT="0" marB="0"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Holt </a:t>
                      </a:r>
                    </a:p>
                    <a:p>
                      <a:pPr algn="ctr">
                        <a:spcAft>
                          <a:spcPts val="0"/>
                        </a:spcAft>
                      </a:pPr>
                      <a:r>
                        <a:rPr lang="en-CA" sz="1400" b="1" kern="1200" dirty="0">
                          <a:solidFill>
                            <a:schemeClr val="lt1"/>
                          </a:solidFill>
                          <a:latin typeface="+mn-lt"/>
                          <a:ea typeface="+mn-ea"/>
                          <a:cs typeface="+mn-cs"/>
                        </a:rPr>
                        <a:t>2008</a:t>
                      </a:r>
                    </a:p>
                  </a:txBody>
                  <a:tcPr marL="68580" marR="68580" marT="0" marB="0"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Ramos</a:t>
                      </a:r>
                    </a:p>
                    <a:p>
                      <a:pPr algn="ctr">
                        <a:spcAft>
                          <a:spcPts val="0"/>
                        </a:spcAft>
                      </a:pPr>
                      <a:r>
                        <a:rPr lang="en-CA" sz="1400" b="1" kern="1200" dirty="0">
                          <a:solidFill>
                            <a:schemeClr val="lt1"/>
                          </a:solidFill>
                          <a:latin typeface="+mn-lt"/>
                          <a:ea typeface="+mn-ea"/>
                          <a:cs typeface="+mn-cs"/>
                        </a:rPr>
                        <a:t>2007</a:t>
                      </a:r>
                    </a:p>
                  </a:txBody>
                  <a:tcPr marL="68580" marR="68580" marT="0" marB="0" anchor="ctr">
                    <a:solidFill>
                      <a:schemeClr val="tx2"/>
                    </a:solidFill>
                  </a:tcPr>
                </a:tc>
                <a:extLst>
                  <a:ext uri="{0D108BD9-81ED-4DB2-BD59-A6C34878D82A}">
                    <a16:rowId xmlns:a16="http://schemas.microsoft.com/office/drawing/2014/main" val="943726570"/>
                  </a:ext>
                </a:extLst>
              </a:tr>
              <a:tr h="370840">
                <a:tc>
                  <a:txBody>
                    <a:bodyPr/>
                    <a:lstStyle/>
                    <a:p>
                      <a:pPr algn="ctr"/>
                      <a:r>
                        <a:rPr lang="fr-CA" sz="1400" dirty="0">
                          <a:solidFill>
                            <a:schemeClr val="tx2"/>
                          </a:solidFill>
                        </a:rPr>
                        <a:t>27,6% vs 23,4% (différence, 4,2%, IC unilatérale 97,5%, - </a:t>
                      </a:r>
                      <a:r>
                        <a:rPr lang="fr-CA" sz="1400" kern="1200" dirty="0">
                          <a:solidFill>
                            <a:schemeClr val="tx2"/>
                          </a:solidFill>
                          <a:effectLst/>
                          <a:latin typeface="+mn-lt"/>
                          <a:ea typeface="+mn-ea"/>
                          <a:cs typeface="+mn-cs"/>
                          <a:sym typeface="Symbol" panose="05050102010706020507" pitchFamily="18" charset="2"/>
                        </a:rPr>
                        <a:t></a:t>
                      </a:r>
                      <a:r>
                        <a:rPr lang="fr-CA" sz="1400" dirty="0">
                          <a:solidFill>
                            <a:schemeClr val="tx2"/>
                          </a:solidFill>
                        </a:rPr>
                        <a:t> to 10.5%; p = 0.19) *</a:t>
                      </a:r>
                    </a:p>
                  </a:txBody>
                  <a:tcPr marL="0" marR="0" marT="0" marB="0" anchor="ctr"/>
                </a:tc>
                <a:tc>
                  <a:txBody>
                    <a:bodyPr/>
                    <a:lstStyle/>
                    <a:p>
                      <a:pPr algn="ctr"/>
                      <a:r>
                        <a:rPr lang="en" sz="1400" dirty="0">
                          <a:solidFill>
                            <a:schemeClr val="tx2"/>
                          </a:solidFill>
                        </a:rPr>
                        <a:t>OR 1.40; IC 95% [1.00-1.95]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dirty="0">
                          <a:solidFill>
                            <a:schemeClr val="tx2"/>
                          </a:solidFill>
                        </a:rPr>
                        <a:t>N/A</a:t>
                      </a:r>
                      <a:endParaRPr lang="en-CA" sz="1400" i="0" dirty="0">
                        <a:solidFill>
                          <a:schemeClr val="tx2"/>
                        </a:solidFill>
                      </a:endParaRPr>
                    </a:p>
                  </a:txBody>
                  <a:tcPr anchor="ctr"/>
                </a:tc>
                <a:tc>
                  <a:txBody>
                    <a:bodyPr/>
                    <a:lstStyle/>
                    <a:p>
                      <a:pPr algn="ctr"/>
                      <a:r>
                        <a:rPr lang="fr-CA" sz="1400" dirty="0">
                          <a:solidFill>
                            <a:schemeClr val="tx2"/>
                          </a:solidFill>
                        </a:rPr>
                        <a:t>Pas de différence significative</a:t>
                      </a:r>
                    </a:p>
                  </a:txBody>
                  <a:tcPr anchor="ctr"/>
                </a:tc>
                <a:tc>
                  <a:txBody>
                    <a:bodyPr/>
                    <a:lstStyle/>
                    <a:p>
                      <a:pPr algn="ctr"/>
                      <a:r>
                        <a:rPr lang="fr-CA" sz="1400" dirty="0">
                          <a:solidFill>
                            <a:schemeClr val="tx2"/>
                          </a:solidFill>
                        </a:rPr>
                        <a:t>Plus d’hypoglycémies dans le groupe </a:t>
                      </a:r>
                      <a:r>
                        <a:rPr lang="fr-CA" sz="1400" dirty="0" err="1">
                          <a:solidFill>
                            <a:schemeClr val="tx2"/>
                          </a:solidFill>
                        </a:rPr>
                        <a:t>glyburide</a:t>
                      </a:r>
                      <a:r>
                        <a:rPr lang="fr-CA" sz="1400" dirty="0">
                          <a:solidFill>
                            <a:schemeClr val="tx2"/>
                          </a:solidFill>
                        </a:rPr>
                        <a:t> :</a:t>
                      </a:r>
                    </a:p>
                    <a:p>
                      <a:pPr algn="ctr"/>
                      <a:r>
                        <a:rPr lang="fr-CA" sz="1400" dirty="0">
                          <a:solidFill>
                            <a:schemeClr val="tx2"/>
                          </a:solidFill>
                        </a:rPr>
                        <a:t>14% vs 34% (p=0.01)**</a:t>
                      </a:r>
                    </a:p>
                  </a:txBody>
                  <a:tcPr anchor="ctr"/>
                </a:tc>
                <a:extLst>
                  <a:ext uri="{0D108BD9-81ED-4DB2-BD59-A6C34878D82A}">
                    <a16:rowId xmlns:a16="http://schemas.microsoft.com/office/drawing/2014/main" val="3523669337"/>
                  </a:ext>
                </a:extLst>
              </a:tr>
            </a:tbl>
          </a:graphicData>
        </a:graphic>
      </p:graphicFrame>
      <p:graphicFrame>
        <p:nvGraphicFramePr>
          <p:cNvPr id="5" name="Table 4">
            <a:extLst>
              <a:ext uri="{FF2B5EF4-FFF2-40B4-BE49-F238E27FC236}">
                <a16:creationId xmlns:a16="http://schemas.microsoft.com/office/drawing/2014/main" id="{EDD4DB95-F246-4313-B20D-8F42AA0CD9B8}"/>
              </a:ext>
            </a:extLst>
          </p:cNvPr>
          <p:cNvGraphicFramePr>
            <a:graphicFrameLocks noGrp="1"/>
          </p:cNvGraphicFramePr>
          <p:nvPr>
            <p:extLst>
              <p:ext uri="{D42A27DB-BD31-4B8C-83A1-F6EECF244321}">
                <p14:modId xmlns:p14="http://schemas.microsoft.com/office/powerpoint/2010/main" val="1049581660"/>
              </p:ext>
            </p:extLst>
          </p:nvPr>
        </p:nvGraphicFramePr>
        <p:xfrm>
          <a:off x="2386740" y="4271671"/>
          <a:ext cx="8127999" cy="1102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725612227"/>
                    </a:ext>
                  </a:extLst>
                </a:gridCol>
                <a:gridCol w="2709333">
                  <a:extLst>
                    <a:ext uri="{9D8B030D-6E8A-4147-A177-3AD203B41FA5}">
                      <a16:colId xmlns:a16="http://schemas.microsoft.com/office/drawing/2014/main" val="2874216430"/>
                    </a:ext>
                  </a:extLst>
                </a:gridCol>
                <a:gridCol w="2709333">
                  <a:extLst>
                    <a:ext uri="{9D8B030D-6E8A-4147-A177-3AD203B41FA5}">
                      <a16:colId xmlns:a16="http://schemas.microsoft.com/office/drawing/2014/main" val="4129480192"/>
                    </a:ext>
                  </a:extLst>
                </a:gridCol>
              </a:tblGrid>
              <a:tr h="370840">
                <a:tc>
                  <a:txBody>
                    <a:bodyPr/>
                    <a:lstStyle/>
                    <a:p>
                      <a:pPr algn="ctr"/>
                      <a:r>
                        <a:rPr lang="fr-CA" sz="1400" dirty="0"/>
                        <a:t>Méta-analyse</a:t>
                      </a:r>
                    </a:p>
                    <a:p>
                      <a:pPr algn="ctr"/>
                      <a:r>
                        <a:rPr lang="fr-CA" sz="1400" dirty="0"/>
                        <a:t>Song et al </a:t>
                      </a:r>
                    </a:p>
                    <a:p>
                      <a:pPr algn="ctr"/>
                      <a:r>
                        <a:rPr lang="fr-CA" sz="1400" dirty="0"/>
                        <a:t>2017</a:t>
                      </a:r>
                    </a:p>
                  </a:txBody>
                  <a:tcPr anchor="ctr">
                    <a:solidFill>
                      <a:schemeClr val="tx2"/>
                    </a:solidFill>
                  </a:tcPr>
                </a:tc>
                <a:tc>
                  <a:txBody>
                    <a:bodyPr/>
                    <a:lstStyle/>
                    <a:p>
                      <a:pPr algn="ctr"/>
                      <a:r>
                        <a:rPr lang="fr-CA" sz="1400" i="0" dirty="0"/>
                        <a:t>Méta-analyse Jiang et al </a:t>
                      </a:r>
                    </a:p>
                    <a:p>
                      <a:pPr algn="ctr"/>
                      <a:r>
                        <a:rPr lang="fr-CA" sz="1400" i="0" dirty="0"/>
                        <a:t>2015</a:t>
                      </a:r>
                      <a:endParaRPr lang="fr-CA" sz="1400" dirty="0"/>
                    </a:p>
                  </a:txBody>
                  <a:tcPr anchor="ctr">
                    <a:solidFill>
                      <a:schemeClr val="tx2"/>
                    </a:solidFill>
                  </a:tcPr>
                </a:tc>
                <a:tc>
                  <a:txBody>
                    <a:bodyPr/>
                    <a:lstStyle/>
                    <a:p>
                      <a:pPr algn="ctr"/>
                      <a:r>
                        <a:rPr lang="fr-FR" sz="1400" dirty="0"/>
                        <a:t>Méta-analyse Moretti et al </a:t>
                      </a:r>
                    </a:p>
                    <a:p>
                      <a:pPr algn="ctr"/>
                      <a:r>
                        <a:rPr lang="fr-FR" sz="1400" dirty="0"/>
                        <a:t>2008</a:t>
                      </a:r>
                      <a:endParaRPr lang="fr-CA" sz="1400" dirty="0"/>
                    </a:p>
                  </a:txBody>
                  <a:tcPr anchor="ctr">
                    <a:solidFill>
                      <a:schemeClr val="tx2"/>
                    </a:solidFill>
                  </a:tcPr>
                </a:tc>
                <a:extLst>
                  <a:ext uri="{0D108BD9-81ED-4DB2-BD59-A6C34878D82A}">
                    <a16:rowId xmlns:a16="http://schemas.microsoft.com/office/drawing/2014/main" val="167326085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dirty="0">
                          <a:solidFill>
                            <a:schemeClr val="tx2"/>
                          </a:solidFill>
                        </a:rPr>
                        <a:t>RR 1,89, IC 95% [1,26 – 2,82]</a:t>
                      </a:r>
                      <a:endParaRPr lang="en-CA" sz="1400" i="0" dirty="0">
                        <a:solidFill>
                          <a:schemeClr val="tx2"/>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dirty="0">
                          <a:solidFill>
                            <a:schemeClr val="tx2"/>
                          </a:solidFill>
                        </a:rPr>
                        <a:t>RR 2.64 [1.59 - 4.38] p = .0002 </a:t>
                      </a:r>
                    </a:p>
                  </a:txBody>
                  <a:tcPr anchor="ctr"/>
                </a:tc>
                <a:tc>
                  <a:txBody>
                    <a:bodyPr/>
                    <a:lstStyle/>
                    <a:p>
                      <a:pPr algn="ctr"/>
                      <a:r>
                        <a:rPr lang="fr-CA" sz="1400" dirty="0">
                          <a:solidFill>
                            <a:schemeClr val="tx2"/>
                          </a:solidFill>
                        </a:rPr>
                        <a:t>RR 1,24; IC 95% [0,91-1,69]</a:t>
                      </a:r>
                    </a:p>
                  </a:txBody>
                  <a:tcPr anchor="ctr"/>
                </a:tc>
                <a:extLst>
                  <a:ext uri="{0D108BD9-81ED-4DB2-BD59-A6C34878D82A}">
                    <a16:rowId xmlns:a16="http://schemas.microsoft.com/office/drawing/2014/main" val="3841474923"/>
                  </a:ext>
                </a:extLst>
              </a:tr>
            </a:tbl>
          </a:graphicData>
        </a:graphic>
      </p:graphicFrame>
      <p:sp>
        <p:nvSpPr>
          <p:cNvPr id="7" name="Titre 10">
            <a:extLst>
              <a:ext uri="{FF2B5EF4-FFF2-40B4-BE49-F238E27FC236}">
                <a16:creationId xmlns:a16="http://schemas.microsoft.com/office/drawing/2014/main" id="{1FD16D46-1A28-BF41-B5F3-53310F62D1BD}"/>
              </a:ext>
            </a:extLst>
          </p:cNvPr>
          <p:cNvSpPr txBox="1">
            <a:spLocks/>
          </p:cNvSpPr>
          <p:nvPr/>
        </p:nvSpPr>
        <p:spPr>
          <a:xfrm>
            <a:off x="942741" y="164037"/>
            <a:ext cx="11015999" cy="847725"/>
          </a:xfrm>
          <a:prstGeom prst="rect">
            <a:avLst/>
          </a:prstGeom>
        </p:spPr>
        <p:txBody>
          <a:bodyPr vert="horz" lIns="91440" tIns="45720" rIns="91440" bIns="45720" rtlCol="0" anchor="t">
            <a:normAutofit fontScale="92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FR" dirty="0"/>
              <a:t>Résultat/Discussion – Hypoglycémie néonatale</a:t>
            </a:r>
          </a:p>
        </p:txBody>
      </p:sp>
      <p:sp>
        <p:nvSpPr>
          <p:cNvPr id="2" name="ZoneTexte 1">
            <a:extLst>
              <a:ext uri="{FF2B5EF4-FFF2-40B4-BE49-F238E27FC236}">
                <a16:creationId xmlns:a16="http://schemas.microsoft.com/office/drawing/2014/main" id="{B3A7EAAC-DBC6-1B4A-889A-D41569A6F053}"/>
              </a:ext>
            </a:extLst>
          </p:cNvPr>
          <p:cNvSpPr txBox="1"/>
          <p:nvPr/>
        </p:nvSpPr>
        <p:spPr>
          <a:xfrm>
            <a:off x="370779" y="2883614"/>
            <a:ext cx="5951373" cy="954107"/>
          </a:xfrm>
          <a:prstGeom prst="rect">
            <a:avLst/>
          </a:prstGeom>
          <a:noFill/>
        </p:spPr>
        <p:txBody>
          <a:bodyPr wrap="none" rtlCol="0">
            <a:spAutoFit/>
          </a:bodyPr>
          <a:lstStyle/>
          <a:p>
            <a:pPr marL="530352" lvl="1" indent="0">
              <a:buNone/>
            </a:pPr>
            <a:r>
              <a:rPr lang="fr-FR" sz="1400" b="1" dirty="0">
                <a:solidFill>
                  <a:schemeClr val="tx2"/>
                </a:solidFill>
              </a:rPr>
              <a:t>*</a:t>
            </a:r>
            <a:r>
              <a:rPr lang="fr-FR" sz="1400" dirty="0">
                <a:solidFill>
                  <a:schemeClr val="tx2"/>
                </a:solidFill>
              </a:rPr>
              <a:t> Excède limite supérieure de marge de non-infériorité (établi à 7%)</a:t>
            </a:r>
          </a:p>
          <a:p>
            <a:pPr lvl="2"/>
            <a:r>
              <a:rPr lang="fr-CA" sz="1400" i="1" dirty="0">
                <a:solidFill>
                  <a:schemeClr val="tx2"/>
                </a:solidFill>
              </a:rPr>
              <a:t>2</a:t>
            </a:r>
            <a:r>
              <a:rPr lang="fr-CA" sz="1400" i="1" baseline="30000" dirty="0">
                <a:solidFill>
                  <a:schemeClr val="tx2"/>
                </a:solidFill>
              </a:rPr>
              <a:t>e</a:t>
            </a:r>
            <a:r>
              <a:rPr lang="fr-CA" sz="1400" i="1" dirty="0">
                <a:solidFill>
                  <a:schemeClr val="tx2"/>
                </a:solidFill>
              </a:rPr>
              <a:t> à incidence supérieure d’hypoglycémie avec le </a:t>
            </a:r>
            <a:r>
              <a:rPr lang="fr-CA" sz="1400" i="1" dirty="0" err="1">
                <a:solidFill>
                  <a:schemeClr val="tx2"/>
                </a:solidFill>
              </a:rPr>
              <a:t>glyburide</a:t>
            </a:r>
            <a:r>
              <a:rPr lang="fr-CA" sz="1400" i="1" dirty="0">
                <a:solidFill>
                  <a:schemeClr val="tx2"/>
                </a:solidFill>
              </a:rPr>
              <a:t> </a:t>
            </a:r>
          </a:p>
          <a:p>
            <a:pPr lvl="2"/>
            <a:r>
              <a:rPr lang="fr-CA" sz="1400" i="1" dirty="0">
                <a:solidFill>
                  <a:schemeClr val="tx2"/>
                </a:solidFill>
              </a:rPr>
              <a:t>(12,2% vs 7,2%; différence 5.0 %; IC 95% [0,5 – 9,5; p = 0,02])</a:t>
            </a:r>
          </a:p>
          <a:p>
            <a:endParaRPr lang="fr-FR" sz="1400" dirty="0">
              <a:solidFill>
                <a:schemeClr val="tx2"/>
              </a:solidFill>
            </a:endParaRPr>
          </a:p>
        </p:txBody>
      </p:sp>
      <p:sp>
        <p:nvSpPr>
          <p:cNvPr id="3" name="ZoneTexte 2">
            <a:extLst>
              <a:ext uri="{FF2B5EF4-FFF2-40B4-BE49-F238E27FC236}">
                <a16:creationId xmlns:a16="http://schemas.microsoft.com/office/drawing/2014/main" id="{7D2937F4-5B26-4946-9DAC-DE2F59444987}"/>
              </a:ext>
            </a:extLst>
          </p:cNvPr>
          <p:cNvSpPr txBox="1"/>
          <p:nvPr/>
        </p:nvSpPr>
        <p:spPr>
          <a:xfrm>
            <a:off x="8632116" y="2883614"/>
            <a:ext cx="3559884" cy="738664"/>
          </a:xfrm>
          <a:prstGeom prst="rect">
            <a:avLst/>
          </a:prstGeom>
          <a:noFill/>
        </p:spPr>
        <p:txBody>
          <a:bodyPr wrap="square" rtlCol="0">
            <a:spAutoFit/>
          </a:bodyPr>
          <a:lstStyle/>
          <a:p>
            <a:r>
              <a:rPr lang="fr-CA" sz="1400" dirty="0">
                <a:solidFill>
                  <a:schemeClr val="tx2"/>
                </a:solidFill>
              </a:rPr>
              <a:t>**Perte de la différence significative après analyses corrigeant pour les </a:t>
            </a:r>
            <a:r>
              <a:rPr lang="fr-CA" sz="1400" dirty="0" err="1">
                <a:solidFill>
                  <a:schemeClr val="tx2"/>
                </a:solidFill>
              </a:rPr>
              <a:t>covariables</a:t>
            </a:r>
            <a:endParaRPr lang="fr-CA" sz="1400" dirty="0">
              <a:solidFill>
                <a:schemeClr val="tx2"/>
              </a:solidFill>
            </a:endParaRPr>
          </a:p>
          <a:p>
            <a:endParaRPr lang="fr-FR" sz="1400" dirty="0"/>
          </a:p>
        </p:txBody>
      </p:sp>
      <p:sp>
        <p:nvSpPr>
          <p:cNvPr id="9" name="Content Placeholder 2">
            <a:extLst>
              <a:ext uri="{FF2B5EF4-FFF2-40B4-BE49-F238E27FC236}">
                <a16:creationId xmlns:a16="http://schemas.microsoft.com/office/drawing/2014/main" id="{7953F994-DFD9-5B47-8596-CDCBEA67019F}"/>
              </a:ext>
            </a:extLst>
          </p:cNvPr>
          <p:cNvSpPr txBox="1">
            <a:spLocks/>
          </p:cNvSpPr>
          <p:nvPr/>
        </p:nvSpPr>
        <p:spPr>
          <a:xfrm>
            <a:off x="3120313" y="5931141"/>
            <a:ext cx="5951373" cy="373270"/>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fr-CA" u="sng" dirty="0"/>
              <a:t>Donc</a:t>
            </a:r>
            <a:r>
              <a:rPr lang="fr-CA" dirty="0"/>
              <a:t>, risque plus élevé d’hypoglycémie néonatale </a:t>
            </a:r>
          </a:p>
          <a:p>
            <a:endParaRPr lang="fr-CA" dirty="0"/>
          </a:p>
        </p:txBody>
      </p:sp>
      <p:sp>
        <p:nvSpPr>
          <p:cNvPr id="8" name="Rectangle 7">
            <a:extLst>
              <a:ext uri="{FF2B5EF4-FFF2-40B4-BE49-F238E27FC236}">
                <a16:creationId xmlns:a16="http://schemas.microsoft.com/office/drawing/2014/main" id="{D04B810B-48DB-B742-A318-FCB2DF4AF82B}"/>
              </a:ext>
            </a:extLst>
          </p:cNvPr>
          <p:cNvSpPr/>
          <p:nvPr/>
        </p:nvSpPr>
        <p:spPr>
          <a:xfrm>
            <a:off x="958784" y="1027804"/>
            <a:ext cx="3388627" cy="170374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18D30180-4C9D-2043-B92D-8C145325C5A5}"/>
              </a:ext>
            </a:extLst>
          </p:cNvPr>
          <p:cNvSpPr/>
          <p:nvPr/>
        </p:nvSpPr>
        <p:spPr>
          <a:xfrm>
            <a:off x="4347412" y="1039103"/>
            <a:ext cx="2229852" cy="170374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38BA109C-C4B5-D048-80BC-63DF63CF7892}"/>
              </a:ext>
            </a:extLst>
          </p:cNvPr>
          <p:cNvSpPr/>
          <p:nvPr/>
        </p:nvSpPr>
        <p:spPr>
          <a:xfrm>
            <a:off x="2386739" y="4271672"/>
            <a:ext cx="5409723" cy="110236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FBFA085-630D-064D-86A4-6EDA383F5FE1}"/>
              </a:ext>
            </a:extLst>
          </p:cNvPr>
          <p:cNvSpPr/>
          <p:nvPr/>
        </p:nvSpPr>
        <p:spPr>
          <a:xfrm>
            <a:off x="7988970" y="1027804"/>
            <a:ext cx="3953728" cy="170374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99D2BFD4-E568-5748-9D3A-2DB8BAD3F170}"/>
              </a:ext>
            </a:extLst>
          </p:cNvPr>
          <p:cNvSpPr/>
          <p:nvPr/>
        </p:nvSpPr>
        <p:spPr>
          <a:xfrm>
            <a:off x="7828396" y="4271672"/>
            <a:ext cx="2686343" cy="110236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5064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animBg="1"/>
      <p:bldP spid="10" grpId="0" animBg="1"/>
      <p:bldP spid="11"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529E73-7A85-4FE9-A912-B00781A4C79C}"/>
              </a:ext>
            </a:extLst>
          </p:cNvPr>
          <p:cNvGraphicFramePr>
            <a:graphicFrameLocks noGrp="1"/>
          </p:cNvGraphicFramePr>
          <p:nvPr>
            <p:ph idx="1"/>
            <p:extLst>
              <p:ext uri="{D42A27DB-BD31-4B8C-83A1-F6EECF244321}">
                <p14:modId xmlns:p14="http://schemas.microsoft.com/office/powerpoint/2010/main" val="1205729997"/>
              </p:ext>
            </p:extLst>
          </p:nvPr>
        </p:nvGraphicFramePr>
        <p:xfrm>
          <a:off x="942742" y="1055145"/>
          <a:ext cx="11016000" cy="1676400"/>
        </p:xfrm>
        <a:graphic>
          <a:graphicData uri="http://schemas.openxmlformats.org/drawingml/2006/table">
            <a:tbl>
              <a:tblPr firstRow="1" bandRow="1">
                <a:tableStyleId>{5C22544A-7EE6-4342-B048-85BDC9FD1C3A}</a:tableStyleId>
              </a:tblPr>
              <a:tblGrid>
                <a:gridCol w="3386371">
                  <a:extLst>
                    <a:ext uri="{9D8B030D-6E8A-4147-A177-3AD203B41FA5}">
                      <a16:colId xmlns:a16="http://schemas.microsoft.com/office/drawing/2014/main" val="2819020305"/>
                    </a:ext>
                  </a:extLst>
                </a:gridCol>
                <a:gridCol w="2229629">
                  <a:extLst>
                    <a:ext uri="{9D8B030D-6E8A-4147-A177-3AD203B41FA5}">
                      <a16:colId xmlns:a16="http://schemas.microsoft.com/office/drawing/2014/main" val="4204155186"/>
                    </a:ext>
                  </a:extLst>
                </a:gridCol>
                <a:gridCol w="1440000">
                  <a:extLst>
                    <a:ext uri="{9D8B030D-6E8A-4147-A177-3AD203B41FA5}">
                      <a16:colId xmlns:a16="http://schemas.microsoft.com/office/drawing/2014/main" val="104709998"/>
                    </a:ext>
                  </a:extLst>
                </a:gridCol>
                <a:gridCol w="1512000">
                  <a:extLst>
                    <a:ext uri="{9D8B030D-6E8A-4147-A177-3AD203B41FA5}">
                      <a16:colId xmlns:a16="http://schemas.microsoft.com/office/drawing/2014/main" val="1497951986"/>
                    </a:ext>
                  </a:extLst>
                </a:gridCol>
                <a:gridCol w="2448000">
                  <a:extLst>
                    <a:ext uri="{9D8B030D-6E8A-4147-A177-3AD203B41FA5}">
                      <a16:colId xmlns:a16="http://schemas.microsoft.com/office/drawing/2014/main" val="2519407936"/>
                    </a:ext>
                  </a:extLst>
                </a:gridCol>
              </a:tblGrid>
              <a:tr h="370840">
                <a:tc>
                  <a:txBody>
                    <a:bodyPr/>
                    <a:lstStyle/>
                    <a:p>
                      <a:pPr algn="ctr"/>
                      <a:r>
                        <a:rPr lang="fr-CA" sz="1400" b="1" kern="1200" dirty="0">
                          <a:solidFill>
                            <a:schemeClr val="lt1"/>
                          </a:solidFill>
                          <a:latin typeface="+mn-lt"/>
                          <a:ea typeface="+mn-ea"/>
                          <a:cs typeface="+mn-cs"/>
                        </a:rPr>
                        <a:t>ERC </a:t>
                      </a:r>
                    </a:p>
                    <a:p>
                      <a:pPr algn="ctr"/>
                      <a:r>
                        <a:rPr lang="fr-FR" sz="1400" b="1" kern="1200" dirty="0">
                          <a:solidFill>
                            <a:schemeClr val="lt1"/>
                          </a:solidFill>
                          <a:latin typeface="+mn-lt"/>
                          <a:ea typeface="+mn-ea"/>
                          <a:cs typeface="+mn-cs"/>
                        </a:rPr>
                        <a:t>Senat et al </a:t>
                      </a:r>
                    </a:p>
                    <a:p>
                      <a:pPr algn="ctr"/>
                      <a:r>
                        <a:rPr lang="fr-FR" sz="1400" b="1" kern="1200" dirty="0">
                          <a:solidFill>
                            <a:schemeClr val="lt1"/>
                          </a:solidFill>
                          <a:latin typeface="+mn-lt"/>
                          <a:ea typeface="+mn-ea"/>
                          <a:cs typeface="+mn-cs"/>
                        </a:rPr>
                        <a:t>2018</a:t>
                      </a:r>
                      <a:endParaRPr lang="fr-CA" sz="1400" b="1" kern="1200" dirty="0">
                        <a:solidFill>
                          <a:schemeClr val="lt1"/>
                        </a:solidFill>
                        <a:latin typeface="+mn-lt"/>
                        <a:ea typeface="+mn-ea"/>
                        <a:cs typeface="+mn-cs"/>
                      </a:endParaRPr>
                    </a:p>
                  </a:txBody>
                  <a:tcPr anchor="ctr">
                    <a:solidFill>
                      <a:schemeClr val="tx2"/>
                    </a:solidFill>
                  </a:tcPr>
                </a:tc>
                <a:tc>
                  <a:txBody>
                    <a:bodyPr/>
                    <a:lstStyle/>
                    <a:p>
                      <a:pPr algn="ctr"/>
                      <a:r>
                        <a:rPr lang="fr-CA" sz="1400" b="1" kern="1200" dirty="0">
                          <a:solidFill>
                            <a:schemeClr val="lt1"/>
                          </a:solidFill>
                          <a:latin typeface="+mn-lt"/>
                          <a:ea typeface="+mn-ea"/>
                          <a:cs typeface="+mn-cs"/>
                        </a:rPr>
                        <a:t>Étude de cohorte rétrospective </a:t>
                      </a:r>
                      <a:r>
                        <a:rPr lang="fr-CA" sz="1400" b="1" kern="1200" dirty="0" err="1">
                          <a:solidFill>
                            <a:schemeClr val="lt1"/>
                          </a:solidFill>
                          <a:latin typeface="+mn-lt"/>
                          <a:ea typeface="+mn-ea"/>
                          <a:cs typeface="+mn-cs"/>
                        </a:rPr>
                        <a:t>Camelo</a:t>
                      </a:r>
                      <a:r>
                        <a:rPr lang="fr-CA" sz="1400" b="1" kern="1200" dirty="0">
                          <a:solidFill>
                            <a:schemeClr val="lt1"/>
                          </a:solidFill>
                          <a:latin typeface="+mn-lt"/>
                          <a:ea typeface="+mn-ea"/>
                          <a:cs typeface="+mn-cs"/>
                        </a:rPr>
                        <a:t> Castillo et al </a:t>
                      </a:r>
                    </a:p>
                    <a:p>
                      <a:pPr algn="ctr"/>
                      <a:r>
                        <a:rPr lang="fr-CA" sz="1400" b="1" kern="1200" dirty="0">
                          <a:solidFill>
                            <a:schemeClr val="lt1"/>
                          </a:solidFill>
                          <a:latin typeface="+mn-lt"/>
                          <a:ea typeface="+mn-ea"/>
                          <a:cs typeface="+mn-cs"/>
                        </a:rPr>
                        <a:t>2015</a:t>
                      </a:r>
                    </a:p>
                  </a:txBody>
                  <a:tcPr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Cheng</a:t>
                      </a:r>
                    </a:p>
                    <a:p>
                      <a:pPr algn="ctr">
                        <a:spcAft>
                          <a:spcPts val="0"/>
                        </a:spcAft>
                      </a:pPr>
                      <a:r>
                        <a:rPr lang="en-CA" sz="1400" b="1" kern="1200" dirty="0">
                          <a:solidFill>
                            <a:schemeClr val="lt1"/>
                          </a:solidFill>
                          <a:latin typeface="+mn-lt"/>
                          <a:ea typeface="+mn-ea"/>
                          <a:cs typeface="+mn-cs"/>
                        </a:rPr>
                        <a:t>2012</a:t>
                      </a:r>
                    </a:p>
                  </a:txBody>
                  <a:tcPr marL="68580" marR="68580" marT="0" marB="0"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Holt </a:t>
                      </a:r>
                    </a:p>
                    <a:p>
                      <a:pPr algn="ctr">
                        <a:spcAft>
                          <a:spcPts val="0"/>
                        </a:spcAft>
                      </a:pPr>
                      <a:r>
                        <a:rPr lang="en-CA" sz="1400" b="1" kern="1200" dirty="0">
                          <a:solidFill>
                            <a:schemeClr val="lt1"/>
                          </a:solidFill>
                          <a:latin typeface="+mn-lt"/>
                          <a:ea typeface="+mn-ea"/>
                          <a:cs typeface="+mn-cs"/>
                        </a:rPr>
                        <a:t>2008</a:t>
                      </a:r>
                    </a:p>
                  </a:txBody>
                  <a:tcPr marL="68580" marR="68580" marT="0" marB="0"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Ramos</a:t>
                      </a:r>
                    </a:p>
                    <a:p>
                      <a:pPr algn="ctr">
                        <a:spcAft>
                          <a:spcPts val="0"/>
                        </a:spcAft>
                      </a:pPr>
                      <a:r>
                        <a:rPr lang="en-CA" sz="1400" b="1" kern="1200" dirty="0">
                          <a:solidFill>
                            <a:schemeClr val="lt1"/>
                          </a:solidFill>
                          <a:latin typeface="+mn-lt"/>
                          <a:ea typeface="+mn-ea"/>
                          <a:cs typeface="+mn-cs"/>
                        </a:rPr>
                        <a:t>2007</a:t>
                      </a:r>
                    </a:p>
                  </a:txBody>
                  <a:tcPr marL="68580" marR="68580" marT="0" marB="0" anchor="ctr">
                    <a:solidFill>
                      <a:schemeClr val="tx2"/>
                    </a:solidFill>
                  </a:tcPr>
                </a:tc>
                <a:extLst>
                  <a:ext uri="{0D108BD9-81ED-4DB2-BD59-A6C34878D82A}">
                    <a16:rowId xmlns:a16="http://schemas.microsoft.com/office/drawing/2014/main" val="943726570"/>
                  </a:ext>
                </a:extLst>
              </a:tr>
              <a:tr h="370840">
                <a:tc>
                  <a:txBody>
                    <a:bodyPr/>
                    <a:lstStyle/>
                    <a:p>
                      <a:pPr algn="ctr"/>
                      <a:r>
                        <a:rPr lang="fr-CA" sz="1400" dirty="0">
                          <a:solidFill>
                            <a:schemeClr val="tx2"/>
                          </a:solidFill>
                        </a:rPr>
                        <a:t>27,6% vs 23,4% (différence, 4,2%, IC unilatérale 97,5%, - </a:t>
                      </a:r>
                      <a:r>
                        <a:rPr lang="fr-CA" sz="1400" kern="1200" dirty="0">
                          <a:solidFill>
                            <a:schemeClr val="tx2"/>
                          </a:solidFill>
                          <a:effectLst/>
                          <a:latin typeface="+mn-lt"/>
                          <a:ea typeface="+mn-ea"/>
                          <a:cs typeface="+mn-cs"/>
                          <a:sym typeface="Symbol" panose="05050102010706020507" pitchFamily="18" charset="2"/>
                        </a:rPr>
                        <a:t></a:t>
                      </a:r>
                      <a:r>
                        <a:rPr lang="fr-CA" sz="1400" dirty="0">
                          <a:solidFill>
                            <a:schemeClr val="tx2"/>
                          </a:solidFill>
                        </a:rPr>
                        <a:t> to 10.5%; p = 0.19)</a:t>
                      </a:r>
                      <a:r>
                        <a:rPr lang="fr-CA" sz="1400" b="1" dirty="0">
                          <a:solidFill>
                            <a:schemeClr val="tx2"/>
                          </a:solidFill>
                        </a:rPr>
                        <a:t>*</a:t>
                      </a: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dirty="0">
                          <a:solidFill>
                            <a:schemeClr val="tx2"/>
                          </a:solidFill>
                        </a:rPr>
                        <a:t>234 vs 134 cas, OR = 1.43; IC 95% [1.16-1.76] </a:t>
                      </a:r>
                      <a:r>
                        <a:rPr lang="fr-CA" sz="1400" b="1" i="0" dirty="0">
                          <a:solidFill>
                            <a:schemeClr val="tx2"/>
                          </a:solidFill>
                        </a:rPr>
                        <a:t>**</a:t>
                      </a:r>
                      <a:endParaRPr lang="fr-CA" sz="1400" i="0" dirty="0">
                        <a:solidFill>
                          <a:schemeClr val="tx2"/>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dirty="0">
                          <a:solidFill>
                            <a:schemeClr val="tx2"/>
                          </a:solidFill>
                        </a:rPr>
                        <a:t>OR 1,29; IC 95% [1,03- 1,64]</a:t>
                      </a:r>
                    </a:p>
                  </a:txBody>
                  <a:tcPr anchor="ctr"/>
                </a:tc>
                <a:tc>
                  <a:txBody>
                    <a:bodyPr/>
                    <a:lstStyle/>
                    <a:p>
                      <a:pPr algn="ctr"/>
                      <a:r>
                        <a:rPr lang="fr-CA" sz="1400" dirty="0">
                          <a:solidFill>
                            <a:schemeClr val="tx2"/>
                          </a:solidFill>
                        </a:rPr>
                        <a:t>Pas de différence significative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dirty="0">
                          <a:solidFill>
                            <a:schemeClr val="tx2"/>
                          </a:solidFill>
                        </a:rPr>
                        <a:t>OR 3,50; IC 95% [1,07 – 11,37]</a:t>
                      </a:r>
                    </a:p>
                  </a:txBody>
                  <a:tcPr anchor="ctr"/>
                </a:tc>
                <a:extLst>
                  <a:ext uri="{0D108BD9-81ED-4DB2-BD59-A6C34878D82A}">
                    <a16:rowId xmlns:a16="http://schemas.microsoft.com/office/drawing/2014/main" val="3523669337"/>
                  </a:ext>
                </a:extLst>
              </a:tr>
            </a:tbl>
          </a:graphicData>
        </a:graphic>
      </p:graphicFrame>
      <p:graphicFrame>
        <p:nvGraphicFramePr>
          <p:cNvPr id="5" name="Table 4">
            <a:extLst>
              <a:ext uri="{FF2B5EF4-FFF2-40B4-BE49-F238E27FC236}">
                <a16:creationId xmlns:a16="http://schemas.microsoft.com/office/drawing/2014/main" id="{EDD4DB95-F246-4313-B20D-8F42AA0CD9B8}"/>
              </a:ext>
            </a:extLst>
          </p:cNvPr>
          <p:cNvGraphicFramePr>
            <a:graphicFrameLocks noGrp="1"/>
          </p:cNvGraphicFramePr>
          <p:nvPr>
            <p:extLst>
              <p:ext uri="{D42A27DB-BD31-4B8C-83A1-F6EECF244321}">
                <p14:modId xmlns:p14="http://schemas.microsoft.com/office/powerpoint/2010/main" val="2579119350"/>
              </p:ext>
            </p:extLst>
          </p:nvPr>
        </p:nvGraphicFramePr>
        <p:xfrm>
          <a:off x="2515076" y="3834374"/>
          <a:ext cx="8127999" cy="1249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725612227"/>
                    </a:ext>
                  </a:extLst>
                </a:gridCol>
                <a:gridCol w="2709333">
                  <a:extLst>
                    <a:ext uri="{9D8B030D-6E8A-4147-A177-3AD203B41FA5}">
                      <a16:colId xmlns:a16="http://schemas.microsoft.com/office/drawing/2014/main" val="2874216430"/>
                    </a:ext>
                  </a:extLst>
                </a:gridCol>
                <a:gridCol w="2709333">
                  <a:extLst>
                    <a:ext uri="{9D8B030D-6E8A-4147-A177-3AD203B41FA5}">
                      <a16:colId xmlns:a16="http://schemas.microsoft.com/office/drawing/2014/main" val="4129480192"/>
                    </a:ext>
                  </a:extLst>
                </a:gridCol>
              </a:tblGrid>
              <a:tr h="370840">
                <a:tc>
                  <a:txBody>
                    <a:bodyPr/>
                    <a:lstStyle/>
                    <a:p>
                      <a:pPr algn="ctr"/>
                      <a:r>
                        <a:rPr lang="fr-CA" sz="1400" dirty="0"/>
                        <a:t>Méta-analyse</a:t>
                      </a:r>
                    </a:p>
                    <a:p>
                      <a:pPr algn="ctr"/>
                      <a:r>
                        <a:rPr lang="fr-CA" sz="1400" dirty="0"/>
                        <a:t>Song et al </a:t>
                      </a:r>
                    </a:p>
                    <a:p>
                      <a:pPr algn="ctr"/>
                      <a:r>
                        <a:rPr lang="fr-CA" sz="1400" dirty="0"/>
                        <a:t>2017</a:t>
                      </a:r>
                    </a:p>
                  </a:txBody>
                  <a:tcPr anchor="ctr">
                    <a:solidFill>
                      <a:schemeClr val="tx2"/>
                    </a:solidFill>
                  </a:tcPr>
                </a:tc>
                <a:tc>
                  <a:txBody>
                    <a:bodyPr/>
                    <a:lstStyle/>
                    <a:p>
                      <a:pPr algn="ctr"/>
                      <a:r>
                        <a:rPr lang="fr-CA" sz="1400" i="0" dirty="0"/>
                        <a:t>Méta-analyse Jiang et al </a:t>
                      </a:r>
                    </a:p>
                    <a:p>
                      <a:pPr algn="ctr"/>
                      <a:r>
                        <a:rPr lang="fr-CA" sz="1400" i="0" dirty="0"/>
                        <a:t>2015</a:t>
                      </a:r>
                      <a:endParaRPr lang="fr-CA" sz="1400" dirty="0"/>
                    </a:p>
                  </a:txBody>
                  <a:tcPr anchor="ctr">
                    <a:solidFill>
                      <a:schemeClr val="tx2"/>
                    </a:solidFill>
                  </a:tcPr>
                </a:tc>
                <a:tc>
                  <a:txBody>
                    <a:bodyPr/>
                    <a:lstStyle/>
                    <a:p>
                      <a:pPr algn="ctr"/>
                      <a:r>
                        <a:rPr lang="fr-FR" sz="1400" dirty="0"/>
                        <a:t>Méta-analyse Moretti et al </a:t>
                      </a:r>
                    </a:p>
                    <a:p>
                      <a:pPr algn="ctr"/>
                      <a:r>
                        <a:rPr lang="fr-FR" sz="1400" dirty="0"/>
                        <a:t>2008</a:t>
                      </a:r>
                      <a:endParaRPr lang="fr-CA" sz="1400" dirty="0"/>
                    </a:p>
                  </a:txBody>
                  <a:tcPr anchor="ctr">
                    <a:solidFill>
                      <a:schemeClr val="tx2"/>
                    </a:solidFill>
                  </a:tcPr>
                </a:tc>
                <a:extLst>
                  <a:ext uri="{0D108BD9-81ED-4DB2-BD59-A6C34878D82A}">
                    <a16:rowId xmlns:a16="http://schemas.microsoft.com/office/drawing/2014/main" val="167326085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dirty="0">
                          <a:solidFill>
                            <a:schemeClr val="tx2"/>
                          </a:solidFill>
                        </a:rPr>
                        <a:t>2,48; IC 95% [1,38 – 4,44]</a:t>
                      </a:r>
                    </a:p>
                  </a:txBody>
                  <a:tcPr anchor="ctr"/>
                </a:tc>
                <a:tc>
                  <a:txBody>
                    <a:bodyPr/>
                    <a:lstStyle/>
                    <a:p>
                      <a:pPr algn="ctr"/>
                      <a:r>
                        <a:rPr lang="fr-CA" sz="1400" dirty="0">
                          <a:solidFill>
                            <a:schemeClr val="tx2"/>
                          </a:solidFill>
                        </a:rPr>
                        <a:t>(RR 3.09 [1.59 - 6.04] p = .0009) </a:t>
                      </a:r>
                      <a:r>
                        <a:rPr lang="fr-CA" sz="1400" b="1" dirty="0">
                          <a:solidFill>
                            <a:schemeClr val="tx2"/>
                          </a:solidFill>
                        </a:rPr>
                        <a:t>***</a:t>
                      </a:r>
                    </a:p>
                  </a:txBody>
                  <a:tcPr anchor="ctr"/>
                </a:tc>
                <a:tc>
                  <a:txBody>
                    <a:bodyPr/>
                    <a:lstStyle/>
                    <a:p>
                      <a:pPr algn="ctr"/>
                      <a:r>
                        <a:rPr lang="fr-CA" sz="1400" dirty="0">
                          <a:solidFill>
                            <a:schemeClr val="tx2"/>
                          </a:solidFill>
                        </a:rPr>
                        <a:t>Pas de différence significative</a:t>
                      </a:r>
                    </a:p>
                  </a:txBody>
                  <a:tcPr anchor="ctr"/>
                </a:tc>
                <a:extLst>
                  <a:ext uri="{0D108BD9-81ED-4DB2-BD59-A6C34878D82A}">
                    <a16:rowId xmlns:a16="http://schemas.microsoft.com/office/drawing/2014/main" val="3841474923"/>
                  </a:ext>
                </a:extLst>
              </a:tr>
            </a:tbl>
          </a:graphicData>
        </a:graphic>
      </p:graphicFrame>
      <p:sp>
        <p:nvSpPr>
          <p:cNvPr id="7" name="Titre 10">
            <a:extLst>
              <a:ext uri="{FF2B5EF4-FFF2-40B4-BE49-F238E27FC236}">
                <a16:creationId xmlns:a16="http://schemas.microsoft.com/office/drawing/2014/main" id="{1FD16D46-1A28-BF41-B5F3-53310F62D1BD}"/>
              </a:ext>
            </a:extLst>
          </p:cNvPr>
          <p:cNvSpPr txBox="1">
            <a:spLocks/>
          </p:cNvSpPr>
          <p:nvPr/>
        </p:nvSpPr>
        <p:spPr>
          <a:xfrm>
            <a:off x="942741" y="164037"/>
            <a:ext cx="11015999" cy="84772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FR" dirty="0"/>
              <a:t>Résultat/Discussion – Macrosomie</a:t>
            </a:r>
          </a:p>
        </p:txBody>
      </p:sp>
      <p:sp>
        <p:nvSpPr>
          <p:cNvPr id="8" name="ZoneTexte 7">
            <a:extLst>
              <a:ext uri="{FF2B5EF4-FFF2-40B4-BE49-F238E27FC236}">
                <a16:creationId xmlns:a16="http://schemas.microsoft.com/office/drawing/2014/main" id="{0584C223-E8DE-5742-9CA7-E48A66DFAB8B}"/>
              </a:ext>
            </a:extLst>
          </p:cNvPr>
          <p:cNvSpPr txBox="1"/>
          <p:nvPr/>
        </p:nvSpPr>
        <p:spPr>
          <a:xfrm>
            <a:off x="443234" y="2774928"/>
            <a:ext cx="5652766" cy="307777"/>
          </a:xfrm>
          <a:prstGeom prst="rect">
            <a:avLst/>
          </a:prstGeom>
          <a:noFill/>
        </p:spPr>
        <p:txBody>
          <a:bodyPr wrap="none" rtlCol="0">
            <a:spAutoFit/>
          </a:bodyPr>
          <a:lstStyle/>
          <a:p>
            <a:pPr marL="530352" lvl="1" indent="0">
              <a:buNone/>
            </a:pPr>
            <a:r>
              <a:rPr lang="fr-FR" sz="1400" b="1" dirty="0">
                <a:solidFill>
                  <a:schemeClr val="tx2"/>
                </a:solidFill>
              </a:rPr>
              <a:t>*</a:t>
            </a:r>
            <a:r>
              <a:rPr lang="fr-FR" sz="1400" dirty="0">
                <a:solidFill>
                  <a:schemeClr val="tx2"/>
                </a:solidFill>
              </a:rPr>
              <a:t>Pas de différence significative pour ce qui est de la macrosomie</a:t>
            </a:r>
          </a:p>
        </p:txBody>
      </p:sp>
      <p:sp>
        <p:nvSpPr>
          <p:cNvPr id="6" name="ZoneTexte 5">
            <a:extLst>
              <a:ext uri="{FF2B5EF4-FFF2-40B4-BE49-F238E27FC236}">
                <a16:creationId xmlns:a16="http://schemas.microsoft.com/office/drawing/2014/main" id="{22E659BB-EF5D-6F4F-9F86-01EEC06FDB76}"/>
              </a:ext>
            </a:extLst>
          </p:cNvPr>
          <p:cNvSpPr txBox="1"/>
          <p:nvPr/>
        </p:nvSpPr>
        <p:spPr>
          <a:xfrm>
            <a:off x="942741" y="3068517"/>
            <a:ext cx="5290231" cy="307777"/>
          </a:xfrm>
          <a:prstGeom prst="rect">
            <a:avLst/>
          </a:prstGeom>
          <a:noFill/>
        </p:spPr>
        <p:txBody>
          <a:bodyPr wrap="none" rtlCol="0">
            <a:spAutoFit/>
          </a:bodyPr>
          <a:lstStyle/>
          <a:p>
            <a:r>
              <a:rPr lang="fr-CA" sz="1400" b="1" i="1" dirty="0">
                <a:solidFill>
                  <a:schemeClr val="tx2"/>
                </a:solidFill>
                <a:sym typeface="Symbol" panose="05050102010706020507" pitchFamily="18" charset="2"/>
              </a:rPr>
              <a:t>**</a:t>
            </a:r>
            <a:r>
              <a:rPr lang="fr-CA" sz="1400" i="1" dirty="0">
                <a:solidFill>
                  <a:schemeClr val="tx2"/>
                </a:solidFill>
                <a:sym typeface="Symbol" panose="05050102010706020507" pitchFamily="18" charset="2"/>
              </a:rPr>
              <a:t> risque de dystocie de l’épaule </a:t>
            </a:r>
            <a:r>
              <a:rPr lang="en" sz="1400" i="1" dirty="0">
                <a:solidFill>
                  <a:schemeClr val="tx2"/>
                </a:solidFill>
                <a:sym typeface="Symbol" panose="05050102010706020507" pitchFamily="18" charset="2"/>
              </a:rPr>
              <a:t>(OR = 1.35; IC 95% [1.00-1.82])</a:t>
            </a:r>
          </a:p>
        </p:txBody>
      </p:sp>
      <p:sp>
        <p:nvSpPr>
          <p:cNvPr id="10" name="ZoneTexte 9">
            <a:extLst>
              <a:ext uri="{FF2B5EF4-FFF2-40B4-BE49-F238E27FC236}">
                <a16:creationId xmlns:a16="http://schemas.microsoft.com/office/drawing/2014/main" id="{D7C9E3FC-C4AA-574D-9B96-DC4ED5FCF30A}"/>
              </a:ext>
            </a:extLst>
          </p:cNvPr>
          <p:cNvSpPr txBox="1"/>
          <p:nvPr/>
        </p:nvSpPr>
        <p:spPr>
          <a:xfrm>
            <a:off x="2515076" y="5172802"/>
            <a:ext cx="6021601" cy="738664"/>
          </a:xfrm>
          <a:prstGeom prst="rect">
            <a:avLst/>
          </a:prstGeom>
          <a:noFill/>
        </p:spPr>
        <p:txBody>
          <a:bodyPr wrap="square" rtlCol="0">
            <a:spAutoFit/>
          </a:bodyPr>
          <a:lstStyle/>
          <a:p>
            <a:r>
              <a:rPr lang="fr-CA" sz="1400" b="1" i="1" dirty="0">
                <a:solidFill>
                  <a:schemeClr val="tx2"/>
                </a:solidFill>
              </a:rPr>
              <a:t>***</a:t>
            </a:r>
            <a:r>
              <a:rPr lang="fr-CA" sz="1400" i="1" dirty="0">
                <a:solidFill>
                  <a:schemeClr val="tx2"/>
                </a:solidFill>
              </a:rPr>
              <a:t> </a:t>
            </a:r>
            <a:r>
              <a:rPr lang="fr-CA" sz="1400" i="1" dirty="0">
                <a:solidFill>
                  <a:schemeClr val="tx2"/>
                </a:solidFill>
                <a:sym typeface="Symbol" panose="05050102010706020507" pitchFamily="18" charset="2"/>
              </a:rPr>
              <a:t> Poids de naissance (DM 130.68 g [55.98 - 205.38] p = .0006)</a:t>
            </a:r>
          </a:p>
          <a:p>
            <a:endParaRPr lang="fr-CA" sz="1400" i="1" dirty="0">
              <a:solidFill>
                <a:schemeClr val="tx2"/>
              </a:solidFill>
              <a:sym typeface="Symbol" panose="05050102010706020507" pitchFamily="18" charset="2"/>
            </a:endParaRPr>
          </a:p>
          <a:p>
            <a:endParaRPr lang="fr-FR" sz="1400" dirty="0">
              <a:solidFill>
                <a:schemeClr val="tx2"/>
              </a:solidFill>
            </a:endParaRPr>
          </a:p>
        </p:txBody>
      </p:sp>
      <p:sp>
        <p:nvSpPr>
          <p:cNvPr id="11" name="Content Placeholder 2">
            <a:extLst>
              <a:ext uri="{FF2B5EF4-FFF2-40B4-BE49-F238E27FC236}">
                <a16:creationId xmlns:a16="http://schemas.microsoft.com/office/drawing/2014/main" id="{A12609C7-E4DA-4F44-88F2-C13D5AB89672}"/>
              </a:ext>
            </a:extLst>
          </p:cNvPr>
          <p:cNvSpPr txBox="1">
            <a:spLocks/>
          </p:cNvSpPr>
          <p:nvPr/>
        </p:nvSpPr>
        <p:spPr>
          <a:xfrm>
            <a:off x="1650140" y="5911466"/>
            <a:ext cx="9601200" cy="47221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ctr"/>
            <a:r>
              <a:rPr lang="fr-CA" u="sng" dirty="0"/>
              <a:t>Donc</a:t>
            </a:r>
            <a:r>
              <a:rPr lang="fr-CA" dirty="0"/>
              <a:t>, risque plus élevé de macrosomie et possiblement de dystocie de l’épaule</a:t>
            </a:r>
          </a:p>
          <a:p>
            <a:pPr algn="ctr"/>
            <a:endParaRPr lang="fr-CA" dirty="0">
              <a:sym typeface="Symbol" panose="05050102010706020507" pitchFamily="18" charset="2"/>
            </a:endParaRPr>
          </a:p>
          <a:p>
            <a:pPr algn="ctr"/>
            <a:endParaRPr lang="fr-CA" dirty="0"/>
          </a:p>
        </p:txBody>
      </p:sp>
      <p:sp>
        <p:nvSpPr>
          <p:cNvPr id="9" name="Rectangle 8">
            <a:extLst>
              <a:ext uri="{FF2B5EF4-FFF2-40B4-BE49-F238E27FC236}">
                <a16:creationId xmlns:a16="http://schemas.microsoft.com/office/drawing/2014/main" id="{3BCF85E8-28F1-6E44-A804-19759D785290}"/>
              </a:ext>
            </a:extLst>
          </p:cNvPr>
          <p:cNvSpPr/>
          <p:nvPr/>
        </p:nvSpPr>
        <p:spPr>
          <a:xfrm>
            <a:off x="7972926" y="1027804"/>
            <a:ext cx="3969772" cy="170374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24678735-BCAC-AA41-8C63-D0D85D8B7E86}"/>
              </a:ext>
            </a:extLst>
          </p:cNvPr>
          <p:cNvSpPr/>
          <p:nvPr/>
        </p:nvSpPr>
        <p:spPr>
          <a:xfrm>
            <a:off x="926698" y="1011762"/>
            <a:ext cx="3436755" cy="17197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52AA8AB-401C-934E-B524-592BBEFCBC04}"/>
              </a:ext>
            </a:extLst>
          </p:cNvPr>
          <p:cNvSpPr/>
          <p:nvPr/>
        </p:nvSpPr>
        <p:spPr>
          <a:xfrm>
            <a:off x="942741" y="2751840"/>
            <a:ext cx="5153259" cy="3308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5F8162E7-AE81-0044-BC32-5E0E74AF2A1F}"/>
              </a:ext>
            </a:extLst>
          </p:cNvPr>
          <p:cNvSpPr/>
          <p:nvPr/>
        </p:nvSpPr>
        <p:spPr>
          <a:xfrm>
            <a:off x="4363453" y="1050125"/>
            <a:ext cx="3593429" cy="1676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C646B769-B1A1-C34C-86EA-84356EF30558}"/>
              </a:ext>
            </a:extLst>
          </p:cNvPr>
          <p:cNvSpPr/>
          <p:nvPr/>
        </p:nvSpPr>
        <p:spPr>
          <a:xfrm>
            <a:off x="2515076" y="3814457"/>
            <a:ext cx="5441806" cy="124968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a:extLst>
              <a:ext uri="{FF2B5EF4-FFF2-40B4-BE49-F238E27FC236}">
                <a16:creationId xmlns:a16="http://schemas.microsoft.com/office/drawing/2014/main" id="{54CB4FF7-16C7-4B43-A360-182E6214AF18}"/>
              </a:ext>
            </a:extLst>
          </p:cNvPr>
          <p:cNvSpPr/>
          <p:nvPr/>
        </p:nvSpPr>
        <p:spPr>
          <a:xfrm>
            <a:off x="7956882" y="3809437"/>
            <a:ext cx="2686193" cy="127461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4055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animBg="1"/>
      <p:bldP spid="2" grpId="0" animBg="1"/>
      <p:bldP spid="12" grpId="0" animBg="1"/>
      <p:bldP spid="13"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529E73-7A85-4FE9-A912-B00781A4C79C}"/>
              </a:ext>
            </a:extLst>
          </p:cNvPr>
          <p:cNvGraphicFramePr>
            <a:graphicFrameLocks noGrp="1"/>
          </p:cNvGraphicFramePr>
          <p:nvPr>
            <p:ph idx="1"/>
            <p:extLst>
              <p:ext uri="{D42A27DB-BD31-4B8C-83A1-F6EECF244321}">
                <p14:modId xmlns:p14="http://schemas.microsoft.com/office/powerpoint/2010/main" val="1616672766"/>
              </p:ext>
            </p:extLst>
          </p:nvPr>
        </p:nvGraphicFramePr>
        <p:xfrm>
          <a:off x="942742" y="1055145"/>
          <a:ext cx="10946371" cy="1463040"/>
        </p:xfrm>
        <a:graphic>
          <a:graphicData uri="http://schemas.openxmlformats.org/drawingml/2006/table">
            <a:tbl>
              <a:tblPr firstRow="1" bandRow="1">
                <a:tableStyleId>{5C22544A-7EE6-4342-B048-85BDC9FD1C3A}</a:tableStyleId>
              </a:tblPr>
              <a:tblGrid>
                <a:gridCol w="3386371">
                  <a:extLst>
                    <a:ext uri="{9D8B030D-6E8A-4147-A177-3AD203B41FA5}">
                      <a16:colId xmlns:a16="http://schemas.microsoft.com/office/drawing/2014/main" val="2819020305"/>
                    </a:ext>
                  </a:extLst>
                </a:gridCol>
                <a:gridCol w="2232000">
                  <a:extLst>
                    <a:ext uri="{9D8B030D-6E8A-4147-A177-3AD203B41FA5}">
                      <a16:colId xmlns:a16="http://schemas.microsoft.com/office/drawing/2014/main" val="4204155186"/>
                    </a:ext>
                  </a:extLst>
                </a:gridCol>
                <a:gridCol w="2160000">
                  <a:extLst>
                    <a:ext uri="{9D8B030D-6E8A-4147-A177-3AD203B41FA5}">
                      <a16:colId xmlns:a16="http://schemas.microsoft.com/office/drawing/2014/main" val="104709998"/>
                    </a:ext>
                  </a:extLst>
                </a:gridCol>
                <a:gridCol w="1512000">
                  <a:extLst>
                    <a:ext uri="{9D8B030D-6E8A-4147-A177-3AD203B41FA5}">
                      <a16:colId xmlns:a16="http://schemas.microsoft.com/office/drawing/2014/main" val="1497951986"/>
                    </a:ext>
                  </a:extLst>
                </a:gridCol>
                <a:gridCol w="1656000">
                  <a:extLst>
                    <a:ext uri="{9D8B030D-6E8A-4147-A177-3AD203B41FA5}">
                      <a16:colId xmlns:a16="http://schemas.microsoft.com/office/drawing/2014/main" val="2519407936"/>
                    </a:ext>
                  </a:extLst>
                </a:gridCol>
              </a:tblGrid>
              <a:tr h="370840">
                <a:tc>
                  <a:txBody>
                    <a:bodyPr/>
                    <a:lstStyle/>
                    <a:p>
                      <a:pPr algn="ctr"/>
                      <a:r>
                        <a:rPr lang="fr-CA" sz="1400" b="1" kern="1200" dirty="0">
                          <a:solidFill>
                            <a:schemeClr val="lt1"/>
                          </a:solidFill>
                          <a:latin typeface="+mn-lt"/>
                          <a:ea typeface="+mn-ea"/>
                          <a:cs typeface="+mn-cs"/>
                        </a:rPr>
                        <a:t>ERC </a:t>
                      </a:r>
                    </a:p>
                    <a:p>
                      <a:pPr algn="ctr"/>
                      <a:r>
                        <a:rPr lang="fr-FR" sz="1400" b="1" kern="1200" dirty="0">
                          <a:solidFill>
                            <a:schemeClr val="lt1"/>
                          </a:solidFill>
                          <a:latin typeface="+mn-lt"/>
                          <a:ea typeface="+mn-ea"/>
                          <a:cs typeface="+mn-cs"/>
                        </a:rPr>
                        <a:t>Senat et al </a:t>
                      </a:r>
                    </a:p>
                    <a:p>
                      <a:pPr algn="ctr"/>
                      <a:r>
                        <a:rPr lang="fr-FR" sz="1400" b="1" kern="1200" dirty="0">
                          <a:solidFill>
                            <a:schemeClr val="lt1"/>
                          </a:solidFill>
                          <a:latin typeface="+mn-lt"/>
                          <a:ea typeface="+mn-ea"/>
                          <a:cs typeface="+mn-cs"/>
                        </a:rPr>
                        <a:t>2018</a:t>
                      </a:r>
                      <a:endParaRPr lang="fr-CA" sz="1400" b="1" kern="1200" dirty="0">
                        <a:solidFill>
                          <a:schemeClr val="lt1"/>
                        </a:solidFill>
                        <a:latin typeface="+mn-lt"/>
                        <a:ea typeface="+mn-ea"/>
                        <a:cs typeface="+mn-cs"/>
                      </a:endParaRPr>
                    </a:p>
                  </a:txBody>
                  <a:tcPr anchor="ctr">
                    <a:solidFill>
                      <a:schemeClr val="tx2"/>
                    </a:solidFill>
                  </a:tcPr>
                </a:tc>
                <a:tc>
                  <a:txBody>
                    <a:bodyPr/>
                    <a:lstStyle/>
                    <a:p>
                      <a:pPr algn="ctr"/>
                      <a:r>
                        <a:rPr lang="fr-CA" sz="1400" b="1" kern="1200" dirty="0">
                          <a:solidFill>
                            <a:schemeClr val="lt1"/>
                          </a:solidFill>
                          <a:latin typeface="+mn-lt"/>
                          <a:ea typeface="+mn-ea"/>
                          <a:cs typeface="+mn-cs"/>
                        </a:rPr>
                        <a:t>Étude de cohorte rétrospective </a:t>
                      </a:r>
                      <a:r>
                        <a:rPr lang="fr-CA" sz="1400" b="1" kern="1200" dirty="0" err="1">
                          <a:solidFill>
                            <a:schemeClr val="lt1"/>
                          </a:solidFill>
                          <a:latin typeface="+mn-lt"/>
                          <a:ea typeface="+mn-ea"/>
                          <a:cs typeface="+mn-cs"/>
                        </a:rPr>
                        <a:t>Camelo</a:t>
                      </a:r>
                      <a:r>
                        <a:rPr lang="fr-CA" sz="1400" b="1" kern="1200" dirty="0">
                          <a:solidFill>
                            <a:schemeClr val="lt1"/>
                          </a:solidFill>
                          <a:latin typeface="+mn-lt"/>
                          <a:ea typeface="+mn-ea"/>
                          <a:cs typeface="+mn-cs"/>
                        </a:rPr>
                        <a:t> Castillo et al </a:t>
                      </a:r>
                    </a:p>
                    <a:p>
                      <a:pPr algn="ctr"/>
                      <a:r>
                        <a:rPr lang="fr-CA" sz="1400" b="1" kern="1200" dirty="0">
                          <a:solidFill>
                            <a:schemeClr val="lt1"/>
                          </a:solidFill>
                          <a:latin typeface="+mn-lt"/>
                          <a:ea typeface="+mn-ea"/>
                          <a:cs typeface="+mn-cs"/>
                        </a:rPr>
                        <a:t>2015</a:t>
                      </a:r>
                    </a:p>
                  </a:txBody>
                  <a:tcPr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Cheng</a:t>
                      </a:r>
                    </a:p>
                    <a:p>
                      <a:pPr algn="ctr">
                        <a:spcAft>
                          <a:spcPts val="0"/>
                        </a:spcAft>
                      </a:pPr>
                      <a:r>
                        <a:rPr lang="en-CA" sz="1400" b="1" kern="1200" dirty="0">
                          <a:solidFill>
                            <a:schemeClr val="lt1"/>
                          </a:solidFill>
                          <a:latin typeface="+mn-lt"/>
                          <a:ea typeface="+mn-ea"/>
                          <a:cs typeface="+mn-cs"/>
                        </a:rPr>
                        <a:t>2012</a:t>
                      </a:r>
                    </a:p>
                  </a:txBody>
                  <a:tcPr marL="68580" marR="68580" marT="0" marB="0"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Holt </a:t>
                      </a:r>
                    </a:p>
                    <a:p>
                      <a:pPr algn="ctr">
                        <a:spcAft>
                          <a:spcPts val="0"/>
                        </a:spcAft>
                      </a:pPr>
                      <a:r>
                        <a:rPr lang="en-CA" sz="1400" b="1" kern="1200" dirty="0">
                          <a:solidFill>
                            <a:schemeClr val="lt1"/>
                          </a:solidFill>
                          <a:latin typeface="+mn-lt"/>
                          <a:ea typeface="+mn-ea"/>
                          <a:cs typeface="+mn-cs"/>
                        </a:rPr>
                        <a:t>2008</a:t>
                      </a:r>
                    </a:p>
                  </a:txBody>
                  <a:tcPr marL="68580" marR="68580" marT="0" marB="0" anchor="ctr">
                    <a:solidFill>
                      <a:schemeClr val="tx2"/>
                    </a:solidFill>
                  </a:tcPr>
                </a:tc>
                <a:tc>
                  <a:txBody>
                    <a:bodyPr/>
                    <a:lstStyle/>
                    <a:p>
                      <a:pPr algn="ctr">
                        <a:spcAft>
                          <a:spcPts val="0"/>
                        </a:spcAft>
                      </a:pPr>
                      <a:r>
                        <a:rPr lang="fr-CA" sz="1400" b="1" kern="1200" dirty="0">
                          <a:solidFill>
                            <a:schemeClr val="lt1"/>
                          </a:solidFill>
                          <a:latin typeface="+mn-lt"/>
                          <a:ea typeface="+mn-ea"/>
                          <a:cs typeface="+mn-cs"/>
                        </a:rPr>
                        <a:t>Étude de cohorte rétrospective </a:t>
                      </a:r>
                      <a:endParaRPr lang="en-CA" sz="1400" b="1" kern="1200" dirty="0">
                        <a:solidFill>
                          <a:schemeClr val="lt1"/>
                        </a:solidFill>
                        <a:latin typeface="+mn-lt"/>
                        <a:ea typeface="+mn-ea"/>
                        <a:cs typeface="+mn-cs"/>
                      </a:endParaRPr>
                    </a:p>
                    <a:p>
                      <a:pPr algn="ctr">
                        <a:spcAft>
                          <a:spcPts val="0"/>
                        </a:spcAft>
                      </a:pPr>
                      <a:r>
                        <a:rPr lang="en-CA" sz="1400" b="1" kern="1200" dirty="0">
                          <a:solidFill>
                            <a:schemeClr val="lt1"/>
                          </a:solidFill>
                          <a:latin typeface="+mn-lt"/>
                          <a:ea typeface="+mn-ea"/>
                          <a:cs typeface="+mn-cs"/>
                        </a:rPr>
                        <a:t>Ramos</a:t>
                      </a:r>
                    </a:p>
                    <a:p>
                      <a:pPr algn="ctr">
                        <a:spcAft>
                          <a:spcPts val="0"/>
                        </a:spcAft>
                      </a:pPr>
                      <a:r>
                        <a:rPr lang="en-CA" sz="1400" b="1" kern="1200" dirty="0">
                          <a:solidFill>
                            <a:schemeClr val="lt1"/>
                          </a:solidFill>
                          <a:latin typeface="+mn-lt"/>
                          <a:ea typeface="+mn-ea"/>
                          <a:cs typeface="+mn-cs"/>
                        </a:rPr>
                        <a:t>2007</a:t>
                      </a:r>
                    </a:p>
                  </a:txBody>
                  <a:tcPr marL="68580" marR="68580" marT="0" marB="0" anchor="ctr">
                    <a:solidFill>
                      <a:schemeClr val="tx2"/>
                    </a:solidFill>
                  </a:tcPr>
                </a:tc>
                <a:extLst>
                  <a:ext uri="{0D108BD9-81ED-4DB2-BD59-A6C34878D82A}">
                    <a16:rowId xmlns:a16="http://schemas.microsoft.com/office/drawing/2014/main" val="943726570"/>
                  </a:ext>
                </a:extLst>
              </a:tr>
              <a:tr h="370840">
                <a:tc>
                  <a:txBody>
                    <a:bodyPr/>
                    <a:lstStyle/>
                    <a:p>
                      <a:pPr algn="ctr"/>
                      <a:r>
                        <a:rPr lang="fr-CA" sz="1400" b="0" dirty="0">
                          <a:solidFill>
                            <a:schemeClr val="tx2"/>
                          </a:solidFill>
                        </a:rPr>
                        <a:t>Pas de différence significative</a:t>
                      </a: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kern="1200" dirty="0">
                          <a:solidFill>
                            <a:schemeClr val="tx2"/>
                          </a:solidFill>
                          <a:latin typeface="+mn-lt"/>
                          <a:ea typeface="+mn-ea"/>
                          <a:cs typeface="+mn-cs"/>
                        </a:rPr>
                        <a:t>509 vs 302 cas, OR = 1.41; IC 95% [1.23-1.62] </a:t>
                      </a:r>
                      <a:r>
                        <a:rPr lang="fr-CA" sz="1400" b="1" i="0" kern="1200" dirty="0">
                          <a:solidFill>
                            <a:schemeClr val="tx2"/>
                          </a:solidFill>
                          <a:latin typeface="+mn-lt"/>
                          <a:ea typeface="+mn-ea"/>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kern="1200" dirty="0">
                          <a:solidFill>
                            <a:schemeClr val="tx2"/>
                          </a:solidFill>
                          <a:latin typeface="+mn-lt"/>
                          <a:ea typeface="+mn-ea"/>
                          <a:cs typeface="+mn-cs"/>
                        </a:rPr>
                        <a:t>(OR 1,46; IC 95% [1,07-2,00])</a:t>
                      </a:r>
                    </a:p>
                  </a:txBody>
                  <a:tcPr anchor="ctr"/>
                </a:tc>
                <a:tc>
                  <a:txBody>
                    <a:bodyPr/>
                    <a:lstStyle/>
                    <a:p>
                      <a:pPr algn="ctr"/>
                      <a:r>
                        <a:rPr lang="fr-CA" sz="1400" dirty="0">
                          <a:solidFill>
                            <a:schemeClr val="tx2"/>
                          </a:solidFill>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i="0" dirty="0">
                          <a:solidFill>
                            <a:schemeClr val="tx2"/>
                          </a:solidFill>
                        </a:rPr>
                        <a:t>N/A</a:t>
                      </a:r>
                    </a:p>
                  </a:txBody>
                  <a:tcPr anchor="ctr"/>
                </a:tc>
                <a:extLst>
                  <a:ext uri="{0D108BD9-81ED-4DB2-BD59-A6C34878D82A}">
                    <a16:rowId xmlns:a16="http://schemas.microsoft.com/office/drawing/2014/main" val="3523669337"/>
                  </a:ext>
                </a:extLst>
              </a:tr>
            </a:tbl>
          </a:graphicData>
        </a:graphic>
      </p:graphicFrame>
      <p:graphicFrame>
        <p:nvGraphicFramePr>
          <p:cNvPr id="5" name="Table 4">
            <a:extLst>
              <a:ext uri="{FF2B5EF4-FFF2-40B4-BE49-F238E27FC236}">
                <a16:creationId xmlns:a16="http://schemas.microsoft.com/office/drawing/2014/main" id="{EDD4DB95-F246-4313-B20D-8F42AA0CD9B8}"/>
              </a:ext>
            </a:extLst>
          </p:cNvPr>
          <p:cNvGraphicFramePr>
            <a:graphicFrameLocks noGrp="1"/>
          </p:cNvGraphicFramePr>
          <p:nvPr>
            <p:extLst>
              <p:ext uri="{D42A27DB-BD31-4B8C-83A1-F6EECF244321}">
                <p14:modId xmlns:p14="http://schemas.microsoft.com/office/powerpoint/2010/main" val="3055922069"/>
              </p:ext>
            </p:extLst>
          </p:nvPr>
        </p:nvGraphicFramePr>
        <p:xfrm>
          <a:off x="2386740" y="3316791"/>
          <a:ext cx="8127999" cy="1102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725612227"/>
                    </a:ext>
                  </a:extLst>
                </a:gridCol>
                <a:gridCol w="2709333">
                  <a:extLst>
                    <a:ext uri="{9D8B030D-6E8A-4147-A177-3AD203B41FA5}">
                      <a16:colId xmlns:a16="http://schemas.microsoft.com/office/drawing/2014/main" val="2874216430"/>
                    </a:ext>
                  </a:extLst>
                </a:gridCol>
                <a:gridCol w="2709333">
                  <a:extLst>
                    <a:ext uri="{9D8B030D-6E8A-4147-A177-3AD203B41FA5}">
                      <a16:colId xmlns:a16="http://schemas.microsoft.com/office/drawing/2014/main" val="4129480192"/>
                    </a:ext>
                  </a:extLst>
                </a:gridCol>
              </a:tblGrid>
              <a:tr h="370840">
                <a:tc>
                  <a:txBody>
                    <a:bodyPr/>
                    <a:lstStyle/>
                    <a:p>
                      <a:pPr algn="ctr"/>
                      <a:r>
                        <a:rPr lang="fr-CA" sz="1400" dirty="0"/>
                        <a:t>Méta-analyse</a:t>
                      </a:r>
                    </a:p>
                    <a:p>
                      <a:pPr algn="ctr"/>
                      <a:r>
                        <a:rPr lang="fr-CA" sz="1400" dirty="0"/>
                        <a:t>Song et al </a:t>
                      </a:r>
                    </a:p>
                    <a:p>
                      <a:pPr algn="ctr"/>
                      <a:r>
                        <a:rPr lang="fr-CA" sz="1400" dirty="0"/>
                        <a:t>2017</a:t>
                      </a:r>
                    </a:p>
                  </a:txBody>
                  <a:tcPr anchor="ctr">
                    <a:solidFill>
                      <a:schemeClr val="tx2"/>
                    </a:solidFill>
                  </a:tcPr>
                </a:tc>
                <a:tc>
                  <a:txBody>
                    <a:bodyPr/>
                    <a:lstStyle/>
                    <a:p>
                      <a:pPr algn="ctr"/>
                      <a:r>
                        <a:rPr lang="fr-CA" sz="1400" i="0" dirty="0"/>
                        <a:t>Méta-analyse Jiang et al </a:t>
                      </a:r>
                    </a:p>
                    <a:p>
                      <a:pPr algn="ctr"/>
                      <a:r>
                        <a:rPr lang="fr-CA" sz="1400" i="0" dirty="0"/>
                        <a:t>2015</a:t>
                      </a:r>
                      <a:endParaRPr lang="fr-CA" sz="1400" dirty="0"/>
                    </a:p>
                  </a:txBody>
                  <a:tcPr anchor="ctr">
                    <a:solidFill>
                      <a:schemeClr val="tx2"/>
                    </a:solidFill>
                  </a:tcPr>
                </a:tc>
                <a:tc>
                  <a:txBody>
                    <a:bodyPr/>
                    <a:lstStyle/>
                    <a:p>
                      <a:pPr algn="ctr"/>
                      <a:r>
                        <a:rPr lang="fr-FR" sz="1400" dirty="0"/>
                        <a:t>Méta-analyse Moretti et al </a:t>
                      </a:r>
                    </a:p>
                    <a:p>
                      <a:pPr algn="ctr"/>
                      <a:r>
                        <a:rPr lang="fr-FR" sz="1400" dirty="0"/>
                        <a:t>2008</a:t>
                      </a:r>
                      <a:endParaRPr lang="fr-CA" sz="1400" dirty="0"/>
                    </a:p>
                  </a:txBody>
                  <a:tcPr anchor="ctr">
                    <a:solidFill>
                      <a:schemeClr val="tx2"/>
                    </a:solidFill>
                  </a:tcPr>
                </a:tc>
                <a:extLst>
                  <a:ext uri="{0D108BD9-81ED-4DB2-BD59-A6C34878D82A}">
                    <a16:rowId xmlns:a16="http://schemas.microsoft.com/office/drawing/2014/main" val="167326085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b="0" dirty="0">
                          <a:solidFill>
                            <a:schemeClr val="tx2"/>
                          </a:solidFill>
                        </a:rPr>
                        <a:t>Pas de différence significative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b="0" dirty="0">
                          <a:solidFill>
                            <a:schemeClr val="tx2"/>
                          </a:solidFill>
                        </a:rPr>
                        <a:t>Pas de différence significative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b="0" dirty="0">
                          <a:solidFill>
                            <a:schemeClr val="tx2"/>
                          </a:solidFill>
                        </a:rPr>
                        <a:t>Pas de différence significative</a:t>
                      </a:r>
                    </a:p>
                  </a:txBody>
                  <a:tcPr anchor="ctr"/>
                </a:tc>
                <a:extLst>
                  <a:ext uri="{0D108BD9-81ED-4DB2-BD59-A6C34878D82A}">
                    <a16:rowId xmlns:a16="http://schemas.microsoft.com/office/drawing/2014/main" val="3841474923"/>
                  </a:ext>
                </a:extLst>
              </a:tr>
            </a:tbl>
          </a:graphicData>
        </a:graphic>
      </p:graphicFrame>
      <p:sp>
        <p:nvSpPr>
          <p:cNvPr id="7" name="Titre 10">
            <a:extLst>
              <a:ext uri="{FF2B5EF4-FFF2-40B4-BE49-F238E27FC236}">
                <a16:creationId xmlns:a16="http://schemas.microsoft.com/office/drawing/2014/main" id="{1FD16D46-1A28-BF41-B5F3-53310F62D1BD}"/>
              </a:ext>
            </a:extLst>
          </p:cNvPr>
          <p:cNvSpPr txBox="1">
            <a:spLocks/>
          </p:cNvSpPr>
          <p:nvPr/>
        </p:nvSpPr>
        <p:spPr>
          <a:xfrm>
            <a:off x="942741" y="164037"/>
            <a:ext cx="11015999" cy="847725"/>
          </a:xfrm>
          <a:prstGeom prst="rect">
            <a:avLst/>
          </a:prstGeom>
        </p:spPr>
        <p:txBody>
          <a:bodyPr vert="horz" lIns="91440" tIns="45720" rIns="91440" bIns="45720" rtlCol="0" anchor="t">
            <a:normAutofit fontScale="92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FR" dirty="0"/>
              <a:t>Résultat/Discussion – Admission USI néonatale</a:t>
            </a:r>
          </a:p>
        </p:txBody>
      </p:sp>
      <p:sp>
        <p:nvSpPr>
          <p:cNvPr id="2" name="ZoneTexte 1">
            <a:extLst>
              <a:ext uri="{FF2B5EF4-FFF2-40B4-BE49-F238E27FC236}">
                <a16:creationId xmlns:a16="http://schemas.microsoft.com/office/drawing/2014/main" id="{6AF17466-92F3-DC45-A00B-EC2E16692F04}"/>
              </a:ext>
            </a:extLst>
          </p:cNvPr>
          <p:cNvSpPr txBox="1"/>
          <p:nvPr/>
        </p:nvSpPr>
        <p:spPr>
          <a:xfrm>
            <a:off x="942741" y="2561568"/>
            <a:ext cx="6188425" cy="307777"/>
          </a:xfrm>
          <a:prstGeom prst="rect">
            <a:avLst/>
          </a:prstGeom>
          <a:noFill/>
        </p:spPr>
        <p:txBody>
          <a:bodyPr wrap="none" rtlCol="0">
            <a:spAutoFit/>
          </a:bodyPr>
          <a:lstStyle/>
          <a:p>
            <a:r>
              <a:rPr lang="fr-FR" sz="1400" b="1" i="1" dirty="0">
                <a:solidFill>
                  <a:schemeClr val="tx2"/>
                </a:solidFill>
                <a:sym typeface="Symbol" panose="05050102010706020507" pitchFamily="18" charset="2"/>
              </a:rPr>
              <a:t>*  </a:t>
            </a:r>
            <a:r>
              <a:rPr lang="fr-FR" sz="1400" i="1" dirty="0">
                <a:solidFill>
                  <a:schemeClr val="tx2"/>
                </a:solidFill>
                <a:sym typeface="Symbol" panose="05050102010706020507" pitchFamily="18" charset="2"/>
              </a:rPr>
              <a:t> risque de détresse respiratoire néonatale </a:t>
            </a:r>
            <a:r>
              <a:rPr lang="en" sz="1400" i="1" dirty="0">
                <a:solidFill>
                  <a:schemeClr val="tx2"/>
                </a:solidFill>
                <a:sym typeface="Symbol" panose="05050102010706020507" pitchFamily="18" charset="2"/>
              </a:rPr>
              <a:t>(OR = 1.63; IC 95% [1.23-2.15]) </a:t>
            </a:r>
            <a:endParaRPr lang="fr-FR" sz="1400" i="1" dirty="0">
              <a:solidFill>
                <a:schemeClr val="tx2"/>
              </a:solidFill>
              <a:sym typeface="Symbol" panose="05050102010706020507" pitchFamily="18" charset="2"/>
            </a:endParaRPr>
          </a:p>
        </p:txBody>
      </p:sp>
      <p:sp>
        <p:nvSpPr>
          <p:cNvPr id="12" name="Content Placeholder 2">
            <a:extLst>
              <a:ext uri="{FF2B5EF4-FFF2-40B4-BE49-F238E27FC236}">
                <a16:creationId xmlns:a16="http://schemas.microsoft.com/office/drawing/2014/main" id="{7D817420-2D98-F543-BA31-682724252F34}"/>
              </a:ext>
            </a:extLst>
          </p:cNvPr>
          <p:cNvSpPr txBox="1">
            <a:spLocks/>
          </p:cNvSpPr>
          <p:nvPr/>
        </p:nvSpPr>
        <p:spPr>
          <a:xfrm>
            <a:off x="1677261" y="4790419"/>
            <a:ext cx="9601200" cy="1799409"/>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fr-CA" u="sng" dirty="0"/>
              <a:t>Donc</a:t>
            </a:r>
            <a:r>
              <a:rPr lang="fr-CA" dirty="0"/>
              <a:t>, risque </a:t>
            </a:r>
            <a:r>
              <a:rPr lang="fr-CA" b="1" dirty="0"/>
              <a:t>possiblement</a:t>
            </a:r>
            <a:r>
              <a:rPr lang="fr-CA" dirty="0"/>
              <a:t> plus élevé d’admission USI néonataux</a:t>
            </a:r>
          </a:p>
          <a:p>
            <a:r>
              <a:rPr lang="fr-CA" dirty="0"/>
              <a:t>Raison des admissions:</a:t>
            </a:r>
          </a:p>
          <a:p>
            <a:pPr lvl="1"/>
            <a:r>
              <a:rPr lang="fr-CA" i="0" dirty="0"/>
              <a:t>Hypoglycémie?</a:t>
            </a:r>
          </a:p>
          <a:p>
            <a:pPr lvl="1"/>
            <a:r>
              <a:rPr lang="fr-CA" i="0" dirty="0"/>
              <a:t>Augmentation détresse respiratoire néonatale?</a:t>
            </a:r>
          </a:p>
          <a:p>
            <a:pPr lvl="1"/>
            <a:endParaRPr lang="fr-CA" i="0" dirty="0"/>
          </a:p>
          <a:p>
            <a:endParaRPr lang="fr-CA" dirty="0"/>
          </a:p>
        </p:txBody>
      </p:sp>
      <p:sp>
        <p:nvSpPr>
          <p:cNvPr id="3" name="Rectangle 2">
            <a:extLst>
              <a:ext uri="{FF2B5EF4-FFF2-40B4-BE49-F238E27FC236}">
                <a16:creationId xmlns:a16="http://schemas.microsoft.com/office/drawing/2014/main" id="{F0761C7B-25F3-C342-A3B4-A23AFA6921AC}"/>
              </a:ext>
            </a:extLst>
          </p:cNvPr>
          <p:cNvSpPr/>
          <p:nvPr/>
        </p:nvSpPr>
        <p:spPr>
          <a:xfrm>
            <a:off x="942741" y="1011762"/>
            <a:ext cx="3420712" cy="150642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FB5A14F6-B82C-5344-9907-DD6E04FBD119}"/>
              </a:ext>
            </a:extLst>
          </p:cNvPr>
          <p:cNvSpPr/>
          <p:nvPr/>
        </p:nvSpPr>
        <p:spPr>
          <a:xfrm>
            <a:off x="4363453" y="1011762"/>
            <a:ext cx="4363452" cy="150642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AD2F2504-295E-AA40-A033-36CF58D663DE}"/>
              </a:ext>
            </a:extLst>
          </p:cNvPr>
          <p:cNvSpPr/>
          <p:nvPr/>
        </p:nvSpPr>
        <p:spPr>
          <a:xfrm>
            <a:off x="2386739" y="3283996"/>
            <a:ext cx="5425765" cy="11552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9C251B9C-21AD-2642-8571-0CAC5078A1E1}"/>
              </a:ext>
            </a:extLst>
          </p:cNvPr>
          <p:cNvSpPr/>
          <p:nvPr/>
        </p:nvSpPr>
        <p:spPr>
          <a:xfrm>
            <a:off x="7812504" y="3296738"/>
            <a:ext cx="2712882" cy="11552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6675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59C987-DC0C-D04C-89C7-2D4CF36CF25A}"/>
              </a:ext>
            </a:extLst>
          </p:cNvPr>
          <p:cNvSpPr>
            <a:spLocks noGrp="1"/>
          </p:cNvSpPr>
          <p:nvPr>
            <p:ph type="title"/>
          </p:nvPr>
        </p:nvSpPr>
        <p:spPr/>
        <p:txBody>
          <a:bodyPr/>
          <a:lstStyle/>
          <a:p>
            <a:r>
              <a:rPr lang="fr-FR" dirty="0"/>
              <a:t>Introduction</a:t>
            </a:r>
          </a:p>
        </p:txBody>
      </p:sp>
      <p:sp>
        <p:nvSpPr>
          <p:cNvPr id="10" name="Espace réservé du contenu 9">
            <a:extLst>
              <a:ext uri="{FF2B5EF4-FFF2-40B4-BE49-F238E27FC236}">
                <a16:creationId xmlns:a16="http://schemas.microsoft.com/office/drawing/2014/main" id="{4E727EB9-081F-1943-B945-2EF7320E3972}"/>
              </a:ext>
            </a:extLst>
          </p:cNvPr>
          <p:cNvSpPr>
            <a:spLocks noGrp="1"/>
          </p:cNvSpPr>
          <p:nvPr>
            <p:ph idx="1"/>
          </p:nvPr>
        </p:nvSpPr>
        <p:spPr>
          <a:xfrm>
            <a:off x="1371600" y="1388962"/>
            <a:ext cx="9601200" cy="4478438"/>
          </a:xfrm>
        </p:spPr>
        <p:txBody>
          <a:bodyPr/>
          <a:lstStyle/>
          <a:p>
            <a:endParaRPr lang="fr-CA" sz="2400" dirty="0"/>
          </a:p>
          <a:p>
            <a:r>
              <a:rPr lang="fr-CA" sz="2400" dirty="0"/>
              <a:t>Pourquoi le diabète gestationnel?</a:t>
            </a:r>
          </a:p>
          <a:p>
            <a:pPr marL="0" indent="0">
              <a:buNone/>
            </a:pPr>
            <a:endParaRPr lang="fr-CA" sz="2400" dirty="0"/>
          </a:p>
          <a:p>
            <a:r>
              <a:rPr lang="fr-CA" sz="2400" dirty="0"/>
              <a:t>Prévalence en augmentation:</a:t>
            </a:r>
          </a:p>
          <a:p>
            <a:pPr lvl="1"/>
            <a:r>
              <a:rPr lang="fr-CA" sz="2400" i="0" dirty="0"/>
              <a:t>En Ontario, l’incidence du DG a doublé </a:t>
            </a:r>
            <a:r>
              <a:rPr lang="fr-CA" sz="2400" i="0" dirty="0">
                <a:sym typeface="Symbol" panose="05050102010706020507" pitchFamily="18" charset="2"/>
              </a:rPr>
              <a:t> </a:t>
            </a:r>
            <a:r>
              <a:rPr lang="fr-CA" sz="2400" i="0" dirty="0"/>
              <a:t>de 2,7 à 5,6% de 1996 à 2010</a:t>
            </a:r>
          </a:p>
          <a:p>
            <a:pPr lvl="2"/>
            <a:r>
              <a:rPr lang="fr-CA" sz="2200" i="0" dirty="0">
                <a:sym typeface="Symbol" panose="05050102010706020507" pitchFamily="18" charset="2"/>
              </a:rPr>
              <a:t></a:t>
            </a:r>
            <a:r>
              <a:rPr lang="fr-CA" sz="2200" i="0" dirty="0"/>
              <a:t> de l’obésité </a:t>
            </a:r>
          </a:p>
          <a:p>
            <a:pPr lvl="2"/>
            <a:r>
              <a:rPr lang="fr-CA" sz="2200" i="0" dirty="0"/>
              <a:t>Âge maternelle de plus en plus avancé</a:t>
            </a:r>
          </a:p>
          <a:p>
            <a:pPr lvl="1"/>
            <a:endParaRPr lang="fr-CA" sz="2400" i="0" dirty="0"/>
          </a:p>
          <a:p>
            <a:pPr lvl="1"/>
            <a:endParaRPr lang="fr-CA" i="0" dirty="0"/>
          </a:p>
        </p:txBody>
      </p:sp>
      <p:sp>
        <p:nvSpPr>
          <p:cNvPr id="3" name="ZoneTexte 2">
            <a:extLst>
              <a:ext uri="{FF2B5EF4-FFF2-40B4-BE49-F238E27FC236}">
                <a16:creationId xmlns:a16="http://schemas.microsoft.com/office/drawing/2014/main" id="{52284790-6EC2-5C40-8172-D47EAF69F659}"/>
              </a:ext>
            </a:extLst>
          </p:cNvPr>
          <p:cNvSpPr txBox="1"/>
          <p:nvPr/>
        </p:nvSpPr>
        <p:spPr>
          <a:xfrm>
            <a:off x="1371600" y="6175094"/>
            <a:ext cx="8017396" cy="523220"/>
          </a:xfrm>
          <a:prstGeom prst="rect">
            <a:avLst/>
          </a:prstGeom>
          <a:noFill/>
        </p:spPr>
        <p:txBody>
          <a:bodyPr wrap="square" rtlCol="0">
            <a:spAutoFit/>
          </a:bodyPr>
          <a:lstStyle/>
          <a:p>
            <a:r>
              <a:rPr lang="fr-CA" sz="1400" dirty="0" err="1">
                <a:solidFill>
                  <a:schemeClr val="tx2"/>
                </a:solidFill>
              </a:rPr>
              <a:t>Feig</a:t>
            </a:r>
            <a:r>
              <a:rPr lang="fr-CA" sz="1400" dirty="0">
                <a:solidFill>
                  <a:schemeClr val="tx2"/>
                </a:solidFill>
              </a:rPr>
              <a:t>, D.S., et al., </a:t>
            </a:r>
            <a:r>
              <a:rPr lang="fr-CA" sz="1400" i="1" dirty="0">
                <a:solidFill>
                  <a:schemeClr val="tx2"/>
                </a:solidFill>
              </a:rPr>
              <a:t>Trends in incidence of </a:t>
            </a:r>
            <a:r>
              <a:rPr lang="fr-CA" sz="1400" i="1" dirty="0" err="1">
                <a:solidFill>
                  <a:schemeClr val="tx2"/>
                </a:solidFill>
              </a:rPr>
              <a:t>diabetes</a:t>
            </a:r>
            <a:r>
              <a:rPr lang="fr-CA" sz="1400" i="1" dirty="0">
                <a:solidFill>
                  <a:schemeClr val="tx2"/>
                </a:solidFill>
              </a:rPr>
              <a:t> in </a:t>
            </a:r>
            <a:r>
              <a:rPr lang="fr-CA" sz="1400" i="1" dirty="0" err="1">
                <a:solidFill>
                  <a:schemeClr val="tx2"/>
                </a:solidFill>
              </a:rPr>
              <a:t>pregnancy</a:t>
            </a:r>
            <a:r>
              <a:rPr lang="fr-CA" sz="1400" i="1" dirty="0">
                <a:solidFill>
                  <a:schemeClr val="tx2"/>
                </a:solidFill>
              </a:rPr>
              <a:t> and </a:t>
            </a:r>
            <a:r>
              <a:rPr lang="fr-CA" sz="1400" i="1" dirty="0" err="1">
                <a:solidFill>
                  <a:schemeClr val="tx2"/>
                </a:solidFill>
              </a:rPr>
              <a:t>serious</a:t>
            </a:r>
            <a:r>
              <a:rPr lang="fr-CA" sz="1400" i="1" dirty="0">
                <a:solidFill>
                  <a:schemeClr val="tx2"/>
                </a:solidFill>
              </a:rPr>
              <a:t> </a:t>
            </a:r>
            <a:r>
              <a:rPr lang="fr-CA" sz="1400" i="1" dirty="0" err="1">
                <a:solidFill>
                  <a:schemeClr val="tx2"/>
                </a:solidFill>
              </a:rPr>
              <a:t>perinatal</a:t>
            </a:r>
            <a:r>
              <a:rPr lang="fr-CA" sz="1400" i="1" dirty="0">
                <a:solidFill>
                  <a:schemeClr val="tx2"/>
                </a:solidFill>
              </a:rPr>
              <a:t> </a:t>
            </a:r>
            <a:r>
              <a:rPr lang="fr-CA" sz="1400" i="1" dirty="0" err="1">
                <a:solidFill>
                  <a:schemeClr val="tx2"/>
                </a:solidFill>
              </a:rPr>
              <a:t>outcomes</a:t>
            </a:r>
            <a:r>
              <a:rPr lang="fr-CA" sz="1400" i="1" dirty="0">
                <a:solidFill>
                  <a:schemeClr val="tx2"/>
                </a:solidFill>
              </a:rPr>
              <a:t>: a large, population-</a:t>
            </a:r>
            <a:r>
              <a:rPr lang="fr-CA" sz="1400" i="1" dirty="0" err="1">
                <a:solidFill>
                  <a:schemeClr val="tx2"/>
                </a:solidFill>
              </a:rPr>
              <a:t>based</a:t>
            </a:r>
            <a:r>
              <a:rPr lang="fr-CA" sz="1400" i="1" dirty="0">
                <a:solidFill>
                  <a:schemeClr val="tx2"/>
                </a:solidFill>
              </a:rPr>
              <a:t> </a:t>
            </a:r>
            <a:r>
              <a:rPr lang="fr-CA" sz="1400" i="1" dirty="0" err="1">
                <a:solidFill>
                  <a:schemeClr val="tx2"/>
                </a:solidFill>
              </a:rPr>
              <a:t>study</a:t>
            </a:r>
            <a:r>
              <a:rPr lang="fr-CA" sz="1400" i="1" dirty="0">
                <a:solidFill>
                  <a:schemeClr val="tx2"/>
                </a:solidFill>
              </a:rPr>
              <a:t> in Ontario, Canada, 1996-2010.</a:t>
            </a:r>
            <a:r>
              <a:rPr lang="fr-CA" sz="1400" dirty="0">
                <a:solidFill>
                  <a:schemeClr val="tx2"/>
                </a:solidFill>
              </a:rPr>
              <a:t> </a:t>
            </a:r>
            <a:r>
              <a:rPr lang="fr-CA" sz="1400" dirty="0" err="1">
                <a:solidFill>
                  <a:schemeClr val="tx2"/>
                </a:solidFill>
              </a:rPr>
              <a:t>Diabetes</a:t>
            </a:r>
            <a:r>
              <a:rPr lang="fr-CA" sz="1400" dirty="0">
                <a:solidFill>
                  <a:schemeClr val="tx2"/>
                </a:solidFill>
              </a:rPr>
              <a:t> Care, 2014. </a:t>
            </a:r>
            <a:r>
              <a:rPr lang="fr-CA" sz="1400" b="1" dirty="0">
                <a:solidFill>
                  <a:schemeClr val="tx2"/>
                </a:solidFill>
              </a:rPr>
              <a:t>37</a:t>
            </a:r>
            <a:r>
              <a:rPr lang="fr-CA" sz="1400" dirty="0">
                <a:solidFill>
                  <a:schemeClr val="tx2"/>
                </a:solidFill>
              </a:rPr>
              <a:t>(6): p. 1590-6</a:t>
            </a:r>
            <a:endParaRPr lang="fr-FR" sz="1400" dirty="0">
              <a:solidFill>
                <a:schemeClr val="tx2"/>
              </a:solidFill>
            </a:endParaRPr>
          </a:p>
        </p:txBody>
      </p:sp>
    </p:spTree>
    <p:extLst>
      <p:ext uri="{BB962C8B-B14F-4D97-AF65-F5344CB8AC3E}">
        <p14:creationId xmlns:p14="http://schemas.microsoft.com/office/powerpoint/2010/main" val="3772018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0">
            <a:extLst>
              <a:ext uri="{FF2B5EF4-FFF2-40B4-BE49-F238E27FC236}">
                <a16:creationId xmlns:a16="http://schemas.microsoft.com/office/drawing/2014/main" id="{B36CE27F-DEAD-3140-B313-52ED18F6A7E1}"/>
              </a:ext>
            </a:extLst>
          </p:cNvPr>
          <p:cNvSpPr txBox="1">
            <a:spLocks/>
          </p:cNvSpPr>
          <p:nvPr/>
        </p:nvSpPr>
        <p:spPr>
          <a:xfrm>
            <a:off x="942741" y="164037"/>
            <a:ext cx="11015999" cy="84772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FR" dirty="0"/>
              <a:t>Résultat/Discussion – Satisfaction maternelle</a:t>
            </a:r>
          </a:p>
        </p:txBody>
      </p:sp>
      <p:sp>
        <p:nvSpPr>
          <p:cNvPr id="8" name="Espace réservé du contenu 7">
            <a:extLst>
              <a:ext uri="{FF2B5EF4-FFF2-40B4-BE49-F238E27FC236}">
                <a16:creationId xmlns:a16="http://schemas.microsoft.com/office/drawing/2014/main" id="{0E1BEB2C-10C0-DF47-B5EA-F8E3F1685A6B}"/>
              </a:ext>
            </a:extLst>
          </p:cNvPr>
          <p:cNvSpPr>
            <a:spLocks noGrp="1"/>
          </p:cNvSpPr>
          <p:nvPr>
            <p:ph idx="1"/>
          </p:nvPr>
        </p:nvSpPr>
        <p:spPr>
          <a:xfrm>
            <a:off x="1371600" y="1011762"/>
            <a:ext cx="9601200" cy="4321235"/>
          </a:xfrm>
        </p:spPr>
        <p:txBody>
          <a:bodyPr/>
          <a:lstStyle/>
          <a:p>
            <a:endParaRPr lang="fr-FR" dirty="0"/>
          </a:p>
          <a:p>
            <a:r>
              <a:rPr lang="fr-FR" dirty="0"/>
              <a:t>Étude de Senat et al (2018):</a:t>
            </a:r>
          </a:p>
          <a:p>
            <a:pPr lvl="1"/>
            <a:r>
              <a:rPr lang="fr-FR" dirty="0"/>
              <a:t>Traitement désiré dans une grossesse future</a:t>
            </a:r>
          </a:p>
          <a:p>
            <a:pPr lvl="1"/>
            <a:r>
              <a:rPr lang="fr-FR" dirty="0" err="1"/>
              <a:t>Glyburide</a:t>
            </a:r>
            <a:endParaRPr lang="fr-FR" dirty="0"/>
          </a:p>
          <a:p>
            <a:pPr lvl="2"/>
            <a:r>
              <a:rPr lang="fr-FR" b="1" dirty="0"/>
              <a:t>78,7% </a:t>
            </a:r>
            <a:r>
              <a:rPr lang="fr-FR" b="1" dirty="0">
                <a:sym typeface="Symbol" panose="05050102010706020507" pitchFamily="18" charset="2"/>
              </a:rPr>
              <a:t> </a:t>
            </a:r>
            <a:r>
              <a:rPr lang="fr-FR" b="1" dirty="0" err="1"/>
              <a:t>Glyburide</a:t>
            </a:r>
            <a:endParaRPr lang="fr-FR" b="1" dirty="0"/>
          </a:p>
          <a:p>
            <a:pPr lvl="2"/>
            <a:r>
              <a:rPr lang="fr-FR" dirty="0"/>
              <a:t>18,6% </a:t>
            </a:r>
            <a:r>
              <a:rPr lang="fr-FR" b="1" dirty="0">
                <a:sym typeface="Symbol" panose="05050102010706020507" pitchFamily="18" charset="2"/>
              </a:rPr>
              <a:t></a:t>
            </a:r>
            <a:r>
              <a:rPr lang="fr-FR" dirty="0"/>
              <a:t> Ne savait pas</a:t>
            </a:r>
          </a:p>
          <a:p>
            <a:pPr lvl="2"/>
            <a:r>
              <a:rPr lang="fr-FR" dirty="0"/>
              <a:t>2,7 % </a:t>
            </a:r>
            <a:r>
              <a:rPr lang="fr-FR" b="1" dirty="0">
                <a:sym typeface="Symbol" panose="05050102010706020507" pitchFamily="18" charset="2"/>
              </a:rPr>
              <a:t></a:t>
            </a:r>
            <a:r>
              <a:rPr lang="fr-FR" dirty="0"/>
              <a:t> Insuline</a:t>
            </a:r>
          </a:p>
          <a:p>
            <a:pPr lvl="1"/>
            <a:r>
              <a:rPr lang="fr-FR" dirty="0"/>
              <a:t>Insuline</a:t>
            </a:r>
          </a:p>
          <a:p>
            <a:pPr lvl="2"/>
            <a:r>
              <a:rPr lang="fr-FR" b="1" dirty="0"/>
              <a:t>19,9 % </a:t>
            </a:r>
            <a:r>
              <a:rPr lang="fr-FR" b="1" dirty="0">
                <a:sym typeface="Symbol" panose="05050102010706020507" pitchFamily="18" charset="2"/>
              </a:rPr>
              <a:t></a:t>
            </a:r>
            <a:r>
              <a:rPr lang="fr-FR" b="1" dirty="0"/>
              <a:t> Insuline</a:t>
            </a:r>
          </a:p>
          <a:p>
            <a:pPr lvl="2"/>
            <a:r>
              <a:rPr lang="fr-FR" dirty="0"/>
              <a:t>36,6 % </a:t>
            </a:r>
            <a:r>
              <a:rPr lang="fr-FR" b="1" dirty="0">
                <a:sym typeface="Symbol" panose="05050102010706020507" pitchFamily="18" charset="2"/>
              </a:rPr>
              <a:t></a:t>
            </a:r>
            <a:r>
              <a:rPr lang="fr-FR" dirty="0"/>
              <a:t> Ne savait pas</a:t>
            </a:r>
          </a:p>
          <a:p>
            <a:pPr lvl="2"/>
            <a:r>
              <a:rPr lang="fr-FR" dirty="0"/>
              <a:t>43,6 % </a:t>
            </a:r>
            <a:r>
              <a:rPr lang="fr-FR" b="1" dirty="0">
                <a:sym typeface="Symbol" panose="05050102010706020507" pitchFamily="18" charset="2"/>
              </a:rPr>
              <a:t></a:t>
            </a:r>
            <a:r>
              <a:rPr lang="fr-FR" dirty="0"/>
              <a:t> </a:t>
            </a:r>
            <a:r>
              <a:rPr lang="fr-FR" dirty="0" err="1"/>
              <a:t>Glyburide</a:t>
            </a:r>
            <a:endParaRPr lang="fr-FR" dirty="0"/>
          </a:p>
          <a:p>
            <a:pPr lvl="2"/>
            <a:endParaRPr lang="fr-FR" dirty="0"/>
          </a:p>
        </p:txBody>
      </p:sp>
      <p:sp>
        <p:nvSpPr>
          <p:cNvPr id="2" name="Rectangle 1">
            <a:extLst>
              <a:ext uri="{FF2B5EF4-FFF2-40B4-BE49-F238E27FC236}">
                <a16:creationId xmlns:a16="http://schemas.microsoft.com/office/drawing/2014/main" id="{41BF956D-2BD1-CC4E-9C65-0EAF98759C17}"/>
              </a:ext>
            </a:extLst>
          </p:cNvPr>
          <p:cNvSpPr/>
          <p:nvPr/>
        </p:nvSpPr>
        <p:spPr>
          <a:xfrm>
            <a:off x="2344007" y="4342165"/>
            <a:ext cx="2908930" cy="35578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8018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94ACBC-9BA6-334D-A327-ACD8C9839713}"/>
              </a:ext>
            </a:extLst>
          </p:cNvPr>
          <p:cNvSpPr>
            <a:spLocks noGrp="1"/>
          </p:cNvSpPr>
          <p:nvPr>
            <p:ph type="title"/>
          </p:nvPr>
        </p:nvSpPr>
        <p:spPr/>
        <p:txBody>
          <a:bodyPr/>
          <a:lstStyle/>
          <a:p>
            <a:r>
              <a:rPr lang="fr-FR" dirty="0"/>
              <a:t>Conclusion</a:t>
            </a:r>
          </a:p>
        </p:txBody>
      </p:sp>
    </p:spTree>
    <p:extLst>
      <p:ext uri="{BB962C8B-B14F-4D97-AF65-F5344CB8AC3E}">
        <p14:creationId xmlns:p14="http://schemas.microsoft.com/office/powerpoint/2010/main" val="2693052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072763-0150-1D48-B37F-AE8EAB813D74}"/>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2200F69A-F2A5-744C-B1FD-694CB98AA778}"/>
              </a:ext>
            </a:extLst>
          </p:cNvPr>
          <p:cNvSpPr>
            <a:spLocks noGrp="1"/>
          </p:cNvSpPr>
          <p:nvPr>
            <p:ph idx="1"/>
          </p:nvPr>
        </p:nvSpPr>
        <p:spPr>
          <a:xfrm>
            <a:off x="1371599" y="1913467"/>
            <a:ext cx="10498667" cy="4538133"/>
          </a:xfrm>
        </p:spPr>
        <p:txBody>
          <a:bodyPr>
            <a:normAutofit lnSpcReduction="10000"/>
          </a:bodyPr>
          <a:lstStyle/>
          <a:p>
            <a:r>
              <a:rPr lang="fr-CA" sz="2200" dirty="0"/>
              <a:t>Comparativement à l’insuline, le </a:t>
            </a:r>
            <a:r>
              <a:rPr lang="fr-CA" sz="2200" dirty="0" err="1"/>
              <a:t>glyburide</a:t>
            </a:r>
            <a:r>
              <a:rPr lang="fr-CA" sz="2200" dirty="0"/>
              <a:t>:</a:t>
            </a:r>
          </a:p>
          <a:p>
            <a:pPr lvl="1"/>
            <a:r>
              <a:rPr lang="fr-CA" sz="2200" i="0" dirty="0"/>
              <a:t>Contrôle adéquat des cibles glycémiques</a:t>
            </a:r>
          </a:p>
          <a:p>
            <a:pPr lvl="1"/>
            <a:r>
              <a:rPr lang="fr-CA" sz="2200" i="0" dirty="0"/>
              <a:t>Sécuritaire pour </a:t>
            </a:r>
            <a:r>
              <a:rPr lang="fr-CA" sz="2200" i="0" u="sng" dirty="0"/>
              <a:t>développement</a:t>
            </a:r>
            <a:r>
              <a:rPr lang="fr-CA" sz="2200" i="0" dirty="0"/>
              <a:t> </a:t>
            </a:r>
            <a:r>
              <a:rPr lang="fr-CA" sz="2200" i="0" dirty="0" err="1"/>
              <a:t>foetal</a:t>
            </a:r>
            <a:r>
              <a:rPr lang="fr-CA" sz="2200" i="0" dirty="0"/>
              <a:t> intra-utérin</a:t>
            </a:r>
          </a:p>
          <a:p>
            <a:r>
              <a:rPr lang="fr-CA" sz="2200" dirty="0"/>
              <a:t>Toutefois:</a:t>
            </a:r>
          </a:p>
          <a:p>
            <a:pPr lvl="1"/>
            <a:r>
              <a:rPr lang="fr-CA" sz="2200" i="0" dirty="0">
                <a:sym typeface="Symbol" panose="05050102010706020507" pitchFamily="18" charset="2"/>
              </a:rPr>
              <a:t>  R</a:t>
            </a:r>
            <a:r>
              <a:rPr lang="fr-CA" sz="2200" i="0" dirty="0"/>
              <a:t>isque d’hypoglycémie néonatale</a:t>
            </a:r>
          </a:p>
          <a:p>
            <a:pPr lvl="1"/>
            <a:r>
              <a:rPr lang="fr-CA" sz="2200" i="0" dirty="0">
                <a:sym typeface="Symbol" panose="05050102010706020507" pitchFamily="18" charset="2"/>
              </a:rPr>
              <a:t></a:t>
            </a:r>
            <a:r>
              <a:rPr lang="fr-CA" sz="2200" i="0" dirty="0"/>
              <a:t>  Risque de macrosomie fœtale </a:t>
            </a:r>
          </a:p>
          <a:p>
            <a:pPr lvl="2"/>
            <a:r>
              <a:rPr lang="fr-CA" sz="1900" dirty="0"/>
              <a:t>Possible </a:t>
            </a:r>
            <a:r>
              <a:rPr lang="fr-CA" sz="1900" dirty="0">
                <a:sym typeface="Symbol" panose="05050102010706020507" pitchFamily="18" charset="2"/>
              </a:rPr>
              <a:t> </a:t>
            </a:r>
            <a:r>
              <a:rPr lang="fr-CA" sz="1900" dirty="0"/>
              <a:t>dystocie de l’épaule </a:t>
            </a:r>
          </a:p>
          <a:p>
            <a:pPr lvl="2"/>
            <a:r>
              <a:rPr lang="fr-CA" sz="1900" dirty="0"/>
              <a:t>Macrosomie liée à: développement moteur retardé chez l’enfant, cas de cancer du sein chez les femmes pré-ménopausées, obésité infantile, diabète</a:t>
            </a:r>
          </a:p>
          <a:p>
            <a:pPr lvl="1"/>
            <a:r>
              <a:rPr lang="fr-CA" sz="2200" i="0" dirty="0">
                <a:sym typeface="Symbol" panose="05050102010706020507" pitchFamily="18" charset="2"/>
              </a:rPr>
              <a:t>  R</a:t>
            </a:r>
            <a:r>
              <a:rPr lang="fr-CA" sz="2200" i="0" dirty="0"/>
              <a:t>isque d’admission à l’unité des soins intensifs </a:t>
            </a:r>
          </a:p>
          <a:p>
            <a:pPr lvl="2"/>
            <a:r>
              <a:rPr lang="fr-CA" sz="1900" dirty="0">
                <a:sym typeface="Symbol" panose="05050102010706020507" pitchFamily="18" charset="2"/>
              </a:rPr>
              <a:t>  p</a:t>
            </a:r>
            <a:r>
              <a:rPr lang="fr-CA" sz="1900" dirty="0"/>
              <a:t>otentielle du risque de détresse respiratoire</a:t>
            </a:r>
          </a:p>
          <a:p>
            <a:pPr marL="0" indent="0">
              <a:buNone/>
            </a:pPr>
            <a:endParaRPr lang="fr-CA" sz="200" dirty="0">
              <a:sym typeface="Symbol" panose="05050102010706020507" pitchFamily="18" charset="2"/>
            </a:endParaRPr>
          </a:p>
          <a:p>
            <a:pPr marL="0" indent="0">
              <a:buNone/>
            </a:pPr>
            <a:r>
              <a:rPr lang="fr-CA" sz="2200" dirty="0">
                <a:sym typeface="Symbol" panose="05050102010706020507" pitchFamily="18" charset="2"/>
              </a:rPr>
              <a:t></a:t>
            </a:r>
            <a:r>
              <a:rPr lang="fr-CA" sz="2200" dirty="0"/>
              <a:t> </a:t>
            </a:r>
            <a:r>
              <a:rPr lang="fr-CA" sz="2200" u="sng" dirty="0"/>
              <a:t>utilisation non recommandée</a:t>
            </a:r>
            <a:endParaRPr lang="fr-FR" sz="2200" u="sng" dirty="0"/>
          </a:p>
          <a:p>
            <a:pPr lvl="1"/>
            <a:endParaRPr lang="fr-CA" i="0" dirty="0"/>
          </a:p>
          <a:p>
            <a:pPr lvl="1"/>
            <a:endParaRPr lang="fr-CA" dirty="0"/>
          </a:p>
        </p:txBody>
      </p:sp>
    </p:spTree>
    <p:extLst>
      <p:ext uri="{BB962C8B-B14F-4D97-AF65-F5344CB8AC3E}">
        <p14:creationId xmlns:p14="http://schemas.microsoft.com/office/powerpoint/2010/main" val="2747906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072763-0150-1D48-B37F-AE8EAB813D74}"/>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2200F69A-F2A5-744C-B1FD-694CB98AA778}"/>
              </a:ext>
            </a:extLst>
          </p:cNvPr>
          <p:cNvSpPr>
            <a:spLocks noGrp="1"/>
          </p:cNvSpPr>
          <p:nvPr>
            <p:ph idx="1"/>
          </p:nvPr>
        </p:nvSpPr>
        <p:spPr>
          <a:xfrm>
            <a:off x="1371599" y="1913467"/>
            <a:ext cx="10498667" cy="4538133"/>
          </a:xfrm>
        </p:spPr>
        <p:txBody>
          <a:bodyPr>
            <a:normAutofit/>
          </a:bodyPr>
          <a:lstStyle/>
          <a:p>
            <a:r>
              <a:rPr lang="fr-CA" sz="2200" dirty="0"/>
              <a:t>Toutefois,</a:t>
            </a:r>
          </a:p>
          <a:p>
            <a:pPr lvl="1"/>
            <a:r>
              <a:rPr lang="fr-CA" sz="2200" dirty="0"/>
              <a:t>L’utilisation du </a:t>
            </a:r>
            <a:r>
              <a:rPr lang="fr-CA" sz="2200" dirty="0" err="1"/>
              <a:t>glyburide</a:t>
            </a:r>
            <a:r>
              <a:rPr lang="fr-CA" sz="2200" dirty="0"/>
              <a:t> pourrait être utilisée dans certains contextes si le clinicien est à l’affût des complications potentielles</a:t>
            </a:r>
            <a:endParaRPr lang="fr-FR" dirty="0"/>
          </a:p>
          <a:p>
            <a:endParaRPr lang="fr-CA" sz="2200" dirty="0"/>
          </a:p>
          <a:p>
            <a:r>
              <a:rPr lang="fr-CA" sz="2200" dirty="0"/>
              <a:t>Ce qui est prometteur pour les hypoglycémiant oraux:</a:t>
            </a:r>
          </a:p>
          <a:p>
            <a:pPr lvl="1"/>
            <a:r>
              <a:rPr lang="fr-CA" sz="2200" b="1" u="sng" dirty="0"/>
              <a:t>La satisfaction maternelle!</a:t>
            </a:r>
          </a:p>
          <a:p>
            <a:pPr lvl="1"/>
            <a:endParaRPr lang="fr-CA" sz="2200" dirty="0"/>
          </a:p>
          <a:p>
            <a:pPr lvl="1"/>
            <a:r>
              <a:rPr lang="fr-CA" sz="2200" dirty="0"/>
              <a:t>En regardant sommairement les études sur la metformine, cette dernière semble démontrer de meilleurs résultats que le </a:t>
            </a:r>
            <a:r>
              <a:rPr lang="fr-CA" sz="2200" dirty="0" err="1"/>
              <a:t>glyburide</a:t>
            </a:r>
            <a:endParaRPr lang="fr-CA" sz="2200" dirty="0"/>
          </a:p>
          <a:p>
            <a:pPr lvl="1"/>
            <a:endParaRPr lang="fr-CA" i="0" dirty="0"/>
          </a:p>
          <a:p>
            <a:pPr lvl="1"/>
            <a:endParaRPr lang="fr-CA" dirty="0"/>
          </a:p>
        </p:txBody>
      </p:sp>
    </p:spTree>
    <p:extLst>
      <p:ext uri="{BB962C8B-B14F-4D97-AF65-F5344CB8AC3E}">
        <p14:creationId xmlns:p14="http://schemas.microsoft.com/office/powerpoint/2010/main" val="1484804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94ACBC-9BA6-334D-A327-ACD8C9839713}"/>
              </a:ext>
            </a:extLst>
          </p:cNvPr>
          <p:cNvSpPr>
            <a:spLocks noGrp="1"/>
          </p:cNvSpPr>
          <p:nvPr>
            <p:ph type="title"/>
          </p:nvPr>
        </p:nvSpPr>
        <p:spPr>
          <a:xfrm>
            <a:off x="1" y="1301360"/>
            <a:ext cx="10377996" cy="2852737"/>
          </a:xfrm>
        </p:spPr>
        <p:txBody>
          <a:bodyPr/>
          <a:lstStyle/>
          <a:p>
            <a:r>
              <a:rPr lang="fr-FR" dirty="0"/>
              <a:t>Période de </a:t>
            </a:r>
            <a:r>
              <a:rPr lang="fr-FR" dirty="0" err="1"/>
              <a:t>QuestionS</a:t>
            </a:r>
            <a:endParaRPr lang="fr-FR" dirty="0"/>
          </a:p>
        </p:txBody>
      </p:sp>
    </p:spTree>
    <p:extLst>
      <p:ext uri="{BB962C8B-B14F-4D97-AF65-F5344CB8AC3E}">
        <p14:creationId xmlns:p14="http://schemas.microsoft.com/office/powerpoint/2010/main" val="622495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94ACBC-9BA6-334D-A327-ACD8C9839713}"/>
              </a:ext>
            </a:extLst>
          </p:cNvPr>
          <p:cNvSpPr>
            <a:spLocks noGrp="1"/>
          </p:cNvSpPr>
          <p:nvPr>
            <p:ph type="title"/>
          </p:nvPr>
        </p:nvSpPr>
        <p:spPr/>
        <p:txBody>
          <a:bodyPr/>
          <a:lstStyle/>
          <a:p>
            <a:r>
              <a:rPr lang="fr-FR" dirty="0"/>
              <a:t>Merci</a:t>
            </a:r>
          </a:p>
        </p:txBody>
      </p:sp>
    </p:spTree>
    <p:extLst>
      <p:ext uri="{BB962C8B-B14F-4D97-AF65-F5344CB8AC3E}">
        <p14:creationId xmlns:p14="http://schemas.microsoft.com/office/powerpoint/2010/main" val="509363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36E42-BFD4-45EE-8C3F-B5A43226CE06}"/>
              </a:ext>
            </a:extLst>
          </p:cNvPr>
          <p:cNvSpPr>
            <a:spLocks noGrp="1"/>
          </p:cNvSpPr>
          <p:nvPr>
            <p:ph type="title"/>
          </p:nvPr>
        </p:nvSpPr>
        <p:spPr>
          <a:xfrm>
            <a:off x="933450" y="685800"/>
            <a:ext cx="9601200" cy="1485900"/>
          </a:xfrm>
        </p:spPr>
        <p:txBody>
          <a:bodyPr/>
          <a:lstStyle/>
          <a:p>
            <a:r>
              <a:rPr lang="fr-CA" dirty="0"/>
              <a:t>Introduction (suite)</a:t>
            </a:r>
          </a:p>
        </p:txBody>
      </p:sp>
      <p:sp>
        <p:nvSpPr>
          <p:cNvPr id="3" name="Content Placeholder 2">
            <a:extLst>
              <a:ext uri="{FF2B5EF4-FFF2-40B4-BE49-F238E27FC236}">
                <a16:creationId xmlns:a16="http://schemas.microsoft.com/office/drawing/2014/main" id="{48FCD5F2-06CD-4BD1-9C64-A04687312A5C}"/>
              </a:ext>
            </a:extLst>
          </p:cNvPr>
          <p:cNvSpPr>
            <a:spLocks noGrp="1"/>
          </p:cNvSpPr>
          <p:nvPr>
            <p:ph idx="1"/>
          </p:nvPr>
        </p:nvSpPr>
        <p:spPr>
          <a:xfrm>
            <a:off x="933450" y="1638300"/>
            <a:ext cx="5657850" cy="4895850"/>
          </a:xfrm>
        </p:spPr>
        <p:txBody>
          <a:bodyPr/>
          <a:lstStyle/>
          <a:p>
            <a:r>
              <a:rPr lang="fr-CA" sz="2800" dirty="0"/>
              <a:t>DG associé à :</a:t>
            </a:r>
          </a:p>
          <a:p>
            <a:endParaRPr lang="fr-CA" sz="1100" dirty="0"/>
          </a:p>
          <a:p>
            <a:pPr lvl="1"/>
            <a:r>
              <a:rPr lang="fr-CA" sz="2800" i="0" dirty="0">
                <a:sym typeface="Symbol" panose="05050102010706020507" pitchFamily="18" charset="2"/>
              </a:rPr>
              <a:t> </a:t>
            </a:r>
            <a:r>
              <a:rPr lang="fr-CA" sz="2800" i="0" dirty="0"/>
              <a:t>Complications néonatal</a:t>
            </a:r>
            <a:r>
              <a:rPr lang="fr-CA" sz="2800" dirty="0"/>
              <a:t>es</a:t>
            </a:r>
          </a:p>
          <a:p>
            <a:pPr lvl="2"/>
            <a:r>
              <a:rPr lang="fr-CA" sz="2400" i="0" dirty="0">
                <a:sym typeface="Symbol" panose="05050102010706020507" pitchFamily="18" charset="2"/>
              </a:rPr>
              <a:t>M</a:t>
            </a:r>
            <a:r>
              <a:rPr lang="fr-CA" sz="2400" i="0" dirty="0"/>
              <a:t>ortalité fœtale intra-utérine </a:t>
            </a:r>
          </a:p>
          <a:p>
            <a:pPr lvl="2"/>
            <a:r>
              <a:rPr lang="fr-CA" sz="2400" i="0" dirty="0">
                <a:sym typeface="Symbol" panose="05050102010706020507" pitchFamily="18" charset="2"/>
              </a:rPr>
              <a:t>H</a:t>
            </a:r>
            <a:r>
              <a:rPr lang="fr-CA" sz="2400" i="0" dirty="0"/>
              <a:t>ypoglycémie néonatale</a:t>
            </a:r>
          </a:p>
          <a:p>
            <a:pPr lvl="2"/>
            <a:r>
              <a:rPr lang="fr-CA" sz="2400" i="0" dirty="0">
                <a:sym typeface="Symbol" panose="05050102010706020507" pitchFamily="18" charset="2"/>
              </a:rPr>
              <a:t>Syndrome de détresse respiratoire</a:t>
            </a:r>
          </a:p>
          <a:p>
            <a:pPr lvl="2"/>
            <a:r>
              <a:rPr lang="fr-CA" sz="2400" i="0" dirty="0">
                <a:sym typeface="Symbol" panose="05050102010706020507" pitchFamily="18" charset="2"/>
              </a:rPr>
              <a:t>Décès néonatal</a:t>
            </a:r>
          </a:p>
          <a:p>
            <a:pPr marL="987552" lvl="2" indent="0">
              <a:buNone/>
            </a:pPr>
            <a:endParaRPr lang="fr-CA" sz="2400" i="0" dirty="0">
              <a:sym typeface="Symbol" panose="05050102010706020507" pitchFamily="18" charset="2"/>
            </a:endParaRPr>
          </a:p>
          <a:p>
            <a:endParaRPr lang="fr-CA" dirty="0"/>
          </a:p>
        </p:txBody>
      </p:sp>
      <p:sp>
        <p:nvSpPr>
          <p:cNvPr id="4" name="Content Placeholder 2">
            <a:extLst>
              <a:ext uri="{FF2B5EF4-FFF2-40B4-BE49-F238E27FC236}">
                <a16:creationId xmlns:a16="http://schemas.microsoft.com/office/drawing/2014/main" id="{9DB280D4-01A5-4E35-BC4D-198142EC88C5}"/>
              </a:ext>
            </a:extLst>
          </p:cNvPr>
          <p:cNvSpPr txBox="1">
            <a:spLocks/>
          </p:cNvSpPr>
          <p:nvPr/>
        </p:nvSpPr>
        <p:spPr>
          <a:xfrm>
            <a:off x="5810250" y="1924050"/>
            <a:ext cx="6210300" cy="489585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endParaRPr lang="fr-CA" sz="2800" dirty="0"/>
          </a:p>
          <a:p>
            <a:pPr lvl="1"/>
            <a:r>
              <a:rPr lang="fr-CA" sz="2800" i="0" dirty="0">
                <a:sym typeface="Symbol" panose="05050102010706020507" pitchFamily="18" charset="2"/>
              </a:rPr>
              <a:t> Complications maternelles:</a:t>
            </a:r>
          </a:p>
          <a:p>
            <a:pPr lvl="2"/>
            <a:r>
              <a:rPr lang="fr-CA" sz="2400" dirty="0">
                <a:sym typeface="Symbol" panose="05050102010706020507" pitchFamily="18" charset="2"/>
              </a:rPr>
              <a:t>Hypertension gestationnelle</a:t>
            </a:r>
          </a:p>
          <a:p>
            <a:pPr lvl="2"/>
            <a:r>
              <a:rPr lang="fr-CA" sz="2400" dirty="0" err="1">
                <a:sym typeface="Symbol" panose="05050102010706020507" pitchFamily="18" charset="2"/>
              </a:rPr>
              <a:t>Pré-éclampsie</a:t>
            </a:r>
            <a:r>
              <a:rPr lang="fr-CA" sz="2400" dirty="0">
                <a:sym typeface="Symbol" panose="05050102010706020507" pitchFamily="18" charset="2"/>
              </a:rPr>
              <a:t> </a:t>
            </a:r>
          </a:p>
          <a:p>
            <a:pPr lvl="2"/>
            <a:r>
              <a:rPr lang="fr-CA" sz="2400" dirty="0">
                <a:sym typeface="Symbol" panose="05050102010706020507" pitchFamily="18" charset="2"/>
              </a:rPr>
              <a:t>C/S</a:t>
            </a:r>
          </a:p>
          <a:p>
            <a:pPr lvl="2"/>
            <a:r>
              <a:rPr lang="fr-CA" sz="2400" dirty="0" err="1">
                <a:sym typeface="Symbol" panose="05050102010706020507" pitchFamily="18" charset="2"/>
              </a:rPr>
              <a:t>Db</a:t>
            </a:r>
            <a:r>
              <a:rPr lang="fr-CA" sz="2400" dirty="0">
                <a:sym typeface="Symbol" panose="05050102010706020507" pitchFamily="18" charset="2"/>
              </a:rPr>
              <a:t> type 2</a:t>
            </a:r>
            <a:endParaRPr lang="fr-CA" sz="2400" dirty="0"/>
          </a:p>
          <a:p>
            <a:pPr marL="987552" lvl="2" indent="0">
              <a:buFont typeface="Franklin Gothic Book" panose="020B0503020102020204" pitchFamily="34" charset="0"/>
              <a:buNone/>
            </a:pPr>
            <a:endParaRPr lang="fr-CA" dirty="0">
              <a:sym typeface="Symbol" panose="05050102010706020507" pitchFamily="18" charset="2"/>
            </a:endParaRPr>
          </a:p>
          <a:p>
            <a:endParaRPr lang="fr-CA" dirty="0"/>
          </a:p>
        </p:txBody>
      </p:sp>
      <p:sp>
        <p:nvSpPr>
          <p:cNvPr id="5" name="ZoneTexte 4">
            <a:extLst>
              <a:ext uri="{FF2B5EF4-FFF2-40B4-BE49-F238E27FC236}">
                <a16:creationId xmlns:a16="http://schemas.microsoft.com/office/drawing/2014/main" id="{2C2EF810-DF19-C84A-89C1-079310D0FB85}"/>
              </a:ext>
            </a:extLst>
          </p:cNvPr>
          <p:cNvSpPr txBox="1"/>
          <p:nvPr/>
        </p:nvSpPr>
        <p:spPr>
          <a:xfrm>
            <a:off x="933450" y="6172200"/>
            <a:ext cx="7689689" cy="523220"/>
          </a:xfrm>
          <a:prstGeom prst="rect">
            <a:avLst/>
          </a:prstGeom>
          <a:noFill/>
        </p:spPr>
        <p:txBody>
          <a:bodyPr wrap="square" rtlCol="0">
            <a:spAutoFit/>
          </a:bodyPr>
          <a:lstStyle/>
          <a:p>
            <a:r>
              <a:rPr lang="fr-CA" sz="1400" dirty="0">
                <a:solidFill>
                  <a:schemeClr val="tx2"/>
                </a:solidFill>
              </a:rPr>
              <a:t>Lowe, L.P., et al., </a:t>
            </a:r>
            <a:r>
              <a:rPr lang="fr-CA" sz="1400" i="1" dirty="0" err="1">
                <a:solidFill>
                  <a:schemeClr val="tx2"/>
                </a:solidFill>
              </a:rPr>
              <a:t>Hyperglycemia</a:t>
            </a:r>
            <a:r>
              <a:rPr lang="fr-CA" sz="1400" i="1" dirty="0">
                <a:solidFill>
                  <a:schemeClr val="tx2"/>
                </a:solidFill>
              </a:rPr>
              <a:t> and Adverse </a:t>
            </a:r>
            <a:r>
              <a:rPr lang="fr-CA" sz="1400" i="1" dirty="0" err="1">
                <a:solidFill>
                  <a:schemeClr val="tx2"/>
                </a:solidFill>
              </a:rPr>
              <a:t>Pregnancy</a:t>
            </a:r>
            <a:r>
              <a:rPr lang="fr-CA" sz="1400" i="1" dirty="0">
                <a:solidFill>
                  <a:schemeClr val="tx2"/>
                </a:solidFill>
              </a:rPr>
              <a:t> </a:t>
            </a:r>
            <a:r>
              <a:rPr lang="fr-CA" sz="1400" i="1" dirty="0" err="1">
                <a:solidFill>
                  <a:schemeClr val="tx2"/>
                </a:solidFill>
              </a:rPr>
              <a:t>Outcome</a:t>
            </a:r>
            <a:r>
              <a:rPr lang="fr-CA" sz="1400" i="1" dirty="0">
                <a:solidFill>
                  <a:schemeClr val="tx2"/>
                </a:solidFill>
              </a:rPr>
              <a:t> (HAPO) </a:t>
            </a:r>
            <a:r>
              <a:rPr lang="fr-CA" sz="1400" i="1" dirty="0" err="1">
                <a:solidFill>
                  <a:schemeClr val="tx2"/>
                </a:solidFill>
              </a:rPr>
              <a:t>Study</a:t>
            </a:r>
            <a:r>
              <a:rPr lang="fr-CA" sz="1400" i="1" dirty="0">
                <a:solidFill>
                  <a:schemeClr val="tx2"/>
                </a:solidFill>
              </a:rPr>
              <a:t>: associations of </a:t>
            </a:r>
            <a:r>
              <a:rPr lang="fr-CA" sz="1400" i="1" dirty="0" err="1">
                <a:solidFill>
                  <a:schemeClr val="tx2"/>
                </a:solidFill>
              </a:rPr>
              <a:t>maternal</a:t>
            </a:r>
            <a:r>
              <a:rPr lang="fr-CA" sz="1400" i="1" dirty="0">
                <a:solidFill>
                  <a:schemeClr val="tx2"/>
                </a:solidFill>
              </a:rPr>
              <a:t> A1C and glucose </a:t>
            </a:r>
            <a:r>
              <a:rPr lang="fr-CA" sz="1400" i="1" dirty="0" err="1">
                <a:solidFill>
                  <a:schemeClr val="tx2"/>
                </a:solidFill>
              </a:rPr>
              <a:t>with</a:t>
            </a:r>
            <a:r>
              <a:rPr lang="fr-CA" sz="1400" i="1" dirty="0">
                <a:solidFill>
                  <a:schemeClr val="tx2"/>
                </a:solidFill>
              </a:rPr>
              <a:t> </a:t>
            </a:r>
            <a:r>
              <a:rPr lang="fr-CA" sz="1400" i="1" dirty="0" err="1">
                <a:solidFill>
                  <a:schemeClr val="tx2"/>
                </a:solidFill>
              </a:rPr>
              <a:t>pregnancy</a:t>
            </a:r>
            <a:r>
              <a:rPr lang="fr-CA" sz="1400" i="1" dirty="0">
                <a:solidFill>
                  <a:schemeClr val="tx2"/>
                </a:solidFill>
              </a:rPr>
              <a:t> </a:t>
            </a:r>
            <a:r>
              <a:rPr lang="fr-CA" sz="1400" i="1" dirty="0" err="1">
                <a:solidFill>
                  <a:schemeClr val="tx2"/>
                </a:solidFill>
              </a:rPr>
              <a:t>outcomes</a:t>
            </a:r>
            <a:r>
              <a:rPr lang="fr-CA" sz="1400" i="1" dirty="0">
                <a:solidFill>
                  <a:schemeClr val="tx2"/>
                </a:solidFill>
              </a:rPr>
              <a:t>.</a:t>
            </a:r>
            <a:r>
              <a:rPr lang="fr-CA" sz="1400" dirty="0">
                <a:solidFill>
                  <a:schemeClr val="tx2"/>
                </a:solidFill>
              </a:rPr>
              <a:t> </a:t>
            </a:r>
            <a:r>
              <a:rPr lang="fr-CA" sz="1400" dirty="0" err="1">
                <a:solidFill>
                  <a:schemeClr val="tx2"/>
                </a:solidFill>
              </a:rPr>
              <a:t>Diabetes</a:t>
            </a:r>
            <a:r>
              <a:rPr lang="fr-CA" sz="1400" dirty="0">
                <a:solidFill>
                  <a:schemeClr val="tx2"/>
                </a:solidFill>
              </a:rPr>
              <a:t> Care, 2012. </a:t>
            </a:r>
            <a:r>
              <a:rPr lang="fr-CA" sz="1400" b="1" dirty="0">
                <a:solidFill>
                  <a:schemeClr val="tx2"/>
                </a:solidFill>
              </a:rPr>
              <a:t>35</a:t>
            </a:r>
            <a:r>
              <a:rPr lang="fr-CA" sz="1400" dirty="0">
                <a:solidFill>
                  <a:schemeClr val="tx2"/>
                </a:solidFill>
              </a:rPr>
              <a:t>(3): p. 574-80</a:t>
            </a:r>
            <a:endParaRPr lang="fr-FR" sz="1400" dirty="0">
              <a:solidFill>
                <a:schemeClr val="tx2"/>
              </a:solidFill>
            </a:endParaRPr>
          </a:p>
        </p:txBody>
      </p:sp>
    </p:spTree>
    <p:extLst>
      <p:ext uri="{BB962C8B-B14F-4D97-AF65-F5344CB8AC3E}">
        <p14:creationId xmlns:p14="http://schemas.microsoft.com/office/powerpoint/2010/main" val="65268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59C987-DC0C-D04C-89C7-2D4CF36CF25A}"/>
              </a:ext>
            </a:extLst>
          </p:cNvPr>
          <p:cNvSpPr>
            <a:spLocks noGrp="1"/>
          </p:cNvSpPr>
          <p:nvPr>
            <p:ph type="title"/>
          </p:nvPr>
        </p:nvSpPr>
        <p:spPr/>
        <p:txBody>
          <a:bodyPr/>
          <a:lstStyle/>
          <a:p>
            <a:r>
              <a:rPr lang="fr-FR" dirty="0"/>
              <a:t>Introduction (suite)</a:t>
            </a:r>
          </a:p>
        </p:txBody>
      </p:sp>
      <p:sp>
        <p:nvSpPr>
          <p:cNvPr id="3" name="Espace réservé du contenu 2">
            <a:extLst>
              <a:ext uri="{FF2B5EF4-FFF2-40B4-BE49-F238E27FC236}">
                <a16:creationId xmlns:a16="http://schemas.microsoft.com/office/drawing/2014/main" id="{632BEF4C-AC8A-A14A-9D59-2E561010876A}"/>
              </a:ext>
            </a:extLst>
          </p:cNvPr>
          <p:cNvSpPr>
            <a:spLocks noGrp="1"/>
          </p:cNvSpPr>
          <p:nvPr>
            <p:ph idx="1"/>
          </p:nvPr>
        </p:nvSpPr>
        <p:spPr>
          <a:xfrm>
            <a:off x="1371600" y="1828800"/>
            <a:ext cx="9601200" cy="4038600"/>
          </a:xfrm>
        </p:spPr>
        <p:txBody>
          <a:bodyPr>
            <a:normAutofit/>
          </a:bodyPr>
          <a:lstStyle/>
          <a:p>
            <a:r>
              <a:rPr lang="fr-CA" sz="2400" dirty="0"/>
              <a:t>Actuellement dans les guides de pratiques cliniques:</a:t>
            </a:r>
          </a:p>
          <a:p>
            <a:pPr lvl="1"/>
            <a:r>
              <a:rPr lang="fr-CA" sz="2400" dirty="0"/>
              <a:t>1</a:t>
            </a:r>
            <a:r>
              <a:rPr lang="fr-CA" sz="2400" baseline="30000" dirty="0"/>
              <a:t>re</a:t>
            </a:r>
            <a:r>
              <a:rPr lang="fr-CA" sz="2400" dirty="0"/>
              <a:t> étape: Changement des habitudes de vie</a:t>
            </a:r>
          </a:p>
          <a:p>
            <a:pPr lvl="1"/>
            <a:endParaRPr lang="fr-CA" sz="2400" dirty="0">
              <a:sym typeface="Symbol" panose="05050102010706020507" pitchFamily="18" charset="2"/>
            </a:endParaRPr>
          </a:p>
          <a:p>
            <a:pPr lvl="1"/>
            <a:r>
              <a:rPr lang="fr-CA" sz="2400" dirty="0">
                <a:sym typeface="Symbol" panose="05050102010706020507" pitchFamily="18" charset="2"/>
              </a:rPr>
              <a:t>2</a:t>
            </a:r>
            <a:r>
              <a:rPr lang="fr-CA" sz="2400" baseline="30000" dirty="0">
                <a:sym typeface="Symbol" panose="05050102010706020507" pitchFamily="18" charset="2"/>
              </a:rPr>
              <a:t>e</a:t>
            </a:r>
            <a:r>
              <a:rPr lang="fr-CA" sz="2400" dirty="0">
                <a:sym typeface="Symbol" panose="05050102010706020507" pitchFamily="18" charset="2"/>
              </a:rPr>
              <a:t> étape: Introduction de l’insuline</a:t>
            </a:r>
          </a:p>
          <a:p>
            <a:pPr lvl="2"/>
            <a:r>
              <a:rPr lang="fr-CA" sz="2000" i="0" dirty="0"/>
              <a:t>Multiples injections</a:t>
            </a:r>
            <a:endParaRPr lang="fr-CA" sz="2000" dirty="0"/>
          </a:p>
          <a:p>
            <a:pPr lvl="2"/>
            <a:r>
              <a:rPr lang="fr-CA" sz="2000" dirty="0"/>
              <a:t>P</a:t>
            </a:r>
            <a:r>
              <a:rPr lang="fr-CA" sz="2000" i="0" dirty="0"/>
              <a:t>rises des glycémies</a:t>
            </a:r>
            <a:endParaRPr lang="fr-CA" sz="2000" dirty="0"/>
          </a:p>
          <a:p>
            <a:pPr lvl="2"/>
            <a:r>
              <a:rPr lang="fr-CA" sz="2000" dirty="0"/>
              <a:t>D</a:t>
            </a:r>
            <a:r>
              <a:rPr lang="fr-CA" sz="2000" i="0" dirty="0"/>
              <a:t>écompte des glucides</a:t>
            </a:r>
            <a:endParaRPr lang="fr-CA" sz="2000" dirty="0"/>
          </a:p>
          <a:p>
            <a:pPr lvl="2"/>
            <a:r>
              <a:rPr lang="fr-CA" sz="2000" i="0" dirty="0"/>
              <a:t>etc. </a:t>
            </a:r>
          </a:p>
          <a:p>
            <a:pPr lvl="2"/>
            <a:endParaRPr lang="fr-CA" dirty="0"/>
          </a:p>
          <a:p>
            <a:pPr lvl="2"/>
            <a:endParaRPr lang="fr-CA" i="0" dirty="0"/>
          </a:p>
        </p:txBody>
      </p:sp>
      <p:sp>
        <p:nvSpPr>
          <p:cNvPr id="4" name="ZoneTexte 3">
            <a:extLst>
              <a:ext uri="{FF2B5EF4-FFF2-40B4-BE49-F238E27FC236}">
                <a16:creationId xmlns:a16="http://schemas.microsoft.com/office/drawing/2014/main" id="{6080A7A1-FF0C-1F47-825F-C02E3EB5A914}"/>
              </a:ext>
            </a:extLst>
          </p:cNvPr>
          <p:cNvSpPr txBox="1"/>
          <p:nvPr/>
        </p:nvSpPr>
        <p:spPr>
          <a:xfrm>
            <a:off x="914400" y="6400800"/>
            <a:ext cx="7967053" cy="307777"/>
          </a:xfrm>
          <a:prstGeom prst="rect">
            <a:avLst/>
          </a:prstGeom>
          <a:noFill/>
        </p:spPr>
        <p:txBody>
          <a:bodyPr wrap="none" rtlCol="0">
            <a:spAutoFit/>
          </a:bodyPr>
          <a:lstStyle/>
          <a:p>
            <a:r>
              <a:rPr lang="fr-CA" sz="1400" dirty="0">
                <a:solidFill>
                  <a:schemeClr val="tx2"/>
                </a:solidFill>
              </a:rPr>
              <a:t>Berger, H., et al., </a:t>
            </a:r>
            <a:r>
              <a:rPr lang="fr-CA" sz="1400" i="1" dirty="0">
                <a:solidFill>
                  <a:schemeClr val="tx2"/>
                </a:solidFill>
              </a:rPr>
              <a:t>Le </a:t>
            </a:r>
            <a:r>
              <a:rPr lang="fr-CA" sz="1400" i="1" dirty="0" err="1">
                <a:solidFill>
                  <a:schemeClr val="tx2"/>
                </a:solidFill>
              </a:rPr>
              <a:t>diabete</a:t>
            </a:r>
            <a:r>
              <a:rPr lang="fr-CA" sz="1400" i="1" dirty="0">
                <a:solidFill>
                  <a:schemeClr val="tx2"/>
                </a:solidFill>
              </a:rPr>
              <a:t> pendant la grossesse.</a:t>
            </a:r>
            <a:r>
              <a:rPr lang="fr-CA" sz="1400" dirty="0">
                <a:solidFill>
                  <a:schemeClr val="tx2"/>
                </a:solidFill>
              </a:rPr>
              <a:t> J </a:t>
            </a:r>
            <a:r>
              <a:rPr lang="fr-CA" sz="1400" dirty="0" err="1">
                <a:solidFill>
                  <a:schemeClr val="tx2"/>
                </a:solidFill>
              </a:rPr>
              <a:t>Obstet</a:t>
            </a:r>
            <a:r>
              <a:rPr lang="fr-CA" sz="1400" dirty="0">
                <a:solidFill>
                  <a:schemeClr val="tx2"/>
                </a:solidFill>
              </a:rPr>
              <a:t> </a:t>
            </a:r>
            <a:r>
              <a:rPr lang="fr-CA" sz="1400" dirty="0" err="1">
                <a:solidFill>
                  <a:schemeClr val="tx2"/>
                </a:solidFill>
              </a:rPr>
              <a:t>Gynaecol</a:t>
            </a:r>
            <a:r>
              <a:rPr lang="fr-CA" sz="1400" dirty="0">
                <a:solidFill>
                  <a:schemeClr val="tx2"/>
                </a:solidFill>
              </a:rPr>
              <a:t> Can, 2016. </a:t>
            </a:r>
            <a:r>
              <a:rPr lang="fr-CA" sz="1400" b="1" dirty="0">
                <a:solidFill>
                  <a:schemeClr val="tx2"/>
                </a:solidFill>
              </a:rPr>
              <a:t>38</a:t>
            </a:r>
            <a:r>
              <a:rPr lang="fr-CA" sz="1400" dirty="0">
                <a:solidFill>
                  <a:schemeClr val="tx2"/>
                </a:solidFill>
              </a:rPr>
              <a:t>(7): p. 680-694 e2.</a:t>
            </a:r>
            <a:endParaRPr lang="fr-FR" sz="1400" dirty="0">
              <a:solidFill>
                <a:schemeClr val="tx2"/>
              </a:solidFill>
            </a:endParaRPr>
          </a:p>
        </p:txBody>
      </p:sp>
    </p:spTree>
    <p:extLst>
      <p:ext uri="{BB962C8B-B14F-4D97-AF65-F5344CB8AC3E}">
        <p14:creationId xmlns:p14="http://schemas.microsoft.com/office/powerpoint/2010/main" val="238698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0E94F3-39ED-0D4C-BBD4-F3D94B87A171}"/>
              </a:ext>
            </a:extLst>
          </p:cNvPr>
          <p:cNvSpPr>
            <a:spLocks noGrp="1"/>
          </p:cNvSpPr>
          <p:nvPr>
            <p:ph type="title"/>
          </p:nvPr>
        </p:nvSpPr>
        <p:spPr/>
        <p:txBody>
          <a:bodyPr/>
          <a:lstStyle/>
          <a:p>
            <a:r>
              <a:rPr lang="fr-FR" dirty="0"/>
              <a:t>Utilisation des hypoglycémiants oraux?</a:t>
            </a:r>
          </a:p>
        </p:txBody>
      </p:sp>
      <p:sp>
        <p:nvSpPr>
          <p:cNvPr id="3" name="Espace réservé du contenu 2">
            <a:extLst>
              <a:ext uri="{FF2B5EF4-FFF2-40B4-BE49-F238E27FC236}">
                <a16:creationId xmlns:a16="http://schemas.microsoft.com/office/drawing/2014/main" id="{C92373CD-E135-184F-9D2B-05AF66147618}"/>
              </a:ext>
            </a:extLst>
          </p:cNvPr>
          <p:cNvSpPr>
            <a:spLocks noGrp="1"/>
          </p:cNvSpPr>
          <p:nvPr>
            <p:ph idx="1"/>
          </p:nvPr>
        </p:nvSpPr>
        <p:spPr>
          <a:xfrm>
            <a:off x="1371600" y="1562581"/>
            <a:ext cx="9601200" cy="4919241"/>
          </a:xfrm>
        </p:spPr>
        <p:txBody>
          <a:bodyPr>
            <a:normAutofit/>
          </a:bodyPr>
          <a:lstStyle/>
          <a:p>
            <a:r>
              <a:rPr lang="fr-CA" dirty="0"/>
              <a:t>Aucune utilisation dans nos milieux de pratique</a:t>
            </a:r>
          </a:p>
          <a:p>
            <a:r>
              <a:rPr lang="fr-CA" dirty="0"/>
              <a:t>Théoriquement, meilleure observance thérapeutique</a:t>
            </a:r>
          </a:p>
          <a:p>
            <a:pPr lvl="1"/>
            <a:r>
              <a:rPr lang="fr-CA" dirty="0"/>
              <a:t>Pas de piqûre (ni d’aiguille)</a:t>
            </a:r>
          </a:p>
          <a:p>
            <a:pPr lvl="1"/>
            <a:r>
              <a:rPr lang="fr-CA" dirty="0"/>
              <a:t>Comprimés oraux seulement et prise quotidienne moindre VS Insuline</a:t>
            </a:r>
          </a:p>
          <a:p>
            <a:pPr lvl="1"/>
            <a:endParaRPr lang="fr-CA" dirty="0"/>
          </a:p>
          <a:p>
            <a:r>
              <a:rPr lang="fr-CA" u="sng" dirty="0"/>
              <a:t>Pourquoi le </a:t>
            </a:r>
            <a:r>
              <a:rPr lang="fr-CA" u="sng" dirty="0" err="1"/>
              <a:t>Glyburide</a:t>
            </a:r>
            <a:r>
              <a:rPr lang="fr-CA" u="sng" dirty="0"/>
              <a:t>?</a:t>
            </a:r>
          </a:p>
          <a:p>
            <a:pPr lvl="1"/>
            <a:r>
              <a:rPr lang="fr-CA" dirty="0"/>
              <a:t>Classe des sulfonylurées / «Vieux médicament» </a:t>
            </a:r>
          </a:p>
          <a:p>
            <a:pPr lvl="1"/>
            <a:r>
              <a:rPr lang="fr-CA" dirty="0"/>
              <a:t>Coût $ </a:t>
            </a:r>
          </a:p>
          <a:p>
            <a:pPr lvl="1"/>
            <a:r>
              <a:rPr lang="fr-CA" dirty="0"/>
              <a:t>Gestion du diabète gestationnel fait en bureau par Md Famille?</a:t>
            </a:r>
          </a:p>
          <a:p>
            <a:r>
              <a:rPr lang="fr-CA" dirty="0"/>
              <a:t>Selon une étude in vitro:</a:t>
            </a:r>
          </a:p>
          <a:p>
            <a:pPr lvl="1"/>
            <a:r>
              <a:rPr lang="fr-CA" i="0" dirty="0" err="1"/>
              <a:t>Glyburide</a:t>
            </a:r>
            <a:r>
              <a:rPr lang="fr-CA" i="0" dirty="0"/>
              <a:t> traverse </a:t>
            </a:r>
            <a:r>
              <a:rPr lang="fr-CA" b="1" i="0" dirty="0"/>
              <a:t>minimalement</a:t>
            </a:r>
            <a:r>
              <a:rPr lang="fr-CA" i="0" dirty="0"/>
              <a:t> la barrière placentaire</a:t>
            </a:r>
          </a:p>
          <a:p>
            <a:pPr lvl="1"/>
            <a:r>
              <a:rPr lang="fr-CA" i="0" dirty="0"/>
              <a:t>Dose ad 20 mg DIE sécuritaire pour le </a:t>
            </a:r>
            <a:r>
              <a:rPr lang="fr-CA" i="0" dirty="0" err="1"/>
              <a:t>foetus</a:t>
            </a:r>
            <a:endParaRPr lang="fr-CA" i="0" dirty="0"/>
          </a:p>
        </p:txBody>
      </p:sp>
      <p:sp>
        <p:nvSpPr>
          <p:cNvPr id="4" name="ZoneTexte 3">
            <a:extLst>
              <a:ext uri="{FF2B5EF4-FFF2-40B4-BE49-F238E27FC236}">
                <a16:creationId xmlns:a16="http://schemas.microsoft.com/office/drawing/2014/main" id="{02258FDF-7E9D-534A-A98C-E33952F9705F}"/>
              </a:ext>
            </a:extLst>
          </p:cNvPr>
          <p:cNvSpPr txBox="1"/>
          <p:nvPr/>
        </p:nvSpPr>
        <p:spPr>
          <a:xfrm>
            <a:off x="1371600" y="6327933"/>
            <a:ext cx="10668946" cy="307777"/>
          </a:xfrm>
          <a:prstGeom prst="rect">
            <a:avLst/>
          </a:prstGeom>
          <a:noFill/>
        </p:spPr>
        <p:txBody>
          <a:bodyPr wrap="none" rtlCol="0">
            <a:spAutoFit/>
          </a:bodyPr>
          <a:lstStyle/>
          <a:p>
            <a:r>
              <a:rPr lang="fr-CA" sz="1400" dirty="0">
                <a:solidFill>
                  <a:schemeClr val="tx2"/>
                </a:solidFill>
              </a:rPr>
              <a:t>Elliott, B.D., et al., </a:t>
            </a:r>
            <a:r>
              <a:rPr lang="fr-CA" sz="1400" i="1" dirty="0" err="1">
                <a:solidFill>
                  <a:schemeClr val="tx2"/>
                </a:solidFill>
              </a:rPr>
              <a:t>Insignificant</a:t>
            </a:r>
            <a:r>
              <a:rPr lang="fr-CA" sz="1400" i="1" dirty="0">
                <a:solidFill>
                  <a:schemeClr val="tx2"/>
                </a:solidFill>
              </a:rPr>
              <a:t> </a:t>
            </a:r>
            <a:r>
              <a:rPr lang="fr-CA" sz="1400" i="1" dirty="0" err="1">
                <a:solidFill>
                  <a:schemeClr val="tx2"/>
                </a:solidFill>
              </a:rPr>
              <a:t>transfer</a:t>
            </a:r>
            <a:r>
              <a:rPr lang="fr-CA" sz="1400" i="1" dirty="0">
                <a:solidFill>
                  <a:schemeClr val="tx2"/>
                </a:solidFill>
              </a:rPr>
              <a:t> of </a:t>
            </a:r>
            <a:r>
              <a:rPr lang="fr-CA" sz="1400" i="1" dirty="0" err="1">
                <a:solidFill>
                  <a:schemeClr val="tx2"/>
                </a:solidFill>
              </a:rPr>
              <a:t>glyburide</a:t>
            </a:r>
            <a:r>
              <a:rPr lang="fr-CA" sz="1400" i="1" dirty="0">
                <a:solidFill>
                  <a:schemeClr val="tx2"/>
                </a:solidFill>
              </a:rPr>
              <a:t> </a:t>
            </a:r>
            <a:r>
              <a:rPr lang="fr-CA" sz="1400" i="1" dirty="0" err="1">
                <a:solidFill>
                  <a:schemeClr val="tx2"/>
                </a:solidFill>
              </a:rPr>
              <a:t>occurs</a:t>
            </a:r>
            <a:r>
              <a:rPr lang="fr-CA" sz="1400" i="1" dirty="0">
                <a:solidFill>
                  <a:schemeClr val="tx2"/>
                </a:solidFill>
              </a:rPr>
              <a:t> </a:t>
            </a:r>
            <a:r>
              <a:rPr lang="fr-CA" sz="1400" i="1" dirty="0" err="1">
                <a:solidFill>
                  <a:schemeClr val="tx2"/>
                </a:solidFill>
              </a:rPr>
              <a:t>across</a:t>
            </a:r>
            <a:r>
              <a:rPr lang="fr-CA" sz="1400" i="1" dirty="0">
                <a:solidFill>
                  <a:schemeClr val="tx2"/>
                </a:solidFill>
              </a:rPr>
              <a:t> the </a:t>
            </a:r>
            <a:r>
              <a:rPr lang="fr-CA" sz="1400" i="1" dirty="0" err="1">
                <a:solidFill>
                  <a:schemeClr val="tx2"/>
                </a:solidFill>
              </a:rPr>
              <a:t>human</a:t>
            </a:r>
            <a:r>
              <a:rPr lang="fr-CA" sz="1400" i="1" dirty="0">
                <a:solidFill>
                  <a:schemeClr val="tx2"/>
                </a:solidFill>
              </a:rPr>
              <a:t> placenta.</a:t>
            </a:r>
            <a:r>
              <a:rPr lang="fr-CA" sz="1400" dirty="0">
                <a:solidFill>
                  <a:schemeClr val="tx2"/>
                </a:solidFill>
              </a:rPr>
              <a:t> Am J </a:t>
            </a:r>
            <a:r>
              <a:rPr lang="fr-CA" sz="1400" dirty="0" err="1">
                <a:solidFill>
                  <a:schemeClr val="tx2"/>
                </a:solidFill>
              </a:rPr>
              <a:t>Obstet</a:t>
            </a:r>
            <a:r>
              <a:rPr lang="fr-CA" sz="1400" dirty="0">
                <a:solidFill>
                  <a:schemeClr val="tx2"/>
                </a:solidFill>
              </a:rPr>
              <a:t> </a:t>
            </a:r>
            <a:r>
              <a:rPr lang="fr-CA" sz="1400" dirty="0" err="1">
                <a:solidFill>
                  <a:schemeClr val="tx2"/>
                </a:solidFill>
              </a:rPr>
              <a:t>Gynecol</a:t>
            </a:r>
            <a:r>
              <a:rPr lang="fr-CA" sz="1400" dirty="0">
                <a:solidFill>
                  <a:schemeClr val="tx2"/>
                </a:solidFill>
              </a:rPr>
              <a:t>, 1991. </a:t>
            </a:r>
            <a:r>
              <a:rPr lang="fr-CA" sz="1400" b="1" dirty="0">
                <a:solidFill>
                  <a:schemeClr val="tx2"/>
                </a:solidFill>
              </a:rPr>
              <a:t>165</a:t>
            </a:r>
            <a:r>
              <a:rPr lang="fr-CA" sz="1400" dirty="0">
                <a:solidFill>
                  <a:schemeClr val="tx2"/>
                </a:solidFill>
              </a:rPr>
              <a:t>(4 Pt 1): p. 807-12</a:t>
            </a:r>
            <a:endParaRPr lang="fr-FR" sz="1400" dirty="0">
              <a:solidFill>
                <a:schemeClr val="tx2"/>
              </a:solidFill>
            </a:endParaRPr>
          </a:p>
        </p:txBody>
      </p:sp>
    </p:spTree>
    <p:extLst>
      <p:ext uri="{BB962C8B-B14F-4D97-AF65-F5344CB8AC3E}">
        <p14:creationId xmlns:p14="http://schemas.microsoft.com/office/powerpoint/2010/main" val="7091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3EFE80-1CF1-9442-A86D-9FB8564D89A2}"/>
              </a:ext>
            </a:extLst>
          </p:cNvPr>
          <p:cNvSpPr>
            <a:spLocks noGrp="1"/>
          </p:cNvSpPr>
          <p:nvPr>
            <p:ph type="title"/>
          </p:nvPr>
        </p:nvSpPr>
        <p:spPr/>
        <p:txBody>
          <a:bodyPr>
            <a:normAutofit/>
          </a:bodyPr>
          <a:lstStyle/>
          <a:p>
            <a:pPr algn="ctr"/>
            <a:r>
              <a:rPr lang="fr-FR" sz="4800" u="sng" dirty="0"/>
              <a:t>But de notre recueil de données</a:t>
            </a:r>
          </a:p>
        </p:txBody>
      </p:sp>
      <p:sp>
        <p:nvSpPr>
          <p:cNvPr id="3" name="Espace réservé du contenu 2">
            <a:extLst>
              <a:ext uri="{FF2B5EF4-FFF2-40B4-BE49-F238E27FC236}">
                <a16:creationId xmlns:a16="http://schemas.microsoft.com/office/drawing/2014/main" id="{DD8E1ECE-C08E-2C4C-A807-070BB08F467B}"/>
              </a:ext>
            </a:extLst>
          </p:cNvPr>
          <p:cNvSpPr>
            <a:spLocks noGrp="1"/>
          </p:cNvSpPr>
          <p:nvPr>
            <p:ph idx="1"/>
          </p:nvPr>
        </p:nvSpPr>
        <p:spPr>
          <a:xfrm>
            <a:off x="1371600" y="2465408"/>
            <a:ext cx="9601200" cy="3401992"/>
          </a:xfrm>
        </p:spPr>
        <p:txBody>
          <a:bodyPr>
            <a:normAutofit/>
          </a:bodyPr>
          <a:lstStyle/>
          <a:p>
            <a:pPr marL="0" indent="0" algn="ctr">
              <a:buNone/>
            </a:pPr>
            <a:r>
              <a:rPr lang="fr-CA" sz="4800" dirty="0"/>
              <a:t>Le </a:t>
            </a:r>
            <a:r>
              <a:rPr lang="fr-CA" sz="4800" dirty="0" err="1"/>
              <a:t>glyburide</a:t>
            </a:r>
            <a:r>
              <a:rPr lang="fr-CA" sz="4800" dirty="0"/>
              <a:t> est-il un choix sécuritaire et efficace dans le traitement du diabète gestationnel?</a:t>
            </a:r>
            <a:endParaRPr lang="fr-FR" sz="4800" dirty="0"/>
          </a:p>
        </p:txBody>
      </p:sp>
    </p:spTree>
    <p:extLst>
      <p:ext uri="{BB962C8B-B14F-4D97-AF65-F5344CB8AC3E}">
        <p14:creationId xmlns:p14="http://schemas.microsoft.com/office/powerpoint/2010/main" val="97219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94ACBC-9BA6-334D-A327-ACD8C9839713}"/>
              </a:ext>
            </a:extLst>
          </p:cNvPr>
          <p:cNvSpPr>
            <a:spLocks noGrp="1"/>
          </p:cNvSpPr>
          <p:nvPr>
            <p:ph type="title"/>
          </p:nvPr>
        </p:nvSpPr>
        <p:spPr/>
        <p:txBody>
          <a:bodyPr/>
          <a:lstStyle/>
          <a:p>
            <a:r>
              <a:rPr lang="fr-FR" dirty="0"/>
              <a:t>Méthodologie</a:t>
            </a:r>
          </a:p>
        </p:txBody>
      </p:sp>
    </p:spTree>
    <p:extLst>
      <p:ext uri="{BB962C8B-B14F-4D97-AF65-F5344CB8AC3E}">
        <p14:creationId xmlns:p14="http://schemas.microsoft.com/office/powerpoint/2010/main" val="2259153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DC85EAD5-7DC2-9645-8EBA-B4CEA9DB9A2F}"/>
              </a:ext>
            </a:extLst>
          </p:cNvPr>
          <p:cNvSpPr>
            <a:spLocks noGrp="1"/>
          </p:cNvSpPr>
          <p:nvPr>
            <p:ph type="title"/>
          </p:nvPr>
        </p:nvSpPr>
        <p:spPr/>
        <p:txBody>
          <a:bodyPr/>
          <a:lstStyle/>
          <a:p>
            <a:r>
              <a:rPr lang="fr-FR" dirty="0"/>
              <a:t>PICO</a:t>
            </a:r>
          </a:p>
        </p:txBody>
      </p:sp>
      <p:sp>
        <p:nvSpPr>
          <p:cNvPr id="11" name="Espace réservé du contenu 10">
            <a:extLst>
              <a:ext uri="{FF2B5EF4-FFF2-40B4-BE49-F238E27FC236}">
                <a16:creationId xmlns:a16="http://schemas.microsoft.com/office/drawing/2014/main" id="{879930B0-DE10-424C-ACAD-07B4B34157C0}"/>
              </a:ext>
            </a:extLst>
          </p:cNvPr>
          <p:cNvSpPr>
            <a:spLocks noGrp="1"/>
          </p:cNvSpPr>
          <p:nvPr>
            <p:ph idx="1"/>
          </p:nvPr>
        </p:nvSpPr>
        <p:spPr>
          <a:xfrm>
            <a:off x="1371600" y="1458409"/>
            <a:ext cx="9601200" cy="5301205"/>
          </a:xfrm>
        </p:spPr>
        <p:txBody>
          <a:bodyPr>
            <a:normAutofit fontScale="92500" lnSpcReduction="20000"/>
          </a:bodyPr>
          <a:lstStyle/>
          <a:p>
            <a:r>
              <a:rPr lang="fr-FR" dirty="0"/>
              <a:t>Population</a:t>
            </a:r>
          </a:p>
          <a:p>
            <a:pPr lvl="1"/>
            <a:r>
              <a:rPr lang="fr-FR" dirty="0"/>
              <a:t>Femmes enceintes atteintes de DG n’atteignant pas les valeurs de glycémie cible avec les changements des habitudes de vie nécessitant une pharmacothérapie</a:t>
            </a:r>
          </a:p>
          <a:p>
            <a:pPr lvl="1"/>
            <a:endParaRPr lang="fr-FR" dirty="0"/>
          </a:p>
          <a:p>
            <a:r>
              <a:rPr lang="fr-FR" dirty="0"/>
              <a:t>Intervention</a:t>
            </a:r>
          </a:p>
          <a:p>
            <a:pPr lvl="1"/>
            <a:r>
              <a:rPr lang="fr-FR" dirty="0"/>
              <a:t>Traitement avec le </a:t>
            </a:r>
            <a:r>
              <a:rPr lang="fr-FR" dirty="0" err="1"/>
              <a:t>glyburide</a:t>
            </a:r>
            <a:endParaRPr lang="fr-FR" dirty="0"/>
          </a:p>
          <a:p>
            <a:pPr lvl="1"/>
            <a:endParaRPr lang="fr-FR" dirty="0"/>
          </a:p>
          <a:p>
            <a:r>
              <a:rPr lang="fr-FR" dirty="0"/>
              <a:t>Contrôle</a:t>
            </a:r>
          </a:p>
          <a:p>
            <a:pPr lvl="1"/>
            <a:r>
              <a:rPr lang="fr-FR" dirty="0"/>
              <a:t>Traitement avec l’insuline</a:t>
            </a:r>
          </a:p>
          <a:p>
            <a:pPr lvl="1"/>
            <a:endParaRPr lang="fr-FR" dirty="0"/>
          </a:p>
          <a:p>
            <a:r>
              <a:rPr lang="fr-FR" dirty="0"/>
              <a:t>Issue</a:t>
            </a:r>
          </a:p>
          <a:p>
            <a:pPr lvl="1"/>
            <a:r>
              <a:rPr lang="fr-FR" dirty="0"/>
              <a:t>Complications néonatales et maternelles</a:t>
            </a:r>
          </a:p>
          <a:p>
            <a:pPr lvl="2"/>
            <a:r>
              <a:rPr lang="fr-FR" dirty="0"/>
              <a:t>Contrôle glycémique maternel</a:t>
            </a:r>
          </a:p>
          <a:p>
            <a:pPr lvl="2"/>
            <a:r>
              <a:rPr lang="fr-FR" dirty="0"/>
              <a:t>Hypoglycémie néonatale</a:t>
            </a:r>
          </a:p>
          <a:p>
            <a:pPr lvl="2"/>
            <a:r>
              <a:rPr lang="fr-FR" dirty="0"/>
              <a:t>Macrosomie et poids à la naissance</a:t>
            </a:r>
          </a:p>
          <a:p>
            <a:pPr lvl="2"/>
            <a:r>
              <a:rPr lang="fr-FR" dirty="0"/>
              <a:t>Admission USI néonatale</a:t>
            </a:r>
          </a:p>
          <a:p>
            <a:pPr lvl="2"/>
            <a:endParaRPr lang="fr-FR" dirty="0"/>
          </a:p>
        </p:txBody>
      </p:sp>
    </p:spTree>
    <p:extLst>
      <p:ext uri="{BB962C8B-B14F-4D97-AF65-F5344CB8AC3E}">
        <p14:creationId xmlns:p14="http://schemas.microsoft.com/office/powerpoint/2010/main" val="235701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DC85EAD5-7DC2-9645-8EBA-B4CEA9DB9A2F}"/>
              </a:ext>
            </a:extLst>
          </p:cNvPr>
          <p:cNvSpPr>
            <a:spLocks noGrp="1"/>
          </p:cNvSpPr>
          <p:nvPr>
            <p:ph type="title"/>
          </p:nvPr>
        </p:nvSpPr>
        <p:spPr/>
        <p:txBody>
          <a:bodyPr/>
          <a:lstStyle/>
          <a:p>
            <a:r>
              <a:rPr lang="fr-FR" dirty="0"/>
              <a:t>Recherche des articles</a:t>
            </a:r>
          </a:p>
        </p:txBody>
      </p:sp>
      <p:sp>
        <p:nvSpPr>
          <p:cNvPr id="11" name="Espace réservé du contenu 10">
            <a:extLst>
              <a:ext uri="{FF2B5EF4-FFF2-40B4-BE49-F238E27FC236}">
                <a16:creationId xmlns:a16="http://schemas.microsoft.com/office/drawing/2014/main" id="{879930B0-DE10-424C-ACAD-07B4B34157C0}"/>
              </a:ext>
            </a:extLst>
          </p:cNvPr>
          <p:cNvSpPr>
            <a:spLocks noGrp="1"/>
          </p:cNvSpPr>
          <p:nvPr>
            <p:ph idx="1"/>
          </p:nvPr>
        </p:nvSpPr>
        <p:spPr>
          <a:xfrm>
            <a:off x="1371600" y="1493134"/>
            <a:ext cx="9601200" cy="4374266"/>
          </a:xfrm>
        </p:spPr>
        <p:txBody>
          <a:bodyPr/>
          <a:lstStyle/>
          <a:p>
            <a:r>
              <a:rPr lang="fr-FR" dirty="0"/>
              <a:t>Utilisation de la base de données </a:t>
            </a:r>
            <a:r>
              <a:rPr lang="fr-FR" dirty="0" err="1"/>
              <a:t>Ovid</a:t>
            </a:r>
            <a:r>
              <a:rPr lang="fr-FR" dirty="0"/>
              <a:t> </a:t>
            </a:r>
            <a:r>
              <a:rPr lang="fr-FR" dirty="0" err="1"/>
              <a:t>Medline</a:t>
            </a:r>
            <a:r>
              <a:rPr lang="fr-FR" dirty="0"/>
              <a:t> (Recherche fait en février 2019)</a:t>
            </a:r>
          </a:p>
          <a:p>
            <a:pPr lvl="1"/>
            <a:r>
              <a:rPr lang="fr-FR" dirty="0"/>
              <a:t>Population</a:t>
            </a:r>
          </a:p>
          <a:p>
            <a:pPr lvl="2"/>
            <a:r>
              <a:rPr lang="fr-FR" dirty="0"/>
              <a:t>«</a:t>
            </a:r>
            <a:r>
              <a:rPr lang="fr-FR" dirty="0" err="1"/>
              <a:t>Diabetes</a:t>
            </a:r>
            <a:r>
              <a:rPr lang="fr-FR" dirty="0"/>
              <a:t>, </a:t>
            </a:r>
            <a:r>
              <a:rPr lang="fr-FR" dirty="0" err="1"/>
              <a:t>Gestational</a:t>
            </a:r>
            <a:r>
              <a:rPr lang="fr-FR" dirty="0"/>
              <a:t>»</a:t>
            </a:r>
          </a:p>
          <a:p>
            <a:pPr lvl="1"/>
            <a:r>
              <a:rPr lang="fr-FR" dirty="0"/>
              <a:t>Intervention</a:t>
            </a:r>
          </a:p>
          <a:p>
            <a:pPr lvl="2"/>
            <a:r>
              <a:rPr lang="fr-FR" dirty="0"/>
              <a:t>«</a:t>
            </a:r>
            <a:r>
              <a:rPr lang="fr-FR" dirty="0" err="1"/>
              <a:t>Glyburide</a:t>
            </a:r>
            <a:r>
              <a:rPr lang="fr-FR" dirty="0"/>
              <a:t>»</a:t>
            </a:r>
          </a:p>
          <a:p>
            <a:pPr lvl="1"/>
            <a:r>
              <a:rPr lang="fr-FR" dirty="0"/>
              <a:t>Contrôle</a:t>
            </a:r>
          </a:p>
          <a:p>
            <a:pPr lvl="2"/>
            <a:r>
              <a:rPr lang="fr-FR" dirty="0"/>
              <a:t>«</a:t>
            </a:r>
            <a:r>
              <a:rPr lang="fr-FR" dirty="0" err="1"/>
              <a:t>Insulin</a:t>
            </a:r>
            <a:r>
              <a:rPr lang="fr-FR" dirty="0"/>
              <a:t>»</a:t>
            </a:r>
          </a:p>
          <a:p>
            <a:pPr lvl="1"/>
            <a:r>
              <a:rPr lang="fr-FR" dirty="0"/>
              <a:t>Issue</a:t>
            </a:r>
          </a:p>
          <a:p>
            <a:pPr lvl="2"/>
            <a:r>
              <a:rPr lang="fr-FR" dirty="0"/>
              <a:t>«Infant, </a:t>
            </a:r>
            <a:r>
              <a:rPr lang="fr-FR" dirty="0" err="1"/>
              <a:t>Newborn</a:t>
            </a:r>
            <a:r>
              <a:rPr lang="fr-FR" dirty="0"/>
              <a:t>» ou «</a:t>
            </a:r>
            <a:r>
              <a:rPr lang="fr-FR" dirty="0" err="1"/>
              <a:t>Pregnancy</a:t>
            </a:r>
            <a:r>
              <a:rPr lang="fr-FR" dirty="0"/>
              <a:t> </a:t>
            </a:r>
            <a:r>
              <a:rPr lang="fr-FR" dirty="0" err="1"/>
              <a:t>outcome</a:t>
            </a:r>
            <a:r>
              <a:rPr lang="fr-FR" dirty="0"/>
              <a:t>»</a:t>
            </a:r>
          </a:p>
        </p:txBody>
      </p:sp>
    </p:spTree>
    <p:extLst>
      <p:ext uri="{BB962C8B-B14F-4D97-AF65-F5344CB8AC3E}">
        <p14:creationId xmlns:p14="http://schemas.microsoft.com/office/powerpoint/2010/main" val="2565450367"/>
      </p:ext>
    </p:extLst>
  </p:cSld>
  <p:clrMapOvr>
    <a:masterClrMapping/>
  </p:clrMapOvr>
</p:sld>
</file>

<file path=ppt/theme/theme1.xml><?xml version="1.0" encoding="utf-8"?>
<a:theme xmlns:a="http://schemas.openxmlformats.org/drawingml/2006/main" name="Rognag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ogn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gn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2480</Words>
  <Application>Microsoft Office PowerPoint</Application>
  <PresentationFormat>Widescreen</PresentationFormat>
  <Paragraphs>464</Paragraphs>
  <Slides>25</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Franklin Gothic Book</vt:lpstr>
      <vt:lpstr>Rognage</vt:lpstr>
      <vt:lpstr>Le glyburide est-il un choix sécuritaire et efficace dans le traitement du diabète gestationnel?</vt:lpstr>
      <vt:lpstr>Introduction</vt:lpstr>
      <vt:lpstr>Introduction (suite)</vt:lpstr>
      <vt:lpstr>Introduction (suite)</vt:lpstr>
      <vt:lpstr>Utilisation des hypoglycémiants oraux?</vt:lpstr>
      <vt:lpstr>But de notre recueil de données</vt:lpstr>
      <vt:lpstr>Méthodologie</vt:lpstr>
      <vt:lpstr>PICO</vt:lpstr>
      <vt:lpstr>Recherche des articles</vt:lpstr>
      <vt:lpstr>Recherche des articles</vt:lpstr>
      <vt:lpstr>Recherche des articles</vt:lpstr>
      <vt:lpstr>Sélection des articles</vt:lpstr>
      <vt:lpstr>Résultats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Conclusion</vt:lpstr>
      <vt:lpstr>Conclusion</vt:lpstr>
      <vt:lpstr>Période de QuestionS</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Microsoft Office</dc:creator>
  <cp:lastModifiedBy>Mélanie</cp:lastModifiedBy>
  <cp:revision>218</cp:revision>
  <dcterms:created xsi:type="dcterms:W3CDTF">2019-01-24T20:13:36Z</dcterms:created>
  <dcterms:modified xsi:type="dcterms:W3CDTF">2019-05-20T15:18:10Z</dcterms:modified>
</cp:coreProperties>
</file>