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9" r:id="rId3"/>
    <p:sldId id="271" r:id="rId4"/>
    <p:sldId id="257" r:id="rId5"/>
    <p:sldId id="264" r:id="rId6"/>
    <p:sldId id="270" r:id="rId7"/>
    <p:sldId id="272" r:id="rId8"/>
    <p:sldId id="281" r:id="rId9"/>
    <p:sldId id="273" r:id="rId10"/>
    <p:sldId id="279" r:id="rId11"/>
    <p:sldId id="276" r:id="rId12"/>
    <p:sldId id="280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37C0760-A91F-4AB6-B7DF-51C9C527194F}">
          <p14:sldIdLst>
            <p14:sldId id="256"/>
            <p14:sldId id="259"/>
            <p14:sldId id="271"/>
            <p14:sldId id="257"/>
            <p14:sldId id="264"/>
            <p14:sldId id="270"/>
            <p14:sldId id="272"/>
            <p14:sldId id="281"/>
            <p14:sldId id="273"/>
            <p14:sldId id="279"/>
            <p14:sldId id="276"/>
            <p14:sldId id="280"/>
          </p14:sldIdLst>
        </p14:section>
        <p14:section name="Section sans titre" id="{8480D83F-623D-4DAF-8941-5CF4496BB47A}">
          <p14:sldIdLst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882" autoAdjust="0"/>
  </p:normalViewPr>
  <p:slideViewPr>
    <p:cSldViewPr snapToGrid="0">
      <p:cViewPr varScale="1">
        <p:scale>
          <a:sx n="59" d="100"/>
          <a:sy n="59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F0991-7332-4AAE-9C7F-996419CB2FA7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C121-AE2C-478C-8983-D71229B319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403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7703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Issues moins pertinentes comme induction du travail, et certaines issues moins définies comme hémorragie post-partum le seuil de différence exemple 450 </a:t>
            </a:r>
            <a:r>
              <a:rPr lang="fr-CA" dirty="0" err="1"/>
              <a:t>mL</a:t>
            </a:r>
            <a:r>
              <a:rPr lang="fr-CA" dirty="0"/>
              <a:t> vs 500 </a:t>
            </a:r>
            <a:r>
              <a:rPr lang="fr-CA" dirty="0" err="1"/>
              <a:t>mL</a:t>
            </a:r>
            <a:r>
              <a:rPr lang="fr-CA" dirty="0"/>
              <a:t>  ++ subjectif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71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GEN : Considérant les résultats divulgués ci-haut, il pourrait être raisonnable de croire qu’un perte de poids plus grande que celle suggérée par les lignes directrices actuelles pourrait être intéressante.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625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Notre avis : moins inquiet d’une perte pondérale dans cette population </a:t>
            </a:r>
          </a:p>
          <a:p>
            <a:r>
              <a:rPr lang="fr-CA" dirty="0"/>
              <a:t>Considérant les points forts et les points faibles de nos études, il est toutefois </a:t>
            </a:r>
            <a:r>
              <a:rPr lang="fr-CA" b="1" dirty="0"/>
              <a:t>insuffisant pour le recommander </a:t>
            </a:r>
            <a:r>
              <a:rPr lang="fr-CA" dirty="0"/>
              <a:t>en terme de qualité et nombre d’étude pour le recommander à grande échelle pour la population en général </a:t>
            </a:r>
          </a:p>
          <a:p>
            <a:endParaRPr lang="fr-CA" dirty="0"/>
          </a:p>
          <a:p>
            <a:r>
              <a:rPr lang="fr-CA" dirty="0"/>
              <a:t>On ne serait pas surprise de voir </a:t>
            </a:r>
            <a:r>
              <a:rPr lang="fr-CA" b="1" dirty="0"/>
              <a:t>un changement éventuel dans notre pratique </a:t>
            </a:r>
            <a:r>
              <a:rPr lang="fr-CA" dirty="0"/>
              <a:t>considérant les éléments mentionnés plus tôt si des études supplémentaires viennent confirmer  un impact développemental négligeable pour le </a:t>
            </a:r>
            <a:r>
              <a:rPr lang="fr-CA" dirty="0" err="1"/>
              <a:t>foetus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5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NOUS + remerciements Marie Authier + Catherine Quesnel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0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Perte de poids = différence entre poids pré-gestationnelle et poids à la fin de la grossesse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22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GEN( IOM :  Institut de Médecine )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Donc moins de 5 kg durant toute la grossesse = cela représente un intérêt dans notre recherche car nous considérerons comme </a:t>
            </a:r>
            <a:r>
              <a:rPr lang="fr-CA" b="1" dirty="0"/>
              <a:t>prise de poids sous-optimale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97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Van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1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Gen</a:t>
            </a:r>
            <a:r>
              <a:rPr lang="fr-CA" dirty="0"/>
              <a:t> : MOTEUR DE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79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/>
              <a:t>Gen</a:t>
            </a:r>
            <a:r>
              <a:rPr lang="fr-CA" dirty="0"/>
              <a:t> : MOTEUR DE RECHERCHE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Nous avions les mêmes critères d’inclusion et d’exclusion de la méta-analyse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45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GEN Régression logistique </a:t>
            </a:r>
            <a:r>
              <a:rPr lang="fr-CA" b="1" dirty="0"/>
              <a:t>:pour permettre un contrôle des facteurs de confusion et qui est indispensable pour l’évaluation et l’interprétation adéquate des résultats </a:t>
            </a:r>
          </a:p>
          <a:p>
            <a:endParaRPr lang="fr-CA" dirty="0"/>
          </a:p>
          <a:p>
            <a:r>
              <a:rPr lang="fr-CA" dirty="0"/>
              <a:t>À noter que les perte ou prise de poids sont le reflet de la différence entre pré-gestationnel et  au moment de l’accouchement mais on ne sait pas à quel moment le changement a eu lieu. Est-ce au 1</a:t>
            </a:r>
            <a:r>
              <a:rPr lang="fr-CA" baseline="30000" dirty="0"/>
              <a:t>er</a:t>
            </a:r>
            <a:r>
              <a:rPr lang="fr-CA" dirty="0"/>
              <a:t>-2</a:t>
            </a:r>
            <a:r>
              <a:rPr lang="fr-CA" baseline="30000" dirty="0"/>
              <a:t>e</a:t>
            </a:r>
            <a:r>
              <a:rPr lang="fr-CA" dirty="0"/>
              <a:t> ou 3</a:t>
            </a:r>
            <a:r>
              <a:rPr lang="fr-CA" baseline="30000" dirty="0"/>
              <a:t>e</a:t>
            </a:r>
            <a:r>
              <a:rPr lang="fr-CA" dirty="0"/>
              <a:t> trimestre que cela a eu lieu?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88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V?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  <a:p>
            <a:r>
              <a:rPr lang="fr-CA" dirty="0">
                <a:solidFill>
                  <a:srgbClr val="FF0000"/>
                </a:solidFill>
              </a:rPr>
              <a:t>Poids final = (sans égard à la prématurité..) dernière mesure effectuée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43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VAN  : </a:t>
            </a:r>
          </a:p>
          <a:p>
            <a:r>
              <a:rPr lang="fr-CA" dirty="0"/>
              <a:t>******* Veuillez prendre note que les abréviation </a:t>
            </a:r>
            <a:r>
              <a:rPr lang="fr-CA" b="1" dirty="0"/>
              <a:t>SGA et LGA </a:t>
            </a:r>
            <a:r>
              <a:rPr lang="fr-CA" dirty="0"/>
              <a:t>sont les abréviation reconnue pour : petit poids pour l’âge gestationnel et grand poids pour l’âge gestationnel*****</a:t>
            </a:r>
          </a:p>
          <a:p>
            <a:r>
              <a:rPr lang="fr-CA" dirty="0"/>
              <a:t>Dans ce tableau nous avons analysés les points forts et les points faibles des différents articles, afin de mieux les critiquer. </a:t>
            </a:r>
          </a:p>
          <a:p>
            <a:r>
              <a:rPr lang="fr-CA" dirty="0"/>
              <a:t>Ce qui a surtout ressorti des études au niveau des points faibles …..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C121-AE2C-478C-8983-D71229B3195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29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vidsp.tx.ovid.com/" TargetMode="External"/><Relationship Id="rId2" Type="http://schemas.openxmlformats.org/officeDocument/2006/relationships/hyperlink" Target="https://www.upto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" TargetMode="External"/><Relationship Id="rId4" Type="http://schemas.openxmlformats.org/officeDocument/2006/relationships/hyperlink" Target="http://cochranelibrary-wiley.com/cochranelibrary/searc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E317F1-FCBD-4813-9898-1BBCD46DF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37" y="975023"/>
            <a:ext cx="9966960" cy="3035808"/>
          </a:xfrm>
        </p:spPr>
        <p:txBody>
          <a:bodyPr/>
          <a:lstStyle/>
          <a:p>
            <a:r>
              <a:rPr lang="fr-CA" sz="7200" dirty="0"/>
              <a:t>Projet d’érudition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B77F2D0-0AEB-4838-A7D7-196740206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337" y="4468031"/>
            <a:ext cx="8572830" cy="2240679"/>
          </a:xfrm>
        </p:spPr>
        <p:txBody>
          <a:bodyPr>
            <a:normAutofit fontScale="25000" lnSpcReduction="20000"/>
          </a:bodyPr>
          <a:lstStyle/>
          <a:p>
            <a:r>
              <a:rPr lang="fr-CA" sz="11100" dirty="0"/>
              <a:t>La perte de poids pendant la grossesse chez la femme obèse : catastrophe ou souhaitable?</a:t>
            </a:r>
          </a:p>
          <a:p>
            <a:endParaRPr lang="fr-CA" sz="5500" dirty="0"/>
          </a:p>
          <a:p>
            <a:endParaRPr lang="fr-CA" sz="5500" dirty="0"/>
          </a:p>
          <a:p>
            <a:r>
              <a:rPr lang="fr-CA" sz="5500" dirty="0"/>
              <a:t>Geneviève Provost et Vanessa Tourangeau </a:t>
            </a:r>
          </a:p>
          <a:p>
            <a:r>
              <a:rPr lang="fr-CA" sz="5500" dirty="0"/>
              <a:t>R1 en médecine familiale – GMF-U des Hautes-Laurentides</a:t>
            </a:r>
          </a:p>
        </p:txBody>
      </p:sp>
    </p:spTree>
    <p:extLst>
      <p:ext uri="{BB962C8B-B14F-4D97-AF65-F5344CB8AC3E}">
        <p14:creationId xmlns:p14="http://schemas.microsoft.com/office/powerpoint/2010/main" val="291576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xmlns="" id="{730225E2-2257-4B9D-8A04-5E54AAC2E6F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4395696"/>
                  </p:ext>
                </p:extLst>
              </p:nvPr>
            </p:nvGraphicFramePr>
            <p:xfrm>
              <a:off x="111125" y="629920"/>
              <a:ext cx="11887834" cy="61526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875">
                      <a:extLst>
                        <a:ext uri="{9D8B030D-6E8A-4147-A177-3AD203B41FA5}">
                          <a16:colId xmlns:a16="http://schemas.microsoft.com/office/drawing/2014/main" xmlns="" val="2362639789"/>
                        </a:ext>
                      </a:extLst>
                    </a:gridCol>
                    <a:gridCol w="1649512">
                      <a:extLst>
                        <a:ext uri="{9D8B030D-6E8A-4147-A177-3AD203B41FA5}">
                          <a16:colId xmlns:a16="http://schemas.microsoft.com/office/drawing/2014/main" xmlns="" val="3432770533"/>
                        </a:ext>
                      </a:extLst>
                    </a:gridCol>
                    <a:gridCol w="1439425">
                      <a:extLst>
                        <a:ext uri="{9D8B030D-6E8A-4147-A177-3AD203B41FA5}">
                          <a16:colId xmlns:a16="http://schemas.microsoft.com/office/drawing/2014/main" xmlns="" val="2244787800"/>
                        </a:ext>
                      </a:extLst>
                    </a:gridCol>
                    <a:gridCol w="1429359">
                      <a:extLst>
                        <a:ext uri="{9D8B030D-6E8A-4147-A177-3AD203B41FA5}">
                          <a16:colId xmlns:a16="http://schemas.microsoft.com/office/drawing/2014/main" xmlns="" val="971187462"/>
                        </a:ext>
                      </a:extLst>
                    </a:gridCol>
                    <a:gridCol w="1560215">
                      <a:extLst>
                        <a:ext uri="{9D8B030D-6E8A-4147-A177-3AD203B41FA5}">
                          <a16:colId xmlns:a16="http://schemas.microsoft.com/office/drawing/2014/main" xmlns="" val="1058740562"/>
                        </a:ext>
                      </a:extLst>
                    </a:gridCol>
                    <a:gridCol w="1678490">
                      <a:extLst>
                        <a:ext uri="{9D8B030D-6E8A-4147-A177-3AD203B41FA5}">
                          <a16:colId xmlns:a16="http://schemas.microsoft.com/office/drawing/2014/main" xmlns="" val="2296621893"/>
                        </a:ext>
                      </a:extLst>
                    </a:gridCol>
                    <a:gridCol w="1651159">
                      <a:extLst>
                        <a:ext uri="{9D8B030D-6E8A-4147-A177-3AD203B41FA5}">
                          <a16:colId xmlns:a16="http://schemas.microsoft.com/office/drawing/2014/main" xmlns="" val="3923418064"/>
                        </a:ext>
                      </a:extLst>
                    </a:gridCol>
                    <a:gridCol w="1320799">
                      <a:extLst>
                        <a:ext uri="{9D8B030D-6E8A-4147-A177-3AD203B41FA5}">
                          <a16:colId xmlns:a16="http://schemas.microsoft.com/office/drawing/2014/main" xmlns="" val="591203127"/>
                        </a:ext>
                      </a:extLst>
                    </a:gridCol>
                  </a:tblGrid>
                  <a:tr h="984606">
                    <a:tc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HTAG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Macrosomie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fr-CA" sz="1600" b="1" kern="1200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fr-CA" sz="1600" b="1" i="0" kern="1200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𝟒𝟎𝟎𝟎𝐠</m:t>
                              </m:r>
                              <m:r>
                                <a:rPr lang="fr-CA" sz="1600" b="1" i="0" kern="1200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fr-CA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SGA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Admission SIN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Auteurs en faveur de perte pondérale?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2690261637"/>
                      </a:ext>
                    </a:extLst>
                  </a:tr>
                  <a:tr h="1173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Kapadia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N/A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0,82 IC (0,66-1,02)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N/A   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(1)</a:t>
                          </a:r>
                          <a:endParaRPr lang="pt-BR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0,88 IC (0,62-1,25)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N/A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0,58 IC (0,38-0,89)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0%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classe 1 d'obésité non</a:t>
                          </a:r>
                          <a:r>
                            <a:rPr lang="fr-CA" sz="12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significatif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(2)</a:t>
                          </a:r>
                          <a:endParaRPr lang="fr-CA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l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Toutes classes d'obésité : RC 1,76 IC (1,45-2,14)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56%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5)</a:t>
                          </a:r>
                          <a:endParaRPr lang="fr-CA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0,98 IC (0,78-1,19)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sz="1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CA" sz="1200" b="0" i="0" u="none" strike="noStrike" dirty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0%    </a:t>
                          </a:r>
                        </a:p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(2)</a:t>
                          </a:r>
                          <a:endParaRPr lang="fr-CA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Non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2918265072"/>
                      </a:ext>
                    </a:extLst>
                  </a:tr>
                  <a:tr h="74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 err="1">
                              <a:solidFill>
                                <a:schemeClr val="bg1"/>
                              </a:solidFill>
                            </a:rPr>
                            <a:t>Catalano</a:t>
                          </a:r>
                          <a:endParaRPr lang="fr-CA" sz="14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N/A 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N/A 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**LGA** : RC 0,42 IC (0,23-0,77)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(perte &gt; 5 kg : RC 2,6 IC (1,4-4,7)  (pas de résultat pour perte de poids 0-5 kg)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Non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2885328972"/>
                      </a:ext>
                    </a:extLst>
                  </a:tr>
                  <a:tr h="1756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Bogaerts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Diminution chez les classes 1 d’obésité : RC 0,31 IC (0,11-0,84)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Diminution de la macrosomie de toutes les classes d'obésité, surtout classe 3 : </a:t>
                          </a:r>
                        </a:p>
                        <a:p>
                          <a:pPr marL="171450" indent="-171450" algn="l" fontAlgn="ctr">
                            <a:buFontTx/>
                            <a:buChar char="−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b="0" i="0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  <a:r>
                            <a:rPr lang="fr-CA" sz="12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kg :</a:t>
                          </a:r>
                          <a:r>
                            <a:rPr lang="fr-CA" sz="12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0,15 IC (0,05-0,49) </a:t>
                          </a:r>
                        </a:p>
                        <a:p>
                          <a:pPr marL="171450" indent="-171450" algn="l" fontAlgn="ctr">
                            <a:buFontTx/>
                            <a:buChar char="−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0-5 kg : RC 0,37 IC</a:t>
                          </a:r>
                          <a:r>
                            <a:rPr lang="fr-CA" sz="12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(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0,15-0,90)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Diminution de la prévalence des SGA (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p=0,04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pour toutes les classes) avec augmentation dans les classes d'obésité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Pas de différence statistiquement significative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+/-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3491343474"/>
                      </a:ext>
                    </a:extLst>
                  </a:tr>
                  <a:tr h="9235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Bauer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2016</a:t>
                          </a:r>
                        </a:p>
                      </a:txBody>
                      <a:tcPr marL="7620" marR="7620" marT="7620" marB="0" anchor="ctr"/>
                    </a:tc>
                    <a:tc gridSpan="2"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0,69 IC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0,44-1,09) </a:t>
                          </a:r>
                          <a:r>
                            <a:rPr lang="pl-PL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0,12</a:t>
                          </a: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1,13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IC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0,78-1,64) </a:t>
                          </a:r>
                          <a:r>
                            <a:rPr lang="pl-PL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0,53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(4500g) RC 1,17 IC (0,39-3,53) 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0,78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1,44 IC (0,99 - 2,09)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p=0,06 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(MAIS faible poids de naissance &lt;2500g :  RC 2,03 IC (1,06-3,89)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0,79 IC (0,40-1,55)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Oui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2604293780"/>
                      </a:ext>
                    </a:extLst>
                  </a:tr>
                  <a:tr h="5737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Narayanan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 gridSpan="6"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Toutes les issues défavorables  de l’étude ont été analysées ensemble:  (prise pondérale sous-optimale &lt; 5kg) RC 1,74 IC (1,34-2,25) p &lt; 0,001 </a:t>
                          </a:r>
                        </a:p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(perte pondérale) : RC 0,17 IC (0,08-0,37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) p&lt;0,001</a:t>
                          </a: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Oui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3590764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730225E2-2257-4B9D-8A04-5E54AAC2E6F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4395696"/>
                  </p:ext>
                </p:extLst>
              </p:nvPr>
            </p:nvGraphicFramePr>
            <p:xfrm>
              <a:off x="111125" y="629920"/>
              <a:ext cx="11887834" cy="61526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875">
                      <a:extLst>
                        <a:ext uri="{9D8B030D-6E8A-4147-A177-3AD203B41FA5}">
                          <a16:colId xmlns:a16="http://schemas.microsoft.com/office/drawing/2014/main" val="2362639789"/>
                        </a:ext>
                      </a:extLst>
                    </a:gridCol>
                    <a:gridCol w="1649512">
                      <a:extLst>
                        <a:ext uri="{9D8B030D-6E8A-4147-A177-3AD203B41FA5}">
                          <a16:colId xmlns:a16="http://schemas.microsoft.com/office/drawing/2014/main" val="3432770533"/>
                        </a:ext>
                      </a:extLst>
                    </a:gridCol>
                    <a:gridCol w="1439425">
                      <a:extLst>
                        <a:ext uri="{9D8B030D-6E8A-4147-A177-3AD203B41FA5}">
                          <a16:colId xmlns:a16="http://schemas.microsoft.com/office/drawing/2014/main" val="2244787800"/>
                        </a:ext>
                      </a:extLst>
                    </a:gridCol>
                    <a:gridCol w="1429359">
                      <a:extLst>
                        <a:ext uri="{9D8B030D-6E8A-4147-A177-3AD203B41FA5}">
                          <a16:colId xmlns:a16="http://schemas.microsoft.com/office/drawing/2014/main" val="971187462"/>
                        </a:ext>
                      </a:extLst>
                    </a:gridCol>
                    <a:gridCol w="1560215">
                      <a:extLst>
                        <a:ext uri="{9D8B030D-6E8A-4147-A177-3AD203B41FA5}">
                          <a16:colId xmlns:a16="http://schemas.microsoft.com/office/drawing/2014/main" val="1058740562"/>
                        </a:ext>
                      </a:extLst>
                    </a:gridCol>
                    <a:gridCol w="1678490">
                      <a:extLst>
                        <a:ext uri="{9D8B030D-6E8A-4147-A177-3AD203B41FA5}">
                          <a16:colId xmlns:a16="http://schemas.microsoft.com/office/drawing/2014/main" val="2296621893"/>
                        </a:ext>
                      </a:extLst>
                    </a:gridCol>
                    <a:gridCol w="1651159">
                      <a:extLst>
                        <a:ext uri="{9D8B030D-6E8A-4147-A177-3AD203B41FA5}">
                          <a16:colId xmlns:a16="http://schemas.microsoft.com/office/drawing/2014/main" val="3923418064"/>
                        </a:ext>
                      </a:extLst>
                    </a:gridCol>
                    <a:gridCol w="1320799">
                      <a:extLst>
                        <a:ext uri="{9D8B030D-6E8A-4147-A177-3AD203B41FA5}">
                          <a16:colId xmlns:a16="http://schemas.microsoft.com/office/drawing/2014/main" val="591203127"/>
                        </a:ext>
                      </a:extLst>
                    </a:gridCol>
                  </a:tblGrid>
                  <a:tr h="984606">
                    <a:tc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HTAG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64453" t="-6173" r="-299609" b="-532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SGA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Admission SIN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Auteurs en faveur de perte pondérale?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90261637"/>
                      </a:ext>
                    </a:extLst>
                  </a:tr>
                  <a:tr h="1173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Kapadia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70480" t="-89583" r="-551292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195763" t="-89583" r="-533051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297021" t="-89583" r="-435319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64453" t="-89583" r="-299609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432364" t="-89583" r="-178909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540221" t="-89583" r="-81550" b="-3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Non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18265072"/>
                      </a:ext>
                    </a:extLst>
                  </a:tr>
                  <a:tr h="74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 err="1">
                              <a:solidFill>
                                <a:schemeClr val="bg1"/>
                              </a:solidFill>
                            </a:rPr>
                            <a:t>Catalano</a:t>
                          </a:r>
                          <a:endParaRPr lang="fr-CA" sz="14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N/A 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N/A 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**LGA** : RC 0,42 IC (0,23-0,77)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(perte &gt; 5 kg : RC 2,6 IC (1,4-4,7)  (pas de résultat pour perte de poids 0-5 kg)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Non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85328972"/>
                      </a:ext>
                    </a:extLst>
                  </a:tr>
                  <a:tr h="1756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Bogaerts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Diminution chez les classes 1 d’obésité : RC 0,31 IC (0,11-0,84)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fontAlgn="b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N/A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64453" t="-168750" r="-299609" b="-90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Diminution de la prévalence des SGA (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p=0,04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pour toutes les classes) avec augmentation dans les classes d'obésité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Pas de différence statistiquement significative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+/-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491343474"/>
                      </a:ext>
                    </a:extLst>
                  </a:tr>
                  <a:tr h="9235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Bauer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2016</a:t>
                          </a:r>
                        </a:p>
                      </a:txBody>
                      <a:tcPr marL="7620" marR="7620" marT="7620" marB="0" anchor="ctr"/>
                    </a:tc>
                    <a:tc gridSpan="2">
                      <a:txBody>
                        <a:bodyPr/>
                        <a:lstStyle/>
                        <a:p>
                          <a:pPr marL="0" indent="0" algn="ctr" fontAlgn="ctr">
                            <a:buFont typeface="Arial" panose="020B0604020202020204" pitchFamily="34" charset="0"/>
                            <a:buNone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0,69 IC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0,44-1,09) </a:t>
                          </a:r>
                          <a:r>
                            <a:rPr lang="pl-PL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0,12</a:t>
                          </a: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1,13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IC </a:t>
                          </a: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</a:t>
                          </a:r>
                          <a:r>
                            <a:rPr lang="pl-PL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0,78-1,64) </a:t>
                          </a:r>
                          <a:r>
                            <a:rPr lang="pl-PL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0,53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(4500g) RC 1,17 IC (0,39-3,53) 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 = 0,78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1,44 IC (0,99 - 2,09)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p=0,06 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(MAIS faible poids de naissance &lt;2500g :  RC 2,03 IC (1,06-3,89)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p=0,03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171450" indent="-171450" algn="l" fontAlgn="ctr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RC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0,79 IC (0,40-1,55) </a:t>
                          </a:r>
                          <a:r>
                            <a:rPr lang="en-US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p=0,5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Oui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04293780"/>
                      </a:ext>
                    </a:extLst>
                  </a:tr>
                  <a:tr h="5737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Narayanan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 gridSpan="6"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Toutes les issues défavorables  de l’étude ont été analysées ensemble:  (prise pondérale sous-optimale &lt; 5kg) RC 1,74 IC (1,34-2,25) p &lt; 0,001 </a:t>
                          </a:r>
                        </a:p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(perte pondérale) : RC 0,17 IC (0,08-0,37</a:t>
                          </a:r>
                          <a:r>
                            <a:rPr lang="fr-CA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) p&lt;0,001</a:t>
                          </a: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Oui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907642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>
            <a:extLst>
              <a:ext uri="{FF2B5EF4-FFF2-40B4-BE49-F238E27FC236}">
                <a16:creationId xmlns:a16="http://schemas.microsoft.com/office/drawing/2014/main" xmlns="" id="{D5D67B2D-2F98-48AD-8EE4-46D08479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" y="-165100"/>
            <a:ext cx="10058400" cy="1069975"/>
          </a:xfrm>
        </p:spPr>
        <p:txBody>
          <a:bodyPr>
            <a:normAutofit fontScale="90000"/>
          </a:bodyPr>
          <a:lstStyle/>
          <a:p>
            <a:r>
              <a:rPr lang="fr-CA" dirty="0"/>
              <a:t>Critères de jugement </a:t>
            </a:r>
            <a:r>
              <a:rPr lang="fr-CA" sz="1800" dirty="0"/>
              <a:t>(Résultats pour les femmes avec perte pondérale)</a:t>
            </a:r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6DBEFD-7958-4B89-92B0-5AE7C31A99DE}"/>
              </a:ext>
            </a:extLst>
          </p:cNvPr>
          <p:cNvSpPr/>
          <p:nvPr/>
        </p:nvSpPr>
        <p:spPr>
          <a:xfrm>
            <a:off x="1303174" y="629921"/>
            <a:ext cx="3075785" cy="558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xmlns="" id="{B677C8D4-8672-4D95-949D-BBA84F61AF6B}"/>
              </a:ext>
            </a:extLst>
          </p:cNvPr>
          <p:cNvSpPr/>
          <p:nvPr/>
        </p:nvSpPr>
        <p:spPr>
          <a:xfrm>
            <a:off x="1547329" y="1451075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xmlns="" id="{1C02B0C2-D9F3-4AA1-BBD9-6B6D1A464F49}"/>
              </a:ext>
            </a:extLst>
          </p:cNvPr>
          <p:cNvSpPr/>
          <p:nvPr/>
        </p:nvSpPr>
        <p:spPr>
          <a:xfrm>
            <a:off x="2936032" y="1469471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xmlns="" id="{6876F9B9-D5E1-47BD-8475-F408B2872581}"/>
              </a:ext>
            </a:extLst>
          </p:cNvPr>
          <p:cNvSpPr/>
          <p:nvPr/>
        </p:nvSpPr>
        <p:spPr>
          <a:xfrm>
            <a:off x="2287611" y="5025442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9153C58E-5068-4E32-8DEB-2B1AA7552E9A}"/>
              </a:ext>
            </a:extLst>
          </p:cNvPr>
          <p:cNvSpPr/>
          <p:nvPr/>
        </p:nvSpPr>
        <p:spPr>
          <a:xfrm>
            <a:off x="1303175" y="3543235"/>
            <a:ext cx="1632857" cy="166084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9DB06C-79AE-4735-AF89-8FA180F0694D}"/>
              </a:ext>
            </a:extLst>
          </p:cNvPr>
          <p:cNvSpPr/>
          <p:nvPr/>
        </p:nvSpPr>
        <p:spPr>
          <a:xfrm>
            <a:off x="4354397" y="618701"/>
            <a:ext cx="1416484" cy="5599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xmlns="" id="{F361B218-9AD0-43AF-BBB6-0B6CABC9112C}"/>
              </a:ext>
            </a:extLst>
          </p:cNvPr>
          <p:cNvSpPr/>
          <p:nvPr/>
        </p:nvSpPr>
        <p:spPr>
          <a:xfrm>
            <a:off x="4489575" y="1469471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xmlns="" id="{92AD3B19-3E8B-4B75-8D60-896FD5204CF4}"/>
              </a:ext>
            </a:extLst>
          </p:cNvPr>
          <p:cNvSpPr/>
          <p:nvPr/>
        </p:nvSpPr>
        <p:spPr>
          <a:xfrm>
            <a:off x="4489575" y="5039942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E8246EB-399D-4D7C-A775-C6DB10017E0F}"/>
              </a:ext>
            </a:extLst>
          </p:cNvPr>
          <p:cNvSpPr/>
          <p:nvPr/>
        </p:nvSpPr>
        <p:spPr>
          <a:xfrm>
            <a:off x="5792176" y="618701"/>
            <a:ext cx="1610012" cy="5599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B2E1AD1A-CA95-41D6-B7FA-64D86869C09F}"/>
              </a:ext>
            </a:extLst>
          </p:cNvPr>
          <p:cNvSpPr/>
          <p:nvPr/>
        </p:nvSpPr>
        <p:spPr>
          <a:xfrm>
            <a:off x="5710534" y="1422152"/>
            <a:ext cx="1711974" cy="139863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A2E90950-810A-4A92-AFF4-84DD26793781}"/>
              </a:ext>
            </a:extLst>
          </p:cNvPr>
          <p:cNvSpPr/>
          <p:nvPr/>
        </p:nvSpPr>
        <p:spPr>
          <a:xfrm>
            <a:off x="5791201" y="2832005"/>
            <a:ext cx="1552190" cy="63031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F6378A62-5DB5-4E1B-9BDB-8B48B2514B00}"/>
              </a:ext>
            </a:extLst>
          </p:cNvPr>
          <p:cNvSpPr/>
          <p:nvPr/>
        </p:nvSpPr>
        <p:spPr>
          <a:xfrm>
            <a:off x="5500756" y="3473534"/>
            <a:ext cx="2036436" cy="184014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xmlns="" id="{0C6503B9-718D-463B-ABF7-C5AB818FE4E3}"/>
              </a:ext>
            </a:extLst>
          </p:cNvPr>
          <p:cNvSpPr/>
          <p:nvPr/>
        </p:nvSpPr>
        <p:spPr>
          <a:xfrm>
            <a:off x="6012222" y="5030473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D7E8D2F-70D9-4D23-B907-1B96F0AC1214}"/>
              </a:ext>
            </a:extLst>
          </p:cNvPr>
          <p:cNvSpPr/>
          <p:nvPr/>
        </p:nvSpPr>
        <p:spPr>
          <a:xfrm>
            <a:off x="7373201" y="629920"/>
            <a:ext cx="1723778" cy="55880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E5FFDF5-C67E-4E80-872A-81DE34A3DA1A}"/>
              </a:ext>
            </a:extLst>
          </p:cNvPr>
          <p:cNvSpPr/>
          <p:nvPr/>
        </p:nvSpPr>
        <p:spPr>
          <a:xfrm>
            <a:off x="7317539" y="1474932"/>
            <a:ext cx="1760373" cy="129307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055E7C00-4B82-42FD-A752-B9C417806245}"/>
              </a:ext>
            </a:extLst>
          </p:cNvPr>
          <p:cNvSpPr/>
          <p:nvPr/>
        </p:nvSpPr>
        <p:spPr>
          <a:xfrm>
            <a:off x="7338834" y="2588138"/>
            <a:ext cx="1758144" cy="111804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xmlns="" id="{9D75DD27-8B3A-45F2-9368-61FCE6411C32}"/>
              </a:ext>
            </a:extLst>
          </p:cNvPr>
          <p:cNvSpPr/>
          <p:nvPr/>
        </p:nvSpPr>
        <p:spPr>
          <a:xfrm>
            <a:off x="7663849" y="5025442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0F3BE0D2-94D9-4207-8525-30ABC1BCCF79}"/>
              </a:ext>
            </a:extLst>
          </p:cNvPr>
          <p:cNvSpPr/>
          <p:nvPr/>
        </p:nvSpPr>
        <p:spPr>
          <a:xfrm>
            <a:off x="7338834" y="3717864"/>
            <a:ext cx="1688255" cy="146163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2F1EDA-5575-42E3-9175-DA63C0AFF103}"/>
              </a:ext>
            </a:extLst>
          </p:cNvPr>
          <p:cNvSpPr/>
          <p:nvPr/>
        </p:nvSpPr>
        <p:spPr>
          <a:xfrm>
            <a:off x="9082751" y="629920"/>
            <a:ext cx="1572209" cy="55880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xmlns="" id="{C2E30E08-D494-4B47-921B-B1961234BBE1}"/>
              </a:ext>
            </a:extLst>
          </p:cNvPr>
          <p:cNvSpPr/>
          <p:nvPr/>
        </p:nvSpPr>
        <p:spPr>
          <a:xfrm>
            <a:off x="9234468" y="3740351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xmlns="" id="{B5397ABF-CA03-4CA0-A528-8ED876CB6E30}"/>
              </a:ext>
            </a:extLst>
          </p:cNvPr>
          <p:cNvSpPr/>
          <p:nvPr/>
        </p:nvSpPr>
        <p:spPr>
          <a:xfrm>
            <a:off x="9243359" y="5039942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xmlns="" id="{0D722F0C-E5AE-4BF5-8D35-65AE7C2FF90E}"/>
              </a:ext>
            </a:extLst>
          </p:cNvPr>
          <p:cNvSpPr/>
          <p:nvPr/>
        </p:nvSpPr>
        <p:spPr>
          <a:xfrm>
            <a:off x="9282822" y="1426733"/>
            <a:ext cx="1110342" cy="13809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DA87285-49B7-4FEF-A8B0-C8416657F70F}"/>
              </a:ext>
            </a:extLst>
          </p:cNvPr>
          <p:cNvSpPr/>
          <p:nvPr/>
        </p:nvSpPr>
        <p:spPr>
          <a:xfrm>
            <a:off x="111124" y="6217921"/>
            <a:ext cx="10543835" cy="5380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9C18A10-AC1B-4E65-88A2-E103B41819C9}"/>
              </a:ext>
            </a:extLst>
          </p:cNvPr>
          <p:cNvSpPr/>
          <p:nvPr/>
        </p:nvSpPr>
        <p:spPr>
          <a:xfrm>
            <a:off x="10678004" y="629918"/>
            <a:ext cx="1320956" cy="61260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051BB4-99E2-4128-B08C-586248BE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6" y="643405"/>
            <a:ext cx="4815136" cy="1349518"/>
          </a:xfrm>
        </p:spPr>
        <p:txBody>
          <a:bodyPr/>
          <a:lstStyle/>
          <a:p>
            <a:r>
              <a:rPr lang="fr-CA" dirty="0"/>
              <a:t>En BREF…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735646-2659-4337-8896-D7358E82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203939"/>
            <a:ext cx="10791825" cy="4407878"/>
          </a:xfrm>
        </p:spPr>
        <p:txBody>
          <a:bodyPr/>
          <a:lstStyle/>
          <a:p>
            <a:r>
              <a:rPr lang="fr-CA" dirty="0"/>
              <a:t>Augmentation SGA (3/4)</a:t>
            </a:r>
          </a:p>
          <a:p>
            <a:pPr lvl="2"/>
            <a:r>
              <a:rPr lang="fr-CA" dirty="0"/>
              <a:t>SANS impact significatif sur l’admission</a:t>
            </a:r>
          </a:p>
          <a:p>
            <a:pPr marL="548640" lvl="2" indent="0">
              <a:buNone/>
            </a:pPr>
            <a:r>
              <a:rPr lang="fr-CA" dirty="0"/>
              <a:t>   aux soins intensifs néonataux!</a:t>
            </a:r>
          </a:p>
          <a:p>
            <a:r>
              <a:rPr lang="fr-CA" dirty="0"/>
              <a:t>Diminution macrosomie (3/4)</a:t>
            </a:r>
          </a:p>
          <a:p>
            <a:endParaRPr lang="fr-CA" dirty="0"/>
          </a:p>
          <a:p>
            <a:r>
              <a:rPr lang="fr-CA" dirty="0"/>
              <a:t>Généralement pas de diminution significative de : HTAG / PE / DG </a:t>
            </a:r>
          </a:p>
          <a:p>
            <a:pPr lvl="2"/>
            <a:r>
              <a:rPr lang="fr-CA" dirty="0"/>
              <a:t>Mais issues évaluées dans 2/4 études</a:t>
            </a:r>
          </a:p>
          <a:p>
            <a:r>
              <a:rPr lang="fr-CA" dirty="0"/>
              <a:t>Possibilité de combiner les issues défavorables? (</a:t>
            </a:r>
            <a:r>
              <a:rPr lang="fr-CA" dirty="0" err="1"/>
              <a:t>Naranayan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Pour augmenter la prévalence des issues..</a:t>
            </a:r>
          </a:p>
          <a:p>
            <a:r>
              <a:rPr lang="fr-CA" dirty="0"/>
              <a:t>Et à long terme?</a:t>
            </a:r>
          </a:p>
          <a:p>
            <a:endParaRPr lang="fr-CA" dirty="0"/>
          </a:p>
        </p:txBody>
      </p:sp>
      <p:pic>
        <p:nvPicPr>
          <p:cNvPr id="5122" name="Picture 2" descr="RÃ©sultats de recherche d'images pour Â«Â post partumÂ Â»">
            <a:extLst>
              <a:ext uri="{FF2B5EF4-FFF2-40B4-BE49-F238E27FC236}">
                <a16:creationId xmlns:a16="http://schemas.microsoft.com/office/drawing/2014/main" xmlns="" id="{B948FF1D-D95B-4FF6-B4A7-174A90A7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48" y="286816"/>
            <a:ext cx="5881936" cy="29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6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A94BEF-87DB-4534-A588-9E691AB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700" dirty="0"/>
              <a:t>Notre conclusion…</a:t>
            </a:r>
            <a:r>
              <a:rPr lang="fr-CA" dirty="0"/>
              <a:t/>
            </a:r>
            <a:br>
              <a:rPr lang="fr-CA" dirty="0"/>
            </a:br>
            <a:r>
              <a:rPr lang="fr-CA" sz="4000" dirty="0"/>
              <a:t>Des changements dans notre pratique?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60A05A7-2DF4-4F8C-9787-5014C419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456289" cy="39518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/>
              <a:t>Davantage d’études nécessaires 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Évaluation longitudinale</a:t>
            </a:r>
          </a:p>
          <a:p>
            <a:pPr lvl="1">
              <a:lnSpc>
                <a:spcPct val="150000"/>
              </a:lnSpc>
            </a:pPr>
            <a:r>
              <a:rPr lang="fr-CA" sz="2400" dirty="0"/>
              <a:t>Impact développemental?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Inquiétudes moins grandes si prise pondérale insuffisante dans cette population</a:t>
            </a:r>
          </a:p>
          <a:p>
            <a:pPr>
              <a:lnSpc>
                <a:spcPct val="150000"/>
              </a:lnSpc>
            </a:pPr>
            <a:r>
              <a:rPr lang="fr-CA" sz="2400" dirty="0"/>
              <a:t>Dans notre pratique…</a:t>
            </a:r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xmlns="" id="{965674D1-1B22-4122-82BE-5F43DA7EC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98981"/>
              </p:ext>
            </p:extLst>
          </p:nvPr>
        </p:nvGraphicFramePr>
        <p:xfrm>
          <a:off x="8562493" y="2221899"/>
          <a:ext cx="2565755" cy="422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Image bitmap" r:id="rId4" imgW="1082160" imgH="1783080" progId="Paint.Picture">
                  <p:embed/>
                </p:oleObj>
              </mc:Choice>
              <mc:Fallback>
                <p:oleObj name="Image bitmap" r:id="rId4" imgW="1082160" imgH="1783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62493" y="2221899"/>
                        <a:ext cx="2565755" cy="422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78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246715-86E0-46BC-B5B6-BD239DBE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B2A27A7-29C0-49D2-B4D5-B966D3F44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sz="1600" dirty="0"/>
              <a:t>KAPADIA, </a:t>
            </a:r>
            <a:r>
              <a:rPr lang="fr-CA" sz="1600" dirty="0" err="1"/>
              <a:t>Mufiza</a:t>
            </a:r>
            <a:r>
              <a:rPr lang="fr-CA" sz="1600" dirty="0"/>
              <a:t> Zia et al. « </a:t>
            </a:r>
            <a:r>
              <a:rPr lang="en-US" sz="1600" dirty="0"/>
              <a:t>Weight Loss Instead of Weight Gain within the Guidelines in Obese Women during Pregnancy: A Systematic Review and Meta-Analyses of Maternal and Infant Outcomes</a:t>
            </a:r>
            <a:r>
              <a:rPr lang="fr-CA" sz="1600" dirty="0"/>
              <a:t> »</a:t>
            </a:r>
            <a:r>
              <a:rPr lang="en-US" sz="1600" dirty="0"/>
              <a:t> PLOS ONE | DOI:10.1371/journal.pone.0132650 July 21, 2015</a:t>
            </a:r>
          </a:p>
          <a:p>
            <a:r>
              <a:rPr lang="fr-CA" sz="1600" dirty="0"/>
              <a:t>CATALANO, Patrick M. et al. « </a:t>
            </a:r>
            <a:r>
              <a:rPr lang="en-US" sz="1600" dirty="0"/>
              <a:t>Inadequate weight gain in overweight and obese pregnant women: what is the effect on fetal growth?</a:t>
            </a:r>
            <a:r>
              <a:rPr lang="fr-CA" sz="1600" dirty="0"/>
              <a:t> » </a:t>
            </a:r>
            <a:r>
              <a:rPr lang="en-US" sz="1600" dirty="0"/>
              <a:t>American Journal of Obstetrics &amp; Gynecology,</a:t>
            </a:r>
            <a:r>
              <a:rPr lang="pt-BR" sz="1600" dirty="0"/>
              <a:t> 211:137.e1-7,</a:t>
            </a:r>
            <a:r>
              <a:rPr lang="en-US" sz="1600" dirty="0"/>
              <a:t> </a:t>
            </a:r>
            <a:r>
              <a:rPr lang="pt-BR" sz="1600" dirty="0"/>
              <a:t>2014</a:t>
            </a:r>
          </a:p>
          <a:p>
            <a:r>
              <a:rPr lang="fr-CA" sz="1600" dirty="0"/>
              <a:t>BOGAERTS, Annick « </a:t>
            </a:r>
            <a:r>
              <a:rPr lang="en-US" sz="1600" dirty="0"/>
              <a:t>Weight Loss in Obese Pregnant Women and Risk for Adverse Perinatal Outcomes</a:t>
            </a:r>
            <a:r>
              <a:rPr lang="fr-CA" sz="1600" dirty="0"/>
              <a:t> »</a:t>
            </a:r>
            <a:r>
              <a:rPr lang="en-US" sz="1600" dirty="0"/>
              <a:t> </a:t>
            </a:r>
            <a:r>
              <a:rPr lang="fr-CA" sz="1600" dirty="0" err="1"/>
              <a:t>Wolters</a:t>
            </a:r>
            <a:r>
              <a:rPr lang="fr-CA" sz="1600" dirty="0"/>
              <a:t> Kluwer </a:t>
            </a:r>
            <a:r>
              <a:rPr lang="fr-CA" sz="1600" dirty="0" err="1"/>
              <a:t>Health</a:t>
            </a:r>
            <a:r>
              <a:rPr lang="fr-CA" sz="1600" dirty="0"/>
              <a:t>, </a:t>
            </a:r>
            <a:r>
              <a:rPr lang="fr-CA" sz="1600" dirty="0" err="1"/>
              <a:t>Inc</a:t>
            </a:r>
            <a:r>
              <a:rPr lang="fr-CA" sz="1600" dirty="0"/>
              <a:t>  </a:t>
            </a:r>
            <a:r>
              <a:rPr lang="en-US" sz="1600" dirty="0"/>
              <a:t>VOL. 125, NO. 3, MARCH 2015</a:t>
            </a:r>
          </a:p>
          <a:p>
            <a:r>
              <a:rPr lang="fr-CA" sz="1600" dirty="0"/>
              <a:t>BAUER, CM Cox et al. « </a:t>
            </a:r>
            <a:r>
              <a:rPr lang="en-US" sz="1600" dirty="0"/>
              <a:t>Maternal and neonatal outcomes in obese women who lose </a:t>
            </a:r>
            <a:r>
              <a:rPr lang="fr-CA" sz="1600" dirty="0"/>
              <a:t>weight </a:t>
            </a:r>
            <a:r>
              <a:rPr lang="fr-CA" sz="1600" dirty="0" err="1"/>
              <a:t>during</a:t>
            </a:r>
            <a:r>
              <a:rPr lang="fr-CA" sz="1600" dirty="0"/>
              <a:t> pregnancy »</a:t>
            </a:r>
            <a:r>
              <a:rPr lang="en-US" sz="1600" dirty="0"/>
              <a:t> Journal of Perinatology 36, 278–283; doi:10.1038/jp.2015.202; 7 January 2016</a:t>
            </a:r>
          </a:p>
          <a:p>
            <a:r>
              <a:rPr lang="en-US" sz="1600" dirty="0"/>
              <a:t>NARAYANAN, R. P. </a:t>
            </a:r>
            <a:r>
              <a:rPr lang="fr-CA" sz="1600" dirty="0"/>
              <a:t>« </a:t>
            </a:r>
            <a:r>
              <a:rPr lang="en-US" sz="1600" dirty="0"/>
              <a:t>Fit for Birth – the effect of weight changes in obese pregnant women on maternal and neonatal outcomes: a pilot prospective cohort study</a:t>
            </a:r>
            <a:r>
              <a:rPr lang="fr-CA" sz="1600" dirty="0"/>
              <a:t> »</a:t>
            </a:r>
            <a:r>
              <a:rPr lang="en-US" sz="1600" dirty="0"/>
              <a:t> World Obesity. clinical obesity 6, 79–88,</a:t>
            </a:r>
            <a:r>
              <a:rPr lang="fr-CA" sz="1600" dirty="0"/>
              <a:t> </a:t>
            </a:r>
            <a:r>
              <a:rPr lang="fr-CA" sz="1600" dirty="0" err="1"/>
              <a:t>November</a:t>
            </a:r>
            <a:r>
              <a:rPr lang="fr-CA" sz="1600" dirty="0"/>
              <a:t> 2015</a:t>
            </a:r>
            <a:endParaRPr lang="en-US" sz="1600" dirty="0"/>
          </a:p>
          <a:p>
            <a:r>
              <a:rPr lang="fr-CA" sz="1500" dirty="0" err="1"/>
              <a:t>Uptodate</a:t>
            </a:r>
            <a:r>
              <a:rPr lang="fr-CA" sz="1500" dirty="0"/>
              <a:t>, </a:t>
            </a:r>
            <a:r>
              <a:rPr lang="fr-CA" sz="1500" dirty="0">
                <a:hlinkClick r:id="rId2"/>
              </a:rPr>
              <a:t>https://www.uptodate.com</a:t>
            </a:r>
            <a:r>
              <a:rPr lang="fr-CA" sz="1500" dirty="0"/>
              <a:t> </a:t>
            </a:r>
          </a:p>
          <a:p>
            <a:r>
              <a:rPr lang="fr-CA" sz="1500" dirty="0"/>
              <a:t>Embase,  </a:t>
            </a:r>
            <a:r>
              <a:rPr lang="fr-CA" sz="1500" dirty="0">
                <a:hlinkClick r:id="rId3"/>
              </a:rPr>
              <a:t>https://ovidsp.tx.ovid.com</a:t>
            </a:r>
            <a:r>
              <a:rPr lang="fr-CA" sz="1500" dirty="0"/>
              <a:t> </a:t>
            </a:r>
          </a:p>
          <a:p>
            <a:r>
              <a:rPr lang="fr-CA" sz="1500" dirty="0"/>
              <a:t>Cochrane, </a:t>
            </a:r>
            <a:r>
              <a:rPr lang="fr-CA" sz="1500" dirty="0">
                <a:hlinkClick r:id="rId4"/>
              </a:rPr>
              <a:t>http://cochranelibrary-wiley.com/cochranelibrary/search</a:t>
            </a:r>
            <a:r>
              <a:rPr lang="fr-CA" sz="1500" dirty="0"/>
              <a:t> </a:t>
            </a:r>
          </a:p>
          <a:p>
            <a:r>
              <a:rPr lang="fr-CA" sz="1500" dirty="0" err="1"/>
              <a:t>Pubmed</a:t>
            </a:r>
            <a:r>
              <a:rPr lang="fr-CA" sz="1500" dirty="0"/>
              <a:t>, </a:t>
            </a:r>
            <a:r>
              <a:rPr lang="fr-CA" sz="1500" dirty="0">
                <a:hlinkClick r:id="rId5"/>
              </a:rPr>
              <a:t>https://www.ncbi.nlm.nih.gov/pubmed</a:t>
            </a:r>
            <a:r>
              <a:rPr lang="fr-CA" sz="1500" dirty="0"/>
              <a:t> </a:t>
            </a:r>
          </a:p>
          <a:p>
            <a:r>
              <a:rPr lang="fr-CA" sz="1500" dirty="0"/>
              <a:t>LECLERC, Céline « Mémo-périnatalité : guide pratique 3e éd. » Version revue et corrigée V1.1, 2014</a:t>
            </a:r>
          </a:p>
        </p:txBody>
      </p:sp>
    </p:spTree>
    <p:extLst>
      <p:ext uri="{BB962C8B-B14F-4D97-AF65-F5344CB8AC3E}">
        <p14:creationId xmlns:p14="http://schemas.microsoft.com/office/powerpoint/2010/main" val="306503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9ECB4D2-E9D6-4CCD-8652-D417CA732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4389120"/>
            <a:ext cx="1781194" cy="21420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64E8B3-31EB-4CEC-A5AC-BF677FA10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Des questions?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EC5103D-C30C-4047-85E8-93E1FB7F2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Merci de votre écoute! </a:t>
            </a:r>
            <a:r>
              <a:rPr lang="fr-CA" dirty="0">
                <a:sym typeface="Wingdings" panose="05000000000000000000" pitchFamily="2" charset="2"/>
              </a:rPr>
              <a:t>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67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pace-cocoon.ch/wp-content/uploads/2017/04/symbole-de-la-femme-enceinte-stylis-dessin-vectoriel-Banque-dimages.jpg">
            <a:extLst>
              <a:ext uri="{FF2B5EF4-FFF2-40B4-BE49-F238E27FC236}">
                <a16:creationId xmlns:a16="http://schemas.microsoft.com/office/drawing/2014/main" xmlns="" id="{20998F69-39DE-4BEC-B802-44E3BA22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30" y="-309255"/>
            <a:ext cx="4806462" cy="48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3C1533-3D1C-480F-BB8C-694E66AB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recherche PICO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="" id="{866031BD-7891-4DA4-A7CE-2825FE99B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CA" dirty="0"/>
                  <a:t>P : femmes obèses enceintes IMC </a:t>
                </a:r>
                <a14:m>
                  <m:oMath xmlns:m="http://schemas.openxmlformats.org/officeDocument/2006/math">
                    <m:r>
                      <a:rPr lang="fr-CA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CA" dirty="0"/>
                  <a:t> 30</a:t>
                </a:r>
              </a:p>
              <a:p>
                <a:r>
                  <a:rPr lang="fr-CA" dirty="0"/>
                  <a:t>I : perte de poids </a:t>
                </a:r>
              </a:p>
              <a:p>
                <a:r>
                  <a:rPr lang="fr-CA" dirty="0"/>
                  <a:t>C : femmes enceintes avec prise de poids/obésité </a:t>
                </a:r>
              </a:p>
              <a:p>
                <a:r>
                  <a:rPr lang="fr-CA" dirty="0"/>
                  <a:t>O : améliorer les issues </a:t>
                </a:r>
                <a:r>
                  <a:rPr lang="fr-CA" dirty="0" err="1"/>
                  <a:t>materno</a:t>
                </a:r>
                <a:r>
                  <a:rPr lang="fr-CA" dirty="0"/>
                  <a:t>-fœtales 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fr-CA" dirty="0"/>
                  <a:t>Devrions-nous recommander une perte de poids durant la grossesse chez les femmes enceintes obèses afin d’améliorer les issues </a:t>
                </a:r>
                <a:r>
                  <a:rPr lang="fr-CA" dirty="0" err="1"/>
                  <a:t>materno</a:t>
                </a:r>
                <a:r>
                  <a:rPr lang="fr-CA" dirty="0"/>
                  <a:t>-fœtales de la grossesse?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66031BD-7891-4DA4-A7CE-2825FE99B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D9A3CA-AC57-4734-AFE2-4C51F72318A5}"/>
              </a:ext>
            </a:extLst>
          </p:cNvPr>
          <p:cNvSpPr/>
          <p:nvPr/>
        </p:nvSpPr>
        <p:spPr>
          <a:xfrm>
            <a:off x="1069848" y="4170784"/>
            <a:ext cx="9958936" cy="11010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017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D39AA2-DB39-4910-9352-68DB014E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="" id="{D93A22F8-A47E-4C2A-9FA0-67F35D5A7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CA" dirty="0"/>
                  <a:t>Complications liées à l’obésité </a:t>
                </a:r>
              </a:p>
              <a:p>
                <a:pPr lvl="2"/>
                <a:r>
                  <a:rPr lang="fr-CA" dirty="0"/>
                  <a:t> Fœtales :  Macrosomie / Hypoglycémie néonatale / Dystocie de l’épaule / Malformations / Etc.</a:t>
                </a:r>
              </a:p>
              <a:p>
                <a:pPr lvl="2"/>
                <a:r>
                  <a:rPr lang="fr-CA" dirty="0"/>
                  <a:t>Maternelles : PE / DG / HTAG / Dystocie de travail / Etc.</a:t>
                </a:r>
              </a:p>
              <a:p>
                <a:endParaRPr lang="fr-CA" dirty="0"/>
              </a:p>
              <a:p>
                <a:r>
                  <a:rPr lang="fr-CA" dirty="0"/>
                  <a:t>Recommandation IOM (2009) :</a:t>
                </a:r>
              </a:p>
              <a:p>
                <a:pPr lvl="2"/>
                <a:r>
                  <a:rPr lang="fr-CA" dirty="0"/>
                  <a:t>IMC </a:t>
                </a:r>
                <a14:m>
                  <m:oMath xmlns:m="http://schemas.openxmlformats.org/officeDocument/2006/math">
                    <m:r>
                      <a:rPr lang="fr-CA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CA" dirty="0"/>
                  <a:t> 30  =  Prise pondérale 5-9 kg</a:t>
                </a:r>
              </a:p>
              <a:p>
                <a:pPr lvl="4"/>
                <a:endParaRPr lang="fr-CA" dirty="0"/>
              </a:p>
              <a:p>
                <a:pPr lvl="4"/>
                <a:endParaRPr lang="fr-CA" dirty="0"/>
              </a:p>
              <a:p>
                <a:r>
                  <a:rPr lang="fr-CA" dirty="0"/>
                  <a:t>Changements physiologiques de la grossesse :</a:t>
                </a:r>
              </a:p>
              <a:p>
                <a:pPr lvl="2"/>
                <a:r>
                  <a:rPr lang="fr-CA" dirty="0"/>
                  <a:t>8-12 kg</a:t>
                </a:r>
              </a:p>
              <a:p>
                <a:pPr lvl="2"/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3A22F8-A47E-4C2A-9FA0-67F35D5A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Ã©sultats de recherche d'images pour Â«Â femme enceinteÂ Â»">
            <a:extLst>
              <a:ext uri="{FF2B5EF4-FFF2-40B4-BE49-F238E27FC236}">
                <a16:creationId xmlns:a16="http://schemas.microsoft.com/office/drawing/2014/main" xmlns="" id="{ED547284-98CE-4AE9-8116-B9B976D9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70" y="3147199"/>
            <a:ext cx="4386879" cy="29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8FAA35-A4FE-4A13-A3AC-C9387E81D3AE}"/>
              </a:ext>
            </a:extLst>
          </p:cNvPr>
          <p:cNvSpPr/>
          <p:nvPr/>
        </p:nvSpPr>
        <p:spPr>
          <a:xfrm>
            <a:off x="2857021" y="2489464"/>
            <a:ext cx="1240972" cy="2425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4EDFEB-9E2D-4E96-93F1-1146A96FBAC6}"/>
              </a:ext>
            </a:extLst>
          </p:cNvPr>
          <p:cNvSpPr/>
          <p:nvPr/>
        </p:nvSpPr>
        <p:spPr>
          <a:xfrm>
            <a:off x="3115216" y="2771464"/>
            <a:ext cx="1573763" cy="2882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61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associÃ©e">
            <a:extLst>
              <a:ext uri="{FF2B5EF4-FFF2-40B4-BE49-F238E27FC236}">
                <a16:creationId xmlns:a16="http://schemas.microsoft.com/office/drawing/2014/main" xmlns="" id="{0B0A88C7-5065-45D4-BB88-65DD1B7D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33" y="2623360"/>
            <a:ext cx="5455687" cy="40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A21E56-F138-4002-A2E0-E45ADA7B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5517383" cy="1609344"/>
          </a:xfrm>
        </p:spPr>
        <p:txBody>
          <a:bodyPr>
            <a:normAutofit/>
          </a:bodyPr>
          <a:lstStyle/>
          <a:p>
            <a:r>
              <a:rPr lang="fr-CA" sz="4400" dirty="0"/>
              <a:t>Critères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C9501E-53FC-4395-8005-4F325752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9001"/>
            <a:ext cx="4629616" cy="4050792"/>
          </a:xfrm>
        </p:spPr>
        <p:txBody>
          <a:bodyPr/>
          <a:lstStyle/>
          <a:p>
            <a:r>
              <a:rPr lang="fr-CA" dirty="0"/>
              <a:t>Articles en français et anglais</a:t>
            </a:r>
          </a:p>
          <a:p>
            <a:r>
              <a:rPr lang="fr-CA" dirty="0"/>
              <a:t>Femmes enceintes</a:t>
            </a:r>
          </a:p>
          <a:p>
            <a:r>
              <a:rPr lang="fr-CA" dirty="0"/>
              <a:t>Obèses </a:t>
            </a:r>
          </a:p>
          <a:p>
            <a:r>
              <a:rPr lang="fr-CA" dirty="0"/>
              <a:t>Issues de la grossesse et du fœtus</a:t>
            </a:r>
          </a:p>
          <a:p>
            <a:r>
              <a:rPr lang="fr-CA" dirty="0"/>
              <a:t>Perte de poids </a:t>
            </a:r>
            <a:r>
              <a:rPr lang="fr-CA" u="sng" dirty="0"/>
              <a:t>pendant</a:t>
            </a:r>
            <a:r>
              <a:rPr lang="fr-CA" dirty="0"/>
              <a:t> la grossesse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54CFB1D-02A9-4FC5-8FAF-F4016C6C29A0}"/>
              </a:ext>
            </a:extLst>
          </p:cNvPr>
          <p:cNvSpPr txBox="1">
            <a:spLocks/>
          </p:cNvSpPr>
          <p:nvPr/>
        </p:nvSpPr>
        <p:spPr>
          <a:xfrm>
            <a:off x="6505941" y="484632"/>
            <a:ext cx="528656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400" dirty="0"/>
              <a:t>CritèreS d’exclusion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CE3429F8-B2BF-4653-BCFE-C6B49A6E5A03}"/>
              </a:ext>
            </a:extLst>
          </p:cNvPr>
          <p:cNvSpPr txBox="1">
            <a:spLocks/>
          </p:cNvSpPr>
          <p:nvPr/>
        </p:nvSpPr>
        <p:spPr>
          <a:xfrm>
            <a:off x="6505941" y="1669001"/>
            <a:ext cx="5788848" cy="403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Femmes non-obèses </a:t>
            </a:r>
          </a:p>
          <a:p>
            <a:r>
              <a:rPr lang="fr-CA" dirty="0"/>
              <a:t>Période pré-gestationnelle</a:t>
            </a:r>
          </a:p>
          <a:p>
            <a:r>
              <a:rPr lang="fr-CA" dirty="0"/>
              <a:t>Animaux</a:t>
            </a:r>
          </a:p>
          <a:p>
            <a:r>
              <a:rPr lang="fr-CA" dirty="0"/>
              <a:t>Avis d’expert</a:t>
            </a:r>
          </a:p>
          <a:p>
            <a:r>
              <a:rPr lang="fr-CA" dirty="0"/>
              <a:t>Doublons </a:t>
            </a:r>
          </a:p>
          <a:p>
            <a:r>
              <a:rPr lang="fr-CA" dirty="0"/>
              <a:t>Issues en fertilité </a:t>
            </a:r>
          </a:p>
          <a:p>
            <a:r>
              <a:rPr lang="fr-CA" dirty="0"/>
              <a:t>Chirurgie bariatrique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E770C926-0DA5-482B-BD3A-8E367A66D0E5}"/>
              </a:ext>
            </a:extLst>
          </p:cNvPr>
          <p:cNvCxnSpPr/>
          <p:nvPr/>
        </p:nvCxnSpPr>
        <p:spPr>
          <a:xfrm>
            <a:off x="5859262" y="319596"/>
            <a:ext cx="0" cy="6205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2C70022-076F-42CC-89F5-B35F81DF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574" y="598610"/>
            <a:ext cx="3549949" cy="52724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C6DFC4-C4B6-44E0-B266-7BA456A7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905" y="292530"/>
            <a:ext cx="10058400" cy="1609344"/>
          </a:xfrm>
        </p:spPr>
        <p:txBody>
          <a:bodyPr/>
          <a:lstStyle/>
          <a:p>
            <a:r>
              <a:rPr lang="fr-CA" dirty="0"/>
              <a:t>Recherche des résultats</a:t>
            </a:r>
            <a:endParaRPr lang="fr-CA" sz="1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FFD4E32-5AF1-43D0-81F5-00B9C797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1375" y="2874626"/>
            <a:ext cx="4754880" cy="3291840"/>
          </a:xfrm>
        </p:spPr>
        <p:txBody>
          <a:bodyPr>
            <a:normAutofit/>
          </a:bodyPr>
          <a:lstStyle/>
          <a:p>
            <a:r>
              <a:rPr lang="fr-CA" dirty="0"/>
              <a:t>«Pregnancy»</a:t>
            </a:r>
          </a:p>
          <a:p>
            <a:r>
              <a:rPr lang="fr-CA" dirty="0"/>
              <a:t>«</a:t>
            </a:r>
            <a:r>
              <a:rPr lang="fr-CA" dirty="0" err="1"/>
              <a:t>Obesity</a:t>
            </a:r>
            <a:r>
              <a:rPr lang="fr-CA" dirty="0"/>
              <a:t>»</a:t>
            </a:r>
          </a:p>
          <a:p>
            <a:r>
              <a:rPr lang="fr-CA" dirty="0"/>
              <a:t>«Weight loss» ou «</a:t>
            </a:r>
            <a:r>
              <a:rPr lang="en-US" dirty="0"/>
              <a:t>Weight reduction</a:t>
            </a:r>
            <a:r>
              <a:rPr lang="fr-CA" dirty="0"/>
              <a:t>»</a:t>
            </a:r>
            <a:endParaRPr lang="en-US" dirty="0"/>
          </a:p>
          <a:p>
            <a:pPr marL="0" indent="0">
              <a:buNone/>
            </a:pPr>
            <a:endParaRPr lang="fr-CA" b="1" u="sng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F25C9918-E419-424C-BBF9-FB7E78DC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75" y="2064446"/>
            <a:ext cx="4754880" cy="640080"/>
          </a:xfrm>
        </p:spPr>
        <p:txBody>
          <a:bodyPr/>
          <a:lstStyle/>
          <a:p>
            <a:r>
              <a:rPr lang="fr-CA" dirty="0"/>
              <a:t>Recherche par mots clés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6E53BB-62BF-4AD9-9E9F-FA52E01BD445}"/>
              </a:ext>
            </a:extLst>
          </p:cNvPr>
          <p:cNvSpPr/>
          <p:nvPr/>
        </p:nvSpPr>
        <p:spPr>
          <a:xfrm>
            <a:off x="4259596" y="1389034"/>
            <a:ext cx="405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(Recherche effectuée le 11/12/2017)</a:t>
            </a:r>
          </a:p>
        </p:txBody>
      </p:sp>
    </p:spTree>
    <p:extLst>
      <p:ext uri="{BB962C8B-B14F-4D97-AF65-F5344CB8AC3E}">
        <p14:creationId xmlns:p14="http://schemas.microsoft.com/office/powerpoint/2010/main" val="254489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A76C0B6-7B60-4E8D-ACD3-BA5C646D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946"/>
            <a:ext cx="12202598" cy="55692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F3E6C6-0803-45AC-9E76-821079C48EFF}"/>
              </a:ext>
            </a:extLst>
          </p:cNvPr>
          <p:cNvSpPr/>
          <p:nvPr/>
        </p:nvSpPr>
        <p:spPr>
          <a:xfrm>
            <a:off x="3464998" y="2811779"/>
            <a:ext cx="2279212" cy="1231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8EA0D0-AA10-41B8-9594-3F224E77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5" y="-256339"/>
            <a:ext cx="10058400" cy="1609344"/>
          </a:xfrm>
        </p:spPr>
        <p:txBody>
          <a:bodyPr/>
          <a:lstStyle/>
          <a:p>
            <a:r>
              <a:rPr lang="fr-CA" dirty="0"/>
              <a:t>Méthodologie</a:t>
            </a:r>
            <a:endParaRPr lang="fr-CA" sz="1400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D3F0A748-6EC5-4157-8B2B-AB86E0D9E525}"/>
              </a:ext>
            </a:extLst>
          </p:cNvPr>
          <p:cNvSpPr/>
          <p:nvPr/>
        </p:nvSpPr>
        <p:spPr>
          <a:xfrm>
            <a:off x="-172721" y="1459230"/>
            <a:ext cx="4449668" cy="2584450"/>
          </a:xfrm>
          <a:custGeom>
            <a:avLst/>
            <a:gdLst>
              <a:gd name="connsiteX0" fmla="*/ 3810000 w 4439920"/>
              <a:gd name="connsiteY0" fmla="*/ 25400 h 2611120"/>
              <a:gd name="connsiteX1" fmla="*/ 3810000 w 4439920"/>
              <a:gd name="connsiteY1" fmla="*/ 25400 h 2611120"/>
              <a:gd name="connsiteX2" fmla="*/ 3855720 w 4439920"/>
              <a:gd name="connsiteY2" fmla="*/ 30480 h 2611120"/>
              <a:gd name="connsiteX3" fmla="*/ 3870960 w 4439920"/>
              <a:gd name="connsiteY3" fmla="*/ 35560 h 2611120"/>
              <a:gd name="connsiteX4" fmla="*/ 3921760 w 4439920"/>
              <a:gd name="connsiteY4" fmla="*/ 45720 h 2611120"/>
              <a:gd name="connsiteX5" fmla="*/ 4013200 w 4439920"/>
              <a:gd name="connsiteY5" fmla="*/ 30480 h 2611120"/>
              <a:gd name="connsiteX6" fmla="*/ 4028440 w 4439920"/>
              <a:gd name="connsiteY6" fmla="*/ 25400 h 2611120"/>
              <a:gd name="connsiteX7" fmla="*/ 4043680 w 4439920"/>
              <a:gd name="connsiteY7" fmla="*/ 20320 h 2611120"/>
              <a:gd name="connsiteX8" fmla="*/ 4272280 w 4439920"/>
              <a:gd name="connsiteY8" fmla="*/ 20320 h 2611120"/>
              <a:gd name="connsiteX9" fmla="*/ 4287520 w 4439920"/>
              <a:gd name="connsiteY9" fmla="*/ 15240 h 2611120"/>
              <a:gd name="connsiteX10" fmla="*/ 4307840 w 4439920"/>
              <a:gd name="connsiteY10" fmla="*/ 10160 h 2611120"/>
              <a:gd name="connsiteX11" fmla="*/ 4323080 w 4439920"/>
              <a:gd name="connsiteY11" fmla="*/ 5080 h 2611120"/>
              <a:gd name="connsiteX12" fmla="*/ 4353560 w 4439920"/>
              <a:gd name="connsiteY12" fmla="*/ 0 h 2611120"/>
              <a:gd name="connsiteX13" fmla="*/ 4419600 w 4439920"/>
              <a:gd name="connsiteY13" fmla="*/ 15240 h 2611120"/>
              <a:gd name="connsiteX14" fmla="*/ 4439920 w 4439920"/>
              <a:gd name="connsiteY14" fmla="*/ 45720 h 2611120"/>
              <a:gd name="connsiteX15" fmla="*/ 4434840 w 4439920"/>
              <a:gd name="connsiteY15" fmla="*/ 76200 h 2611120"/>
              <a:gd name="connsiteX16" fmla="*/ 4373880 w 4439920"/>
              <a:gd name="connsiteY16" fmla="*/ 106680 h 2611120"/>
              <a:gd name="connsiteX17" fmla="*/ 4328160 w 4439920"/>
              <a:gd name="connsiteY17" fmla="*/ 121920 h 2611120"/>
              <a:gd name="connsiteX18" fmla="*/ 4297680 w 4439920"/>
              <a:gd name="connsiteY18" fmla="*/ 132080 h 2611120"/>
              <a:gd name="connsiteX19" fmla="*/ 4262120 w 4439920"/>
              <a:gd name="connsiteY19" fmla="*/ 142240 h 2611120"/>
              <a:gd name="connsiteX20" fmla="*/ 4236720 w 4439920"/>
              <a:gd name="connsiteY20" fmla="*/ 152400 h 2611120"/>
              <a:gd name="connsiteX21" fmla="*/ 4206240 w 4439920"/>
              <a:gd name="connsiteY21" fmla="*/ 157480 h 2611120"/>
              <a:gd name="connsiteX22" fmla="*/ 4191000 w 4439920"/>
              <a:gd name="connsiteY22" fmla="*/ 162560 h 2611120"/>
              <a:gd name="connsiteX23" fmla="*/ 4124960 w 4439920"/>
              <a:gd name="connsiteY23" fmla="*/ 172720 h 2611120"/>
              <a:gd name="connsiteX24" fmla="*/ 4094480 w 4439920"/>
              <a:gd name="connsiteY24" fmla="*/ 182880 h 2611120"/>
              <a:gd name="connsiteX25" fmla="*/ 4053840 w 4439920"/>
              <a:gd name="connsiteY25" fmla="*/ 187960 h 2611120"/>
              <a:gd name="connsiteX26" fmla="*/ 4018280 w 4439920"/>
              <a:gd name="connsiteY26" fmla="*/ 198120 h 2611120"/>
              <a:gd name="connsiteX27" fmla="*/ 3997960 w 4439920"/>
              <a:gd name="connsiteY27" fmla="*/ 203200 h 2611120"/>
              <a:gd name="connsiteX28" fmla="*/ 3962400 w 4439920"/>
              <a:gd name="connsiteY28" fmla="*/ 208280 h 2611120"/>
              <a:gd name="connsiteX29" fmla="*/ 3942080 w 4439920"/>
              <a:gd name="connsiteY29" fmla="*/ 213360 h 2611120"/>
              <a:gd name="connsiteX30" fmla="*/ 3911600 w 4439920"/>
              <a:gd name="connsiteY30" fmla="*/ 218440 h 2611120"/>
              <a:gd name="connsiteX31" fmla="*/ 3891280 w 4439920"/>
              <a:gd name="connsiteY31" fmla="*/ 223520 h 2611120"/>
              <a:gd name="connsiteX32" fmla="*/ 3860800 w 4439920"/>
              <a:gd name="connsiteY32" fmla="*/ 228600 h 2611120"/>
              <a:gd name="connsiteX33" fmla="*/ 3840480 w 4439920"/>
              <a:gd name="connsiteY33" fmla="*/ 238760 h 2611120"/>
              <a:gd name="connsiteX34" fmla="*/ 3799840 w 4439920"/>
              <a:gd name="connsiteY34" fmla="*/ 248920 h 2611120"/>
              <a:gd name="connsiteX35" fmla="*/ 3759200 w 4439920"/>
              <a:gd name="connsiteY35" fmla="*/ 264160 h 2611120"/>
              <a:gd name="connsiteX36" fmla="*/ 3743960 w 4439920"/>
              <a:gd name="connsiteY36" fmla="*/ 274320 h 2611120"/>
              <a:gd name="connsiteX37" fmla="*/ 3713480 w 4439920"/>
              <a:gd name="connsiteY37" fmla="*/ 325120 h 2611120"/>
              <a:gd name="connsiteX38" fmla="*/ 3693160 w 4439920"/>
              <a:gd name="connsiteY38" fmla="*/ 355600 h 2611120"/>
              <a:gd name="connsiteX39" fmla="*/ 3688080 w 4439920"/>
              <a:gd name="connsiteY39" fmla="*/ 370840 h 2611120"/>
              <a:gd name="connsiteX40" fmla="*/ 3667760 w 4439920"/>
              <a:gd name="connsiteY40" fmla="*/ 411480 h 2611120"/>
              <a:gd name="connsiteX41" fmla="*/ 3632200 w 4439920"/>
              <a:gd name="connsiteY41" fmla="*/ 462280 h 2611120"/>
              <a:gd name="connsiteX42" fmla="*/ 3581400 w 4439920"/>
              <a:gd name="connsiteY42" fmla="*/ 543560 h 2611120"/>
              <a:gd name="connsiteX43" fmla="*/ 3550920 w 4439920"/>
              <a:gd name="connsiteY43" fmla="*/ 609600 h 2611120"/>
              <a:gd name="connsiteX44" fmla="*/ 3540760 w 4439920"/>
              <a:gd name="connsiteY44" fmla="*/ 640080 h 2611120"/>
              <a:gd name="connsiteX45" fmla="*/ 3520440 w 4439920"/>
              <a:gd name="connsiteY45" fmla="*/ 660400 h 2611120"/>
              <a:gd name="connsiteX46" fmla="*/ 3500120 w 4439920"/>
              <a:gd name="connsiteY46" fmla="*/ 706120 h 2611120"/>
              <a:gd name="connsiteX47" fmla="*/ 3469640 w 4439920"/>
              <a:gd name="connsiteY47" fmla="*/ 746760 h 2611120"/>
              <a:gd name="connsiteX48" fmla="*/ 3464560 w 4439920"/>
              <a:gd name="connsiteY48" fmla="*/ 762000 h 2611120"/>
              <a:gd name="connsiteX49" fmla="*/ 3434080 w 4439920"/>
              <a:gd name="connsiteY49" fmla="*/ 817880 h 2611120"/>
              <a:gd name="connsiteX50" fmla="*/ 3393440 w 4439920"/>
              <a:gd name="connsiteY50" fmla="*/ 914400 h 2611120"/>
              <a:gd name="connsiteX51" fmla="*/ 3383280 w 4439920"/>
              <a:gd name="connsiteY51" fmla="*/ 944880 h 2611120"/>
              <a:gd name="connsiteX52" fmla="*/ 3373120 w 4439920"/>
              <a:gd name="connsiteY52" fmla="*/ 1000760 h 2611120"/>
              <a:gd name="connsiteX53" fmla="*/ 3368040 w 4439920"/>
              <a:gd name="connsiteY53" fmla="*/ 1051560 h 2611120"/>
              <a:gd name="connsiteX54" fmla="*/ 3357880 w 4439920"/>
              <a:gd name="connsiteY54" fmla="*/ 1087120 h 2611120"/>
              <a:gd name="connsiteX55" fmla="*/ 3347720 w 4439920"/>
              <a:gd name="connsiteY55" fmla="*/ 1158240 h 2611120"/>
              <a:gd name="connsiteX56" fmla="*/ 3352800 w 4439920"/>
              <a:gd name="connsiteY56" fmla="*/ 1468120 h 2611120"/>
              <a:gd name="connsiteX57" fmla="*/ 3362960 w 4439920"/>
              <a:gd name="connsiteY57" fmla="*/ 1524000 h 2611120"/>
              <a:gd name="connsiteX58" fmla="*/ 3368040 w 4439920"/>
              <a:gd name="connsiteY58" fmla="*/ 1559560 h 2611120"/>
              <a:gd name="connsiteX59" fmla="*/ 3373120 w 4439920"/>
              <a:gd name="connsiteY59" fmla="*/ 1605280 h 2611120"/>
              <a:gd name="connsiteX60" fmla="*/ 3378200 w 4439920"/>
              <a:gd name="connsiteY60" fmla="*/ 1661160 h 2611120"/>
              <a:gd name="connsiteX61" fmla="*/ 3388360 w 4439920"/>
              <a:gd name="connsiteY61" fmla="*/ 1722120 h 2611120"/>
              <a:gd name="connsiteX62" fmla="*/ 3393440 w 4439920"/>
              <a:gd name="connsiteY62" fmla="*/ 1752600 h 2611120"/>
              <a:gd name="connsiteX63" fmla="*/ 3398520 w 4439920"/>
              <a:gd name="connsiteY63" fmla="*/ 1798320 h 2611120"/>
              <a:gd name="connsiteX64" fmla="*/ 3413760 w 4439920"/>
              <a:gd name="connsiteY64" fmla="*/ 1849120 h 2611120"/>
              <a:gd name="connsiteX65" fmla="*/ 3418840 w 4439920"/>
              <a:gd name="connsiteY65" fmla="*/ 1864360 h 2611120"/>
              <a:gd name="connsiteX66" fmla="*/ 3423920 w 4439920"/>
              <a:gd name="connsiteY66" fmla="*/ 1879600 h 2611120"/>
              <a:gd name="connsiteX67" fmla="*/ 3434080 w 4439920"/>
              <a:gd name="connsiteY67" fmla="*/ 1899920 h 2611120"/>
              <a:gd name="connsiteX68" fmla="*/ 3444240 w 4439920"/>
              <a:gd name="connsiteY68" fmla="*/ 1930400 h 2611120"/>
              <a:gd name="connsiteX69" fmla="*/ 3454400 w 4439920"/>
              <a:gd name="connsiteY69" fmla="*/ 1950720 h 2611120"/>
              <a:gd name="connsiteX70" fmla="*/ 3459480 w 4439920"/>
              <a:gd name="connsiteY70" fmla="*/ 1971040 h 2611120"/>
              <a:gd name="connsiteX71" fmla="*/ 3469640 w 4439920"/>
              <a:gd name="connsiteY71" fmla="*/ 1986280 h 2611120"/>
              <a:gd name="connsiteX72" fmla="*/ 3489960 w 4439920"/>
              <a:gd name="connsiteY72" fmla="*/ 2026920 h 2611120"/>
              <a:gd name="connsiteX73" fmla="*/ 3500120 w 4439920"/>
              <a:gd name="connsiteY73" fmla="*/ 2057400 h 2611120"/>
              <a:gd name="connsiteX74" fmla="*/ 3505200 w 4439920"/>
              <a:gd name="connsiteY74" fmla="*/ 2265680 h 2611120"/>
              <a:gd name="connsiteX75" fmla="*/ 3515360 w 4439920"/>
              <a:gd name="connsiteY75" fmla="*/ 2306320 h 2611120"/>
              <a:gd name="connsiteX76" fmla="*/ 3510280 w 4439920"/>
              <a:gd name="connsiteY76" fmla="*/ 2387600 h 2611120"/>
              <a:gd name="connsiteX77" fmla="*/ 3500120 w 4439920"/>
              <a:gd name="connsiteY77" fmla="*/ 2428240 h 2611120"/>
              <a:gd name="connsiteX78" fmla="*/ 3489960 w 4439920"/>
              <a:gd name="connsiteY78" fmla="*/ 2468880 h 2611120"/>
              <a:gd name="connsiteX79" fmla="*/ 3484880 w 4439920"/>
              <a:gd name="connsiteY79" fmla="*/ 2489200 h 2611120"/>
              <a:gd name="connsiteX80" fmla="*/ 3474720 w 4439920"/>
              <a:gd name="connsiteY80" fmla="*/ 2504440 h 2611120"/>
              <a:gd name="connsiteX81" fmla="*/ 3469640 w 4439920"/>
              <a:gd name="connsiteY81" fmla="*/ 2519680 h 2611120"/>
              <a:gd name="connsiteX82" fmla="*/ 3418840 w 4439920"/>
              <a:gd name="connsiteY82" fmla="*/ 2580640 h 2611120"/>
              <a:gd name="connsiteX83" fmla="*/ 3388360 w 4439920"/>
              <a:gd name="connsiteY83" fmla="*/ 2611120 h 2611120"/>
              <a:gd name="connsiteX84" fmla="*/ 3261360 w 4439920"/>
              <a:gd name="connsiteY84" fmla="*/ 2606040 h 2611120"/>
              <a:gd name="connsiteX85" fmla="*/ 3230880 w 4439920"/>
              <a:gd name="connsiteY85" fmla="*/ 2600960 h 2611120"/>
              <a:gd name="connsiteX86" fmla="*/ 3124200 w 4439920"/>
              <a:gd name="connsiteY86" fmla="*/ 2590800 h 2611120"/>
              <a:gd name="connsiteX87" fmla="*/ 3042920 w 4439920"/>
              <a:gd name="connsiteY87" fmla="*/ 2580640 h 2611120"/>
              <a:gd name="connsiteX88" fmla="*/ 2900680 w 4439920"/>
              <a:gd name="connsiteY88" fmla="*/ 2570480 h 2611120"/>
              <a:gd name="connsiteX89" fmla="*/ 2854960 w 4439920"/>
              <a:gd name="connsiteY89" fmla="*/ 2565400 h 2611120"/>
              <a:gd name="connsiteX90" fmla="*/ 2753360 w 4439920"/>
              <a:gd name="connsiteY90" fmla="*/ 2555240 h 2611120"/>
              <a:gd name="connsiteX91" fmla="*/ 2428240 w 4439920"/>
              <a:gd name="connsiteY91" fmla="*/ 2555240 h 2611120"/>
              <a:gd name="connsiteX92" fmla="*/ 2392680 w 4439920"/>
              <a:gd name="connsiteY92" fmla="*/ 2550160 h 2611120"/>
              <a:gd name="connsiteX93" fmla="*/ 2346960 w 4439920"/>
              <a:gd name="connsiteY93" fmla="*/ 2545080 h 2611120"/>
              <a:gd name="connsiteX94" fmla="*/ 2286000 w 4439920"/>
              <a:gd name="connsiteY94" fmla="*/ 2540000 h 2611120"/>
              <a:gd name="connsiteX95" fmla="*/ 2235200 w 4439920"/>
              <a:gd name="connsiteY95" fmla="*/ 2534920 h 2611120"/>
              <a:gd name="connsiteX96" fmla="*/ 2214880 w 4439920"/>
              <a:gd name="connsiteY96" fmla="*/ 2529840 h 2611120"/>
              <a:gd name="connsiteX97" fmla="*/ 2087880 w 4439920"/>
              <a:gd name="connsiteY97" fmla="*/ 2519680 h 2611120"/>
              <a:gd name="connsiteX98" fmla="*/ 1945640 w 4439920"/>
              <a:gd name="connsiteY98" fmla="*/ 2504440 h 2611120"/>
              <a:gd name="connsiteX99" fmla="*/ 1808480 w 4439920"/>
              <a:gd name="connsiteY99" fmla="*/ 2494280 h 2611120"/>
              <a:gd name="connsiteX100" fmla="*/ 1661160 w 4439920"/>
              <a:gd name="connsiteY100" fmla="*/ 2504440 h 2611120"/>
              <a:gd name="connsiteX101" fmla="*/ 1625600 w 4439920"/>
              <a:gd name="connsiteY101" fmla="*/ 2509520 h 2611120"/>
              <a:gd name="connsiteX102" fmla="*/ 1590040 w 4439920"/>
              <a:gd name="connsiteY102" fmla="*/ 2524760 h 2611120"/>
              <a:gd name="connsiteX103" fmla="*/ 1513840 w 4439920"/>
              <a:gd name="connsiteY103" fmla="*/ 2550160 h 2611120"/>
              <a:gd name="connsiteX104" fmla="*/ 1437640 w 4439920"/>
              <a:gd name="connsiteY104" fmla="*/ 2580640 h 2611120"/>
              <a:gd name="connsiteX105" fmla="*/ 1366520 w 4439920"/>
              <a:gd name="connsiteY105" fmla="*/ 2595880 h 2611120"/>
              <a:gd name="connsiteX106" fmla="*/ 1275080 w 4439920"/>
              <a:gd name="connsiteY106" fmla="*/ 2590800 h 2611120"/>
              <a:gd name="connsiteX107" fmla="*/ 1148080 w 4439920"/>
              <a:gd name="connsiteY107" fmla="*/ 2560320 h 2611120"/>
              <a:gd name="connsiteX108" fmla="*/ 1107440 w 4439920"/>
              <a:gd name="connsiteY108" fmla="*/ 2550160 h 2611120"/>
              <a:gd name="connsiteX109" fmla="*/ 995680 w 4439920"/>
              <a:gd name="connsiteY109" fmla="*/ 2519680 h 2611120"/>
              <a:gd name="connsiteX110" fmla="*/ 939800 w 4439920"/>
              <a:gd name="connsiteY110" fmla="*/ 2504440 h 2611120"/>
              <a:gd name="connsiteX111" fmla="*/ 894080 w 4439920"/>
              <a:gd name="connsiteY111" fmla="*/ 2494280 h 2611120"/>
              <a:gd name="connsiteX112" fmla="*/ 848360 w 4439920"/>
              <a:gd name="connsiteY112" fmla="*/ 2468880 h 2611120"/>
              <a:gd name="connsiteX113" fmla="*/ 812800 w 4439920"/>
              <a:gd name="connsiteY113" fmla="*/ 2443480 h 2611120"/>
              <a:gd name="connsiteX114" fmla="*/ 756920 w 4439920"/>
              <a:gd name="connsiteY114" fmla="*/ 2418080 h 2611120"/>
              <a:gd name="connsiteX115" fmla="*/ 706120 w 4439920"/>
              <a:gd name="connsiteY115" fmla="*/ 2392680 h 2611120"/>
              <a:gd name="connsiteX116" fmla="*/ 670560 w 4439920"/>
              <a:gd name="connsiteY116" fmla="*/ 2377440 h 2611120"/>
              <a:gd name="connsiteX117" fmla="*/ 609600 w 4439920"/>
              <a:gd name="connsiteY117" fmla="*/ 2346960 h 2611120"/>
              <a:gd name="connsiteX118" fmla="*/ 584200 w 4439920"/>
              <a:gd name="connsiteY118" fmla="*/ 2331720 h 2611120"/>
              <a:gd name="connsiteX119" fmla="*/ 543560 w 4439920"/>
              <a:gd name="connsiteY119" fmla="*/ 2316480 h 2611120"/>
              <a:gd name="connsiteX120" fmla="*/ 492760 w 4439920"/>
              <a:gd name="connsiteY120" fmla="*/ 2301240 h 2611120"/>
              <a:gd name="connsiteX121" fmla="*/ 360680 w 4439920"/>
              <a:gd name="connsiteY121" fmla="*/ 2265680 h 2611120"/>
              <a:gd name="connsiteX122" fmla="*/ 330200 w 4439920"/>
              <a:gd name="connsiteY122" fmla="*/ 2255520 h 2611120"/>
              <a:gd name="connsiteX123" fmla="*/ 309880 w 4439920"/>
              <a:gd name="connsiteY123" fmla="*/ 2250440 h 2611120"/>
              <a:gd name="connsiteX124" fmla="*/ 259080 w 4439920"/>
              <a:gd name="connsiteY124" fmla="*/ 2225040 h 2611120"/>
              <a:gd name="connsiteX125" fmla="*/ 243840 w 4439920"/>
              <a:gd name="connsiteY125" fmla="*/ 2219960 h 2611120"/>
              <a:gd name="connsiteX126" fmla="*/ 218440 w 4439920"/>
              <a:gd name="connsiteY126" fmla="*/ 2204720 h 2611120"/>
              <a:gd name="connsiteX127" fmla="*/ 127000 w 4439920"/>
              <a:gd name="connsiteY127" fmla="*/ 2164080 h 2611120"/>
              <a:gd name="connsiteX128" fmla="*/ 91440 w 4439920"/>
              <a:gd name="connsiteY128" fmla="*/ 2118360 h 2611120"/>
              <a:gd name="connsiteX129" fmla="*/ 86360 w 4439920"/>
              <a:gd name="connsiteY129" fmla="*/ 2103120 h 2611120"/>
              <a:gd name="connsiteX130" fmla="*/ 66040 w 4439920"/>
              <a:gd name="connsiteY130" fmla="*/ 2072640 h 2611120"/>
              <a:gd name="connsiteX131" fmla="*/ 40640 w 4439920"/>
              <a:gd name="connsiteY131" fmla="*/ 2016760 h 2611120"/>
              <a:gd name="connsiteX132" fmla="*/ 20320 w 4439920"/>
              <a:gd name="connsiteY132" fmla="*/ 1935480 h 2611120"/>
              <a:gd name="connsiteX133" fmla="*/ 15240 w 4439920"/>
              <a:gd name="connsiteY133" fmla="*/ 1905000 h 2611120"/>
              <a:gd name="connsiteX134" fmla="*/ 10160 w 4439920"/>
              <a:gd name="connsiteY134" fmla="*/ 1864360 h 2611120"/>
              <a:gd name="connsiteX135" fmla="*/ 0 w 4439920"/>
              <a:gd name="connsiteY135" fmla="*/ 1823720 h 2611120"/>
              <a:gd name="connsiteX136" fmla="*/ 10160 w 4439920"/>
              <a:gd name="connsiteY136" fmla="*/ 1620520 h 2611120"/>
              <a:gd name="connsiteX137" fmla="*/ 35560 w 4439920"/>
              <a:gd name="connsiteY137" fmla="*/ 1529080 h 2611120"/>
              <a:gd name="connsiteX138" fmla="*/ 40640 w 4439920"/>
              <a:gd name="connsiteY138" fmla="*/ 1508760 h 2611120"/>
              <a:gd name="connsiteX139" fmla="*/ 50800 w 4439920"/>
              <a:gd name="connsiteY139" fmla="*/ 1493520 h 2611120"/>
              <a:gd name="connsiteX140" fmla="*/ 86360 w 4439920"/>
              <a:gd name="connsiteY140" fmla="*/ 1412240 h 2611120"/>
              <a:gd name="connsiteX141" fmla="*/ 106680 w 4439920"/>
              <a:gd name="connsiteY141" fmla="*/ 1376680 h 2611120"/>
              <a:gd name="connsiteX142" fmla="*/ 116840 w 4439920"/>
              <a:gd name="connsiteY142" fmla="*/ 1346200 h 2611120"/>
              <a:gd name="connsiteX143" fmla="*/ 137160 w 4439920"/>
              <a:gd name="connsiteY143" fmla="*/ 1310640 h 2611120"/>
              <a:gd name="connsiteX144" fmla="*/ 157480 w 4439920"/>
              <a:gd name="connsiteY144" fmla="*/ 1270000 h 2611120"/>
              <a:gd name="connsiteX145" fmla="*/ 203200 w 4439920"/>
              <a:gd name="connsiteY145" fmla="*/ 1193800 h 2611120"/>
              <a:gd name="connsiteX146" fmla="*/ 218440 w 4439920"/>
              <a:gd name="connsiteY146" fmla="*/ 1153160 h 2611120"/>
              <a:gd name="connsiteX147" fmla="*/ 223520 w 4439920"/>
              <a:gd name="connsiteY147" fmla="*/ 1127760 h 2611120"/>
              <a:gd name="connsiteX148" fmla="*/ 228600 w 4439920"/>
              <a:gd name="connsiteY148" fmla="*/ 1112520 h 2611120"/>
              <a:gd name="connsiteX149" fmla="*/ 233680 w 4439920"/>
              <a:gd name="connsiteY149" fmla="*/ 1092200 h 2611120"/>
              <a:gd name="connsiteX150" fmla="*/ 243840 w 4439920"/>
              <a:gd name="connsiteY150" fmla="*/ 1071880 h 2611120"/>
              <a:gd name="connsiteX151" fmla="*/ 248920 w 4439920"/>
              <a:gd name="connsiteY151" fmla="*/ 1036320 h 2611120"/>
              <a:gd name="connsiteX152" fmla="*/ 264160 w 4439920"/>
              <a:gd name="connsiteY152" fmla="*/ 1000760 h 2611120"/>
              <a:gd name="connsiteX153" fmla="*/ 269240 w 4439920"/>
              <a:gd name="connsiteY153" fmla="*/ 970280 h 2611120"/>
              <a:gd name="connsiteX154" fmla="*/ 279400 w 4439920"/>
              <a:gd name="connsiteY154" fmla="*/ 944880 h 2611120"/>
              <a:gd name="connsiteX155" fmla="*/ 289560 w 4439920"/>
              <a:gd name="connsiteY155" fmla="*/ 904240 h 2611120"/>
              <a:gd name="connsiteX156" fmla="*/ 299720 w 4439920"/>
              <a:gd name="connsiteY156" fmla="*/ 883920 h 2611120"/>
              <a:gd name="connsiteX157" fmla="*/ 314960 w 4439920"/>
              <a:gd name="connsiteY157" fmla="*/ 838200 h 2611120"/>
              <a:gd name="connsiteX158" fmla="*/ 330200 w 4439920"/>
              <a:gd name="connsiteY158" fmla="*/ 828040 h 2611120"/>
              <a:gd name="connsiteX159" fmla="*/ 340360 w 4439920"/>
              <a:gd name="connsiteY159" fmla="*/ 812800 h 2611120"/>
              <a:gd name="connsiteX160" fmla="*/ 370840 w 4439920"/>
              <a:gd name="connsiteY160" fmla="*/ 807720 h 2611120"/>
              <a:gd name="connsiteX161" fmla="*/ 391160 w 4439920"/>
              <a:gd name="connsiteY161" fmla="*/ 802640 h 2611120"/>
              <a:gd name="connsiteX162" fmla="*/ 406400 w 4439920"/>
              <a:gd name="connsiteY162" fmla="*/ 797560 h 2611120"/>
              <a:gd name="connsiteX163" fmla="*/ 441960 w 4439920"/>
              <a:gd name="connsiteY163" fmla="*/ 792480 h 2611120"/>
              <a:gd name="connsiteX164" fmla="*/ 508000 w 4439920"/>
              <a:gd name="connsiteY164" fmla="*/ 777240 h 2611120"/>
              <a:gd name="connsiteX165" fmla="*/ 599440 w 4439920"/>
              <a:gd name="connsiteY165" fmla="*/ 746760 h 2611120"/>
              <a:gd name="connsiteX166" fmla="*/ 629920 w 4439920"/>
              <a:gd name="connsiteY166" fmla="*/ 731520 h 2611120"/>
              <a:gd name="connsiteX167" fmla="*/ 797560 w 4439920"/>
              <a:gd name="connsiteY167" fmla="*/ 695960 h 2611120"/>
              <a:gd name="connsiteX168" fmla="*/ 838200 w 4439920"/>
              <a:gd name="connsiteY168" fmla="*/ 685800 h 2611120"/>
              <a:gd name="connsiteX169" fmla="*/ 949960 w 4439920"/>
              <a:gd name="connsiteY169" fmla="*/ 670560 h 2611120"/>
              <a:gd name="connsiteX170" fmla="*/ 1010920 w 4439920"/>
              <a:gd name="connsiteY170" fmla="*/ 655320 h 2611120"/>
              <a:gd name="connsiteX171" fmla="*/ 1178560 w 4439920"/>
              <a:gd name="connsiteY171" fmla="*/ 645160 h 2611120"/>
              <a:gd name="connsiteX172" fmla="*/ 1249680 w 4439920"/>
              <a:gd name="connsiteY172" fmla="*/ 640080 h 2611120"/>
              <a:gd name="connsiteX173" fmla="*/ 1447800 w 4439920"/>
              <a:gd name="connsiteY173" fmla="*/ 609600 h 2611120"/>
              <a:gd name="connsiteX174" fmla="*/ 1529080 w 4439920"/>
              <a:gd name="connsiteY174" fmla="*/ 589280 h 2611120"/>
              <a:gd name="connsiteX175" fmla="*/ 1656080 w 4439920"/>
              <a:gd name="connsiteY175" fmla="*/ 568960 h 2611120"/>
              <a:gd name="connsiteX176" fmla="*/ 1757680 w 4439920"/>
              <a:gd name="connsiteY176" fmla="*/ 543560 h 2611120"/>
              <a:gd name="connsiteX177" fmla="*/ 1823720 w 4439920"/>
              <a:gd name="connsiteY177" fmla="*/ 533400 h 2611120"/>
              <a:gd name="connsiteX178" fmla="*/ 1910080 w 4439920"/>
              <a:gd name="connsiteY178" fmla="*/ 513080 h 2611120"/>
              <a:gd name="connsiteX179" fmla="*/ 1955800 w 4439920"/>
              <a:gd name="connsiteY179" fmla="*/ 502920 h 2611120"/>
              <a:gd name="connsiteX180" fmla="*/ 2016760 w 4439920"/>
              <a:gd name="connsiteY180" fmla="*/ 477520 h 2611120"/>
              <a:gd name="connsiteX181" fmla="*/ 2118360 w 4439920"/>
              <a:gd name="connsiteY181" fmla="*/ 452120 h 2611120"/>
              <a:gd name="connsiteX182" fmla="*/ 2148840 w 4439920"/>
              <a:gd name="connsiteY182" fmla="*/ 436880 h 2611120"/>
              <a:gd name="connsiteX183" fmla="*/ 2189480 w 4439920"/>
              <a:gd name="connsiteY183" fmla="*/ 426720 h 2611120"/>
              <a:gd name="connsiteX184" fmla="*/ 2240280 w 4439920"/>
              <a:gd name="connsiteY184" fmla="*/ 411480 h 2611120"/>
              <a:gd name="connsiteX185" fmla="*/ 2316480 w 4439920"/>
              <a:gd name="connsiteY185" fmla="*/ 406400 h 2611120"/>
              <a:gd name="connsiteX186" fmla="*/ 2387600 w 4439920"/>
              <a:gd name="connsiteY186" fmla="*/ 396240 h 2611120"/>
              <a:gd name="connsiteX187" fmla="*/ 2453640 w 4439920"/>
              <a:gd name="connsiteY187" fmla="*/ 391160 h 2611120"/>
              <a:gd name="connsiteX188" fmla="*/ 2565400 w 4439920"/>
              <a:gd name="connsiteY188" fmla="*/ 375920 h 2611120"/>
              <a:gd name="connsiteX189" fmla="*/ 2590800 w 4439920"/>
              <a:gd name="connsiteY189" fmla="*/ 370840 h 2611120"/>
              <a:gd name="connsiteX190" fmla="*/ 2672080 w 4439920"/>
              <a:gd name="connsiteY190" fmla="*/ 360680 h 2611120"/>
              <a:gd name="connsiteX191" fmla="*/ 2702560 w 4439920"/>
              <a:gd name="connsiteY191" fmla="*/ 350520 h 2611120"/>
              <a:gd name="connsiteX192" fmla="*/ 2783840 w 4439920"/>
              <a:gd name="connsiteY192" fmla="*/ 340360 h 2611120"/>
              <a:gd name="connsiteX193" fmla="*/ 2809240 w 4439920"/>
              <a:gd name="connsiteY193" fmla="*/ 335280 h 2611120"/>
              <a:gd name="connsiteX194" fmla="*/ 2870200 w 4439920"/>
              <a:gd name="connsiteY194" fmla="*/ 325120 h 2611120"/>
              <a:gd name="connsiteX195" fmla="*/ 2971800 w 4439920"/>
              <a:gd name="connsiteY195" fmla="*/ 304800 h 2611120"/>
              <a:gd name="connsiteX196" fmla="*/ 3022600 w 4439920"/>
              <a:gd name="connsiteY196" fmla="*/ 294640 h 2611120"/>
              <a:gd name="connsiteX197" fmla="*/ 3048000 w 4439920"/>
              <a:gd name="connsiteY197" fmla="*/ 289560 h 2611120"/>
              <a:gd name="connsiteX198" fmla="*/ 3098800 w 4439920"/>
              <a:gd name="connsiteY198" fmla="*/ 274320 h 2611120"/>
              <a:gd name="connsiteX199" fmla="*/ 3154680 w 4439920"/>
              <a:gd name="connsiteY199" fmla="*/ 259080 h 2611120"/>
              <a:gd name="connsiteX200" fmla="*/ 3180080 w 4439920"/>
              <a:gd name="connsiteY200" fmla="*/ 254000 h 2611120"/>
              <a:gd name="connsiteX201" fmla="*/ 3225800 w 4439920"/>
              <a:gd name="connsiteY201" fmla="*/ 238760 h 2611120"/>
              <a:gd name="connsiteX202" fmla="*/ 3251200 w 4439920"/>
              <a:gd name="connsiteY202" fmla="*/ 233680 h 2611120"/>
              <a:gd name="connsiteX203" fmla="*/ 3286760 w 4439920"/>
              <a:gd name="connsiteY203" fmla="*/ 223520 h 2611120"/>
              <a:gd name="connsiteX204" fmla="*/ 3332480 w 4439920"/>
              <a:gd name="connsiteY204" fmla="*/ 213360 h 2611120"/>
              <a:gd name="connsiteX205" fmla="*/ 3352800 w 4439920"/>
              <a:gd name="connsiteY205" fmla="*/ 208280 h 2611120"/>
              <a:gd name="connsiteX206" fmla="*/ 3398520 w 4439920"/>
              <a:gd name="connsiteY206" fmla="*/ 203200 h 2611120"/>
              <a:gd name="connsiteX207" fmla="*/ 3449320 w 4439920"/>
              <a:gd name="connsiteY207" fmla="*/ 187960 h 2611120"/>
              <a:gd name="connsiteX208" fmla="*/ 3535680 w 4439920"/>
              <a:gd name="connsiteY208" fmla="*/ 172720 h 2611120"/>
              <a:gd name="connsiteX209" fmla="*/ 3571240 w 4439920"/>
              <a:gd name="connsiteY209" fmla="*/ 157480 h 2611120"/>
              <a:gd name="connsiteX210" fmla="*/ 3596640 w 4439920"/>
              <a:gd name="connsiteY210" fmla="*/ 152400 h 2611120"/>
              <a:gd name="connsiteX211" fmla="*/ 3667760 w 4439920"/>
              <a:gd name="connsiteY211" fmla="*/ 132080 h 2611120"/>
              <a:gd name="connsiteX212" fmla="*/ 3693160 w 4439920"/>
              <a:gd name="connsiteY212" fmla="*/ 121920 h 2611120"/>
              <a:gd name="connsiteX213" fmla="*/ 3713480 w 4439920"/>
              <a:gd name="connsiteY213" fmla="*/ 111760 h 2611120"/>
              <a:gd name="connsiteX214" fmla="*/ 3733800 w 4439920"/>
              <a:gd name="connsiteY214" fmla="*/ 106680 h 2611120"/>
              <a:gd name="connsiteX215" fmla="*/ 3784600 w 4439920"/>
              <a:gd name="connsiteY215" fmla="*/ 71120 h 2611120"/>
              <a:gd name="connsiteX216" fmla="*/ 3799840 w 4439920"/>
              <a:gd name="connsiteY216" fmla="*/ 60960 h 2611120"/>
              <a:gd name="connsiteX217" fmla="*/ 3810000 w 4439920"/>
              <a:gd name="connsiteY217" fmla="*/ 25400 h 26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4439920" h="2611120">
                <a:moveTo>
                  <a:pt x="3810000" y="25400"/>
                </a:moveTo>
                <a:lnTo>
                  <a:pt x="3810000" y="25400"/>
                </a:lnTo>
                <a:cubicBezTo>
                  <a:pt x="3825240" y="27093"/>
                  <a:pt x="3840595" y="27959"/>
                  <a:pt x="3855720" y="30480"/>
                </a:cubicBezTo>
                <a:cubicBezTo>
                  <a:pt x="3861002" y="31360"/>
                  <a:pt x="3865742" y="34356"/>
                  <a:pt x="3870960" y="35560"/>
                </a:cubicBezTo>
                <a:cubicBezTo>
                  <a:pt x="3887786" y="39443"/>
                  <a:pt x="3921760" y="45720"/>
                  <a:pt x="3921760" y="45720"/>
                </a:cubicBezTo>
                <a:cubicBezTo>
                  <a:pt x="3993393" y="39751"/>
                  <a:pt x="3963376" y="47088"/>
                  <a:pt x="4013200" y="30480"/>
                </a:cubicBezTo>
                <a:lnTo>
                  <a:pt x="4028440" y="25400"/>
                </a:lnTo>
                <a:lnTo>
                  <a:pt x="4043680" y="20320"/>
                </a:lnTo>
                <a:cubicBezTo>
                  <a:pt x="4133163" y="38217"/>
                  <a:pt x="4078934" y="29313"/>
                  <a:pt x="4272280" y="20320"/>
                </a:cubicBezTo>
                <a:cubicBezTo>
                  <a:pt x="4277629" y="20071"/>
                  <a:pt x="4282371" y="16711"/>
                  <a:pt x="4287520" y="15240"/>
                </a:cubicBezTo>
                <a:cubicBezTo>
                  <a:pt x="4294233" y="13322"/>
                  <a:pt x="4301127" y="12078"/>
                  <a:pt x="4307840" y="10160"/>
                </a:cubicBezTo>
                <a:cubicBezTo>
                  <a:pt x="4312989" y="8689"/>
                  <a:pt x="4317853" y="6242"/>
                  <a:pt x="4323080" y="5080"/>
                </a:cubicBezTo>
                <a:cubicBezTo>
                  <a:pt x="4333135" y="2846"/>
                  <a:pt x="4343400" y="1693"/>
                  <a:pt x="4353560" y="0"/>
                </a:cubicBezTo>
                <a:cubicBezTo>
                  <a:pt x="4373017" y="1946"/>
                  <a:pt x="4403625" y="-3017"/>
                  <a:pt x="4419600" y="15240"/>
                </a:cubicBezTo>
                <a:cubicBezTo>
                  <a:pt x="4427641" y="24430"/>
                  <a:pt x="4439920" y="45720"/>
                  <a:pt x="4439920" y="45720"/>
                </a:cubicBezTo>
                <a:cubicBezTo>
                  <a:pt x="4438227" y="55880"/>
                  <a:pt x="4440747" y="67762"/>
                  <a:pt x="4434840" y="76200"/>
                </a:cubicBezTo>
                <a:cubicBezTo>
                  <a:pt x="4413857" y="106175"/>
                  <a:pt x="4399799" y="89401"/>
                  <a:pt x="4373880" y="106680"/>
                </a:cubicBezTo>
                <a:cubicBezTo>
                  <a:pt x="4345742" y="125438"/>
                  <a:pt x="4371963" y="110969"/>
                  <a:pt x="4328160" y="121920"/>
                </a:cubicBezTo>
                <a:cubicBezTo>
                  <a:pt x="4317770" y="124517"/>
                  <a:pt x="4307916" y="128930"/>
                  <a:pt x="4297680" y="132080"/>
                </a:cubicBezTo>
                <a:cubicBezTo>
                  <a:pt x="4285897" y="135705"/>
                  <a:pt x="4273815" y="138342"/>
                  <a:pt x="4262120" y="142240"/>
                </a:cubicBezTo>
                <a:cubicBezTo>
                  <a:pt x="4253469" y="145124"/>
                  <a:pt x="4245518" y="150001"/>
                  <a:pt x="4236720" y="152400"/>
                </a:cubicBezTo>
                <a:cubicBezTo>
                  <a:pt x="4226783" y="155110"/>
                  <a:pt x="4216295" y="155246"/>
                  <a:pt x="4206240" y="157480"/>
                </a:cubicBezTo>
                <a:cubicBezTo>
                  <a:pt x="4201013" y="158642"/>
                  <a:pt x="4196251" y="161510"/>
                  <a:pt x="4191000" y="162560"/>
                </a:cubicBezTo>
                <a:cubicBezTo>
                  <a:pt x="4174887" y="165783"/>
                  <a:pt x="4141751" y="168522"/>
                  <a:pt x="4124960" y="172720"/>
                </a:cubicBezTo>
                <a:cubicBezTo>
                  <a:pt x="4114570" y="175317"/>
                  <a:pt x="4104952" y="180636"/>
                  <a:pt x="4094480" y="182880"/>
                </a:cubicBezTo>
                <a:cubicBezTo>
                  <a:pt x="4081131" y="185741"/>
                  <a:pt x="4067306" y="185716"/>
                  <a:pt x="4053840" y="187960"/>
                </a:cubicBezTo>
                <a:cubicBezTo>
                  <a:pt x="4034783" y="191136"/>
                  <a:pt x="4035191" y="193288"/>
                  <a:pt x="4018280" y="198120"/>
                </a:cubicBezTo>
                <a:cubicBezTo>
                  <a:pt x="4011567" y="200038"/>
                  <a:pt x="4004829" y="201951"/>
                  <a:pt x="3997960" y="203200"/>
                </a:cubicBezTo>
                <a:cubicBezTo>
                  <a:pt x="3986179" y="205342"/>
                  <a:pt x="3974181" y="206138"/>
                  <a:pt x="3962400" y="208280"/>
                </a:cubicBezTo>
                <a:cubicBezTo>
                  <a:pt x="3955531" y="209529"/>
                  <a:pt x="3948926" y="211991"/>
                  <a:pt x="3942080" y="213360"/>
                </a:cubicBezTo>
                <a:cubicBezTo>
                  <a:pt x="3931980" y="215380"/>
                  <a:pt x="3921700" y="216420"/>
                  <a:pt x="3911600" y="218440"/>
                </a:cubicBezTo>
                <a:cubicBezTo>
                  <a:pt x="3904754" y="219809"/>
                  <a:pt x="3898126" y="222151"/>
                  <a:pt x="3891280" y="223520"/>
                </a:cubicBezTo>
                <a:cubicBezTo>
                  <a:pt x="3881180" y="225540"/>
                  <a:pt x="3870960" y="226907"/>
                  <a:pt x="3860800" y="228600"/>
                </a:cubicBezTo>
                <a:cubicBezTo>
                  <a:pt x="3854027" y="231987"/>
                  <a:pt x="3847664" y="236365"/>
                  <a:pt x="3840480" y="238760"/>
                </a:cubicBezTo>
                <a:cubicBezTo>
                  <a:pt x="3827233" y="243176"/>
                  <a:pt x="3812329" y="242675"/>
                  <a:pt x="3799840" y="248920"/>
                </a:cubicBezTo>
                <a:cubicBezTo>
                  <a:pt x="3773275" y="262202"/>
                  <a:pt x="3786867" y="257243"/>
                  <a:pt x="3759200" y="264160"/>
                </a:cubicBezTo>
                <a:cubicBezTo>
                  <a:pt x="3754120" y="267547"/>
                  <a:pt x="3747980" y="269725"/>
                  <a:pt x="3743960" y="274320"/>
                </a:cubicBezTo>
                <a:cubicBezTo>
                  <a:pt x="3720129" y="301555"/>
                  <a:pt x="3728673" y="299798"/>
                  <a:pt x="3713480" y="325120"/>
                </a:cubicBezTo>
                <a:cubicBezTo>
                  <a:pt x="3707198" y="335591"/>
                  <a:pt x="3697021" y="344016"/>
                  <a:pt x="3693160" y="355600"/>
                </a:cubicBezTo>
                <a:cubicBezTo>
                  <a:pt x="3691467" y="360680"/>
                  <a:pt x="3690296" y="365965"/>
                  <a:pt x="3688080" y="370840"/>
                </a:cubicBezTo>
                <a:cubicBezTo>
                  <a:pt x="3681813" y="384628"/>
                  <a:pt x="3676847" y="399363"/>
                  <a:pt x="3667760" y="411480"/>
                </a:cubicBezTo>
                <a:cubicBezTo>
                  <a:pt x="3656035" y="427114"/>
                  <a:pt x="3641581" y="445602"/>
                  <a:pt x="3632200" y="462280"/>
                </a:cubicBezTo>
                <a:cubicBezTo>
                  <a:pt x="3588841" y="539362"/>
                  <a:pt x="3627334" y="488440"/>
                  <a:pt x="3581400" y="543560"/>
                </a:cubicBezTo>
                <a:cubicBezTo>
                  <a:pt x="3558746" y="622849"/>
                  <a:pt x="3587131" y="537178"/>
                  <a:pt x="3550920" y="609600"/>
                </a:cubicBezTo>
                <a:cubicBezTo>
                  <a:pt x="3546131" y="619179"/>
                  <a:pt x="3546270" y="630897"/>
                  <a:pt x="3540760" y="640080"/>
                </a:cubicBezTo>
                <a:cubicBezTo>
                  <a:pt x="3535832" y="648294"/>
                  <a:pt x="3525933" y="652553"/>
                  <a:pt x="3520440" y="660400"/>
                </a:cubicBezTo>
                <a:cubicBezTo>
                  <a:pt x="3488246" y="706391"/>
                  <a:pt x="3515655" y="675050"/>
                  <a:pt x="3500120" y="706120"/>
                </a:cubicBezTo>
                <a:cubicBezTo>
                  <a:pt x="3487496" y="731368"/>
                  <a:pt x="3487269" y="729131"/>
                  <a:pt x="3469640" y="746760"/>
                </a:cubicBezTo>
                <a:cubicBezTo>
                  <a:pt x="3467947" y="751840"/>
                  <a:pt x="3466669" y="757078"/>
                  <a:pt x="3464560" y="762000"/>
                </a:cubicBezTo>
                <a:cubicBezTo>
                  <a:pt x="3456675" y="780397"/>
                  <a:pt x="3443049" y="801224"/>
                  <a:pt x="3434080" y="817880"/>
                </a:cubicBezTo>
                <a:cubicBezTo>
                  <a:pt x="3416485" y="850557"/>
                  <a:pt x="3405908" y="876997"/>
                  <a:pt x="3393440" y="914400"/>
                </a:cubicBezTo>
                <a:cubicBezTo>
                  <a:pt x="3390053" y="924560"/>
                  <a:pt x="3385380" y="934378"/>
                  <a:pt x="3383280" y="944880"/>
                </a:cubicBezTo>
                <a:cubicBezTo>
                  <a:pt x="3379812" y="962219"/>
                  <a:pt x="3375286" y="983428"/>
                  <a:pt x="3373120" y="1000760"/>
                </a:cubicBezTo>
                <a:cubicBezTo>
                  <a:pt x="3371009" y="1017646"/>
                  <a:pt x="3370447" y="1034713"/>
                  <a:pt x="3368040" y="1051560"/>
                </a:cubicBezTo>
                <a:cubicBezTo>
                  <a:pt x="3363614" y="1082539"/>
                  <a:pt x="3363670" y="1061066"/>
                  <a:pt x="3357880" y="1087120"/>
                </a:cubicBezTo>
                <a:cubicBezTo>
                  <a:pt x="3353695" y="1105954"/>
                  <a:pt x="3349917" y="1140664"/>
                  <a:pt x="3347720" y="1158240"/>
                </a:cubicBezTo>
                <a:cubicBezTo>
                  <a:pt x="3349413" y="1261533"/>
                  <a:pt x="3349763" y="1364857"/>
                  <a:pt x="3352800" y="1468120"/>
                </a:cubicBezTo>
                <a:cubicBezTo>
                  <a:pt x="3353840" y="1503480"/>
                  <a:pt x="3357907" y="1496211"/>
                  <a:pt x="3362960" y="1524000"/>
                </a:cubicBezTo>
                <a:cubicBezTo>
                  <a:pt x="3365102" y="1535781"/>
                  <a:pt x="3366555" y="1547679"/>
                  <a:pt x="3368040" y="1559560"/>
                </a:cubicBezTo>
                <a:cubicBezTo>
                  <a:pt x="3369942" y="1574775"/>
                  <a:pt x="3371594" y="1590022"/>
                  <a:pt x="3373120" y="1605280"/>
                </a:cubicBezTo>
                <a:cubicBezTo>
                  <a:pt x="3374981" y="1623891"/>
                  <a:pt x="3375781" y="1642614"/>
                  <a:pt x="3378200" y="1661160"/>
                </a:cubicBezTo>
                <a:cubicBezTo>
                  <a:pt x="3380864" y="1681587"/>
                  <a:pt x="3384973" y="1701800"/>
                  <a:pt x="3388360" y="1722120"/>
                </a:cubicBezTo>
                <a:cubicBezTo>
                  <a:pt x="3390053" y="1732280"/>
                  <a:pt x="3392303" y="1742363"/>
                  <a:pt x="3393440" y="1752600"/>
                </a:cubicBezTo>
                <a:cubicBezTo>
                  <a:pt x="3395133" y="1767840"/>
                  <a:pt x="3396188" y="1783165"/>
                  <a:pt x="3398520" y="1798320"/>
                </a:cubicBezTo>
                <a:cubicBezTo>
                  <a:pt x="3400714" y="1812578"/>
                  <a:pt x="3409804" y="1837252"/>
                  <a:pt x="3413760" y="1849120"/>
                </a:cubicBezTo>
                <a:lnTo>
                  <a:pt x="3418840" y="1864360"/>
                </a:lnTo>
                <a:cubicBezTo>
                  <a:pt x="3420533" y="1869440"/>
                  <a:pt x="3421525" y="1874811"/>
                  <a:pt x="3423920" y="1879600"/>
                </a:cubicBezTo>
                <a:cubicBezTo>
                  <a:pt x="3427307" y="1886373"/>
                  <a:pt x="3431268" y="1892889"/>
                  <a:pt x="3434080" y="1899920"/>
                </a:cubicBezTo>
                <a:cubicBezTo>
                  <a:pt x="3438057" y="1909864"/>
                  <a:pt x="3439451" y="1920821"/>
                  <a:pt x="3444240" y="1930400"/>
                </a:cubicBezTo>
                <a:cubicBezTo>
                  <a:pt x="3447627" y="1937173"/>
                  <a:pt x="3451741" y="1943629"/>
                  <a:pt x="3454400" y="1950720"/>
                </a:cubicBezTo>
                <a:cubicBezTo>
                  <a:pt x="3456851" y="1957257"/>
                  <a:pt x="3456730" y="1964623"/>
                  <a:pt x="3459480" y="1971040"/>
                </a:cubicBezTo>
                <a:cubicBezTo>
                  <a:pt x="3461885" y="1976652"/>
                  <a:pt x="3466716" y="1980920"/>
                  <a:pt x="3469640" y="1986280"/>
                </a:cubicBezTo>
                <a:cubicBezTo>
                  <a:pt x="3476893" y="1999576"/>
                  <a:pt x="3485171" y="2012552"/>
                  <a:pt x="3489960" y="2026920"/>
                </a:cubicBezTo>
                <a:lnTo>
                  <a:pt x="3500120" y="2057400"/>
                </a:lnTo>
                <a:cubicBezTo>
                  <a:pt x="3501813" y="2126827"/>
                  <a:pt x="3500956" y="2196362"/>
                  <a:pt x="3505200" y="2265680"/>
                </a:cubicBezTo>
                <a:cubicBezTo>
                  <a:pt x="3506053" y="2279617"/>
                  <a:pt x="3515360" y="2306320"/>
                  <a:pt x="3515360" y="2306320"/>
                </a:cubicBezTo>
                <a:cubicBezTo>
                  <a:pt x="3513667" y="2333413"/>
                  <a:pt x="3512854" y="2360576"/>
                  <a:pt x="3510280" y="2387600"/>
                </a:cubicBezTo>
                <a:cubicBezTo>
                  <a:pt x="3507855" y="2413060"/>
                  <a:pt x="3505632" y="2408028"/>
                  <a:pt x="3500120" y="2428240"/>
                </a:cubicBezTo>
                <a:cubicBezTo>
                  <a:pt x="3496446" y="2441712"/>
                  <a:pt x="3493347" y="2455333"/>
                  <a:pt x="3489960" y="2468880"/>
                </a:cubicBezTo>
                <a:cubicBezTo>
                  <a:pt x="3488267" y="2475653"/>
                  <a:pt x="3488753" y="2483391"/>
                  <a:pt x="3484880" y="2489200"/>
                </a:cubicBezTo>
                <a:cubicBezTo>
                  <a:pt x="3481493" y="2494280"/>
                  <a:pt x="3477450" y="2498979"/>
                  <a:pt x="3474720" y="2504440"/>
                </a:cubicBezTo>
                <a:cubicBezTo>
                  <a:pt x="3472325" y="2509229"/>
                  <a:pt x="3472515" y="2515162"/>
                  <a:pt x="3469640" y="2519680"/>
                </a:cubicBezTo>
                <a:cubicBezTo>
                  <a:pt x="3434510" y="2574885"/>
                  <a:pt x="3450513" y="2544442"/>
                  <a:pt x="3418840" y="2580640"/>
                </a:cubicBezTo>
                <a:cubicBezTo>
                  <a:pt x="3392375" y="2610885"/>
                  <a:pt x="3416097" y="2592629"/>
                  <a:pt x="3388360" y="2611120"/>
                </a:cubicBezTo>
                <a:cubicBezTo>
                  <a:pt x="3346027" y="2609427"/>
                  <a:pt x="3303639" y="2608768"/>
                  <a:pt x="3261360" y="2606040"/>
                </a:cubicBezTo>
                <a:cubicBezTo>
                  <a:pt x="3251081" y="2605377"/>
                  <a:pt x="3241090" y="2602321"/>
                  <a:pt x="3230880" y="2600960"/>
                </a:cubicBezTo>
                <a:cubicBezTo>
                  <a:pt x="3168761" y="2592677"/>
                  <a:pt x="3195300" y="2598418"/>
                  <a:pt x="3124200" y="2590800"/>
                </a:cubicBezTo>
                <a:cubicBezTo>
                  <a:pt x="3097051" y="2587891"/>
                  <a:pt x="3070112" y="2583112"/>
                  <a:pt x="3042920" y="2580640"/>
                </a:cubicBezTo>
                <a:cubicBezTo>
                  <a:pt x="2870162" y="2564935"/>
                  <a:pt x="3141634" y="2589015"/>
                  <a:pt x="2900680" y="2570480"/>
                </a:cubicBezTo>
                <a:cubicBezTo>
                  <a:pt x="2885391" y="2569304"/>
                  <a:pt x="2870218" y="2566926"/>
                  <a:pt x="2854960" y="2565400"/>
                </a:cubicBezTo>
                <a:cubicBezTo>
                  <a:pt x="2725595" y="2552463"/>
                  <a:pt x="2865395" y="2567688"/>
                  <a:pt x="2753360" y="2555240"/>
                </a:cubicBezTo>
                <a:cubicBezTo>
                  <a:pt x="2590412" y="2560859"/>
                  <a:pt x="2602511" y="2563539"/>
                  <a:pt x="2428240" y="2555240"/>
                </a:cubicBezTo>
                <a:cubicBezTo>
                  <a:pt x="2416280" y="2554670"/>
                  <a:pt x="2404561" y="2551645"/>
                  <a:pt x="2392680" y="2550160"/>
                </a:cubicBezTo>
                <a:cubicBezTo>
                  <a:pt x="2377465" y="2548258"/>
                  <a:pt x="2362225" y="2546534"/>
                  <a:pt x="2346960" y="2545080"/>
                </a:cubicBezTo>
                <a:cubicBezTo>
                  <a:pt x="2326661" y="2543147"/>
                  <a:pt x="2306307" y="2541846"/>
                  <a:pt x="2286000" y="2540000"/>
                </a:cubicBezTo>
                <a:lnTo>
                  <a:pt x="2235200" y="2534920"/>
                </a:lnTo>
                <a:cubicBezTo>
                  <a:pt x="2228427" y="2533227"/>
                  <a:pt x="2221767" y="2530988"/>
                  <a:pt x="2214880" y="2529840"/>
                </a:cubicBezTo>
                <a:cubicBezTo>
                  <a:pt x="2172383" y="2522757"/>
                  <a:pt x="2131351" y="2522237"/>
                  <a:pt x="2087880" y="2519680"/>
                </a:cubicBezTo>
                <a:cubicBezTo>
                  <a:pt x="2030716" y="2512534"/>
                  <a:pt x="2017822" y="2510583"/>
                  <a:pt x="1945640" y="2504440"/>
                </a:cubicBezTo>
                <a:cubicBezTo>
                  <a:pt x="1899960" y="2500552"/>
                  <a:pt x="1808480" y="2494280"/>
                  <a:pt x="1808480" y="2494280"/>
                </a:cubicBezTo>
                <a:lnTo>
                  <a:pt x="1661160" y="2504440"/>
                </a:lnTo>
                <a:cubicBezTo>
                  <a:pt x="1649228" y="2505434"/>
                  <a:pt x="1637113" y="2506231"/>
                  <a:pt x="1625600" y="2509520"/>
                </a:cubicBezTo>
                <a:cubicBezTo>
                  <a:pt x="1613200" y="2513063"/>
                  <a:pt x="1602160" y="2520353"/>
                  <a:pt x="1590040" y="2524760"/>
                </a:cubicBezTo>
                <a:cubicBezTo>
                  <a:pt x="1564878" y="2533910"/>
                  <a:pt x="1538977" y="2540943"/>
                  <a:pt x="1513840" y="2550160"/>
                </a:cubicBezTo>
                <a:cubicBezTo>
                  <a:pt x="1488156" y="2559578"/>
                  <a:pt x="1463767" y="2572532"/>
                  <a:pt x="1437640" y="2580640"/>
                </a:cubicBezTo>
                <a:cubicBezTo>
                  <a:pt x="1414485" y="2587826"/>
                  <a:pt x="1366520" y="2595880"/>
                  <a:pt x="1366520" y="2595880"/>
                </a:cubicBezTo>
                <a:cubicBezTo>
                  <a:pt x="1336040" y="2594187"/>
                  <a:pt x="1305300" y="2595117"/>
                  <a:pt x="1275080" y="2590800"/>
                </a:cubicBezTo>
                <a:cubicBezTo>
                  <a:pt x="1261361" y="2588840"/>
                  <a:pt x="1176692" y="2567473"/>
                  <a:pt x="1148080" y="2560320"/>
                </a:cubicBezTo>
                <a:lnTo>
                  <a:pt x="1107440" y="2550160"/>
                </a:lnTo>
                <a:lnTo>
                  <a:pt x="995680" y="2519680"/>
                </a:lnTo>
                <a:cubicBezTo>
                  <a:pt x="977053" y="2514600"/>
                  <a:pt x="958647" y="2508628"/>
                  <a:pt x="939800" y="2504440"/>
                </a:cubicBezTo>
                <a:lnTo>
                  <a:pt x="894080" y="2494280"/>
                </a:lnTo>
                <a:cubicBezTo>
                  <a:pt x="832495" y="2448091"/>
                  <a:pt x="918208" y="2509625"/>
                  <a:pt x="848360" y="2468880"/>
                </a:cubicBezTo>
                <a:cubicBezTo>
                  <a:pt x="835778" y="2461540"/>
                  <a:pt x="825534" y="2450554"/>
                  <a:pt x="812800" y="2443480"/>
                </a:cubicBezTo>
                <a:cubicBezTo>
                  <a:pt x="794914" y="2433543"/>
                  <a:pt x="775393" y="2426877"/>
                  <a:pt x="756920" y="2418080"/>
                </a:cubicBezTo>
                <a:cubicBezTo>
                  <a:pt x="739827" y="2409940"/>
                  <a:pt x="723250" y="2400741"/>
                  <a:pt x="706120" y="2392680"/>
                </a:cubicBezTo>
                <a:cubicBezTo>
                  <a:pt x="694451" y="2387189"/>
                  <a:pt x="682215" y="2382961"/>
                  <a:pt x="670560" y="2377440"/>
                </a:cubicBezTo>
                <a:cubicBezTo>
                  <a:pt x="650028" y="2367715"/>
                  <a:pt x="629678" y="2357590"/>
                  <a:pt x="609600" y="2346960"/>
                </a:cubicBezTo>
                <a:cubicBezTo>
                  <a:pt x="600874" y="2342340"/>
                  <a:pt x="593165" y="2335858"/>
                  <a:pt x="584200" y="2331720"/>
                </a:cubicBezTo>
                <a:cubicBezTo>
                  <a:pt x="571064" y="2325657"/>
                  <a:pt x="557285" y="2321055"/>
                  <a:pt x="543560" y="2316480"/>
                </a:cubicBezTo>
                <a:cubicBezTo>
                  <a:pt x="526788" y="2310889"/>
                  <a:pt x="509794" y="2305972"/>
                  <a:pt x="492760" y="2301240"/>
                </a:cubicBezTo>
                <a:cubicBezTo>
                  <a:pt x="448829" y="2289037"/>
                  <a:pt x="403935" y="2280098"/>
                  <a:pt x="360680" y="2265680"/>
                </a:cubicBezTo>
                <a:cubicBezTo>
                  <a:pt x="350520" y="2262293"/>
                  <a:pt x="340458" y="2258597"/>
                  <a:pt x="330200" y="2255520"/>
                </a:cubicBezTo>
                <a:cubicBezTo>
                  <a:pt x="323513" y="2253514"/>
                  <a:pt x="316297" y="2253190"/>
                  <a:pt x="309880" y="2250440"/>
                </a:cubicBezTo>
                <a:cubicBezTo>
                  <a:pt x="292479" y="2242982"/>
                  <a:pt x="277041" y="2231027"/>
                  <a:pt x="259080" y="2225040"/>
                </a:cubicBezTo>
                <a:cubicBezTo>
                  <a:pt x="254000" y="2223347"/>
                  <a:pt x="248629" y="2222355"/>
                  <a:pt x="243840" y="2219960"/>
                </a:cubicBezTo>
                <a:cubicBezTo>
                  <a:pt x="235009" y="2215544"/>
                  <a:pt x="227177" y="2209319"/>
                  <a:pt x="218440" y="2204720"/>
                </a:cubicBezTo>
                <a:cubicBezTo>
                  <a:pt x="148443" y="2167880"/>
                  <a:pt x="171093" y="2175103"/>
                  <a:pt x="127000" y="2164080"/>
                </a:cubicBezTo>
                <a:cubicBezTo>
                  <a:pt x="64619" y="2060111"/>
                  <a:pt x="159694" y="2213916"/>
                  <a:pt x="91440" y="2118360"/>
                </a:cubicBezTo>
                <a:cubicBezTo>
                  <a:pt x="88328" y="2114003"/>
                  <a:pt x="88961" y="2107801"/>
                  <a:pt x="86360" y="2103120"/>
                </a:cubicBezTo>
                <a:cubicBezTo>
                  <a:pt x="80430" y="2092446"/>
                  <a:pt x="72322" y="2083111"/>
                  <a:pt x="66040" y="2072640"/>
                </a:cubicBezTo>
                <a:cubicBezTo>
                  <a:pt x="59687" y="2062051"/>
                  <a:pt x="42559" y="2023067"/>
                  <a:pt x="40640" y="2016760"/>
                </a:cubicBezTo>
                <a:cubicBezTo>
                  <a:pt x="32509" y="1990043"/>
                  <a:pt x="24911" y="1963027"/>
                  <a:pt x="20320" y="1935480"/>
                </a:cubicBezTo>
                <a:cubicBezTo>
                  <a:pt x="18627" y="1925320"/>
                  <a:pt x="16697" y="1915197"/>
                  <a:pt x="15240" y="1905000"/>
                </a:cubicBezTo>
                <a:cubicBezTo>
                  <a:pt x="13309" y="1891485"/>
                  <a:pt x="12676" y="1877778"/>
                  <a:pt x="10160" y="1864360"/>
                </a:cubicBezTo>
                <a:cubicBezTo>
                  <a:pt x="7587" y="1850636"/>
                  <a:pt x="3387" y="1837267"/>
                  <a:pt x="0" y="1823720"/>
                </a:cubicBezTo>
                <a:cubicBezTo>
                  <a:pt x="3387" y="1755987"/>
                  <a:pt x="2034" y="1687849"/>
                  <a:pt x="10160" y="1620520"/>
                </a:cubicBezTo>
                <a:cubicBezTo>
                  <a:pt x="13950" y="1589114"/>
                  <a:pt x="27237" y="1559599"/>
                  <a:pt x="35560" y="1529080"/>
                </a:cubicBezTo>
                <a:cubicBezTo>
                  <a:pt x="37397" y="1522344"/>
                  <a:pt x="37890" y="1515177"/>
                  <a:pt x="40640" y="1508760"/>
                </a:cubicBezTo>
                <a:cubicBezTo>
                  <a:pt x="43045" y="1503148"/>
                  <a:pt x="48241" y="1499063"/>
                  <a:pt x="50800" y="1493520"/>
                </a:cubicBezTo>
                <a:cubicBezTo>
                  <a:pt x="84428" y="1420659"/>
                  <a:pt x="57303" y="1466204"/>
                  <a:pt x="86360" y="1412240"/>
                </a:cubicBezTo>
                <a:cubicBezTo>
                  <a:pt x="92832" y="1400220"/>
                  <a:pt x="100959" y="1389076"/>
                  <a:pt x="106680" y="1376680"/>
                </a:cubicBezTo>
                <a:cubicBezTo>
                  <a:pt x="111168" y="1366956"/>
                  <a:pt x="112352" y="1355924"/>
                  <a:pt x="116840" y="1346200"/>
                </a:cubicBezTo>
                <a:cubicBezTo>
                  <a:pt x="122561" y="1333804"/>
                  <a:pt x="130735" y="1322686"/>
                  <a:pt x="137160" y="1310640"/>
                </a:cubicBezTo>
                <a:cubicBezTo>
                  <a:pt x="144287" y="1297276"/>
                  <a:pt x="146770" y="1280710"/>
                  <a:pt x="157480" y="1270000"/>
                </a:cubicBezTo>
                <a:cubicBezTo>
                  <a:pt x="185233" y="1242247"/>
                  <a:pt x="180738" y="1249955"/>
                  <a:pt x="203200" y="1193800"/>
                </a:cubicBezTo>
                <a:cubicBezTo>
                  <a:pt x="206308" y="1186031"/>
                  <a:pt x="215785" y="1163778"/>
                  <a:pt x="218440" y="1153160"/>
                </a:cubicBezTo>
                <a:cubicBezTo>
                  <a:pt x="220534" y="1144783"/>
                  <a:pt x="221426" y="1136137"/>
                  <a:pt x="223520" y="1127760"/>
                </a:cubicBezTo>
                <a:cubicBezTo>
                  <a:pt x="224819" y="1122565"/>
                  <a:pt x="227129" y="1117669"/>
                  <a:pt x="228600" y="1112520"/>
                </a:cubicBezTo>
                <a:cubicBezTo>
                  <a:pt x="230518" y="1105807"/>
                  <a:pt x="231229" y="1098737"/>
                  <a:pt x="233680" y="1092200"/>
                </a:cubicBezTo>
                <a:cubicBezTo>
                  <a:pt x="236339" y="1085109"/>
                  <a:pt x="240453" y="1078653"/>
                  <a:pt x="243840" y="1071880"/>
                </a:cubicBezTo>
                <a:cubicBezTo>
                  <a:pt x="245533" y="1060027"/>
                  <a:pt x="245770" y="1047872"/>
                  <a:pt x="248920" y="1036320"/>
                </a:cubicBezTo>
                <a:cubicBezTo>
                  <a:pt x="267557" y="967986"/>
                  <a:pt x="252385" y="1053749"/>
                  <a:pt x="264160" y="1000760"/>
                </a:cubicBezTo>
                <a:cubicBezTo>
                  <a:pt x="266394" y="990705"/>
                  <a:pt x="266530" y="980217"/>
                  <a:pt x="269240" y="970280"/>
                </a:cubicBezTo>
                <a:cubicBezTo>
                  <a:pt x="271639" y="961482"/>
                  <a:pt x="276780" y="953614"/>
                  <a:pt x="279400" y="944880"/>
                </a:cubicBezTo>
                <a:cubicBezTo>
                  <a:pt x="287351" y="918376"/>
                  <a:pt x="280620" y="925099"/>
                  <a:pt x="289560" y="904240"/>
                </a:cubicBezTo>
                <a:cubicBezTo>
                  <a:pt x="292543" y="897279"/>
                  <a:pt x="297061" y="891011"/>
                  <a:pt x="299720" y="883920"/>
                </a:cubicBezTo>
                <a:cubicBezTo>
                  <a:pt x="306208" y="866620"/>
                  <a:pt x="303257" y="854584"/>
                  <a:pt x="314960" y="838200"/>
                </a:cubicBezTo>
                <a:cubicBezTo>
                  <a:pt x="318509" y="833232"/>
                  <a:pt x="325120" y="831427"/>
                  <a:pt x="330200" y="828040"/>
                </a:cubicBezTo>
                <a:cubicBezTo>
                  <a:pt x="333587" y="822960"/>
                  <a:pt x="334899" y="815530"/>
                  <a:pt x="340360" y="812800"/>
                </a:cubicBezTo>
                <a:cubicBezTo>
                  <a:pt x="349573" y="808194"/>
                  <a:pt x="360740" y="809740"/>
                  <a:pt x="370840" y="807720"/>
                </a:cubicBezTo>
                <a:cubicBezTo>
                  <a:pt x="377686" y="806351"/>
                  <a:pt x="384447" y="804558"/>
                  <a:pt x="391160" y="802640"/>
                </a:cubicBezTo>
                <a:cubicBezTo>
                  <a:pt x="396309" y="801169"/>
                  <a:pt x="401149" y="798610"/>
                  <a:pt x="406400" y="797560"/>
                </a:cubicBezTo>
                <a:cubicBezTo>
                  <a:pt x="418141" y="795212"/>
                  <a:pt x="430107" y="794173"/>
                  <a:pt x="441960" y="792480"/>
                </a:cubicBezTo>
                <a:cubicBezTo>
                  <a:pt x="516641" y="762607"/>
                  <a:pt x="403508" y="805372"/>
                  <a:pt x="508000" y="777240"/>
                </a:cubicBezTo>
                <a:cubicBezTo>
                  <a:pt x="539024" y="768887"/>
                  <a:pt x="569357" y="758041"/>
                  <a:pt x="599440" y="746760"/>
                </a:cubicBezTo>
                <a:cubicBezTo>
                  <a:pt x="610076" y="742772"/>
                  <a:pt x="619011" y="734687"/>
                  <a:pt x="629920" y="731520"/>
                </a:cubicBezTo>
                <a:cubicBezTo>
                  <a:pt x="864054" y="663546"/>
                  <a:pt x="684288" y="717199"/>
                  <a:pt x="797560" y="695960"/>
                </a:cubicBezTo>
                <a:cubicBezTo>
                  <a:pt x="811284" y="693387"/>
                  <a:pt x="824483" y="688413"/>
                  <a:pt x="838200" y="685800"/>
                </a:cubicBezTo>
                <a:cubicBezTo>
                  <a:pt x="881921" y="677472"/>
                  <a:pt x="907904" y="675233"/>
                  <a:pt x="949960" y="670560"/>
                </a:cubicBezTo>
                <a:cubicBezTo>
                  <a:pt x="970280" y="665480"/>
                  <a:pt x="990103" y="657633"/>
                  <a:pt x="1010920" y="655320"/>
                </a:cubicBezTo>
                <a:cubicBezTo>
                  <a:pt x="1066560" y="649138"/>
                  <a:pt x="1122691" y="648726"/>
                  <a:pt x="1178560" y="645160"/>
                </a:cubicBezTo>
                <a:lnTo>
                  <a:pt x="1249680" y="640080"/>
                </a:lnTo>
                <a:cubicBezTo>
                  <a:pt x="1315720" y="629920"/>
                  <a:pt x="1382978" y="625805"/>
                  <a:pt x="1447800" y="609600"/>
                </a:cubicBezTo>
                <a:cubicBezTo>
                  <a:pt x="1474893" y="602827"/>
                  <a:pt x="1501695" y="594757"/>
                  <a:pt x="1529080" y="589280"/>
                </a:cubicBezTo>
                <a:cubicBezTo>
                  <a:pt x="1639747" y="567147"/>
                  <a:pt x="1560191" y="590753"/>
                  <a:pt x="1656080" y="568960"/>
                </a:cubicBezTo>
                <a:cubicBezTo>
                  <a:pt x="1726986" y="552845"/>
                  <a:pt x="1693142" y="555294"/>
                  <a:pt x="1757680" y="543560"/>
                </a:cubicBezTo>
                <a:cubicBezTo>
                  <a:pt x="1779593" y="539576"/>
                  <a:pt x="1801807" y="537384"/>
                  <a:pt x="1823720" y="533400"/>
                </a:cubicBezTo>
                <a:cubicBezTo>
                  <a:pt x="1855380" y="527644"/>
                  <a:pt x="1879062" y="520378"/>
                  <a:pt x="1910080" y="513080"/>
                </a:cubicBezTo>
                <a:cubicBezTo>
                  <a:pt x="1925277" y="509504"/>
                  <a:pt x="1940989" y="507857"/>
                  <a:pt x="1955800" y="502920"/>
                </a:cubicBezTo>
                <a:cubicBezTo>
                  <a:pt x="1976684" y="495959"/>
                  <a:pt x="1995749" y="484086"/>
                  <a:pt x="2016760" y="477520"/>
                </a:cubicBezTo>
                <a:cubicBezTo>
                  <a:pt x="2050080" y="467108"/>
                  <a:pt x="2084995" y="462386"/>
                  <a:pt x="2118360" y="452120"/>
                </a:cubicBezTo>
                <a:cubicBezTo>
                  <a:pt x="2129217" y="448779"/>
                  <a:pt x="2138143" y="440701"/>
                  <a:pt x="2148840" y="436880"/>
                </a:cubicBezTo>
                <a:cubicBezTo>
                  <a:pt x="2161990" y="432184"/>
                  <a:pt x="2176026" y="430457"/>
                  <a:pt x="2189480" y="426720"/>
                </a:cubicBezTo>
                <a:cubicBezTo>
                  <a:pt x="2206514" y="421988"/>
                  <a:pt x="2222823" y="414273"/>
                  <a:pt x="2240280" y="411480"/>
                </a:cubicBezTo>
                <a:cubicBezTo>
                  <a:pt x="2265417" y="407458"/>
                  <a:pt x="2291080" y="408093"/>
                  <a:pt x="2316480" y="406400"/>
                </a:cubicBezTo>
                <a:cubicBezTo>
                  <a:pt x="2351254" y="399445"/>
                  <a:pt x="2343354" y="400262"/>
                  <a:pt x="2387600" y="396240"/>
                </a:cubicBezTo>
                <a:cubicBezTo>
                  <a:pt x="2409588" y="394241"/>
                  <a:pt x="2431704" y="393667"/>
                  <a:pt x="2453640" y="391160"/>
                </a:cubicBezTo>
                <a:cubicBezTo>
                  <a:pt x="2490995" y="386891"/>
                  <a:pt x="2528532" y="383294"/>
                  <a:pt x="2565400" y="375920"/>
                </a:cubicBezTo>
                <a:cubicBezTo>
                  <a:pt x="2573867" y="374227"/>
                  <a:pt x="2582283" y="372259"/>
                  <a:pt x="2590800" y="370840"/>
                </a:cubicBezTo>
                <a:cubicBezTo>
                  <a:pt x="2619794" y="366008"/>
                  <a:pt x="2642307" y="363988"/>
                  <a:pt x="2672080" y="360680"/>
                </a:cubicBezTo>
                <a:lnTo>
                  <a:pt x="2702560" y="350520"/>
                </a:lnTo>
                <a:cubicBezTo>
                  <a:pt x="2738745" y="338458"/>
                  <a:pt x="2712461" y="345851"/>
                  <a:pt x="2783840" y="340360"/>
                </a:cubicBezTo>
                <a:cubicBezTo>
                  <a:pt x="2792307" y="338667"/>
                  <a:pt x="2800737" y="336781"/>
                  <a:pt x="2809240" y="335280"/>
                </a:cubicBezTo>
                <a:lnTo>
                  <a:pt x="2870200" y="325120"/>
                </a:lnTo>
                <a:cubicBezTo>
                  <a:pt x="2904160" y="318831"/>
                  <a:pt x="2937933" y="311573"/>
                  <a:pt x="2971800" y="304800"/>
                </a:cubicBezTo>
                <a:lnTo>
                  <a:pt x="3022600" y="294640"/>
                </a:lnTo>
                <a:lnTo>
                  <a:pt x="3048000" y="289560"/>
                </a:lnTo>
                <a:cubicBezTo>
                  <a:pt x="3080633" y="273244"/>
                  <a:pt x="3056634" y="282753"/>
                  <a:pt x="3098800" y="274320"/>
                </a:cubicBezTo>
                <a:cubicBezTo>
                  <a:pt x="3115901" y="270900"/>
                  <a:pt x="3139207" y="262948"/>
                  <a:pt x="3154680" y="259080"/>
                </a:cubicBezTo>
                <a:cubicBezTo>
                  <a:pt x="3163057" y="256986"/>
                  <a:pt x="3171778" y="256372"/>
                  <a:pt x="3180080" y="254000"/>
                </a:cubicBezTo>
                <a:cubicBezTo>
                  <a:pt x="3195526" y="249587"/>
                  <a:pt x="3210354" y="243173"/>
                  <a:pt x="3225800" y="238760"/>
                </a:cubicBezTo>
                <a:cubicBezTo>
                  <a:pt x="3234102" y="236388"/>
                  <a:pt x="3242823" y="235774"/>
                  <a:pt x="3251200" y="233680"/>
                </a:cubicBezTo>
                <a:cubicBezTo>
                  <a:pt x="3263160" y="230690"/>
                  <a:pt x="3274800" y="226510"/>
                  <a:pt x="3286760" y="223520"/>
                </a:cubicBezTo>
                <a:cubicBezTo>
                  <a:pt x="3301906" y="219734"/>
                  <a:pt x="3317268" y="216870"/>
                  <a:pt x="3332480" y="213360"/>
                </a:cubicBezTo>
                <a:cubicBezTo>
                  <a:pt x="3339283" y="211790"/>
                  <a:pt x="3345899" y="209342"/>
                  <a:pt x="3352800" y="208280"/>
                </a:cubicBezTo>
                <a:cubicBezTo>
                  <a:pt x="3367955" y="205948"/>
                  <a:pt x="3383280" y="204893"/>
                  <a:pt x="3398520" y="203200"/>
                </a:cubicBezTo>
                <a:cubicBezTo>
                  <a:pt x="3413542" y="198193"/>
                  <a:pt x="3433005" y="190839"/>
                  <a:pt x="3449320" y="187960"/>
                </a:cubicBezTo>
                <a:cubicBezTo>
                  <a:pt x="3493640" y="180139"/>
                  <a:pt x="3502724" y="182136"/>
                  <a:pt x="3535680" y="172720"/>
                </a:cubicBezTo>
                <a:cubicBezTo>
                  <a:pt x="3597823" y="154965"/>
                  <a:pt x="3489960" y="184573"/>
                  <a:pt x="3571240" y="157480"/>
                </a:cubicBezTo>
                <a:cubicBezTo>
                  <a:pt x="3579431" y="154750"/>
                  <a:pt x="3588227" y="154342"/>
                  <a:pt x="3596640" y="152400"/>
                </a:cubicBezTo>
                <a:cubicBezTo>
                  <a:pt x="3619411" y="147145"/>
                  <a:pt x="3645706" y="140901"/>
                  <a:pt x="3667760" y="132080"/>
                </a:cubicBezTo>
                <a:cubicBezTo>
                  <a:pt x="3676227" y="128693"/>
                  <a:pt x="3684827" y="125624"/>
                  <a:pt x="3693160" y="121920"/>
                </a:cubicBezTo>
                <a:cubicBezTo>
                  <a:pt x="3700080" y="118844"/>
                  <a:pt x="3706389" y="114419"/>
                  <a:pt x="3713480" y="111760"/>
                </a:cubicBezTo>
                <a:cubicBezTo>
                  <a:pt x="3720017" y="109309"/>
                  <a:pt x="3727027" y="108373"/>
                  <a:pt x="3733800" y="106680"/>
                </a:cubicBezTo>
                <a:cubicBezTo>
                  <a:pt x="3763889" y="84114"/>
                  <a:pt x="3747075" y="96136"/>
                  <a:pt x="3784600" y="71120"/>
                </a:cubicBezTo>
                <a:lnTo>
                  <a:pt x="3799840" y="60960"/>
                </a:lnTo>
                <a:lnTo>
                  <a:pt x="3810000" y="25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605F10-3C8C-4967-A688-46EA88ED086D}"/>
              </a:ext>
            </a:extLst>
          </p:cNvPr>
          <p:cNvSpPr/>
          <p:nvPr/>
        </p:nvSpPr>
        <p:spPr>
          <a:xfrm>
            <a:off x="8641080" y="2113280"/>
            <a:ext cx="3550920" cy="267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6CA14D0E-D195-4F0E-9220-91FA96831D28}"/>
              </a:ext>
            </a:extLst>
          </p:cNvPr>
          <p:cNvSpPr/>
          <p:nvPr/>
        </p:nvSpPr>
        <p:spPr>
          <a:xfrm>
            <a:off x="4998720" y="1459230"/>
            <a:ext cx="3850640" cy="887730"/>
          </a:xfrm>
          <a:custGeom>
            <a:avLst/>
            <a:gdLst>
              <a:gd name="connsiteX0" fmla="*/ 32163 w 3857403"/>
              <a:gd name="connsiteY0" fmla="*/ 0 h 904240"/>
              <a:gd name="connsiteX1" fmla="*/ 32163 w 3857403"/>
              <a:gd name="connsiteY1" fmla="*/ 0 h 904240"/>
              <a:gd name="connsiteX2" fmla="*/ 250603 w 3857403"/>
              <a:gd name="connsiteY2" fmla="*/ 15240 h 904240"/>
              <a:gd name="connsiteX3" fmla="*/ 296323 w 3857403"/>
              <a:gd name="connsiteY3" fmla="*/ 30480 h 904240"/>
              <a:gd name="connsiteX4" fmla="*/ 311563 w 3857403"/>
              <a:gd name="connsiteY4" fmla="*/ 35560 h 904240"/>
              <a:gd name="connsiteX5" fmla="*/ 387763 w 3857403"/>
              <a:gd name="connsiteY5" fmla="*/ 40640 h 904240"/>
              <a:gd name="connsiteX6" fmla="*/ 423323 w 3857403"/>
              <a:gd name="connsiteY6" fmla="*/ 50800 h 904240"/>
              <a:gd name="connsiteX7" fmla="*/ 474123 w 3857403"/>
              <a:gd name="connsiteY7" fmla="*/ 60960 h 904240"/>
              <a:gd name="connsiteX8" fmla="*/ 631603 w 3857403"/>
              <a:gd name="connsiteY8" fmla="*/ 71120 h 904240"/>
              <a:gd name="connsiteX9" fmla="*/ 697643 w 3857403"/>
              <a:gd name="connsiteY9" fmla="*/ 81280 h 904240"/>
              <a:gd name="connsiteX10" fmla="*/ 728123 w 3857403"/>
              <a:gd name="connsiteY10" fmla="*/ 86360 h 904240"/>
              <a:gd name="connsiteX11" fmla="*/ 875443 w 3857403"/>
              <a:gd name="connsiteY11" fmla="*/ 91440 h 904240"/>
              <a:gd name="connsiteX12" fmla="*/ 946563 w 3857403"/>
              <a:gd name="connsiteY12" fmla="*/ 96520 h 904240"/>
              <a:gd name="connsiteX13" fmla="*/ 1007523 w 3857403"/>
              <a:gd name="connsiteY13" fmla="*/ 101600 h 904240"/>
              <a:gd name="connsiteX14" fmla="*/ 1098963 w 3857403"/>
              <a:gd name="connsiteY14" fmla="*/ 106680 h 904240"/>
              <a:gd name="connsiteX15" fmla="*/ 1114203 w 3857403"/>
              <a:gd name="connsiteY15" fmla="*/ 111760 h 904240"/>
              <a:gd name="connsiteX16" fmla="*/ 1149763 w 3857403"/>
              <a:gd name="connsiteY16" fmla="*/ 116840 h 904240"/>
              <a:gd name="connsiteX17" fmla="*/ 1180243 w 3857403"/>
              <a:gd name="connsiteY17" fmla="*/ 121920 h 904240"/>
              <a:gd name="connsiteX18" fmla="*/ 1231043 w 3857403"/>
              <a:gd name="connsiteY18" fmla="*/ 137160 h 904240"/>
              <a:gd name="connsiteX19" fmla="*/ 1297083 w 3857403"/>
              <a:gd name="connsiteY19" fmla="*/ 152400 h 904240"/>
              <a:gd name="connsiteX20" fmla="*/ 1332643 w 3857403"/>
              <a:gd name="connsiteY20" fmla="*/ 162560 h 904240"/>
              <a:gd name="connsiteX21" fmla="*/ 1403763 w 3857403"/>
              <a:gd name="connsiteY21" fmla="*/ 177800 h 904240"/>
              <a:gd name="connsiteX22" fmla="*/ 1469803 w 3857403"/>
              <a:gd name="connsiteY22" fmla="*/ 198120 h 904240"/>
              <a:gd name="connsiteX23" fmla="*/ 1500283 w 3857403"/>
              <a:gd name="connsiteY23" fmla="*/ 213360 h 904240"/>
              <a:gd name="connsiteX24" fmla="*/ 1520603 w 3857403"/>
              <a:gd name="connsiteY24" fmla="*/ 218440 h 904240"/>
              <a:gd name="connsiteX25" fmla="*/ 1576483 w 3857403"/>
              <a:gd name="connsiteY25" fmla="*/ 233680 h 904240"/>
              <a:gd name="connsiteX26" fmla="*/ 1622203 w 3857403"/>
              <a:gd name="connsiteY26" fmla="*/ 248920 h 904240"/>
              <a:gd name="connsiteX27" fmla="*/ 1688243 w 3857403"/>
              <a:gd name="connsiteY27" fmla="*/ 274320 h 904240"/>
              <a:gd name="connsiteX28" fmla="*/ 1718723 w 3857403"/>
              <a:gd name="connsiteY28" fmla="*/ 279400 h 904240"/>
              <a:gd name="connsiteX29" fmla="*/ 1764443 w 3857403"/>
              <a:gd name="connsiteY29" fmla="*/ 289560 h 904240"/>
              <a:gd name="connsiteX30" fmla="*/ 1810163 w 3857403"/>
              <a:gd name="connsiteY30" fmla="*/ 304800 h 904240"/>
              <a:gd name="connsiteX31" fmla="*/ 1876203 w 3857403"/>
              <a:gd name="connsiteY31" fmla="*/ 320040 h 904240"/>
              <a:gd name="connsiteX32" fmla="*/ 1916843 w 3857403"/>
              <a:gd name="connsiteY32" fmla="*/ 330200 h 904240"/>
              <a:gd name="connsiteX33" fmla="*/ 1947323 w 3857403"/>
              <a:gd name="connsiteY33" fmla="*/ 335280 h 904240"/>
              <a:gd name="connsiteX34" fmla="*/ 2059083 w 3857403"/>
              <a:gd name="connsiteY34" fmla="*/ 355600 h 904240"/>
              <a:gd name="connsiteX35" fmla="*/ 2155603 w 3857403"/>
              <a:gd name="connsiteY35" fmla="*/ 365760 h 904240"/>
              <a:gd name="connsiteX36" fmla="*/ 2262283 w 3857403"/>
              <a:gd name="connsiteY36" fmla="*/ 381000 h 904240"/>
              <a:gd name="connsiteX37" fmla="*/ 2323243 w 3857403"/>
              <a:gd name="connsiteY37" fmla="*/ 391160 h 904240"/>
              <a:gd name="connsiteX38" fmla="*/ 2414683 w 3857403"/>
              <a:gd name="connsiteY38" fmla="*/ 401320 h 904240"/>
              <a:gd name="connsiteX39" fmla="*/ 2536603 w 3857403"/>
              <a:gd name="connsiteY39" fmla="*/ 431800 h 904240"/>
              <a:gd name="connsiteX40" fmla="*/ 2572163 w 3857403"/>
              <a:gd name="connsiteY40" fmla="*/ 436880 h 904240"/>
              <a:gd name="connsiteX41" fmla="*/ 2678843 w 3857403"/>
              <a:gd name="connsiteY41" fmla="*/ 452120 h 904240"/>
              <a:gd name="connsiteX42" fmla="*/ 2760123 w 3857403"/>
              <a:gd name="connsiteY42" fmla="*/ 472440 h 904240"/>
              <a:gd name="connsiteX43" fmla="*/ 2826163 w 3857403"/>
              <a:gd name="connsiteY43" fmla="*/ 482600 h 904240"/>
              <a:gd name="connsiteX44" fmla="*/ 2897283 w 3857403"/>
              <a:gd name="connsiteY44" fmla="*/ 502920 h 904240"/>
              <a:gd name="connsiteX45" fmla="*/ 2932843 w 3857403"/>
              <a:gd name="connsiteY45" fmla="*/ 508000 h 904240"/>
              <a:gd name="connsiteX46" fmla="*/ 2958243 w 3857403"/>
              <a:gd name="connsiteY46" fmla="*/ 513080 h 904240"/>
              <a:gd name="connsiteX47" fmla="*/ 3029363 w 3857403"/>
              <a:gd name="connsiteY47" fmla="*/ 523240 h 904240"/>
              <a:gd name="connsiteX48" fmla="*/ 3095403 w 3857403"/>
              <a:gd name="connsiteY48" fmla="*/ 533400 h 904240"/>
              <a:gd name="connsiteX49" fmla="*/ 3181763 w 3857403"/>
              <a:gd name="connsiteY49" fmla="*/ 558800 h 904240"/>
              <a:gd name="connsiteX50" fmla="*/ 3324003 w 3857403"/>
              <a:gd name="connsiteY50" fmla="*/ 584200 h 904240"/>
              <a:gd name="connsiteX51" fmla="*/ 3344323 w 3857403"/>
              <a:gd name="connsiteY51" fmla="*/ 589280 h 904240"/>
              <a:gd name="connsiteX52" fmla="*/ 3390043 w 3857403"/>
              <a:gd name="connsiteY52" fmla="*/ 599440 h 904240"/>
              <a:gd name="connsiteX53" fmla="*/ 3425603 w 3857403"/>
              <a:gd name="connsiteY53" fmla="*/ 609600 h 904240"/>
              <a:gd name="connsiteX54" fmla="*/ 3476403 w 3857403"/>
              <a:gd name="connsiteY54" fmla="*/ 635000 h 904240"/>
              <a:gd name="connsiteX55" fmla="*/ 3476403 w 3857403"/>
              <a:gd name="connsiteY55" fmla="*/ 635000 h 904240"/>
              <a:gd name="connsiteX56" fmla="*/ 3491643 w 3857403"/>
              <a:gd name="connsiteY56" fmla="*/ 645160 h 904240"/>
              <a:gd name="connsiteX57" fmla="*/ 3522123 w 3857403"/>
              <a:gd name="connsiteY57" fmla="*/ 655320 h 904240"/>
              <a:gd name="connsiteX58" fmla="*/ 3537363 w 3857403"/>
              <a:gd name="connsiteY58" fmla="*/ 660400 h 904240"/>
              <a:gd name="connsiteX59" fmla="*/ 3567843 w 3857403"/>
              <a:gd name="connsiteY59" fmla="*/ 665480 h 904240"/>
              <a:gd name="connsiteX60" fmla="*/ 3638963 w 3857403"/>
              <a:gd name="connsiteY60" fmla="*/ 675640 h 904240"/>
              <a:gd name="connsiteX61" fmla="*/ 3679603 w 3857403"/>
              <a:gd name="connsiteY61" fmla="*/ 685800 h 904240"/>
              <a:gd name="connsiteX62" fmla="*/ 3720243 w 3857403"/>
              <a:gd name="connsiteY62" fmla="*/ 695960 h 904240"/>
              <a:gd name="connsiteX63" fmla="*/ 3755803 w 3857403"/>
              <a:gd name="connsiteY63" fmla="*/ 711200 h 904240"/>
              <a:gd name="connsiteX64" fmla="*/ 3776123 w 3857403"/>
              <a:gd name="connsiteY64" fmla="*/ 716280 h 904240"/>
              <a:gd name="connsiteX65" fmla="*/ 3791363 w 3857403"/>
              <a:gd name="connsiteY65" fmla="*/ 721360 h 904240"/>
              <a:gd name="connsiteX66" fmla="*/ 3816763 w 3857403"/>
              <a:gd name="connsiteY66" fmla="*/ 726440 h 904240"/>
              <a:gd name="connsiteX67" fmla="*/ 3837083 w 3857403"/>
              <a:gd name="connsiteY67" fmla="*/ 731520 h 904240"/>
              <a:gd name="connsiteX68" fmla="*/ 3852323 w 3857403"/>
              <a:gd name="connsiteY68" fmla="*/ 746760 h 904240"/>
              <a:gd name="connsiteX69" fmla="*/ 3857403 w 3857403"/>
              <a:gd name="connsiteY69" fmla="*/ 762000 h 904240"/>
              <a:gd name="connsiteX70" fmla="*/ 3852323 w 3857403"/>
              <a:gd name="connsiteY70" fmla="*/ 858520 h 904240"/>
              <a:gd name="connsiteX71" fmla="*/ 3837083 w 3857403"/>
              <a:gd name="connsiteY71" fmla="*/ 889000 h 904240"/>
              <a:gd name="connsiteX72" fmla="*/ 3821843 w 3857403"/>
              <a:gd name="connsiteY72" fmla="*/ 894080 h 904240"/>
              <a:gd name="connsiteX73" fmla="*/ 3806603 w 3857403"/>
              <a:gd name="connsiteY73" fmla="*/ 904240 h 904240"/>
              <a:gd name="connsiteX74" fmla="*/ 3710083 w 3857403"/>
              <a:gd name="connsiteY74" fmla="*/ 899160 h 904240"/>
              <a:gd name="connsiteX75" fmla="*/ 3694843 w 3857403"/>
              <a:gd name="connsiteY75" fmla="*/ 889000 h 904240"/>
              <a:gd name="connsiteX76" fmla="*/ 3664363 w 3857403"/>
              <a:gd name="connsiteY76" fmla="*/ 878840 h 904240"/>
              <a:gd name="connsiteX77" fmla="*/ 3649123 w 3857403"/>
              <a:gd name="connsiteY77" fmla="*/ 868680 h 904240"/>
              <a:gd name="connsiteX78" fmla="*/ 3618643 w 3857403"/>
              <a:gd name="connsiteY78" fmla="*/ 858520 h 904240"/>
              <a:gd name="connsiteX79" fmla="*/ 3583083 w 3857403"/>
              <a:gd name="connsiteY79" fmla="*/ 843280 h 904240"/>
              <a:gd name="connsiteX80" fmla="*/ 3552603 w 3857403"/>
              <a:gd name="connsiteY80" fmla="*/ 833120 h 904240"/>
              <a:gd name="connsiteX81" fmla="*/ 3517043 w 3857403"/>
              <a:gd name="connsiteY81" fmla="*/ 828040 h 904240"/>
              <a:gd name="connsiteX82" fmla="*/ 3466243 w 3857403"/>
              <a:gd name="connsiteY82" fmla="*/ 817880 h 904240"/>
              <a:gd name="connsiteX83" fmla="*/ 3344323 w 3857403"/>
              <a:gd name="connsiteY83" fmla="*/ 812800 h 904240"/>
              <a:gd name="connsiteX84" fmla="*/ 3318923 w 3857403"/>
              <a:gd name="connsiteY84" fmla="*/ 807720 h 904240"/>
              <a:gd name="connsiteX85" fmla="*/ 3303683 w 3857403"/>
              <a:gd name="connsiteY85" fmla="*/ 802640 h 904240"/>
              <a:gd name="connsiteX86" fmla="*/ 3273203 w 3857403"/>
              <a:gd name="connsiteY86" fmla="*/ 797560 h 904240"/>
              <a:gd name="connsiteX87" fmla="*/ 3171603 w 3857403"/>
              <a:gd name="connsiteY87" fmla="*/ 787400 h 904240"/>
              <a:gd name="connsiteX88" fmla="*/ 3141123 w 3857403"/>
              <a:gd name="connsiteY88" fmla="*/ 782320 h 904240"/>
              <a:gd name="connsiteX89" fmla="*/ 3115723 w 3857403"/>
              <a:gd name="connsiteY89" fmla="*/ 777240 h 904240"/>
              <a:gd name="connsiteX90" fmla="*/ 3059843 w 3857403"/>
              <a:gd name="connsiteY90" fmla="*/ 772160 h 904240"/>
              <a:gd name="connsiteX91" fmla="*/ 3024283 w 3857403"/>
              <a:gd name="connsiteY91" fmla="*/ 767080 h 904240"/>
              <a:gd name="connsiteX92" fmla="*/ 3009043 w 3857403"/>
              <a:gd name="connsiteY92" fmla="*/ 762000 h 904240"/>
              <a:gd name="connsiteX93" fmla="*/ 2917603 w 3857403"/>
              <a:gd name="connsiteY93" fmla="*/ 751840 h 904240"/>
              <a:gd name="connsiteX94" fmla="*/ 2856643 w 3857403"/>
              <a:gd name="connsiteY94" fmla="*/ 741680 h 904240"/>
              <a:gd name="connsiteX95" fmla="*/ 2765203 w 3857403"/>
              <a:gd name="connsiteY95" fmla="*/ 731520 h 904240"/>
              <a:gd name="connsiteX96" fmla="*/ 2734723 w 3857403"/>
              <a:gd name="connsiteY96" fmla="*/ 726440 h 904240"/>
              <a:gd name="connsiteX97" fmla="*/ 2714403 w 3857403"/>
              <a:gd name="connsiteY97" fmla="*/ 721360 h 904240"/>
              <a:gd name="connsiteX98" fmla="*/ 2653443 w 3857403"/>
              <a:gd name="connsiteY98" fmla="*/ 716280 h 904240"/>
              <a:gd name="connsiteX99" fmla="*/ 2617883 w 3857403"/>
              <a:gd name="connsiteY99" fmla="*/ 706120 h 904240"/>
              <a:gd name="connsiteX100" fmla="*/ 2582323 w 3857403"/>
              <a:gd name="connsiteY100" fmla="*/ 695960 h 904240"/>
              <a:gd name="connsiteX101" fmla="*/ 2531523 w 3857403"/>
              <a:gd name="connsiteY101" fmla="*/ 690880 h 904240"/>
              <a:gd name="connsiteX102" fmla="*/ 2495963 w 3857403"/>
              <a:gd name="connsiteY102" fmla="*/ 685800 h 904240"/>
              <a:gd name="connsiteX103" fmla="*/ 2389283 w 3857403"/>
              <a:gd name="connsiteY103" fmla="*/ 675640 h 904240"/>
              <a:gd name="connsiteX104" fmla="*/ 2181003 w 3857403"/>
              <a:gd name="connsiteY104" fmla="*/ 670560 h 904240"/>
              <a:gd name="connsiteX105" fmla="*/ 2125123 w 3857403"/>
              <a:gd name="connsiteY105" fmla="*/ 660400 h 904240"/>
              <a:gd name="connsiteX106" fmla="*/ 2048923 w 3857403"/>
              <a:gd name="connsiteY106" fmla="*/ 645160 h 904240"/>
              <a:gd name="connsiteX107" fmla="*/ 1998123 w 3857403"/>
              <a:gd name="connsiteY107" fmla="*/ 629920 h 904240"/>
              <a:gd name="connsiteX108" fmla="*/ 1972723 w 3857403"/>
              <a:gd name="connsiteY108" fmla="*/ 624840 h 904240"/>
              <a:gd name="connsiteX109" fmla="*/ 1916843 w 3857403"/>
              <a:gd name="connsiteY109" fmla="*/ 614680 h 904240"/>
              <a:gd name="connsiteX110" fmla="*/ 1835563 w 3857403"/>
              <a:gd name="connsiteY110" fmla="*/ 589280 h 904240"/>
              <a:gd name="connsiteX111" fmla="*/ 1733963 w 3857403"/>
              <a:gd name="connsiteY111" fmla="*/ 558800 h 904240"/>
              <a:gd name="connsiteX112" fmla="*/ 1667923 w 3857403"/>
              <a:gd name="connsiteY112" fmla="*/ 548640 h 904240"/>
              <a:gd name="connsiteX113" fmla="*/ 1551083 w 3857403"/>
              <a:gd name="connsiteY113" fmla="*/ 508000 h 904240"/>
              <a:gd name="connsiteX114" fmla="*/ 1495203 w 3857403"/>
              <a:gd name="connsiteY114" fmla="*/ 497840 h 904240"/>
              <a:gd name="connsiteX115" fmla="*/ 1408843 w 3857403"/>
              <a:gd name="connsiteY115" fmla="*/ 462280 h 904240"/>
              <a:gd name="connsiteX116" fmla="*/ 1368203 w 3857403"/>
              <a:gd name="connsiteY116" fmla="*/ 452120 h 904240"/>
              <a:gd name="connsiteX117" fmla="*/ 1342803 w 3857403"/>
              <a:gd name="connsiteY117" fmla="*/ 441960 h 904240"/>
              <a:gd name="connsiteX118" fmla="*/ 1322483 w 3857403"/>
              <a:gd name="connsiteY118" fmla="*/ 436880 h 904240"/>
              <a:gd name="connsiteX119" fmla="*/ 1302163 w 3857403"/>
              <a:gd name="connsiteY119" fmla="*/ 426720 h 904240"/>
              <a:gd name="connsiteX120" fmla="*/ 1251363 w 3857403"/>
              <a:gd name="connsiteY120" fmla="*/ 411480 h 904240"/>
              <a:gd name="connsiteX121" fmla="*/ 1185323 w 3857403"/>
              <a:gd name="connsiteY121" fmla="*/ 381000 h 904240"/>
              <a:gd name="connsiteX122" fmla="*/ 1139603 w 3857403"/>
              <a:gd name="connsiteY122" fmla="*/ 370840 h 904240"/>
              <a:gd name="connsiteX123" fmla="*/ 1109123 w 3857403"/>
              <a:gd name="connsiteY123" fmla="*/ 360680 h 904240"/>
              <a:gd name="connsiteX124" fmla="*/ 1073563 w 3857403"/>
              <a:gd name="connsiteY124" fmla="*/ 355600 h 904240"/>
              <a:gd name="connsiteX125" fmla="*/ 1038003 w 3857403"/>
              <a:gd name="connsiteY125" fmla="*/ 345440 h 904240"/>
              <a:gd name="connsiteX126" fmla="*/ 829723 w 3857403"/>
              <a:gd name="connsiteY126" fmla="*/ 320040 h 904240"/>
              <a:gd name="connsiteX127" fmla="*/ 789083 w 3857403"/>
              <a:gd name="connsiteY127" fmla="*/ 309880 h 904240"/>
              <a:gd name="connsiteX128" fmla="*/ 773843 w 3857403"/>
              <a:gd name="connsiteY128" fmla="*/ 304800 h 904240"/>
              <a:gd name="connsiteX129" fmla="*/ 723043 w 3857403"/>
              <a:gd name="connsiteY129" fmla="*/ 294640 h 904240"/>
              <a:gd name="connsiteX130" fmla="*/ 646843 w 3857403"/>
              <a:gd name="connsiteY130" fmla="*/ 289560 h 904240"/>
              <a:gd name="connsiteX131" fmla="*/ 621443 w 3857403"/>
              <a:gd name="connsiteY131" fmla="*/ 284480 h 904240"/>
              <a:gd name="connsiteX132" fmla="*/ 580803 w 3857403"/>
              <a:gd name="connsiteY132" fmla="*/ 274320 h 904240"/>
              <a:gd name="connsiteX133" fmla="*/ 540163 w 3857403"/>
              <a:gd name="connsiteY133" fmla="*/ 269240 h 904240"/>
              <a:gd name="connsiteX134" fmla="*/ 484283 w 3857403"/>
              <a:gd name="connsiteY134" fmla="*/ 259080 h 904240"/>
              <a:gd name="connsiteX135" fmla="*/ 423323 w 3857403"/>
              <a:gd name="connsiteY135" fmla="*/ 238760 h 904240"/>
              <a:gd name="connsiteX136" fmla="*/ 377603 w 3857403"/>
              <a:gd name="connsiteY136" fmla="*/ 228600 h 904240"/>
              <a:gd name="connsiteX137" fmla="*/ 362363 w 3857403"/>
              <a:gd name="connsiteY137" fmla="*/ 223520 h 904240"/>
              <a:gd name="connsiteX138" fmla="*/ 326803 w 3857403"/>
              <a:gd name="connsiteY138" fmla="*/ 218440 h 904240"/>
              <a:gd name="connsiteX139" fmla="*/ 296323 w 3857403"/>
              <a:gd name="connsiteY139" fmla="*/ 213360 h 904240"/>
              <a:gd name="connsiteX140" fmla="*/ 270923 w 3857403"/>
              <a:gd name="connsiteY140" fmla="*/ 203200 h 904240"/>
              <a:gd name="connsiteX141" fmla="*/ 245523 w 3857403"/>
              <a:gd name="connsiteY141" fmla="*/ 198120 h 904240"/>
              <a:gd name="connsiteX142" fmla="*/ 204883 w 3857403"/>
              <a:gd name="connsiteY142" fmla="*/ 187960 h 904240"/>
              <a:gd name="connsiteX143" fmla="*/ 184563 w 3857403"/>
              <a:gd name="connsiteY143" fmla="*/ 177800 h 904240"/>
              <a:gd name="connsiteX144" fmla="*/ 164243 w 3857403"/>
              <a:gd name="connsiteY144" fmla="*/ 172720 h 904240"/>
              <a:gd name="connsiteX145" fmla="*/ 133763 w 3857403"/>
              <a:gd name="connsiteY145" fmla="*/ 162560 h 904240"/>
              <a:gd name="connsiteX146" fmla="*/ 67723 w 3857403"/>
              <a:gd name="connsiteY146" fmla="*/ 147320 h 904240"/>
              <a:gd name="connsiteX147" fmla="*/ 16923 w 3857403"/>
              <a:gd name="connsiteY147" fmla="*/ 142240 h 904240"/>
              <a:gd name="connsiteX148" fmla="*/ 1683 w 3857403"/>
              <a:gd name="connsiteY148" fmla="*/ 132080 h 904240"/>
              <a:gd name="connsiteX149" fmla="*/ 16923 w 3857403"/>
              <a:gd name="connsiteY149" fmla="*/ 35560 h 904240"/>
              <a:gd name="connsiteX150" fmla="*/ 32163 w 3857403"/>
              <a:gd name="connsiteY150" fmla="*/ 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857403" h="904240">
                <a:moveTo>
                  <a:pt x="32163" y="0"/>
                </a:moveTo>
                <a:lnTo>
                  <a:pt x="32163" y="0"/>
                </a:lnTo>
                <a:cubicBezTo>
                  <a:pt x="149916" y="26167"/>
                  <a:pt x="3962" y="-3258"/>
                  <a:pt x="250603" y="15240"/>
                </a:cubicBezTo>
                <a:lnTo>
                  <a:pt x="296323" y="30480"/>
                </a:lnTo>
                <a:cubicBezTo>
                  <a:pt x="301403" y="32173"/>
                  <a:pt x="306220" y="35204"/>
                  <a:pt x="311563" y="35560"/>
                </a:cubicBezTo>
                <a:lnTo>
                  <a:pt x="387763" y="40640"/>
                </a:lnTo>
                <a:cubicBezTo>
                  <a:pt x="403756" y="45971"/>
                  <a:pt x="405463" y="46973"/>
                  <a:pt x="423323" y="50800"/>
                </a:cubicBezTo>
                <a:cubicBezTo>
                  <a:pt x="440208" y="54418"/>
                  <a:pt x="456881" y="60002"/>
                  <a:pt x="474123" y="60960"/>
                </a:cubicBezTo>
                <a:cubicBezTo>
                  <a:pt x="587607" y="67265"/>
                  <a:pt x="535126" y="63699"/>
                  <a:pt x="631603" y="71120"/>
                </a:cubicBezTo>
                <a:cubicBezTo>
                  <a:pt x="707632" y="83792"/>
                  <a:pt x="612666" y="68207"/>
                  <a:pt x="697643" y="81280"/>
                </a:cubicBezTo>
                <a:cubicBezTo>
                  <a:pt x="707823" y="82846"/>
                  <a:pt x="717840" y="85772"/>
                  <a:pt x="728123" y="86360"/>
                </a:cubicBezTo>
                <a:cubicBezTo>
                  <a:pt x="777179" y="89163"/>
                  <a:pt x="826336" y="89747"/>
                  <a:pt x="875443" y="91440"/>
                </a:cubicBezTo>
                <a:lnTo>
                  <a:pt x="946563" y="96520"/>
                </a:lnTo>
                <a:lnTo>
                  <a:pt x="1007523" y="101600"/>
                </a:lnTo>
                <a:cubicBezTo>
                  <a:pt x="1037982" y="103631"/>
                  <a:pt x="1068483" y="104987"/>
                  <a:pt x="1098963" y="106680"/>
                </a:cubicBezTo>
                <a:cubicBezTo>
                  <a:pt x="1104043" y="108373"/>
                  <a:pt x="1108952" y="110710"/>
                  <a:pt x="1114203" y="111760"/>
                </a:cubicBezTo>
                <a:cubicBezTo>
                  <a:pt x="1125944" y="114108"/>
                  <a:pt x="1137929" y="115019"/>
                  <a:pt x="1149763" y="116840"/>
                </a:cubicBezTo>
                <a:cubicBezTo>
                  <a:pt x="1159943" y="118406"/>
                  <a:pt x="1170083" y="120227"/>
                  <a:pt x="1180243" y="121920"/>
                </a:cubicBezTo>
                <a:cubicBezTo>
                  <a:pt x="1249929" y="149794"/>
                  <a:pt x="1162359" y="116555"/>
                  <a:pt x="1231043" y="137160"/>
                </a:cubicBezTo>
                <a:cubicBezTo>
                  <a:pt x="1290876" y="155110"/>
                  <a:pt x="1214821" y="142117"/>
                  <a:pt x="1297083" y="152400"/>
                </a:cubicBezTo>
                <a:cubicBezTo>
                  <a:pt x="1314054" y="158057"/>
                  <a:pt x="1313507" y="158308"/>
                  <a:pt x="1332643" y="162560"/>
                </a:cubicBezTo>
                <a:lnTo>
                  <a:pt x="1403763" y="177800"/>
                </a:lnTo>
                <a:cubicBezTo>
                  <a:pt x="1483012" y="217425"/>
                  <a:pt x="1382879" y="171374"/>
                  <a:pt x="1469803" y="198120"/>
                </a:cubicBezTo>
                <a:cubicBezTo>
                  <a:pt x="1480660" y="201461"/>
                  <a:pt x="1489736" y="209141"/>
                  <a:pt x="1500283" y="213360"/>
                </a:cubicBezTo>
                <a:cubicBezTo>
                  <a:pt x="1506765" y="215953"/>
                  <a:pt x="1513979" y="216232"/>
                  <a:pt x="1520603" y="218440"/>
                </a:cubicBezTo>
                <a:cubicBezTo>
                  <a:pt x="1569552" y="234756"/>
                  <a:pt x="1521211" y="224468"/>
                  <a:pt x="1576483" y="233680"/>
                </a:cubicBezTo>
                <a:cubicBezTo>
                  <a:pt x="1627558" y="259217"/>
                  <a:pt x="1563117" y="229225"/>
                  <a:pt x="1622203" y="248920"/>
                </a:cubicBezTo>
                <a:cubicBezTo>
                  <a:pt x="1644578" y="256378"/>
                  <a:pt x="1665752" y="267218"/>
                  <a:pt x="1688243" y="274320"/>
                </a:cubicBezTo>
                <a:cubicBezTo>
                  <a:pt x="1698065" y="277422"/>
                  <a:pt x="1708589" y="277557"/>
                  <a:pt x="1718723" y="279400"/>
                </a:cubicBezTo>
                <a:cubicBezTo>
                  <a:pt x="1730046" y="281459"/>
                  <a:pt x="1752665" y="285936"/>
                  <a:pt x="1764443" y="289560"/>
                </a:cubicBezTo>
                <a:cubicBezTo>
                  <a:pt x="1779797" y="294284"/>
                  <a:pt x="1794578" y="300904"/>
                  <a:pt x="1810163" y="304800"/>
                </a:cubicBezTo>
                <a:cubicBezTo>
                  <a:pt x="1866513" y="318887"/>
                  <a:pt x="1776969" y="296691"/>
                  <a:pt x="1876203" y="320040"/>
                </a:cubicBezTo>
                <a:cubicBezTo>
                  <a:pt x="1889795" y="323238"/>
                  <a:pt x="1903189" y="327274"/>
                  <a:pt x="1916843" y="330200"/>
                </a:cubicBezTo>
                <a:cubicBezTo>
                  <a:pt x="1926915" y="332358"/>
                  <a:pt x="1937199" y="333382"/>
                  <a:pt x="1947323" y="335280"/>
                </a:cubicBezTo>
                <a:cubicBezTo>
                  <a:pt x="1991419" y="343548"/>
                  <a:pt x="2013184" y="349678"/>
                  <a:pt x="2059083" y="355600"/>
                </a:cubicBezTo>
                <a:cubicBezTo>
                  <a:pt x="2091168" y="359740"/>
                  <a:pt x="2123577" y="361185"/>
                  <a:pt x="2155603" y="365760"/>
                </a:cubicBezTo>
                <a:cubicBezTo>
                  <a:pt x="2191163" y="370840"/>
                  <a:pt x="2226851" y="375095"/>
                  <a:pt x="2262283" y="381000"/>
                </a:cubicBezTo>
                <a:cubicBezTo>
                  <a:pt x="2282603" y="384387"/>
                  <a:pt x="2302727" y="389295"/>
                  <a:pt x="2323243" y="391160"/>
                </a:cubicBezTo>
                <a:cubicBezTo>
                  <a:pt x="2352007" y="393775"/>
                  <a:pt x="2385600" y="395867"/>
                  <a:pt x="2414683" y="401320"/>
                </a:cubicBezTo>
                <a:cubicBezTo>
                  <a:pt x="2477443" y="413088"/>
                  <a:pt x="2459835" y="414353"/>
                  <a:pt x="2536603" y="431800"/>
                </a:cubicBezTo>
                <a:cubicBezTo>
                  <a:pt x="2548279" y="434454"/>
                  <a:pt x="2560336" y="435013"/>
                  <a:pt x="2572163" y="436880"/>
                </a:cubicBezTo>
                <a:cubicBezTo>
                  <a:pt x="2662514" y="451146"/>
                  <a:pt x="2602030" y="443585"/>
                  <a:pt x="2678843" y="452120"/>
                </a:cubicBezTo>
                <a:cubicBezTo>
                  <a:pt x="2711898" y="461135"/>
                  <a:pt x="2729724" y="467373"/>
                  <a:pt x="2760123" y="472440"/>
                </a:cubicBezTo>
                <a:cubicBezTo>
                  <a:pt x="2769791" y="474051"/>
                  <a:pt x="2814917" y="479788"/>
                  <a:pt x="2826163" y="482600"/>
                </a:cubicBezTo>
                <a:cubicBezTo>
                  <a:pt x="2850082" y="488580"/>
                  <a:pt x="2872875" y="499433"/>
                  <a:pt x="2897283" y="502920"/>
                </a:cubicBezTo>
                <a:cubicBezTo>
                  <a:pt x="2909136" y="504613"/>
                  <a:pt x="2921032" y="506032"/>
                  <a:pt x="2932843" y="508000"/>
                </a:cubicBezTo>
                <a:cubicBezTo>
                  <a:pt x="2941360" y="509419"/>
                  <a:pt x="2949714" y="511733"/>
                  <a:pt x="2958243" y="513080"/>
                </a:cubicBezTo>
                <a:cubicBezTo>
                  <a:pt x="2981897" y="516815"/>
                  <a:pt x="3005741" y="519303"/>
                  <a:pt x="3029363" y="523240"/>
                </a:cubicBezTo>
                <a:cubicBezTo>
                  <a:pt x="3071654" y="530288"/>
                  <a:pt x="3049646" y="526863"/>
                  <a:pt x="3095403" y="533400"/>
                </a:cubicBezTo>
                <a:cubicBezTo>
                  <a:pt x="3124190" y="541867"/>
                  <a:pt x="3152653" y="551522"/>
                  <a:pt x="3181763" y="558800"/>
                </a:cubicBezTo>
                <a:cubicBezTo>
                  <a:pt x="3261591" y="578757"/>
                  <a:pt x="3260388" y="577132"/>
                  <a:pt x="3324003" y="584200"/>
                </a:cubicBezTo>
                <a:lnTo>
                  <a:pt x="3344323" y="589280"/>
                </a:lnTo>
                <a:cubicBezTo>
                  <a:pt x="3359535" y="592790"/>
                  <a:pt x="3374897" y="595654"/>
                  <a:pt x="3390043" y="599440"/>
                </a:cubicBezTo>
                <a:cubicBezTo>
                  <a:pt x="3402003" y="602430"/>
                  <a:pt x="3413750" y="606213"/>
                  <a:pt x="3425603" y="609600"/>
                </a:cubicBezTo>
                <a:cubicBezTo>
                  <a:pt x="3454491" y="631266"/>
                  <a:pt x="3437891" y="622163"/>
                  <a:pt x="3476403" y="635000"/>
                </a:cubicBezTo>
                <a:lnTo>
                  <a:pt x="3476403" y="635000"/>
                </a:lnTo>
                <a:cubicBezTo>
                  <a:pt x="3481483" y="638387"/>
                  <a:pt x="3486064" y="642680"/>
                  <a:pt x="3491643" y="645160"/>
                </a:cubicBezTo>
                <a:cubicBezTo>
                  <a:pt x="3501430" y="649510"/>
                  <a:pt x="3511963" y="651933"/>
                  <a:pt x="3522123" y="655320"/>
                </a:cubicBezTo>
                <a:cubicBezTo>
                  <a:pt x="3527203" y="657013"/>
                  <a:pt x="3532081" y="659520"/>
                  <a:pt x="3537363" y="660400"/>
                </a:cubicBezTo>
                <a:cubicBezTo>
                  <a:pt x="3547523" y="662093"/>
                  <a:pt x="3557743" y="663460"/>
                  <a:pt x="3567843" y="665480"/>
                </a:cubicBezTo>
                <a:cubicBezTo>
                  <a:pt x="3623088" y="676529"/>
                  <a:pt x="3536331" y="665377"/>
                  <a:pt x="3638963" y="675640"/>
                </a:cubicBezTo>
                <a:lnTo>
                  <a:pt x="3679603" y="685800"/>
                </a:lnTo>
                <a:cubicBezTo>
                  <a:pt x="3693150" y="689187"/>
                  <a:pt x="3707408" y="690459"/>
                  <a:pt x="3720243" y="695960"/>
                </a:cubicBezTo>
                <a:cubicBezTo>
                  <a:pt x="3732096" y="701040"/>
                  <a:pt x="3743683" y="706793"/>
                  <a:pt x="3755803" y="711200"/>
                </a:cubicBezTo>
                <a:cubicBezTo>
                  <a:pt x="3762364" y="713586"/>
                  <a:pt x="3769410" y="714362"/>
                  <a:pt x="3776123" y="716280"/>
                </a:cubicBezTo>
                <a:cubicBezTo>
                  <a:pt x="3781272" y="717751"/>
                  <a:pt x="3786168" y="720061"/>
                  <a:pt x="3791363" y="721360"/>
                </a:cubicBezTo>
                <a:cubicBezTo>
                  <a:pt x="3799740" y="723454"/>
                  <a:pt x="3808334" y="724567"/>
                  <a:pt x="3816763" y="726440"/>
                </a:cubicBezTo>
                <a:cubicBezTo>
                  <a:pt x="3823579" y="727955"/>
                  <a:pt x="3830310" y="729827"/>
                  <a:pt x="3837083" y="731520"/>
                </a:cubicBezTo>
                <a:cubicBezTo>
                  <a:pt x="3842163" y="736600"/>
                  <a:pt x="3848338" y="740782"/>
                  <a:pt x="3852323" y="746760"/>
                </a:cubicBezTo>
                <a:cubicBezTo>
                  <a:pt x="3855293" y="751215"/>
                  <a:pt x="3857403" y="756645"/>
                  <a:pt x="3857403" y="762000"/>
                </a:cubicBezTo>
                <a:cubicBezTo>
                  <a:pt x="3857403" y="794218"/>
                  <a:pt x="3855240" y="826434"/>
                  <a:pt x="3852323" y="858520"/>
                </a:cubicBezTo>
                <a:cubicBezTo>
                  <a:pt x="3851601" y="866460"/>
                  <a:pt x="3843043" y="884232"/>
                  <a:pt x="3837083" y="889000"/>
                </a:cubicBezTo>
                <a:cubicBezTo>
                  <a:pt x="3832902" y="892345"/>
                  <a:pt x="3826632" y="891685"/>
                  <a:pt x="3821843" y="894080"/>
                </a:cubicBezTo>
                <a:cubicBezTo>
                  <a:pt x="3816382" y="896810"/>
                  <a:pt x="3811683" y="900853"/>
                  <a:pt x="3806603" y="904240"/>
                </a:cubicBezTo>
                <a:cubicBezTo>
                  <a:pt x="3774430" y="902547"/>
                  <a:pt x="3742005" y="903513"/>
                  <a:pt x="3710083" y="899160"/>
                </a:cubicBezTo>
                <a:cubicBezTo>
                  <a:pt x="3704034" y="898335"/>
                  <a:pt x="3700422" y="891480"/>
                  <a:pt x="3694843" y="889000"/>
                </a:cubicBezTo>
                <a:cubicBezTo>
                  <a:pt x="3685056" y="884650"/>
                  <a:pt x="3673274" y="884781"/>
                  <a:pt x="3664363" y="878840"/>
                </a:cubicBezTo>
                <a:cubicBezTo>
                  <a:pt x="3659283" y="875453"/>
                  <a:pt x="3654702" y="871160"/>
                  <a:pt x="3649123" y="868680"/>
                </a:cubicBezTo>
                <a:cubicBezTo>
                  <a:pt x="3639336" y="864330"/>
                  <a:pt x="3627554" y="864461"/>
                  <a:pt x="3618643" y="858520"/>
                </a:cubicBezTo>
                <a:cubicBezTo>
                  <a:pt x="3594464" y="842401"/>
                  <a:pt x="3612905" y="852227"/>
                  <a:pt x="3583083" y="843280"/>
                </a:cubicBezTo>
                <a:cubicBezTo>
                  <a:pt x="3572825" y="840203"/>
                  <a:pt x="3563205" y="834635"/>
                  <a:pt x="3552603" y="833120"/>
                </a:cubicBezTo>
                <a:cubicBezTo>
                  <a:pt x="3540750" y="831427"/>
                  <a:pt x="3528824" y="830182"/>
                  <a:pt x="3517043" y="828040"/>
                </a:cubicBezTo>
                <a:cubicBezTo>
                  <a:pt x="3490778" y="823265"/>
                  <a:pt x="3497639" y="819973"/>
                  <a:pt x="3466243" y="817880"/>
                </a:cubicBezTo>
                <a:cubicBezTo>
                  <a:pt x="3425658" y="815174"/>
                  <a:pt x="3384963" y="814493"/>
                  <a:pt x="3344323" y="812800"/>
                </a:cubicBezTo>
                <a:cubicBezTo>
                  <a:pt x="3335856" y="811107"/>
                  <a:pt x="3327300" y="809814"/>
                  <a:pt x="3318923" y="807720"/>
                </a:cubicBezTo>
                <a:cubicBezTo>
                  <a:pt x="3313728" y="806421"/>
                  <a:pt x="3308910" y="803802"/>
                  <a:pt x="3303683" y="802640"/>
                </a:cubicBezTo>
                <a:cubicBezTo>
                  <a:pt x="3293628" y="800406"/>
                  <a:pt x="3283383" y="799126"/>
                  <a:pt x="3273203" y="797560"/>
                </a:cubicBezTo>
                <a:cubicBezTo>
                  <a:pt x="3223989" y="789989"/>
                  <a:pt x="3234457" y="792235"/>
                  <a:pt x="3171603" y="787400"/>
                </a:cubicBezTo>
                <a:lnTo>
                  <a:pt x="3141123" y="782320"/>
                </a:lnTo>
                <a:cubicBezTo>
                  <a:pt x="3132628" y="780775"/>
                  <a:pt x="3124291" y="778311"/>
                  <a:pt x="3115723" y="777240"/>
                </a:cubicBezTo>
                <a:cubicBezTo>
                  <a:pt x="3097164" y="774920"/>
                  <a:pt x="3078432" y="774225"/>
                  <a:pt x="3059843" y="772160"/>
                </a:cubicBezTo>
                <a:cubicBezTo>
                  <a:pt x="3047943" y="770838"/>
                  <a:pt x="3036136" y="768773"/>
                  <a:pt x="3024283" y="767080"/>
                </a:cubicBezTo>
                <a:cubicBezTo>
                  <a:pt x="3019203" y="765387"/>
                  <a:pt x="3014294" y="763050"/>
                  <a:pt x="3009043" y="762000"/>
                </a:cubicBezTo>
                <a:cubicBezTo>
                  <a:pt x="2974723" y="755136"/>
                  <a:pt x="2954548" y="756659"/>
                  <a:pt x="2917603" y="751840"/>
                </a:cubicBezTo>
                <a:cubicBezTo>
                  <a:pt x="2897176" y="749176"/>
                  <a:pt x="2877063" y="744403"/>
                  <a:pt x="2856643" y="741680"/>
                </a:cubicBezTo>
                <a:cubicBezTo>
                  <a:pt x="2826244" y="737627"/>
                  <a:pt x="2795453" y="736562"/>
                  <a:pt x="2765203" y="731520"/>
                </a:cubicBezTo>
                <a:cubicBezTo>
                  <a:pt x="2755043" y="729827"/>
                  <a:pt x="2744823" y="728460"/>
                  <a:pt x="2734723" y="726440"/>
                </a:cubicBezTo>
                <a:cubicBezTo>
                  <a:pt x="2727877" y="725071"/>
                  <a:pt x="2721331" y="722226"/>
                  <a:pt x="2714403" y="721360"/>
                </a:cubicBezTo>
                <a:cubicBezTo>
                  <a:pt x="2694170" y="718831"/>
                  <a:pt x="2673763" y="717973"/>
                  <a:pt x="2653443" y="716280"/>
                </a:cubicBezTo>
                <a:cubicBezTo>
                  <a:pt x="2616903" y="704100"/>
                  <a:pt x="2662534" y="718877"/>
                  <a:pt x="2617883" y="706120"/>
                </a:cubicBezTo>
                <a:cubicBezTo>
                  <a:pt x="2603408" y="701984"/>
                  <a:pt x="2598204" y="698229"/>
                  <a:pt x="2582323" y="695960"/>
                </a:cubicBezTo>
                <a:cubicBezTo>
                  <a:pt x="2565476" y="693553"/>
                  <a:pt x="2548424" y="692868"/>
                  <a:pt x="2531523" y="690880"/>
                </a:cubicBezTo>
                <a:cubicBezTo>
                  <a:pt x="2519631" y="689481"/>
                  <a:pt x="2507832" y="687382"/>
                  <a:pt x="2495963" y="685800"/>
                </a:cubicBezTo>
                <a:cubicBezTo>
                  <a:pt x="2459228" y="680902"/>
                  <a:pt x="2427189" y="677044"/>
                  <a:pt x="2389283" y="675640"/>
                </a:cubicBezTo>
                <a:cubicBezTo>
                  <a:pt x="2319883" y="673070"/>
                  <a:pt x="2250430" y="672253"/>
                  <a:pt x="2181003" y="670560"/>
                </a:cubicBezTo>
                <a:cubicBezTo>
                  <a:pt x="2090608" y="657646"/>
                  <a:pt x="2185003" y="672376"/>
                  <a:pt x="2125123" y="660400"/>
                </a:cubicBezTo>
                <a:cubicBezTo>
                  <a:pt x="2080836" y="651543"/>
                  <a:pt x="2102284" y="659390"/>
                  <a:pt x="2048923" y="645160"/>
                </a:cubicBezTo>
                <a:cubicBezTo>
                  <a:pt x="1985606" y="628275"/>
                  <a:pt x="2045922" y="640542"/>
                  <a:pt x="1998123" y="629920"/>
                </a:cubicBezTo>
                <a:cubicBezTo>
                  <a:pt x="1989694" y="628047"/>
                  <a:pt x="1981240" y="626259"/>
                  <a:pt x="1972723" y="624840"/>
                </a:cubicBezTo>
                <a:cubicBezTo>
                  <a:pt x="1938188" y="619084"/>
                  <a:pt x="1944151" y="622482"/>
                  <a:pt x="1916843" y="614680"/>
                </a:cubicBezTo>
                <a:cubicBezTo>
                  <a:pt x="1804471" y="582574"/>
                  <a:pt x="1913900" y="613384"/>
                  <a:pt x="1835563" y="589280"/>
                </a:cubicBezTo>
                <a:cubicBezTo>
                  <a:pt x="1801769" y="578882"/>
                  <a:pt x="1768910" y="564176"/>
                  <a:pt x="1733963" y="558800"/>
                </a:cubicBezTo>
                <a:lnTo>
                  <a:pt x="1667923" y="548640"/>
                </a:lnTo>
                <a:cubicBezTo>
                  <a:pt x="1628976" y="535093"/>
                  <a:pt x="1590643" y="519635"/>
                  <a:pt x="1551083" y="508000"/>
                </a:cubicBezTo>
                <a:cubicBezTo>
                  <a:pt x="1532920" y="502658"/>
                  <a:pt x="1513512" y="502658"/>
                  <a:pt x="1495203" y="497840"/>
                </a:cubicBezTo>
                <a:cubicBezTo>
                  <a:pt x="1456913" y="487764"/>
                  <a:pt x="1447075" y="475774"/>
                  <a:pt x="1408843" y="462280"/>
                </a:cubicBezTo>
                <a:cubicBezTo>
                  <a:pt x="1395675" y="457633"/>
                  <a:pt x="1381549" y="456226"/>
                  <a:pt x="1368203" y="452120"/>
                </a:cubicBezTo>
                <a:cubicBezTo>
                  <a:pt x="1359487" y="449438"/>
                  <a:pt x="1351454" y="444844"/>
                  <a:pt x="1342803" y="441960"/>
                </a:cubicBezTo>
                <a:cubicBezTo>
                  <a:pt x="1336179" y="439752"/>
                  <a:pt x="1329020" y="439331"/>
                  <a:pt x="1322483" y="436880"/>
                </a:cubicBezTo>
                <a:cubicBezTo>
                  <a:pt x="1315392" y="434221"/>
                  <a:pt x="1309254" y="429379"/>
                  <a:pt x="1302163" y="426720"/>
                </a:cubicBezTo>
                <a:cubicBezTo>
                  <a:pt x="1283060" y="419556"/>
                  <a:pt x="1270662" y="423060"/>
                  <a:pt x="1251363" y="411480"/>
                </a:cubicBezTo>
                <a:cubicBezTo>
                  <a:pt x="1218876" y="391988"/>
                  <a:pt x="1227414" y="395030"/>
                  <a:pt x="1185323" y="381000"/>
                </a:cubicBezTo>
                <a:cubicBezTo>
                  <a:pt x="1164795" y="374157"/>
                  <a:pt x="1161748" y="376879"/>
                  <a:pt x="1139603" y="370840"/>
                </a:cubicBezTo>
                <a:cubicBezTo>
                  <a:pt x="1129271" y="368022"/>
                  <a:pt x="1119558" y="363088"/>
                  <a:pt x="1109123" y="360680"/>
                </a:cubicBezTo>
                <a:cubicBezTo>
                  <a:pt x="1097456" y="357988"/>
                  <a:pt x="1085271" y="358109"/>
                  <a:pt x="1073563" y="355600"/>
                </a:cubicBezTo>
                <a:cubicBezTo>
                  <a:pt x="1061509" y="353017"/>
                  <a:pt x="1050223" y="347069"/>
                  <a:pt x="1038003" y="345440"/>
                </a:cubicBezTo>
                <a:cubicBezTo>
                  <a:pt x="993207" y="339467"/>
                  <a:pt x="878447" y="336281"/>
                  <a:pt x="829723" y="320040"/>
                </a:cubicBezTo>
                <a:cubicBezTo>
                  <a:pt x="794886" y="308428"/>
                  <a:pt x="838124" y="322140"/>
                  <a:pt x="789083" y="309880"/>
                </a:cubicBezTo>
                <a:cubicBezTo>
                  <a:pt x="783888" y="308581"/>
                  <a:pt x="778992" y="306271"/>
                  <a:pt x="773843" y="304800"/>
                </a:cubicBezTo>
                <a:cubicBezTo>
                  <a:pt x="758712" y="300477"/>
                  <a:pt x="738012" y="296066"/>
                  <a:pt x="723043" y="294640"/>
                </a:cubicBezTo>
                <a:cubicBezTo>
                  <a:pt x="697701" y="292227"/>
                  <a:pt x="672243" y="291253"/>
                  <a:pt x="646843" y="289560"/>
                </a:cubicBezTo>
                <a:cubicBezTo>
                  <a:pt x="638376" y="287867"/>
                  <a:pt x="629856" y="286422"/>
                  <a:pt x="621443" y="284480"/>
                </a:cubicBezTo>
                <a:cubicBezTo>
                  <a:pt x="607837" y="281340"/>
                  <a:pt x="594527" y="276893"/>
                  <a:pt x="580803" y="274320"/>
                </a:cubicBezTo>
                <a:cubicBezTo>
                  <a:pt x="567385" y="271804"/>
                  <a:pt x="553678" y="271171"/>
                  <a:pt x="540163" y="269240"/>
                </a:cubicBezTo>
                <a:cubicBezTo>
                  <a:pt x="526550" y="267295"/>
                  <a:pt x="498505" y="262362"/>
                  <a:pt x="484283" y="259080"/>
                </a:cubicBezTo>
                <a:cubicBezTo>
                  <a:pt x="390263" y="237383"/>
                  <a:pt x="481097" y="260425"/>
                  <a:pt x="423323" y="238760"/>
                </a:cubicBezTo>
                <a:cubicBezTo>
                  <a:pt x="412893" y="234849"/>
                  <a:pt x="387259" y="231014"/>
                  <a:pt x="377603" y="228600"/>
                </a:cubicBezTo>
                <a:cubicBezTo>
                  <a:pt x="372408" y="227301"/>
                  <a:pt x="367614" y="224570"/>
                  <a:pt x="362363" y="223520"/>
                </a:cubicBezTo>
                <a:cubicBezTo>
                  <a:pt x="350622" y="221172"/>
                  <a:pt x="338637" y="220261"/>
                  <a:pt x="326803" y="218440"/>
                </a:cubicBezTo>
                <a:cubicBezTo>
                  <a:pt x="316623" y="216874"/>
                  <a:pt x="306483" y="215053"/>
                  <a:pt x="296323" y="213360"/>
                </a:cubicBezTo>
                <a:cubicBezTo>
                  <a:pt x="287856" y="209973"/>
                  <a:pt x="279657" y="205820"/>
                  <a:pt x="270923" y="203200"/>
                </a:cubicBezTo>
                <a:cubicBezTo>
                  <a:pt x="262653" y="200719"/>
                  <a:pt x="253936" y="200062"/>
                  <a:pt x="245523" y="198120"/>
                </a:cubicBezTo>
                <a:cubicBezTo>
                  <a:pt x="231917" y="194980"/>
                  <a:pt x="218130" y="192376"/>
                  <a:pt x="204883" y="187960"/>
                </a:cubicBezTo>
                <a:cubicBezTo>
                  <a:pt x="197699" y="185565"/>
                  <a:pt x="191654" y="180459"/>
                  <a:pt x="184563" y="177800"/>
                </a:cubicBezTo>
                <a:cubicBezTo>
                  <a:pt x="178026" y="175349"/>
                  <a:pt x="170930" y="174726"/>
                  <a:pt x="164243" y="172720"/>
                </a:cubicBezTo>
                <a:cubicBezTo>
                  <a:pt x="153985" y="169643"/>
                  <a:pt x="144153" y="165157"/>
                  <a:pt x="133763" y="162560"/>
                </a:cubicBezTo>
                <a:cubicBezTo>
                  <a:pt x="120873" y="159337"/>
                  <a:pt x="84477" y="149554"/>
                  <a:pt x="67723" y="147320"/>
                </a:cubicBezTo>
                <a:cubicBezTo>
                  <a:pt x="50854" y="145071"/>
                  <a:pt x="33856" y="143933"/>
                  <a:pt x="16923" y="142240"/>
                </a:cubicBezTo>
                <a:cubicBezTo>
                  <a:pt x="11843" y="138853"/>
                  <a:pt x="2490" y="138132"/>
                  <a:pt x="1683" y="132080"/>
                </a:cubicBezTo>
                <a:cubicBezTo>
                  <a:pt x="-3937" y="89927"/>
                  <a:pt x="5370" y="70219"/>
                  <a:pt x="16923" y="35560"/>
                </a:cubicBezTo>
                <a:cubicBezTo>
                  <a:pt x="22760" y="18048"/>
                  <a:pt x="29623" y="5927"/>
                  <a:pt x="3216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B7AC7F-FD10-40CF-BF3D-4B4C42CEF8EB}"/>
              </a:ext>
            </a:extLst>
          </p:cNvPr>
          <p:cNvSpPr/>
          <p:nvPr/>
        </p:nvSpPr>
        <p:spPr>
          <a:xfrm>
            <a:off x="1240971" y="5187820"/>
            <a:ext cx="2481943" cy="149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983290-6D94-4D29-8960-4A9E05971B17}"/>
              </a:ext>
            </a:extLst>
          </p:cNvPr>
          <p:cNvSpPr/>
          <p:nvPr/>
        </p:nvSpPr>
        <p:spPr>
          <a:xfrm>
            <a:off x="3703320" y="5105400"/>
            <a:ext cx="1795780" cy="632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4A871F-B010-44D2-8E42-AF6B468C86A8}"/>
              </a:ext>
            </a:extLst>
          </p:cNvPr>
          <p:cNvSpPr/>
          <p:nvPr/>
        </p:nvSpPr>
        <p:spPr>
          <a:xfrm>
            <a:off x="4549140" y="4914900"/>
            <a:ext cx="5588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255C01-C571-4DA0-A720-397A4C4F72B5}"/>
              </a:ext>
            </a:extLst>
          </p:cNvPr>
          <p:cNvSpPr/>
          <p:nvPr/>
        </p:nvSpPr>
        <p:spPr>
          <a:xfrm>
            <a:off x="5029200" y="4495800"/>
            <a:ext cx="210058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8337A4-4064-46DD-86A6-A0E42AF2F6E1}"/>
              </a:ext>
            </a:extLst>
          </p:cNvPr>
          <p:cNvSpPr/>
          <p:nvPr/>
        </p:nvSpPr>
        <p:spPr>
          <a:xfrm>
            <a:off x="4117340" y="3964940"/>
            <a:ext cx="911860" cy="949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3FC3EA2-1EF6-46AF-8B49-D409246BEF96}"/>
              </a:ext>
            </a:extLst>
          </p:cNvPr>
          <p:cNvSpPr/>
          <p:nvPr/>
        </p:nvSpPr>
        <p:spPr>
          <a:xfrm>
            <a:off x="5029199" y="3567404"/>
            <a:ext cx="2226311" cy="5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C7026C-E5EC-4696-9E15-24861119FB0E}"/>
              </a:ext>
            </a:extLst>
          </p:cNvPr>
          <p:cNvSpPr/>
          <p:nvPr/>
        </p:nvSpPr>
        <p:spPr>
          <a:xfrm>
            <a:off x="5662516" y="2248678"/>
            <a:ext cx="2828341" cy="70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8EF48D-8BC2-4EA2-AE74-551003FF16FD}"/>
              </a:ext>
            </a:extLst>
          </p:cNvPr>
          <p:cNvSpPr/>
          <p:nvPr/>
        </p:nvSpPr>
        <p:spPr>
          <a:xfrm>
            <a:off x="4095750" y="1445895"/>
            <a:ext cx="14668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620C1A9-CF80-4DF0-82D2-0C67850AD473}"/>
              </a:ext>
            </a:extLst>
          </p:cNvPr>
          <p:cNvSpPr/>
          <p:nvPr/>
        </p:nvSpPr>
        <p:spPr>
          <a:xfrm>
            <a:off x="5053252" y="1445894"/>
            <a:ext cx="14668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15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5" grpId="1" animBg="1"/>
      <p:bldP spid="7" grpId="1" animBg="1"/>
      <p:bldP spid="8" grpId="1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9421C-7876-4333-8407-5D7B9923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97" y="-235818"/>
            <a:ext cx="10058400" cy="1609344"/>
          </a:xfrm>
        </p:spPr>
        <p:txBody>
          <a:bodyPr/>
          <a:lstStyle/>
          <a:p>
            <a:r>
              <a:rPr lang="fr-CA" dirty="0"/>
              <a:t>Comparaison des 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>
                <a:extLst>
                  <a:ext uri="{FF2B5EF4-FFF2-40B4-BE49-F238E27FC236}">
                    <a16:creationId xmlns:a16="http://schemas.microsoft.com/office/drawing/2014/main" xmlns="" id="{3B056B56-5F80-4856-954C-3DD73869D1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2838987"/>
                  </p:ext>
                </p:extLst>
              </p:nvPr>
            </p:nvGraphicFramePr>
            <p:xfrm>
              <a:off x="0" y="913327"/>
              <a:ext cx="11687364" cy="58150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2144">
                      <a:extLst>
                        <a:ext uri="{9D8B030D-6E8A-4147-A177-3AD203B41FA5}">
                          <a16:colId xmlns:a16="http://schemas.microsoft.com/office/drawing/2014/main" xmlns="" val="268262082"/>
                        </a:ext>
                      </a:extLst>
                    </a:gridCol>
                    <a:gridCol w="1932438">
                      <a:extLst>
                        <a:ext uri="{9D8B030D-6E8A-4147-A177-3AD203B41FA5}">
                          <a16:colId xmlns:a16="http://schemas.microsoft.com/office/drawing/2014/main" xmlns="" val="720084499"/>
                        </a:ext>
                      </a:extLst>
                    </a:gridCol>
                    <a:gridCol w="1908363">
                      <a:extLst>
                        <a:ext uri="{9D8B030D-6E8A-4147-A177-3AD203B41FA5}">
                          <a16:colId xmlns:a16="http://schemas.microsoft.com/office/drawing/2014/main" xmlns="" val="2699536293"/>
                        </a:ext>
                      </a:extLst>
                    </a:gridCol>
                    <a:gridCol w="3245533">
                      <a:extLst>
                        <a:ext uri="{9D8B030D-6E8A-4147-A177-3AD203B41FA5}">
                          <a16:colId xmlns:a16="http://schemas.microsoft.com/office/drawing/2014/main" xmlns="" val="2556714817"/>
                        </a:ext>
                      </a:extLst>
                    </a:gridCol>
                    <a:gridCol w="3448886">
                      <a:extLst>
                        <a:ext uri="{9D8B030D-6E8A-4147-A177-3AD203B41FA5}">
                          <a16:colId xmlns:a16="http://schemas.microsoft.com/office/drawing/2014/main" xmlns="" val="3154581681"/>
                        </a:ext>
                      </a:extLst>
                    </a:gridCol>
                  </a:tblGrid>
                  <a:tr h="720230">
                    <a:tc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Type d’étude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Population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Division des groupes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Régression logistique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1799752380"/>
                      </a:ext>
                    </a:extLst>
                  </a:tr>
                  <a:tr h="807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Kapadia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Revue systématique et méta-analyse (6 études)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&gt;60 913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poids: &gt; 0 kg      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poids:  5-9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obésité classe I, II et III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 (6) 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maternel (5)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 (4)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Éducation(3)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Ethnie (5)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2560996111"/>
                      </a:ext>
                    </a:extLst>
                  </a:tr>
                  <a:tr h="1287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Catalano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poids/stable : &lt;ou = 5 kg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poids: &gt; 5 kg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fr-CA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Site d'étude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Sexe de l'enfant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Groupe selon test de glycémie +/- traitement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3939993193"/>
                      </a:ext>
                    </a:extLst>
                  </a:tr>
                  <a:tr h="705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Bogaerts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18 053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 :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b="0" i="0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5 kg, de 0-5 kg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poids: 0-5 kg, 5-9 kg (Normal), &gt;9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obésité classe I, II et III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316171950"/>
                      </a:ext>
                    </a:extLst>
                  </a:tr>
                  <a:tr h="11210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Bauer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10 734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 :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b="0" i="0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0 lbs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 : les groupes de 0- &lt;11 lbs, de 11-20 lbs et &gt; 20 lbs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Ethnie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HTA chronique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Diabète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83426817"/>
                      </a:ext>
                    </a:extLst>
                  </a:tr>
                  <a:tr h="705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Narayanan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observationnelle (de cohorte)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 : &lt; 0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 : 0-5 kg, 5.1-9 kg, &gt;9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obésité classe I, II et III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IMD score (Index de multiples déprivations)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Saison de naissance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val="1099612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>
                <a:extLst>
                  <a:ext uri="{FF2B5EF4-FFF2-40B4-BE49-F238E27FC236}">
                    <a16:creationId xmlns:a16="http://schemas.microsoft.com/office/drawing/2014/main" id="{3B056B56-5F80-4856-954C-3DD73869D1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2838987"/>
                  </p:ext>
                </p:extLst>
              </p:nvPr>
            </p:nvGraphicFramePr>
            <p:xfrm>
              <a:off x="0" y="913327"/>
              <a:ext cx="11687364" cy="58150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2144">
                      <a:extLst>
                        <a:ext uri="{9D8B030D-6E8A-4147-A177-3AD203B41FA5}">
                          <a16:colId xmlns:a16="http://schemas.microsoft.com/office/drawing/2014/main" val="268262082"/>
                        </a:ext>
                      </a:extLst>
                    </a:gridCol>
                    <a:gridCol w="1932438">
                      <a:extLst>
                        <a:ext uri="{9D8B030D-6E8A-4147-A177-3AD203B41FA5}">
                          <a16:colId xmlns:a16="http://schemas.microsoft.com/office/drawing/2014/main" val="720084499"/>
                        </a:ext>
                      </a:extLst>
                    </a:gridCol>
                    <a:gridCol w="1908363">
                      <a:extLst>
                        <a:ext uri="{9D8B030D-6E8A-4147-A177-3AD203B41FA5}">
                          <a16:colId xmlns:a16="http://schemas.microsoft.com/office/drawing/2014/main" val="2699536293"/>
                        </a:ext>
                      </a:extLst>
                    </a:gridCol>
                    <a:gridCol w="3245533">
                      <a:extLst>
                        <a:ext uri="{9D8B030D-6E8A-4147-A177-3AD203B41FA5}">
                          <a16:colId xmlns:a16="http://schemas.microsoft.com/office/drawing/2014/main" val="2556714817"/>
                        </a:ext>
                      </a:extLst>
                    </a:gridCol>
                    <a:gridCol w="3448886">
                      <a:extLst>
                        <a:ext uri="{9D8B030D-6E8A-4147-A177-3AD203B41FA5}">
                          <a16:colId xmlns:a16="http://schemas.microsoft.com/office/drawing/2014/main" val="3154581681"/>
                        </a:ext>
                      </a:extLst>
                    </a:gridCol>
                  </a:tblGrid>
                  <a:tr h="720230">
                    <a:tc>
                      <a:txBody>
                        <a:bodyPr/>
                        <a:lstStyle/>
                        <a:p>
                          <a:endParaRPr lang="fr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Type d’étude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Population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Division des groupes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fr-CA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Régression logistique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799752380"/>
                      </a:ext>
                    </a:extLst>
                  </a:tr>
                  <a:tr h="845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Kapadia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Revue systématique et méta-analyse (6 études)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&gt;60 913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poids: &gt; 0 kg      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poids:  5-9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obésité classe I, II et III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 (6) 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maternel (5)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 (4)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Éducation(3)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Ethnie (5)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560996111"/>
                      </a:ext>
                    </a:extLst>
                  </a:tr>
                  <a:tr h="13487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Catalano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poids/stable : &lt;ou = 5 kg 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poids: &gt; 5 kg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fr-CA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Site d'étude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Sexe de l'enfant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Groupe selon test de glycémie +/- traitement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39993193"/>
                      </a:ext>
                    </a:extLst>
                  </a:tr>
                  <a:tr h="705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 err="1">
                              <a:solidFill>
                                <a:schemeClr val="bg1"/>
                              </a:solidFill>
                            </a:rPr>
                            <a:t>Bogaerts</a:t>
                          </a:r>
                          <a:endParaRPr lang="fr-CA" sz="16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18 053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154034" t="-413793" r="-106942" b="-3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16171950"/>
                      </a:ext>
                    </a:extLst>
                  </a:tr>
                  <a:tr h="1181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Bauer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rétrospective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10 734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154034" t="-307216" r="-106942" b="-92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 gestationnel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Ethnie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HTA chronique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Diabète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83426817"/>
                      </a:ext>
                    </a:extLst>
                  </a:tr>
                  <a:tr h="10134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>
                              <a:solidFill>
                                <a:schemeClr val="bg1"/>
                              </a:solidFill>
                            </a:rPr>
                            <a:t>Narayanan</a:t>
                          </a:r>
                        </a:p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Étude observationnelle (de cohorte)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fr-CA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perte de poids : &lt; 0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prise de poids : 0-5 kg, 5.1-9 kg, &gt;9 kg</a:t>
                          </a:r>
                        </a:p>
                        <a:p>
                          <a:pPr algn="l" fontAlgn="ctr"/>
                          <a:r>
                            <a:rPr lang="fr-CA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obésité classe I, II et III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Tabac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Âge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Parité</a:t>
                          </a:r>
                        </a:p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IMC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IMD score (Index de multiples déprivations)</a:t>
                          </a:r>
                        </a:p>
                        <a:p>
                          <a:pPr algn="ctr" fontAlgn="ctr"/>
                          <a:r>
                            <a:rPr lang="fr-CA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Saison de naissance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99612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017FD9-0436-4A1B-BE06-63722F5013FB}"/>
              </a:ext>
            </a:extLst>
          </p:cNvPr>
          <p:cNvSpPr/>
          <p:nvPr/>
        </p:nvSpPr>
        <p:spPr>
          <a:xfrm>
            <a:off x="4969231" y="2171975"/>
            <a:ext cx="1748901" cy="248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A635A1-BFDE-4248-9A89-01EEDB96736A}"/>
              </a:ext>
            </a:extLst>
          </p:cNvPr>
          <p:cNvSpPr/>
          <p:nvPr/>
        </p:nvSpPr>
        <p:spPr>
          <a:xfrm>
            <a:off x="4969231" y="4318854"/>
            <a:ext cx="1748901" cy="248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8D83D6-6322-420C-AF27-56037B0161B0}"/>
              </a:ext>
            </a:extLst>
          </p:cNvPr>
          <p:cNvSpPr/>
          <p:nvPr/>
        </p:nvSpPr>
        <p:spPr>
          <a:xfrm>
            <a:off x="4969231" y="6329940"/>
            <a:ext cx="1748901" cy="248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5279D6-CA24-421E-BECF-DCAA5F7A1E93}"/>
              </a:ext>
            </a:extLst>
          </p:cNvPr>
          <p:cNvSpPr/>
          <p:nvPr/>
        </p:nvSpPr>
        <p:spPr>
          <a:xfrm>
            <a:off x="4969232" y="3867572"/>
            <a:ext cx="2495258" cy="2147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B038D5-8DF1-4E1B-9737-B76C72B5257A}"/>
              </a:ext>
            </a:extLst>
          </p:cNvPr>
          <p:cNvSpPr/>
          <p:nvPr/>
        </p:nvSpPr>
        <p:spPr>
          <a:xfrm>
            <a:off x="4971405" y="4803993"/>
            <a:ext cx="2068497" cy="2212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3BD6D3-3D1E-42C7-8D4E-7218635EB7F2}"/>
              </a:ext>
            </a:extLst>
          </p:cNvPr>
          <p:cNvSpPr/>
          <p:nvPr/>
        </p:nvSpPr>
        <p:spPr>
          <a:xfrm>
            <a:off x="4969231" y="1777557"/>
            <a:ext cx="1748902" cy="1870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7920ED-AEBF-40AE-A8B6-CB87BAFAF3ED}"/>
              </a:ext>
            </a:extLst>
          </p:cNvPr>
          <p:cNvSpPr/>
          <p:nvPr/>
        </p:nvSpPr>
        <p:spPr>
          <a:xfrm>
            <a:off x="4969231" y="5931171"/>
            <a:ext cx="1677880" cy="1885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19C9B8-0568-480A-8782-5F8CF96E34BF}"/>
              </a:ext>
            </a:extLst>
          </p:cNvPr>
          <p:cNvSpPr/>
          <p:nvPr/>
        </p:nvSpPr>
        <p:spPr>
          <a:xfrm>
            <a:off x="9374035" y="1614250"/>
            <a:ext cx="1225902" cy="22520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5C9AB7-8A5C-46C4-B2F1-822DA5C70033}"/>
              </a:ext>
            </a:extLst>
          </p:cNvPr>
          <p:cNvSpPr/>
          <p:nvPr/>
        </p:nvSpPr>
        <p:spPr>
          <a:xfrm>
            <a:off x="9426908" y="2636668"/>
            <a:ext cx="1225902" cy="20952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782AC0-333B-4E45-987E-D02635F74D0B}"/>
              </a:ext>
            </a:extLst>
          </p:cNvPr>
          <p:cNvSpPr/>
          <p:nvPr/>
        </p:nvSpPr>
        <p:spPr>
          <a:xfrm>
            <a:off x="9426908" y="4542328"/>
            <a:ext cx="1225902" cy="1633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532F9A-421F-45F3-8D19-2090593E4FC3}"/>
              </a:ext>
            </a:extLst>
          </p:cNvPr>
          <p:cNvSpPr/>
          <p:nvPr/>
        </p:nvSpPr>
        <p:spPr>
          <a:xfrm>
            <a:off x="9374035" y="5691473"/>
            <a:ext cx="1225902" cy="2396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C1FA09-D694-4AFF-97BD-5B9FAB280CD0}"/>
              </a:ext>
            </a:extLst>
          </p:cNvPr>
          <p:cNvSpPr/>
          <p:nvPr/>
        </p:nvSpPr>
        <p:spPr>
          <a:xfrm>
            <a:off x="9165409" y="5349765"/>
            <a:ext cx="1725096" cy="356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3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21" grpId="1" animBg="1"/>
      <p:bldP spid="2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F73F90-D8B6-4A1B-B718-3AC78C90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 des études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E38745-607F-4642-A81F-E2040166A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Recrutement :  </a:t>
            </a:r>
          </a:p>
          <a:p>
            <a:pPr lvl="2"/>
            <a:r>
              <a:rPr lang="fr-CA" dirty="0"/>
              <a:t>Pays développés (États-Unis, Belgique, Suède, Royaume-Unis)</a:t>
            </a:r>
          </a:p>
          <a:p>
            <a:pPr lvl="2"/>
            <a:r>
              <a:rPr lang="fr-CA" dirty="0"/>
              <a:t>Via banque de données des naissances</a:t>
            </a:r>
          </a:p>
          <a:p>
            <a:r>
              <a:rPr lang="fr-CA" dirty="0"/>
              <a:t>Obtention des valeurs pondérales : </a:t>
            </a:r>
          </a:p>
          <a:p>
            <a:pPr lvl="3"/>
            <a:r>
              <a:rPr lang="fr-CA" dirty="0"/>
              <a:t>Poids rapporté par la patiente en pré-gestationnel</a:t>
            </a:r>
          </a:p>
          <a:p>
            <a:pPr lvl="3"/>
            <a:r>
              <a:rPr lang="fr-CA" dirty="0"/>
              <a:t>Poids final mesuré à la fin de la grossesse</a:t>
            </a:r>
            <a:endParaRPr lang="fr-CA" dirty="0">
              <a:solidFill>
                <a:srgbClr val="FF0000"/>
              </a:solidFill>
            </a:endParaRPr>
          </a:p>
          <a:p>
            <a:r>
              <a:rPr lang="fr-CA" dirty="0"/>
              <a:t>Analyse des résultats :</a:t>
            </a:r>
          </a:p>
          <a:p>
            <a:pPr lvl="2"/>
            <a:r>
              <a:rPr lang="fr-CA" dirty="0"/>
              <a:t>Majoritairement des études rétrospectives : </a:t>
            </a:r>
          </a:p>
          <a:p>
            <a:pPr lvl="3"/>
            <a:r>
              <a:rPr lang="fr-CA" dirty="0"/>
              <a:t>Ajustement en fonction des facteurs de confusion</a:t>
            </a:r>
          </a:p>
        </p:txBody>
      </p:sp>
      <p:pic>
        <p:nvPicPr>
          <p:cNvPr id="2050" name="Picture 2" descr="RÃ©sultats de recherche d'images pour Â«Â pregnant women drawingÂ Â»">
            <a:extLst>
              <a:ext uri="{FF2B5EF4-FFF2-40B4-BE49-F238E27FC236}">
                <a16:creationId xmlns:a16="http://schemas.microsoft.com/office/drawing/2014/main" xmlns="" id="{4BAFA89E-29C1-44EE-A0E1-620A7477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87" y="2778457"/>
            <a:ext cx="3823861" cy="38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2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DF90F6-40C9-4A05-9600-BAC351CC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488" y="319024"/>
            <a:ext cx="10058400" cy="704596"/>
          </a:xfrm>
        </p:spPr>
        <p:txBody>
          <a:bodyPr>
            <a:normAutofit fontScale="90000"/>
          </a:bodyPr>
          <a:lstStyle/>
          <a:p>
            <a:r>
              <a:rPr lang="fr-CA" dirty="0"/>
              <a:t>Comparaison des articles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386739E1-5320-45EC-AAD3-4ED220502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55350"/>
              </p:ext>
            </p:extLst>
          </p:nvPr>
        </p:nvGraphicFramePr>
        <p:xfrm>
          <a:off x="146429" y="969898"/>
          <a:ext cx="11769346" cy="5784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609">
                  <a:extLst>
                    <a:ext uri="{9D8B030D-6E8A-4147-A177-3AD203B41FA5}">
                      <a16:colId xmlns:a16="http://schemas.microsoft.com/office/drawing/2014/main" xmlns="" val="2294418016"/>
                    </a:ext>
                  </a:extLst>
                </a:gridCol>
                <a:gridCol w="2645699">
                  <a:extLst>
                    <a:ext uri="{9D8B030D-6E8A-4147-A177-3AD203B41FA5}">
                      <a16:colId xmlns:a16="http://schemas.microsoft.com/office/drawing/2014/main" xmlns="" val="488940500"/>
                    </a:ext>
                  </a:extLst>
                </a:gridCol>
                <a:gridCol w="2648189">
                  <a:extLst>
                    <a:ext uri="{9D8B030D-6E8A-4147-A177-3AD203B41FA5}">
                      <a16:colId xmlns:a16="http://schemas.microsoft.com/office/drawing/2014/main" xmlns="" val="2214988033"/>
                    </a:ext>
                  </a:extLst>
                </a:gridCol>
                <a:gridCol w="2667379">
                  <a:extLst>
                    <a:ext uri="{9D8B030D-6E8A-4147-A177-3AD203B41FA5}">
                      <a16:colId xmlns:a16="http://schemas.microsoft.com/office/drawing/2014/main" xmlns="" val="1546628811"/>
                    </a:ext>
                  </a:extLst>
                </a:gridCol>
                <a:gridCol w="2120470">
                  <a:extLst>
                    <a:ext uri="{9D8B030D-6E8A-4147-A177-3AD203B41FA5}">
                      <a16:colId xmlns:a16="http://schemas.microsoft.com/office/drawing/2014/main" xmlns="" val="3456964940"/>
                    </a:ext>
                  </a:extLst>
                </a:gridCol>
              </a:tblGrid>
              <a:tr h="76612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Patientes avec perte de poids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Points forts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Points faibles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19867"/>
                  </a:ext>
                </a:extLst>
              </a:tr>
              <a:tr h="10714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err="1">
                          <a:solidFill>
                            <a:schemeClr val="bg1"/>
                          </a:solidFill>
                        </a:rPr>
                        <a:t>Kapadia</a:t>
                      </a:r>
                      <a:endParaRPr lang="fr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spécifié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Métanalyse et revue systématique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population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Divergence des critères de macrosomie (500g)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asymétrie dans le graphique en entonnoir pour le SGA &lt; 10e p. et LGA &gt; 90e p.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de donnée sur âge gestationnel</a:t>
                      </a:r>
                    </a:p>
                  </a:txBody>
                  <a:tcPr marL="7620" marR="7620" marT="7620" marB="0" anchor="ctr"/>
                </a:tc>
                <a:tc rowSpan="5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d’indication de la raison de la perte pondérale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 nombre de patiente avec perte de poids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19599613"/>
                  </a:ext>
                </a:extLst>
              </a:tr>
              <a:tr h="848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 err="1">
                          <a:solidFill>
                            <a:schemeClr val="bg1"/>
                          </a:solidFill>
                        </a:rPr>
                        <a:t>Catalano</a:t>
                      </a:r>
                      <a:endParaRPr lang="fr-C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(15,1%)*</a:t>
                      </a:r>
                    </a:p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*inclus ad 5 kg de prise pondérale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Mesures anthropométriques néonatales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Hauts standards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Protocolisée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Petites cohortes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Analyses initiales faites avec perte de poids + prise pondérale ad 5 kg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divisé selon les classes d'obésité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23581079"/>
                  </a:ext>
                </a:extLst>
              </a:tr>
              <a:tr h="994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err="1">
                          <a:solidFill>
                            <a:schemeClr val="bg1"/>
                          </a:solidFill>
                        </a:rPr>
                        <a:t>Bogaerts</a:t>
                      </a:r>
                      <a:endParaRPr lang="fr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(4,7%)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 représentativité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population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d'ajustement pour tabac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40530615"/>
                  </a:ext>
                </a:extLst>
              </a:tr>
              <a:tr h="1076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bg1"/>
                          </a:solidFill>
                        </a:rPr>
                        <a:t>Bauer</a:t>
                      </a:r>
                    </a:p>
                    <a:p>
                      <a:pPr algn="ctr" fontAlgn="ctr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 (8,1%)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diversifiée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population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Tabagisme plus prévalent dans le groupe avec perte de poids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71543679"/>
                  </a:ext>
                </a:extLst>
              </a:tr>
              <a:tr h="994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bg1"/>
                          </a:solidFill>
                        </a:rPr>
                        <a:t>Narayanan</a:t>
                      </a:r>
                    </a:p>
                    <a:p>
                      <a:pPr algn="ctr" fontAlgn="ctr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(4,8%)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 de pertes au suivi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Prédominance de milieux socioéconomiques défavorables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seul centre étudié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diététiques dans l'étude, peuvent fausser résultats des issues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249766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D57AF3-6717-4CB6-9C35-3907D0F5B392}"/>
              </a:ext>
            </a:extLst>
          </p:cNvPr>
          <p:cNvSpPr/>
          <p:nvPr/>
        </p:nvSpPr>
        <p:spPr>
          <a:xfrm>
            <a:off x="7086600" y="1713433"/>
            <a:ext cx="2685661" cy="391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9CEBBB-0C58-4571-8A99-DAA83E148C73}"/>
              </a:ext>
            </a:extLst>
          </p:cNvPr>
          <p:cNvSpPr/>
          <p:nvPr/>
        </p:nvSpPr>
        <p:spPr>
          <a:xfrm>
            <a:off x="7099089" y="4064328"/>
            <a:ext cx="2035386" cy="314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3C6B46-2B31-4108-AB0B-F57927310B05}"/>
              </a:ext>
            </a:extLst>
          </p:cNvPr>
          <p:cNvSpPr/>
          <p:nvPr/>
        </p:nvSpPr>
        <p:spPr>
          <a:xfrm>
            <a:off x="7086600" y="6333536"/>
            <a:ext cx="2685661" cy="387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460753-29A5-40F1-A89C-4B68455808FF}"/>
              </a:ext>
            </a:extLst>
          </p:cNvPr>
          <p:cNvSpPr/>
          <p:nvPr/>
        </p:nvSpPr>
        <p:spPr>
          <a:xfrm>
            <a:off x="9772261" y="3572704"/>
            <a:ext cx="2143514" cy="491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F46835-7A2B-45D7-BEA3-23315423FA3D}"/>
              </a:ext>
            </a:extLst>
          </p:cNvPr>
          <p:cNvSpPr/>
          <p:nvPr/>
        </p:nvSpPr>
        <p:spPr>
          <a:xfrm>
            <a:off x="4467225" y="4165735"/>
            <a:ext cx="1434679" cy="2132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560BCC-D140-4DFE-9485-C8160B97035C}"/>
              </a:ext>
            </a:extLst>
          </p:cNvPr>
          <p:cNvSpPr/>
          <p:nvPr/>
        </p:nvSpPr>
        <p:spPr>
          <a:xfrm>
            <a:off x="4467225" y="5210175"/>
            <a:ext cx="1434679" cy="22848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F87181-9875-4610-A038-0A474DDB3A44}"/>
              </a:ext>
            </a:extLst>
          </p:cNvPr>
          <p:cNvSpPr/>
          <p:nvPr/>
        </p:nvSpPr>
        <p:spPr>
          <a:xfrm>
            <a:off x="4467225" y="2285248"/>
            <a:ext cx="1434679" cy="22935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286CDE0-EE84-4D04-AD76-42D059CE7EA3}"/>
              </a:ext>
            </a:extLst>
          </p:cNvPr>
          <p:cNvSpPr/>
          <p:nvPr/>
        </p:nvSpPr>
        <p:spPr>
          <a:xfrm>
            <a:off x="9772261" y="4501465"/>
            <a:ext cx="2143514" cy="427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BCA1CD-C5C4-496F-9C45-37D51A6FFE36}"/>
              </a:ext>
            </a:extLst>
          </p:cNvPr>
          <p:cNvSpPr/>
          <p:nvPr/>
        </p:nvSpPr>
        <p:spPr>
          <a:xfrm>
            <a:off x="1828799" y="955345"/>
            <a:ext cx="2638425" cy="5765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0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1633</TotalTime>
  <Words>1466</Words>
  <Application>Microsoft Office PowerPoint</Application>
  <PresentationFormat>Grand écran</PresentationFormat>
  <Paragraphs>304</Paragraphs>
  <Slides>14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Rockwell</vt:lpstr>
      <vt:lpstr>Rockwell Condensed</vt:lpstr>
      <vt:lpstr>Wingdings</vt:lpstr>
      <vt:lpstr>Type de bois</vt:lpstr>
      <vt:lpstr>Image bitmap</vt:lpstr>
      <vt:lpstr>Projet d’érudition</vt:lpstr>
      <vt:lpstr>Question de recherche PICO</vt:lpstr>
      <vt:lpstr>Pourquoi?</vt:lpstr>
      <vt:lpstr>Critères d’inclusion</vt:lpstr>
      <vt:lpstr>Recherche des résultats</vt:lpstr>
      <vt:lpstr>Méthodologie</vt:lpstr>
      <vt:lpstr>Comparaison des articles</vt:lpstr>
      <vt:lpstr>Méthodologie des études</vt:lpstr>
      <vt:lpstr>Comparaison des articles</vt:lpstr>
      <vt:lpstr>Critères de jugement (Résultats pour les femmes avec perte pondérale)</vt:lpstr>
      <vt:lpstr>En BREF…</vt:lpstr>
      <vt:lpstr>Notre conclusion… Des changements dans notre pratique?</vt:lpstr>
      <vt:lpstr>Bibliographie</vt:lpstr>
      <vt:lpstr>Des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Provost</dc:creator>
  <cp:lastModifiedBy>Bouchard Catherine</cp:lastModifiedBy>
  <cp:revision>449</cp:revision>
  <dcterms:created xsi:type="dcterms:W3CDTF">2017-12-11T14:23:48Z</dcterms:created>
  <dcterms:modified xsi:type="dcterms:W3CDTF">2018-05-28T13:38:22Z</dcterms:modified>
</cp:coreProperties>
</file>