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handoutMasterIdLst>
    <p:handoutMasterId r:id="rId26"/>
  </p:handoutMasterIdLst>
  <p:sldIdLst>
    <p:sldId id="279" r:id="rId2"/>
    <p:sldId id="263" r:id="rId3"/>
    <p:sldId id="280" r:id="rId4"/>
    <p:sldId id="265" r:id="rId5"/>
    <p:sldId id="284" r:id="rId6"/>
    <p:sldId id="266" r:id="rId7"/>
    <p:sldId id="293" r:id="rId8"/>
    <p:sldId id="282" r:id="rId9"/>
    <p:sldId id="268" r:id="rId10"/>
    <p:sldId id="278" r:id="rId11"/>
    <p:sldId id="269" r:id="rId12"/>
    <p:sldId id="283" r:id="rId13"/>
    <p:sldId id="270" r:id="rId14"/>
    <p:sldId id="271" r:id="rId15"/>
    <p:sldId id="272" r:id="rId16"/>
    <p:sldId id="294" r:id="rId17"/>
    <p:sldId id="288" r:id="rId18"/>
    <p:sldId id="289" r:id="rId19"/>
    <p:sldId id="295" r:id="rId20"/>
    <p:sldId id="274" r:id="rId21"/>
    <p:sldId id="285" r:id="rId22"/>
    <p:sldId id="275" r:id="rId23"/>
    <p:sldId id="276"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0D407-95B9-488B-BEF8-58CEF090113D}">
          <p14:sldIdLst>
            <p14:sldId id="279"/>
          </p14:sldIdLst>
        </p14:section>
        <p14:section name="Untitled Section" id="{0A9E31D7-7435-4A7F-B188-6A57E1027004}">
          <p14:sldIdLst>
            <p14:sldId id="263"/>
            <p14:sldId id="280"/>
            <p14:sldId id="265"/>
            <p14:sldId id="284"/>
            <p14:sldId id="266"/>
            <p14:sldId id="293"/>
            <p14:sldId id="282"/>
            <p14:sldId id="268"/>
            <p14:sldId id="278"/>
            <p14:sldId id="269"/>
            <p14:sldId id="283"/>
            <p14:sldId id="270"/>
            <p14:sldId id="271"/>
            <p14:sldId id="272"/>
            <p14:sldId id="294"/>
            <p14:sldId id="288"/>
            <p14:sldId id="289"/>
            <p14:sldId id="295"/>
            <p14:sldId id="274"/>
            <p14:sldId id="285"/>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C1BA"/>
    <a:srgbClr val="7F7F7F"/>
    <a:srgbClr val="C5E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6" autoAdjust="0"/>
    <p:restoredTop sz="85458" autoAdjust="0"/>
  </p:normalViewPr>
  <p:slideViewPr>
    <p:cSldViewPr snapToGrid="0">
      <p:cViewPr>
        <p:scale>
          <a:sx n="59" d="100"/>
          <a:sy n="59" d="100"/>
        </p:scale>
        <p:origin x="3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0B796D1-4E26-4AEE-AD61-848D3F6FB49F}" type="datetimeFigureOut">
              <a:rPr lang="en-CA" smtClean="0"/>
              <a:t>2019-05-20</a:t>
            </a:fld>
            <a:endParaRPr lang="en-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CCF1BE0-D9C9-4327-92DD-BAF8A4DAC298}" type="slidenum">
              <a:rPr lang="en-CA" smtClean="0"/>
              <a:t>‹#›</a:t>
            </a:fld>
            <a:endParaRPr lang="en-CA"/>
          </a:p>
        </p:txBody>
      </p:sp>
    </p:spTree>
    <p:extLst>
      <p:ext uri="{BB962C8B-B14F-4D97-AF65-F5344CB8AC3E}">
        <p14:creationId xmlns:p14="http://schemas.microsoft.com/office/powerpoint/2010/main" val="1669325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49DA5E9-6F66-46C6-A861-717B37A90D2B}" type="datetimeFigureOut">
              <a:rPr lang="en-CA" smtClean="0"/>
              <a:t>2019-05-19</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211BBA3-4582-406A-BB0A-E25C4CCABF6B}" type="slidenum">
              <a:rPr lang="en-CA" smtClean="0"/>
              <a:t>‹#›</a:t>
            </a:fld>
            <a:endParaRPr lang="en-CA"/>
          </a:p>
        </p:txBody>
      </p:sp>
    </p:spTree>
    <p:extLst>
      <p:ext uri="{BB962C8B-B14F-4D97-AF65-F5344CB8AC3E}">
        <p14:creationId xmlns:p14="http://schemas.microsoft.com/office/powerpoint/2010/main" val="410734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11BBA3-4582-406A-BB0A-E25C4CCABF6B}" type="slidenum">
              <a:rPr lang="en-CA" smtClean="0"/>
              <a:t>1</a:t>
            </a:fld>
            <a:endParaRPr lang="en-CA"/>
          </a:p>
        </p:txBody>
      </p:sp>
    </p:spTree>
    <p:extLst>
      <p:ext uri="{BB962C8B-B14F-4D97-AF65-F5344CB8AC3E}">
        <p14:creationId xmlns:p14="http://schemas.microsoft.com/office/powerpoint/2010/main" val="240960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FORCES: </a:t>
            </a:r>
          </a:p>
          <a:p>
            <a:endParaRPr lang="fr-CA" dirty="0"/>
          </a:p>
          <a:p>
            <a:pPr marL="294465" indent="-294465">
              <a:buFont typeface="Arial" panose="020B0604020202020204" pitchFamily="34" charset="0"/>
              <a:buChar char="•"/>
            </a:pPr>
            <a:r>
              <a:rPr lang="fr-FR" dirty="0">
                <a:effectLst>
                  <a:outerShdw blurRad="38100" dist="38100" dir="2700000" algn="tl">
                    <a:srgbClr val="000000">
                      <a:alpha val="43137"/>
                    </a:srgbClr>
                  </a:outerShdw>
                </a:effectLst>
              </a:rPr>
              <a:t>Puissance élevée Cohorte PREVENT-AD: n= 274. </a:t>
            </a:r>
          </a:p>
          <a:p>
            <a:pPr marL="294465" indent="-294465">
              <a:buFont typeface="Arial" panose="020B0604020202020204" pitchFamily="34" charset="0"/>
              <a:buChar char="•"/>
            </a:pPr>
            <a:r>
              <a:rPr lang="fr-FR" dirty="0">
                <a:effectLst>
                  <a:outerShdw blurRad="38100" dist="38100" dir="2700000" algn="tl">
                    <a:srgbClr val="000000">
                      <a:alpha val="43137"/>
                    </a:srgbClr>
                  </a:outerShdw>
                </a:effectLst>
              </a:rPr>
              <a:t>Test UPSIT: considéré comme l’étalon or des tests olfactifs. A été validé chez individus de 5-85 ans avec une fiabilité test-</a:t>
            </a:r>
            <a:r>
              <a:rPr lang="fr-FR" dirty="0" err="1">
                <a:effectLst>
                  <a:outerShdw blurRad="38100" dist="38100" dir="2700000" algn="tl">
                    <a:srgbClr val="000000">
                      <a:alpha val="43137"/>
                    </a:srgbClr>
                  </a:outerShdw>
                </a:effectLst>
              </a:rPr>
              <a:t>retest</a:t>
            </a:r>
            <a:r>
              <a:rPr lang="fr-FR" dirty="0">
                <a:effectLst>
                  <a:outerShdw blurRad="38100" dist="38100" dir="2700000" algn="tl">
                    <a:srgbClr val="000000">
                      <a:alpha val="43137"/>
                    </a:srgbClr>
                  </a:outerShdw>
                </a:effectLst>
              </a:rPr>
              <a:t> de avec un </a:t>
            </a:r>
            <a:r>
              <a:rPr lang="fr-CA" dirty="0"/>
              <a:t>Coefficient de corrélation </a:t>
            </a:r>
            <a:r>
              <a:rPr lang="fr-FR" dirty="0">
                <a:effectLst>
                  <a:outerShdw blurRad="38100" dist="38100" dir="2700000" algn="tl">
                    <a:srgbClr val="000000">
                      <a:alpha val="43137"/>
                    </a:srgbClr>
                  </a:outerShdw>
                </a:effectLst>
              </a:rPr>
              <a:t>r entre 0.92 à 0.95</a:t>
            </a:r>
          </a:p>
          <a:p>
            <a:pPr marL="294465" indent="-294465">
              <a:buFont typeface="Arial" panose="020B0604020202020204" pitchFamily="34" charset="0"/>
              <a:buChar char="•"/>
            </a:pPr>
            <a:endParaRPr lang="fr-FR" dirty="0">
              <a:effectLst>
                <a:outerShdw blurRad="38100" dist="38100" dir="2700000" algn="tl">
                  <a:srgbClr val="000000">
                    <a:alpha val="43137"/>
                  </a:srgbClr>
                </a:outerShdw>
              </a:effectLst>
            </a:endParaRPr>
          </a:p>
          <a:p>
            <a:r>
              <a:rPr lang="fr-FR" dirty="0">
                <a:effectLst>
                  <a:outerShdw blurRad="38100" dist="38100" dir="2700000" algn="tl">
                    <a:srgbClr val="000000">
                      <a:alpha val="43137"/>
                    </a:srgbClr>
                  </a:outerShdw>
                </a:effectLst>
              </a:rPr>
              <a:t>Leur méthodologie et leur analyse était très bonne qualité: (vs autres études)</a:t>
            </a:r>
          </a:p>
          <a:p>
            <a:r>
              <a:rPr lang="fr-FR" dirty="0"/>
              <a:t>1) En plus de régression linéaire simple pour montrer l’effet d’une variable sur la reconnaissance olfactive, ils ont fait des modèles de régression multiple avec les différentes combinaisons de variables indépendantes: âge, sexe, scolarité, </a:t>
            </a:r>
            <a:r>
              <a:rPr lang="fr-FR" dirty="0" err="1"/>
              <a:t>status</a:t>
            </a:r>
            <a:r>
              <a:rPr lang="fr-FR" dirty="0"/>
              <a:t> APOE E4, score RBRAN et ratio LCR t-tau/AB42 </a:t>
            </a:r>
          </a:p>
          <a:p>
            <a:endParaRPr lang="fr-FR" dirty="0"/>
          </a:p>
          <a:p>
            <a:r>
              <a:rPr lang="fr-FR" dirty="0"/>
              <a:t>2) Ils ont fait 2 analyses de sensibilité pour examiner dans quelle mesure les résultats étaient influencés par différentes variables confondantes sur la fonction olfactive:</a:t>
            </a:r>
          </a:p>
          <a:p>
            <a:pPr marL="176679" indent="-176679">
              <a:buFontTx/>
              <a:buChar char="-"/>
            </a:pPr>
            <a:r>
              <a:rPr lang="fr-FR" dirty="0"/>
              <a:t>Santé cérébrale: regroupant les données sur ICT, AVC, et lésion cérébrale</a:t>
            </a:r>
          </a:p>
          <a:p>
            <a:pPr marL="176679" indent="-176679">
              <a:buFontTx/>
              <a:buChar char="-"/>
            </a:pPr>
            <a:r>
              <a:rPr lang="fr-FR" dirty="0"/>
              <a:t>Olfaction:  regroupant les données sur polype nasal, chirurgie nasale, déviation du septum, </a:t>
            </a:r>
            <a:r>
              <a:rPr lang="fr-FR" dirty="0" err="1"/>
              <a:t>atcd</a:t>
            </a:r>
            <a:r>
              <a:rPr lang="fr-FR" dirty="0"/>
              <a:t> fracture du nez</a:t>
            </a:r>
          </a:p>
          <a:p>
            <a:pPr marL="176679" indent="-176679">
              <a:buFontTx/>
              <a:buChar char="-"/>
            </a:pPr>
            <a:r>
              <a:rPr lang="fr-FR" dirty="0"/>
              <a:t>ATCD asthme</a:t>
            </a:r>
          </a:p>
          <a:p>
            <a:pPr marL="176679" indent="-176679">
              <a:buFontTx/>
              <a:buChar char="-"/>
            </a:pPr>
            <a:r>
              <a:rPr lang="fr-FR" dirty="0"/>
              <a:t>Fumeur</a:t>
            </a:r>
          </a:p>
          <a:p>
            <a:r>
              <a:rPr lang="fr-FR" dirty="0">
                <a:solidFill>
                  <a:schemeClr val="bg1"/>
                </a:solidFill>
                <a:effectLst>
                  <a:outerShdw blurRad="38100" dist="38100" dir="2700000" algn="tl">
                    <a:srgbClr val="000000">
                      <a:alpha val="43137"/>
                    </a:srgbClr>
                  </a:outerShdw>
                </a:effectLst>
              </a:rPr>
              <a:t>ET leurs analyses ont montré que les différentes variables confondantes  n’influencent pas la </a:t>
            </a:r>
            <a:r>
              <a:rPr lang="fr-CA" dirty="0">
                <a:solidFill>
                  <a:schemeClr val="bg1"/>
                </a:solidFill>
                <a:effectLst>
                  <a:outerShdw blurRad="38100" dist="38100" dir="2700000" algn="tl">
                    <a:srgbClr val="000000">
                      <a:alpha val="43137"/>
                    </a:srgbClr>
                  </a:outerShdw>
                </a:effectLst>
              </a:rPr>
              <a:t>capacité à reconnaître les odeurs</a:t>
            </a:r>
            <a:endParaRPr lang="fr-FR" dirty="0">
              <a:solidFill>
                <a:schemeClr val="bg1"/>
              </a:solidFill>
              <a:effectLst>
                <a:outerShdw blurRad="38100" dist="38100" dir="2700000" algn="tl">
                  <a:srgbClr val="000000">
                    <a:alpha val="43137"/>
                  </a:srgbClr>
                </a:outerShdw>
              </a:effectLst>
            </a:endParaRPr>
          </a:p>
          <a:p>
            <a:endParaRPr lang="fr-FR" dirty="0"/>
          </a:p>
          <a:p>
            <a:r>
              <a:rPr lang="fr-FR" dirty="0"/>
              <a:t>Limites:</a:t>
            </a:r>
          </a:p>
          <a:p>
            <a:r>
              <a:rPr lang="fr-FR" dirty="0"/>
              <a:t> </a:t>
            </a:r>
          </a:p>
          <a:p>
            <a:pPr marL="294465" indent="-294465">
              <a:buFont typeface="Arial" panose="020B0604020202020204" pitchFamily="34" charset="0"/>
              <a:buChar char="•"/>
            </a:pPr>
            <a:r>
              <a:rPr lang="fr-FR" dirty="0">
                <a:effectLst>
                  <a:outerShdw blurRad="38100" dist="38100" dir="2700000" algn="tl">
                    <a:srgbClr val="000000">
                      <a:alpha val="43137"/>
                    </a:srgbClr>
                  </a:outerShdw>
                </a:effectLst>
              </a:rPr>
              <a:t> Biais de sélection: 74% femmes, population éduquée (15 ans de scolarité), 98% caucasiens, 81% francophones </a:t>
            </a:r>
          </a:p>
          <a:p>
            <a:r>
              <a:rPr lang="fr-FR" dirty="0">
                <a:effectLst>
                  <a:outerShdw blurRad="38100" dist="38100" dir="2700000" algn="tl">
                    <a:srgbClr val="000000">
                      <a:alpha val="43137"/>
                    </a:srgbClr>
                  </a:outerShdw>
                </a:effectLst>
              </a:rPr>
              <a:t>Attendu par les auteurs car </a:t>
            </a:r>
            <a:r>
              <a:rPr lang="fr-FR" dirty="0"/>
              <a:t>dans les populations âgées se sont plus souvent des femmes éduquées qui se portent volontaires</a:t>
            </a:r>
            <a:r>
              <a:rPr lang="fr-FR" dirty="0">
                <a:effectLst>
                  <a:outerShdw blurRad="38100" dist="38100" dir="2700000" algn="tl">
                    <a:srgbClr val="000000">
                      <a:alpha val="43137"/>
                    </a:srgbClr>
                  </a:outerShdw>
                </a:effectLst>
              </a:rPr>
              <a:t> </a:t>
            </a:r>
          </a:p>
          <a:p>
            <a:pPr marL="294465" indent="-294465">
              <a:buFont typeface="Arial" panose="020B0604020202020204" pitchFamily="34" charset="0"/>
              <a:buChar char="•"/>
            </a:pPr>
            <a:r>
              <a:rPr lang="fr-FR" dirty="0">
                <a:effectLst>
                  <a:outerShdw blurRad="38100" dist="38100" dir="2700000" algn="tl">
                    <a:srgbClr val="000000">
                      <a:alpha val="43137"/>
                    </a:srgbClr>
                  </a:outerShdw>
                </a:effectLst>
              </a:rPr>
              <a:t> donc une Validité externe limitée</a:t>
            </a:r>
          </a:p>
          <a:p>
            <a:pPr marL="294465" indent="-294465">
              <a:buFont typeface="Arial" panose="020B0604020202020204" pitchFamily="34" charset="0"/>
              <a:buChar char="•"/>
            </a:pPr>
            <a:r>
              <a:rPr lang="fr-FR" dirty="0">
                <a:effectLst>
                  <a:outerShdw blurRad="38100" dist="38100" dir="2700000" algn="tl">
                    <a:srgbClr val="000000">
                      <a:alpha val="43137"/>
                    </a:srgbClr>
                  </a:outerShdw>
                </a:effectLst>
              </a:rPr>
              <a:t> Étude transversale: ne permet pas d’évaluer la variation temporelle des marqueurs du LCR</a:t>
            </a:r>
          </a:p>
          <a:p>
            <a:pPr marL="294465" indent="-294465">
              <a:buFont typeface="Arial" panose="020B0604020202020204" pitchFamily="34" charset="0"/>
              <a:buChar char="•"/>
            </a:pPr>
            <a:r>
              <a:rPr lang="fr-FR" dirty="0">
                <a:effectLst>
                  <a:outerShdw blurRad="38100" dist="38100" dir="2700000" algn="tl">
                    <a:srgbClr val="000000">
                      <a:alpha val="43137"/>
                    </a:srgbClr>
                  </a:outerShdw>
                </a:effectLst>
              </a:rPr>
              <a:t> Puissance faible Cohort</a:t>
            </a:r>
            <a:r>
              <a:rPr lang="fr-FR" dirty="0">
                <a:solidFill>
                  <a:schemeClr val="bg1"/>
                </a:solidFill>
                <a:effectLst>
                  <a:outerShdw blurRad="38100" dist="38100" dir="2700000" algn="tl">
                    <a:srgbClr val="000000">
                      <a:alpha val="43137"/>
                    </a:srgbClr>
                  </a:outerShdw>
                </a:effectLst>
              </a:rPr>
              <a:t>e </a:t>
            </a:r>
            <a:r>
              <a:rPr lang="fr-CA" dirty="0">
                <a:solidFill>
                  <a:schemeClr val="bg1"/>
                </a:solidFill>
                <a:effectLst>
                  <a:outerShdw blurRad="38100" dist="38100" dir="2700000" algn="tl">
                    <a:srgbClr val="000000">
                      <a:alpha val="43137"/>
                    </a:srgbClr>
                  </a:outerShdw>
                </a:effectLst>
              </a:rPr>
              <a:t>INTREPAD: n=100</a:t>
            </a:r>
            <a:endParaRPr lang="fr-FR" dirty="0">
              <a:solidFill>
                <a:schemeClr val="bg1"/>
              </a:solidFill>
              <a:effectLst>
                <a:outerShdw blurRad="38100" dist="38100" dir="2700000" algn="tl">
                  <a:srgbClr val="000000">
                    <a:alpha val="43137"/>
                  </a:srgbClr>
                </a:outerShdw>
              </a:effectLst>
            </a:endParaRPr>
          </a:p>
          <a:p>
            <a:pPr defTabSz="942289"/>
            <a:endParaRPr lang="fr-FR" dirty="0">
              <a:effectLst>
                <a:outerShdw blurRad="38100" dist="38100" dir="2700000" algn="tl">
                  <a:srgbClr val="000000">
                    <a:alpha val="43137"/>
                  </a:srgbClr>
                </a:outerShdw>
              </a:effectLst>
            </a:endParaRPr>
          </a:p>
          <a:p>
            <a:pPr defTabSz="942289"/>
            <a:r>
              <a:rPr lang="fr-FR" dirty="0">
                <a:effectLst>
                  <a:outerShdw blurRad="38100" dist="38100" dir="2700000" algn="tl">
                    <a:srgbClr val="000000">
                      <a:alpha val="43137"/>
                    </a:srgbClr>
                  </a:outerShdw>
                </a:effectLst>
              </a:rPr>
              <a:t>Personnellement je trouve que cette cohorte est une source précieuses de données et je m’attend à voir une étude longitudinale dans les années à venir</a:t>
            </a:r>
          </a:p>
          <a:p>
            <a:endParaRPr lang="fr-CA" dirty="0"/>
          </a:p>
          <a:p>
            <a:endParaRPr lang="fr-CA" dirty="0"/>
          </a:p>
          <a:p>
            <a:r>
              <a:rPr lang="fr-CA" dirty="0"/>
              <a:t>Forces: </a:t>
            </a:r>
          </a:p>
          <a:p>
            <a:r>
              <a:rPr lang="fr-CA" dirty="0"/>
              <a:t>(1) Test UPSIT: Outil de mesure stable. </a:t>
            </a:r>
          </a:p>
          <a:p>
            <a:r>
              <a:rPr lang="fr-CA" dirty="0"/>
              <a:t>Coefficient de corrélation r de 0.92-0.95. </a:t>
            </a:r>
            <a:r>
              <a:rPr lang="fr-FR" dirty="0"/>
              <a:t>Plus le coefficient de corrélation test-</a:t>
            </a:r>
            <a:r>
              <a:rPr lang="fr-FR" dirty="0" err="1"/>
              <a:t>retest</a:t>
            </a:r>
            <a:r>
              <a:rPr lang="fr-FR" dirty="0"/>
              <a:t> est élevé, plus l’instrument a une bonne fidélité et donnera des résultats constants. La méthode de la stabilité évalue la constance dans le temps des résultats obtenus par une même personne évaluée en passant un instrument psychométrique une première fois (test), puis une seconde fois (</a:t>
            </a:r>
            <a:r>
              <a:rPr lang="fr-FR" dirty="0" err="1"/>
              <a:t>retest</a:t>
            </a:r>
            <a:r>
              <a:rPr lang="fr-FR" dirty="0"/>
              <a:t>))</a:t>
            </a:r>
          </a:p>
          <a:p>
            <a:endParaRPr lang="fr-FR" dirty="0"/>
          </a:p>
          <a:p>
            <a:endParaRPr lang="fr-FR" dirty="0"/>
          </a:p>
          <a:p>
            <a:endParaRPr lang="fr-FR" dirty="0"/>
          </a:p>
          <a:p>
            <a:pPr marL="176679" indent="-176679">
              <a:buFontTx/>
              <a:buChar char="-"/>
            </a:pPr>
            <a:r>
              <a:rPr lang="fr-FR" dirty="0"/>
              <a:t>Pas de différence entre les porteur APO E4 et non porteur pour CO</a:t>
            </a:r>
          </a:p>
          <a:p>
            <a:pPr marL="176679" indent="-176679">
              <a:buFontTx/>
              <a:buChar char="-"/>
            </a:pPr>
            <a:r>
              <a:rPr lang="fr-FR" dirty="0"/>
              <a:t>Porteur APO E4: niveau </a:t>
            </a:r>
            <a:r>
              <a:rPr lang="fr-FR" dirty="0" err="1"/>
              <a:t>Bamyloide</a:t>
            </a:r>
            <a:r>
              <a:rPr lang="fr-FR" dirty="0"/>
              <a:t> plus bas </a:t>
            </a:r>
            <a:r>
              <a:rPr lang="fr-FR" dirty="0" err="1"/>
              <a:t>ds</a:t>
            </a:r>
            <a:r>
              <a:rPr lang="fr-FR" dirty="0"/>
              <a:t> LCR prédit CO diminuée  . Pas le cas pour score neurocognitif global donc pourrait suggérer que perte CO pourrait être un prédicteur plus précoce de la </a:t>
            </a:r>
            <a:r>
              <a:rPr lang="fr-FR" dirty="0" err="1"/>
              <a:t>pathology</a:t>
            </a:r>
            <a:r>
              <a:rPr lang="fr-FR" dirty="0"/>
              <a:t> avant le début des </a:t>
            </a:r>
            <a:r>
              <a:rPr lang="fr-FR" dirty="0" err="1"/>
              <a:t>Sx</a:t>
            </a:r>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10</a:t>
            </a:fld>
            <a:endParaRPr lang="en-CA"/>
          </a:p>
        </p:txBody>
      </p:sp>
    </p:spTree>
    <p:extLst>
      <p:ext uri="{BB962C8B-B14F-4D97-AF65-F5344CB8AC3E}">
        <p14:creationId xmlns:p14="http://schemas.microsoft.com/office/powerpoint/2010/main" val="3679598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 Ils ont comparé plusieurs groupes de </a:t>
            </a:r>
            <a:r>
              <a:rPr lang="fr-CA" dirty="0" err="1"/>
              <a:t>TNCm</a:t>
            </a:r>
            <a:r>
              <a:rPr lang="fr-CA" dirty="0"/>
              <a:t> </a:t>
            </a:r>
          </a:p>
          <a:p>
            <a:pPr marL="176679" indent="-176679">
              <a:buFontTx/>
              <a:buChar char="-"/>
            </a:pPr>
            <a:r>
              <a:rPr lang="fr-CA" dirty="0"/>
              <a:t>Les individus avec TNC modéré avec amnésie+ atteintes cognitives autres ont un risque plus élevé de développer la MA avec un taux de conversion annuel de 8-15% qui se produit principalement dans les 3 années suivant le début des symptômes</a:t>
            </a:r>
          </a:p>
          <a:p>
            <a:pPr marL="176679" indent="-176679">
              <a:buFontTx/>
              <a:buChar char="-"/>
            </a:pPr>
            <a:endParaRPr lang="fr-CA" dirty="0"/>
          </a:p>
          <a:p>
            <a:pPr marL="176679" indent="-176679">
              <a:buFontTx/>
              <a:buChar char="-"/>
            </a:pPr>
            <a:r>
              <a:rPr lang="fr-CA" dirty="0"/>
              <a:t>Les participants ont reçu leur Diagnostic </a:t>
            </a:r>
            <a:r>
              <a:rPr lang="fr-CA" dirty="0">
                <a:solidFill>
                  <a:schemeClr val="dk1"/>
                </a:solidFill>
              </a:rPr>
              <a:t>clinique par consensus d’experts selon </a:t>
            </a:r>
            <a:r>
              <a:rPr lang="fr-CA" dirty="0" err="1">
                <a:solidFill>
                  <a:schemeClr val="dk1"/>
                </a:solidFill>
              </a:rPr>
              <a:t>Hx</a:t>
            </a:r>
            <a:r>
              <a:rPr lang="fr-CA" dirty="0">
                <a:solidFill>
                  <a:schemeClr val="dk1"/>
                </a:solidFill>
              </a:rPr>
              <a:t> médicale, E/P, évaluation neurologique, imagerie cérébrale, test neuropsychologique, résultats labo. Il devait y avoir un </a:t>
            </a:r>
            <a:r>
              <a:rPr lang="fr-CA" dirty="0" err="1">
                <a:solidFill>
                  <a:schemeClr val="dk1"/>
                </a:solidFill>
              </a:rPr>
              <a:t>concensus</a:t>
            </a:r>
            <a:r>
              <a:rPr lang="fr-CA" dirty="0">
                <a:solidFill>
                  <a:schemeClr val="dk1"/>
                </a:solidFill>
              </a:rPr>
              <a:t> </a:t>
            </a:r>
            <a:r>
              <a:rPr lang="fr-CA" dirty="0" err="1">
                <a:solidFill>
                  <a:schemeClr val="dk1"/>
                </a:solidFill>
              </a:rPr>
              <a:t>Dx</a:t>
            </a:r>
            <a:r>
              <a:rPr lang="fr-CA" dirty="0">
                <a:solidFill>
                  <a:schemeClr val="dk1"/>
                </a:solidFill>
              </a:rPr>
              <a:t>. Tous les tests étaient administrés par de techniciens et cliniciens bien formés</a:t>
            </a:r>
          </a:p>
          <a:p>
            <a:pPr marL="176679" indent="-176679">
              <a:buFontTx/>
              <a:buChar char="-"/>
            </a:pPr>
            <a:r>
              <a:rPr lang="fr-CA" dirty="0">
                <a:solidFill>
                  <a:schemeClr val="dk1"/>
                </a:solidFill>
              </a:rPr>
              <a:t>Les Pt cognitivement N étaient recrutés et évalués de la même façon</a:t>
            </a:r>
          </a:p>
          <a:p>
            <a:pPr defTabSz="942289">
              <a:defRPr/>
            </a:pPr>
            <a:endParaRPr lang="fr-CA" dirty="0">
              <a:solidFill>
                <a:schemeClr val="dk1"/>
              </a:solidFill>
            </a:endParaRPr>
          </a:p>
          <a:p>
            <a:pPr defTabSz="942289">
              <a:defRPr/>
            </a:pPr>
            <a:r>
              <a:rPr lang="fr-CA" dirty="0">
                <a:solidFill>
                  <a:schemeClr val="dk1"/>
                </a:solidFill>
              </a:rPr>
              <a:t>Pour établir les différents diagnostics , ils ont établis des valeurs limites (</a:t>
            </a:r>
            <a:r>
              <a:rPr lang="fr-CA" dirty="0" err="1">
                <a:solidFill>
                  <a:schemeClr val="dk1"/>
                </a:solidFill>
              </a:rPr>
              <a:t>cut</a:t>
            </a:r>
            <a:r>
              <a:rPr lang="fr-CA" dirty="0">
                <a:solidFill>
                  <a:schemeClr val="dk1"/>
                </a:solidFill>
              </a:rPr>
              <a:t>-off) pour le </a:t>
            </a:r>
            <a:r>
              <a:rPr lang="fr-CA" dirty="0" err="1">
                <a:solidFill>
                  <a:schemeClr val="dk1"/>
                </a:solidFill>
              </a:rPr>
              <a:t>MoCa</a:t>
            </a:r>
            <a:r>
              <a:rPr lang="fr-CA" dirty="0">
                <a:solidFill>
                  <a:schemeClr val="dk1"/>
                </a:solidFill>
              </a:rPr>
              <a:t> et le SSOIT par analyse ROC</a:t>
            </a:r>
          </a:p>
          <a:p>
            <a:pPr defTabSz="942289">
              <a:defRPr/>
            </a:pPr>
            <a:r>
              <a:rPr lang="fr-CA" dirty="0" err="1">
                <a:solidFill>
                  <a:schemeClr val="dk1"/>
                </a:solidFill>
              </a:rPr>
              <a:t>MoCA</a:t>
            </a:r>
            <a:r>
              <a:rPr lang="fr-CA" dirty="0">
                <a:solidFill>
                  <a:schemeClr val="dk1"/>
                </a:solidFill>
              </a:rPr>
              <a:t> </a:t>
            </a:r>
            <a:r>
              <a:rPr lang="fr-CA" dirty="0" err="1">
                <a:solidFill>
                  <a:schemeClr val="dk1"/>
                </a:solidFill>
              </a:rPr>
              <a:t>cut</a:t>
            </a:r>
            <a:r>
              <a:rPr lang="fr-CA" dirty="0">
                <a:solidFill>
                  <a:schemeClr val="dk1"/>
                </a:solidFill>
              </a:rPr>
              <a:t>-off score: </a:t>
            </a:r>
          </a:p>
          <a:p>
            <a:pPr defTabSz="942289">
              <a:defRPr/>
            </a:pPr>
            <a:r>
              <a:rPr lang="fr-CA" dirty="0" err="1">
                <a:solidFill>
                  <a:schemeClr val="dk1"/>
                </a:solidFill>
              </a:rPr>
              <a:t>MoCA</a:t>
            </a:r>
            <a:r>
              <a:rPr lang="fr-CA" dirty="0">
                <a:solidFill>
                  <a:schemeClr val="dk1"/>
                </a:solidFill>
              </a:rPr>
              <a:t> 23: MA vs CN</a:t>
            </a:r>
            <a:endParaRPr lang="en-CA" dirty="0">
              <a:solidFill>
                <a:schemeClr val="dk1"/>
              </a:solidFill>
            </a:endParaRPr>
          </a:p>
          <a:p>
            <a:r>
              <a:rPr lang="fr-CA" dirty="0" err="1"/>
              <a:t>MoCA</a:t>
            </a:r>
            <a:r>
              <a:rPr lang="fr-CA" dirty="0"/>
              <a:t> 19: MA vs </a:t>
            </a:r>
            <a:r>
              <a:rPr lang="fr-CA" dirty="0" err="1"/>
              <a:t>TNCm</a:t>
            </a:r>
            <a:endParaRPr lang="fr-CA" dirty="0"/>
          </a:p>
          <a:p>
            <a:r>
              <a:rPr lang="fr-CA" dirty="0" err="1"/>
              <a:t>MoCA</a:t>
            </a:r>
            <a:r>
              <a:rPr lang="fr-CA" dirty="0"/>
              <a:t> 25: </a:t>
            </a:r>
            <a:r>
              <a:rPr lang="fr-CA" dirty="0" err="1"/>
              <a:t>TNCm</a:t>
            </a:r>
            <a:r>
              <a:rPr lang="fr-CA" dirty="0"/>
              <a:t> vs MA</a:t>
            </a:r>
          </a:p>
          <a:p>
            <a:endParaRPr lang="fr-CA" dirty="0"/>
          </a:p>
          <a:p>
            <a:r>
              <a:rPr lang="fr-CA" dirty="0"/>
              <a:t>SS-OIT </a:t>
            </a:r>
            <a:r>
              <a:rPr lang="fr-CA" dirty="0" err="1"/>
              <a:t>cut</a:t>
            </a:r>
            <a:r>
              <a:rPr lang="fr-CA" dirty="0"/>
              <a:t>-off score: </a:t>
            </a:r>
          </a:p>
          <a:p>
            <a:r>
              <a:rPr lang="fr-CA" dirty="0"/>
              <a:t>Moins de 10: MA vs CN</a:t>
            </a:r>
          </a:p>
          <a:p>
            <a:r>
              <a:rPr lang="fr-CA" dirty="0"/>
              <a:t>Moins de 11: </a:t>
            </a:r>
            <a:r>
              <a:rPr lang="fr-CA" dirty="0" err="1"/>
              <a:t>TNCm</a:t>
            </a:r>
            <a:r>
              <a:rPr lang="fr-CA" dirty="0"/>
              <a:t> vs CN</a:t>
            </a:r>
          </a:p>
          <a:p>
            <a:r>
              <a:rPr lang="fr-CA" dirty="0"/>
              <a:t>Moins de 9: MA vs </a:t>
            </a:r>
            <a:r>
              <a:rPr lang="fr-CA" dirty="0" err="1"/>
              <a:t>TNCm</a:t>
            </a:r>
            <a:r>
              <a:rPr lang="fr-CA" dirty="0"/>
              <a:t> </a:t>
            </a:r>
          </a:p>
        </p:txBody>
      </p:sp>
      <p:sp>
        <p:nvSpPr>
          <p:cNvPr id="4" name="Slide Number Placeholder 3"/>
          <p:cNvSpPr>
            <a:spLocks noGrp="1"/>
          </p:cNvSpPr>
          <p:nvPr>
            <p:ph type="sldNum" sz="quarter" idx="10"/>
          </p:nvPr>
        </p:nvSpPr>
        <p:spPr/>
        <p:txBody>
          <a:bodyPr/>
          <a:lstStyle/>
          <a:p>
            <a:fld id="{9211BBA3-4582-406A-BB0A-E25C4CCABF6B}" type="slidenum">
              <a:rPr lang="en-CA" smtClean="0"/>
              <a:t>11</a:t>
            </a:fld>
            <a:endParaRPr lang="en-CA"/>
          </a:p>
        </p:txBody>
      </p:sp>
    </p:spTree>
    <p:extLst>
      <p:ext uri="{BB962C8B-B14F-4D97-AF65-F5344CB8AC3E}">
        <p14:creationId xmlns:p14="http://schemas.microsoft.com/office/powerpoint/2010/main" val="30156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Score olfactif plus bas pour </a:t>
            </a:r>
            <a:r>
              <a:rPr lang="fr-CA" dirty="0" err="1"/>
              <a:t>TNCm</a:t>
            </a:r>
            <a:r>
              <a:rPr lang="fr-CA" dirty="0"/>
              <a:t> et MA vs cognitivement N</a:t>
            </a:r>
          </a:p>
          <a:p>
            <a:pPr defTabSz="942289"/>
            <a:r>
              <a:rPr lang="fr-CA" dirty="0"/>
              <a:t>Score olfactif plus bas pour MA vs </a:t>
            </a:r>
            <a:r>
              <a:rPr lang="fr-CA" dirty="0" err="1"/>
              <a:t>TNCm</a:t>
            </a:r>
            <a:r>
              <a:rPr lang="fr-CA" dirty="0"/>
              <a:t> </a:t>
            </a:r>
          </a:p>
          <a:p>
            <a:pPr defTabSz="942289"/>
            <a:r>
              <a:rPr lang="fr-CA" dirty="0"/>
              <a:t>Score olfactif plus bas pour </a:t>
            </a:r>
            <a:r>
              <a:rPr lang="fr-CA" dirty="0" err="1"/>
              <a:t>TNCm</a:t>
            </a:r>
            <a:r>
              <a:rPr lang="fr-CA" dirty="0"/>
              <a:t> avec atteintes multiples vs amnésie seule</a:t>
            </a:r>
          </a:p>
          <a:p>
            <a:endParaRPr lang="fr-CA" dirty="0"/>
          </a:p>
          <a:p>
            <a:r>
              <a:rPr lang="fr-CA" dirty="0"/>
              <a:t>La combinaison des 2 tests </a:t>
            </a:r>
            <a:r>
              <a:rPr lang="fr-CA" dirty="0" err="1"/>
              <a:t>aug</a:t>
            </a:r>
            <a:r>
              <a:rPr lang="fr-CA" dirty="0"/>
              <a:t> la classification clinique</a:t>
            </a:r>
          </a:p>
          <a:p>
            <a:endParaRPr lang="fr-CA" b="1" dirty="0">
              <a:solidFill>
                <a:schemeClr val="lt1"/>
              </a:solidFill>
            </a:endParaRPr>
          </a:p>
          <a:p>
            <a:r>
              <a:rPr lang="fr-CA" dirty="0">
                <a:solidFill>
                  <a:schemeClr val="lt1"/>
                </a:solidFill>
              </a:rPr>
              <a:t>Limites:</a:t>
            </a:r>
          </a:p>
          <a:p>
            <a:r>
              <a:rPr lang="fr-CA" dirty="0">
                <a:solidFill>
                  <a:schemeClr val="lt1"/>
                </a:solidFill>
              </a:rPr>
              <a:t>Validité externe limités: </a:t>
            </a:r>
          </a:p>
          <a:p>
            <a:r>
              <a:rPr lang="fr-CA" dirty="0">
                <a:solidFill>
                  <a:schemeClr val="lt1"/>
                </a:solidFill>
              </a:rPr>
              <a:t>- Cognitivement N (70 ans) et </a:t>
            </a:r>
            <a:r>
              <a:rPr lang="fr-CA" dirty="0" err="1">
                <a:solidFill>
                  <a:schemeClr val="lt1"/>
                </a:solidFill>
              </a:rPr>
              <a:t>TNCm</a:t>
            </a:r>
            <a:r>
              <a:rPr lang="fr-CA" dirty="0">
                <a:solidFill>
                  <a:schemeClr val="lt1"/>
                </a:solidFill>
              </a:rPr>
              <a:t> (72) étaient plus jeunes et avaient un niveau de scolarité plus élevé (15 ans scolarité) vs MA (75 ans, 14 ans scolarité)</a:t>
            </a:r>
          </a:p>
          <a:p>
            <a:r>
              <a:rPr lang="fr-CA" dirty="0">
                <a:solidFill>
                  <a:schemeClr val="lt1"/>
                </a:solidFill>
              </a:rPr>
              <a:t>- 1.7 femme pour 1 homme et Cognitivement N avaient une proportion plus grande de femmes</a:t>
            </a:r>
          </a:p>
          <a:p>
            <a:r>
              <a:rPr lang="fr-CA" dirty="0">
                <a:solidFill>
                  <a:schemeClr val="lt1"/>
                </a:solidFill>
              </a:rPr>
              <a:t>- 70% de caucasiens dans cette étude</a:t>
            </a:r>
          </a:p>
          <a:p>
            <a:endParaRPr lang="fr-CA" dirty="0"/>
          </a:p>
          <a:p>
            <a:r>
              <a:rPr lang="fr-CA" dirty="0"/>
              <a:t>Individus avec TNC et M étaient recrutés </a:t>
            </a:r>
            <a:r>
              <a:rPr lang="fr-CA" dirty="0" err="1"/>
              <a:t>ds</a:t>
            </a:r>
            <a:r>
              <a:rPr lang="fr-CA" dirty="0"/>
              <a:t> un clinique pour Alzheimer et troubles de mémoires mais on ne sait pas ou on été recrutés les individus cognitivement N </a:t>
            </a:r>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12</a:t>
            </a:fld>
            <a:endParaRPr lang="en-CA"/>
          </a:p>
        </p:txBody>
      </p:sp>
    </p:spTree>
    <p:extLst>
      <p:ext uri="{BB962C8B-B14F-4D97-AF65-F5344CB8AC3E}">
        <p14:creationId xmlns:p14="http://schemas.microsoft.com/office/powerpoint/2010/main" val="262396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13</a:t>
            </a:fld>
            <a:endParaRPr lang="en-CA"/>
          </a:p>
        </p:txBody>
      </p:sp>
    </p:spTree>
    <p:extLst>
      <p:ext uri="{BB962C8B-B14F-4D97-AF65-F5344CB8AC3E}">
        <p14:creationId xmlns:p14="http://schemas.microsoft.com/office/powerpoint/2010/main" val="734996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Clr>
                <a:srgbClr val="C00000"/>
              </a:buClr>
              <a:buFont typeface="Wingdings" panose="05000000000000000000" pitchFamily="2" charset="2"/>
              <a:buChar char="Ø"/>
            </a:pPr>
            <a:r>
              <a:rPr lang="fr-FR" dirty="0">
                <a:effectLst>
                  <a:outerShdw blurRad="38100" dist="38100" dir="2700000" algn="tl">
                    <a:srgbClr val="000000">
                      <a:alpha val="43137"/>
                    </a:srgbClr>
                  </a:outerShdw>
                </a:effectLst>
              </a:rPr>
              <a:t>Changement longitudinal de la performance cognitive associé avec le score B-SIT</a:t>
            </a:r>
            <a:endParaRPr lang="fr-FR" dirty="0">
              <a:solidFill>
                <a:schemeClr val="bg1"/>
              </a:solidFill>
              <a:effectLst>
                <a:outerShdw blurRad="38100" dist="38100" dir="2700000" algn="tl">
                  <a:srgbClr val="000000">
                    <a:alpha val="43137"/>
                  </a:srgbClr>
                </a:outerShdw>
              </a:effectLst>
            </a:endParaRPr>
          </a:p>
          <a:p>
            <a:pPr marL="294465" indent="-294465">
              <a:buClr>
                <a:srgbClr val="C00000"/>
              </a:buClr>
              <a:buFont typeface="Wingdings" panose="05000000000000000000" pitchFamily="2" charset="2"/>
              <a:buChar char="Ø"/>
            </a:pPr>
            <a:r>
              <a:rPr lang="fr-CA" dirty="0">
                <a:effectLst>
                  <a:outerShdw blurRad="38100" dist="38100" dir="2700000" algn="tl">
                    <a:srgbClr val="000000">
                      <a:alpha val="43137"/>
                    </a:srgbClr>
                  </a:outerShdw>
                </a:effectLst>
              </a:rPr>
              <a:t>Suivi moyen de 3.5 années: 250 participants/ parmi les 1430 cognitivement N en début d’étude on développer un </a:t>
            </a:r>
            <a:r>
              <a:rPr lang="fr-CA" dirty="0" err="1">
                <a:effectLst>
                  <a:outerShdw blurRad="38100" dist="38100" dir="2700000" algn="tl">
                    <a:srgbClr val="000000">
                      <a:alpha val="43137"/>
                    </a:srgbClr>
                  </a:outerShdw>
                </a:effectLst>
              </a:rPr>
              <a:t>TNCm</a:t>
            </a:r>
            <a:endParaRPr lang="fr-CA" dirty="0">
              <a:effectLst>
                <a:outerShdw blurRad="38100" dist="38100" dir="2700000" algn="tl">
                  <a:srgbClr val="000000">
                    <a:alpha val="43137"/>
                  </a:srgbClr>
                </a:outerShdw>
              </a:effectLst>
            </a:endParaRPr>
          </a:p>
          <a:p>
            <a:endParaRPr lang="fr-CA" dirty="0">
              <a:effectLst>
                <a:outerShdw blurRad="38100" dist="38100" dir="2700000" algn="tl">
                  <a:srgbClr val="000000">
                    <a:alpha val="43137"/>
                  </a:srgbClr>
                </a:outerShdw>
              </a:effectLst>
            </a:endParaRPr>
          </a:p>
          <a:p>
            <a:r>
              <a:rPr lang="fr-CA" dirty="0">
                <a:effectLst>
                  <a:outerShdw blurRad="38100" dist="38100" dir="2700000" algn="tl">
                    <a:srgbClr val="000000">
                      <a:alpha val="43137"/>
                    </a:srgbClr>
                  </a:outerShdw>
                </a:effectLst>
              </a:rPr>
              <a:t>Capacité moindre à reconnaître les odeurs est associée à l’incidence de </a:t>
            </a:r>
            <a:r>
              <a:rPr lang="fr-CA" dirty="0" err="1">
                <a:effectLst>
                  <a:outerShdw blurRad="38100" dist="38100" dir="2700000" algn="tl">
                    <a:srgbClr val="000000">
                      <a:alpha val="43137"/>
                    </a:srgbClr>
                  </a:outerShdw>
                </a:effectLst>
              </a:rPr>
              <a:t>TNCm</a:t>
            </a:r>
            <a:r>
              <a:rPr lang="fr-CA" dirty="0">
                <a:effectLst>
                  <a:outerShdw blurRad="38100" dist="38100" dir="2700000" algn="tl">
                    <a:srgbClr val="000000">
                      <a:alpha val="43137"/>
                    </a:srgbClr>
                  </a:outerShdw>
                </a:effectLst>
              </a:rPr>
              <a:t> avec amnésie</a:t>
            </a:r>
          </a:p>
          <a:p>
            <a:pPr marL="294465" indent="-294465">
              <a:buFontTx/>
              <a:buChar char="-"/>
            </a:pPr>
            <a:r>
              <a:rPr lang="fr-CA" dirty="0">
                <a:effectLst>
                  <a:outerShdw blurRad="38100" dist="38100" dir="2700000" algn="tl">
                    <a:srgbClr val="000000">
                      <a:alpha val="43137"/>
                    </a:srgbClr>
                  </a:outerShdw>
                </a:effectLst>
              </a:rPr>
              <a:t>Les pires scores de reconnaissance olfactive sont associés à un risque augmenté de développer un </a:t>
            </a:r>
            <a:r>
              <a:rPr lang="fr-CA" dirty="0" err="1">
                <a:effectLst>
                  <a:outerShdw blurRad="38100" dist="38100" dir="2700000" algn="tl">
                    <a:srgbClr val="000000">
                      <a:alpha val="43137"/>
                    </a:srgbClr>
                  </a:outerShdw>
                </a:effectLst>
              </a:rPr>
              <a:t>TNCm</a:t>
            </a:r>
            <a:r>
              <a:rPr lang="fr-CA" dirty="0">
                <a:effectLst>
                  <a:outerShdw blurRad="38100" dist="38100" dir="2700000" algn="tl">
                    <a:srgbClr val="000000">
                      <a:alpha val="43137"/>
                    </a:srgbClr>
                  </a:outerShdw>
                </a:effectLst>
              </a:rPr>
              <a:t> (rapport de </a:t>
            </a:r>
            <a:r>
              <a:rPr lang="fr-CA" dirty="0" err="1">
                <a:effectLst>
                  <a:outerShdw blurRad="38100" dist="38100" dir="2700000" algn="tl">
                    <a:srgbClr val="000000">
                      <a:alpha val="43137"/>
                    </a:srgbClr>
                  </a:outerShdw>
                </a:effectLst>
              </a:rPr>
              <a:t>hazard</a:t>
            </a:r>
            <a:r>
              <a:rPr lang="fr-CA" dirty="0">
                <a:effectLst>
                  <a:outerShdw blurRad="38100" dist="38100" dir="2700000" algn="tl">
                    <a:srgbClr val="000000">
                      <a:alpha val="43137"/>
                    </a:srgbClr>
                  </a:outerShdw>
                </a:effectLst>
              </a:rPr>
              <a:t> 2.18, p=0.001) après ajustement pour le sexe, âge et scolarité</a:t>
            </a:r>
          </a:p>
          <a:p>
            <a:endParaRPr lang="fr-CA" dirty="0">
              <a:effectLst>
                <a:outerShdw blurRad="38100" dist="38100" dir="2700000" algn="tl">
                  <a:srgbClr val="000000">
                    <a:alpha val="43137"/>
                  </a:srgbClr>
                </a:outerShdw>
              </a:effectLst>
            </a:endParaRPr>
          </a:p>
          <a:p>
            <a:pPr defTabSz="471145">
              <a:defRPr/>
            </a:pPr>
            <a:r>
              <a:rPr lang="fr-CA" dirty="0">
                <a:effectLst>
                  <a:outerShdw blurRad="38100" dist="38100" dir="2700000" algn="tl">
                    <a:srgbClr val="000000">
                      <a:alpha val="43137"/>
                    </a:srgbClr>
                  </a:outerShdw>
                </a:effectLst>
              </a:rPr>
              <a:t>Sur un suivi moyen de 3.1 années, 64 participants parmi les 221 avec </a:t>
            </a:r>
            <a:r>
              <a:rPr lang="fr-CA" dirty="0" err="1">
                <a:effectLst>
                  <a:outerShdw blurRad="38100" dist="38100" dir="2700000" algn="tl">
                    <a:srgbClr val="000000">
                      <a:alpha val="43137"/>
                    </a:srgbClr>
                  </a:outerShdw>
                </a:effectLst>
              </a:rPr>
              <a:t>TNCm</a:t>
            </a:r>
            <a:r>
              <a:rPr lang="fr-CA" dirty="0">
                <a:effectLst>
                  <a:outerShdw blurRad="38100" dist="38100" dir="2700000" algn="tl">
                    <a:srgbClr val="000000">
                      <a:alpha val="43137"/>
                    </a:srgbClr>
                  </a:outerShdw>
                </a:effectLst>
              </a:rPr>
              <a:t> en début d’étude on développer une démence </a:t>
            </a:r>
          </a:p>
          <a:p>
            <a:endParaRPr lang="fr-CA" dirty="0">
              <a:effectLst>
                <a:outerShdw blurRad="38100" dist="38100" dir="2700000" algn="tl">
                  <a:srgbClr val="000000">
                    <a:alpha val="43137"/>
                  </a:srgbClr>
                </a:outerShdw>
              </a:effectLst>
            </a:endParaRPr>
          </a:p>
          <a:p>
            <a:r>
              <a:rPr lang="fr-CA" dirty="0">
                <a:effectLst>
                  <a:outerShdw blurRad="38100" dist="38100" dir="2700000" algn="tl">
                    <a:srgbClr val="000000">
                      <a:alpha val="43137"/>
                    </a:srgbClr>
                  </a:outerShdw>
                </a:effectLst>
              </a:rPr>
              <a:t>Capacité moindre à reconnaître les odeurs  peut prédire le déclin dans la performance cognitive et la  conversion de </a:t>
            </a:r>
            <a:r>
              <a:rPr lang="fr-CA" dirty="0" err="1">
                <a:effectLst>
                  <a:outerShdw blurRad="38100" dist="38100" dir="2700000" algn="tl">
                    <a:srgbClr val="000000">
                      <a:alpha val="43137"/>
                    </a:srgbClr>
                  </a:outerShdw>
                </a:effectLst>
              </a:rPr>
              <a:t>TNCm</a:t>
            </a:r>
            <a:r>
              <a:rPr lang="fr-CA" dirty="0">
                <a:effectLst>
                  <a:outerShdw blurRad="38100" dist="38100" dir="2700000" algn="tl">
                    <a:srgbClr val="000000">
                      <a:alpha val="43137"/>
                    </a:srgbClr>
                  </a:outerShdw>
                </a:effectLst>
              </a:rPr>
              <a:t> avec amnésie vers MA (</a:t>
            </a:r>
            <a:r>
              <a:rPr lang="fr-CA" i="1" dirty="0">
                <a:effectLst>
                  <a:outerShdw blurRad="38100" dist="38100" dir="2700000" algn="tl">
                    <a:srgbClr val="000000">
                      <a:alpha val="43137"/>
                    </a:srgbClr>
                  </a:outerShdw>
                </a:effectLst>
              </a:rPr>
              <a:t>P </a:t>
            </a:r>
            <a:r>
              <a:rPr lang="fr-CA" dirty="0">
                <a:effectLst>
                  <a:outerShdw blurRad="38100" dist="38100" dir="2700000" algn="tl">
                    <a:srgbClr val="000000">
                      <a:alpha val="43137"/>
                    </a:srgbClr>
                  </a:outerShdw>
                </a:effectLst>
              </a:rPr>
              <a:t>&lt; 0001)</a:t>
            </a:r>
            <a:endParaRPr lang="fr-CA" dirty="0"/>
          </a:p>
          <a:p>
            <a:endParaRPr lang="fr-CA" dirty="0"/>
          </a:p>
          <a:p>
            <a:endParaRPr lang="fr-CA" dirty="0"/>
          </a:p>
          <a:p>
            <a:r>
              <a:rPr lang="fr-CA" dirty="0"/>
              <a:t>Modèle de régression de Cox: à hasard proportionnel, permet de calculer un rapport de hasard ( </a:t>
            </a:r>
            <a:r>
              <a:rPr lang="fr-CA" dirty="0" err="1"/>
              <a:t>hazard</a:t>
            </a:r>
            <a:r>
              <a:rPr lang="fr-CA" dirty="0"/>
              <a:t> ratio) qui exprime le risque relatif estimé sur toute la durée de l’étude et qui tient compte des facteurs de confusion</a:t>
            </a:r>
          </a:p>
          <a:p>
            <a:endParaRPr lang="fr-CA" dirty="0"/>
          </a:p>
          <a:p>
            <a:r>
              <a:rPr lang="fr-FR" dirty="0">
                <a:solidFill>
                  <a:schemeClr val="bg1"/>
                </a:solidFill>
              </a:rPr>
              <a:t>variables confondantes : DBII, HTA, AVC, APOEe4, alcoolisme, tabagisme, score cognitif </a:t>
            </a:r>
            <a:r>
              <a:rPr lang="fr-FR" dirty="0" err="1">
                <a:solidFill>
                  <a:schemeClr val="bg1"/>
                </a:solidFill>
              </a:rPr>
              <a:t>baseline</a:t>
            </a:r>
            <a:r>
              <a:rPr lang="fr-FR" dirty="0">
                <a:solidFill>
                  <a:schemeClr val="bg1"/>
                </a:solidFill>
              </a:rPr>
              <a:t>, STMS</a:t>
            </a:r>
          </a:p>
          <a:p>
            <a:pPr defTabSz="942289">
              <a:defRPr/>
            </a:pPr>
            <a:r>
              <a:rPr lang="fr-FR" dirty="0">
                <a:solidFill>
                  <a:schemeClr val="bg1"/>
                </a:solidFill>
              </a:rPr>
              <a:t> Analyses de sensibilité: différentes variables confondantes  n’influencent pas </a:t>
            </a:r>
            <a:r>
              <a:rPr lang="fr-CA" dirty="0">
                <a:solidFill>
                  <a:schemeClr val="bg1"/>
                </a:solidFill>
              </a:rPr>
              <a:t>les résultats</a:t>
            </a:r>
          </a:p>
          <a:p>
            <a:endParaRPr lang="fr-CA" dirty="0"/>
          </a:p>
          <a:p>
            <a:r>
              <a:rPr lang="fr-CA" dirty="0"/>
              <a:t>Forces:</a:t>
            </a:r>
          </a:p>
          <a:p>
            <a:pPr marL="294465" indent="-294465">
              <a:buFont typeface="Arial" panose="020B0604020202020204" pitchFamily="34" charset="0"/>
              <a:buChar char="•"/>
            </a:pPr>
            <a:r>
              <a:rPr lang="fr-FR" dirty="0">
                <a:effectLst>
                  <a:outerShdw blurRad="38100" dist="38100" dir="2700000" algn="tl">
                    <a:srgbClr val="000000">
                      <a:alpha val="43137"/>
                    </a:srgbClr>
                  </a:outerShdw>
                </a:effectLst>
              </a:rPr>
              <a:t>Test B-SIT: rapidité et facile d’utilisation. 12 items vs 40 pour UPSIT</a:t>
            </a:r>
          </a:p>
          <a:p>
            <a:pPr marL="294465" indent="-294465">
              <a:buFont typeface="Arial" panose="020B0604020202020204" pitchFamily="34" charset="0"/>
              <a:buChar char="•"/>
            </a:pPr>
            <a:r>
              <a:rPr lang="fr-FR" dirty="0">
                <a:effectLst>
                  <a:outerShdw blurRad="38100" dist="38100" dir="2700000" algn="tl">
                    <a:srgbClr val="000000">
                      <a:alpha val="43137"/>
                    </a:srgbClr>
                  </a:outerShdw>
                </a:effectLst>
              </a:rPr>
              <a:t> Biais de sélection : recrutement dans la population et non clinique</a:t>
            </a:r>
          </a:p>
          <a:p>
            <a:pPr marL="294465" indent="-294465">
              <a:buFont typeface="Arial" panose="020B0604020202020204" pitchFamily="34" charset="0"/>
              <a:buChar char="•"/>
            </a:pPr>
            <a:r>
              <a:rPr lang="fr-FR" dirty="0">
                <a:effectLst>
                  <a:outerShdw blurRad="38100" dist="38100" dir="2700000" algn="tl">
                    <a:srgbClr val="000000">
                      <a:alpha val="43137"/>
                    </a:srgbClr>
                  </a:outerShdw>
                </a:effectLst>
              </a:rPr>
              <a:t> Étude longitudinale: permet d’associer la perte olfactive avec le déclin cognitif chez un Pt</a:t>
            </a:r>
          </a:p>
          <a:p>
            <a:pPr marL="294465" indent="-294465" defTabSz="471145">
              <a:buFont typeface="Arial" panose="020B0604020202020204" pitchFamily="34" charset="0"/>
              <a:buChar char="•"/>
              <a:defRPr/>
            </a:pPr>
            <a:r>
              <a:rPr lang="fr-CA" dirty="0">
                <a:solidFill>
                  <a:schemeClr val="bg1"/>
                </a:solidFill>
                <a:effectLst>
                  <a:outerShdw blurRad="38100" dist="38100" dir="2700000" algn="tl">
                    <a:srgbClr val="000000">
                      <a:alpha val="43137"/>
                    </a:srgbClr>
                  </a:outerShdw>
                </a:effectLst>
              </a:rPr>
              <a:t>Grande cohorte avec représentation égale H vs F</a:t>
            </a:r>
            <a:endParaRPr lang="fr-FR"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9211BBA3-4582-406A-BB0A-E25C4CCABF6B}" type="slidenum">
              <a:rPr lang="en-CA" smtClean="0"/>
              <a:t>14</a:t>
            </a:fld>
            <a:endParaRPr lang="en-CA"/>
          </a:p>
        </p:txBody>
      </p:sp>
    </p:spTree>
    <p:extLst>
      <p:ext uri="{BB962C8B-B14F-4D97-AF65-F5344CB8AC3E}">
        <p14:creationId xmlns:p14="http://schemas.microsoft.com/office/powerpoint/2010/main" val="328561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15</a:t>
            </a:fld>
            <a:endParaRPr lang="en-CA"/>
          </a:p>
        </p:txBody>
      </p:sp>
    </p:spTree>
    <p:extLst>
      <p:ext uri="{BB962C8B-B14F-4D97-AF65-F5344CB8AC3E}">
        <p14:creationId xmlns:p14="http://schemas.microsoft.com/office/powerpoint/2010/main" val="300805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Parmi les 10 articles retenus</a:t>
            </a:r>
          </a:p>
          <a:p>
            <a:pPr marL="176679" indent="-176679">
              <a:buFontTx/>
              <a:buChar char="-"/>
            </a:pPr>
            <a:r>
              <a:rPr lang="fr-CA" dirty="0"/>
              <a:t>6 comparait les 3 groupes: MA, </a:t>
            </a:r>
            <a:r>
              <a:rPr lang="fr-CA" dirty="0" err="1"/>
              <a:t>TNCm</a:t>
            </a:r>
            <a:r>
              <a:rPr lang="fr-CA" dirty="0"/>
              <a:t> et cognitivement N</a:t>
            </a:r>
          </a:p>
          <a:p>
            <a:pPr marL="176679" indent="-176679">
              <a:buFontTx/>
              <a:buChar char="-"/>
            </a:pPr>
            <a:r>
              <a:rPr lang="fr-CA" dirty="0"/>
              <a:t>3 </a:t>
            </a:r>
            <a:r>
              <a:rPr lang="fr-CA" dirty="0" err="1"/>
              <a:t>comparaients</a:t>
            </a:r>
            <a:r>
              <a:rPr lang="fr-CA" dirty="0"/>
              <a:t> MA et cognitivement N</a:t>
            </a:r>
          </a:p>
          <a:p>
            <a:pPr marL="176679" indent="-176679">
              <a:buFontTx/>
              <a:buChar char="-"/>
            </a:pPr>
            <a:r>
              <a:rPr lang="fr-CA" dirty="0"/>
              <a:t>Et 1 </a:t>
            </a:r>
            <a:r>
              <a:rPr lang="fr-CA" dirty="0" err="1"/>
              <a:t>comparrait</a:t>
            </a:r>
            <a:r>
              <a:rPr lang="fr-CA" dirty="0"/>
              <a:t> </a:t>
            </a:r>
            <a:r>
              <a:rPr lang="fr-CA" dirty="0" err="1"/>
              <a:t>TNCm</a:t>
            </a:r>
            <a:r>
              <a:rPr lang="fr-CA" dirty="0"/>
              <a:t> et cognitivement N</a:t>
            </a:r>
          </a:p>
          <a:p>
            <a:pPr marL="176679" indent="-176679">
              <a:buFontTx/>
              <a:buChar char="-"/>
            </a:pPr>
            <a:r>
              <a:rPr lang="fr-CA" dirty="0"/>
              <a:t>Parmi les articles que je vous ai présenté, seul </a:t>
            </a:r>
            <a:r>
              <a:rPr lang="fr-CA" dirty="0" err="1"/>
              <a:t>Quarmley</a:t>
            </a:r>
            <a:r>
              <a:rPr lang="fr-CA" dirty="0"/>
              <a:t> était inclus dans cette étude</a:t>
            </a:r>
          </a:p>
          <a:p>
            <a:pPr marL="176679" indent="-176679">
              <a:buFontTx/>
              <a:buChar char="-"/>
            </a:pPr>
            <a:endParaRPr lang="fr-CA" dirty="0"/>
          </a:p>
          <a:p>
            <a:r>
              <a:rPr lang="fr-CA" dirty="0"/>
              <a:t>- Dans le 2 méta-analyses la taille des groupes étaient importantes: N de 607 MA vs 605 cognitivement N et N de 405 pour </a:t>
            </a:r>
            <a:r>
              <a:rPr lang="fr-CA" dirty="0" err="1"/>
              <a:t>TNCm</a:t>
            </a:r>
            <a:r>
              <a:rPr lang="fr-CA" dirty="0"/>
              <a:t> vs 555 cognitivement N</a:t>
            </a:r>
          </a:p>
          <a:p>
            <a:endParaRPr lang="fr-CA" dirty="0"/>
          </a:p>
          <a:p>
            <a:r>
              <a:rPr lang="fr-CA" dirty="0"/>
              <a:t>- Ils ont utilisé le logiciel </a:t>
            </a:r>
            <a:r>
              <a:rPr lang="fr-CA" dirty="0" err="1"/>
              <a:t>Review</a:t>
            </a:r>
            <a:r>
              <a:rPr lang="fr-CA" dirty="0"/>
              <a:t> Manager de Cochrane pour leur méta-analyse</a:t>
            </a:r>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16</a:t>
            </a:fld>
            <a:endParaRPr lang="en-CA"/>
          </a:p>
        </p:txBody>
      </p:sp>
    </p:spTree>
    <p:extLst>
      <p:ext uri="{BB962C8B-B14F-4D97-AF65-F5344CB8AC3E}">
        <p14:creationId xmlns:p14="http://schemas.microsoft.com/office/powerpoint/2010/main" val="3295765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fr-CA" dirty="0"/>
              <a:t>9 études inclus pour la méta-analyse comparant la capacité à reconnaitre les odeurs chez Pt avec MA vs cognitivement N</a:t>
            </a:r>
          </a:p>
          <a:p>
            <a:pPr defTabSz="942289">
              <a:defRPr/>
            </a:pPr>
            <a:r>
              <a:rPr lang="fr-CA" dirty="0"/>
              <a:t>Le mesure résumé de cette méta-analyse montre une différence moyenne significative de -1.6 du score olfactif chez Pt avec MA vs groupe contrôle (</a:t>
            </a:r>
            <a:r>
              <a:rPr lang="fr-CA" dirty="0" err="1"/>
              <a:t>standardised</a:t>
            </a:r>
            <a:r>
              <a:rPr lang="fr-CA" dirty="0"/>
              <a:t> </a:t>
            </a:r>
            <a:r>
              <a:rPr lang="fr-CA" dirty="0" err="1"/>
              <a:t>mean</a:t>
            </a:r>
            <a:r>
              <a:rPr lang="fr-CA" dirty="0"/>
              <a:t> </a:t>
            </a:r>
            <a:r>
              <a:rPr lang="fr-CA" dirty="0" err="1"/>
              <a:t>difference</a:t>
            </a:r>
            <a:r>
              <a:rPr lang="fr-CA" dirty="0"/>
              <a:t> car différents tests on été utilisés donc valeur absolue pas utilisable)</a:t>
            </a:r>
          </a:p>
          <a:p>
            <a:pPr defTabSz="942289">
              <a:defRPr/>
            </a:pPr>
            <a:endParaRPr lang="fr-CA" dirty="0"/>
          </a:p>
          <a:p>
            <a:pPr defTabSz="942289">
              <a:defRPr/>
            </a:pPr>
            <a:r>
              <a:rPr lang="fr-CA" dirty="0"/>
              <a:t>Les résultats des différentes études vont dans le même sens </a:t>
            </a:r>
          </a:p>
          <a:p>
            <a:pPr defTabSz="942289">
              <a:defRPr/>
            </a:pPr>
            <a:endParaRPr lang="fr-CA" dirty="0"/>
          </a:p>
          <a:p>
            <a:pPr defTabSz="942289">
              <a:defRPr/>
            </a:pPr>
            <a:r>
              <a:rPr lang="fr-CA" dirty="0"/>
              <a:t>Par contre, la qualité intrinsèque des études était hétérogène:</a:t>
            </a:r>
          </a:p>
          <a:p>
            <a:pPr defTabSz="942289">
              <a:defRPr/>
            </a:pPr>
            <a:r>
              <a:rPr lang="fr-CA" dirty="0"/>
              <a:t>Hétérogénéité dans la tailles des groupes:</a:t>
            </a:r>
          </a:p>
          <a:p>
            <a:pPr defTabSz="942289">
              <a:defRPr/>
            </a:pPr>
            <a:r>
              <a:rPr lang="fr-CA" dirty="0"/>
              <a:t>- 2 études avec échantillons de grande taille et donc de puissance élevée ont eu un poids plus important soit plus de 16% dans le résultat total</a:t>
            </a:r>
          </a:p>
          <a:p>
            <a:pPr defTabSz="942289">
              <a:defRPr/>
            </a:pPr>
            <a:r>
              <a:rPr lang="fr-CA" dirty="0"/>
              <a:t>- mais sinon les études de puissance moyenne</a:t>
            </a:r>
          </a:p>
          <a:p>
            <a:endParaRPr lang="fr-CA" dirty="0"/>
          </a:p>
          <a:p>
            <a:r>
              <a:rPr lang="fr-CA" dirty="0"/>
              <a:t>Hétérogènes sur le plan statistique:</a:t>
            </a:r>
          </a:p>
          <a:p>
            <a:r>
              <a:rPr lang="fr-CA" dirty="0"/>
              <a:t>I2 Permet de quantifier le degré de concordance entre les études </a:t>
            </a:r>
          </a:p>
          <a:p>
            <a:r>
              <a:rPr lang="fr-CA" dirty="0"/>
              <a:t>75% de la variation entre les études est liée à l’hétérogénéité clinique et statistique donc à des différences réelles entre les études et non due au hasard. Considéré comme une hétérogénéité importante</a:t>
            </a:r>
          </a:p>
          <a:p>
            <a:endParaRPr lang="fr-CA" dirty="0"/>
          </a:p>
        </p:txBody>
      </p:sp>
      <p:sp>
        <p:nvSpPr>
          <p:cNvPr id="4" name="Slide Number Placeholder 3"/>
          <p:cNvSpPr>
            <a:spLocks noGrp="1"/>
          </p:cNvSpPr>
          <p:nvPr>
            <p:ph type="sldNum" sz="quarter" idx="10"/>
          </p:nvPr>
        </p:nvSpPr>
        <p:spPr/>
        <p:txBody>
          <a:bodyPr/>
          <a:lstStyle/>
          <a:p>
            <a:fld id="{9211BBA3-4582-406A-BB0A-E25C4CCABF6B}" type="slidenum">
              <a:rPr lang="en-CA" smtClean="0"/>
              <a:t>17</a:t>
            </a:fld>
            <a:endParaRPr lang="en-CA"/>
          </a:p>
        </p:txBody>
      </p:sp>
    </p:spTree>
    <p:extLst>
      <p:ext uri="{BB962C8B-B14F-4D97-AF65-F5344CB8AC3E}">
        <p14:creationId xmlns:p14="http://schemas.microsoft.com/office/powerpoint/2010/main" val="2258688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fr-CA" dirty="0"/>
              <a:t>7 études inclus pour la méta-analyse comparant la capacité à reconnaitre les odeurs chez Pt avec </a:t>
            </a:r>
            <a:r>
              <a:rPr lang="fr-CA" dirty="0" err="1"/>
              <a:t>TNCm</a:t>
            </a:r>
            <a:r>
              <a:rPr lang="fr-CA" dirty="0"/>
              <a:t> vs cognitivement N</a:t>
            </a:r>
          </a:p>
          <a:p>
            <a:pPr defTabSz="942289">
              <a:defRPr/>
            </a:pPr>
            <a:r>
              <a:rPr lang="fr-CA" dirty="0"/>
              <a:t>Le mesure résumé de cette méta-analyse montre une différence moyenne significative de -0.81 du score olfactif chez Pt avec </a:t>
            </a:r>
            <a:r>
              <a:rPr lang="fr-CA" dirty="0" err="1"/>
              <a:t>TNCm</a:t>
            </a:r>
            <a:r>
              <a:rPr lang="fr-CA" dirty="0"/>
              <a:t> vs groupe contrôle</a:t>
            </a:r>
          </a:p>
          <a:p>
            <a:endParaRPr lang="fr-CA" dirty="0"/>
          </a:p>
          <a:p>
            <a:pPr defTabSz="942289">
              <a:defRPr/>
            </a:pPr>
            <a:r>
              <a:rPr lang="fr-CA" dirty="0"/>
              <a:t>Les résultats des différentes études ne vont pas tous dans le même sens </a:t>
            </a:r>
          </a:p>
          <a:p>
            <a:pPr defTabSz="942289">
              <a:defRPr/>
            </a:pPr>
            <a:r>
              <a:rPr lang="fr-CA" dirty="0"/>
              <a:t>Les Intervalles de confiance ne se chevauchent pas</a:t>
            </a:r>
          </a:p>
          <a:p>
            <a:pPr defTabSz="942289">
              <a:defRPr/>
            </a:pPr>
            <a:endParaRPr lang="fr-CA" dirty="0"/>
          </a:p>
          <a:p>
            <a:pPr defTabSz="942289">
              <a:defRPr/>
            </a:pPr>
            <a:r>
              <a:rPr lang="fr-CA" dirty="0"/>
              <a:t>La qualité intrinsèque des études était  aussi hétérogène:</a:t>
            </a:r>
          </a:p>
          <a:p>
            <a:pPr defTabSz="942289">
              <a:defRPr/>
            </a:pPr>
            <a:r>
              <a:rPr lang="fr-CA" dirty="0"/>
              <a:t>Hétérogénéité dans la tailles des groupes:</a:t>
            </a:r>
          </a:p>
          <a:p>
            <a:r>
              <a:rPr lang="fr-CA" dirty="0"/>
              <a:t>Hétérogènes sur le plan statistique:</a:t>
            </a:r>
          </a:p>
          <a:p>
            <a:r>
              <a:rPr lang="fr-CA" dirty="0"/>
              <a:t>I2 Permet de quantifier le degré de concordance entre les études </a:t>
            </a:r>
          </a:p>
          <a:p>
            <a:r>
              <a:rPr lang="fr-CA" dirty="0"/>
              <a:t>61% de la variation entre les études est liée à des différences réelles entre les études et non due au hasard. Considéré comme une hétérogénéité importante</a:t>
            </a:r>
          </a:p>
        </p:txBody>
      </p:sp>
      <p:sp>
        <p:nvSpPr>
          <p:cNvPr id="4" name="Slide Number Placeholder 3"/>
          <p:cNvSpPr>
            <a:spLocks noGrp="1"/>
          </p:cNvSpPr>
          <p:nvPr>
            <p:ph type="sldNum" sz="quarter" idx="10"/>
          </p:nvPr>
        </p:nvSpPr>
        <p:spPr/>
        <p:txBody>
          <a:bodyPr/>
          <a:lstStyle/>
          <a:p>
            <a:fld id="{9211BBA3-4582-406A-BB0A-E25C4CCABF6B}" type="slidenum">
              <a:rPr lang="en-CA" smtClean="0"/>
              <a:t>18</a:t>
            </a:fld>
            <a:endParaRPr lang="en-CA"/>
          </a:p>
        </p:txBody>
      </p:sp>
    </p:spTree>
    <p:extLst>
      <p:ext uri="{BB962C8B-B14F-4D97-AF65-F5344CB8AC3E}">
        <p14:creationId xmlns:p14="http://schemas.microsoft.com/office/powerpoint/2010/main" val="405732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Qualité faible mesurée selon l’outil AMSTAR (qui permet d’évaluer la qualité d’une Revue)</a:t>
            </a:r>
          </a:p>
          <a:p>
            <a:r>
              <a:rPr lang="fr-CA" dirty="0"/>
              <a:t>Donc cette méta-analyse n’offre pas un résumé exact et complet des études disponibles</a:t>
            </a:r>
          </a:p>
          <a:p>
            <a:pPr marL="824503" lvl="1" indent="-353358">
              <a:lnSpc>
                <a:spcPct val="150000"/>
              </a:lnSpc>
              <a:buClr>
                <a:schemeClr val="tx1"/>
              </a:buClr>
              <a:buFont typeface="Arial" panose="020B0604020202020204" pitchFamily="34" charset="0"/>
              <a:buChar char="•"/>
            </a:pPr>
            <a:r>
              <a:rPr lang="fr-CA" dirty="0">
                <a:solidFill>
                  <a:schemeClr val="lt1"/>
                </a:solidFill>
                <a:effectLst>
                  <a:outerShdw blurRad="38100" dist="38100" dir="2700000" algn="tl">
                    <a:srgbClr val="000000">
                      <a:alpha val="43137"/>
                    </a:srgbClr>
                  </a:outerShdw>
                </a:effectLst>
              </a:rPr>
              <a:t>Méthodologie peu rigoureuse: entre autre…</a:t>
            </a:r>
          </a:p>
          <a:p>
            <a:pPr marL="1295648" lvl="2" indent="-353358">
              <a:lnSpc>
                <a:spcPct val="150000"/>
              </a:lnSpc>
              <a:buClr>
                <a:schemeClr val="tx1"/>
              </a:buClr>
              <a:buFont typeface="Arial" panose="020B0604020202020204" pitchFamily="34" charset="0"/>
              <a:buChar char="•"/>
            </a:pPr>
            <a:r>
              <a:rPr lang="fr-FR" dirty="0">
                <a:effectLst>
                  <a:outerShdw blurRad="38100" dist="38100" dir="2700000" algn="tl">
                    <a:srgbClr val="000000">
                      <a:alpha val="43137"/>
                    </a:srgbClr>
                  </a:outerShdw>
                </a:effectLst>
              </a:rPr>
              <a:t>Sélection des études et extraction des données par 2 auteurs?</a:t>
            </a:r>
          </a:p>
          <a:p>
            <a:pPr marL="1295648" lvl="2" indent="-353358">
              <a:lnSpc>
                <a:spcPct val="150000"/>
              </a:lnSpc>
              <a:buClr>
                <a:schemeClr val="tx1"/>
              </a:buClr>
              <a:buFont typeface="Arial" panose="020B0604020202020204" pitchFamily="34" charset="0"/>
              <a:buChar char="•"/>
            </a:pPr>
            <a:r>
              <a:rPr lang="fr-FR" dirty="0">
                <a:effectLst>
                  <a:outerShdw blurRad="38100" dist="38100" dir="2700000" algn="tl">
                    <a:srgbClr val="000000">
                      <a:alpha val="43137"/>
                    </a:srgbClr>
                  </a:outerShdw>
                </a:effectLst>
              </a:rPr>
              <a:t>Ne présente par leur protocole</a:t>
            </a:r>
          </a:p>
          <a:p>
            <a:pPr marL="1295648" lvl="2" indent="-353358">
              <a:lnSpc>
                <a:spcPct val="150000"/>
              </a:lnSpc>
              <a:buClr>
                <a:schemeClr val="tx1"/>
              </a:buClr>
              <a:buFont typeface="Arial" panose="020B0604020202020204" pitchFamily="34" charset="0"/>
              <a:buChar char="•"/>
            </a:pPr>
            <a:r>
              <a:rPr lang="fr-FR" dirty="0">
                <a:effectLst>
                  <a:outerShdw blurRad="38100" dist="38100" dir="2700000" algn="tl">
                    <a:srgbClr val="000000">
                      <a:alpha val="43137"/>
                    </a:srgbClr>
                  </a:outerShdw>
                </a:effectLst>
              </a:rPr>
              <a:t>Ne discute pas des devis et méthodologies des études choisies</a:t>
            </a:r>
          </a:p>
          <a:p>
            <a:pPr marL="824503" lvl="1" indent="-353358">
              <a:lnSpc>
                <a:spcPct val="150000"/>
              </a:lnSpc>
              <a:buClr>
                <a:schemeClr val="tx1"/>
              </a:buClr>
              <a:buFont typeface="Arial" panose="020B0604020202020204" pitchFamily="34" charset="0"/>
              <a:buChar char="•"/>
            </a:pPr>
            <a:r>
              <a:rPr lang="fr-FR" dirty="0">
                <a:effectLst>
                  <a:outerShdw blurRad="38100" dist="38100" dir="2700000" algn="tl">
                    <a:srgbClr val="000000">
                      <a:alpha val="43137"/>
                    </a:srgbClr>
                  </a:outerShdw>
                </a:effectLst>
              </a:rPr>
              <a:t>Biais de publication: avec un échantillonnages d’études +/- représentatif </a:t>
            </a:r>
          </a:p>
          <a:p>
            <a:pPr marL="824503" lvl="1" indent="-353358">
              <a:lnSpc>
                <a:spcPct val="150000"/>
              </a:lnSpc>
              <a:buClr>
                <a:schemeClr val="tx1"/>
              </a:buClr>
              <a:buFont typeface="Arial" panose="020B0604020202020204" pitchFamily="34" charset="0"/>
              <a:buChar char="•"/>
            </a:pPr>
            <a:r>
              <a:rPr lang="fr-FR" dirty="0">
                <a:effectLst>
                  <a:outerShdw blurRad="38100" dist="38100" dir="2700000" algn="tl">
                    <a:srgbClr val="000000">
                      <a:alpha val="43137"/>
                    </a:srgbClr>
                  </a:outerShdw>
                </a:effectLst>
              </a:rPr>
              <a:t>Hétérogénéité statistique importante: difficile </a:t>
            </a:r>
            <a:r>
              <a:rPr lang="fr-FR" dirty="0"/>
              <a:t>de tirer des conclusions  quant au résultat combiné estimé et de son intervalle de confiance</a:t>
            </a:r>
            <a:endParaRPr lang="fr-FR" dirty="0">
              <a:effectLst>
                <a:outerShdw blurRad="38100" dist="38100" dir="2700000" algn="tl">
                  <a:srgbClr val="000000">
                    <a:alpha val="43137"/>
                  </a:srgbClr>
                </a:outerShdw>
              </a:effectLst>
            </a:endParaRPr>
          </a:p>
          <a:p>
            <a:endParaRPr lang="fr-CA" dirty="0"/>
          </a:p>
          <a:p>
            <a:r>
              <a:rPr lang="en-CA" b="1" dirty="0"/>
              <a:t>Critically low</a:t>
            </a:r>
            <a:r>
              <a:rPr lang="en-CA" dirty="0"/>
              <a:t> - More than one critical flaw with or without non-critical weaknesses: The review has more than one critical flaw and should not be relied on to provide an accurate and comprehensive summary of the available studies.</a:t>
            </a:r>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19</a:t>
            </a:fld>
            <a:endParaRPr lang="en-CA"/>
          </a:p>
        </p:txBody>
      </p:sp>
    </p:spTree>
    <p:extLst>
      <p:ext uri="{BB962C8B-B14F-4D97-AF65-F5344CB8AC3E}">
        <p14:creationId xmlns:p14="http://schemas.microsoft.com/office/powerpoint/2010/main" val="318868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11BBA3-4582-406A-BB0A-E25C4CCABF6B}" type="slidenum">
              <a:rPr lang="en-CA" smtClean="0"/>
              <a:t>2</a:t>
            </a:fld>
            <a:endParaRPr lang="en-CA"/>
          </a:p>
        </p:txBody>
      </p:sp>
    </p:spTree>
    <p:extLst>
      <p:ext uri="{BB962C8B-B14F-4D97-AF65-F5344CB8AC3E}">
        <p14:creationId xmlns:p14="http://schemas.microsoft.com/office/powerpoint/2010/main" val="3172640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Ma question était: </a:t>
            </a:r>
            <a:r>
              <a:rPr lang="fr-FR" i="1" dirty="0">
                <a:effectLst>
                  <a:outerShdw blurRad="38100" dist="38100" dir="2700000" algn="tl">
                    <a:srgbClr val="000000">
                      <a:alpha val="43137"/>
                    </a:srgbClr>
                  </a:outerShdw>
                </a:effectLst>
              </a:rPr>
              <a:t>Est-ce que la perte de l’odorat comme symptôme précurseur de la MA</a:t>
            </a:r>
          </a:p>
          <a:p>
            <a:r>
              <a:rPr lang="fr-FR" i="1" dirty="0">
                <a:effectLst>
                  <a:outerShdw blurRad="38100" dist="38100" dir="2700000" algn="tl">
                    <a:srgbClr val="000000">
                      <a:alpha val="43137"/>
                    </a:srgbClr>
                  </a:outerShdw>
                </a:effectLst>
              </a:rPr>
              <a:t>peut servir d’outil de dépistage précoce dans la population à risque?</a:t>
            </a:r>
            <a:endParaRPr lang="en-CA" dirty="0"/>
          </a:p>
          <a:p>
            <a:pPr defTabSz="942289">
              <a:defRPr/>
            </a:pPr>
            <a:endParaRPr lang="fr-FR" dirty="0"/>
          </a:p>
          <a:p>
            <a:pPr defTabSz="942289">
              <a:defRPr/>
            </a:pPr>
            <a:r>
              <a:rPr lang="fr-FR" dirty="0"/>
              <a:t>À mon avis il serait prématuré d’utiliser un test olfactif pour le dépistage précoce</a:t>
            </a:r>
          </a:p>
          <a:p>
            <a:pPr defTabSz="942289">
              <a:defRPr/>
            </a:pPr>
            <a:endParaRPr lang="fr-FR" dirty="0"/>
          </a:p>
          <a:p>
            <a:pPr defTabSz="942289">
              <a:defRPr/>
            </a:pPr>
            <a:r>
              <a:rPr lang="fr-FR" dirty="0"/>
              <a:t> 1) Dans le contexte ou aucun traitement curatif n’existe, je pense que de détecter une atteinte olfactive </a:t>
            </a:r>
            <a:r>
              <a:rPr lang="fr-FR" dirty="0" err="1"/>
              <a:t>précocément</a:t>
            </a:r>
            <a:r>
              <a:rPr lang="fr-FR" dirty="0"/>
              <a:t> chez un Pt  pourrait engendrer un stress psychologique important </a:t>
            </a:r>
          </a:p>
          <a:p>
            <a:pPr defTabSz="942289">
              <a:defRPr/>
            </a:pPr>
            <a:endParaRPr lang="fr-FR" dirty="0"/>
          </a:p>
          <a:p>
            <a:pPr defTabSz="942289">
              <a:defRPr/>
            </a:pPr>
            <a:r>
              <a:rPr lang="fr-FR" dirty="0"/>
              <a:t>2) Plus d’études sont nécessaires: </a:t>
            </a:r>
          </a:p>
          <a:p>
            <a:pPr defTabSz="942289">
              <a:defRPr/>
            </a:pPr>
            <a:r>
              <a:rPr lang="fr-FR" dirty="0"/>
              <a:t>études longitudinales avec grande cohorte</a:t>
            </a:r>
          </a:p>
          <a:p>
            <a:pPr defTabSz="942289">
              <a:defRPr/>
            </a:pPr>
            <a:r>
              <a:rPr lang="fr-FR" dirty="0"/>
              <a:t>À mon avis on ne peut être l’utiliser seul mais pourrait être utilisé en combinaison avec les tests de </a:t>
            </a:r>
            <a:r>
              <a:rPr lang="fr-FR" dirty="0" err="1"/>
              <a:t>fct</a:t>
            </a:r>
            <a:r>
              <a:rPr lang="fr-FR" dirty="0"/>
              <a:t> cognitives?</a:t>
            </a:r>
          </a:p>
          <a:p>
            <a:pPr defTabSz="942289">
              <a:defRPr/>
            </a:pPr>
            <a:r>
              <a:rPr lang="fr-FR" dirty="0"/>
              <a:t>Intégrer </a:t>
            </a:r>
            <a:r>
              <a:rPr lang="fr-FR" dirty="0" err="1"/>
              <a:t>ds</a:t>
            </a:r>
            <a:r>
              <a:rPr lang="fr-FR" dirty="0"/>
              <a:t> le Moca: il augmente la spécificité et sensibilité du </a:t>
            </a:r>
            <a:r>
              <a:rPr lang="fr-FR" dirty="0" err="1"/>
              <a:t>MoCa</a:t>
            </a:r>
            <a:r>
              <a:rPr lang="fr-FR" dirty="0"/>
              <a:t> lorsque combiné</a:t>
            </a:r>
          </a:p>
          <a:p>
            <a:pPr defTabSz="942289">
              <a:defRPr/>
            </a:pPr>
            <a:endParaRPr lang="fr-FR" dirty="0"/>
          </a:p>
          <a:p>
            <a:pPr defTabSz="942289">
              <a:defRPr/>
            </a:pPr>
            <a:r>
              <a:rPr lang="fr-FR" dirty="0"/>
              <a:t>3) À mon avis, la qualité et preuves d’évidences des études présentées sont convaincantes quant au potentiel d’utiliser un test olfactif pour dépister </a:t>
            </a:r>
            <a:r>
              <a:rPr lang="fr-FR" dirty="0" err="1"/>
              <a:t>précocément</a:t>
            </a:r>
            <a:r>
              <a:rPr lang="fr-FR" dirty="0"/>
              <a:t> la MA</a:t>
            </a:r>
          </a:p>
          <a:p>
            <a:pPr defTabSz="942289">
              <a:defRPr/>
            </a:pPr>
            <a:endParaRPr lang="fr-FR" dirty="0"/>
          </a:p>
          <a:p>
            <a:pPr defTabSz="942289">
              <a:defRPr/>
            </a:pPr>
            <a:r>
              <a:rPr lang="fr-FR" dirty="0"/>
              <a:t>4) Qualités d’un test de dépistage: simple, non-invasif et peu coûteux. Mais besoin de standardisation</a:t>
            </a:r>
          </a:p>
          <a:p>
            <a:pPr defTabSz="942289">
              <a:defRPr/>
            </a:pPr>
            <a:endParaRPr lang="fr-FR" dirty="0"/>
          </a:p>
          <a:p>
            <a:pPr defTabSz="942289">
              <a:defRPr/>
            </a:pPr>
            <a:r>
              <a:rPr lang="fr-FR" dirty="0"/>
              <a:t>Le test olfactif pour le dépistage précoce présenterait plusieurs avantages (après plus d’études et standardisation d’un protocole comme pour le </a:t>
            </a:r>
            <a:r>
              <a:rPr lang="fr-FR" dirty="0" err="1"/>
              <a:t>MoCA</a:t>
            </a:r>
            <a:r>
              <a:rPr lang="fr-FR" dirty="0"/>
              <a:t>):</a:t>
            </a:r>
          </a:p>
          <a:p>
            <a:pPr marL="0" lvl="2" defTabSz="942289">
              <a:defRPr/>
            </a:pPr>
            <a:endParaRPr lang="fr-FR" dirty="0"/>
          </a:p>
          <a:p>
            <a:pPr marL="0" lvl="2" defTabSz="942289">
              <a:defRPr/>
            </a:pPr>
            <a:r>
              <a:rPr lang="fr-FR" dirty="0"/>
              <a:t>5) Outils de recherche puissant pour développer de nouvelles approches thérapeutiques visant à ralentir ou même interrompre la progression de la maladie bien avant l’apparition des signes et symptômes cliniques. L’identification précoce des Pt avec MA permettra de comprendre mieux les causes et les mécanismes impliqués dans la progression de la maladie.</a:t>
            </a:r>
          </a:p>
          <a:p>
            <a:pPr marL="0" lvl="2" defTabSz="942289">
              <a:defRPr/>
            </a:pPr>
            <a:endParaRPr lang="fr-FR" dirty="0"/>
          </a:p>
          <a:p>
            <a:pPr marL="0" lvl="2" defTabSz="942289">
              <a:defRPr/>
            </a:pPr>
            <a:r>
              <a:rPr lang="fr-FR" dirty="0"/>
              <a:t>6) Permettre au patient de participer à des essaies cliniques précocement </a:t>
            </a:r>
            <a:r>
              <a:rPr lang="fr-FR" dirty="0" err="1"/>
              <a:t>ds</a:t>
            </a:r>
            <a:r>
              <a:rPr lang="fr-FR" dirty="0"/>
              <a:t> la maladie: Meilleures chances qu’un traitement soit efficace, permet une meilleure sélection des candidats aux études cliniques</a:t>
            </a:r>
          </a:p>
          <a:p>
            <a:pPr marL="0" lvl="2" defTabSz="942289">
              <a:defRPr/>
            </a:pPr>
            <a:endParaRPr lang="fr-FR" dirty="0"/>
          </a:p>
          <a:p>
            <a:pPr marL="0" lvl="2" defTabSz="942289">
              <a:defRPr/>
            </a:pPr>
            <a:r>
              <a:rPr lang="fr-FR" dirty="0"/>
              <a:t>7) Donne l’opportunité au Pt et à sa famille de planifier pour le futur: finance, soins, sécurité…</a:t>
            </a:r>
          </a:p>
          <a:p>
            <a:pPr defTabSz="942289">
              <a:defRPr/>
            </a:pPr>
            <a:endParaRPr lang="fr-FR" dirty="0"/>
          </a:p>
          <a:p>
            <a:r>
              <a:rPr lang="fr-CA" dirty="0"/>
              <a:t>MA est une maladie complexe et il est peut probable à mon avis qu’avec les connaissances actuelles sur le développement de la MA que nous soyons capables d’avoir un seul biomarqueur suffisamment puissant pour établir le diagnostic. Plutôt une combinaisons de marqueurs</a:t>
            </a:r>
          </a:p>
        </p:txBody>
      </p:sp>
      <p:sp>
        <p:nvSpPr>
          <p:cNvPr id="4" name="Slide Number Placeholder 3"/>
          <p:cNvSpPr>
            <a:spLocks noGrp="1"/>
          </p:cNvSpPr>
          <p:nvPr>
            <p:ph type="sldNum" sz="quarter" idx="10"/>
          </p:nvPr>
        </p:nvSpPr>
        <p:spPr/>
        <p:txBody>
          <a:bodyPr/>
          <a:lstStyle/>
          <a:p>
            <a:fld id="{9211BBA3-4582-406A-BB0A-E25C4CCABF6B}" type="slidenum">
              <a:rPr lang="en-CA" smtClean="0"/>
              <a:t>20</a:t>
            </a:fld>
            <a:endParaRPr lang="en-CA"/>
          </a:p>
        </p:txBody>
      </p:sp>
    </p:spTree>
    <p:extLst>
      <p:ext uri="{BB962C8B-B14F-4D97-AF65-F5344CB8AC3E}">
        <p14:creationId xmlns:p14="http://schemas.microsoft.com/office/powerpoint/2010/main" val="1669156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Tx/>
              <a:buChar char="-"/>
              <a:defRPr/>
            </a:pPr>
            <a:r>
              <a:rPr lang="fr-FR" dirty="0"/>
              <a:t>Les connaissances actuelles suggèrent que les causes de la MA sont probablement une combinaison de facteurs génétiques, environnementaux et de mode de vie</a:t>
            </a:r>
          </a:p>
          <a:p>
            <a:pPr marL="176679" indent="-176679" defTabSz="942289">
              <a:buFontTx/>
              <a:buChar char="-"/>
              <a:defRPr/>
            </a:pPr>
            <a:r>
              <a:rPr lang="fr-FR" dirty="0"/>
              <a:t>Miser sur la prévention: </a:t>
            </a:r>
          </a:p>
          <a:p>
            <a:r>
              <a:rPr lang="fr-CA" dirty="0"/>
              <a:t>Chez la majorité des Pts avec Alzheimer, les 1</a:t>
            </a:r>
            <a:r>
              <a:rPr lang="fr-CA" baseline="30000" dirty="0"/>
              <a:t>er</a:t>
            </a:r>
            <a:r>
              <a:rPr lang="fr-CA" dirty="0"/>
              <a:t> symptômes apparaissent dans la mi- soixantaine  </a:t>
            </a:r>
          </a:p>
          <a:p>
            <a:r>
              <a:rPr lang="fr-CA" dirty="0"/>
              <a:t>Si les 1</a:t>
            </a:r>
            <a:r>
              <a:rPr lang="fr-CA" baseline="30000" dirty="0"/>
              <a:t>er</a:t>
            </a:r>
            <a:r>
              <a:rPr lang="fr-CA" dirty="0"/>
              <a:t> signes de dégénérescence dans le cerveau </a:t>
            </a:r>
            <a:r>
              <a:rPr lang="fr-CA" dirty="0" err="1"/>
              <a:t>apparaisent</a:t>
            </a:r>
            <a:r>
              <a:rPr lang="fr-CA" dirty="0"/>
              <a:t> 20-30 ans avant les </a:t>
            </a:r>
            <a:r>
              <a:rPr lang="fr-CA" dirty="0" err="1"/>
              <a:t>Sx</a:t>
            </a:r>
            <a:r>
              <a:rPr lang="fr-CA" dirty="0"/>
              <a:t> cliniques donc dès 35- 40 ans il faudrait faire de la prévention chez nos Pts</a:t>
            </a:r>
          </a:p>
          <a:p>
            <a:endParaRPr lang="fr-CA" dirty="0"/>
          </a:p>
          <a:p>
            <a:r>
              <a:rPr lang="fr-CA" dirty="0"/>
              <a:t>Un bref sondage non-scientifique dans mon entourage montre que la pop en générale pense à l’âge avancée et au facteur génétique quand à leur risque de développer la MA. </a:t>
            </a:r>
          </a:p>
          <a:p>
            <a:r>
              <a:rPr lang="fr-CA" dirty="0"/>
              <a:t> </a:t>
            </a:r>
          </a:p>
          <a:p>
            <a:pPr defTabSz="942289">
              <a:defRPr/>
            </a:pPr>
            <a:r>
              <a:rPr lang="fr-FR" dirty="0"/>
              <a:t>Par contre, très peu de gens connaissent les autres facteurs de risques:</a:t>
            </a:r>
            <a:endParaRPr lang="en-CA" dirty="0"/>
          </a:p>
          <a:p>
            <a:pPr defTabSz="942289">
              <a:defRPr/>
            </a:pPr>
            <a:r>
              <a:rPr lang="fr-FR" dirty="0"/>
              <a:t>FR: l'âge, les facteurs génétiques, les traumatismes crâniens, les maladies cardiovasculaires, l'obésité, le syndrome métabolique, l'hypertension non-</a:t>
            </a:r>
            <a:r>
              <a:rPr lang="fr-FR" dirty="0" err="1"/>
              <a:t>controllée</a:t>
            </a:r>
            <a:r>
              <a:rPr lang="fr-FR" dirty="0"/>
              <a:t> et le diabète.</a:t>
            </a:r>
          </a:p>
          <a:p>
            <a:endParaRPr lang="fr-FR" dirty="0"/>
          </a:p>
          <a:p>
            <a:pPr defTabSz="942289">
              <a:defRPr/>
            </a:pPr>
            <a:r>
              <a:rPr lang="fr-CA" dirty="0"/>
              <a:t>S</a:t>
            </a:r>
            <a:r>
              <a:rPr lang="fr-FR" dirty="0"/>
              <a:t>i un membre de la famille est atteint, cela double ou même triple le risque de développer la maladie pour le reste de la famille.</a:t>
            </a:r>
          </a:p>
        </p:txBody>
      </p:sp>
      <p:sp>
        <p:nvSpPr>
          <p:cNvPr id="4" name="Slide Number Placeholder 3"/>
          <p:cNvSpPr>
            <a:spLocks noGrp="1"/>
          </p:cNvSpPr>
          <p:nvPr>
            <p:ph type="sldNum" sz="quarter" idx="10"/>
          </p:nvPr>
        </p:nvSpPr>
        <p:spPr/>
        <p:txBody>
          <a:bodyPr/>
          <a:lstStyle/>
          <a:p>
            <a:fld id="{9211BBA3-4582-406A-BB0A-E25C4CCABF6B}" type="slidenum">
              <a:rPr lang="en-CA" smtClean="0"/>
              <a:t>21</a:t>
            </a:fld>
            <a:endParaRPr lang="en-CA"/>
          </a:p>
        </p:txBody>
      </p:sp>
    </p:spTree>
    <p:extLst>
      <p:ext uri="{BB962C8B-B14F-4D97-AF65-F5344CB8AC3E}">
        <p14:creationId xmlns:p14="http://schemas.microsoft.com/office/powerpoint/2010/main" val="2404274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11BBA3-4582-406A-BB0A-E25C4CCABF6B}" type="slidenum">
              <a:rPr lang="en-CA" smtClean="0"/>
              <a:t>22</a:t>
            </a:fld>
            <a:endParaRPr lang="en-CA"/>
          </a:p>
        </p:txBody>
      </p:sp>
    </p:spTree>
    <p:extLst>
      <p:ext uri="{BB962C8B-B14F-4D97-AF65-F5344CB8AC3E}">
        <p14:creationId xmlns:p14="http://schemas.microsoft.com/office/powerpoint/2010/main" val="3671726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11BBA3-4582-406A-BB0A-E25C4CCABF6B}" type="slidenum">
              <a:rPr lang="en-CA" smtClean="0"/>
              <a:t>23</a:t>
            </a:fld>
            <a:endParaRPr lang="en-CA"/>
          </a:p>
        </p:txBody>
      </p:sp>
    </p:spTree>
    <p:extLst>
      <p:ext uri="{BB962C8B-B14F-4D97-AF65-F5344CB8AC3E}">
        <p14:creationId xmlns:p14="http://schemas.microsoft.com/office/powerpoint/2010/main" val="53375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R"/>
            </a:pPr>
            <a:r>
              <a:rPr lang="fr-CA" dirty="0"/>
              <a:t>Comme vous savez la MA est une maladie neurodégénérative progressive incurable</a:t>
            </a:r>
          </a:p>
          <a:p>
            <a:endParaRPr lang="fr-CA" dirty="0"/>
          </a:p>
          <a:p>
            <a:r>
              <a:rPr lang="fr-CA" dirty="0"/>
              <a:t>2) MA est le trouble neurodégénératif le plus fréquent avec au Québec </a:t>
            </a:r>
          </a:p>
          <a:p>
            <a:r>
              <a:rPr lang="fr-CA" dirty="0"/>
              <a:t>une prévalence de plus de 100 K personnes atteintes (7 X plus au Canada; 36 millions </a:t>
            </a:r>
            <a:r>
              <a:rPr lang="fr-CA" dirty="0" err="1"/>
              <a:t>ds</a:t>
            </a:r>
            <a:r>
              <a:rPr lang="fr-CA" dirty="0"/>
              <a:t> le monde…population canadienne)</a:t>
            </a:r>
          </a:p>
          <a:p>
            <a:r>
              <a:rPr lang="fr-CA" dirty="0"/>
              <a:t>une incidence de 25 000 nouveaux cas (diagnostic probable ou </a:t>
            </a:r>
            <a:r>
              <a:rPr lang="fr-CA" dirty="0" err="1"/>
              <a:t>Dx</a:t>
            </a:r>
            <a:r>
              <a:rPr lang="fr-CA" dirty="0"/>
              <a:t> par autopsie?)</a:t>
            </a:r>
          </a:p>
          <a:p>
            <a:r>
              <a:rPr lang="fr-FR" dirty="0"/>
              <a:t>On estime qu’1 baby-boomer sur 5 souffrira de la maladie d’Alzheimer</a:t>
            </a:r>
          </a:p>
          <a:p>
            <a:endParaRPr lang="fr-FR" dirty="0"/>
          </a:p>
          <a:p>
            <a:r>
              <a:rPr lang="fr-FR" dirty="0"/>
              <a:t>3) la MA est un problème majeur de santé publique avec des coûts économiques importants pour l’individu atteint et sa famille ainsi que pour la société</a:t>
            </a:r>
          </a:p>
          <a:p>
            <a:r>
              <a:rPr lang="fr-FR" dirty="0"/>
              <a:t>Au Canada, des coûts estimés de </a:t>
            </a:r>
            <a:r>
              <a:rPr lang="fr-FR" b="1" dirty="0"/>
              <a:t>33 milliards de dollars par année</a:t>
            </a:r>
            <a:r>
              <a:rPr lang="fr-FR" dirty="0"/>
              <a:t> et qui pourraient atteindre jusqu’à 293 milliards de dollars par année d'ici 2040</a:t>
            </a:r>
          </a:p>
          <a:p>
            <a:endParaRPr lang="fr-FR" dirty="0"/>
          </a:p>
          <a:p>
            <a:pPr defTabSz="942289">
              <a:defRPr/>
            </a:pPr>
            <a:endParaRPr lang="fr-FR" dirty="0"/>
          </a:p>
          <a:p>
            <a:pPr defTabSz="942289">
              <a:defRPr/>
            </a:pPr>
            <a:r>
              <a:rPr lang="fr-FR" dirty="0"/>
              <a:t>Coûts: perte de revenus + frais associés aux soins de base et médicaux</a:t>
            </a:r>
          </a:p>
          <a:p>
            <a:pPr defTabSz="942289">
              <a:defRPr/>
            </a:pPr>
            <a:r>
              <a:rPr lang="fr-FR" dirty="0"/>
              <a:t>Au Canada, 747 000 personnes sont atteintes aujourd'hui de la maladie d'Alzheimer ou d'une autre maladie cognitive. </a:t>
            </a:r>
            <a:r>
              <a:rPr lang="fr-FR" b="1" dirty="0"/>
              <a:t>D'ici 15 ans, 1,4 million de personnes en seront atteintes.</a:t>
            </a:r>
            <a:endParaRPr lang="fr-FR" dirty="0"/>
          </a:p>
          <a:p>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3</a:t>
            </a:fld>
            <a:endParaRPr lang="en-CA"/>
          </a:p>
        </p:txBody>
      </p:sp>
    </p:spTree>
    <p:extLst>
      <p:ext uri="{BB962C8B-B14F-4D97-AF65-F5344CB8AC3E}">
        <p14:creationId xmlns:p14="http://schemas.microsoft.com/office/powerpoint/2010/main" val="290700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defTabSz="942289">
              <a:buFontTx/>
              <a:buAutoNum type="arabicParenR"/>
              <a:defRPr/>
            </a:pPr>
            <a:r>
              <a:rPr lang="fr-FR" dirty="0"/>
              <a:t>Les traitements actuels sont souvent débutés au stade de démence quand les atteintes cérébrales sont importantes et que les symptômes sont sévères avec altération du fonctionnement. C’est souvent à ce stade que le diagnostic de MA possible ou probable est établit. </a:t>
            </a:r>
          </a:p>
          <a:p>
            <a:pPr marL="235572" indent="-235572" defTabSz="942289">
              <a:buFontTx/>
              <a:buAutoNum type="arabicParenR"/>
              <a:defRPr/>
            </a:pPr>
            <a:r>
              <a:rPr lang="fr-FR" dirty="0"/>
              <a:t>Ces </a:t>
            </a:r>
            <a:r>
              <a:rPr lang="fr-FR" dirty="0" err="1"/>
              <a:t>Tx</a:t>
            </a:r>
            <a:r>
              <a:rPr lang="fr-FR" dirty="0"/>
              <a:t> visent à améliorer temporairement les fonctions cognitives et à retarder le déclin cognitif souvent déjà avancé</a:t>
            </a:r>
          </a:p>
          <a:p>
            <a:pPr defTabSz="942289">
              <a:defRPr/>
            </a:pPr>
            <a:endParaRPr lang="fr-FR" b="1" dirty="0"/>
          </a:p>
          <a:p>
            <a:pPr defTabSz="942289"/>
            <a:r>
              <a:rPr lang="fr-FR" dirty="0"/>
              <a:t>3) Les futures approches thérapeutiques visent plutôt à ralentir ou même stopper la progression de la maladie dans la phase prodromique ou il y a déjà une atrophie cérébrale mesurable mais avec des </a:t>
            </a:r>
            <a:r>
              <a:rPr lang="fr-FR" dirty="0" err="1"/>
              <a:t>Sx</a:t>
            </a:r>
            <a:r>
              <a:rPr lang="fr-FR" dirty="0"/>
              <a:t> légers sans altération du fonctionnement. </a:t>
            </a:r>
          </a:p>
          <a:p>
            <a:pPr defTabSz="942289"/>
            <a:endParaRPr lang="fr-CA" dirty="0"/>
          </a:p>
          <a:p>
            <a:pPr defTabSz="942289"/>
            <a:r>
              <a:rPr lang="fr-CA" dirty="0"/>
              <a:t>4) Pour être capable d’agir à ce stade il faut pouvoir détecter </a:t>
            </a:r>
            <a:r>
              <a:rPr lang="fr-CA" dirty="0" err="1"/>
              <a:t>précocément</a:t>
            </a:r>
            <a:r>
              <a:rPr lang="fr-CA" dirty="0"/>
              <a:t> la maladie pour identifier les individus à risque élevé pouvant retirer le plus de bénéfices des traitements lorsqu’ils seront disponibles.</a:t>
            </a:r>
          </a:p>
          <a:p>
            <a:endParaRPr lang="fr-CA" dirty="0"/>
          </a:p>
          <a:p>
            <a:r>
              <a:rPr lang="fr-CA" dirty="0"/>
              <a:t>5) D’où l’importance d’avoir des tests de dépistages précoces </a:t>
            </a:r>
          </a:p>
          <a:p>
            <a:endParaRPr lang="fr-CA" dirty="0"/>
          </a:p>
          <a:p>
            <a:r>
              <a:rPr lang="fr-CA" dirty="0"/>
              <a:t>6) Le diagnostic définitif est établit par l’observation des changements </a:t>
            </a:r>
            <a:r>
              <a:rPr lang="fr-CA" dirty="0" err="1"/>
              <a:t>histopathologique</a:t>
            </a:r>
            <a:r>
              <a:rPr lang="fr-CA" dirty="0"/>
              <a:t> typiques de la MA en post-mortem…généralement peut acceptable pour le Pt </a:t>
            </a:r>
          </a:p>
          <a:p>
            <a:r>
              <a:rPr lang="fr-FR" b="1" dirty="0"/>
              <a:t>plaques </a:t>
            </a:r>
            <a:r>
              <a:rPr lang="fr-FR" dirty="0"/>
              <a:t>: dépôts de la protéine bêta amyloïde</a:t>
            </a:r>
          </a:p>
          <a:p>
            <a:r>
              <a:rPr lang="fr-FR" b="1" dirty="0"/>
              <a:t>Enchevêtrements </a:t>
            </a:r>
            <a:r>
              <a:rPr lang="fr-FR" b="1" dirty="0" err="1"/>
              <a:t>neurofibrillaire</a:t>
            </a:r>
            <a:r>
              <a:rPr lang="fr-FR" b="1" dirty="0"/>
              <a:t> </a:t>
            </a:r>
            <a:r>
              <a:rPr lang="fr-FR" dirty="0"/>
              <a:t>: amas fibreux de la protéine tau.</a:t>
            </a:r>
          </a:p>
          <a:p>
            <a:endParaRPr lang="fr-CA" dirty="0"/>
          </a:p>
          <a:p>
            <a:r>
              <a:rPr lang="fr-CA" dirty="0"/>
              <a:t>7) Donc un </a:t>
            </a:r>
            <a:r>
              <a:rPr lang="fr-FR" dirty="0"/>
              <a:t>diagnostic de MA possible ou probable est établit lorsqu’il y a atteinte des fonctions cognitives supérieures et altération du comportement rapporté par le patient ou un proche significatif et objectivées par des tests comme le </a:t>
            </a:r>
            <a:r>
              <a:rPr lang="fr-FR" dirty="0" err="1"/>
              <a:t>MoCA</a:t>
            </a:r>
            <a:r>
              <a:rPr lang="fr-FR" dirty="0"/>
              <a:t>, le MMSE et l’évaluation neuropsychologique</a:t>
            </a:r>
            <a:endParaRPr lang="fr-CA" dirty="0"/>
          </a:p>
          <a:p>
            <a:endParaRPr lang="fr-CA" dirty="0"/>
          </a:p>
          <a:p>
            <a:r>
              <a:rPr lang="fr-CA" dirty="0"/>
              <a:t>8) Les outils quantitatifs dont on dispose pour évaluer la progression de la maladie avant l’apparition des symptômes sont IRM, TEP, marqueurs LCR</a:t>
            </a:r>
          </a:p>
          <a:p>
            <a:r>
              <a:rPr lang="fr-CA" dirty="0"/>
              <a:t>- des moyens invasifs et coûteux donc pas de bons test de dépistage précoce. </a:t>
            </a:r>
          </a:p>
          <a:p>
            <a:r>
              <a:rPr lang="fr-CA" dirty="0"/>
              <a:t>- On a besoin d’un autre test plus approprié pour le dépistage</a:t>
            </a:r>
            <a:endParaRPr lang="en-CA" dirty="0"/>
          </a:p>
          <a:p>
            <a:endParaRPr lang="fr-CA" dirty="0"/>
          </a:p>
          <a:p>
            <a:r>
              <a:rPr lang="fr-FR" dirty="0"/>
              <a:t>(perte de certaines fonctions comme la mémoire, le raisonnement, le langage, le jugement et l’humeur).</a:t>
            </a:r>
          </a:p>
        </p:txBody>
      </p:sp>
      <p:sp>
        <p:nvSpPr>
          <p:cNvPr id="4" name="Slide Number Placeholder 3"/>
          <p:cNvSpPr>
            <a:spLocks noGrp="1"/>
          </p:cNvSpPr>
          <p:nvPr>
            <p:ph type="sldNum" sz="quarter" idx="10"/>
          </p:nvPr>
        </p:nvSpPr>
        <p:spPr/>
        <p:txBody>
          <a:bodyPr/>
          <a:lstStyle/>
          <a:p>
            <a:fld id="{9211BBA3-4582-406A-BB0A-E25C4CCABF6B}" type="slidenum">
              <a:rPr lang="en-CA" smtClean="0"/>
              <a:t>4</a:t>
            </a:fld>
            <a:endParaRPr lang="en-CA"/>
          </a:p>
        </p:txBody>
      </p:sp>
    </p:spTree>
    <p:extLst>
      <p:ext uri="{BB962C8B-B14F-4D97-AF65-F5344CB8AC3E}">
        <p14:creationId xmlns:p14="http://schemas.microsoft.com/office/powerpoint/2010/main" val="138554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r>
              <a:rPr lang="fr-CA" dirty="0"/>
              <a:t>D’où l’intérêt de plusieurs chercheurs pour la perte de l’odorat observée chez les patients atteints de la MA</a:t>
            </a:r>
          </a:p>
          <a:p>
            <a:endParaRPr lang="fr-CA" dirty="0"/>
          </a:p>
          <a:p>
            <a:r>
              <a:rPr lang="fr-CA" dirty="0"/>
              <a:t>On sait que :</a:t>
            </a:r>
          </a:p>
          <a:p>
            <a:pPr>
              <a:buClr>
                <a:srgbClr val="C00000"/>
              </a:buClr>
              <a:buFont typeface="Wingdings" panose="05000000000000000000" pitchFamily="2" charset="2"/>
              <a:buChar char="Ø"/>
            </a:pPr>
            <a:r>
              <a:rPr lang="fr-CA" dirty="0">
                <a:effectLst>
                  <a:outerShdw blurRad="38100" dist="38100" dir="2700000" algn="tl">
                    <a:srgbClr val="000000">
                      <a:alpha val="43137"/>
                    </a:srgbClr>
                  </a:outerShdw>
                </a:effectLst>
              </a:rPr>
              <a:t>Le bulbe olfactif et le cortex </a:t>
            </a:r>
            <a:r>
              <a:rPr lang="fr-CA" dirty="0" err="1">
                <a:effectLst>
                  <a:outerShdw blurRad="38100" dist="38100" dir="2700000" algn="tl">
                    <a:srgbClr val="000000">
                      <a:alpha val="43137"/>
                    </a:srgbClr>
                  </a:outerShdw>
                </a:effectLst>
              </a:rPr>
              <a:t>entorhinal</a:t>
            </a:r>
            <a:r>
              <a:rPr lang="fr-CA" dirty="0">
                <a:effectLst>
                  <a:outerShdw blurRad="38100" dist="38100" dir="2700000" algn="tl">
                    <a:srgbClr val="000000">
                      <a:alpha val="43137"/>
                    </a:srgbClr>
                  </a:outerShdw>
                </a:effectLst>
              </a:rPr>
              <a:t>, régions du cerveau impliquées dans l’olfaction, présentent une pathologie très tôt dans la MA: avant l’apparition des symptômes cliniques</a:t>
            </a:r>
          </a:p>
          <a:p>
            <a:pPr>
              <a:buClr>
                <a:srgbClr val="C00000"/>
              </a:buClr>
              <a:buFont typeface="Wingdings" panose="05000000000000000000" pitchFamily="2" charset="2"/>
              <a:buChar char="Ø"/>
            </a:pPr>
            <a:endParaRPr lang="fr-CA" dirty="0">
              <a:effectLst>
                <a:outerShdw blurRad="38100" dist="38100" dir="2700000" algn="tl">
                  <a:srgbClr val="000000">
                    <a:alpha val="43137"/>
                  </a:srgbClr>
                </a:outerShdw>
              </a:effectLst>
            </a:endParaRPr>
          </a:p>
          <a:p>
            <a:pPr>
              <a:buClr>
                <a:srgbClr val="C00000"/>
              </a:buClr>
              <a:buFont typeface="Wingdings" panose="05000000000000000000" pitchFamily="2" charset="2"/>
              <a:buChar char="Ø"/>
            </a:pPr>
            <a:r>
              <a:rPr lang="fr-CA" dirty="0">
                <a:effectLst>
                  <a:outerShdw blurRad="38100" dist="38100" dir="2700000" algn="tl">
                    <a:srgbClr val="000000">
                      <a:alpha val="43137"/>
                    </a:srgbClr>
                  </a:outerShdw>
                </a:effectLst>
              </a:rPr>
              <a:t>La perte olfactive est associée à l’atrophie de l’hippocampe chez les patients avec la MA</a:t>
            </a:r>
          </a:p>
          <a:p>
            <a:endParaRPr lang="fr-CA" dirty="0">
              <a:effectLst>
                <a:outerShdw blurRad="38100" dist="38100" dir="2700000" algn="tl">
                  <a:srgbClr val="000000">
                    <a:alpha val="43137"/>
                  </a:srgbClr>
                </a:outerShdw>
              </a:effectLst>
            </a:endParaRPr>
          </a:p>
          <a:p>
            <a:pPr>
              <a:buClr>
                <a:srgbClr val="C00000"/>
              </a:buClr>
              <a:buFont typeface="Wingdings" panose="05000000000000000000" pitchFamily="2" charset="2"/>
              <a:buChar char="Ø"/>
            </a:pPr>
            <a:r>
              <a:rPr lang="fr-CA" dirty="0">
                <a:effectLst>
                  <a:outerShdw blurRad="38100" dist="38100" dir="2700000" algn="tl">
                    <a:srgbClr val="000000">
                      <a:alpha val="43137"/>
                    </a:srgbClr>
                  </a:outerShdw>
                </a:effectLst>
              </a:rPr>
              <a:t>La mémoire et l’identification des odeurs sont grandement atteintes chez les patients avec la MA et chez les individus à risque </a:t>
            </a:r>
          </a:p>
        </p:txBody>
      </p:sp>
      <p:sp>
        <p:nvSpPr>
          <p:cNvPr id="4" name="Slide Number Placeholder 3"/>
          <p:cNvSpPr>
            <a:spLocks noGrp="1"/>
          </p:cNvSpPr>
          <p:nvPr>
            <p:ph type="sldNum" sz="quarter" idx="10"/>
          </p:nvPr>
        </p:nvSpPr>
        <p:spPr/>
        <p:txBody>
          <a:bodyPr/>
          <a:lstStyle/>
          <a:p>
            <a:fld id="{9211BBA3-4582-406A-BB0A-E25C4CCABF6B}" type="slidenum">
              <a:rPr lang="en-CA" smtClean="0"/>
              <a:t>5</a:t>
            </a:fld>
            <a:endParaRPr lang="en-CA"/>
          </a:p>
        </p:txBody>
      </p:sp>
    </p:spTree>
    <p:extLst>
      <p:ext uri="{BB962C8B-B14F-4D97-AF65-F5344CB8AC3E}">
        <p14:creationId xmlns:p14="http://schemas.microsoft.com/office/powerpoint/2010/main" val="250686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Ce qui nous amène à ma question PICO: </a:t>
            </a:r>
          </a:p>
          <a:p>
            <a:pPr defTabSz="942289"/>
            <a:r>
              <a:rPr lang="fr-FR" i="1" dirty="0">
                <a:effectLst>
                  <a:outerShdw blurRad="38100" dist="38100" dir="2700000" algn="tl">
                    <a:srgbClr val="000000">
                      <a:alpha val="43137"/>
                    </a:srgbClr>
                  </a:outerShdw>
                </a:effectLst>
              </a:rPr>
              <a:t>Est-ce que la perte de l’odorat comme symptôme précurseur de la maladie d’Alzheimer peut servir d’outil de dépistage précoce dans la population à risque</a:t>
            </a:r>
            <a:r>
              <a:rPr lang="fr-FR"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defTabSz="942289"/>
            <a:endParaRPr lang="fr-FR"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fr-CA" b="1" dirty="0">
                <a:solidFill>
                  <a:srgbClr val="58C1BA"/>
                </a:solidFill>
                <a:effectLst>
                  <a:outerShdw blurRad="38100" dist="38100" dir="2700000" algn="tl">
                    <a:srgbClr val="000000">
                      <a:alpha val="43137"/>
                    </a:srgbClr>
                  </a:outerShdw>
                </a:effectLst>
              </a:rPr>
              <a:t>P</a:t>
            </a:r>
            <a:r>
              <a:rPr lang="fr-CA"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Adultes à risque de développer  la maladie d'Alzheimer</a:t>
            </a:r>
          </a:p>
          <a:p>
            <a:pPr>
              <a:lnSpc>
                <a:spcPct val="150000"/>
              </a:lnSpc>
            </a:pPr>
            <a:r>
              <a:rPr lang="fr-CA" b="1" dirty="0">
                <a:solidFill>
                  <a:srgbClr val="58C1BA"/>
                </a:solidFill>
                <a:effectLst>
                  <a:outerShdw blurRad="38100" dist="38100" dir="2700000" algn="tl">
                    <a:srgbClr val="000000">
                      <a:alpha val="43137"/>
                    </a:srgbClr>
                  </a:outerShdw>
                </a:effectLst>
              </a:rPr>
              <a:t>I</a:t>
            </a:r>
            <a:r>
              <a:rPr lang="fr-CA"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Test de reconnaissance des odeurs</a:t>
            </a:r>
          </a:p>
          <a:p>
            <a:pPr>
              <a:lnSpc>
                <a:spcPct val="150000"/>
              </a:lnSpc>
            </a:pPr>
            <a:r>
              <a:rPr lang="fr-CA" b="1" dirty="0">
                <a:solidFill>
                  <a:srgbClr val="58C1BA"/>
                </a:solidFill>
                <a:effectLst>
                  <a:outerShdw blurRad="38100" dist="38100" dir="2700000" algn="tl">
                    <a:srgbClr val="000000">
                      <a:alpha val="43137"/>
                    </a:srgbClr>
                  </a:outerShdw>
                </a:effectLst>
              </a:rPr>
              <a:t>C</a:t>
            </a:r>
            <a:r>
              <a:rPr lang="fr-CA"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Tests de fonctions neurocognitives, concentration des biomarqueurs MA</a:t>
            </a:r>
            <a:endParaRPr lang="fr-CA" dirty="0">
              <a:effectLst>
                <a:outerShdw blurRad="38100" dist="38100" dir="2700000" algn="tl">
                  <a:srgbClr val="000000">
                    <a:alpha val="43137"/>
                  </a:srgbClr>
                </a:outerShdw>
              </a:effectLst>
            </a:endParaRPr>
          </a:p>
          <a:p>
            <a:pPr>
              <a:lnSpc>
                <a:spcPct val="150000"/>
              </a:lnSpc>
            </a:pPr>
            <a:r>
              <a:rPr lang="fr-CA" b="1" dirty="0">
                <a:solidFill>
                  <a:srgbClr val="58C1BA"/>
                </a:solidFill>
                <a:effectLst>
                  <a:outerShdw blurRad="38100" dist="38100" dir="2700000" algn="tl">
                    <a:srgbClr val="000000">
                      <a:alpha val="43137"/>
                    </a:srgbClr>
                  </a:outerShdw>
                </a:effectLst>
              </a:rPr>
              <a:t>O</a:t>
            </a:r>
            <a:r>
              <a:rPr lang="fr-CA" dirty="0">
                <a:effectLst>
                  <a:outerShdw blurRad="38100" dist="38100" dir="2700000" algn="tl">
                    <a:srgbClr val="000000">
                      <a:alpha val="43137"/>
                    </a:srgbClr>
                  </a:outerShdw>
                </a:effectLst>
              </a:rPr>
              <a:t>: P</a:t>
            </a:r>
            <a:r>
              <a:rPr lang="fr-FR" dirty="0" err="1">
                <a:effectLst>
                  <a:outerShdw blurRad="38100" dist="38100" dir="2700000" algn="tl">
                    <a:srgbClr val="000000">
                      <a:alpha val="43137"/>
                    </a:srgbClr>
                  </a:outerShdw>
                </a:effectLst>
              </a:rPr>
              <a:t>erte</a:t>
            </a:r>
            <a:r>
              <a:rPr lang="fr-FR" dirty="0">
                <a:effectLst>
                  <a:outerShdw blurRad="38100" dist="38100" dir="2700000" algn="tl">
                    <a:srgbClr val="000000">
                      <a:alpha val="43137"/>
                    </a:srgbClr>
                  </a:outerShdw>
                </a:effectLst>
              </a:rPr>
              <a:t> olfactive, atteinte des fonctions cognitives, développement de MA</a:t>
            </a:r>
            <a:endParaRPr lang="fr-CA" dirty="0">
              <a:effectLst>
                <a:outerShdw blurRad="38100" dist="38100" dir="2700000" algn="tl">
                  <a:srgbClr val="000000">
                    <a:alpha val="43137"/>
                  </a:srgbClr>
                </a:outerShdw>
              </a:effectLst>
            </a:endParaRPr>
          </a:p>
          <a:p>
            <a:pPr defTabSz="942289"/>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CA" dirty="0"/>
              <a:t>Population</a:t>
            </a:r>
          </a:p>
          <a:p>
            <a:r>
              <a:rPr lang="fr-CA" dirty="0"/>
              <a:t>Intervention</a:t>
            </a:r>
          </a:p>
          <a:p>
            <a:r>
              <a:rPr lang="fr-CA" dirty="0"/>
              <a:t>Comparé à (comparateur)</a:t>
            </a:r>
          </a:p>
          <a:p>
            <a:r>
              <a:rPr lang="fr-CA" dirty="0"/>
              <a:t>Résultats (</a:t>
            </a:r>
            <a:r>
              <a:rPr lang="fr-CA" dirty="0" err="1"/>
              <a:t>outcome</a:t>
            </a:r>
            <a:r>
              <a:rPr lang="fr-CA" dirty="0"/>
              <a:t>)</a:t>
            </a:r>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6</a:t>
            </a:fld>
            <a:endParaRPr lang="en-CA"/>
          </a:p>
        </p:txBody>
      </p:sp>
    </p:spTree>
    <p:extLst>
      <p:ext uri="{BB962C8B-B14F-4D97-AF65-F5344CB8AC3E}">
        <p14:creationId xmlns:p14="http://schemas.microsoft.com/office/powerpoint/2010/main" val="327869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7</a:t>
            </a:fld>
            <a:endParaRPr lang="en-CA"/>
          </a:p>
        </p:txBody>
      </p:sp>
    </p:spTree>
    <p:extLst>
      <p:ext uri="{BB962C8B-B14F-4D97-AF65-F5344CB8AC3E}">
        <p14:creationId xmlns:p14="http://schemas.microsoft.com/office/powerpoint/2010/main" val="417956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1) La reconnaissance (identification) des odeurs requière la capacité à détecter, identifier et nommer</a:t>
            </a:r>
          </a:p>
          <a:p>
            <a:pPr defTabSz="942289"/>
            <a:r>
              <a:rPr lang="fr-CA" dirty="0"/>
              <a:t>Ce qui implique d’avoir des capacités sensorielles, cognitives et sémantiques intactes</a:t>
            </a:r>
          </a:p>
          <a:p>
            <a:r>
              <a:rPr lang="fr-CA" dirty="0" smtClean="0"/>
              <a:t> </a:t>
            </a:r>
            <a:endParaRPr lang="fr-CA" dirty="0"/>
          </a:p>
          <a:p>
            <a:r>
              <a:rPr lang="fr-CA" dirty="0"/>
              <a:t>2) 3 tests de reconnaissance olfactive ont été utilisés dans les 4 études</a:t>
            </a:r>
          </a:p>
          <a:p>
            <a:endParaRPr lang="fr-CA" dirty="0"/>
          </a:p>
          <a:p>
            <a:r>
              <a:rPr lang="fr-CA" dirty="0"/>
              <a:t>3) Le plus utilisé est le UPSIT: qui est considéré comme l’étalon or des tests olfactif: le plus fiable et précis</a:t>
            </a:r>
          </a:p>
          <a:p>
            <a:r>
              <a:rPr lang="fr-CA" dirty="0"/>
              <a:t>Petit cahier scratch and sniff avec 40 items à sentir et un choix de 4 réponses</a:t>
            </a:r>
          </a:p>
          <a:p>
            <a:endParaRPr lang="fr-CA" dirty="0"/>
          </a:p>
          <a:p>
            <a:r>
              <a:rPr lang="fr-CA" dirty="0"/>
              <a:t>4) Le B-SIT: version écourtée dérivée du UPSIT mais avec 12 items</a:t>
            </a:r>
          </a:p>
          <a:p>
            <a:endParaRPr lang="fr-CA" dirty="0"/>
          </a:p>
          <a:p>
            <a:r>
              <a:rPr lang="fr-CA" dirty="0"/>
              <a:t>5) Et le SOIT: qui présente les odeurs dans des petits tubes et il y a aussi 4 choix de réponses pour identifier les 16 odeurs</a:t>
            </a:r>
          </a:p>
          <a:p>
            <a:endParaRPr lang="fr-CA" dirty="0"/>
          </a:p>
          <a:p>
            <a:endParaRPr lang="en-CA" dirty="0"/>
          </a:p>
        </p:txBody>
      </p:sp>
      <p:sp>
        <p:nvSpPr>
          <p:cNvPr id="4" name="Slide Number Placeholder 3"/>
          <p:cNvSpPr>
            <a:spLocks noGrp="1"/>
          </p:cNvSpPr>
          <p:nvPr>
            <p:ph type="sldNum" sz="quarter" idx="10"/>
          </p:nvPr>
        </p:nvSpPr>
        <p:spPr/>
        <p:txBody>
          <a:bodyPr/>
          <a:lstStyle/>
          <a:p>
            <a:fld id="{9211BBA3-4582-406A-BB0A-E25C4CCABF6B}" type="slidenum">
              <a:rPr lang="en-CA" smtClean="0"/>
              <a:t>8</a:t>
            </a:fld>
            <a:endParaRPr lang="en-CA"/>
          </a:p>
        </p:txBody>
      </p:sp>
    </p:spTree>
    <p:extLst>
      <p:ext uri="{BB962C8B-B14F-4D97-AF65-F5344CB8AC3E}">
        <p14:creationId xmlns:p14="http://schemas.microsoft.com/office/powerpoint/2010/main" val="102076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L’étude de </a:t>
            </a:r>
            <a:r>
              <a:rPr lang="fr-CA" dirty="0" err="1" smtClean="0"/>
              <a:t>Lafaille</a:t>
            </a:r>
            <a:r>
              <a:rPr lang="fr-CA" dirty="0" smtClean="0"/>
              <a:t>-</a:t>
            </a:r>
            <a:r>
              <a:rPr lang="fr-CA" baseline="0" dirty="0" smtClean="0"/>
              <a:t>Magnan et Poirier avait pour objectif: </a:t>
            </a:r>
          </a:p>
          <a:p>
            <a:r>
              <a:rPr lang="fr-CA" baseline="0" dirty="0" smtClean="0"/>
              <a:t>Les groupes étudiés étaient: 274 </a:t>
            </a:r>
            <a:r>
              <a:rPr lang="fr-CA" baseline="0" dirty="0" err="1" smtClean="0"/>
              <a:t>cognitvement</a:t>
            </a:r>
            <a:r>
              <a:rPr lang="fr-CA" baseline="0" dirty="0" smtClean="0"/>
              <a:t> …</a:t>
            </a:r>
            <a:endParaRPr lang="fr-CA" dirty="0" smtClean="0"/>
          </a:p>
          <a:p>
            <a:endParaRPr lang="fr-CA" dirty="0" smtClean="0"/>
          </a:p>
          <a:p>
            <a:r>
              <a:rPr lang="fr-CA" dirty="0" smtClean="0"/>
              <a:t>1</a:t>
            </a:r>
            <a:r>
              <a:rPr lang="fr-CA" dirty="0"/>
              <a:t>) Ce 1</a:t>
            </a:r>
            <a:r>
              <a:rPr lang="fr-CA" baseline="30000" dirty="0"/>
              <a:t>er</a:t>
            </a:r>
            <a:r>
              <a:rPr lang="fr-CA" dirty="0"/>
              <a:t> article vient d’un  Groupe de chercheurs du Douglas qui l’institut universitaire en santé mentale de l’Université McGill.</a:t>
            </a:r>
          </a:p>
          <a:p>
            <a:r>
              <a:rPr lang="fr-CA" dirty="0"/>
              <a:t>Dr </a:t>
            </a:r>
            <a:r>
              <a:rPr lang="fr-CA" dirty="0" err="1"/>
              <a:t>Judes</a:t>
            </a:r>
            <a:r>
              <a:rPr lang="fr-CA" dirty="0"/>
              <a:t> Poirier est un pionnier dans la recherche sur la MA et </a:t>
            </a:r>
            <a:r>
              <a:rPr lang="en-CA" dirty="0" err="1"/>
              <a:t>ses</a:t>
            </a:r>
            <a:r>
              <a:rPr lang="en-CA" dirty="0"/>
              <a:t> </a:t>
            </a:r>
            <a:r>
              <a:rPr lang="en-CA" dirty="0" err="1"/>
              <a:t>travaux</a:t>
            </a:r>
            <a:r>
              <a:rPr lang="en-CA" dirty="0"/>
              <a:t> </a:t>
            </a:r>
            <a:r>
              <a:rPr lang="en-CA" dirty="0" err="1"/>
              <a:t>ont</a:t>
            </a:r>
            <a:r>
              <a:rPr lang="en-CA" dirty="0"/>
              <a:t> entre </a:t>
            </a:r>
            <a:r>
              <a:rPr lang="en-CA" dirty="0" err="1"/>
              <a:t>autre</a:t>
            </a:r>
            <a:r>
              <a:rPr lang="en-CA" dirty="0"/>
              <a:t>, </a:t>
            </a:r>
            <a:r>
              <a:rPr lang="en-CA" dirty="0" err="1"/>
              <a:t>permis</a:t>
            </a:r>
            <a:r>
              <a:rPr lang="en-CA" dirty="0"/>
              <a:t> </a:t>
            </a:r>
            <a:r>
              <a:rPr lang="en-CA" dirty="0" err="1"/>
              <a:t>d’identifier</a:t>
            </a:r>
            <a:r>
              <a:rPr lang="en-CA" dirty="0"/>
              <a:t> </a:t>
            </a:r>
            <a:r>
              <a:rPr lang="en-CA" dirty="0" err="1"/>
              <a:t>l’apolipoprotéine</a:t>
            </a:r>
            <a:r>
              <a:rPr lang="en-CA" dirty="0"/>
              <a:t> E4 </a:t>
            </a:r>
            <a:r>
              <a:rPr lang="en-CA" dirty="0" err="1"/>
              <a:t>comme</a:t>
            </a:r>
            <a:r>
              <a:rPr lang="en-CA" dirty="0"/>
              <a:t> un </a:t>
            </a:r>
            <a:r>
              <a:rPr lang="en-CA" dirty="0" err="1"/>
              <a:t>facteur</a:t>
            </a:r>
            <a:r>
              <a:rPr lang="en-CA" dirty="0"/>
              <a:t> de </a:t>
            </a:r>
            <a:r>
              <a:rPr lang="en-CA" dirty="0" err="1"/>
              <a:t>risque</a:t>
            </a:r>
            <a:r>
              <a:rPr lang="en-CA" dirty="0"/>
              <a:t> pour MA</a:t>
            </a:r>
          </a:p>
          <a:p>
            <a:endParaRPr lang="fr-CA" dirty="0"/>
          </a:p>
          <a:p>
            <a:pPr defTabSz="942289"/>
            <a:r>
              <a:rPr lang="fr-CA" dirty="0"/>
              <a:t>2) Leur hypothèse était de déterminer si le </a:t>
            </a:r>
            <a:r>
              <a:rPr lang="fr-FR" b="1" dirty="0">
                <a:effectLst>
                  <a:outerShdw blurRad="38100" dist="38100" dir="2700000" algn="tl">
                    <a:srgbClr val="000000">
                      <a:alpha val="43137"/>
                    </a:srgbClr>
                  </a:outerShdw>
                </a:effectLst>
              </a:rPr>
              <a:t>niveau d’atteinte olfactive </a:t>
            </a:r>
            <a:r>
              <a:rPr lang="fr-CA" b="1" dirty="0">
                <a:effectLst>
                  <a:outerShdw blurRad="38100" dist="38100" dir="2700000" algn="tl">
                    <a:srgbClr val="000000">
                      <a:alpha val="43137"/>
                    </a:srgbClr>
                  </a:outerShdw>
                </a:effectLst>
              </a:rPr>
              <a:t>chez des individus cognitivement N mais à risque élevé de développer la MA </a:t>
            </a:r>
            <a:r>
              <a:rPr lang="fr-FR" b="1" dirty="0">
                <a:effectLst>
                  <a:outerShdw blurRad="38100" dist="38100" dir="2700000" algn="tl">
                    <a:srgbClr val="000000">
                      <a:alpha val="43137"/>
                    </a:srgbClr>
                  </a:outerShdw>
                </a:effectLst>
              </a:rPr>
              <a:t>peut prédire la présence de Tau et d’amyloïde </a:t>
            </a:r>
            <a:r>
              <a:rPr lang="el-GR"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β</a:t>
            </a:r>
            <a:r>
              <a:rPr lang="fr-CA"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dans le LCR?</a:t>
            </a:r>
            <a:endParaRPr lang="fr-CA" b="1" dirty="0">
              <a:effectLst>
                <a:outerShdw blurRad="38100" dist="38100" dir="2700000" algn="tl">
                  <a:srgbClr val="000000">
                    <a:alpha val="43137"/>
                  </a:srgbClr>
                </a:outerShdw>
              </a:effectLst>
            </a:endParaRPr>
          </a:p>
          <a:p>
            <a:endParaRPr lang="fr-CA" dirty="0"/>
          </a:p>
          <a:p>
            <a:r>
              <a:rPr lang="fr-CA" dirty="0"/>
              <a:t>3) C’est une étude descriptive transversale</a:t>
            </a:r>
          </a:p>
          <a:p>
            <a:r>
              <a:rPr lang="fr-CA" dirty="0"/>
              <a:t>4) Le recrutement à été fait dans la cohorte PREVENT-AD: changer diapo</a:t>
            </a:r>
          </a:p>
          <a:p>
            <a:endParaRPr lang="fr-CA" dirty="0"/>
          </a:p>
          <a:p>
            <a:endParaRPr lang="fr-CA" dirty="0"/>
          </a:p>
          <a:p>
            <a:endParaRPr lang="fr-CA" dirty="0"/>
          </a:p>
          <a:p>
            <a:r>
              <a:rPr lang="fr-CA" dirty="0"/>
              <a:t>Biomarqueurs reconnus </a:t>
            </a:r>
            <a:r>
              <a:rPr lang="fr-CA" dirty="0" err="1"/>
              <a:t>ds</a:t>
            </a:r>
            <a:r>
              <a:rPr lang="fr-CA" dirty="0"/>
              <a:t> le LCR: tau- total, tau-</a:t>
            </a:r>
            <a:r>
              <a:rPr lang="fr-CA" dirty="0" err="1"/>
              <a:t>phosphorilé</a:t>
            </a:r>
            <a:r>
              <a:rPr lang="fr-CA" dirty="0"/>
              <a:t> et leur ratio avec B-</a:t>
            </a:r>
            <a:r>
              <a:rPr lang="fr-CA" dirty="0" err="1"/>
              <a:t>amyloide</a:t>
            </a:r>
            <a:r>
              <a:rPr lang="fr-CA" dirty="0"/>
              <a:t> </a:t>
            </a:r>
          </a:p>
          <a:p>
            <a:r>
              <a:rPr lang="fr-CA" dirty="0"/>
              <a:t>(Issue P: Leur hypothèse était que le degré d’atteinte de l’IO allait prédire la présence de biomarqueurs de la neuropathie de la MA)</a:t>
            </a:r>
          </a:p>
          <a:p>
            <a:endParaRPr lang="fr-CA" dirty="0"/>
          </a:p>
          <a:p>
            <a:r>
              <a:rPr lang="fr-FR" b="1" dirty="0"/>
              <a:t>plaques </a:t>
            </a:r>
            <a:r>
              <a:rPr lang="fr-FR" dirty="0"/>
              <a:t>: dépôts de la protéine bêta amyloïde</a:t>
            </a:r>
          </a:p>
          <a:p>
            <a:r>
              <a:rPr lang="fr-FR" b="1" dirty="0"/>
              <a:t>Enchevêtrements </a:t>
            </a:r>
            <a:r>
              <a:rPr lang="fr-FR" b="1" dirty="0" err="1"/>
              <a:t>neurofibrillaire</a:t>
            </a:r>
            <a:r>
              <a:rPr lang="fr-FR" b="1" dirty="0"/>
              <a:t> </a:t>
            </a:r>
            <a:r>
              <a:rPr lang="fr-FR" dirty="0"/>
              <a:t>: amas fibreux de la protéine tau.</a:t>
            </a:r>
          </a:p>
          <a:p>
            <a:endParaRPr lang="fr-CA" dirty="0"/>
          </a:p>
          <a:p>
            <a:r>
              <a:rPr lang="fr-CA" dirty="0"/>
              <a:t>Diminution </a:t>
            </a:r>
            <a:r>
              <a:rPr lang="fr-CA" dirty="0" err="1"/>
              <a:t>amyloide</a:t>
            </a:r>
            <a:r>
              <a:rPr lang="fr-CA" dirty="0"/>
              <a:t> B42 (car elle se dépose </a:t>
            </a:r>
            <a:r>
              <a:rPr lang="fr-CA" dirty="0" err="1"/>
              <a:t>ds</a:t>
            </a:r>
            <a:r>
              <a:rPr lang="fr-CA" dirty="0"/>
              <a:t> le cerveau) et augmentation Tau dans LCR est corrélée avec un taux élevé d’</a:t>
            </a:r>
            <a:r>
              <a:rPr lang="fr-CA" dirty="0" err="1"/>
              <a:t>amyloide</a:t>
            </a:r>
            <a:r>
              <a:rPr lang="fr-CA" dirty="0"/>
              <a:t> B42 et un nombre élevé de plaque pathologiques dans le cerveau</a:t>
            </a:r>
          </a:p>
          <a:p>
            <a:endParaRPr lang="fr-CA" dirty="0"/>
          </a:p>
          <a:p>
            <a:r>
              <a:rPr lang="fr-CA" dirty="0"/>
              <a:t>Diminution clairance LCR </a:t>
            </a:r>
            <a:r>
              <a:rPr lang="fr-CA" dirty="0" err="1"/>
              <a:t>ds</a:t>
            </a:r>
            <a:r>
              <a:rPr lang="fr-CA" dirty="0"/>
              <a:t> MA</a:t>
            </a:r>
          </a:p>
        </p:txBody>
      </p:sp>
      <p:sp>
        <p:nvSpPr>
          <p:cNvPr id="4" name="Slide Number Placeholder 3"/>
          <p:cNvSpPr>
            <a:spLocks noGrp="1"/>
          </p:cNvSpPr>
          <p:nvPr>
            <p:ph type="sldNum" sz="quarter" idx="10"/>
          </p:nvPr>
        </p:nvSpPr>
        <p:spPr/>
        <p:txBody>
          <a:bodyPr/>
          <a:lstStyle/>
          <a:p>
            <a:fld id="{9211BBA3-4582-406A-BB0A-E25C4CCABF6B}" type="slidenum">
              <a:rPr lang="en-CA" smtClean="0"/>
              <a:t>9</a:t>
            </a:fld>
            <a:endParaRPr lang="en-CA"/>
          </a:p>
        </p:txBody>
      </p:sp>
    </p:spTree>
    <p:extLst>
      <p:ext uri="{BB962C8B-B14F-4D97-AF65-F5344CB8AC3E}">
        <p14:creationId xmlns:p14="http://schemas.microsoft.com/office/powerpoint/2010/main" val="362803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141474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C58CC-3B2D-48E2-92F0-E7551E8B84BF}" type="datetimeFigureOut">
              <a:rPr lang="en-CA" smtClean="0"/>
              <a:t>2019-05-19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105382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309456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0505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40090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1629858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60246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424585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41878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46655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110369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FC58CC-3B2D-48E2-92F0-E7551E8B84BF}" type="datetimeFigureOut">
              <a:rPr lang="en-CA" smtClean="0"/>
              <a:t>2019-05-19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131888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FC58CC-3B2D-48E2-92F0-E7551E8B84BF}" type="datetimeFigureOut">
              <a:rPr lang="en-CA" smtClean="0"/>
              <a:t>2019-05-19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67621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360715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210510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5FC58CC-3B2D-48E2-92F0-E7551E8B84BF}" type="datetimeFigureOut">
              <a:rPr lang="en-CA" smtClean="0"/>
              <a:t>2019-05-19</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168216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C58CC-3B2D-48E2-92F0-E7551E8B84BF}" type="datetimeFigureOut">
              <a:rPr lang="en-CA" smtClean="0"/>
              <a:t>2019-05-19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EE8F9D-4467-42B3-80F3-DD2764712AC0}" type="slidenum">
              <a:rPr lang="en-CA" smtClean="0"/>
              <a:t>‹#›</a:t>
            </a:fld>
            <a:endParaRPr lang="en-CA"/>
          </a:p>
        </p:txBody>
      </p:sp>
    </p:spTree>
    <p:extLst>
      <p:ext uri="{BB962C8B-B14F-4D97-AF65-F5344CB8AC3E}">
        <p14:creationId xmlns:p14="http://schemas.microsoft.com/office/powerpoint/2010/main" val="384814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FC58CC-3B2D-48E2-92F0-E7551E8B84BF}" type="datetimeFigureOut">
              <a:rPr lang="en-CA" smtClean="0"/>
              <a:t>2019-05-19</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EE8F9D-4467-42B3-80F3-DD2764712AC0}" type="slidenum">
              <a:rPr lang="en-CA" smtClean="0"/>
              <a:t>‹#›</a:t>
            </a:fld>
            <a:endParaRPr lang="en-CA"/>
          </a:p>
        </p:txBody>
      </p:sp>
    </p:spTree>
    <p:extLst>
      <p:ext uri="{BB962C8B-B14F-4D97-AF65-F5344CB8AC3E}">
        <p14:creationId xmlns:p14="http://schemas.microsoft.com/office/powerpoint/2010/main" val="53214835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esss.qc.ca/fileadmin/doc/INESSS/DocuMetho/R_Amstar_FR_21012015.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43857845"/>
              </p:ext>
            </p:extLst>
          </p:nvPr>
        </p:nvGraphicFramePr>
        <p:xfrm>
          <a:off x="4381500" y="4394"/>
          <a:ext cx="7810500" cy="5629275"/>
        </p:xfrm>
        <a:graphic>
          <a:graphicData uri="http://schemas.openxmlformats.org/presentationml/2006/ole">
            <mc:AlternateContent xmlns:mc="http://schemas.openxmlformats.org/markup-compatibility/2006">
              <mc:Choice xmlns:v="urn:schemas-microsoft-com:vml" Requires="v">
                <p:oleObj spid="_x0000_s3145" r:id="rId4" imgW="10412640" imgH="7504560" progId="">
                  <p:embed/>
                </p:oleObj>
              </mc:Choice>
              <mc:Fallback>
                <p:oleObj r:id="rId4" imgW="10412640" imgH="7504560" progId="">
                  <p:embed/>
                  <p:pic>
                    <p:nvPicPr>
                      <p:cNvPr id="0" name=""/>
                      <p:cNvPicPr/>
                      <p:nvPr/>
                    </p:nvPicPr>
                    <p:blipFill>
                      <a:blip r:embed="rId5"/>
                      <a:stretch>
                        <a:fillRect/>
                      </a:stretch>
                    </p:blipFill>
                    <p:spPr>
                      <a:xfrm>
                        <a:off x="4381500" y="4394"/>
                        <a:ext cx="7810500" cy="5629275"/>
                      </a:xfrm>
                      <a:prstGeom prst="rect">
                        <a:avLst/>
                      </a:prstGeom>
                    </p:spPr>
                  </p:pic>
                </p:oleObj>
              </mc:Fallback>
            </mc:AlternateContent>
          </a:graphicData>
        </a:graphic>
      </p:graphicFrame>
      <p:sp>
        <p:nvSpPr>
          <p:cNvPr id="3" name="TextBox 2"/>
          <p:cNvSpPr txBox="1"/>
          <p:nvPr/>
        </p:nvSpPr>
        <p:spPr>
          <a:xfrm>
            <a:off x="858202" y="4222999"/>
            <a:ext cx="2940228" cy="1938992"/>
          </a:xfrm>
          <a:prstGeom prst="rect">
            <a:avLst/>
          </a:prstGeom>
          <a:noFill/>
          <a:effectLst>
            <a:outerShdw blurRad="50800" dist="25400" dir="5400000" algn="ctr" rotWithShape="0">
              <a:schemeClr val="accent4">
                <a:lumMod val="75000"/>
              </a:schemeClr>
            </a:outerShdw>
          </a:effectLst>
        </p:spPr>
        <p:txBody>
          <a:bodyPr wrap="none" rtlCol="0">
            <a:spAutoFit/>
          </a:bodyPr>
          <a:lstStyle/>
          <a:p>
            <a:pPr algn="ctr"/>
            <a:r>
              <a:rPr lang="fr-CA" sz="2400" dirty="0" smtClean="0">
                <a:latin typeface="Arial" panose="020B0604020202020204" pitchFamily="34" charset="0"/>
                <a:cs typeface="Arial" panose="020B0604020202020204" pitchFamily="34" charset="0"/>
              </a:rPr>
              <a:t>Projet d’érudition </a:t>
            </a:r>
          </a:p>
          <a:p>
            <a:pPr algn="ctr"/>
            <a:r>
              <a:rPr lang="fr-CA" sz="2400" dirty="0" smtClean="0">
                <a:latin typeface="Arial" panose="020B0604020202020204" pitchFamily="34" charset="0"/>
                <a:cs typeface="Arial" panose="020B0604020202020204" pitchFamily="34" charset="0"/>
              </a:rPr>
              <a:t>Audrey Petit</a:t>
            </a:r>
          </a:p>
          <a:p>
            <a:pPr algn="ctr"/>
            <a:endParaRPr lang="fr-CA" sz="2400" dirty="0" smtClean="0">
              <a:latin typeface="Arial" panose="020B0604020202020204" pitchFamily="34" charset="0"/>
              <a:cs typeface="Arial" panose="020B0604020202020204" pitchFamily="34" charset="0"/>
            </a:endParaRPr>
          </a:p>
          <a:p>
            <a:pPr algn="ctr"/>
            <a:r>
              <a:rPr lang="fr-CA" sz="2400" dirty="0" smtClean="0">
                <a:latin typeface="Arial" panose="020B0604020202020204" pitchFamily="34" charset="0"/>
                <a:cs typeface="Arial" panose="020B0604020202020204" pitchFamily="34" charset="0"/>
              </a:rPr>
              <a:t>UMF-U Notre-Dame</a:t>
            </a:r>
          </a:p>
          <a:p>
            <a:pPr algn="ctr"/>
            <a:r>
              <a:rPr lang="fr-CA" sz="2400" dirty="0" smtClean="0">
                <a:latin typeface="Arial" panose="020B0604020202020204" pitchFamily="34" charset="0"/>
                <a:cs typeface="Arial" panose="020B0604020202020204" pitchFamily="34" charset="0"/>
              </a:rPr>
              <a:t>Mai 2019 </a:t>
            </a:r>
          </a:p>
        </p:txBody>
      </p:sp>
      <p:sp>
        <p:nvSpPr>
          <p:cNvPr id="4" name="TextBox 3"/>
          <p:cNvSpPr txBox="1"/>
          <p:nvPr/>
        </p:nvSpPr>
        <p:spPr>
          <a:xfrm>
            <a:off x="275132" y="736723"/>
            <a:ext cx="7706817" cy="2123658"/>
          </a:xfrm>
          <a:prstGeom prst="rect">
            <a:avLst/>
          </a:prstGeom>
          <a:noFill/>
          <a:effectLst>
            <a:outerShdw blurRad="50800" dist="38100" dir="8100000" algn="tr" rotWithShape="0">
              <a:schemeClr val="bg2">
                <a:lumMod val="60000"/>
                <a:lumOff val="40000"/>
                <a:alpha val="40000"/>
              </a:schemeClr>
            </a:outerShdw>
          </a:effectLst>
        </p:spPr>
        <p:txBody>
          <a:bodyPr wrap="square" rtlCol="0">
            <a:spAutoFit/>
          </a:bodyPr>
          <a:lstStyle/>
          <a:p>
            <a:r>
              <a:rPr lang="fr-CA" sz="4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Perte de l’odorat: </a:t>
            </a:r>
          </a:p>
          <a:p>
            <a:r>
              <a:rPr lang="fr-CA" sz="4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 symptôme précoce de la </a:t>
            </a:r>
            <a:r>
              <a:rPr lang="fr-CA" sz="44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 </a:t>
            </a:r>
            <a:r>
              <a:rPr lang="fr-CA" sz="44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d’Alzheimer?</a:t>
            </a:r>
            <a:endParaRPr lang="en-CA"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44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070648614"/>
              </p:ext>
            </p:extLst>
          </p:nvPr>
        </p:nvGraphicFramePr>
        <p:xfrm>
          <a:off x="240124" y="4220308"/>
          <a:ext cx="11731923" cy="2165961"/>
        </p:xfrm>
        <a:graphic>
          <a:graphicData uri="http://schemas.openxmlformats.org/drawingml/2006/table">
            <a:tbl>
              <a:tblPr firstRow="1" bandRow="1">
                <a:tableStyleId>{5C22544A-7EE6-4342-B048-85BDC9FD1C3A}</a:tableStyleId>
              </a:tblPr>
              <a:tblGrid>
                <a:gridCol w="6062705"/>
                <a:gridCol w="5669218"/>
              </a:tblGrid>
              <a:tr h="428601">
                <a:tc>
                  <a:txBody>
                    <a:bodyPr/>
                    <a:lstStyle/>
                    <a:p>
                      <a:pPr algn="ctr"/>
                      <a:r>
                        <a:rPr lang="fr-F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Forces</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1">
                        <a:lumMod val="50000"/>
                      </a:schemeClr>
                    </a:solidFill>
                  </a:tcPr>
                </a:tc>
                <a:tc>
                  <a:txBody>
                    <a:bodyPr/>
                    <a:lstStyle/>
                    <a:p>
                      <a:pPr marL="0" indent="0" algn="ctr">
                        <a:buFontTx/>
                        <a:buNone/>
                      </a:pPr>
                      <a:r>
                        <a:rPr lang="fr-FR"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Limites</a:t>
                      </a:r>
                    </a:p>
                  </a:txBody>
                  <a:tcPr>
                    <a:solidFill>
                      <a:schemeClr val="tx1">
                        <a:lumMod val="50000"/>
                      </a:schemeClr>
                    </a:solidFill>
                  </a:tcPr>
                </a:tc>
              </a:tr>
              <a:tr h="1095692">
                <a:tc>
                  <a:txBody>
                    <a:bodyPr/>
                    <a:lstStyle/>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Puissance élevée Cohorte PREVENT-AD: n= 274</a:t>
                      </a: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UPSIT</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fiabilité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a:t>
                      </a:r>
                      <a:r>
                        <a:rPr lang="fr-FR" sz="1800" b="0" baseline="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retest</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élevée (r= 0.92- 0.95)</a:t>
                      </a:r>
                      <a:endPar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 de qualité: intégration des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variables indépendantes</a:t>
                      </a:r>
                    </a:p>
                    <a:p>
                      <a:pPr marL="285750" indent="-285750">
                        <a:buFont typeface="Arial" panose="020B0604020202020204" pitchFamily="34" charset="0"/>
                        <a:buChar char="•"/>
                      </a:pPr>
                      <a:r>
                        <a:rPr lang="fr-FR" sz="1800" b="0" i="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Analyses </a:t>
                      </a:r>
                      <a:r>
                        <a:rPr lang="fr-FR" sz="1800" b="0" i="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 sensibilité: </a:t>
                      </a:r>
                      <a:r>
                        <a:rPr lang="fr-FR" sz="1800" b="0" i="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variables confondantes</a:t>
                      </a:r>
                      <a:r>
                        <a:rPr lang="fr-FR" sz="1800" b="0" i="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n’influencent</a:t>
                      </a:r>
                      <a:endParaRPr lang="fr-FR" sz="18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bg2">
                        <a:lumMod val="20000"/>
                        <a:lumOff val="8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Puissance faible Cohort</a:t>
                      </a:r>
                      <a:r>
                        <a:rPr lang="fr-FR" sz="1800" b="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INTREPAD: n= 100</a:t>
                      </a:r>
                      <a:endParaRPr lang="fr-FR" sz="1800" b="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Validité externe limitée: 74</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femmes, population éduquée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ans), 98% caucasiens, 81%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francophones </a:t>
                      </a: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Étude transversale</a:t>
                      </a:r>
                      <a:endPar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r>
            </a:tbl>
          </a:graphicData>
        </a:graphic>
      </p:graphicFrame>
      <p:sp>
        <p:nvSpPr>
          <p:cNvPr id="5" name="Title 1"/>
          <p:cNvSpPr>
            <a:spLocks noGrp="1"/>
          </p:cNvSpPr>
          <p:nvPr>
            <p:ph type="title"/>
          </p:nvPr>
        </p:nvSpPr>
        <p:spPr>
          <a:xfrm>
            <a:off x="5662158" y="114303"/>
            <a:ext cx="6397082" cy="696888"/>
          </a:xfrm>
        </p:spPr>
        <p:txBody>
          <a:bodyPr/>
          <a:lstStyle/>
          <a:p>
            <a:r>
              <a:rPr lang="en-CA" sz="3200" dirty="0" err="1"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Lafaille-Magnan</a:t>
            </a:r>
            <a:r>
              <a:rPr lang="en-CA" sz="32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Poirier</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0540539" y="82795"/>
            <a:ext cx="468398" cy="707886"/>
          </a:xfrm>
          <a:prstGeom prst="rect">
            <a:avLst/>
          </a:prstGeom>
          <a:noFill/>
        </p:spPr>
        <p:txBody>
          <a:bodyPr wrap="none" rtlCol="0">
            <a:spAutoFit/>
          </a:bodyPr>
          <a:lstStyle/>
          <a:p>
            <a:r>
              <a:rPr lang="fr-CA"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461145" y="1277245"/>
            <a:ext cx="11206207" cy="2435988"/>
          </a:xfrm>
          <a:prstGeom prst="rect">
            <a:avLst/>
          </a:prstGeom>
          <a:noFill/>
        </p:spPr>
        <p:txBody>
          <a:bodyPr wrap="square" rtlCol="0">
            <a:spAutoFit/>
          </a:bodyPr>
          <a:lstStyle/>
          <a:p>
            <a:pPr>
              <a:lnSpc>
                <a:spcPct val="150000"/>
              </a:lnSpc>
            </a:pPr>
            <a:r>
              <a:rPr lang="fr-CA" sz="24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erte </a:t>
            </a:r>
            <a:r>
              <a:rPr lang="fr-CA" sz="24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capacité à reconnaître les </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odeurs</a:t>
            </a:r>
            <a:r>
              <a:rPr lang="fr-CA" sz="24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associée:</a:t>
            </a:r>
            <a:endParaRPr lang="fr-CA" sz="24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8775" lvl="1" indent="-285750">
              <a:lnSpc>
                <a:spcPct val="150000"/>
              </a:lnSpc>
              <a:buClr>
                <a:srgbClr val="C00000"/>
              </a:buClr>
              <a:buFont typeface="Wingdings" panose="05000000000000000000" pitchFamily="2" charset="2"/>
              <a:buChar char="Ø"/>
            </a:pP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neurocognitif global RBRAN plus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a:t>
            </a:r>
          </a:p>
          <a:p>
            <a:pPr marL="358775" lvl="1" indent="-285750">
              <a:lnSpc>
                <a:spcPct val="150000"/>
              </a:lnSpc>
              <a:buClr>
                <a:srgbClr val="C00000"/>
              </a:buClr>
              <a:buFont typeface="Wingdings" panose="05000000000000000000" pitchFamily="2" charset="2"/>
              <a:buChar char="Ø"/>
            </a:pP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du ratio des biomarqueurs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MA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le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LCR: t-tau/ A</a:t>
            </a:r>
            <a:r>
              <a:rPr lang="en-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β</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P-tau/ A</a:t>
            </a:r>
            <a:r>
              <a:rPr lang="en-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β</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CA" sz="2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&lt;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0.02)</a:t>
            </a:r>
          </a:p>
          <a:p>
            <a:pPr marL="358775" lvl="1" indent="-285750">
              <a:lnSpc>
                <a:spcPct val="150000"/>
              </a:lnSpc>
              <a:buClr>
                <a:srgbClr val="C00000"/>
              </a:buClr>
              <a:buFont typeface="Wingdings" panose="05000000000000000000" pitchFamily="2" charset="2"/>
              <a:buChar char="Ø"/>
            </a:pP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apacité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à reconnaître les odeurs est prédite par son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association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avec le ratio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LCR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t-tau/ A</a:t>
            </a:r>
            <a:r>
              <a:rPr lang="en-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β</a:t>
            </a:r>
            <a:r>
              <a:rPr lang="fr-CA" sz="2000" baseline="-25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peu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importe l’âge, le sexe, la scolarité,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résultat RBRAN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statut APOE </a:t>
            </a:r>
            <a:r>
              <a:rPr lang="el-G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ε</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fr-CA" sz="2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0.005)</a:t>
            </a:r>
            <a:endPar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itle 1"/>
          <p:cNvSpPr txBox="1">
            <a:spLocks/>
          </p:cNvSpPr>
          <p:nvPr/>
        </p:nvSpPr>
        <p:spPr>
          <a:xfrm>
            <a:off x="114303" y="40982"/>
            <a:ext cx="9404723" cy="77164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Résultats</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45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6351" y="18007"/>
            <a:ext cx="11735760" cy="696889"/>
          </a:xfrm>
        </p:spPr>
        <p:txBody>
          <a:bodyPr/>
          <a:lstStyle/>
          <a:p>
            <a:r>
              <a:rPr lang="fr-CA" sz="3200" dirty="0" smtClean="0"/>
              <a:t/>
            </a:r>
            <a:br>
              <a:rPr lang="fr-CA" sz="3200" dirty="0" smtClean="0"/>
            </a:br>
            <a:endParaRPr lang="en-CA" sz="2000" dirty="0"/>
          </a:p>
        </p:txBody>
      </p:sp>
      <p:graphicFrame>
        <p:nvGraphicFramePr>
          <p:cNvPr id="9" name="Espace réservé du contenu 3"/>
          <p:cNvGraphicFramePr>
            <a:graphicFrameLocks noGrp="1"/>
          </p:cNvGraphicFramePr>
          <p:nvPr>
            <p:ph idx="1"/>
            <p:extLst>
              <p:ext uri="{D42A27DB-BD31-4B8C-83A1-F6EECF244321}">
                <p14:modId xmlns:p14="http://schemas.microsoft.com/office/powerpoint/2010/main" val="636231250"/>
              </p:ext>
            </p:extLst>
          </p:nvPr>
        </p:nvGraphicFramePr>
        <p:xfrm>
          <a:off x="114300" y="870135"/>
          <a:ext cx="11907811" cy="5493084"/>
        </p:xfrm>
        <a:graphic>
          <a:graphicData uri="http://schemas.openxmlformats.org/drawingml/2006/table">
            <a:tbl>
              <a:tblPr firstRow="1" bandRow="1">
                <a:tableStyleId>{5C22544A-7EE6-4342-B048-85BDC9FD1C3A}</a:tableStyleId>
              </a:tblPr>
              <a:tblGrid>
                <a:gridCol w="2146762"/>
                <a:gridCol w="9761049"/>
              </a:tblGrid>
              <a:tr h="8310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Objectif</a:t>
                      </a:r>
                    </a:p>
                  </a:txBody>
                  <a:tcPr anchor="ctr">
                    <a:solidFill>
                      <a:schemeClr val="tx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2000" b="1" kern="120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Déterminer si</a:t>
                      </a:r>
                      <a:r>
                        <a:rPr lang="fr-CA" sz="2000" b="1" kern="1200" baseline="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l’</a:t>
                      </a:r>
                      <a:r>
                        <a:rPr lang="fr-CA" sz="2000" b="1" kern="120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identification des odeurs peut être</a:t>
                      </a:r>
                      <a:r>
                        <a:rPr lang="fr-CA" sz="2000" b="1" kern="1200" baseline="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fr-CA" sz="2000" b="1" kern="1200" baseline="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utilisée </a:t>
                      </a:r>
                      <a:r>
                        <a:rPr lang="fr-CA" sz="2000" b="1" kern="120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comme </a:t>
                      </a:r>
                      <a:r>
                        <a:rPr lang="fr-CA" sz="2000" b="1" kern="120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a:t>
                      </a:r>
                      <a:r>
                        <a:rPr lang="fr-CA" sz="2000" b="1" kern="1200" baseline="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fr-FR" sz="2000"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seule ou combinée à </a:t>
                      </a:r>
                      <a:r>
                        <a:rPr lang="fr-FR" sz="2000" b="1" baseline="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MoCA</a:t>
                      </a:r>
                      <a:r>
                        <a:rPr lang="fr-FR" sz="2000"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la classification diagnostique</a:t>
                      </a:r>
                      <a:r>
                        <a:rPr lang="fr-FR" sz="2000"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b="1" kern="120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 la MA.</a:t>
                      </a:r>
                      <a:endParaRPr lang="fr-FR"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tx1">
                        <a:lumMod val="50000"/>
                      </a:schemeClr>
                    </a:solidFill>
                  </a:tcPr>
                </a:tc>
              </a:tr>
              <a:tr h="545601">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a:txBody>
                    <a:bodyPr/>
                    <a:lstStyle/>
                    <a:p>
                      <a:r>
                        <a:rPr lang="fr-CA" sz="18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Étude descriptive</a:t>
                      </a:r>
                      <a:r>
                        <a:rPr lang="fr-CA"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18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transversale</a:t>
                      </a:r>
                      <a:endPar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r>
              <a:tr h="794983">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Recrutement</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bg2">
                        <a:lumMod val="20000"/>
                        <a:lumOff val="8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Clinique du</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fr-CA" sz="1800" b="0" kern="1200" baseline="0" dirty="0" err="1"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Alzheimer’s</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fr-CA" sz="1800" b="0" kern="1200" baseline="0" dirty="0" err="1"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Disease</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Center de l’Université de Pennsylvanie </a:t>
                      </a:r>
                      <a:endPar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Données amassées</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entre </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2005 et </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2015</a:t>
                      </a:r>
                      <a:endPar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bg2">
                        <a:lumMod val="20000"/>
                        <a:lumOff val="80000"/>
                      </a:schemeClr>
                    </a:solidFill>
                  </a:tcPr>
                </a:tc>
              </a:tr>
              <a:tr h="1601317">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Populations</a:t>
                      </a:r>
                      <a:r>
                        <a:rPr lang="fr-FR"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a:txBody>
                    <a:bodyPr/>
                    <a:lstStyle/>
                    <a:p>
                      <a:pPr marL="285750" indent="-285750">
                        <a:buFont typeface="Arial" panose="020B0604020202020204" pitchFamily="34" charset="0"/>
                        <a:buChar cha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292 cognitivement N</a:t>
                      </a:r>
                      <a:endParaRPr lang="en-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262 avec MA</a:t>
                      </a:r>
                    </a:p>
                    <a:p>
                      <a:pPr marL="285750" indent="-285750">
                        <a:buFont typeface="Arial" panose="020B0604020202020204" pitchFamily="34" charset="0"/>
                        <a:buChar cha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150 avec trouble neurocognitif modéré (</a:t>
                      </a:r>
                      <a:r>
                        <a:rPr lang="fr-CA" sz="1800" b="0" kern="1200" dirty="0" err="1"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TNCm</a:t>
                      </a: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avec amnésie :  </a:t>
                      </a:r>
                      <a:endParaRPr lang="en-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441325" indent="-261938">
                        <a:buFont typeface="Arial" panose="020B0604020202020204" pitchFamily="34" charset="0"/>
                        <a:buChar cha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80 </a:t>
                      </a:r>
                      <a:r>
                        <a:rPr lang="fr-CA" sz="1800" b="0" kern="1200" dirty="0" err="1"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TNCm</a:t>
                      </a: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avec amnésie (simple)</a:t>
                      </a:r>
                      <a:endPar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441325" indent="-261938">
                        <a:buFont typeface="Arial" panose="020B0604020202020204" pitchFamily="34" charset="0"/>
                        <a:buChar cha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70 </a:t>
                      </a:r>
                      <a:r>
                        <a:rPr lang="fr-CA" sz="1800" b="0" kern="1200" dirty="0" err="1"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TNCm</a:t>
                      </a: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avec amnésie et d’autres atteintes cognitives (multiple): ↑ risque de MA</a:t>
                      </a:r>
                      <a:endParaRPr lang="en-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nchor="ctr">
                    <a:solidFill>
                      <a:srgbClr val="58C1BA"/>
                    </a:solidFill>
                  </a:tcPr>
                </a:tc>
              </a:tr>
              <a:tr h="803295">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Interventions</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bg2">
                        <a:lumMod val="20000"/>
                        <a:lumOff val="8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 de reconnaissance des odeurs: </a:t>
                      </a:r>
                      <a:r>
                        <a:rPr lang="en-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SS-OIT*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cognitif</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fr-CA" sz="1800" b="0" kern="1200" baseline="0" dirty="0" err="1"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MoCA</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évaluation </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 performances cognitives </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dans 8 </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domaines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Analyse ROC pour établir les valeurs limites du SS-OIT et du </a:t>
                      </a:r>
                      <a:r>
                        <a:rPr lang="fr-CA" sz="1800" b="0" kern="1200" baseline="0" dirty="0" err="1"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MoCA</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utilisées pour le </a:t>
                      </a:r>
                      <a:r>
                        <a:rPr lang="fr-CA" sz="1800" b="0" kern="1200" baseline="0" dirty="0" err="1"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Dx</a:t>
                      </a:r>
                      <a:endPar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Diagnostic clinique par consensus d’experts</a:t>
                      </a:r>
                      <a:endPar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nchor="ctr">
                    <a:solidFill>
                      <a:schemeClr val="bg2">
                        <a:lumMod val="20000"/>
                        <a:lumOff val="80000"/>
                      </a:schemeClr>
                    </a:solidFill>
                  </a:tcPr>
                </a:tc>
              </a:tr>
              <a:tr h="531459">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Issues</a:t>
                      </a:r>
                      <a:r>
                        <a:rPr lang="fr-FR"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primaires</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a:txBody>
                    <a:bodyPr/>
                    <a:lstStyle/>
                    <a:p>
                      <a:pPr marL="0" indent="0">
                        <a:buNone/>
                      </a:pPr>
                      <a:r>
                        <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Perte de reconnaissance olfactive, perte fonctions cognitives</a:t>
                      </a:r>
                      <a:endParaRPr lang="fr-CA"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r>
            </a:tbl>
          </a:graphicData>
        </a:graphic>
      </p:graphicFrame>
      <p:sp>
        <p:nvSpPr>
          <p:cNvPr id="10" name="TextBox 9"/>
          <p:cNvSpPr txBox="1"/>
          <p:nvPr/>
        </p:nvSpPr>
        <p:spPr>
          <a:xfrm>
            <a:off x="286351" y="6484972"/>
            <a:ext cx="9127060" cy="338554"/>
          </a:xfrm>
          <a:prstGeom prst="rect">
            <a:avLst/>
          </a:prstGeom>
          <a:noFill/>
        </p:spPr>
        <p:txBody>
          <a:bodyPr wrap="square" rtlCol="0">
            <a:spAutoFit/>
          </a:bodyPr>
          <a:lstStyle/>
          <a:p>
            <a:r>
              <a:rPr lang="fr-CA"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*SS-OIT: </a:t>
            </a:r>
            <a:r>
              <a:rPr lang="en-CA" sz="1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Sniffin</a:t>
            </a:r>
            <a:r>
              <a:rPr lang="en-CA"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Sticks Odor Identification </a:t>
            </a:r>
            <a:r>
              <a:rPr lang="en-CA"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 / </a:t>
            </a:r>
            <a:r>
              <a:rPr lang="fr-CA"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CA" sz="16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MoCA</a:t>
            </a:r>
            <a:r>
              <a:rPr lang="fr-CA"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16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Montreal</a:t>
            </a:r>
            <a:r>
              <a:rPr lang="fr-CA"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Cognitive </a:t>
            </a:r>
            <a:r>
              <a:rPr lang="fr-CA" sz="16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a:t>
            </a:r>
            <a:endParaRPr lang="fr-CA"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txBox="1">
            <a:spLocks/>
          </p:cNvSpPr>
          <p:nvPr/>
        </p:nvSpPr>
        <p:spPr>
          <a:xfrm>
            <a:off x="286351" y="148640"/>
            <a:ext cx="11735760" cy="696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err="1"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Quarmley</a:t>
            </a:r>
            <a:r>
              <a:rPr lang="en-CA" sz="32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2017, </a:t>
            </a:r>
            <a:r>
              <a:rPr lang="en-CA" sz="3200" i="1" dirty="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Journal of Alzheimer’s Disease</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0540539" y="82795"/>
            <a:ext cx="468398" cy="707886"/>
          </a:xfrm>
          <a:prstGeom prst="rect">
            <a:avLst/>
          </a:prstGeom>
          <a:noFill/>
        </p:spPr>
        <p:txBody>
          <a:bodyPr wrap="none" rtlCol="0">
            <a:spAutoFit/>
          </a:bodyPr>
          <a:lstStyle/>
          <a:p>
            <a:r>
              <a:rPr lang="fr-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99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5276" y="788521"/>
            <a:ext cx="2819158" cy="696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3200" dirty="0" smtClean="0">
                <a:effectLst>
                  <a:outerShdw blurRad="38100" dist="38100" dir="2700000" algn="tl">
                    <a:srgbClr val="000000">
                      <a:alpha val="43137"/>
                    </a:srgbClr>
                  </a:outerShdw>
                </a:effectLst>
              </a:rPr>
              <a:t/>
            </a:r>
            <a:br>
              <a:rPr lang="fr-CA" sz="3200" dirty="0" smtClean="0">
                <a:effectLst>
                  <a:outerShdw blurRad="38100" dist="38100" dir="2700000" algn="tl">
                    <a:srgbClr val="000000">
                      <a:alpha val="43137"/>
                    </a:srgbClr>
                  </a:outerShdw>
                </a:effectLst>
              </a:rPr>
            </a:br>
            <a:endParaRPr lang="en-CA" sz="2000" dirty="0">
              <a:effectLst>
                <a:outerShdw blurRad="38100" dist="38100" dir="2700000" algn="tl">
                  <a:srgbClr val="000000">
                    <a:alpha val="43137"/>
                  </a:srgbClr>
                </a:outerShdw>
              </a:effectLst>
            </a:endParaRPr>
          </a:p>
        </p:txBody>
      </p:sp>
      <p:sp>
        <p:nvSpPr>
          <p:cNvPr id="7" name="TextBox 6"/>
          <p:cNvSpPr txBox="1"/>
          <p:nvPr/>
        </p:nvSpPr>
        <p:spPr>
          <a:xfrm>
            <a:off x="10540539" y="82795"/>
            <a:ext cx="468398" cy="707886"/>
          </a:xfrm>
          <a:prstGeom prst="rect">
            <a:avLst/>
          </a:prstGeom>
          <a:noFill/>
        </p:spPr>
        <p:txBody>
          <a:bodyPr wrap="none" rtlCol="0">
            <a:spAutoFit/>
          </a:bodyPr>
          <a:lstStyle/>
          <a:p>
            <a:r>
              <a:rPr lang="fr-CA"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8" name="Espace réservé du contenu 3"/>
          <p:cNvGraphicFramePr>
            <a:graphicFrameLocks/>
          </p:cNvGraphicFramePr>
          <p:nvPr>
            <p:extLst>
              <p:ext uri="{D42A27DB-BD31-4B8C-83A1-F6EECF244321}">
                <p14:modId xmlns:p14="http://schemas.microsoft.com/office/powerpoint/2010/main" val="3908954536"/>
              </p:ext>
            </p:extLst>
          </p:nvPr>
        </p:nvGraphicFramePr>
        <p:xfrm>
          <a:off x="236921" y="4892614"/>
          <a:ext cx="11731923" cy="1724147"/>
        </p:xfrm>
        <a:graphic>
          <a:graphicData uri="http://schemas.openxmlformats.org/drawingml/2006/table">
            <a:tbl>
              <a:tblPr firstRow="1" bandRow="1">
                <a:tableStyleId>{5C22544A-7EE6-4342-B048-85BDC9FD1C3A}</a:tableStyleId>
              </a:tblPr>
              <a:tblGrid>
                <a:gridCol w="5896388"/>
                <a:gridCol w="5835535"/>
              </a:tblGrid>
              <a:tr h="359897">
                <a:tc>
                  <a:txBody>
                    <a:bodyPr/>
                    <a:lstStyle/>
                    <a:p>
                      <a:pPr algn="ctr"/>
                      <a:r>
                        <a:rPr lang="fr-F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Forces</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1">
                        <a:lumMod val="50000"/>
                      </a:schemeClr>
                    </a:solidFill>
                  </a:tcPr>
                </a:tc>
                <a:tc>
                  <a:txBody>
                    <a:bodyPr/>
                    <a:lstStyle/>
                    <a:p>
                      <a:pPr marL="0" indent="0" algn="ctr">
                        <a:buFontTx/>
                        <a:buNone/>
                      </a:pPr>
                      <a:r>
                        <a:rPr lang="fr-FR"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Limites</a:t>
                      </a:r>
                    </a:p>
                  </a:txBody>
                  <a:tcPr>
                    <a:solidFill>
                      <a:schemeClr val="tx1">
                        <a:lumMod val="50000"/>
                      </a:schemeClr>
                    </a:solidFill>
                  </a:tcPr>
                </a:tc>
              </a:tr>
              <a:tr h="1327907">
                <a:tc>
                  <a:txBody>
                    <a:bodyPr/>
                    <a:lstStyle/>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Puissance élevée: n= 150-292</a:t>
                      </a: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SS-OIT</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fiabilité test-</a:t>
                      </a:r>
                      <a:r>
                        <a:rPr lang="fr-FR" sz="1800" b="0" baseline="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retest</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élevée, rapidité (5-8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min)</a:t>
                      </a:r>
                    </a:p>
                    <a:p>
                      <a:pPr marL="285750" indent="-285750">
                        <a:buFont typeface="Arial" panose="020B0604020202020204" pitchFamily="34" charset="0"/>
                        <a:buChar char="•"/>
                      </a:pPr>
                      <a:r>
                        <a:rPr lang="fr-FR" sz="1800" b="0" baseline="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MoCA</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test reconnu, largement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utilisé, simple, accessible </a:t>
                      </a:r>
                      <a:endParaRPr lang="fr-FR" sz="18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bg2">
                        <a:lumMod val="20000"/>
                        <a:lumOff val="80000"/>
                      </a:schemeClr>
                    </a:solidFill>
                  </a:tcPr>
                </a:tc>
                <a:tc>
                  <a:txBody>
                    <a:bodyPr/>
                    <a:lstStyle/>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Validité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externe limitée: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63% femmes, 70% caucasiens, groupe MA plus âgé et moins éduqué</a:t>
                      </a: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Recrutement des individus cognitivement N?</a:t>
                      </a: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Étude transversale </a:t>
                      </a:r>
                      <a:endPar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r>
            </a:tbl>
          </a:graphicData>
        </a:graphic>
      </p:graphicFrame>
      <p:sp>
        <p:nvSpPr>
          <p:cNvPr id="3" name="TextBox 2"/>
          <p:cNvSpPr txBox="1"/>
          <p:nvPr/>
        </p:nvSpPr>
        <p:spPr>
          <a:xfrm>
            <a:off x="563500" y="952197"/>
            <a:ext cx="11046123" cy="3662541"/>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iminution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capacité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à reconnaître les odeurs est associée à la MA et au </a:t>
            </a:r>
            <a:r>
              <a:rPr lang="fr-CA" sz="2000" dirty="0" err="1">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1436688" lvl="1" indent="-285750">
              <a:buFont typeface="Arial" panose="020B0604020202020204" pitchFamily="34" charset="0"/>
              <a:buChar char="•"/>
            </a:pPr>
            <a:r>
              <a:rPr lang="fr-CA" sz="2000" dirty="0" err="1">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ou MA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&lt; vs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cognitivement N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CA" sz="2000" i="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CA" sz="2000" i="1"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 0.0001)</a:t>
            </a:r>
          </a:p>
          <a:p>
            <a:pPr marL="1436688" lvl="1" indent="-285750" defTabSz="457200">
              <a:buFont typeface="Arial" panose="020B0604020202020204" pitchFamily="34" charset="0"/>
              <a:buChar char="•"/>
              <a:defRPr/>
            </a:pP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vs </a:t>
            </a:r>
            <a:r>
              <a:rPr lang="fr-CA" sz="2000" dirty="0" err="1">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CA" sz="2000" i="1"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0.0001</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436688" lvl="1" indent="-285750" defTabSz="457200">
              <a:buFont typeface="Arial" panose="020B0604020202020204" pitchFamily="34" charset="0"/>
              <a:buChar char="•"/>
              <a:defRPr/>
            </a:pPr>
            <a:r>
              <a:rPr lang="fr-CA" sz="2000" dirty="0" err="1">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atteintes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cognitives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multiples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vs </a:t>
            </a:r>
            <a:r>
              <a:rPr lang="fr-CA" sz="2000" dirty="0" err="1">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amnésie (</a:t>
            </a:r>
            <a:r>
              <a:rPr lang="fr-CA" sz="2000" i="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CA" sz="2000" i="1"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 0.023)</a:t>
            </a:r>
          </a:p>
          <a:p>
            <a:pPr marL="285750" indent="-285750" defTabSz="457200">
              <a:buFontTx/>
              <a:buChar char="-"/>
              <a:defRPr/>
            </a:pPr>
            <a:endParaRPr lang="fr-CA" sz="8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defTabSz="457200">
              <a:buFontTx/>
              <a:buChar char="-"/>
              <a:defRPr/>
            </a:pPr>
            <a:endParaRPr lang="fr-CA" sz="8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defTabSz="457200">
              <a:buClr>
                <a:srgbClr val="C00000"/>
              </a:buClr>
              <a:buFont typeface="Wingdings" panose="05000000000000000000" pitchFamily="2" charset="2"/>
              <a:buChar char="Ø"/>
              <a:defRPr/>
            </a:pP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orrélation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entre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résultats </a:t>
            </a:r>
            <a:r>
              <a:rPr lang="fr-CA" sz="2000" dirty="0" err="1"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MoCA</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SS-OIT </a:t>
            </a:r>
          </a:p>
          <a:p>
            <a:pPr marL="342900" indent="-342900" defTabSz="457200">
              <a:buClr>
                <a:srgbClr val="C00000"/>
              </a:buClr>
              <a:buFont typeface="Wingdings" panose="05000000000000000000" pitchFamily="2" charset="2"/>
              <a:buChar char="Ø"/>
              <a:defRPr/>
            </a:pPr>
            <a:endParaRPr lang="fr-CA" sz="8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defTabSz="457200">
              <a:buClr>
                <a:srgbClr val="C00000"/>
              </a:buClr>
              <a:buFont typeface="Wingdings" panose="05000000000000000000" pitchFamily="2" charset="2"/>
              <a:buChar char="Ø"/>
              <a:defRPr/>
            </a:pPr>
            <a:endParaRPr lang="fr-CA" sz="8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defTabSz="457200">
              <a:buClr>
                <a:srgbClr val="C00000"/>
              </a:buClr>
              <a:buFont typeface="Wingdings" panose="05000000000000000000" pitchFamily="2" charset="2"/>
              <a:buChar char="Ø"/>
              <a:defRPr/>
            </a:pP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L’utilisation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d’un test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olfactif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combiné au</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err="1">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MoCA</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augmente: </a:t>
            </a:r>
          </a:p>
          <a:p>
            <a:pPr marL="1436688" lvl="1" indent="-285750" defTabSz="457200">
              <a:buFont typeface="Arial" panose="020B0604020202020204" pitchFamily="34" charset="0"/>
              <a:buChar char="•"/>
              <a:defRPr/>
            </a:pP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précision diagnostic de 8-17%</a:t>
            </a:r>
            <a:endPar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436688" lvl="1" indent="-285750" defTabSz="457200">
              <a:buFont typeface="Arial" panose="020B0604020202020204" pitchFamily="34" charset="0"/>
              <a:buChar char="•"/>
              <a:defRPr/>
            </a:pP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sensibilité/ spécificité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vs </a:t>
            </a:r>
            <a:r>
              <a:rPr lang="fr-CA" sz="2000" dirty="0" err="1">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MoCA</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seul: </a:t>
            </a:r>
          </a:p>
          <a:p>
            <a:pPr marL="2873375" lvl="7" indent="-285750" defTabSz="457200">
              <a:buFont typeface="Arial" panose="020B0604020202020204" pitchFamily="34" charset="0"/>
              <a:buChar char="•"/>
              <a:defRPr/>
            </a:pP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Cognitivement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vs MA: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sensibilité 95 → 96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spécificité 91</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99</a:t>
            </a:r>
            <a:endPar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73375" lvl="7" indent="-285750" defTabSz="457200">
              <a:buFont typeface="Arial" panose="020B0604020202020204" pitchFamily="34" charset="0"/>
              <a:buChar char="•"/>
              <a:defRPr/>
            </a:pPr>
            <a:r>
              <a:rPr lang="fr-CA" sz="2000" dirty="0" err="1"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vs MA: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sensibilité</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71</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85</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spécificité 79 </a:t>
            </a:r>
            <a:r>
              <a:rPr lang="fr-CA" sz="20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89</a:t>
            </a:r>
            <a:endPar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8121464" y="130631"/>
            <a:ext cx="3627533" cy="696888"/>
          </a:xfrm>
        </p:spPr>
        <p:txBody>
          <a:bodyPr/>
          <a:lstStyle/>
          <a:p>
            <a:r>
              <a:rPr lang="en-CA" sz="3200" dirty="0" err="1">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Quarmley</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itle 1"/>
          <p:cNvSpPr txBox="1">
            <a:spLocks/>
          </p:cNvSpPr>
          <p:nvPr/>
        </p:nvSpPr>
        <p:spPr>
          <a:xfrm>
            <a:off x="97974" y="57311"/>
            <a:ext cx="9404723" cy="8305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Résultats</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300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3"/>
          <p:cNvGraphicFramePr>
            <a:graphicFrameLocks noGrp="1"/>
          </p:cNvGraphicFramePr>
          <p:nvPr>
            <p:ph idx="1"/>
            <p:extLst>
              <p:ext uri="{D42A27DB-BD31-4B8C-83A1-F6EECF244321}">
                <p14:modId xmlns:p14="http://schemas.microsoft.com/office/powerpoint/2010/main" val="3732975974"/>
              </p:ext>
            </p:extLst>
          </p:nvPr>
        </p:nvGraphicFramePr>
        <p:xfrm>
          <a:off x="114300" y="1041988"/>
          <a:ext cx="11907811" cy="5309042"/>
        </p:xfrm>
        <a:graphic>
          <a:graphicData uri="http://schemas.openxmlformats.org/drawingml/2006/table">
            <a:tbl>
              <a:tblPr firstRow="1" bandRow="1">
                <a:tableStyleId>{5C22544A-7EE6-4342-B048-85BDC9FD1C3A}</a:tableStyleId>
              </a:tblPr>
              <a:tblGrid>
                <a:gridCol w="1963882"/>
                <a:gridCol w="9943929"/>
              </a:tblGrid>
              <a:tr h="8200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000000">
                                <a:alpha val="43137"/>
                              </a:srgbClr>
                            </a:outerShdw>
                          </a:effectLst>
                        </a:rPr>
                        <a:t>Objectif</a:t>
                      </a:r>
                    </a:p>
                  </a:txBody>
                  <a:tcPr anchor="ctr">
                    <a:solidFill>
                      <a:srgbClr val="7F7F7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2000" b="1" kern="1200" dirty="0" smtClean="0">
                          <a:solidFill>
                            <a:schemeClr val="lt1"/>
                          </a:solidFill>
                          <a:effectLst>
                            <a:outerShdw blurRad="38100" dist="38100" dir="2700000" algn="tl">
                              <a:srgbClr val="000000">
                                <a:alpha val="43137"/>
                              </a:srgbClr>
                            </a:outerShdw>
                          </a:effectLst>
                          <a:latin typeface="+mn-lt"/>
                          <a:ea typeface="+mn-ea"/>
                          <a:cs typeface="+mn-cs"/>
                        </a:rPr>
                        <a:t>Déterminer</a:t>
                      </a:r>
                      <a:r>
                        <a:rPr lang="fr-CA" sz="2000" b="1" kern="1200" baseline="0" dirty="0" smtClean="0">
                          <a:solidFill>
                            <a:schemeClr val="lt1"/>
                          </a:solidFill>
                          <a:effectLst>
                            <a:outerShdw blurRad="38100" dist="38100" dir="2700000" algn="tl">
                              <a:srgbClr val="000000">
                                <a:alpha val="43137"/>
                              </a:srgbClr>
                            </a:outerShdw>
                          </a:effectLst>
                          <a:latin typeface="+mn-lt"/>
                          <a:ea typeface="+mn-ea"/>
                          <a:cs typeface="+mn-cs"/>
                        </a:rPr>
                        <a:t> si il y a a</a:t>
                      </a:r>
                      <a:r>
                        <a:rPr lang="fr-CA" sz="2000" b="1" kern="1200" dirty="0" smtClean="0">
                          <a:solidFill>
                            <a:schemeClr val="lt1"/>
                          </a:solidFill>
                          <a:effectLst>
                            <a:outerShdw blurRad="38100" dist="38100" dir="2700000" algn="tl">
                              <a:srgbClr val="000000">
                                <a:alpha val="43137"/>
                              </a:srgbClr>
                            </a:outerShdw>
                          </a:effectLst>
                          <a:latin typeface="+mn-lt"/>
                          <a:ea typeface="+mn-ea"/>
                          <a:cs typeface="+mn-cs"/>
                        </a:rPr>
                        <a:t>ssociation entre perte </a:t>
                      </a:r>
                      <a:r>
                        <a:rPr lang="fr-CA" sz="2000" b="1" kern="1200" dirty="0" smtClean="0">
                          <a:solidFill>
                            <a:schemeClr val="lt1"/>
                          </a:solidFill>
                          <a:effectLst>
                            <a:outerShdw blurRad="38100" dist="38100" dir="2700000" algn="tl">
                              <a:srgbClr val="000000">
                                <a:alpha val="43137"/>
                              </a:srgbClr>
                            </a:outerShdw>
                          </a:effectLst>
                          <a:latin typeface="+mn-lt"/>
                          <a:ea typeface="+mn-ea"/>
                          <a:cs typeface="+mn-cs"/>
                        </a:rPr>
                        <a:t>olfactive, </a:t>
                      </a:r>
                      <a:r>
                        <a:rPr lang="fr-CA" sz="2000" b="1" kern="1200" dirty="0" smtClean="0">
                          <a:solidFill>
                            <a:schemeClr val="lt1"/>
                          </a:solidFill>
                          <a:effectLst>
                            <a:outerShdw blurRad="38100" dist="38100" dir="2700000" algn="tl">
                              <a:srgbClr val="000000">
                                <a:alpha val="43137"/>
                              </a:srgbClr>
                            </a:outerShdw>
                          </a:effectLst>
                          <a:latin typeface="+mn-lt"/>
                          <a:ea typeface="+mn-ea"/>
                          <a:cs typeface="+mn-cs"/>
                        </a:rPr>
                        <a:t>incidence de </a:t>
                      </a:r>
                      <a:r>
                        <a:rPr lang="fr-CA" sz="2000" b="1" kern="1200" dirty="0" err="1" smtClean="0">
                          <a:solidFill>
                            <a:schemeClr val="lt1"/>
                          </a:solidFill>
                          <a:effectLst>
                            <a:outerShdw blurRad="38100" dist="38100" dir="2700000" algn="tl">
                              <a:srgbClr val="000000">
                                <a:alpha val="43137"/>
                              </a:srgbClr>
                            </a:outerShdw>
                          </a:effectLst>
                          <a:latin typeface="+mn-lt"/>
                          <a:ea typeface="+mn-ea"/>
                          <a:cs typeface="+mn-cs"/>
                        </a:rPr>
                        <a:t>TNCm</a:t>
                      </a:r>
                      <a:r>
                        <a:rPr lang="fr-CA" sz="2000" b="1" kern="1200" dirty="0" smtClean="0">
                          <a:solidFill>
                            <a:schemeClr val="lt1"/>
                          </a:solidFill>
                          <a:effectLst>
                            <a:outerShdw blurRad="38100" dist="38100" dir="2700000" algn="tl">
                              <a:srgbClr val="000000">
                                <a:alpha val="43137"/>
                              </a:srgbClr>
                            </a:outerShdw>
                          </a:effectLst>
                          <a:latin typeface="+mn-lt"/>
                          <a:ea typeface="+mn-ea"/>
                          <a:cs typeface="+mn-cs"/>
                        </a:rPr>
                        <a:t> et sa progression vers </a:t>
                      </a:r>
                      <a:r>
                        <a:rPr lang="fr-CA" sz="2000" b="1" kern="1200" dirty="0" smtClean="0">
                          <a:solidFill>
                            <a:schemeClr val="lt1"/>
                          </a:solidFill>
                          <a:effectLst>
                            <a:outerShdw blurRad="38100" dist="38100" dir="2700000" algn="tl">
                              <a:srgbClr val="000000">
                                <a:alpha val="43137"/>
                              </a:srgbClr>
                            </a:outerShdw>
                          </a:effectLst>
                          <a:latin typeface="+mn-lt"/>
                          <a:ea typeface="+mn-ea"/>
                          <a:cs typeface="+mn-cs"/>
                        </a:rPr>
                        <a:t>MA. </a:t>
                      </a:r>
                      <a:endParaRPr lang="fr-FR" sz="2000" b="1" dirty="0" smtClean="0">
                        <a:solidFill>
                          <a:schemeClr val="tx1"/>
                        </a:solidFill>
                        <a:effectLst>
                          <a:outerShdw blurRad="38100" dist="38100" dir="2700000" algn="tl">
                            <a:srgbClr val="000000">
                              <a:alpha val="43137"/>
                            </a:srgbClr>
                          </a:outerShdw>
                        </a:effectLst>
                      </a:endParaRPr>
                    </a:p>
                  </a:txBody>
                  <a:tcPr anchor="ctr">
                    <a:solidFill>
                      <a:srgbClr val="7F7F7F"/>
                    </a:solidFill>
                  </a:tcPr>
                </a:tc>
              </a:tr>
              <a:tr h="529410">
                <a:tc>
                  <a:txBody>
                    <a:bodyPr/>
                    <a:lstStyle/>
                    <a:p>
                      <a:pPr algn="ctr"/>
                      <a:r>
                        <a:rPr lang="fr-FR" b="1" dirty="0" smtClean="0">
                          <a:effectLst>
                            <a:outerShdw blurRad="38100" dist="38100" dir="2700000" algn="tl">
                              <a:srgbClr val="000000">
                                <a:alpha val="43137"/>
                              </a:srgbClr>
                            </a:outerShdw>
                          </a:effectLst>
                        </a:rPr>
                        <a:t>Type</a:t>
                      </a:r>
                      <a:endParaRPr lang="fr-FR" b="1" dirty="0">
                        <a:effectLst>
                          <a:outerShdw blurRad="38100" dist="38100" dir="2700000" algn="tl">
                            <a:srgbClr val="000000">
                              <a:alpha val="43137"/>
                            </a:srgbClr>
                          </a:outerShdw>
                        </a:effectLst>
                      </a:endParaRPr>
                    </a:p>
                  </a:txBody>
                  <a:tcPr anchor="ctr">
                    <a:solidFill>
                      <a:srgbClr val="58C1BA"/>
                    </a:solidFill>
                  </a:tcPr>
                </a:tc>
                <a:tc>
                  <a:txBody>
                    <a:bodyPr/>
                    <a:lstStyle/>
                    <a:p>
                      <a:pPr marL="0" indent="0">
                        <a:buFontTx/>
                        <a:buNone/>
                      </a:pPr>
                      <a:r>
                        <a:rPr lang="fr-CA" sz="1800" b="0" dirty="0" smtClean="0">
                          <a:solidFill>
                            <a:schemeClr val="bg1"/>
                          </a:solidFill>
                          <a:effectLst>
                            <a:outerShdw blurRad="38100" dist="38100" dir="2700000" algn="tl">
                              <a:srgbClr val="000000">
                                <a:alpha val="43137"/>
                              </a:srgbClr>
                            </a:outerShdw>
                          </a:effectLst>
                        </a:rPr>
                        <a:t>Étude de cohorte prospective</a:t>
                      </a:r>
                      <a:endParaRPr lang="fr-FR" b="0" dirty="0" smtClean="0">
                        <a:solidFill>
                          <a:schemeClr val="bg1"/>
                        </a:solidFill>
                        <a:effectLst>
                          <a:outerShdw blurRad="38100" dist="38100" dir="2700000" algn="tl">
                            <a:srgbClr val="000000">
                              <a:alpha val="43137"/>
                            </a:srgbClr>
                          </a:outerShdw>
                        </a:effectLst>
                      </a:endParaRPr>
                    </a:p>
                  </a:txBody>
                  <a:tcPr anchor="ctr">
                    <a:solidFill>
                      <a:srgbClr val="58C1BA"/>
                    </a:solidFill>
                  </a:tcPr>
                </a:tc>
              </a:tr>
              <a:tr h="914394">
                <a:tc>
                  <a:txBody>
                    <a:bodyPr/>
                    <a:lstStyle/>
                    <a:p>
                      <a:pPr algn="ctr"/>
                      <a:r>
                        <a:rPr lang="fr-CA" sz="1800" b="1" kern="1200" dirty="0" smtClean="0">
                          <a:solidFill>
                            <a:schemeClr val="dk1"/>
                          </a:solidFill>
                          <a:effectLst>
                            <a:outerShdw blurRad="38100" dist="38100" dir="2700000" algn="tl">
                              <a:srgbClr val="000000">
                                <a:alpha val="43137"/>
                              </a:srgbClr>
                            </a:outerShdw>
                          </a:effectLst>
                          <a:latin typeface="+mn-lt"/>
                          <a:ea typeface="+mn-ea"/>
                          <a:cs typeface="+mn-cs"/>
                        </a:rPr>
                        <a:t>Recrutement</a:t>
                      </a:r>
                      <a:endParaRPr lang="fr-FR" b="1" dirty="0">
                        <a:effectLst>
                          <a:outerShdw blurRad="38100" dist="38100" dir="2700000" algn="tl">
                            <a:srgbClr val="000000">
                              <a:alpha val="43137"/>
                            </a:srgbClr>
                          </a:outerShdw>
                        </a:effectLst>
                      </a:endParaRPr>
                    </a:p>
                  </a:txBody>
                  <a:tcPr anchor="ctr">
                    <a:solidFill>
                      <a:srgbClr val="C5E8EA"/>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bg1"/>
                          </a:solidFill>
                          <a:effectLst>
                            <a:outerShdw blurRad="38100" dist="38100" dir="2700000" algn="tl">
                              <a:srgbClr val="000000">
                                <a:alpha val="43137"/>
                              </a:srgbClr>
                            </a:outerShdw>
                          </a:effectLst>
                          <a:latin typeface="+mn-lt"/>
                          <a:ea typeface="+mn-ea"/>
                          <a:cs typeface="+mn-cs"/>
                        </a:rPr>
                        <a:t>Étude sur le vieillissement</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 de la Clinique Mayo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Participants </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entre 70-89 </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ans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Recrutés</a:t>
                      </a:r>
                      <a:r>
                        <a:rPr lang="fr-CA" sz="1800" b="0" kern="1200" dirty="0" smtClean="0">
                          <a:solidFill>
                            <a:schemeClr val="bg1"/>
                          </a:solidFill>
                          <a:effectLst>
                            <a:outerShdw blurRad="38100" dist="38100" dir="2700000" algn="tl">
                              <a:srgbClr val="000000">
                                <a:alpha val="43137"/>
                              </a:srgbClr>
                            </a:outerShdw>
                          </a:effectLst>
                          <a:latin typeface="+mn-lt"/>
                          <a:ea typeface="+mn-ea"/>
                          <a:cs typeface="+mn-cs"/>
                        </a:rPr>
                        <a:t> </a:t>
                      </a:r>
                      <a:r>
                        <a:rPr lang="fr-CA" sz="1800" b="0" kern="1200" dirty="0" smtClean="0">
                          <a:solidFill>
                            <a:schemeClr val="bg1"/>
                          </a:solidFill>
                          <a:effectLst>
                            <a:outerShdw blurRad="38100" dist="38100" dir="2700000" algn="tl">
                              <a:srgbClr val="000000">
                                <a:alpha val="43137"/>
                              </a:srgbClr>
                            </a:outerShdw>
                          </a:effectLst>
                          <a:latin typeface="+mn-lt"/>
                          <a:ea typeface="+mn-ea"/>
                          <a:cs typeface="+mn-cs"/>
                        </a:rPr>
                        <a:t>dans le </a:t>
                      </a:r>
                      <a:r>
                        <a:rPr lang="fr-CA" sz="1800" b="0" kern="1200" dirty="0" err="1" smtClean="0">
                          <a:solidFill>
                            <a:schemeClr val="bg1"/>
                          </a:solidFill>
                          <a:effectLst>
                            <a:outerShdw blurRad="38100" dist="38100" dir="2700000" algn="tl">
                              <a:srgbClr val="000000">
                                <a:alpha val="43137"/>
                              </a:srgbClr>
                            </a:outerShdw>
                          </a:effectLst>
                          <a:latin typeface="+mn-lt"/>
                          <a:ea typeface="+mn-ea"/>
                          <a:cs typeface="+mn-cs"/>
                        </a:rPr>
                        <a:t>Olmsted</a:t>
                      </a:r>
                      <a:r>
                        <a:rPr lang="fr-CA" sz="1800" b="0" kern="1200" dirty="0" smtClean="0">
                          <a:solidFill>
                            <a:schemeClr val="bg1"/>
                          </a:solidFill>
                          <a:effectLst>
                            <a:outerShdw blurRad="38100" dist="38100" dir="2700000" algn="tl">
                              <a:srgbClr val="000000">
                                <a:alpha val="43137"/>
                              </a:srgbClr>
                            </a:outerShdw>
                          </a:effectLst>
                          <a:latin typeface="+mn-lt"/>
                          <a:ea typeface="+mn-ea"/>
                          <a:cs typeface="+mn-cs"/>
                        </a:rPr>
                        <a:t> </a:t>
                      </a:r>
                      <a:r>
                        <a:rPr lang="fr-CA" sz="1800" b="0" kern="1200" dirty="0" err="1" smtClean="0">
                          <a:solidFill>
                            <a:schemeClr val="bg1"/>
                          </a:solidFill>
                          <a:effectLst>
                            <a:outerShdw blurRad="38100" dist="38100" dir="2700000" algn="tl">
                              <a:srgbClr val="000000">
                                <a:alpha val="43137"/>
                              </a:srgbClr>
                            </a:outerShdw>
                          </a:effectLst>
                          <a:latin typeface="+mn-lt"/>
                          <a:ea typeface="+mn-ea"/>
                          <a:cs typeface="+mn-cs"/>
                        </a:rPr>
                        <a:t>County</a:t>
                      </a:r>
                      <a:r>
                        <a:rPr lang="fr-CA" sz="1800" b="0" kern="1200" dirty="0" smtClean="0">
                          <a:solidFill>
                            <a:schemeClr val="bg1"/>
                          </a:solidFill>
                          <a:effectLst>
                            <a:outerShdw blurRad="38100" dist="38100" dir="2700000" algn="tl">
                              <a:srgbClr val="000000">
                                <a:alpha val="43137"/>
                              </a:srgbClr>
                            </a:outerShdw>
                          </a:effectLst>
                          <a:latin typeface="+mn-lt"/>
                          <a:ea typeface="+mn-ea"/>
                          <a:cs typeface="+mn-cs"/>
                        </a:rPr>
                        <a:t> au Minnesota</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 entre 2004 et 2010</a:t>
                      </a:r>
                    </a:p>
                  </a:txBody>
                  <a:tcPr anchor="ctr">
                    <a:solidFill>
                      <a:srgbClr val="C5E8EA"/>
                    </a:solidFill>
                  </a:tcPr>
                </a:tc>
              </a:tr>
              <a:tr h="755166">
                <a:tc>
                  <a:txBody>
                    <a:bodyPr/>
                    <a:lstStyle/>
                    <a:p>
                      <a:pPr algn="ctr"/>
                      <a:r>
                        <a:rPr lang="fr-FR" b="1" dirty="0" smtClean="0">
                          <a:effectLst>
                            <a:outerShdw blurRad="38100" dist="38100" dir="2700000" algn="tl">
                              <a:srgbClr val="000000">
                                <a:alpha val="43137"/>
                              </a:srgbClr>
                            </a:outerShdw>
                          </a:effectLst>
                        </a:rPr>
                        <a:t>Populations</a:t>
                      </a:r>
                      <a:r>
                        <a:rPr lang="fr-FR" b="1" baseline="0" dirty="0" smtClean="0">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a:txBody>
                  <a:tcPr anchor="ctr">
                    <a:solidFill>
                      <a:srgbClr val="58C1BA"/>
                    </a:solidFill>
                  </a:tcPr>
                </a:tc>
                <a:tc>
                  <a:txBody>
                    <a:bodyPr/>
                    <a:lstStyle/>
                    <a:p>
                      <a:pPr marL="285750" indent="-285750">
                        <a:buFont typeface="Arial" panose="020B0604020202020204" pitchFamily="34" charset="0"/>
                        <a:buChar char="•"/>
                      </a:pPr>
                      <a:r>
                        <a:rPr lang="fr-CA" sz="1800" b="0" kern="1200" dirty="0" smtClean="0">
                          <a:solidFill>
                            <a:schemeClr val="bg1"/>
                          </a:solidFill>
                          <a:effectLst>
                            <a:outerShdw blurRad="38100" dist="38100" dir="2700000" algn="tl">
                              <a:srgbClr val="000000">
                                <a:alpha val="43137"/>
                              </a:srgbClr>
                            </a:outerShdw>
                          </a:effectLst>
                          <a:latin typeface="+mn-lt"/>
                          <a:ea typeface="+mn-ea"/>
                          <a:cs typeface="+mn-cs"/>
                        </a:rPr>
                        <a:t>1430 cognitivement N</a:t>
                      </a:r>
                    </a:p>
                    <a:p>
                      <a:pPr marL="285750" indent="-285750">
                        <a:buFont typeface="Arial" panose="020B0604020202020204" pitchFamily="34" charset="0"/>
                        <a:buChar char="•"/>
                      </a:pPr>
                      <a:r>
                        <a:rPr lang="fr-CA" sz="1800" b="0" kern="1200" dirty="0" smtClean="0">
                          <a:solidFill>
                            <a:schemeClr val="bg1"/>
                          </a:solidFill>
                          <a:effectLst>
                            <a:outerShdw blurRad="38100" dist="38100" dir="2700000" algn="tl">
                              <a:srgbClr val="000000">
                                <a:alpha val="43137"/>
                              </a:srgbClr>
                            </a:outerShdw>
                          </a:effectLst>
                          <a:latin typeface="+mn-lt"/>
                          <a:ea typeface="+mn-ea"/>
                          <a:cs typeface="+mn-cs"/>
                        </a:rPr>
                        <a:t>221 </a:t>
                      </a:r>
                      <a:r>
                        <a:rPr lang="fr-CA" sz="1800" b="0" kern="1200" dirty="0" err="1" smtClean="0">
                          <a:solidFill>
                            <a:schemeClr val="bg1"/>
                          </a:solidFill>
                          <a:effectLst>
                            <a:outerShdw blurRad="38100" dist="38100" dir="2700000" algn="tl">
                              <a:srgbClr val="000000">
                                <a:alpha val="43137"/>
                              </a:srgbClr>
                            </a:outerShdw>
                          </a:effectLst>
                          <a:latin typeface="+mn-lt"/>
                          <a:ea typeface="+mn-ea"/>
                          <a:cs typeface="+mn-cs"/>
                        </a:rPr>
                        <a:t>TNCm</a:t>
                      </a:r>
                      <a:endParaRPr lang="fr-CA" sz="1800" b="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solidFill>
                      <a:srgbClr val="58C1BA"/>
                    </a:solidFill>
                  </a:tcPr>
                </a:tc>
              </a:tr>
              <a:tr h="1673279">
                <a:tc>
                  <a:txBody>
                    <a:bodyPr/>
                    <a:lstStyle/>
                    <a:p>
                      <a:pPr algn="ctr"/>
                      <a:r>
                        <a:rPr lang="fr-FR" b="1" dirty="0" smtClean="0">
                          <a:effectLst>
                            <a:outerShdw blurRad="38100" dist="38100" dir="2700000" algn="tl">
                              <a:srgbClr val="000000">
                                <a:alpha val="43137"/>
                              </a:srgbClr>
                            </a:outerShdw>
                          </a:effectLst>
                        </a:rPr>
                        <a:t>Interventions</a:t>
                      </a:r>
                      <a:endParaRPr lang="fr-FR" b="1" dirty="0">
                        <a:effectLst>
                          <a:outerShdw blurRad="38100" dist="38100" dir="2700000" algn="tl">
                            <a:srgbClr val="000000">
                              <a:alpha val="43137"/>
                            </a:srgbClr>
                          </a:outerShdw>
                        </a:effectLst>
                      </a:endParaRPr>
                    </a:p>
                  </a:txBody>
                  <a:tcPr anchor="ctr">
                    <a:solidFill>
                      <a:srgbClr val="C5E8EA"/>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smtClean="0">
                          <a:solidFill>
                            <a:schemeClr val="bg1"/>
                          </a:solidFill>
                          <a:effectLst>
                            <a:outerShdw blurRad="38100" dist="38100" dir="2700000" algn="tl">
                              <a:srgbClr val="000000">
                                <a:alpha val="43137"/>
                              </a:srgbClr>
                            </a:outerShdw>
                          </a:effectLst>
                        </a:rPr>
                        <a:t>Test de reconnaissance des odeurs: </a:t>
                      </a:r>
                      <a:r>
                        <a:rPr lang="en-CA" sz="1800" b="0" kern="1200" dirty="0" smtClean="0">
                          <a:solidFill>
                            <a:schemeClr val="bg1"/>
                          </a:solidFill>
                          <a:effectLst>
                            <a:outerShdw blurRad="38100" dist="38100" dir="2700000" algn="tl">
                              <a:srgbClr val="000000">
                                <a:alpha val="43137"/>
                              </a:srgbClr>
                            </a:outerShdw>
                          </a:effectLst>
                          <a:latin typeface="+mn-lt"/>
                          <a:ea typeface="+mn-ea"/>
                          <a:cs typeface="+mn-cs"/>
                        </a:rPr>
                        <a:t>B-SIT*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bg1"/>
                          </a:solidFill>
                          <a:effectLst>
                            <a:outerShdw blurRad="38100" dist="38100" dir="2700000" algn="tl">
                              <a:srgbClr val="000000">
                                <a:alpha val="43137"/>
                              </a:srgbClr>
                            </a:outerShdw>
                          </a:effectLst>
                          <a:latin typeface="+mn-lt"/>
                          <a:ea typeface="+mn-ea"/>
                          <a:cs typeface="+mn-cs"/>
                        </a:rPr>
                        <a:t>Évaluation des fonctions cognitives: Test</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 Beck anxiété/ dépression, </a:t>
                      </a:r>
                      <a:r>
                        <a:rPr lang="fr-CA" sz="1800" b="0" kern="1200" dirty="0" smtClean="0">
                          <a:solidFill>
                            <a:schemeClr val="bg1"/>
                          </a:solidFill>
                          <a:effectLst>
                            <a:outerShdw blurRad="38100" dist="38100" dir="2700000" algn="tl">
                              <a:srgbClr val="000000">
                                <a:alpha val="43137"/>
                              </a:srgbClr>
                            </a:outerShdw>
                          </a:effectLst>
                          <a:latin typeface="+mn-lt"/>
                          <a:ea typeface="+mn-ea"/>
                          <a:cs typeface="+mn-cs"/>
                        </a:rPr>
                        <a:t>Test cognitif</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 STMS**, examen neurologique, test neuropsychologique pour </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évaluer les performances cognitives </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dans 4 </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domaines</a:t>
                      </a:r>
                      <a:endPar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Réévaluation aux 15 mois avec même protocole pour </a:t>
                      </a:r>
                      <a:r>
                        <a:rPr lang="fr-CA" sz="1800" b="0" kern="1200" baseline="0" dirty="0" smtClean="0">
                          <a:solidFill>
                            <a:schemeClr val="bg1"/>
                          </a:solidFill>
                          <a:effectLst>
                            <a:outerShdw blurRad="38100" dist="38100" dir="2700000" algn="tl">
                              <a:srgbClr val="000000">
                                <a:alpha val="43137"/>
                              </a:srgbClr>
                            </a:outerShdw>
                          </a:effectLst>
                          <a:latin typeface="+mn-lt"/>
                          <a:ea typeface="+mn-ea"/>
                          <a:cs typeface="+mn-cs"/>
                        </a:rPr>
                        <a:t>évaluer l’incidence diagnostic</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smtClean="0">
                          <a:solidFill>
                            <a:schemeClr val="bg1"/>
                          </a:solidFill>
                          <a:effectLst>
                            <a:outerShdw blurRad="38100" dist="38100" dir="2700000" algn="tl">
                              <a:srgbClr val="000000">
                                <a:alpha val="43137"/>
                              </a:srgbClr>
                            </a:outerShdw>
                          </a:effectLst>
                        </a:rPr>
                        <a:t>Suivi moyen entre 3.1 à 3.5 années</a:t>
                      </a:r>
                      <a:endParaRPr lang="en-CA" sz="1800" b="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solidFill>
                      <a:srgbClr val="C5E8EA"/>
                    </a:solidFill>
                  </a:tcPr>
                </a:tc>
              </a:tr>
              <a:tr h="552643">
                <a:tc>
                  <a:txBody>
                    <a:bodyPr/>
                    <a:lstStyle/>
                    <a:p>
                      <a:pPr algn="ctr"/>
                      <a:r>
                        <a:rPr lang="fr-FR" b="1" dirty="0" smtClean="0">
                          <a:effectLst>
                            <a:outerShdw blurRad="38100" dist="38100" dir="2700000" algn="tl">
                              <a:srgbClr val="000000">
                                <a:alpha val="43137"/>
                              </a:srgbClr>
                            </a:outerShdw>
                          </a:effectLst>
                        </a:rPr>
                        <a:t>Issues</a:t>
                      </a:r>
                      <a:r>
                        <a:rPr lang="fr-FR" b="1" baseline="0" dirty="0" smtClean="0">
                          <a:effectLst>
                            <a:outerShdw blurRad="38100" dist="38100" dir="2700000" algn="tl">
                              <a:srgbClr val="000000">
                                <a:alpha val="43137"/>
                              </a:srgbClr>
                            </a:outerShdw>
                          </a:effectLst>
                        </a:rPr>
                        <a:t> primaires</a:t>
                      </a:r>
                      <a:endParaRPr lang="fr-FR" b="1" dirty="0">
                        <a:effectLst>
                          <a:outerShdw blurRad="38100" dist="38100" dir="2700000" algn="tl">
                            <a:srgbClr val="000000">
                              <a:alpha val="43137"/>
                            </a:srgbClr>
                          </a:outerShdw>
                        </a:effectLst>
                      </a:endParaRPr>
                    </a:p>
                  </a:txBody>
                  <a:tcPr anchor="ctr">
                    <a:solidFill>
                      <a:srgbClr val="58C1BA"/>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0" dirty="0" smtClean="0">
                          <a:effectLst>
                            <a:outerShdw blurRad="38100" dist="38100" dir="2700000" algn="tl">
                              <a:srgbClr val="000000">
                                <a:alpha val="43137"/>
                              </a:srgbClr>
                            </a:outerShdw>
                          </a:effectLst>
                        </a:rPr>
                        <a:t>Perte de reconnaissance olfactive, perte fonctions cognitives</a:t>
                      </a:r>
                      <a:endParaRPr lang="fr-CA" b="0" dirty="0" smtClean="0">
                        <a:effectLst>
                          <a:outerShdw blurRad="38100" dist="38100" dir="2700000" algn="tl">
                            <a:srgbClr val="000000">
                              <a:alpha val="43137"/>
                            </a:srgbClr>
                          </a:outerShdw>
                        </a:effectLst>
                      </a:endParaRPr>
                    </a:p>
                  </a:txBody>
                  <a:tcPr anchor="ctr">
                    <a:solidFill>
                      <a:srgbClr val="58C1BA"/>
                    </a:solidFill>
                  </a:tcPr>
                </a:tc>
              </a:tr>
            </a:tbl>
          </a:graphicData>
        </a:graphic>
      </p:graphicFrame>
      <p:sp>
        <p:nvSpPr>
          <p:cNvPr id="11" name="TextBox 10"/>
          <p:cNvSpPr txBox="1"/>
          <p:nvPr/>
        </p:nvSpPr>
        <p:spPr>
          <a:xfrm>
            <a:off x="286351" y="6491444"/>
            <a:ext cx="8861053" cy="307777"/>
          </a:xfrm>
          <a:prstGeom prst="rect">
            <a:avLst/>
          </a:prstGeom>
          <a:noFill/>
        </p:spPr>
        <p:txBody>
          <a:bodyPr wrap="square" rtlCol="0">
            <a:spAutoFit/>
          </a:bodyPr>
          <a:lstStyle/>
          <a:p>
            <a:r>
              <a:rPr lang="en-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B-SIT</a:t>
            </a:r>
            <a:r>
              <a:rPr lang="en-CA"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Brief Smell Identification </a:t>
            </a:r>
            <a:r>
              <a:rPr lang="en-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 </a:t>
            </a:r>
            <a:r>
              <a:rPr lang="fr-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**STMS: Short Test of Mental </a:t>
            </a:r>
            <a:r>
              <a:rPr lang="fr-CA" sz="1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Status</a:t>
            </a:r>
            <a:endParaRPr lang="fr-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txBox="1">
            <a:spLocks/>
          </p:cNvSpPr>
          <p:nvPr/>
        </p:nvSpPr>
        <p:spPr>
          <a:xfrm>
            <a:off x="286351" y="132311"/>
            <a:ext cx="11735760" cy="696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Roberts 2016, </a:t>
            </a:r>
            <a:r>
              <a:rPr lang="en-CA" sz="3200" i="1" dirty="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JAMA Neurology</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10540539" y="82795"/>
            <a:ext cx="468398" cy="707886"/>
          </a:xfrm>
          <a:prstGeom prst="rect">
            <a:avLst/>
          </a:prstGeom>
          <a:noFill/>
        </p:spPr>
        <p:txBody>
          <a:bodyPr wrap="none" rtlCol="0">
            <a:spAutoFit/>
          </a:bodyPr>
          <a:lstStyle/>
          <a:p>
            <a:r>
              <a:rPr lang="fr-CA"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0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665578" y="132311"/>
            <a:ext cx="2323845" cy="696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Roberts</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10540539" y="82795"/>
            <a:ext cx="468398" cy="707886"/>
          </a:xfrm>
          <a:prstGeom prst="rect">
            <a:avLst/>
          </a:prstGeom>
          <a:noFill/>
        </p:spPr>
        <p:txBody>
          <a:bodyPr wrap="none" rtlCol="0">
            <a:spAutoFit/>
          </a:bodyPr>
          <a:lstStyle/>
          <a:p>
            <a:r>
              <a:rPr lang="fr-CA"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9" name="Espace réservé du contenu 3"/>
          <p:cNvGraphicFramePr>
            <a:graphicFrameLocks/>
          </p:cNvGraphicFramePr>
          <p:nvPr>
            <p:extLst>
              <p:ext uri="{D42A27DB-BD31-4B8C-83A1-F6EECF244321}">
                <p14:modId xmlns:p14="http://schemas.microsoft.com/office/powerpoint/2010/main" val="3806432803"/>
              </p:ext>
            </p:extLst>
          </p:nvPr>
        </p:nvGraphicFramePr>
        <p:xfrm>
          <a:off x="219851" y="4806894"/>
          <a:ext cx="11731923" cy="1891641"/>
        </p:xfrm>
        <a:graphic>
          <a:graphicData uri="http://schemas.openxmlformats.org/drawingml/2006/table">
            <a:tbl>
              <a:tblPr firstRow="1" bandRow="1">
                <a:tableStyleId>{5C22544A-7EE6-4342-B048-85BDC9FD1C3A}</a:tableStyleId>
              </a:tblPr>
              <a:tblGrid>
                <a:gridCol w="5560463"/>
                <a:gridCol w="6171460"/>
              </a:tblGrid>
              <a:tr h="428601">
                <a:tc>
                  <a:txBody>
                    <a:bodyPr/>
                    <a:lstStyle/>
                    <a:p>
                      <a:pPr marL="0" indent="0" algn="ctr">
                        <a:buFont typeface="Arial" panose="020B0604020202020204" pitchFamily="34" charset="0"/>
                        <a:buNone/>
                      </a:pPr>
                      <a:r>
                        <a:rPr lang="fr-F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Forces</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1">
                        <a:lumMod val="50000"/>
                      </a:schemeClr>
                    </a:solidFill>
                  </a:tcPr>
                </a:tc>
                <a:tc>
                  <a:txBody>
                    <a:bodyPr/>
                    <a:lstStyle/>
                    <a:p>
                      <a:pPr marL="0" indent="0" algn="ctr">
                        <a:buFont typeface="Arial" panose="020B0604020202020204" pitchFamily="34" charset="0"/>
                        <a:buNone/>
                      </a:pPr>
                      <a:r>
                        <a:rPr lang="fr-FR"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Limites</a:t>
                      </a:r>
                    </a:p>
                  </a:txBody>
                  <a:tcPr>
                    <a:solidFill>
                      <a:schemeClr val="tx1">
                        <a:lumMod val="50000"/>
                      </a:schemeClr>
                    </a:solidFill>
                  </a:tcPr>
                </a:tc>
              </a:tr>
              <a:tr h="1095692">
                <a:tc>
                  <a:txBody>
                    <a:bodyPr/>
                    <a:lstStyle/>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B-SIT</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rapide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facile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d’utilisation</a:t>
                      </a: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Validité externe: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population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générale non-clinique</a:t>
                      </a:r>
                      <a:endPar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Étude longitudinale</a:t>
                      </a:r>
                    </a:p>
                    <a:p>
                      <a:pPr marL="285750" indent="-285750">
                        <a:buFont typeface="Arial" panose="020B0604020202020204" pitchFamily="34" charset="0"/>
                        <a:buChar char="•"/>
                      </a:pPr>
                      <a:r>
                        <a:rPr lang="fr-CA" sz="1800" b="0" i="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Puissance élevée: n= 1430 et n= 221</a:t>
                      </a:r>
                    </a:p>
                    <a:p>
                      <a:pPr marL="285750" indent="-285750">
                        <a:buFont typeface="Arial" panose="020B0604020202020204" pitchFamily="34" charset="0"/>
                        <a:buChar char="•"/>
                      </a:pPr>
                      <a:r>
                        <a:rPr lang="fr-CA" sz="1800" b="0" i="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Représentation </a:t>
                      </a:r>
                      <a:r>
                        <a:rPr lang="fr-CA" sz="1800" b="0" i="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égale H vs </a:t>
                      </a:r>
                      <a:r>
                        <a:rPr lang="fr-CA" sz="1800" b="0" i="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t>
                      </a:r>
                      <a:endParaRPr lang="fr-FR" sz="18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bg2">
                        <a:lumMod val="20000"/>
                        <a:lumOff val="80000"/>
                      </a:schemeClr>
                    </a:solidFill>
                  </a:tcPr>
                </a:tc>
                <a:tc>
                  <a:txBody>
                    <a:bodyPr/>
                    <a:lstStyle/>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Validité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externe limitée: descendants nord-européens</a:t>
                      </a: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B-SIT</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fiabilité test-</a:t>
                      </a:r>
                      <a:r>
                        <a:rPr lang="fr-FR" sz="1800" b="0" baseline="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retest</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faible (r= 0.71)</a:t>
                      </a:r>
                    </a:p>
                    <a:p>
                      <a:pPr marL="285750" indent="-285750">
                        <a:buFont typeface="Arial" panose="020B0604020202020204" pitchFamily="34" charset="0"/>
                        <a:buChar char="•"/>
                      </a:pPr>
                      <a:r>
                        <a:rPr lang="fr-FR"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Variantes confondantes non-considérées</a:t>
                      </a:r>
                    </a:p>
                  </a:txBody>
                  <a:tcPr anchor="ctr">
                    <a:solidFill>
                      <a:srgbClr val="58C1BA"/>
                    </a:solidFill>
                  </a:tcPr>
                </a:tc>
              </a:tr>
            </a:tbl>
          </a:graphicData>
        </a:graphic>
      </p:graphicFrame>
      <p:sp>
        <p:nvSpPr>
          <p:cNvPr id="10" name="Title 1"/>
          <p:cNvSpPr txBox="1">
            <a:spLocks/>
          </p:cNvSpPr>
          <p:nvPr/>
        </p:nvSpPr>
        <p:spPr>
          <a:xfrm>
            <a:off x="97974" y="57311"/>
            <a:ext cx="9404723" cy="8305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Résultats</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p:cNvSpPr txBox="1"/>
          <p:nvPr/>
        </p:nvSpPr>
        <p:spPr>
          <a:xfrm>
            <a:off x="0" y="796679"/>
            <a:ext cx="12191999" cy="4062651"/>
          </a:xfrm>
          <a:prstGeom prst="rect">
            <a:avLst/>
          </a:prstGeom>
          <a:noFill/>
        </p:spPr>
        <p:txBody>
          <a:bodyPr wrap="square" rtlCol="0">
            <a:spAutoFit/>
          </a:bodyPr>
          <a:lstStyle/>
          <a:p>
            <a:pPr marL="358775" indent="-358775">
              <a:lnSpc>
                <a:spcPct val="150000"/>
              </a:lnSpc>
              <a:buClr>
                <a:srgbClr val="C00000"/>
              </a:buClr>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Changement </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longitudinal de la performance </a:t>
            </a: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 associé à l’atteinte olfactive</a:t>
            </a:r>
          </a:p>
          <a:p>
            <a:pPr marL="285750" indent="-285750">
              <a:lnSpc>
                <a:spcPct val="150000"/>
              </a:lnSpc>
              <a:buClr>
                <a:srgbClr val="C00000"/>
              </a:buClr>
              <a:buFont typeface="Wingdings" panose="05000000000000000000" pitchFamily="2" charset="2"/>
              <a:buChar char="Ø"/>
            </a:pPr>
            <a:endParaRPr lang="fr-FR" sz="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8775" indent="-358775">
              <a:lnSpc>
                <a:spcPct val="150000"/>
              </a:lnSpc>
              <a:buClr>
                <a:srgbClr val="C00000"/>
              </a:buClr>
              <a:buFont typeface="Wingdings" panose="05000000000000000000" pitchFamily="2" charset="2"/>
              <a:buChar char="Ø"/>
            </a:pP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250 participants/ 1430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cognitivement N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ont développé un </a:t>
            </a:r>
            <a:r>
              <a:rPr lang="fr-CA" sz="20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endPar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nSpc>
                <a:spcPct val="150000"/>
              </a:lnSpc>
              <a:buClr>
                <a:srgbClr val="C00000"/>
              </a:buClr>
              <a:buFont typeface="Wingdings" panose="05000000000000000000" pitchFamily="2" charset="2"/>
              <a:buChar char="Ø"/>
            </a:pPr>
            <a:endParaRPr lang="fr-CA"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8775" indent="-358775">
              <a:lnSpc>
                <a:spcPct val="150000"/>
              </a:lnSpc>
              <a:buClr>
                <a:srgbClr val="C00000"/>
              </a:buClr>
              <a:buFont typeface="Wingdings" panose="05000000000000000000" pitchFamily="2" charset="2"/>
              <a:buChar char="Ø"/>
            </a:pP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erte de la capacité à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reconnaître les odeurs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associée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à l’incidence de </a:t>
            </a:r>
            <a:r>
              <a:rPr lang="fr-CA" sz="2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avec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amnésie:</a:t>
            </a:r>
          </a:p>
          <a:p>
            <a:pPr marL="1200150" lvl="2" indent="-285750">
              <a:lnSpc>
                <a:spcPct val="150000"/>
              </a:lnSpc>
              <a:buFont typeface="Arial" panose="020B0604020202020204" pitchFamily="34" charset="0"/>
              <a:buChar char="•"/>
            </a:pP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Pires résultats B-SIT → risque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augmenté de développer un </a:t>
            </a:r>
            <a:r>
              <a:rPr lang="fr-CA" sz="2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HR 2.18, p= 0.001)</a:t>
            </a:r>
          </a:p>
          <a:p>
            <a:pPr>
              <a:lnSpc>
                <a:spcPct val="150000"/>
              </a:lnSpc>
            </a:pPr>
            <a:endParaRPr lang="fr-CA"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8775" indent="-358775" defTabSz="457200">
              <a:lnSpc>
                <a:spcPct val="150000"/>
              </a:lnSpc>
              <a:buClr>
                <a:srgbClr val="C00000"/>
              </a:buClr>
              <a:buFont typeface="Wingdings" panose="05000000000000000000" pitchFamily="2" charset="2"/>
              <a:buChar char="Ø"/>
              <a:defRPr/>
            </a:pP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64 participants/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221 avec </a:t>
            </a:r>
            <a:r>
              <a:rPr lang="fr-CA" sz="2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ont développé la MA</a:t>
            </a:r>
          </a:p>
          <a:p>
            <a:pPr marL="285750" indent="-285750" defTabSz="457200">
              <a:lnSpc>
                <a:spcPct val="150000"/>
              </a:lnSpc>
              <a:buClr>
                <a:srgbClr val="C00000"/>
              </a:buClr>
              <a:buFont typeface="Wingdings" panose="05000000000000000000" pitchFamily="2" charset="2"/>
              <a:buChar char="Ø"/>
              <a:defRPr/>
            </a:pPr>
            <a:endParaRPr lang="fr-CA"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8775" indent="-358775" defTabSz="457200">
              <a:lnSpc>
                <a:spcPct val="150000"/>
              </a:lnSpc>
              <a:buClr>
                <a:srgbClr val="C00000"/>
              </a:buClr>
              <a:buFont typeface="Wingdings" panose="05000000000000000000" pitchFamily="2" charset="2"/>
              <a:buChar char="Ø"/>
              <a:defRPr/>
            </a:pP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L’atteinte olfactive prédit le déclin dans la performance cognitive et la conversion de </a:t>
            </a:r>
            <a:r>
              <a:rPr lang="fr-CA" sz="2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avec amnésie vers MA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CA" sz="2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&lt; 0001)</a:t>
            </a:r>
            <a:endPar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707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40539" y="82795"/>
            <a:ext cx="468398" cy="707886"/>
          </a:xfrm>
          <a:prstGeom prst="rect">
            <a:avLst/>
          </a:prstGeom>
          <a:noFill/>
        </p:spPr>
        <p:txBody>
          <a:bodyPr wrap="none" rtlCol="0">
            <a:spAutoFit/>
          </a:bodyPr>
          <a:lstStyle/>
          <a:p>
            <a:r>
              <a:rPr lang="fr-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txBox="1">
            <a:spLocks/>
          </p:cNvSpPr>
          <p:nvPr/>
        </p:nvSpPr>
        <p:spPr>
          <a:xfrm>
            <a:off x="286351" y="66995"/>
            <a:ext cx="11735760" cy="696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err="1"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Kotecha</a:t>
            </a:r>
            <a:r>
              <a:rPr lang="en-CA" sz="32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2018, </a:t>
            </a:r>
            <a:r>
              <a:rPr lang="en-CA" sz="3200" i="1" dirty="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Biosensors</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Espace réservé du contenu 3"/>
          <p:cNvGraphicFramePr>
            <a:graphicFrameLocks noGrp="1"/>
          </p:cNvGraphicFramePr>
          <p:nvPr>
            <p:ph idx="1"/>
            <p:extLst>
              <p:ext uri="{D42A27DB-BD31-4B8C-83A1-F6EECF244321}">
                <p14:modId xmlns:p14="http://schemas.microsoft.com/office/powerpoint/2010/main" val="2369629500"/>
              </p:ext>
            </p:extLst>
          </p:nvPr>
        </p:nvGraphicFramePr>
        <p:xfrm>
          <a:off x="284984" y="927174"/>
          <a:ext cx="11683863" cy="5227871"/>
        </p:xfrm>
        <a:graphic>
          <a:graphicData uri="http://schemas.openxmlformats.org/drawingml/2006/table">
            <a:tbl>
              <a:tblPr firstRow="1" bandRow="1">
                <a:tableStyleId>{5C22544A-7EE6-4342-B048-85BDC9FD1C3A}</a:tableStyleId>
              </a:tblPr>
              <a:tblGrid>
                <a:gridCol w="1323047"/>
                <a:gridCol w="5424255"/>
                <a:gridCol w="4936561"/>
              </a:tblGrid>
              <a:tr h="586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Objectif</a:t>
                      </a:r>
                    </a:p>
                  </a:txBody>
                  <a:tcPr anchor="ctr">
                    <a:solidFill>
                      <a:srgbClr val="7F7F7F"/>
                    </a:solidFill>
                  </a:tcPr>
                </a:tc>
                <a:tc gridSpan="2">
                  <a:txBody>
                    <a:bodyPr/>
                    <a:lstStyle/>
                    <a:p>
                      <a:r>
                        <a:rPr lang="fr-CA" sz="2000" b="1" kern="120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Déterminer</a:t>
                      </a:r>
                      <a:r>
                        <a:rPr lang="fr-CA" sz="2000" b="1" kern="1200" baseline="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la crédibilité d’utiliser l’olfaction dans le diagnostic préclinique de la </a:t>
                      </a:r>
                      <a:r>
                        <a:rPr lang="fr-CA" sz="2000" b="1" kern="1200" baseline="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MA. </a:t>
                      </a:r>
                      <a:endParaRPr lang="fr-FR"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7F7F7F"/>
                    </a:solidFill>
                  </a:tcPr>
                </a:tc>
                <a:tc hMerge="1">
                  <a:txBody>
                    <a:bodyPr/>
                    <a:lstStyle/>
                    <a:p>
                      <a:endParaRPr lang="en-CA"/>
                    </a:p>
                  </a:txBody>
                  <a:tcPr/>
                </a:tc>
              </a:tr>
              <a:tr h="420937">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gridSpan="2">
                  <a:txBody>
                    <a:bodyPr/>
                    <a:lstStyle/>
                    <a:p>
                      <a:pPr marL="0" indent="0">
                        <a:buFontTx/>
                        <a:buNone/>
                      </a:pPr>
                      <a:r>
                        <a:rPr lang="fr-CA" sz="18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Méta-analyse</a:t>
                      </a:r>
                      <a:endParaRPr lang="fr-FR"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hMerge="1">
                  <a:txBody>
                    <a:bodyPr/>
                    <a:lstStyle/>
                    <a:p>
                      <a:endParaRPr lang="en-CA"/>
                    </a:p>
                  </a:txBody>
                  <a:tcPr/>
                </a:tc>
              </a:tr>
              <a:tr h="1697579">
                <a:tc>
                  <a:txBody>
                    <a:bodyPr/>
                    <a:lstStyle/>
                    <a:p>
                      <a:pPr algn="ctr"/>
                      <a:r>
                        <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Stratégie de recherche</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C5E8EA"/>
                    </a:solidFill>
                  </a:tcPr>
                </a:tc>
                <a:tc gridSpan="2">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Pubmed</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et Science direct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Mots clés: </a:t>
                      </a:r>
                    </a:p>
                    <a:p>
                      <a:pPr marL="125730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Alzheimer’s</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ou </a:t>
                      </a: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Alzheimer’s</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disease</a:t>
                      </a:r>
                      <a:endPar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125730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ET</a:t>
                      </a:r>
                    </a:p>
                    <a:p>
                      <a:pPr marL="125730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(Olfaction ou </a:t>
                      </a: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Smell</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ou </a:t>
                      </a: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Olfactory</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ou </a:t>
                      </a: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Odour</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Odor</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deficit</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lost</a:t>
                      </a:r>
                      <a:endPar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 829  </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critères inclusions et exclusions → </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 10</a:t>
                      </a:r>
                      <a:endPar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nchor="ctr">
                    <a:solidFill>
                      <a:srgbClr val="C5E8EA"/>
                    </a:solidFill>
                  </a:tcPr>
                </a:tc>
                <a:tc hMerge="1">
                  <a:txBody>
                    <a:bodyPr/>
                    <a:lstStyle/>
                    <a:p>
                      <a:endParaRPr lang="en-CA"/>
                    </a:p>
                  </a:txBody>
                  <a:tcPr/>
                </a:tc>
              </a:tr>
              <a:tr h="357385">
                <a:tc rowSpan="2">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Critères</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a:txBody>
                    <a:bodyPr/>
                    <a:lstStyle/>
                    <a:p>
                      <a:pPr marL="0" indent="0" algn="ctr">
                        <a:buFont typeface="Arial" panose="020B0604020202020204" pitchFamily="34" charset="0"/>
                        <a:buNone/>
                      </a:pPr>
                      <a:r>
                        <a:rPr lang="fr-CA" sz="18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Inclusions</a:t>
                      </a:r>
                    </a:p>
                  </a:txBody>
                  <a:tcPr anchor="ctr">
                    <a:solidFill>
                      <a:srgbClr val="58C1BA"/>
                    </a:solidFill>
                  </a:tcPr>
                </a:tc>
                <a:tc>
                  <a:txBody>
                    <a:bodyPr/>
                    <a:lstStyle/>
                    <a:p>
                      <a:pPr marL="0" indent="0" algn="ctr">
                        <a:buFont typeface="Arial" panose="020B0604020202020204" pitchFamily="34" charset="0"/>
                        <a:buNone/>
                      </a:pPr>
                      <a:r>
                        <a:rPr lang="fr-CA" sz="18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Exclusions</a:t>
                      </a:r>
                    </a:p>
                  </a:txBody>
                  <a:tcPr anchor="ctr">
                    <a:solidFill>
                      <a:srgbClr val="58C1BA"/>
                    </a:solidFill>
                  </a:tcPr>
                </a:tc>
              </a:tr>
              <a:tr h="2117513">
                <a:tc vMerge="1">
                  <a:txBody>
                    <a:bodyPr/>
                    <a:lstStyle/>
                    <a:p>
                      <a:endParaRPr lang="fr-FR" b="0" dirty="0">
                        <a:effectLst>
                          <a:outerShdw blurRad="38100" dist="38100" dir="2700000" algn="tl">
                            <a:srgbClr val="000000">
                              <a:alpha val="43137"/>
                            </a:srgbClr>
                          </a:outerShdw>
                        </a:effectLst>
                      </a:endParaRPr>
                    </a:p>
                  </a:txBody>
                  <a:tcPr>
                    <a:solidFill>
                      <a:srgbClr val="58C1BA"/>
                    </a:solidFill>
                  </a:tcPr>
                </a:tc>
                <a:tc>
                  <a:txBody>
                    <a:bodyPr/>
                    <a:lstStyle/>
                    <a:p>
                      <a:pPr marL="285750" indent="-285750">
                        <a:buFont typeface="Arial" panose="020B0604020202020204" pitchFamily="34" charset="0"/>
                        <a:buChar char="•"/>
                      </a:pPr>
                      <a:r>
                        <a:rPr lang="fr-CA" sz="1800" b="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Publié</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entre 2006-2017</a:t>
                      </a:r>
                    </a:p>
                    <a:p>
                      <a:pPr marL="285750" indent="-285750">
                        <a:buFont typeface="Arial" panose="020B0604020202020204" pitchFamily="34" charset="0"/>
                        <a:buChar cha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Diagnostic clinique de MA ou </a:t>
                      </a:r>
                      <a:r>
                        <a:rPr lang="fr-CA" sz="18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TNCm</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selon les critères NINCDS-ADRA* </a:t>
                      </a:r>
                    </a:p>
                    <a:p>
                      <a:pPr marL="285750" indent="-285750">
                        <a:buFont typeface="Arial" panose="020B0604020202020204" pitchFamily="34" charset="0"/>
                        <a:buChar cha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Groupe contrôle cognitivement N d’âge comparable</a:t>
                      </a:r>
                    </a:p>
                    <a:p>
                      <a:pPr marL="285750" indent="-285750">
                        <a:buFont typeface="Arial" panose="020B0604020202020204" pitchFamily="34" charset="0"/>
                        <a:buChar cha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Utilisation d’un test olfactif commercial</a:t>
                      </a:r>
                    </a:p>
                    <a:p>
                      <a:pPr marL="285750" indent="-285750">
                        <a:buFont typeface="Arial" panose="020B0604020202020204" pitchFamily="34" charset="0"/>
                        <a:buChar cha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Présentation </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 </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données brutes </a:t>
                      </a:r>
                    </a:p>
                  </a:txBody>
                  <a:tcPr anchor="ctr">
                    <a:solidFill>
                      <a:srgbClr val="58C1BA"/>
                    </a:solidFill>
                  </a:tcPr>
                </a:tc>
                <a:tc>
                  <a:txBody>
                    <a:bodyPr/>
                    <a:lstStyle/>
                    <a:p>
                      <a:pPr marL="285750" indent="-285750">
                        <a:buFont typeface="Arial" panose="020B0604020202020204" pitchFamily="34" charset="0"/>
                        <a:buChar char="•"/>
                      </a:pPr>
                      <a:r>
                        <a:rPr lang="fr-CA" sz="1800" b="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Publié hors 2006-2017</a:t>
                      </a:r>
                    </a:p>
                    <a:p>
                      <a:pPr marL="285750" indent="-285750">
                        <a:buFont typeface="Arial" panose="020B0604020202020204" pitchFamily="34" charset="0"/>
                        <a:buChar char="•"/>
                      </a:pPr>
                      <a:r>
                        <a:rPr lang="fr-CA" sz="1800" b="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Caractérisation</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insuffisante des groupes </a:t>
                      </a:r>
                    </a:p>
                    <a:p>
                      <a:pPr marL="285750" indent="-285750">
                        <a:buFont typeface="Arial" panose="020B0604020202020204" pitchFamily="34" charset="0"/>
                        <a:buChar cha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Pas groupe contrôle cognitivement N</a:t>
                      </a:r>
                    </a:p>
                    <a:p>
                      <a:pPr marL="285750" indent="-285750">
                        <a:buFont typeface="Arial" panose="020B0604020202020204" pitchFamily="34" charset="0"/>
                        <a:buChar cha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Méthode de mesure olfactive incorrecte</a:t>
                      </a:r>
                    </a:p>
                    <a:p>
                      <a:pPr marL="285750" indent="-285750">
                        <a:buFont typeface="Arial" panose="020B0604020202020204" pitchFamily="34" charset="0"/>
                        <a:buChar char="•"/>
                      </a:pP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Pas de données brutes </a:t>
                      </a:r>
                      <a:r>
                        <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analysables</a:t>
                      </a:r>
                      <a:endParaRPr lang="fr-CA" sz="18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nchor="ctr">
                    <a:solidFill>
                      <a:srgbClr val="58C1BA"/>
                    </a:solidFill>
                  </a:tcPr>
                </a:tc>
              </a:tr>
            </a:tbl>
          </a:graphicData>
        </a:graphic>
      </p:graphicFrame>
      <p:sp>
        <p:nvSpPr>
          <p:cNvPr id="9" name="Rectangle 8"/>
          <p:cNvSpPr/>
          <p:nvPr/>
        </p:nvSpPr>
        <p:spPr>
          <a:xfrm>
            <a:off x="0" y="6521326"/>
            <a:ext cx="12192000" cy="323165"/>
          </a:xfrm>
          <a:prstGeom prst="rect">
            <a:avLst/>
          </a:prstGeom>
        </p:spPr>
        <p:txBody>
          <a:bodyPr wrap="square">
            <a:spAutoFit/>
          </a:bodyPr>
          <a:lstStyle/>
          <a:p>
            <a:r>
              <a:rPr lang="fr-CA" sz="1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*NINCDS-ADRA: National Institute of </a:t>
            </a:r>
            <a:r>
              <a:rPr lang="fr-CA" sz="15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Neurological</a:t>
            </a:r>
            <a:r>
              <a:rPr lang="fr-CA" sz="1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1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1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Communicative </a:t>
            </a:r>
            <a:r>
              <a:rPr lang="fr-CA" sz="15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Disorders</a:t>
            </a:r>
            <a:r>
              <a:rPr lang="fr-CA" sz="1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Stroke/</a:t>
            </a:r>
            <a:r>
              <a:rPr lang="fr-CA" sz="15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Alzheimer’s</a:t>
            </a:r>
            <a:r>
              <a:rPr lang="fr-CA" sz="1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15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disease</a:t>
            </a:r>
            <a:r>
              <a:rPr lang="fr-CA" sz="1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a:t>
            </a:r>
            <a:r>
              <a:rPr lang="fr-CA" sz="15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Related</a:t>
            </a:r>
            <a:r>
              <a:rPr lang="fr-CA" sz="1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15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Disorders</a:t>
            </a:r>
            <a:r>
              <a:rPr lang="fr-CA" sz="1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C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576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232646429"/>
              </p:ext>
            </p:extLst>
          </p:nvPr>
        </p:nvGraphicFramePr>
        <p:xfrm>
          <a:off x="765100" y="1712043"/>
          <a:ext cx="10778262" cy="4179763"/>
        </p:xfrm>
        <a:graphic>
          <a:graphicData uri="http://schemas.openxmlformats.org/drawingml/2006/table">
            <a:tbl>
              <a:tblPr firstRow="1" bandRow="1">
                <a:tableStyleId>{5C22544A-7EE6-4342-B048-85BDC9FD1C3A}</a:tableStyleId>
              </a:tblPr>
              <a:tblGrid>
                <a:gridCol w="2022481"/>
                <a:gridCol w="8755781"/>
              </a:tblGrid>
              <a:tr h="940630">
                <a:tc>
                  <a:txBody>
                    <a:bodyPr/>
                    <a:lstStyle/>
                    <a:p>
                      <a:pPr algn="ctr"/>
                      <a:r>
                        <a:rPr lang="fr-FR"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Articles retenus</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C5E8EA"/>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2000" b="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Parmi</a:t>
                      </a: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les 10 articles retenus</a:t>
                      </a: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6 articles: MA, </a:t>
                      </a:r>
                      <a:r>
                        <a:rPr lang="fr-CA" sz="20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TNCm</a:t>
                      </a: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cognitivement N</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 articles: </a:t>
                      </a: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MA, </a:t>
                      </a: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cognitivement N</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 articles: </a:t>
                      </a:r>
                      <a:r>
                        <a:rPr lang="fr-CA" sz="20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TNCm</a:t>
                      </a: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cognitivement </a:t>
                      </a: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Article de </a:t>
                      </a:r>
                      <a:r>
                        <a:rPr lang="fr-CA" sz="2000" b="0" kern="1200" baseline="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Quarmley</a:t>
                      </a:r>
                      <a:r>
                        <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en fait parti</a:t>
                      </a:r>
                      <a:endParaRPr lang="fr-CA" sz="2000" b="0" kern="1200"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nchor="ctr">
                    <a:solidFill>
                      <a:srgbClr val="C5E8EA"/>
                    </a:solidFill>
                  </a:tcPr>
                </a:tc>
              </a:tr>
              <a:tr h="653807">
                <a:tc>
                  <a:txBody>
                    <a:bodyPr/>
                    <a:lstStyle/>
                    <a:p>
                      <a:pPr algn="ctr"/>
                      <a:r>
                        <a:rPr lang="fr-F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Populations</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a:txBody>
                    <a:bodyPr/>
                    <a:lstStyle/>
                    <a:p>
                      <a:pPr marL="285750" indent="-285750">
                        <a:buFont typeface="Arial" panose="020B0604020202020204" pitchFamily="34" charset="0"/>
                        <a:buChar char="•"/>
                      </a:pPr>
                      <a:r>
                        <a:rPr lang="fr-CA" sz="2000" b="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607 MA vs 605 cognitivement N</a:t>
                      </a:r>
                    </a:p>
                    <a:p>
                      <a:pPr marL="285750" indent="-285750">
                        <a:buFont typeface="Arial" panose="020B0604020202020204" pitchFamily="34" charset="0"/>
                        <a:buChar char="•"/>
                      </a:pPr>
                      <a:r>
                        <a:rPr lang="fr-CA" sz="2000" b="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405 </a:t>
                      </a:r>
                      <a:r>
                        <a:rPr lang="fr-CA" sz="2000" b="0" kern="1200" dirty="0" err="1"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TNCm</a:t>
                      </a:r>
                      <a:r>
                        <a:rPr lang="fr-CA" sz="2000" b="0"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vs 555 cognitivement N</a:t>
                      </a:r>
                    </a:p>
                  </a:txBody>
                  <a:tcPr anchor="ctr">
                    <a:solidFill>
                      <a:srgbClr val="58C1BA"/>
                    </a:solidFill>
                  </a:tcPr>
                </a:tc>
              </a:tr>
              <a:tr h="498764">
                <a:tc>
                  <a:txBody>
                    <a:bodyPr/>
                    <a:lstStyle/>
                    <a:p>
                      <a:pPr algn="ctr"/>
                      <a:r>
                        <a:rPr lang="fr-F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a:txBody>
                    <a:bodyPr/>
                    <a:lstStyle/>
                    <a:p>
                      <a:pPr marL="285750" indent="-285750">
                        <a:buFont typeface="Arial" panose="020B0604020202020204" pitchFamily="34" charset="0"/>
                        <a:buChar char="•"/>
                      </a:pPr>
                      <a:r>
                        <a:rPr lang="fr-CA" sz="2000" b="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Review</a:t>
                      </a:r>
                      <a:r>
                        <a:rPr lang="fr-CA" sz="20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Manager  (</a:t>
                      </a:r>
                      <a:r>
                        <a:rPr lang="fr-CA" sz="2000" b="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RevMan</a:t>
                      </a:r>
                      <a:r>
                        <a:rPr lang="fr-CA" sz="20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5.3.5)</a:t>
                      </a:r>
                      <a:r>
                        <a:rPr lang="fr-CA" sz="2000" b="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Cochrane</a:t>
                      </a:r>
                    </a:p>
                    <a:p>
                      <a:pPr marL="285750" indent="-285750">
                        <a:buFont typeface="Arial" panose="020B0604020202020204" pitchFamily="34" charset="0"/>
                        <a:buChar char="•"/>
                      </a:pPr>
                      <a:r>
                        <a:rPr lang="fr-CA" sz="2000" b="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Biais publication par </a:t>
                      </a:r>
                      <a:r>
                        <a:rPr lang="fr-CA" sz="2000" b="0" baseline="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Funnel</a:t>
                      </a:r>
                      <a:r>
                        <a:rPr lang="fr-CA" sz="2000" b="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Plot</a:t>
                      </a:r>
                    </a:p>
                    <a:p>
                      <a:pPr marL="285750" indent="-285750">
                        <a:buFont typeface="Arial" panose="020B0604020202020204" pitchFamily="34" charset="0"/>
                        <a:buChar char="•"/>
                      </a:pPr>
                      <a:r>
                        <a:rPr lang="fr-CA" sz="2000" b="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Hétérogénéité des groupes par Forest Plot et statistique I</a:t>
                      </a:r>
                      <a:r>
                        <a:rPr lang="fr-CA" sz="2000" b="0"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anchor="ctr">
                    <a:solidFill>
                      <a:srgbClr val="58C1BA"/>
                    </a:solidFill>
                  </a:tcPr>
                </a:tc>
              </a:tr>
              <a:tr h="552643">
                <a:tc>
                  <a:txBody>
                    <a:bodyPr/>
                    <a:lstStyle/>
                    <a:p>
                      <a:pPr algn="ctr"/>
                      <a:r>
                        <a:rPr lang="fr-F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a:t>
                      </a:r>
                      <a:r>
                        <a:rPr lang="fr-FR" sz="2000"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primaire</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a:txBody>
                    <a:bodyPr/>
                    <a:lstStyle/>
                    <a:p>
                      <a:pPr marL="0" indent="0">
                        <a:buNone/>
                      </a:pPr>
                      <a:r>
                        <a:rPr lang="fr-CA" sz="20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Reconnaissance des odeurs</a:t>
                      </a:r>
                      <a:endParaRPr lang="fr-CA" sz="20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r>
            </a:tbl>
          </a:graphicData>
        </a:graphic>
      </p:graphicFrame>
      <p:sp>
        <p:nvSpPr>
          <p:cNvPr id="5" name="TextBox 4"/>
          <p:cNvSpPr txBox="1"/>
          <p:nvPr/>
        </p:nvSpPr>
        <p:spPr>
          <a:xfrm>
            <a:off x="10540539" y="82795"/>
            <a:ext cx="468398" cy="707886"/>
          </a:xfrm>
          <a:prstGeom prst="rect">
            <a:avLst/>
          </a:prstGeom>
          <a:noFill/>
        </p:spPr>
        <p:txBody>
          <a:bodyPr wrap="none" rtlCol="0">
            <a:spAutoFit/>
          </a:bodyPr>
          <a:lstStyle/>
          <a:p>
            <a:r>
              <a:rPr lang="fr-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itle 1"/>
          <p:cNvSpPr txBox="1">
            <a:spLocks/>
          </p:cNvSpPr>
          <p:nvPr/>
        </p:nvSpPr>
        <p:spPr>
          <a:xfrm>
            <a:off x="286351" y="164968"/>
            <a:ext cx="11735760" cy="696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err="1"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Kotecha</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45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421591" y="148637"/>
            <a:ext cx="2067382" cy="696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err="1"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Kotecha</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p:cNvSpPr txBox="1"/>
          <p:nvPr/>
        </p:nvSpPr>
        <p:spPr>
          <a:xfrm>
            <a:off x="10540539" y="82795"/>
            <a:ext cx="468398" cy="707886"/>
          </a:xfrm>
          <a:prstGeom prst="rect">
            <a:avLst/>
          </a:prstGeom>
          <a:noFill/>
        </p:spPr>
        <p:txBody>
          <a:bodyPr wrap="none" rtlCol="0">
            <a:spAutoFit/>
          </a:bodyPr>
          <a:lstStyle/>
          <a:p>
            <a:r>
              <a:rPr lang="fr-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p:cNvSpPr txBox="1"/>
          <p:nvPr/>
        </p:nvSpPr>
        <p:spPr>
          <a:xfrm>
            <a:off x="346102" y="960699"/>
            <a:ext cx="11577889" cy="830997"/>
          </a:xfrm>
          <a:prstGeom prst="rect">
            <a:avLst/>
          </a:prstGeom>
          <a:noFill/>
        </p:spPr>
        <p:txBody>
          <a:bodyPr wrap="square" rtlCol="0">
            <a:spAutoFit/>
          </a:bodyPr>
          <a:lstStyle/>
          <a:p>
            <a:pPr marL="1338263" indent="-1338263"/>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éta</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Capacité</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à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reconnaître</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odeurs</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entre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 vs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cognitivement</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t>
            </a:r>
            <a:endPar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itle 1"/>
          <p:cNvSpPr txBox="1">
            <a:spLocks/>
          </p:cNvSpPr>
          <p:nvPr/>
        </p:nvSpPr>
        <p:spPr>
          <a:xfrm>
            <a:off x="97974" y="57311"/>
            <a:ext cx="9404723" cy="8305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Résultats</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3" name="Group 2"/>
          <p:cNvGrpSpPr/>
          <p:nvPr/>
        </p:nvGrpSpPr>
        <p:grpSpPr>
          <a:xfrm>
            <a:off x="164796" y="1523298"/>
            <a:ext cx="11759195" cy="3512414"/>
            <a:chOff x="83151" y="1996839"/>
            <a:chExt cx="11759195" cy="3512414"/>
          </a:xfrm>
        </p:grpSpPr>
        <p:pic>
          <p:nvPicPr>
            <p:cNvPr id="7" name="Picture 6"/>
            <p:cNvPicPr>
              <a:picLocks noChangeAspect="1"/>
            </p:cNvPicPr>
            <p:nvPr/>
          </p:nvPicPr>
          <p:blipFill>
            <a:blip r:embed="rId3"/>
            <a:stretch>
              <a:fillRect/>
            </a:stretch>
          </p:blipFill>
          <p:spPr>
            <a:xfrm>
              <a:off x="286351" y="1996839"/>
              <a:ext cx="11555995" cy="3512414"/>
            </a:xfrm>
            <a:prstGeom prst="rect">
              <a:avLst/>
            </a:prstGeom>
            <a:ln w="19050">
              <a:solidFill>
                <a:schemeClr val="bg1"/>
              </a:solidFill>
            </a:ln>
            <a:effectLst>
              <a:outerShdw blurRad="50800" dist="38100" dir="2700000" algn="tl" rotWithShape="0">
                <a:prstClr val="black">
                  <a:alpha val="40000"/>
                </a:prstClr>
              </a:outerShdw>
            </a:effectLst>
          </p:spPr>
        </p:pic>
        <p:cxnSp>
          <p:nvCxnSpPr>
            <p:cNvPr id="13" name="Straight Arrow Connector 12"/>
            <p:cNvCxnSpPr/>
            <p:nvPr/>
          </p:nvCxnSpPr>
          <p:spPr>
            <a:xfrm flipV="1">
              <a:off x="83151" y="3109022"/>
              <a:ext cx="426768" cy="6711"/>
            </a:xfrm>
            <a:prstGeom prst="straightConnector1">
              <a:avLst/>
            </a:prstGeom>
            <a:ln w="635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154" y="3532353"/>
              <a:ext cx="426768" cy="6711"/>
            </a:xfrm>
            <a:prstGeom prst="straightConnector1">
              <a:avLst/>
            </a:prstGeom>
            <a:ln w="635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640667" y="2997200"/>
              <a:ext cx="406400" cy="2032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657603" y="3437467"/>
              <a:ext cx="406400" cy="2032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5164663" y="3014136"/>
              <a:ext cx="406400" cy="2032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5164665" y="3437461"/>
              <a:ext cx="406400" cy="2032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4859860" y="4893731"/>
              <a:ext cx="829740" cy="41487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6485463" y="4639733"/>
              <a:ext cx="1524003" cy="41487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extBox 1"/>
          <p:cNvSpPr txBox="1"/>
          <p:nvPr/>
        </p:nvSpPr>
        <p:spPr>
          <a:xfrm>
            <a:off x="278831" y="5169058"/>
            <a:ext cx="11566308" cy="1420325"/>
          </a:xfrm>
          <a:prstGeom prst="rect">
            <a:avLst/>
          </a:prstGeom>
          <a:noFill/>
        </p:spPr>
        <p:txBody>
          <a:bodyPr wrap="none" rtlCol="0">
            <a:spAutoFit/>
          </a:bodyPr>
          <a:lstStyle/>
          <a:p>
            <a:pPr marL="719138" indent="-457200">
              <a:lnSpc>
                <a:spcPct val="150000"/>
              </a:lnSpc>
              <a:buClr>
                <a:srgbClr val="C00000"/>
              </a:buClr>
              <a:buFont typeface="Wingdings" panose="05000000000000000000" pitchFamily="2" charset="2"/>
              <a:buChar char="Ø"/>
            </a:pP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esure résumée du résultat olfactif: différence moyenne standardisée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1.6 </a:t>
            </a:r>
          </a:p>
          <a:p>
            <a:pPr marL="719138" indent="-457200">
              <a:lnSpc>
                <a:spcPct val="150000"/>
              </a:lnSpc>
              <a:buClr>
                <a:srgbClr val="C00000"/>
              </a:buClr>
              <a:buFont typeface="Wingdings" panose="05000000000000000000" pitchFamily="2" charset="2"/>
              <a:buChar char="Ø"/>
            </a:pP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uissance des études très hétérogène: n= 12- 292, poids des études entre 5-17%</a:t>
            </a:r>
          </a:p>
          <a:p>
            <a:pPr marL="719138" indent="-457200">
              <a:lnSpc>
                <a:spcPct val="150000"/>
              </a:lnSpc>
              <a:buClr>
                <a:srgbClr val="C00000"/>
              </a:buClr>
              <a:buFont typeface="Wingdings" panose="05000000000000000000" pitchFamily="2" charset="2"/>
              <a:buChar char="Ø"/>
            </a:pP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75% de la variation entre les études est liée à l’hétérogénéité clinique et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statistique importante</a:t>
            </a:r>
            <a:endPar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668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540539" y="82795"/>
            <a:ext cx="468398" cy="707886"/>
          </a:xfrm>
          <a:prstGeom prst="rect">
            <a:avLst/>
          </a:prstGeom>
          <a:noFill/>
        </p:spPr>
        <p:txBody>
          <a:bodyPr wrap="none" rtlCol="0">
            <a:spAutoFit/>
          </a:bodyPr>
          <a:lstStyle/>
          <a:p>
            <a:r>
              <a:rPr lang="fr-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itle 1"/>
          <p:cNvSpPr txBox="1">
            <a:spLocks/>
          </p:cNvSpPr>
          <p:nvPr/>
        </p:nvSpPr>
        <p:spPr>
          <a:xfrm>
            <a:off x="8519562" y="164969"/>
            <a:ext cx="2067382" cy="696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err="1"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Kotecha</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itle 1"/>
          <p:cNvSpPr txBox="1">
            <a:spLocks/>
          </p:cNvSpPr>
          <p:nvPr/>
        </p:nvSpPr>
        <p:spPr>
          <a:xfrm>
            <a:off x="114303" y="57311"/>
            <a:ext cx="9404723" cy="8305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Résultats</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 name="Group 1"/>
          <p:cNvGrpSpPr/>
          <p:nvPr/>
        </p:nvGrpSpPr>
        <p:grpSpPr>
          <a:xfrm>
            <a:off x="66218" y="1765910"/>
            <a:ext cx="11783909" cy="3123410"/>
            <a:chOff x="66218" y="2190462"/>
            <a:chExt cx="11783909" cy="3123410"/>
          </a:xfrm>
        </p:grpSpPr>
        <p:pic>
          <p:nvPicPr>
            <p:cNvPr id="6" name="Picture 5"/>
            <p:cNvPicPr>
              <a:picLocks noChangeAspect="1"/>
            </p:cNvPicPr>
            <p:nvPr/>
          </p:nvPicPr>
          <p:blipFill>
            <a:blip r:embed="rId3"/>
            <a:stretch>
              <a:fillRect/>
            </a:stretch>
          </p:blipFill>
          <p:spPr>
            <a:xfrm>
              <a:off x="270658" y="2190462"/>
              <a:ext cx="11579469" cy="3123410"/>
            </a:xfrm>
            <a:prstGeom prst="rect">
              <a:avLst/>
            </a:prstGeom>
            <a:ln w="19050">
              <a:solidFill>
                <a:schemeClr val="bg1"/>
              </a:solidFill>
            </a:ln>
            <a:effectLst>
              <a:outerShdw blurRad="50800" dist="38100" dir="2700000" algn="tl" rotWithShape="0">
                <a:prstClr val="black">
                  <a:alpha val="40000"/>
                </a:prstClr>
              </a:outerShdw>
            </a:effectLst>
          </p:spPr>
        </p:pic>
        <p:cxnSp>
          <p:nvCxnSpPr>
            <p:cNvPr id="14" name="Straight Arrow Connector 13"/>
            <p:cNvCxnSpPr/>
            <p:nvPr/>
          </p:nvCxnSpPr>
          <p:spPr>
            <a:xfrm flipV="1">
              <a:off x="66218" y="3379953"/>
              <a:ext cx="426768" cy="6711"/>
            </a:xfrm>
            <a:prstGeom prst="straightConnector1">
              <a:avLst/>
            </a:prstGeom>
            <a:ln w="635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6221" y="3803284"/>
              <a:ext cx="426768" cy="6711"/>
            </a:xfrm>
            <a:prstGeom prst="straightConnector1">
              <a:avLst/>
            </a:prstGeom>
            <a:ln w="635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741329" y="4758263"/>
              <a:ext cx="829740" cy="41487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6299195" y="4470400"/>
              <a:ext cx="1642537" cy="49529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TextBox 17"/>
          <p:cNvSpPr txBox="1"/>
          <p:nvPr/>
        </p:nvSpPr>
        <p:spPr>
          <a:xfrm>
            <a:off x="83151" y="5155701"/>
            <a:ext cx="11466922" cy="1420325"/>
          </a:xfrm>
          <a:prstGeom prst="rect">
            <a:avLst/>
          </a:prstGeom>
          <a:noFill/>
        </p:spPr>
        <p:txBody>
          <a:bodyPr wrap="none" rtlCol="0">
            <a:spAutoFit/>
          </a:bodyPr>
          <a:lstStyle/>
          <a:p>
            <a:pPr marL="620713" indent="-441325">
              <a:lnSpc>
                <a:spcPct val="150000"/>
              </a:lnSpc>
              <a:buClr>
                <a:srgbClr val="C00000"/>
              </a:buClr>
              <a:buFont typeface="Wingdings" panose="05000000000000000000" pitchFamily="2" charset="2"/>
              <a:buChar char="Ø"/>
            </a:pP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Mesure résumée du résultat olfactif: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différence moyenne standardisée </a:t>
            </a: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-0.81 </a:t>
            </a:r>
          </a:p>
          <a:p>
            <a:pPr marL="620713" indent="-441325">
              <a:lnSpc>
                <a:spcPct val="150000"/>
              </a:lnSpc>
              <a:buClr>
                <a:srgbClr val="C00000"/>
              </a:buClr>
              <a:buFont typeface="Wingdings" panose="05000000000000000000" pitchFamily="2" charset="2"/>
              <a:buChar char="Ø"/>
            </a:pP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Puissance des études très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hétérogène: n= 8- 292 et poids des études entre 5-24%</a:t>
            </a:r>
          </a:p>
          <a:p>
            <a:pPr marL="620713" indent="-441325">
              <a:lnSpc>
                <a:spcPct val="150000"/>
              </a:lnSpc>
              <a:buClr>
                <a:srgbClr val="C00000"/>
              </a:buClr>
              <a:buFont typeface="Wingdings" panose="05000000000000000000" pitchFamily="2" charset="2"/>
              <a:buChar char="Ø"/>
            </a:pPr>
            <a:r>
              <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61% de la variation entre les études est liée à l’hétérogénéité clinique et </a:t>
            </a:r>
            <a:r>
              <a:rPr lang="fr-CA"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statistique importante</a:t>
            </a:r>
            <a:endParaRPr lang="fr-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Box 18"/>
          <p:cNvSpPr txBox="1"/>
          <p:nvPr/>
        </p:nvSpPr>
        <p:spPr>
          <a:xfrm>
            <a:off x="270658" y="1207261"/>
            <a:ext cx="11577889" cy="830997"/>
          </a:xfrm>
          <a:prstGeom prst="rect">
            <a:avLst/>
          </a:prstGeom>
          <a:noFill/>
        </p:spPr>
        <p:txBody>
          <a:bodyPr wrap="square" rtlCol="0">
            <a:spAutoFit/>
          </a:bodyPr>
          <a:lstStyle/>
          <a:p>
            <a:pPr marL="1338263" indent="-1338263"/>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éta</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Capacité</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à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reconnaître</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odeurs</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entre </a:t>
            </a:r>
            <a:r>
              <a:rPr lang="en-CA"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vs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cognitivement</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t>
            </a:r>
            <a:endPar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03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347" y="6347798"/>
            <a:ext cx="12251030" cy="369332"/>
          </a:xfrm>
          <a:prstGeom prst="rect">
            <a:avLst/>
          </a:prstGeom>
        </p:spPr>
        <p:txBody>
          <a:bodyPr wrap="square">
            <a:spAutoFit/>
          </a:bodyPr>
          <a:lstStyle/>
          <a:p>
            <a:r>
              <a:rPr lang="en-CA" dirty="0" smtClean="0">
                <a:latin typeface="Arial" panose="020B0604020202020204" pitchFamily="34" charset="0"/>
                <a:cs typeface="Arial" panose="020B0604020202020204" pitchFamily="34" charset="0"/>
                <a:hlinkClick r:id="rId3"/>
              </a:rPr>
              <a:t>R-AMSTAR: https</a:t>
            </a:r>
            <a:r>
              <a:rPr lang="en-CA" dirty="0">
                <a:latin typeface="Arial" panose="020B0604020202020204" pitchFamily="34" charset="0"/>
                <a:cs typeface="Arial" panose="020B0604020202020204" pitchFamily="34" charset="0"/>
                <a:hlinkClick r:id="rId3"/>
              </a:rPr>
              <a:t>://</a:t>
            </a:r>
            <a:r>
              <a:rPr lang="en-CA" dirty="0" smtClean="0">
                <a:latin typeface="Arial" panose="020B0604020202020204" pitchFamily="34" charset="0"/>
                <a:cs typeface="Arial" panose="020B0604020202020204" pitchFamily="34" charset="0"/>
                <a:hlinkClick r:id="rId3"/>
              </a:rPr>
              <a:t>www.inesss.qc.ca/fileadmin/doc/INESSS/DocuMetho/R_Amstar_FR_21012015.pdf</a:t>
            </a:r>
            <a:endParaRPr lang="en-CA" dirty="0">
              <a:latin typeface="Arial" panose="020B0604020202020204" pitchFamily="34" charset="0"/>
              <a:cs typeface="Arial" panose="020B0604020202020204" pitchFamily="34" charset="0"/>
            </a:endParaRPr>
          </a:p>
        </p:txBody>
      </p:sp>
      <p:sp>
        <p:nvSpPr>
          <p:cNvPr id="7" name="Title 1"/>
          <p:cNvSpPr txBox="1">
            <a:spLocks/>
          </p:cNvSpPr>
          <p:nvPr/>
        </p:nvSpPr>
        <p:spPr>
          <a:xfrm>
            <a:off x="8584878" y="132311"/>
            <a:ext cx="2067382" cy="6968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err="1"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Kotecha</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itle 1"/>
          <p:cNvSpPr txBox="1">
            <a:spLocks/>
          </p:cNvSpPr>
          <p:nvPr/>
        </p:nvSpPr>
        <p:spPr>
          <a:xfrm>
            <a:off x="114303" y="57311"/>
            <a:ext cx="9404723" cy="8305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Résultats</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10540539" y="82795"/>
            <a:ext cx="468398" cy="707886"/>
          </a:xfrm>
          <a:prstGeom prst="rect">
            <a:avLst/>
          </a:prstGeom>
          <a:noFill/>
        </p:spPr>
        <p:txBody>
          <a:bodyPr wrap="none" rtlCol="0">
            <a:spAutoFit/>
          </a:bodyPr>
          <a:lstStyle/>
          <a:p>
            <a:r>
              <a:rPr lang="fr-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ctangle 9"/>
          <p:cNvSpPr/>
          <p:nvPr/>
        </p:nvSpPr>
        <p:spPr>
          <a:xfrm>
            <a:off x="335260" y="1857197"/>
            <a:ext cx="11348738" cy="3508653"/>
          </a:xfrm>
          <a:prstGeom prst="rect">
            <a:avLst/>
          </a:prstGeom>
        </p:spPr>
        <p:txBody>
          <a:bodyPr wrap="square">
            <a:spAutoFit/>
          </a:bodyPr>
          <a:lstStyle/>
          <a:p>
            <a:pPr marL="898525" indent="-719138">
              <a:buClr>
                <a:srgbClr val="C00000"/>
              </a:buClr>
              <a:buFont typeface="Wingdings" panose="05000000000000000000" pitchFamily="2" charset="2"/>
              <a:buChar char="Ø"/>
            </a:pP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Diminution </a:t>
            </a:r>
            <a:r>
              <a:rPr lang="fr-CA" sz="24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capacité à reconnaître les </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odeurs </a:t>
            </a:r>
            <a:r>
              <a:rPr lang="fr-CA" sz="24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associée à la MA </a:t>
            </a:r>
            <a:endPar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98525" indent="-719138">
              <a:buClr>
                <a:srgbClr val="C00000"/>
              </a:buClr>
              <a:buFont typeface="Wingdings" panose="05000000000000000000" pitchFamily="2" charset="2"/>
              <a:buChar char="Ø"/>
            </a:pPr>
            <a:endPar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98525" indent="-719138">
              <a:buClr>
                <a:srgbClr val="C00000"/>
              </a:buClr>
              <a:buFont typeface="Wingdings" panose="05000000000000000000" pitchFamily="2" charset="2"/>
              <a:buChar char="Ø"/>
            </a:pP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Olfaction se détériore</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avec la </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progression de </a:t>
            </a:r>
            <a:r>
              <a:rPr lang="fr-CA" sz="2400" dirty="0" err="1"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TNCm</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vers </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  </a:t>
            </a:r>
            <a:endPar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98525" indent="-719138">
              <a:buClr>
                <a:srgbClr val="C00000"/>
              </a:buClr>
              <a:buFont typeface="Wingdings" panose="05000000000000000000" pitchFamily="2" charset="2"/>
              <a:buChar char="Ø"/>
            </a:pPr>
            <a:endParaRPr lang="fr-CA" sz="1200"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98525" indent="-719138">
              <a:buClr>
                <a:srgbClr val="C00000"/>
              </a:buClr>
              <a:buFont typeface="Wingdings" panose="05000000000000000000" pitchFamily="2" charset="2"/>
              <a:buChar char="Ø"/>
            </a:pPr>
            <a:endParaRPr lang="fr-CA" sz="12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98525" indent="-719138">
              <a:buClr>
                <a:srgbClr val="C00000"/>
              </a:buClr>
              <a:buFont typeface="Wingdings" panose="05000000000000000000" pitchFamily="2" charset="2"/>
              <a:buChar char="Ø"/>
            </a:pP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q</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ualité </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cette </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méta-analyse est faible </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(AMSTAR</a:t>
            </a:r>
            <a:r>
              <a:rPr lang="fr-CA" sz="24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buClr>
                <a:srgbClr val="C00000"/>
              </a:buClr>
            </a:pPr>
            <a:endParaRPr lang="fr-CA" sz="12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698625" lvl="1" indent="-342900">
              <a:lnSpc>
                <a:spcPct val="150000"/>
              </a:lnSpc>
              <a:buClr>
                <a:schemeClr val="tx1"/>
              </a:buClr>
              <a:buFont typeface="Arial" panose="020B0604020202020204" pitchFamily="34" charset="0"/>
              <a:buChar char="•"/>
            </a:pP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Méthodologie peu rigoureuse</a:t>
            </a:r>
            <a:r>
              <a:rPr lang="fr-CA" sz="2000" dirty="0" smtClean="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698625" lvl="1" indent="-342900">
              <a:lnSpc>
                <a:spcPct val="150000"/>
              </a:lnSpc>
              <a:buClr>
                <a:schemeClr val="tx1"/>
              </a:buClr>
              <a:buFont typeface="Arial" panose="020B0604020202020204" pitchFamily="34" charset="0"/>
              <a:buChar char="•"/>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Biais de </a:t>
            </a: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publication possible</a:t>
            </a:r>
            <a:endPar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698625" lvl="1" indent="-342900">
              <a:lnSpc>
                <a:spcPct val="150000"/>
              </a:lnSpc>
              <a:buClr>
                <a:schemeClr val="tx1"/>
              </a:buClr>
              <a:buFont typeface="Arial" panose="020B0604020202020204" pitchFamily="34" charset="0"/>
              <a:buChar char="•"/>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Hétérogénéité statistique importante</a:t>
            </a:r>
            <a:endPar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323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Conflits d’Intérêts</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Clr>
                <a:srgbClr val="C00000"/>
              </a:buClr>
              <a:buFont typeface="Wingdings" panose="05000000000000000000" pitchFamily="2" charset="2"/>
              <a:buChar char="Ø"/>
            </a:pPr>
            <a:r>
              <a:rPr lang="fr-CA"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Aucun</a:t>
            </a:r>
            <a:endParaRPr lang="en-CA"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248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55" y="58671"/>
            <a:ext cx="9545285" cy="760940"/>
          </a:xfrm>
        </p:spPr>
        <p:txBody>
          <a:bodyPr/>
          <a:lstStyle/>
          <a:p>
            <a:r>
              <a:rPr lang="fr-CA"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Conclusions</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4043" y="1842813"/>
                <a:ext cx="10450265" cy="4835571"/>
              </a:xfrm>
            </p:spPr>
            <p:txBody>
              <a:bodyPr>
                <a:noAutofit/>
              </a:bodyPr>
              <a:lstStyle/>
              <a:p>
                <a:pPr marL="342900" lvl="1" indent="-342900">
                  <a:buClr>
                    <a:srgbClr val="C00000"/>
                  </a:buClr>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Aucun </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traitement curatif </a:t>
                </a: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existant </a:t>
                </a:r>
                <a14:m>
                  <m:oMath xmlns:m="http://schemas.openxmlformats.org/officeDocument/2006/math">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Stress psychologique important</a:t>
                </a:r>
              </a:p>
              <a:p>
                <a:pPr marL="342900" lvl="1" indent="-342900">
                  <a:buClr>
                    <a:srgbClr val="C00000"/>
                  </a:buClr>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Besoin de plus d’études: </a:t>
                </a:r>
                <a:endPar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595563" lvl="3" indent="-342900">
                  <a:buClr>
                    <a:srgbClr val="C00000"/>
                  </a:buClr>
                  <a:buFont typeface="Wingdings" panose="05000000000000000000" pitchFamily="2" charset="2"/>
                  <a:buChar char="Ø"/>
                </a:pP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études longitudinales avec grandes cohortes</a:t>
                </a:r>
              </a:p>
              <a:p>
                <a:pPr marL="2595563" lvl="3" indent="-342900">
                  <a:buClr>
                    <a:srgbClr val="C00000"/>
                  </a:buClr>
                  <a:buFont typeface="Wingdings" panose="05000000000000000000" pitchFamily="2" charset="2"/>
                  <a:buChar char="Ø"/>
                </a:pP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protocole standardisé</a:t>
                </a:r>
              </a:p>
              <a:p>
                <a:pPr marL="2595563" lvl="3" indent="-342900">
                  <a:buClr>
                    <a:srgbClr val="C00000"/>
                  </a:buClr>
                  <a:buFont typeface="Wingdings" panose="05000000000000000000" pitchFamily="2" charset="2"/>
                  <a:buChar char="Ø"/>
                </a:pP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intégrer </a:t>
                </a: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fonction olfactive </a:t>
                </a: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 </a:t>
                </a:r>
                <a:r>
                  <a:rPr lang="fr-FR" sz="1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MoCA</a:t>
                </a: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42900" lvl="1" indent="-342900">
                  <a:buClr>
                    <a:srgbClr val="C00000"/>
                  </a:buClr>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Qualités d’un test de dépistage précoce: </a:t>
                </a:r>
              </a:p>
              <a:p>
                <a:pPr marL="2595563" lvl="3" indent="-342900">
                  <a:buClr>
                    <a:srgbClr val="C00000"/>
                  </a:buClr>
                  <a:buFont typeface="Wingdings" panose="05000000000000000000" pitchFamily="2" charset="2"/>
                  <a:buChar char="Ø"/>
                </a:pP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preuves </a:t>
                </a:r>
                <a:r>
                  <a:rPr lang="fr-F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d’évidences </a:t>
                </a: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convaincantes</a:t>
                </a:r>
                <a:endParaRPr lang="fr-F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595563" lvl="3" indent="-342900">
                  <a:buClr>
                    <a:srgbClr val="C00000"/>
                  </a:buClr>
                  <a:buFont typeface="Wingdings" panose="05000000000000000000" pitchFamily="2" charset="2"/>
                  <a:buChar char="Ø"/>
                </a:pP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simple d’utilisation, non-invasif </a:t>
                </a:r>
                <a:r>
                  <a:rPr lang="fr-F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peu coûteux </a:t>
                </a:r>
                <a:endParaRPr lang="fr-F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buClr>
                    <a:srgbClr val="C00000"/>
                  </a:buClr>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Outil de recherche:</a:t>
                </a:r>
              </a:p>
              <a:p>
                <a:pPr marL="2595563" lvl="2" indent="-342900">
                  <a:buClr>
                    <a:srgbClr val="C00000"/>
                  </a:buClr>
                  <a:buFont typeface="Wingdings" panose="05000000000000000000" pitchFamily="2" charset="2"/>
                  <a:buChar char="Ø"/>
                </a:pP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causes et les mécanismes impliqués dans la progression de la maladie</a:t>
                </a:r>
              </a:p>
              <a:p>
                <a:pPr marL="2595563" lvl="3" indent="-342900">
                  <a:buClr>
                    <a:srgbClr val="C00000"/>
                  </a:buClr>
                  <a:buFont typeface="Wingdings" panose="05000000000000000000" pitchFamily="2" charset="2"/>
                  <a:buChar char="Ø"/>
                </a:pP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nouvelles approches thérapeutiques </a:t>
                </a:r>
              </a:p>
              <a:p>
                <a:pPr marL="2595563" lvl="3" indent="-342900">
                  <a:buClr>
                    <a:srgbClr val="C00000"/>
                  </a:buClr>
                  <a:buFont typeface="Wingdings" panose="05000000000000000000" pitchFamily="2" charset="2"/>
                  <a:buChar char="Ø"/>
                </a:pP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meilleure sélection des candidats aux</a:t>
                </a: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essaies </a:t>
                </a:r>
                <a:r>
                  <a:rPr lang="fr-FR"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cliniques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4043" y="1842813"/>
                <a:ext cx="10450265" cy="4835571"/>
              </a:xfrm>
              <a:blipFill rotWithShape="0">
                <a:blip r:embed="rId3"/>
                <a:stretch>
                  <a:fillRect l="-233" t="-630" b="-4030"/>
                </a:stretch>
              </a:blipFill>
            </p:spPr>
            <p:txBody>
              <a:bodyPr/>
              <a:lstStyle/>
              <a:p>
                <a:r>
                  <a:rPr lang="en-CA">
                    <a:noFill/>
                  </a:rPr>
                  <a:t> </a:t>
                </a:r>
              </a:p>
            </p:txBody>
          </p:sp>
        </mc:Fallback>
      </mc:AlternateContent>
      <p:sp>
        <p:nvSpPr>
          <p:cNvPr id="4" name="TextBox 3"/>
          <p:cNvSpPr txBox="1"/>
          <p:nvPr/>
        </p:nvSpPr>
        <p:spPr>
          <a:xfrm>
            <a:off x="3543300" y="249243"/>
            <a:ext cx="8336972" cy="707886"/>
          </a:xfrm>
          <a:prstGeom prst="rect">
            <a:avLst/>
          </a:prstGeom>
          <a:solidFill>
            <a:srgbClr val="58C1BA">
              <a:alpha val="47000"/>
            </a:srgbClr>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fr-FR"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Est-ce que la perte de l’odorat comme symptôme précurseur de la </a:t>
            </a:r>
            <a:r>
              <a:rPr lang="fr-FR" sz="2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 peut </a:t>
            </a:r>
            <a:r>
              <a:rPr lang="fr-FR"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servir d’outil de dépistage précoce dans la population à </a:t>
            </a:r>
            <a:r>
              <a:rPr lang="fr-FR" sz="2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risque?</a:t>
            </a:r>
          </a:p>
        </p:txBody>
      </p:sp>
      <p:sp>
        <p:nvSpPr>
          <p:cNvPr id="5" name="Rectangle 4"/>
          <p:cNvSpPr/>
          <p:nvPr/>
        </p:nvSpPr>
        <p:spPr>
          <a:xfrm>
            <a:off x="305756" y="1216613"/>
            <a:ext cx="11863545" cy="553998"/>
          </a:xfrm>
          <a:prstGeom prst="rect">
            <a:avLst/>
          </a:prstGeom>
        </p:spPr>
        <p:txBody>
          <a:bodyPr wrap="square">
            <a:spAutoFit/>
          </a:bodyPr>
          <a:lstStyle/>
          <a:p>
            <a:r>
              <a:rPr lang="fr-FR" sz="3000" i="1"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Prématuré d’utiliser un test olfactif pour dépistage précoce  </a:t>
            </a:r>
            <a:endParaRPr lang="fr-FR" sz="3000" i="1" dirty="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679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523" y="1053506"/>
            <a:ext cx="6999317" cy="646331"/>
          </a:xfrm>
          <a:prstGeom prst="rect">
            <a:avLst/>
          </a:prstGeom>
        </p:spPr>
        <p:txBody>
          <a:bodyPr wrap="square">
            <a:spAutoFit/>
          </a:bodyPr>
          <a:lstStyle/>
          <a:p>
            <a:r>
              <a:rPr lang="fr-FR" sz="3600" i="1"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PRÉVENTION</a:t>
            </a:r>
            <a:endParaRPr lang="fr-FR" sz="3600" i="1" dirty="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47355" y="42342"/>
            <a:ext cx="9545285" cy="760940"/>
          </a:xfrm>
        </p:spPr>
        <p:txBody>
          <a:bodyPr/>
          <a:lstStyle/>
          <a:p>
            <a:r>
              <a:rPr lang="fr-CA"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 sur ma </a:t>
            </a:r>
            <a:r>
              <a:rPr lang="fr-CA" sz="4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pratique</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47354" y="1880523"/>
            <a:ext cx="11396945" cy="4812511"/>
          </a:xfrm>
        </p:spPr>
        <p:txBody>
          <a:bodyPr>
            <a:noAutofit/>
          </a:bodyPr>
          <a:lstStyle/>
          <a:p>
            <a:pPr marL="342900" lvl="1" indent="-342900">
              <a:buClr>
                <a:srgbClr val="C00000"/>
              </a:buClr>
              <a:buFont typeface="Wingdings" panose="05000000000000000000" pitchFamily="2" charset="2"/>
              <a:buChar char="Ø"/>
            </a:pP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Agir </a:t>
            </a:r>
            <a:r>
              <a:rPr lang="fr-F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sur </a:t>
            </a: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facteurs de risque </a:t>
            </a: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modifiables:</a:t>
            </a:r>
          </a:p>
          <a:p>
            <a:pPr marL="2327275" lvl="2" indent="-342900">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Maladies cardiovasculaires</a:t>
            </a:r>
          </a:p>
          <a:p>
            <a:pPr marL="2327275" lvl="2" indent="-342900">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Obésité</a:t>
            </a:r>
          </a:p>
          <a:p>
            <a:pPr marL="2327275" lvl="2" indent="-342900">
              <a:buFont typeface="Wingdings" panose="05000000000000000000" pitchFamily="2" charset="2"/>
              <a:buChar char="Ø"/>
            </a:pP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yndrome métabolique</a:t>
            </a:r>
          </a:p>
          <a:p>
            <a:pPr marL="2327275" lvl="2" indent="-342900">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Hypertension non-contrôlée</a:t>
            </a:r>
          </a:p>
          <a:p>
            <a:pPr marL="2327275" lvl="2" indent="-342900">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Diabète</a:t>
            </a:r>
          </a:p>
          <a:p>
            <a:pPr marL="2327275" lvl="2" indent="-342900">
              <a:buFont typeface="Wingdings" panose="05000000000000000000" pitchFamily="2" charset="2"/>
              <a:buChar char="Ø"/>
            </a:pP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Traumatismes </a:t>
            </a: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crâniens</a:t>
            </a:r>
          </a:p>
          <a:p>
            <a:pPr marL="2327275" lvl="2" indent="-342900">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insomnie</a:t>
            </a:r>
          </a:p>
          <a:p>
            <a:pPr marL="358775" lvl="1" indent="-342900" defTabSz="358775">
              <a:buClr>
                <a:srgbClr val="C00000"/>
              </a:buClr>
              <a:buFont typeface="Wingdings" panose="05000000000000000000" pitchFamily="2" charset="2"/>
              <a:buChar char="Ø"/>
            </a:pP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Promouvoir les approches </a:t>
            </a:r>
            <a:r>
              <a:rPr lang="fr-F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non médicamenteuses: </a:t>
            </a:r>
          </a:p>
          <a:p>
            <a:pPr marL="2171700" lvl="4" indent="-342900">
              <a:buFont typeface="Wingdings" panose="05000000000000000000" pitchFamily="2" charset="2"/>
              <a:buChar char="Ø"/>
            </a:pPr>
            <a:r>
              <a:rPr lang="fr-F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Demeurer </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actif sur les plans intellectuel, social et physique</a:t>
            </a:r>
          </a:p>
        </p:txBody>
      </p:sp>
      <p:graphicFrame>
        <p:nvGraphicFramePr>
          <p:cNvPr id="7" name="Object 6"/>
          <p:cNvGraphicFramePr>
            <a:graphicFrameLocks noChangeAspect="1"/>
          </p:cNvGraphicFramePr>
          <p:nvPr>
            <p:extLst>
              <p:ext uri="{D42A27DB-BD31-4B8C-83A1-F6EECF244321}">
                <p14:modId xmlns:p14="http://schemas.microsoft.com/office/powerpoint/2010/main" val="1310537887"/>
              </p:ext>
            </p:extLst>
          </p:nvPr>
        </p:nvGraphicFramePr>
        <p:xfrm>
          <a:off x="7893543" y="4395"/>
          <a:ext cx="4298456" cy="3098034"/>
        </p:xfrm>
        <a:graphic>
          <a:graphicData uri="http://schemas.openxmlformats.org/presentationml/2006/ole">
            <mc:AlternateContent xmlns:mc="http://schemas.openxmlformats.org/markup-compatibility/2006">
              <mc:Choice xmlns:v="urn:schemas-microsoft-com:vml" Requires="v">
                <p:oleObj spid="_x0000_s8254" r:id="rId4" imgW="10412640" imgH="7504560" progId="">
                  <p:embed/>
                </p:oleObj>
              </mc:Choice>
              <mc:Fallback>
                <p:oleObj r:id="rId4" imgW="10412640" imgH="7504560" progId="">
                  <p:embed/>
                  <p:pic>
                    <p:nvPicPr>
                      <p:cNvPr id="0" name=""/>
                      <p:cNvPicPr/>
                      <p:nvPr/>
                    </p:nvPicPr>
                    <p:blipFill>
                      <a:blip r:embed="rId5"/>
                      <a:stretch>
                        <a:fillRect/>
                      </a:stretch>
                    </p:blipFill>
                    <p:spPr>
                      <a:xfrm>
                        <a:off x="7893543" y="4395"/>
                        <a:ext cx="4298456" cy="3098034"/>
                      </a:xfrm>
                      <a:prstGeom prst="rect">
                        <a:avLst/>
                      </a:prstGeom>
                    </p:spPr>
                  </p:pic>
                </p:oleObj>
              </mc:Fallback>
            </mc:AlternateContent>
          </a:graphicData>
        </a:graphic>
      </p:graphicFrame>
    </p:spTree>
    <p:extLst>
      <p:ext uri="{BB962C8B-B14F-4D97-AF65-F5344CB8AC3E}">
        <p14:creationId xmlns:p14="http://schemas.microsoft.com/office/powerpoint/2010/main" val="133950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latin typeface="Arial" panose="020B0604020202020204" pitchFamily="34" charset="0"/>
                <a:cs typeface="Arial" panose="020B0604020202020204" pitchFamily="34" charset="0"/>
              </a:rPr>
              <a:t>Merci!</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1018" y="2152670"/>
            <a:ext cx="11504815" cy="4195481"/>
          </a:xfrm>
        </p:spPr>
        <p:txBody>
          <a:bodyPr>
            <a:normAutofit/>
          </a:bodyPr>
          <a:lstStyle/>
          <a:p>
            <a:pPr marL="0" indent="0">
              <a:buNone/>
            </a:pP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Superviseur projet érudition: </a:t>
            </a:r>
          </a:p>
          <a:p>
            <a:pPr marL="0" indent="0">
              <a:buNone/>
            </a:pPr>
            <a:r>
              <a:rPr lang="fr-CA"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Dr Charles </a:t>
            </a:r>
            <a:r>
              <a:rPr lang="fr-CA" sz="36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Pless</a:t>
            </a:r>
            <a:endParaRPr lang="fr-C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69988" indent="0">
              <a:buNone/>
            </a:pPr>
            <a:endPar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Co-Superviseurs: </a:t>
            </a:r>
          </a:p>
          <a:p>
            <a:pPr marL="0" indent="0">
              <a:buNone/>
            </a:pPr>
            <a:r>
              <a:rPr lang="fr-CA"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Dre Eva </a:t>
            </a:r>
            <a:r>
              <a:rPr lang="fr-CA" sz="36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Ouedraogo</a:t>
            </a:r>
            <a:endParaRPr lang="fr-C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fr-CA"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Dr Danny Castonguay</a:t>
            </a:r>
          </a:p>
          <a:p>
            <a:pPr marL="0" indent="0">
              <a:buNone/>
            </a:pPr>
            <a:endPar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CA"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68709304"/>
              </p:ext>
            </p:extLst>
          </p:nvPr>
        </p:nvGraphicFramePr>
        <p:xfrm>
          <a:off x="7393634" y="4395"/>
          <a:ext cx="4798365" cy="3458334"/>
        </p:xfrm>
        <a:graphic>
          <a:graphicData uri="http://schemas.openxmlformats.org/presentationml/2006/ole">
            <mc:AlternateContent xmlns:mc="http://schemas.openxmlformats.org/markup-compatibility/2006">
              <mc:Choice xmlns:v="urn:schemas-microsoft-com:vml" Requires="v">
                <p:oleObj spid="_x0000_s7224" r:id="rId4" imgW="10412640" imgH="7504560" progId="">
                  <p:embed/>
                </p:oleObj>
              </mc:Choice>
              <mc:Fallback>
                <p:oleObj r:id="rId4" imgW="10412640" imgH="7504560" progId="">
                  <p:embed/>
                  <p:pic>
                    <p:nvPicPr>
                      <p:cNvPr id="0" name=""/>
                      <p:cNvPicPr/>
                      <p:nvPr/>
                    </p:nvPicPr>
                    <p:blipFill>
                      <a:blip r:embed="rId5"/>
                      <a:stretch>
                        <a:fillRect/>
                      </a:stretch>
                    </p:blipFill>
                    <p:spPr>
                      <a:xfrm>
                        <a:off x="7393634" y="4395"/>
                        <a:ext cx="4798365" cy="3458334"/>
                      </a:xfrm>
                      <a:prstGeom prst="rect">
                        <a:avLst/>
                      </a:prstGeom>
                    </p:spPr>
                  </p:pic>
                </p:oleObj>
              </mc:Fallback>
            </mc:AlternateContent>
          </a:graphicData>
        </a:graphic>
      </p:graphicFrame>
    </p:spTree>
    <p:extLst>
      <p:ext uri="{BB962C8B-B14F-4D97-AF65-F5344CB8AC3E}">
        <p14:creationId xmlns:p14="http://schemas.microsoft.com/office/powerpoint/2010/main" val="2656037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0088"/>
            <a:ext cx="9404723" cy="844065"/>
          </a:xfrm>
        </p:spPr>
        <p:txBody>
          <a:bodyPr/>
          <a:lstStyle/>
          <a:p>
            <a:r>
              <a:rPr lang="fr-CA"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Bibliographie</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3"/>
          <p:cNvSpPr txBox="1">
            <a:spLocks noGrp="1"/>
          </p:cNvSpPr>
          <p:nvPr>
            <p:ph idx="1"/>
          </p:nvPr>
        </p:nvSpPr>
        <p:spPr>
          <a:xfrm>
            <a:off x="294858" y="1091865"/>
            <a:ext cx="11483788" cy="5673348"/>
          </a:xfrm>
          <a:prstGeom prst="rect">
            <a:avLst/>
          </a:prstGeom>
          <a:noFill/>
        </p:spPr>
        <p:txBody>
          <a:bodyPr wrap="square" rtlCol="0">
            <a:spAutoFit/>
          </a:bodyPr>
          <a:lstStyle/>
          <a:p>
            <a:pPr>
              <a:buClr>
                <a:srgbClr val="C00000"/>
              </a:buClr>
              <a:buFont typeface="Wingdings" panose="05000000000000000000" pitchFamily="2" charset="2"/>
              <a:buChar char="Ø"/>
            </a:pPr>
            <a:r>
              <a:rPr lang="en-CA"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Kotecha</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(2018).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Olfactory </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dysfunction as a global biomarker for sniffing out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Alzheimer’s disease</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 meta-analysis</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Biosensors </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8(41</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1-13.</a:t>
            </a:r>
          </a:p>
          <a:p>
            <a:pPr>
              <a:buClr>
                <a:srgbClr val="C00000"/>
              </a:buClr>
              <a:buFont typeface="Wingdings" panose="05000000000000000000" pitchFamily="2" charset="2"/>
              <a:buChar char="Ø"/>
            </a:pPr>
            <a:endParaRPr lang="fr-FR"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r>
              <a:rPr lang="fr-FR" sz="24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Lafaille</a:t>
            </a:r>
            <a:r>
              <a:rPr lang="fr-F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Magnen</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 et al</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(2017). </a:t>
            </a:r>
            <a:r>
              <a:rPr lang="fr-FR" sz="24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Odor</a:t>
            </a:r>
            <a:r>
              <a:rPr lang="fr-FR"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identification </a:t>
            </a:r>
            <a:r>
              <a:rPr lang="fr-FR"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biomarker of preclinical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 in </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older adults at risk</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Neurology</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89,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327–335.</a:t>
            </a:r>
          </a:p>
          <a:p>
            <a:pPr>
              <a:buClr>
                <a:srgbClr val="C00000"/>
              </a:buClr>
              <a:buFont typeface="Wingdings" panose="05000000000000000000" pitchFamily="2" charset="2"/>
              <a:buChar char="Ø"/>
            </a:pPr>
            <a:endParaRPr lang="en-CA"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r>
              <a:rPr lang="en-CA" sz="24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Quarmley</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 et al</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(2017). </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Odor identification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screening improves </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diagnostic classification in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incipient Alzheimer’s </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Disease.</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Alzheimers</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Dis. </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55,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1497–1507.</a:t>
            </a:r>
          </a:p>
          <a:p>
            <a:pPr>
              <a:buClr>
                <a:srgbClr val="C00000"/>
              </a:buClr>
              <a:buFont typeface="Wingdings" panose="05000000000000000000" pitchFamily="2" charset="2"/>
              <a:buChar char="Ø"/>
            </a:pPr>
            <a:endParaRPr lang="en-CA"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r>
              <a:rPr lang="en-CA"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Murphy</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Olfactory </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other sensory impairments in Alzheimer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disease</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t>
            </a:r>
            <a:r>
              <a:rPr lang="en-CA"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 Neurol. </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15(1):</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11-24.</a:t>
            </a:r>
          </a:p>
          <a:p>
            <a:pPr>
              <a:buClr>
                <a:srgbClr val="C00000"/>
              </a:buClr>
              <a:buFont typeface="Wingdings" panose="05000000000000000000" pitchFamily="2" charset="2"/>
              <a:buChar char="Ø"/>
            </a:pPr>
            <a:endParaRPr lang="en-CA"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r>
              <a:rPr lang="en-CA"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Roberts</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R. O. et al.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Association between olfactory dysfunction and amnestic mild cognitive impairment and Alzheimer disease dementia</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JAMA Neurol.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16, 1–9.</a:t>
            </a:r>
          </a:p>
        </p:txBody>
      </p:sp>
    </p:spTree>
    <p:extLst>
      <p:ext uri="{BB962C8B-B14F-4D97-AF65-F5344CB8AC3E}">
        <p14:creationId xmlns:p14="http://schemas.microsoft.com/office/powerpoint/2010/main" val="4090268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53" y="219508"/>
            <a:ext cx="11381535" cy="968600"/>
          </a:xfrm>
        </p:spPr>
        <p:txBody>
          <a:bodyPr/>
          <a:lstStyle/>
          <a:p>
            <a:r>
              <a:rPr lang="fr-FR" sz="4000" dirty="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fr-FR" sz="40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aladie d’Alzheimer</a:t>
            </a:r>
            <a:r>
              <a:rPr lang="fr-FR"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TNC </a:t>
            </a:r>
            <a:r>
              <a:rPr lang="fr-FR"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plus fréquent</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0231" y="1350510"/>
            <a:ext cx="10400634" cy="5170848"/>
          </a:xfrm>
        </p:spPr>
        <p:txBody>
          <a:bodyPr>
            <a:normAutofit fontScale="77500" lnSpcReduction="20000"/>
          </a:bodyPr>
          <a:lstStyle/>
          <a:p>
            <a:pPr>
              <a:lnSpc>
                <a:spcPct val="150000"/>
              </a:lnSpc>
              <a:buClr>
                <a:srgbClr val="C00000"/>
              </a:buClr>
              <a:buFont typeface="Wingdings" panose="05000000000000000000" pitchFamily="2" charset="2"/>
              <a:buChar char="Ø"/>
            </a:pP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 neurodégénérative progressive, irréversible et incurable</a:t>
            </a:r>
          </a:p>
          <a:p>
            <a:pPr>
              <a:lnSpc>
                <a:spcPct val="150000"/>
              </a:lnSpc>
              <a:buClr>
                <a:srgbClr val="C00000"/>
              </a:buClr>
              <a:buFont typeface="Wingdings" panose="05000000000000000000" pitchFamily="2" charset="2"/>
              <a:buChar char="Ø"/>
            </a:pP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 Québec: </a:t>
            </a:r>
          </a:p>
          <a:p>
            <a:pPr marL="2236788" lvl="3" indent="-342900">
              <a:lnSpc>
                <a:spcPct val="150000"/>
              </a:lnSpc>
              <a:buSzPct val="100000"/>
              <a:buFont typeface="Wingdings" panose="05000000000000000000" pitchFamily="2" charset="2"/>
              <a:buChar char="Ø"/>
            </a:pP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&gt;</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100 </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000 personnes atteintes</a:t>
            </a:r>
          </a:p>
          <a:p>
            <a:pPr marL="2236788" lvl="3" indent="-342900">
              <a:lnSpc>
                <a:spcPct val="150000"/>
              </a:lnSpc>
              <a:buSzPct val="100000"/>
              <a:buFont typeface="Wingdings" panose="05000000000000000000" pitchFamily="2" charset="2"/>
              <a:buChar char="Ø"/>
            </a:pP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 </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000 </a:t>
            </a:r>
            <a:r>
              <a:rPr lang="fr-F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nouveaux cas </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diagnostiqués/ an; devrait </a:t>
            </a:r>
            <a:r>
              <a:rPr lang="fr-F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doubler </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d’ici 2050</a:t>
            </a:r>
          </a:p>
          <a:p>
            <a:pPr marL="2236788" lvl="3" indent="-342900">
              <a:lnSpc>
                <a:spcPct val="150000"/>
              </a:lnSpc>
              <a:buSzPct val="100000"/>
              <a:buFont typeface="Wingdings" panose="05000000000000000000" pitchFamily="2" charset="2"/>
              <a:buChar char="Ø"/>
            </a:pP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baby-boomer » </a:t>
            </a:r>
            <a:r>
              <a:rPr lang="fr-F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sur 5 souffrira de la maladie </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d’Alzheimer</a:t>
            </a:r>
          </a:p>
          <a:p>
            <a:pPr>
              <a:lnSpc>
                <a:spcPct val="150000"/>
              </a:lnSpc>
              <a:buClr>
                <a:srgbClr val="C00000"/>
              </a:buClr>
              <a:buFont typeface="Wingdings" panose="05000000000000000000" pitchFamily="2" charset="2"/>
              <a:buChar char="Ø"/>
            </a:pP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36 </a:t>
            </a:r>
            <a:r>
              <a:rPr lang="fr-F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millions de personnes dans le </a:t>
            </a: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monde: </a:t>
            </a: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population canadienne</a:t>
            </a:r>
            <a:endParaRPr lang="fr-F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buClr>
                <a:srgbClr val="C00000"/>
              </a:buClr>
              <a:buFont typeface="Wingdings" panose="05000000000000000000" pitchFamily="2" charset="2"/>
              <a:buChar char="Ø"/>
            </a:pPr>
            <a:r>
              <a:rPr lang="fr-F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Coûts estimés au Canada: </a:t>
            </a:r>
          </a:p>
          <a:p>
            <a:pPr marL="2236788" lvl="3" indent="-342900">
              <a:lnSpc>
                <a:spcPct val="150000"/>
              </a:lnSpc>
              <a:buFont typeface="Wingdings" panose="05000000000000000000" pitchFamily="2" charset="2"/>
              <a:buChar char="Ø"/>
            </a:pP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Actuels: 33 </a:t>
            </a:r>
            <a:r>
              <a:rPr lang="fr-F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milliards </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dollars/ an</a:t>
            </a:r>
          </a:p>
          <a:p>
            <a:pPr marL="2236788" lvl="3" indent="-342900">
              <a:lnSpc>
                <a:spcPct val="150000"/>
              </a:lnSpc>
              <a:buFont typeface="Wingdings" panose="05000000000000000000" pitchFamily="2" charset="2"/>
              <a:buChar char="Ø"/>
            </a:pP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2040: </a:t>
            </a:r>
            <a:r>
              <a:rPr lang="fr-F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293 milliards de dollars/ </a:t>
            </a:r>
            <a:r>
              <a:rPr lang="fr-F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t>
            </a:r>
            <a:endParaRPr lang="fr-FR"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16329" y="6449787"/>
            <a:ext cx="10892854" cy="369332"/>
          </a:xfrm>
          <a:prstGeom prst="rect">
            <a:avLst/>
          </a:prstGeom>
          <a:noFill/>
        </p:spPr>
        <p:txBody>
          <a:bodyPr wrap="none" rtlCol="0">
            <a:spAutoFit/>
          </a:bodyPr>
          <a:lstStyle/>
          <a:p>
            <a:r>
              <a:rPr lang="fr-FR" dirty="0" smtClean="0">
                <a:solidFill>
                  <a:srgbClr val="58C1BA"/>
                </a:solidFill>
                <a:latin typeface="Arial" panose="020B0604020202020204" pitchFamily="34" charset="0"/>
                <a:cs typeface="Arial" panose="020B0604020202020204" pitchFamily="34" charset="0"/>
              </a:rPr>
              <a:t>Sources: Fédération québécoise des Sociétés Alzheimer, Douglas Institut Universitaire en Santé Mentale</a:t>
            </a:r>
            <a:endParaRPr lang="en-CA" dirty="0">
              <a:solidFill>
                <a:srgbClr val="58C1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310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960" y="1219552"/>
            <a:ext cx="12192000" cy="5359670"/>
          </a:xfrm>
        </p:spPr>
        <p:txBody>
          <a:bodyPr>
            <a:normAutofit/>
          </a:bodyPr>
          <a:lstStyle/>
          <a:p>
            <a:pPr>
              <a:buClr>
                <a:srgbClr val="C00000"/>
              </a:buClr>
              <a:buFont typeface="Wingdings" panose="05000000000000000000" pitchFamily="2" charset="2"/>
              <a:buChar char="Ø"/>
            </a:pPr>
            <a:endParaRPr lang="fr-CA" sz="900"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r>
              <a:rPr lang="fr-CA" sz="2200" dirty="0" smtClean="0">
                <a:latin typeface="Arial" panose="020B0604020202020204" pitchFamily="34" charset="0"/>
                <a:cs typeface="Arial" panose="020B0604020202020204" pitchFamily="34" charset="0"/>
              </a:rPr>
              <a:t>Stades de la MA: </a:t>
            </a:r>
          </a:p>
          <a:p>
            <a:pPr lvl="1">
              <a:buFont typeface="Wingdings" panose="05000000000000000000" pitchFamily="2" charset="2"/>
              <a:buChar char="Ø"/>
            </a:pPr>
            <a:r>
              <a:rPr lang="fr-FR" b="1" dirty="0" smtClean="0">
                <a:latin typeface="Arial" panose="020B0604020202020204" pitchFamily="34" charset="0"/>
                <a:cs typeface="Arial" panose="020B0604020202020204" pitchFamily="34" charset="0"/>
              </a:rPr>
              <a:t>Prodromique</a:t>
            </a:r>
            <a:r>
              <a:rPr lang="fr-FR"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perte de </a:t>
            </a:r>
            <a:r>
              <a:rPr lang="fr-FR" dirty="0">
                <a:latin typeface="Arial" panose="020B0604020202020204" pitchFamily="34" charset="0"/>
                <a:cs typeface="Arial" panose="020B0604020202020204" pitchFamily="34" charset="0"/>
              </a:rPr>
              <a:t>volume </a:t>
            </a:r>
            <a:r>
              <a:rPr lang="fr-FR" dirty="0" smtClean="0">
                <a:latin typeface="Arial" panose="020B0604020202020204" pitchFamily="34" charset="0"/>
                <a:cs typeface="Arial" panose="020B0604020202020204" pitchFamily="34" charset="0"/>
              </a:rPr>
              <a:t>cérébral mesurable</a:t>
            </a:r>
            <a:r>
              <a:rPr lang="fr-FR" dirty="0">
                <a:latin typeface="Arial" panose="020B0604020202020204" pitchFamily="34" charset="0"/>
                <a:cs typeface="Arial" panose="020B0604020202020204" pitchFamily="34" charset="0"/>
              </a:rPr>
              <a:t>, symptômes </a:t>
            </a:r>
            <a:r>
              <a:rPr lang="fr-FR" dirty="0" smtClean="0">
                <a:latin typeface="Arial" panose="020B0604020202020204" pitchFamily="34" charset="0"/>
                <a:cs typeface="Arial" panose="020B0604020202020204" pitchFamily="34" charset="0"/>
              </a:rPr>
              <a:t>légers sans </a:t>
            </a:r>
            <a:r>
              <a:rPr lang="fr-FR" dirty="0" smtClean="0">
                <a:latin typeface="Arial" panose="020B0604020202020204" pitchFamily="34" charset="0"/>
                <a:cs typeface="Arial" panose="020B0604020202020204" pitchFamily="34" charset="0"/>
              </a:rPr>
              <a:t>altération du fonctionnement</a:t>
            </a:r>
            <a:endParaRPr lang="fr-FR"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fr-FR" dirty="0">
                <a:latin typeface="Arial" panose="020B0604020202020204" pitchFamily="34" charset="0"/>
                <a:cs typeface="Arial" panose="020B0604020202020204" pitchFamily="34" charset="0"/>
              </a:rPr>
              <a:t>D</a:t>
            </a:r>
            <a:r>
              <a:rPr lang="fr-FR" dirty="0" smtClean="0">
                <a:latin typeface="Arial" panose="020B0604020202020204" pitchFamily="34" charset="0"/>
                <a:cs typeface="Arial" panose="020B0604020202020204" pitchFamily="34" charset="0"/>
              </a:rPr>
              <a:t>émence:</a:t>
            </a:r>
            <a:r>
              <a:rPr lang="fr-FR" b="1"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atteintes </a:t>
            </a:r>
            <a:r>
              <a:rPr lang="fr-FR" dirty="0">
                <a:latin typeface="Arial" panose="020B0604020202020204" pitchFamily="34" charset="0"/>
                <a:cs typeface="Arial" panose="020B0604020202020204" pitchFamily="34" charset="0"/>
              </a:rPr>
              <a:t>cérébrales </a:t>
            </a:r>
            <a:r>
              <a:rPr lang="fr-FR" dirty="0" smtClean="0">
                <a:latin typeface="Arial" panose="020B0604020202020204" pitchFamily="34" charset="0"/>
                <a:cs typeface="Arial" panose="020B0604020202020204" pitchFamily="34" charset="0"/>
              </a:rPr>
              <a:t>importantes, </a:t>
            </a:r>
            <a:r>
              <a:rPr lang="fr-FR" dirty="0" smtClean="0">
                <a:latin typeface="Arial" panose="020B0604020202020204" pitchFamily="34" charset="0"/>
                <a:cs typeface="Arial" panose="020B0604020202020204" pitchFamily="34" charset="0"/>
              </a:rPr>
              <a:t>symptômes </a:t>
            </a:r>
            <a:r>
              <a:rPr lang="fr-FR" dirty="0">
                <a:latin typeface="Arial" panose="020B0604020202020204" pitchFamily="34" charset="0"/>
                <a:cs typeface="Arial" panose="020B0604020202020204" pitchFamily="34" charset="0"/>
              </a:rPr>
              <a:t>sévères </a:t>
            </a:r>
            <a:r>
              <a:rPr lang="fr-FR" dirty="0" smtClean="0">
                <a:latin typeface="Arial" panose="020B0604020202020204" pitchFamily="34" charset="0"/>
                <a:cs typeface="Arial" panose="020B0604020202020204" pitchFamily="34" charset="0"/>
              </a:rPr>
              <a:t>avec </a:t>
            </a:r>
            <a:r>
              <a:rPr lang="fr-FR" dirty="0" smtClean="0">
                <a:latin typeface="Arial" panose="020B0604020202020204" pitchFamily="34" charset="0"/>
                <a:cs typeface="Arial" panose="020B0604020202020204" pitchFamily="34" charset="0"/>
              </a:rPr>
              <a:t>altération du fonctionnement</a:t>
            </a:r>
            <a:endParaRPr lang="fr-FR"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fr-FR" sz="900"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r>
              <a:rPr lang="fr-CA" dirty="0" smtClean="0">
                <a:latin typeface="Arial" panose="020B0604020202020204" pitchFamily="34" charset="0"/>
                <a:cs typeface="Arial" panose="020B0604020202020204" pitchFamily="34" charset="0"/>
              </a:rPr>
              <a:t> </a:t>
            </a:r>
            <a:r>
              <a:rPr lang="fr-CA" sz="2200" dirty="0" smtClean="0">
                <a:latin typeface="Arial" panose="020B0604020202020204" pitchFamily="34" charset="0"/>
                <a:cs typeface="Arial" panose="020B0604020202020204" pitchFamily="34" charset="0"/>
              </a:rPr>
              <a:t>Méthodes diagnostiques actuelles: </a:t>
            </a:r>
          </a:p>
          <a:p>
            <a:pPr lvl="1">
              <a:buFont typeface="Wingdings" panose="05000000000000000000" pitchFamily="2" charset="2"/>
              <a:buChar char="Ø"/>
            </a:pPr>
            <a:r>
              <a:rPr lang="fr-CA" dirty="0" smtClean="0">
                <a:latin typeface="Arial" panose="020B0604020202020204" pitchFamily="34" charset="0"/>
                <a:cs typeface="Arial" panose="020B0604020202020204" pitchFamily="34" charset="0"/>
              </a:rPr>
              <a:t>Diagnostic définitif: changements </a:t>
            </a:r>
            <a:r>
              <a:rPr lang="fr-CA" dirty="0" err="1" smtClean="0">
                <a:latin typeface="Arial" panose="020B0604020202020204" pitchFamily="34" charset="0"/>
                <a:cs typeface="Arial" panose="020B0604020202020204" pitchFamily="34" charset="0"/>
              </a:rPr>
              <a:t>histopathologiques</a:t>
            </a:r>
            <a:r>
              <a:rPr lang="fr-CA" dirty="0">
                <a:latin typeface="Arial" panose="020B0604020202020204" pitchFamily="34" charset="0"/>
                <a:cs typeface="Arial" panose="020B0604020202020204" pitchFamily="34" charset="0"/>
              </a:rPr>
              <a:t> typiques </a:t>
            </a:r>
            <a:r>
              <a:rPr lang="fr-CA" dirty="0" smtClean="0">
                <a:latin typeface="Arial" panose="020B0604020202020204" pitchFamily="34" charset="0"/>
                <a:cs typeface="Arial" panose="020B0604020202020204" pitchFamily="34" charset="0"/>
              </a:rPr>
              <a:t>de la MA en </a:t>
            </a:r>
            <a:r>
              <a:rPr lang="fr-CA" dirty="0" smtClean="0">
                <a:latin typeface="Arial" panose="020B0604020202020204" pitchFamily="34" charset="0"/>
                <a:cs typeface="Arial" panose="020B0604020202020204" pitchFamily="34" charset="0"/>
              </a:rPr>
              <a:t>post-mortem </a:t>
            </a:r>
            <a:r>
              <a:rPr lang="fr-CA" dirty="0" smtClean="0">
                <a:latin typeface="Arial" panose="020B0604020202020204" pitchFamily="34" charset="0"/>
                <a:cs typeface="Arial" panose="020B0604020202020204" pitchFamily="34" charset="0"/>
              </a:rPr>
              <a:t>(</a:t>
            </a:r>
            <a:r>
              <a:rPr lang="fr-CA" dirty="0">
                <a:latin typeface="Arial" panose="020B0604020202020204" pitchFamily="34" charset="0"/>
                <a:cs typeface="Arial" panose="020B0604020202020204" pitchFamily="34" charset="0"/>
              </a:rPr>
              <a:t>é</a:t>
            </a:r>
            <a:r>
              <a:rPr lang="fr-CA" dirty="0" smtClean="0">
                <a:latin typeface="Arial" panose="020B0604020202020204" pitchFamily="34" charset="0"/>
                <a:cs typeface="Arial" panose="020B0604020202020204" pitchFamily="34" charset="0"/>
              </a:rPr>
              <a:t>talons-or)</a:t>
            </a:r>
            <a:endParaRPr lang="fr-CA"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fr-CA" dirty="0" smtClean="0">
                <a:latin typeface="Arial" panose="020B0604020202020204" pitchFamily="34" charset="0"/>
                <a:cs typeface="Arial" panose="020B0604020202020204" pitchFamily="34" charset="0"/>
              </a:rPr>
              <a:t>Diagnostic possible ou probable: </a:t>
            </a:r>
          </a:p>
          <a:p>
            <a:pPr marL="1698625" lvl="3">
              <a:buFont typeface="Wingdings" panose="05000000000000000000" pitchFamily="2" charset="2"/>
              <a:buChar char="Ø"/>
            </a:pPr>
            <a:r>
              <a:rPr lang="fr-CA" sz="1800" dirty="0" smtClean="0">
                <a:latin typeface="Arial" panose="020B0604020202020204" pitchFamily="34" charset="0"/>
                <a:cs typeface="Arial" panose="020B0604020202020204" pitchFamily="34" charset="0"/>
              </a:rPr>
              <a:t>atteintes </a:t>
            </a:r>
            <a:r>
              <a:rPr lang="fr-CA" sz="1800" dirty="0" smtClean="0">
                <a:latin typeface="Arial" panose="020B0604020202020204" pitchFamily="34" charset="0"/>
                <a:cs typeface="Arial" panose="020B0604020202020204" pitchFamily="34" charset="0"/>
              </a:rPr>
              <a:t>cognitives et </a:t>
            </a:r>
            <a:r>
              <a:rPr lang="fr-CA" sz="1800" dirty="0" smtClean="0">
                <a:latin typeface="Arial" panose="020B0604020202020204" pitchFamily="34" charset="0"/>
                <a:cs typeface="Arial" panose="020B0604020202020204" pitchFamily="34" charset="0"/>
              </a:rPr>
              <a:t>comportementales rapportées par le </a:t>
            </a:r>
            <a:r>
              <a:rPr lang="fr-CA" sz="1800" dirty="0" smtClean="0">
                <a:latin typeface="Arial" panose="020B0604020202020204" pitchFamily="34" charset="0"/>
                <a:cs typeface="Arial" panose="020B0604020202020204" pitchFamily="34" charset="0"/>
              </a:rPr>
              <a:t>patient ou </a:t>
            </a:r>
            <a:r>
              <a:rPr lang="fr-CA" sz="1800" dirty="0" smtClean="0">
                <a:latin typeface="Arial" panose="020B0604020202020204" pitchFamily="34" charset="0"/>
                <a:cs typeface="Arial" panose="020B0604020202020204" pitchFamily="34" charset="0"/>
              </a:rPr>
              <a:t>un proche</a:t>
            </a:r>
          </a:p>
          <a:p>
            <a:pPr marL="1698625" lvl="3">
              <a:buFont typeface="Wingdings" panose="05000000000000000000" pitchFamily="2" charset="2"/>
              <a:buChar char="Ø"/>
            </a:pPr>
            <a:r>
              <a:rPr lang="fr-CA" sz="1800" dirty="0" err="1" smtClean="0">
                <a:latin typeface="Arial" panose="020B0604020202020204" pitchFamily="34" charset="0"/>
                <a:cs typeface="Arial" panose="020B0604020202020204" pitchFamily="34" charset="0"/>
              </a:rPr>
              <a:t>MoCa</a:t>
            </a:r>
            <a:r>
              <a:rPr lang="fr-CA" sz="1800" dirty="0" smtClean="0">
                <a:latin typeface="Arial" panose="020B0604020202020204" pitchFamily="34" charset="0"/>
                <a:cs typeface="Arial" panose="020B0604020202020204" pitchFamily="34" charset="0"/>
              </a:rPr>
              <a:t>, MMSE, évaluation </a:t>
            </a:r>
            <a:r>
              <a:rPr lang="fr-CA" sz="1800" dirty="0" smtClean="0">
                <a:latin typeface="Arial" panose="020B0604020202020204" pitchFamily="34" charset="0"/>
                <a:cs typeface="Arial" panose="020B0604020202020204" pitchFamily="34" charset="0"/>
              </a:rPr>
              <a:t>neuropsychologique</a:t>
            </a:r>
            <a:endParaRPr lang="fr-CA" sz="1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fr-CA" sz="900"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r>
              <a:rPr lang="fr-CA" sz="2200" dirty="0">
                <a:latin typeface="Arial" panose="020B0604020202020204" pitchFamily="34" charset="0"/>
                <a:cs typeface="Arial" panose="020B0604020202020204" pitchFamily="34" charset="0"/>
              </a:rPr>
              <a:t>Outils </a:t>
            </a:r>
            <a:r>
              <a:rPr lang="fr-CA" sz="2200" dirty="0" smtClean="0">
                <a:latin typeface="Arial" panose="020B0604020202020204" pitchFamily="34" charset="0"/>
                <a:cs typeface="Arial" panose="020B0604020202020204" pitchFamily="34" charset="0"/>
              </a:rPr>
              <a:t>quantitatifs: </a:t>
            </a:r>
            <a:r>
              <a:rPr lang="fr-CA" sz="2200" dirty="0" smtClean="0">
                <a:latin typeface="Arial" panose="020B0604020202020204" pitchFamily="34" charset="0"/>
                <a:cs typeface="Arial" panose="020B0604020202020204" pitchFamily="34" charset="0"/>
              </a:rPr>
              <a:t>IRM</a:t>
            </a:r>
            <a:r>
              <a:rPr lang="fr-CA" sz="2200" dirty="0">
                <a:latin typeface="Arial" panose="020B0604020202020204" pitchFamily="34" charset="0"/>
                <a:cs typeface="Arial" panose="020B0604020202020204" pitchFamily="34" charset="0"/>
              </a:rPr>
              <a:t>, TEP, marqueurs du </a:t>
            </a:r>
            <a:r>
              <a:rPr lang="fr-CA" sz="2200" dirty="0" smtClean="0">
                <a:latin typeface="Arial" panose="020B0604020202020204" pitchFamily="34" charset="0"/>
                <a:cs typeface="Arial" panose="020B0604020202020204" pitchFamily="34" charset="0"/>
              </a:rPr>
              <a:t>LCR</a:t>
            </a:r>
            <a:endParaRPr lang="fr-CA" sz="2200" dirty="0">
              <a:latin typeface="Arial" panose="020B0604020202020204" pitchFamily="34" charset="0"/>
              <a:cs typeface="Arial" panose="020B0604020202020204" pitchFamily="34" charset="0"/>
            </a:endParaRPr>
          </a:p>
          <a:p>
            <a:pPr marL="779463" lvl="2" indent="-285750">
              <a:buFont typeface="Wingdings" panose="05000000000000000000" pitchFamily="2" charset="2"/>
              <a:buChar char="Ø"/>
            </a:pPr>
            <a:r>
              <a:rPr lang="fr-CA" sz="1800" dirty="0">
                <a:latin typeface="Arial" panose="020B0604020202020204" pitchFamily="34" charset="0"/>
                <a:cs typeface="Arial" panose="020B0604020202020204" pitchFamily="34" charset="0"/>
              </a:rPr>
              <a:t>Invasifs</a:t>
            </a:r>
          </a:p>
          <a:p>
            <a:pPr marL="779463" lvl="2" indent="-285750">
              <a:buFont typeface="Wingdings" panose="05000000000000000000" pitchFamily="2" charset="2"/>
              <a:buChar char="Ø"/>
            </a:pPr>
            <a:r>
              <a:rPr lang="fr-CA" sz="1800" dirty="0">
                <a:latin typeface="Arial" panose="020B0604020202020204" pitchFamily="34" charset="0"/>
                <a:cs typeface="Arial" panose="020B0604020202020204" pitchFamily="34" charset="0"/>
              </a:rPr>
              <a:t>Coûteux </a:t>
            </a:r>
            <a:r>
              <a:rPr lang="fr-CA" sz="1800" dirty="0" smtClean="0">
                <a:latin typeface="Arial" panose="020B0604020202020204" pitchFamily="34" charset="0"/>
                <a:cs typeface="Arial" panose="020B0604020202020204" pitchFamily="34" charset="0"/>
              </a:rPr>
              <a:t> </a:t>
            </a:r>
          </a:p>
        </p:txBody>
      </p:sp>
      <p:sp>
        <p:nvSpPr>
          <p:cNvPr id="5" name="Title 1"/>
          <p:cNvSpPr>
            <a:spLocks noGrp="1"/>
          </p:cNvSpPr>
          <p:nvPr>
            <p:ph type="title"/>
          </p:nvPr>
        </p:nvSpPr>
        <p:spPr>
          <a:xfrm>
            <a:off x="195945" y="289034"/>
            <a:ext cx="12077699" cy="1208111"/>
          </a:xfrm>
        </p:spPr>
        <p:txBody>
          <a:bodyPr/>
          <a:lstStyle/>
          <a:p>
            <a:r>
              <a:rPr lang="fr-CA" sz="3600" dirty="0" smtClean="0">
                <a:latin typeface="Arial" panose="020B0604020202020204" pitchFamily="34" charset="0"/>
                <a:cs typeface="Arial" panose="020B0604020202020204" pitchFamily="34" charset="0"/>
              </a:rPr>
              <a:t>Ralentir </a:t>
            </a:r>
            <a:r>
              <a:rPr lang="fr-CA" sz="3600" dirty="0">
                <a:latin typeface="Arial" panose="020B0604020202020204" pitchFamily="34" charset="0"/>
                <a:cs typeface="Arial" panose="020B0604020202020204" pitchFamily="34" charset="0"/>
              </a:rPr>
              <a:t>la </a:t>
            </a:r>
            <a:r>
              <a:rPr lang="fr-FR" sz="3600" dirty="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 d’Alzheimer</a:t>
            </a:r>
            <a:r>
              <a:rPr lang="fr-CA" sz="3600" dirty="0">
                <a:latin typeface="Arial" panose="020B0604020202020204" pitchFamily="34" charset="0"/>
                <a:cs typeface="Arial" panose="020B0604020202020204" pitchFamily="34" charset="0"/>
              </a:rPr>
              <a:t> </a:t>
            </a:r>
            <a:r>
              <a:rPr lang="fr-CA" sz="3600" dirty="0" smtClean="0">
                <a:latin typeface="Arial" panose="020B0604020202020204" pitchFamily="34" charset="0"/>
                <a:cs typeface="Arial" panose="020B0604020202020204" pitchFamily="34" charset="0"/>
              </a:rPr>
              <a:t>par un diagnostic </a:t>
            </a:r>
            <a:r>
              <a:rPr lang="fr-CA" sz="3600" dirty="0" smtClean="0">
                <a:latin typeface="Arial" panose="020B0604020202020204" pitchFamily="34" charset="0"/>
                <a:cs typeface="Arial" panose="020B0604020202020204" pitchFamily="34" charset="0"/>
              </a:rPr>
              <a:t>précoce</a:t>
            </a:r>
            <a:r>
              <a:rPr lang="fr-CA" sz="3600" dirty="0" smtClean="0">
                <a:latin typeface="Arial" panose="020B0604020202020204" pitchFamily="34" charset="0"/>
                <a:cs typeface="Arial" panose="020B0604020202020204" pitchFamily="34" charset="0"/>
              </a:rPr>
              <a:t/>
            </a:r>
            <a:br>
              <a:rPr lang="fr-CA" sz="3600" dirty="0" smtClean="0">
                <a:latin typeface="Arial" panose="020B0604020202020204" pitchFamily="34" charset="0"/>
                <a:cs typeface="Arial" panose="020B0604020202020204" pitchFamily="34" charset="0"/>
              </a:rPr>
            </a:br>
            <a:endParaRPr lang="en-CA"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6982395" y="6457208"/>
            <a:ext cx="4685963" cy="369332"/>
          </a:xfrm>
          <a:prstGeom prst="rect">
            <a:avLst/>
          </a:prstGeom>
          <a:noFill/>
        </p:spPr>
        <p:txBody>
          <a:bodyPr wrap="none" rtlCol="0">
            <a:spAutoFit/>
          </a:bodyPr>
          <a:lstStyle/>
          <a:p>
            <a:r>
              <a:rPr lang="fr-FR" dirty="0" smtClean="0">
                <a:solidFill>
                  <a:srgbClr val="58C1BA"/>
                </a:solidFill>
                <a:latin typeface="Arial" panose="020B0604020202020204" pitchFamily="34" charset="0"/>
                <a:cs typeface="Arial" panose="020B0604020202020204" pitchFamily="34" charset="0"/>
              </a:rPr>
              <a:t>Sources: NIH and National Institute of </a:t>
            </a:r>
            <a:r>
              <a:rPr lang="fr-FR" dirty="0" err="1" smtClean="0">
                <a:solidFill>
                  <a:srgbClr val="58C1BA"/>
                </a:solidFill>
                <a:latin typeface="Arial" panose="020B0604020202020204" pitchFamily="34" charset="0"/>
                <a:cs typeface="Arial" panose="020B0604020202020204" pitchFamily="34" charset="0"/>
              </a:rPr>
              <a:t>Aging</a:t>
            </a:r>
            <a:endParaRPr lang="en-CA" dirty="0">
              <a:solidFill>
                <a:srgbClr val="58C1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545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12304" y="3343607"/>
            <a:ext cx="12192000" cy="2751083"/>
          </a:xfrm>
        </p:spPr>
        <p:txBody>
          <a:bodyPr>
            <a:normAutofit/>
          </a:bodyPr>
          <a:lstStyle/>
          <a:p>
            <a:endParaRPr lang="fr-CA" dirty="0" smtClean="0"/>
          </a:p>
          <a:p>
            <a:endParaRPr lang="fr-CA" dirty="0"/>
          </a:p>
          <a:p>
            <a:endParaRPr lang="fr-CA" dirty="0" smtClean="0"/>
          </a:p>
          <a:p>
            <a:endParaRPr lang="fr-CA" dirty="0" smtClean="0"/>
          </a:p>
          <a:p>
            <a:endParaRPr lang="fr-CA" dirty="0" smtClean="0"/>
          </a:p>
          <a:p>
            <a:endParaRPr lang="fr-CA" dirty="0" smtClean="0"/>
          </a:p>
        </p:txBody>
      </p:sp>
      <p:sp>
        <p:nvSpPr>
          <p:cNvPr id="10" name="Title 1"/>
          <p:cNvSpPr>
            <a:spLocks noGrp="1"/>
          </p:cNvSpPr>
          <p:nvPr>
            <p:ph type="title"/>
          </p:nvPr>
        </p:nvSpPr>
        <p:spPr>
          <a:xfrm>
            <a:off x="1459955" y="244404"/>
            <a:ext cx="10732045" cy="748146"/>
          </a:xfrm>
        </p:spPr>
        <p:txBody>
          <a:bodyPr/>
          <a:lstStyle/>
          <a:p>
            <a:r>
              <a:rPr lang="fr-CA" sz="3600" dirty="0" smtClean="0">
                <a:latin typeface="Arial" panose="020B0604020202020204" pitchFamily="34" charset="0"/>
                <a:cs typeface="Arial" panose="020B0604020202020204" pitchFamily="34" charset="0"/>
              </a:rPr>
              <a:t>Perte de l’odorat </a:t>
            </a:r>
            <a:r>
              <a:rPr lang="fr-CA" sz="3600" dirty="0" smtClean="0">
                <a:latin typeface="Arial" panose="020B0604020202020204" pitchFamily="34" charset="0"/>
                <a:cs typeface="Arial" panose="020B0604020202020204" pitchFamily="34" charset="0"/>
              </a:rPr>
              <a:t>un symptôme précoce de </a:t>
            </a:r>
            <a:br>
              <a:rPr lang="fr-CA" sz="3600" dirty="0" smtClean="0">
                <a:latin typeface="Arial" panose="020B0604020202020204" pitchFamily="34" charset="0"/>
                <a:cs typeface="Arial" panose="020B0604020202020204" pitchFamily="34" charset="0"/>
              </a:rPr>
            </a:br>
            <a:r>
              <a:rPr lang="fr-CA" sz="3600" dirty="0" smtClean="0">
                <a:latin typeface="Arial" panose="020B0604020202020204" pitchFamily="34" charset="0"/>
                <a:cs typeface="Arial" panose="020B0604020202020204" pitchFamily="34" charset="0"/>
              </a:rPr>
              <a:t>la </a:t>
            </a:r>
            <a:r>
              <a:rPr lang="fr-FR" sz="36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 </a:t>
            </a:r>
            <a:r>
              <a:rPr lang="fr-FR" sz="36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d’Alzheimer</a:t>
            </a:r>
            <a:endParaRPr lang="en-CA"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329424" y="2144721"/>
            <a:ext cx="11557776" cy="34723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C00000"/>
              </a:buClr>
              <a:buFont typeface="Wingdings" panose="05000000000000000000" pitchFamily="2" charset="2"/>
              <a:buChar char="Ø"/>
            </a:pPr>
            <a:r>
              <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ulbe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olfactif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le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cortex </a:t>
            </a:r>
            <a:r>
              <a:rPr lang="fr-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entorhinal</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présentent une pathologie très tôt</a:t>
            </a:r>
            <a:endPar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endPar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Perte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olfactive est associée </a:t>
            </a:r>
            <a:r>
              <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à</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l’atrophie de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l’hippocampe</a:t>
            </a:r>
          </a:p>
          <a:p>
            <a:pPr marL="0" indent="0">
              <a:buClr>
                <a:srgbClr val="C00000"/>
              </a:buClr>
              <a:buNone/>
            </a:pPr>
            <a:endPar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Ø"/>
            </a:pPr>
            <a:r>
              <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émoire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identification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 odeurs sont grandement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atteintes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chez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patients avec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MA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chez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individus à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risque </a:t>
            </a:r>
            <a:r>
              <a:rPr lang="fr-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élévé</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49875" y="6399910"/>
            <a:ext cx="10290061" cy="369332"/>
          </a:xfrm>
          <a:prstGeom prst="rect">
            <a:avLst/>
          </a:prstGeom>
          <a:noFill/>
        </p:spPr>
        <p:txBody>
          <a:bodyPr wrap="none" rtlCol="0">
            <a:spAutoFit/>
          </a:bodyPr>
          <a:lstStyle/>
          <a:p>
            <a:r>
              <a:rPr lang="fr-FR" dirty="0" smtClean="0">
                <a:solidFill>
                  <a:srgbClr val="58C1BA"/>
                </a:solidFill>
                <a:latin typeface="Arial" panose="020B0604020202020204" pitchFamily="34" charset="0"/>
                <a:cs typeface="Arial" panose="020B0604020202020204" pitchFamily="34" charset="0"/>
              </a:rPr>
              <a:t>Sources: Murphy C. (2019). </a:t>
            </a:r>
            <a:r>
              <a:rPr lang="fr-FR" dirty="0" err="1" smtClean="0">
                <a:solidFill>
                  <a:srgbClr val="58C1BA"/>
                </a:solidFill>
                <a:latin typeface="Arial" panose="020B0604020202020204" pitchFamily="34" charset="0"/>
                <a:cs typeface="Arial" panose="020B0604020202020204" pitchFamily="34" charset="0"/>
              </a:rPr>
              <a:t>Olfactory</a:t>
            </a:r>
            <a:r>
              <a:rPr lang="fr-FR" dirty="0" smtClean="0">
                <a:solidFill>
                  <a:srgbClr val="58C1BA"/>
                </a:solidFill>
                <a:latin typeface="Arial" panose="020B0604020202020204" pitchFamily="34" charset="0"/>
                <a:cs typeface="Arial" panose="020B0604020202020204" pitchFamily="34" charset="0"/>
              </a:rPr>
              <a:t> and </a:t>
            </a:r>
            <a:r>
              <a:rPr lang="fr-FR" dirty="0" err="1" smtClean="0">
                <a:solidFill>
                  <a:srgbClr val="58C1BA"/>
                </a:solidFill>
                <a:latin typeface="Arial" panose="020B0604020202020204" pitchFamily="34" charset="0"/>
                <a:cs typeface="Arial" panose="020B0604020202020204" pitchFamily="34" charset="0"/>
              </a:rPr>
              <a:t>other</a:t>
            </a:r>
            <a:r>
              <a:rPr lang="fr-FR" dirty="0" smtClean="0">
                <a:solidFill>
                  <a:srgbClr val="58C1BA"/>
                </a:solidFill>
                <a:latin typeface="Arial" panose="020B0604020202020204" pitchFamily="34" charset="0"/>
                <a:cs typeface="Arial" panose="020B0604020202020204" pitchFamily="34" charset="0"/>
              </a:rPr>
              <a:t> </a:t>
            </a:r>
            <a:r>
              <a:rPr lang="fr-FR" dirty="0" err="1" smtClean="0">
                <a:solidFill>
                  <a:srgbClr val="58C1BA"/>
                </a:solidFill>
                <a:latin typeface="Arial" panose="020B0604020202020204" pitchFamily="34" charset="0"/>
                <a:cs typeface="Arial" panose="020B0604020202020204" pitchFamily="34" charset="0"/>
              </a:rPr>
              <a:t>sensory</a:t>
            </a:r>
            <a:r>
              <a:rPr lang="fr-FR" dirty="0" smtClean="0">
                <a:solidFill>
                  <a:srgbClr val="58C1BA"/>
                </a:solidFill>
                <a:latin typeface="Arial" panose="020B0604020202020204" pitchFamily="34" charset="0"/>
                <a:cs typeface="Arial" panose="020B0604020202020204" pitchFamily="34" charset="0"/>
              </a:rPr>
              <a:t> </a:t>
            </a:r>
            <a:r>
              <a:rPr lang="fr-FR" dirty="0" err="1" smtClean="0">
                <a:solidFill>
                  <a:srgbClr val="58C1BA"/>
                </a:solidFill>
                <a:latin typeface="Arial" panose="020B0604020202020204" pitchFamily="34" charset="0"/>
                <a:cs typeface="Arial" panose="020B0604020202020204" pitchFamily="34" charset="0"/>
              </a:rPr>
              <a:t>impairments</a:t>
            </a:r>
            <a:r>
              <a:rPr lang="fr-FR" dirty="0" smtClean="0">
                <a:solidFill>
                  <a:srgbClr val="58C1BA"/>
                </a:solidFill>
                <a:latin typeface="Arial" panose="020B0604020202020204" pitchFamily="34" charset="0"/>
                <a:cs typeface="Arial" panose="020B0604020202020204" pitchFamily="34" charset="0"/>
              </a:rPr>
              <a:t> in AD. Nat </a:t>
            </a:r>
            <a:r>
              <a:rPr lang="fr-FR" dirty="0" err="1" smtClean="0">
                <a:solidFill>
                  <a:srgbClr val="58C1BA"/>
                </a:solidFill>
                <a:latin typeface="Arial" panose="020B0604020202020204" pitchFamily="34" charset="0"/>
                <a:cs typeface="Arial" panose="020B0604020202020204" pitchFamily="34" charset="0"/>
              </a:rPr>
              <a:t>Rev</a:t>
            </a:r>
            <a:r>
              <a:rPr lang="fr-FR" dirty="0" smtClean="0">
                <a:solidFill>
                  <a:srgbClr val="58C1BA"/>
                </a:solidFill>
                <a:latin typeface="Arial" panose="020B0604020202020204" pitchFamily="34" charset="0"/>
                <a:cs typeface="Arial" panose="020B0604020202020204" pitchFamily="34" charset="0"/>
              </a:rPr>
              <a:t> </a:t>
            </a:r>
            <a:r>
              <a:rPr lang="fr-FR" dirty="0" err="1" smtClean="0">
                <a:solidFill>
                  <a:srgbClr val="58C1BA"/>
                </a:solidFill>
                <a:latin typeface="Arial" panose="020B0604020202020204" pitchFamily="34" charset="0"/>
                <a:cs typeface="Arial" panose="020B0604020202020204" pitchFamily="34" charset="0"/>
              </a:rPr>
              <a:t>Neurol</a:t>
            </a:r>
            <a:r>
              <a:rPr lang="fr-FR" dirty="0" smtClean="0">
                <a:solidFill>
                  <a:srgbClr val="58C1BA"/>
                </a:solidFill>
                <a:latin typeface="Arial" panose="020B0604020202020204" pitchFamily="34" charset="0"/>
                <a:cs typeface="Arial" panose="020B0604020202020204" pitchFamily="34" charset="0"/>
              </a:rPr>
              <a:t> 15 (1).</a:t>
            </a:r>
            <a:endParaRPr lang="en-CA" dirty="0">
              <a:solidFill>
                <a:srgbClr val="58C1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428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9" y="352968"/>
            <a:ext cx="9404723" cy="941367"/>
          </a:xfrm>
        </p:spPr>
        <p:txBody>
          <a:bodyPr/>
          <a:lstStyle/>
          <a:p>
            <a:r>
              <a:rPr lang="fr-CA" dirty="0" smtClean="0">
                <a:latin typeface="Arial" panose="020B0604020202020204" pitchFamily="34" charset="0"/>
                <a:cs typeface="Arial" panose="020B0604020202020204" pitchFamily="34" charset="0"/>
              </a:rPr>
              <a:t>Question PICO</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9251" y="3507376"/>
            <a:ext cx="11794894" cy="2993178"/>
          </a:xfrm>
        </p:spPr>
        <p:txBody>
          <a:bodyPr>
            <a:normAutofit/>
          </a:bodyPr>
          <a:lstStyle/>
          <a:p>
            <a:pPr marL="0" indent="0">
              <a:lnSpc>
                <a:spcPct val="150000"/>
              </a:lnSpc>
              <a:buNone/>
            </a:pPr>
            <a:r>
              <a:rPr lang="fr-CA" sz="2400" b="1"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Adultes à risque de développer  la </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d'Alzheimer</a:t>
            </a:r>
          </a:p>
          <a:p>
            <a:pPr marL="0" indent="0">
              <a:lnSpc>
                <a:spcPct val="150000"/>
              </a:lnSpc>
              <a:buNone/>
            </a:pPr>
            <a:r>
              <a:rPr lang="fr-CA" sz="2400" b="1"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 </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reconnaissance des </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odeurs</a:t>
            </a:r>
          </a:p>
          <a:p>
            <a:pPr marL="0" indent="0">
              <a:lnSpc>
                <a:spcPct val="150000"/>
              </a:lnSpc>
              <a:buNone/>
            </a:pPr>
            <a:r>
              <a:rPr lang="fr-CA" sz="2400" b="1"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ests </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fonctions</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neurocognitives</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concentration</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biomarqueurs </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du LCR</a:t>
            </a:r>
            <a:endPar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50000"/>
              </a:lnSpc>
              <a:buNone/>
            </a:pPr>
            <a:r>
              <a:rPr lang="fr-CA" sz="2400" b="1"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fr-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t>
            </a:r>
            <a:r>
              <a:rPr lang="fr-FR"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erte</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olfactive, atteinte des fonctions cognitives, développement </a:t>
            </a:r>
            <a:r>
              <a:rPr lang="fr-FR"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MA</a:t>
            </a:r>
            <a:endParaRPr lang="fr-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2921000" y="3906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TextBox 3"/>
          <p:cNvSpPr txBox="1"/>
          <p:nvPr/>
        </p:nvSpPr>
        <p:spPr>
          <a:xfrm>
            <a:off x="502302" y="1424883"/>
            <a:ext cx="11292592" cy="1569660"/>
          </a:xfrm>
          <a:prstGeom prst="rect">
            <a:avLst/>
          </a:prstGeom>
          <a:solidFill>
            <a:srgbClr val="58C1BA">
              <a:alpha val="25000"/>
            </a:srgb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just"/>
            <a:r>
              <a:rPr lang="fr-FR"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Est-ce que la perte de l’odorat comme symptôme </a:t>
            </a:r>
            <a:r>
              <a:rPr lang="fr-FR" sz="32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précurseur de </a:t>
            </a:r>
            <a:r>
              <a:rPr lang="fr-FR"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maladie d’Alzheimer peut servir d’outil de dépistage précoce dans la population à risque?</a:t>
            </a:r>
            <a:endParaRPr lang="en-CA"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649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3651" y="882242"/>
            <a:ext cx="3223706" cy="4431983"/>
          </a:xfrm>
          <a:prstGeom prst="rect">
            <a:avLst/>
          </a:prstGeom>
          <a:solidFill>
            <a:srgbClr val="58C1BA">
              <a:alpha val="48000"/>
            </a:srgbClr>
          </a:solidFill>
          <a:ln>
            <a:solidFill>
              <a:schemeClr val="bg1"/>
            </a:solidFill>
          </a:ln>
          <a:effectLst>
            <a:outerShdw blurRad="50800" dist="38100" dir="8100000" algn="tr" rotWithShape="0">
              <a:prstClr val="black">
                <a:alpha val="40000"/>
              </a:prstClr>
            </a:outerShdw>
          </a:effectLst>
        </p:spPr>
        <p:txBody>
          <a:bodyPr wrap="square" rtlCol="0">
            <a:spAutoFit/>
          </a:bodyPr>
          <a:lstStyle/>
          <a:p>
            <a:r>
              <a:rPr lang="fr-CA" sz="2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Moteurs </a:t>
            </a:r>
            <a:r>
              <a:rPr lang="fr-CA"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fr-CA" sz="2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recherche: </a:t>
            </a:r>
          </a:p>
          <a:p>
            <a:pPr marL="285750" indent="-285750">
              <a:buFont typeface="Arial" panose="020B0604020202020204" pitchFamily="34" charset="0"/>
              <a:buChar char="•"/>
            </a:pPr>
            <a:endParaRPr lang="fr-CA" sz="1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PubMed</a:t>
            </a:r>
            <a:r>
              <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a:t>
            </a:r>
            <a:r>
              <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Embase</a:t>
            </a:r>
            <a:endParaRPr lang="fr-C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a:endPar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a:r>
              <a:rPr lang="fr-CA" sz="2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Mots-clés</a:t>
            </a:r>
            <a:r>
              <a:rPr lang="fr-CA"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CA"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endParaRPr lang="en-CA" sz="1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Alzheimer </a:t>
            </a:r>
            <a:r>
              <a:rPr lang="en-C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Disease </a:t>
            </a:r>
            <a:endParaRPr lang="en-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a:r>
              <a:rPr lang="en-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OR </a:t>
            </a:r>
          </a:p>
          <a:p>
            <a:pPr marL="285750" lvl="1" indent="-285750">
              <a:buFont typeface="Arial" panose="020B0604020202020204" pitchFamily="34" charset="0"/>
              <a:buChar char="•"/>
            </a:pPr>
            <a:r>
              <a:rPr lang="en-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Alzheimer</a:t>
            </a:r>
            <a:endParaRPr lang="en-C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a:endParaRPr lang="fr-CA"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a:r>
              <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t>
            </a:r>
          </a:p>
          <a:p>
            <a:pPr marL="0" lvl="1"/>
            <a:endParaRPr lang="fr-CA"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fr-CA"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Olfactory</a:t>
            </a:r>
            <a:r>
              <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Perception </a:t>
            </a:r>
            <a:endPar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a:r>
              <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OR </a:t>
            </a:r>
          </a:p>
          <a:p>
            <a:pPr marL="285750" lvl="1" indent="-285750">
              <a:buFont typeface="Arial" panose="020B0604020202020204" pitchFamily="34" charset="0"/>
              <a:buChar char="•"/>
            </a:pPr>
            <a:r>
              <a:rPr lang="fr-CA"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Smell</a:t>
            </a:r>
            <a:r>
              <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1"/>
            <a:r>
              <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OR</a:t>
            </a:r>
          </a:p>
          <a:p>
            <a:pPr marL="285750" lvl="1" indent="-285750">
              <a:buFont typeface="Arial" panose="020B0604020202020204" pitchFamily="34" charset="0"/>
              <a:buChar char="•"/>
            </a:pPr>
            <a:r>
              <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Olfaction </a:t>
            </a:r>
            <a:r>
              <a:rPr lang="fr-CA"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Disorders</a:t>
            </a:r>
            <a:endParaRPr lang="fr-C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36" name="Group 35"/>
          <p:cNvGrpSpPr/>
          <p:nvPr/>
        </p:nvGrpSpPr>
        <p:grpSpPr>
          <a:xfrm>
            <a:off x="2665001" y="417036"/>
            <a:ext cx="9362407" cy="6212921"/>
            <a:chOff x="2372392" y="320239"/>
            <a:chExt cx="9362407" cy="6212921"/>
          </a:xfrm>
        </p:grpSpPr>
        <p:sp>
          <p:nvSpPr>
            <p:cNvPr id="4" name="Rectangle 3"/>
            <p:cNvSpPr/>
            <p:nvPr/>
          </p:nvSpPr>
          <p:spPr>
            <a:xfrm>
              <a:off x="3554806" y="320239"/>
              <a:ext cx="1903228" cy="475814"/>
            </a:xfrm>
            <a:prstGeom prst="rect">
              <a:avLst/>
            </a:prstGeom>
            <a:solidFill>
              <a:srgbClr val="C5E8EA"/>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364 </a:t>
              </a:r>
              <a:r>
                <a:rPr lang="fr-CA"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résultats</a:t>
              </a:r>
            </a:p>
          </p:txBody>
        </p:sp>
        <p:sp>
          <p:nvSpPr>
            <p:cNvPr id="5" name="Rectangle 4"/>
            <p:cNvSpPr/>
            <p:nvPr/>
          </p:nvSpPr>
          <p:spPr>
            <a:xfrm>
              <a:off x="6409333" y="325464"/>
              <a:ext cx="4495734" cy="1381881"/>
            </a:xfrm>
            <a:prstGeom prst="rect">
              <a:avLst/>
            </a:prstGeom>
            <a:solidFill>
              <a:srgbClr val="7F7F7F"/>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198 </a:t>
              </a:r>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articles exclus:</a:t>
              </a:r>
              <a:endParaRPr lang="fr-C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Critères Inclusions:</a:t>
              </a:r>
            </a:p>
            <a:p>
              <a:pPr marL="742950" lvl="1" indent="-285750">
                <a:buFont typeface="Arial" panose="020B0604020202020204" pitchFamily="34" charset="0"/>
                <a:buChar char="•"/>
              </a:pPr>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Anglais ou français</a:t>
              </a:r>
            </a:p>
            <a:p>
              <a:pPr marL="742950" lvl="1" indent="-285750">
                <a:buFont typeface="Arial" panose="020B0604020202020204" pitchFamily="34" charset="0"/>
                <a:buChar char="•"/>
              </a:pPr>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Publication: 5 dernières années</a:t>
              </a:r>
            </a:p>
          </p:txBody>
        </p:sp>
        <p:sp>
          <p:nvSpPr>
            <p:cNvPr id="6" name="Rectangle 5"/>
            <p:cNvSpPr/>
            <p:nvPr/>
          </p:nvSpPr>
          <p:spPr>
            <a:xfrm>
              <a:off x="3331067" y="1374484"/>
              <a:ext cx="2381693" cy="606055"/>
            </a:xfrm>
            <a:prstGeom prst="rect">
              <a:avLst/>
            </a:prstGeom>
            <a:solidFill>
              <a:srgbClr val="C5E8EA"/>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166 </a:t>
              </a:r>
              <a:r>
                <a:rPr lang="fr-CA"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articles potentiels</a:t>
              </a:r>
            </a:p>
          </p:txBody>
        </p:sp>
        <p:sp>
          <p:nvSpPr>
            <p:cNvPr id="7" name="Rectangle 6"/>
            <p:cNvSpPr/>
            <p:nvPr/>
          </p:nvSpPr>
          <p:spPr>
            <a:xfrm>
              <a:off x="3424512" y="2533662"/>
              <a:ext cx="2194804" cy="646039"/>
            </a:xfrm>
            <a:prstGeom prst="rect">
              <a:avLst/>
            </a:prstGeom>
            <a:solidFill>
              <a:srgbClr val="C5E8EA"/>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 </a:t>
              </a:r>
              <a:r>
                <a:rPr lang="fr-CA"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articles </a:t>
              </a:r>
              <a:r>
                <a:rPr lang="fr-CA"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pertinents</a:t>
              </a:r>
              <a:endParaRPr lang="fr-CA"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Connecteur droit avec flèche 10"/>
            <p:cNvCxnSpPr>
              <a:cxnSpLocks/>
              <a:stCxn id="6" idx="2"/>
              <a:endCxn id="7" idx="0"/>
            </p:cNvCxnSpPr>
            <p:nvPr/>
          </p:nvCxnSpPr>
          <p:spPr>
            <a:xfrm>
              <a:off x="4521914" y="1980539"/>
              <a:ext cx="0" cy="553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409332" y="1841739"/>
              <a:ext cx="5325467" cy="1170663"/>
            </a:xfrm>
            <a:prstGeom prst="rect">
              <a:avLst/>
            </a:prstGeom>
            <a:solidFill>
              <a:srgbClr val="7F7F7F"/>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142 </a:t>
              </a:r>
              <a:r>
                <a:rPr lang="fr-C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articles </a:t>
              </a:r>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exclus:</a:t>
              </a:r>
            </a:p>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Après lecture du titre: Non- pertinent à ma ?</a:t>
              </a:r>
            </a:p>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Doublons</a:t>
              </a:r>
            </a:p>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Non-disponibles</a:t>
              </a:r>
            </a:p>
          </p:txBody>
        </p:sp>
        <p:cxnSp>
          <p:nvCxnSpPr>
            <p:cNvPr id="10" name="Connecteur droit avec flèche 12"/>
            <p:cNvCxnSpPr>
              <a:cxnSpLocks/>
            </p:cNvCxnSpPr>
            <p:nvPr/>
          </p:nvCxnSpPr>
          <p:spPr>
            <a:xfrm>
              <a:off x="4521914" y="2244713"/>
              <a:ext cx="18874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10534" y="3220700"/>
              <a:ext cx="3289943" cy="730487"/>
            </a:xfrm>
            <a:prstGeom prst="rect">
              <a:avLst/>
            </a:prstGeom>
            <a:solidFill>
              <a:srgbClr val="7F7F7F"/>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 </a:t>
              </a:r>
              <a:r>
                <a:rPr lang="fr-C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articles exclus </a:t>
              </a:r>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Après </a:t>
              </a:r>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lecture </a:t>
              </a:r>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l’abrégé</a:t>
              </a:r>
              <a:endParaRPr lang="fr-C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3570300" y="3806344"/>
              <a:ext cx="1903228" cy="611383"/>
            </a:xfrm>
            <a:prstGeom prst="rect">
              <a:avLst/>
            </a:prstGeom>
            <a:solidFill>
              <a:srgbClr val="C5E8EA"/>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fr-CA"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articles analysés</a:t>
              </a:r>
            </a:p>
          </p:txBody>
        </p:sp>
        <p:cxnSp>
          <p:nvCxnSpPr>
            <p:cNvPr id="13" name="Connecteur droit avec flèche 15"/>
            <p:cNvCxnSpPr>
              <a:cxnSpLocks/>
              <a:stCxn id="7" idx="2"/>
              <a:endCxn id="12" idx="0"/>
            </p:cNvCxnSpPr>
            <p:nvPr/>
          </p:nvCxnSpPr>
          <p:spPr>
            <a:xfrm>
              <a:off x="4521914" y="3179701"/>
              <a:ext cx="0" cy="626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6"/>
            <p:cNvCxnSpPr>
              <a:cxnSpLocks/>
            </p:cNvCxnSpPr>
            <p:nvPr/>
          </p:nvCxnSpPr>
          <p:spPr>
            <a:xfrm>
              <a:off x="4521914" y="3473534"/>
              <a:ext cx="18874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444748" y="4228546"/>
              <a:ext cx="4982061" cy="940711"/>
            </a:xfrm>
            <a:prstGeom prst="rect">
              <a:avLst/>
            </a:prstGeom>
            <a:solidFill>
              <a:srgbClr val="7F7F7F"/>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articles exclus:</a:t>
              </a:r>
            </a:p>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Article préliminaire</a:t>
              </a:r>
              <a:endParaRPr lang="fr-C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CA"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Sans démarche méthodologique claire </a:t>
              </a:r>
              <a:endParaRPr lang="fr-C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8" name="Connecteur droit avec flèche 22"/>
            <p:cNvCxnSpPr>
              <a:cxnSpLocks/>
            </p:cNvCxnSpPr>
            <p:nvPr/>
          </p:nvCxnSpPr>
          <p:spPr>
            <a:xfrm>
              <a:off x="4534977" y="4749899"/>
              <a:ext cx="18874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42"/>
            <p:cNvCxnSpPr>
              <a:cxnSpLocks/>
            </p:cNvCxnSpPr>
            <p:nvPr/>
          </p:nvCxnSpPr>
          <p:spPr>
            <a:xfrm>
              <a:off x="4521914" y="1050603"/>
              <a:ext cx="18874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372392" y="5332831"/>
              <a:ext cx="4338377" cy="1200329"/>
            </a:xfrm>
            <a:prstGeom prst="rect">
              <a:avLst/>
            </a:prstGeom>
            <a:solidFill>
              <a:srgbClr val="58C1BA"/>
            </a:solidFill>
            <a:ln>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fr-CA"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articles sélectionnés:</a:t>
              </a:r>
            </a:p>
            <a:p>
              <a:pPr marL="285750" indent="-285750" algn="ctr">
                <a:buFontTx/>
                <a:buChar char="-"/>
              </a:pPr>
              <a:r>
                <a:rPr lang="fr-CA"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études descriptives transversales</a:t>
              </a:r>
            </a:p>
            <a:p>
              <a:pPr marL="285750" indent="-285750" algn="ctr">
                <a:buFontTx/>
                <a:buChar char="-"/>
              </a:pPr>
              <a:r>
                <a:rPr lang="fr-CA"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étude de cohorte prospective</a:t>
              </a:r>
            </a:p>
            <a:p>
              <a:pPr marL="285750" indent="-285750" algn="ctr">
                <a:buFontTx/>
                <a:buChar char="-"/>
              </a:pPr>
              <a:r>
                <a:rPr lang="fr-CA"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méta-analyse</a:t>
              </a:r>
            </a:p>
          </p:txBody>
        </p:sp>
        <p:cxnSp>
          <p:nvCxnSpPr>
            <p:cNvPr id="30" name="Connecteur droit avec flèche 10"/>
            <p:cNvCxnSpPr>
              <a:cxnSpLocks/>
            </p:cNvCxnSpPr>
            <p:nvPr/>
          </p:nvCxnSpPr>
          <p:spPr>
            <a:xfrm>
              <a:off x="4519330" y="800082"/>
              <a:ext cx="0" cy="553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itle 1"/>
          <p:cNvSpPr>
            <a:spLocks noGrp="1"/>
          </p:cNvSpPr>
          <p:nvPr>
            <p:ph type="title"/>
          </p:nvPr>
        </p:nvSpPr>
        <p:spPr>
          <a:xfrm>
            <a:off x="178476" y="32996"/>
            <a:ext cx="9404723" cy="731505"/>
          </a:xfrm>
        </p:spPr>
        <p:txBody>
          <a:bodyPr/>
          <a:lstStyle/>
          <a:p>
            <a:r>
              <a:rPr lang="fr-CA" sz="4000" dirty="0" smtClean="0">
                <a:latin typeface="Arial" panose="020B0604020202020204" pitchFamily="34" charset="0"/>
                <a:cs typeface="Arial" panose="020B0604020202020204" pitchFamily="34" charset="0"/>
              </a:rPr>
              <a:t>Méthode</a:t>
            </a:r>
            <a:endParaRPr lang="en-CA" sz="4000" dirty="0">
              <a:latin typeface="Arial" panose="020B0604020202020204" pitchFamily="34" charset="0"/>
              <a:cs typeface="Arial" panose="020B0604020202020204" pitchFamily="34" charset="0"/>
            </a:endParaRPr>
          </a:p>
        </p:txBody>
      </p:sp>
      <p:cxnSp>
        <p:nvCxnSpPr>
          <p:cNvPr id="24" name="Connecteur droit avec flèche 15"/>
          <p:cNvCxnSpPr>
            <a:cxnSpLocks/>
            <a:endCxn id="27" idx="0"/>
          </p:cNvCxnSpPr>
          <p:nvPr/>
        </p:nvCxnSpPr>
        <p:spPr>
          <a:xfrm flipH="1">
            <a:off x="4834190" y="4552306"/>
            <a:ext cx="2104" cy="877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356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431" y="150993"/>
            <a:ext cx="10770629" cy="944761"/>
          </a:xfrm>
        </p:spPr>
        <p:txBody>
          <a:bodyPr/>
          <a:lstStyle/>
          <a:p>
            <a:r>
              <a:rPr lang="fr-F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Tests </a:t>
            </a:r>
            <a:r>
              <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reconnaissance des </a:t>
            </a:r>
            <a:r>
              <a:rPr lang="fr-FR"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odeurs</a:t>
            </a: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6249" y="1154517"/>
            <a:ext cx="10460038" cy="4195481"/>
          </a:xfrm>
        </p:spPr>
        <p:txBody>
          <a:bodyPr>
            <a:normAutofit/>
          </a:bodyPr>
          <a:lstStyle/>
          <a:p>
            <a:r>
              <a:rPr lang="en-C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UPSIT</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University of Pennsylvania Smell Identification Test. 40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odeurs</a:t>
            </a:r>
            <a:endPar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B-SIT</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Brief Smell Identification </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 12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odeurs</a:t>
            </a:r>
            <a:endPar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SS-OIT: </a:t>
            </a:r>
            <a:r>
              <a:rPr lang="en-CA"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Sniffin</a:t>
            </a:r>
            <a:r>
              <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Sticks Odor Identification Test. 16 </a:t>
            </a:r>
            <a:r>
              <a:rPr lang="en-CA"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odeurs</a:t>
            </a:r>
            <a:r>
              <a:rPr lang="en-CA"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14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64" y="2776451"/>
            <a:ext cx="5614717" cy="2950529"/>
          </a:xfrm>
          <a:prstGeom prst="rect">
            <a:avLst/>
          </a:prstGeom>
          <a:noFill/>
          <a:ln w="22225">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6148" name="Picture 4" descr="Image result for university of pennsylvania smell identification t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065" y="3724102"/>
            <a:ext cx="2964151" cy="2987249"/>
          </a:xfrm>
          <a:prstGeom prst="rect">
            <a:avLst/>
          </a:prstGeom>
          <a:noFill/>
          <a:ln w="22225">
            <a:solidFill>
              <a:schemeClr val="accent1">
                <a:shade val="50000"/>
              </a:schemeClr>
            </a:solidFill>
          </a:ln>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959341431"/>
              </p:ext>
            </p:extLst>
          </p:nvPr>
        </p:nvGraphicFramePr>
        <p:xfrm>
          <a:off x="7249177" y="2992582"/>
          <a:ext cx="4769854" cy="3278146"/>
        </p:xfrm>
        <a:graphic>
          <a:graphicData uri="http://schemas.openxmlformats.org/presentationml/2006/ole">
            <mc:AlternateContent xmlns:mc="http://schemas.openxmlformats.org/markup-compatibility/2006">
              <mc:Choice xmlns:v="urn:schemas-microsoft-com:vml" Requires="v">
                <p:oleObj spid="_x0000_s6227" r:id="rId6" imgW="10069560" imgH="6920280" progId="">
                  <p:embed/>
                </p:oleObj>
              </mc:Choice>
              <mc:Fallback>
                <p:oleObj r:id="rId6" imgW="10069560" imgH="6920280" progId="">
                  <p:embed/>
                  <p:pic>
                    <p:nvPicPr>
                      <p:cNvPr id="0" name=""/>
                      <p:cNvPicPr/>
                      <p:nvPr/>
                    </p:nvPicPr>
                    <p:blipFill>
                      <a:blip r:embed="rId7"/>
                      <a:stretch>
                        <a:fillRect/>
                      </a:stretch>
                    </p:blipFill>
                    <p:spPr>
                      <a:xfrm>
                        <a:off x="7249177" y="2992582"/>
                        <a:ext cx="4769854" cy="3278146"/>
                      </a:xfrm>
                      <a:prstGeom prst="rect">
                        <a:avLst/>
                      </a:prstGeom>
                      <a:ln w="22225">
                        <a:solidFill>
                          <a:schemeClr val="accent1">
                            <a:shade val="50000"/>
                          </a:schemeClr>
                        </a:solidFill>
                      </a:ln>
                    </p:spPr>
                  </p:pic>
                </p:oleObj>
              </mc:Fallback>
            </mc:AlternateContent>
          </a:graphicData>
        </a:graphic>
      </p:graphicFrame>
    </p:spTree>
    <p:extLst>
      <p:ext uri="{BB962C8B-B14F-4D97-AF65-F5344CB8AC3E}">
        <p14:creationId xmlns:p14="http://schemas.microsoft.com/office/powerpoint/2010/main" val="3031496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6" y="179619"/>
            <a:ext cx="11735760" cy="663637"/>
          </a:xfrm>
        </p:spPr>
        <p:txBody>
          <a:bodyPr/>
          <a:lstStyle/>
          <a:p>
            <a:r>
              <a:rPr lang="en-CA" sz="3200" dirty="0" err="1"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Lafaille-Magnan</a:t>
            </a:r>
            <a:r>
              <a:rPr lang="en-CA" sz="32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a:t>
            </a:r>
            <a:r>
              <a:rPr lang="en-CA" sz="3200" dirty="0" smtClean="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Poirier 2017, </a:t>
            </a:r>
            <a:r>
              <a:rPr lang="en-CA" sz="3200" i="1" dirty="0">
                <a:solidFill>
                  <a:srgbClr val="58C1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Neurology</a:t>
            </a:r>
            <a: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r-CA"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4413964"/>
              </p:ext>
            </p:extLst>
          </p:nvPr>
        </p:nvGraphicFramePr>
        <p:xfrm>
          <a:off x="286351" y="1045821"/>
          <a:ext cx="11583595" cy="5068519"/>
        </p:xfrm>
        <a:graphic>
          <a:graphicData uri="http://schemas.openxmlformats.org/drawingml/2006/table">
            <a:tbl>
              <a:tblPr firstRow="1" bandRow="1">
                <a:tableStyleId>{5C22544A-7EE6-4342-B048-85BDC9FD1C3A}</a:tableStyleId>
              </a:tblPr>
              <a:tblGrid>
                <a:gridCol w="1941460"/>
                <a:gridCol w="9642135"/>
              </a:tblGrid>
              <a:tr h="111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Objectif</a:t>
                      </a:r>
                    </a:p>
                  </a:txBody>
                  <a:tcPr anchor="ctr">
                    <a:solidFill>
                      <a:schemeClr val="tx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Déterminer si le niveau d’atteinte olfactive </a:t>
                      </a:r>
                      <a:r>
                        <a:rPr lang="fr-CA" sz="20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chez des individus cognitivement N mais à risque élevé de développer la MA </a:t>
                      </a:r>
                      <a:r>
                        <a:rPr lang="fr-FR" sz="20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peut prédire la présence de Tau et d’amyloïde </a:t>
                      </a:r>
                      <a:r>
                        <a:rPr lang="el-GR" sz="20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8"/>
                          <a:cs typeface="Arial" panose="020B0604020202020204" pitchFamily="34" charset="0"/>
                        </a:rPr>
                        <a:t>β</a:t>
                      </a:r>
                      <a:r>
                        <a:rPr lang="fr-CA" sz="20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8"/>
                          <a:cs typeface="Arial" panose="020B0604020202020204" pitchFamily="34" charset="0"/>
                        </a:rPr>
                        <a:t> dans le LCR.</a:t>
                      </a:r>
                      <a:endParaRPr lang="fr-CA" sz="20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nchor="ctr">
                    <a:solidFill>
                      <a:schemeClr val="tx2">
                        <a:lumMod val="50000"/>
                      </a:schemeClr>
                    </a:solidFill>
                  </a:tcPr>
                </a:tc>
              </a:tr>
              <a:tr h="415636">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a:txBody>
                    <a:bodyPr/>
                    <a:lstStyle/>
                    <a:p>
                      <a:r>
                        <a:rPr lang="fr-CA" sz="18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Étude descriptive</a:t>
                      </a:r>
                      <a:r>
                        <a:rPr lang="fr-CA" sz="1800"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18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transversale</a:t>
                      </a:r>
                      <a:endPar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r>
              <a:tr h="897767">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Recrutement</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bg2">
                        <a:lumMod val="20000"/>
                        <a:lumOff val="8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Cohorte PREVENT-AD: avec un parent ou membres de la fratrie avec MA</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Sous-groupe INTREPAD: </a:t>
                      </a: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ayant</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fourni le LCR</a:t>
                      </a:r>
                      <a:endPar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Données amassées</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entre septembre 2011 et août 2015 au Québec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≥60 ans</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ou 55-59 si ≤15 ans du début de MA chez le plus jeune parent atteint</a:t>
                      </a:r>
                      <a:endPar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bg2">
                        <a:lumMod val="20000"/>
                        <a:lumOff val="80000"/>
                      </a:schemeClr>
                    </a:solidFill>
                  </a:tcPr>
                </a:tc>
              </a:tr>
              <a:tr h="706574">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Populations</a:t>
                      </a:r>
                      <a:r>
                        <a:rPr lang="fr-FR"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c>
                  <a:txBody>
                    <a:bodyPr/>
                    <a:lstStyle/>
                    <a:p>
                      <a:pPr marL="285750" indent="-285750">
                        <a:buFont typeface="Arial" panose="020B0604020202020204" pitchFamily="34" charset="0"/>
                        <a:buChar cha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274 cognitivement N (cohorte PREVENT-AD)</a:t>
                      </a:r>
                      <a:endParaRPr lang="en-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100 cognitivement N (sous-groupe INTREPAD): analyse LCR</a:t>
                      </a:r>
                    </a:p>
                  </a:txBody>
                  <a:tcPr anchor="ctr">
                    <a:solidFill>
                      <a:srgbClr val="58C1BA"/>
                    </a:solidFill>
                  </a:tcPr>
                </a:tc>
              </a:tr>
              <a:tr h="578254">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Interventions</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chemeClr val="bg2">
                        <a:lumMod val="20000"/>
                        <a:lumOff val="8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 de reconnaissance des odeurs: </a:t>
                      </a:r>
                      <a:r>
                        <a:rPr lang="en-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UPSIT*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cognitif</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RBRANS**: </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évaluation des performances cognitives dans </a:t>
                      </a:r>
                      <a:r>
                        <a:rPr lang="fr-CA" sz="1800" b="0" kern="1200" baseline="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5 domaines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 des biomarqueurs</a:t>
                      </a:r>
                      <a:r>
                        <a:rPr lang="fr-FR"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dans LCR: méthode </a:t>
                      </a:r>
                      <a:r>
                        <a:rPr lang="fr-FR" b="0" baseline="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immuno</a:t>
                      </a:r>
                      <a:r>
                        <a:rPr lang="fr-FR"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-enzymatique ELISA </a:t>
                      </a:r>
                    </a:p>
                  </a:txBody>
                  <a:tcPr anchor="ctr">
                    <a:solidFill>
                      <a:schemeClr val="bg2">
                        <a:lumMod val="20000"/>
                        <a:lumOff val="80000"/>
                      </a:schemeClr>
                    </a:solidFill>
                  </a:tcPr>
                </a:tc>
              </a:tr>
              <a:tr h="727701">
                <a:tc>
                  <a:txBody>
                    <a:bodyPr/>
                    <a:lstStyle/>
                    <a:p>
                      <a:pPr algn="ctr"/>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Issues</a:t>
                      </a:r>
                      <a:r>
                        <a:rPr lang="fr-FR"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primaires</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rgbClr val="58C1BA"/>
                    </a:solidFill>
                  </a:tcPr>
                </a:tc>
                <a:tc>
                  <a:txBody>
                    <a:bodyPr/>
                    <a:lstStyle/>
                    <a:p>
                      <a:pPr marL="0" indent="0">
                        <a:buNone/>
                      </a:pPr>
                      <a:r>
                        <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Perte </a:t>
                      </a:r>
                      <a:r>
                        <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reconnaissance </a:t>
                      </a:r>
                      <a:r>
                        <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olfactive, </a:t>
                      </a:r>
                      <a:r>
                        <a:rPr lang="fr-FR"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résultat </a:t>
                      </a:r>
                      <a:r>
                        <a:rPr lang="fr-FR"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cognitif global et </a:t>
                      </a:r>
                      <a:r>
                        <a:rPr lang="fr-FR"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présence dans le LCR de </a:t>
                      </a:r>
                      <a:r>
                        <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biomarqueurs reconnus dans</a:t>
                      </a:r>
                      <a:r>
                        <a:rPr lang="fr-FR"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a:t>
                      </a:r>
                      <a:r>
                        <a:rPr lang="fr-FR"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développement de</a:t>
                      </a:r>
                      <a:r>
                        <a:rPr lang="fr-FR" b="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MA</a:t>
                      </a:r>
                      <a:endParaRPr lang="fr-CA"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58C1BA"/>
                    </a:solidFill>
                  </a:tcPr>
                </a:tc>
              </a:tr>
            </a:tbl>
          </a:graphicData>
        </a:graphic>
      </p:graphicFrame>
      <p:sp>
        <p:nvSpPr>
          <p:cNvPr id="6" name="TextBox 5"/>
          <p:cNvSpPr txBox="1"/>
          <p:nvPr/>
        </p:nvSpPr>
        <p:spPr>
          <a:xfrm>
            <a:off x="121217" y="6501236"/>
            <a:ext cx="11208518" cy="307777"/>
          </a:xfrm>
          <a:prstGeom prst="rect">
            <a:avLst/>
          </a:prstGeom>
          <a:noFill/>
        </p:spPr>
        <p:txBody>
          <a:bodyPr wrap="none" rtlCol="0">
            <a:spAutoFit/>
          </a:bodyPr>
          <a:lstStyle/>
          <a:p>
            <a:r>
              <a:rPr lang="fr-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*UPSIT: </a:t>
            </a:r>
            <a:r>
              <a:rPr lang="en-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 </a:t>
            </a:r>
            <a:r>
              <a:rPr lang="en-CA"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Pennsylvania Smell Identification </a:t>
            </a:r>
            <a:r>
              <a:rPr lang="en-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 / </a:t>
            </a:r>
            <a:r>
              <a:rPr lang="fr-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**RBRANS: </a:t>
            </a:r>
            <a:r>
              <a:rPr lang="fr-CA" sz="1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Repeatable</a:t>
            </a:r>
            <a:r>
              <a:rPr lang="fr-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1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Battery</a:t>
            </a:r>
            <a:r>
              <a:rPr lang="fr-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t>
            </a:r>
            <a:r>
              <a:rPr lang="fr-CA" sz="1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a:t>
            </a:r>
            <a:r>
              <a:rPr lang="fr-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a:t>
            </a:r>
            <a:r>
              <a:rPr lang="fr-CA" sz="1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Neuropsychological</a:t>
            </a:r>
            <a:r>
              <a:rPr lang="fr-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A" sz="1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Status</a:t>
            </a:r>
            <a:endParaRPr lang="fr-CA"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10540539" y="66168"/>
            <a:ext cx="468398" cy="707886"/>
          </a:xfrm>
          <a:prstGeom prst="rect">
            <a:avLst/>
          </a:prstGeom>
          <a:noFill/>
        </p:spPr>
        <p:txBody>
          <a:bodyPr wrap="none" rtlCol="0">
            <a:spAutoFit/>
          </a:bodyPr>
          <a:lstStyle/>
          <a:p>
            <a:r>
              <a:rPr lang="fr-CA"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C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0503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12354</TotalTime>
  <Words>4152</Words>
  <Application>Microsoft Office PowerPoint</Application>
  <PresentationFormat>Widescreen</PresentationFormat>
  <Paragraphs>620</Paragraphs>
  <Slides>23</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23</vt:i4>
      </vt:variant>
    </vt:vector>
  </HeadingPairs>
  <TitlesOfParts>
    <vt:vector size="31" baseType="lpstr">
      <vt:lpstr>Arial Unicode MS</vt:lpstr>
      <vt:lpstr>Arial</vt:lpstr>
      <vt:lpstr>Calibri</vt:lpstr>
      <vt:lpstr>Cambria Math</vt:lpstr>
      <vt:lpstr>Century Gothic</vt:lpstr>
      <vt:lpstr>Wingdings</vt:lpstr>
      <vt:lpstr>Wingdings 3</vt:lpstr>
      <vt:lpstr>Ion</vt:lpstr>
      <vt:lpstr>PowerPoint Presentation</vt:lpstr>
      <vt:lpstr>Conflits d’Intérêts</vt:lpstr>
      <vt:lpstr>Maladie d’Alzheimer: TNC le plus fréquent</vt:lpstr>
      <vt:lpstr>Ralentir la maladie d’Alzheimer par un diagnostic précoce </vt:lpstr>
      <vt:lpstr>Perte de l’odorat un symptôme précoce de  la maladie d’Alzheimer</vt:lpstr>
      <vt:lpstr>Question PICO</vt:lpstr>
      <vt:lpstr>Méthode</vt:lpstr>
      <vt:lpstr>Tests de reconnaissance des odeurs</vt:lpstr>
      <vt:lpstr>Lafaille-Magnan &amp; Poirier 2017, Neurology </vt:lpstr>
      <vt:lpstr>Lafaille-Magnan &amp; Poirier </vt:lpstr>
      <vt:lpstr> </vt:lpstr>
      <vt:lpstr>Quarmley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Impact sur ma pratique</vt:lpstr>
      <vt:lpstr>Merci!</vt:lpstr>
      <vt:lpstr>Bibliographie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dc:creator>
  <cp:lastModifiedBy>audrey</cp:lastModifiedBy>
  <cp:revision>327</cp:revision>
  <cp:lastPrinted>2019-05-21T02:12:18Z</cp:lastPrinted>
  <dcterms:created xsi:type="dcterms:W3CDTF">2019-03-06T15:48:24Z</dcterms:created>
  <dcterms:modified xsi:type="dcterms:W3CDTF">2019-05-22T08:27:03Z</dcterms:modified>
</cp:coreProperties>
</file>