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256" r:id="rId2"/>
    <p:sldId id="270" r:id="rId3"/>
    <p:sldId id="258" r:id="rId4"/>
    <p:sldId id="276" r:id="rId5"/>
    <p:sldId id="259" r:id="rId6"/>
    <p:sldId id="257" r:id="rId7"/>
    <p:sldId id="267" r:id="rId8"/>
    <p:sldId id="271" r:id="rId9"/>
    <p:sldId id="268" r:id="rId10"/>
    <p:sldId id="261" r:id="rId11"/>
    <p:sldId id="262" r:id="rId12"/>
    <p:sldId id="263" r:id="rId13"/>
    <p:sldId id="277" r:id="rId14"/>
    <p:sldId id="264" r:id="rId15"/>
    <p:sldId id="278" r:id="rId16"/>
    <p:sldId id="265" r:id="rId17"/>
    <p:sldId id="279" r:id="rId18"/>
    <p:sldId id="272" r:id="rId19"/>
    <p:sldId id="273" r:id="rId20"/>
    <p:sldId id="274" r:id="rId21"/>
    <p:sldId id="275" r:id="rId22"/>
  </p:sldIdLst>
  <p:sldSz cx="12192000" cy="6858000"/>
  <p:notesSz cx="7102475" cy="93884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2656-E9D9-42E9-BE3A-E02827D567B8}" type="datetimeFigureOut">
              <a:rPr lang="en-CA" smtClean="0"/>
              <a:t>2019-05-19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FC55-C470-4F9B-9453-C0342FB60F00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75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2656-E9D9-42E9-BE3A-E02827D567B8}" type="datetimeFigureOut">
              <a:rPr lang="en-CA" smtClean="0"/>
              <a:t>2019-05-19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FC55-C470-4F9B-9453-C0342FB60F00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625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2656-E9D9-42E9-BE3A-E02827D567B8}" type="datetimeFigureOut">
              <a:rPr lang="en-CA" smtClean="0"/>
              <a:t>2019-05-19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FC55-C470-4F9B-9453-C0342FB60F00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871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2656-E9D9-42E9-BE3A-E02827D567B8}" type="datetimeFigureOut">
              <a:rPr lang="en-CA" smtClean="0"/>
              <a:t>2019-05-19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FC55-C470-4F9B-9453-C0342FB60F00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750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2656-E9D9-42E9-BE3A-E02827D567B8}" type="datetimeFigureOut">
              <a:rPr lang="en-CA" smtClean="0"/>
              <a:t>2019-05-19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FC55-C470-4F9B-9453-C0342FB60F00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006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2656-E9D9-42E9-BE3A-E02827D567B8}" type="datetimeFigureOut">
              <a:rPr lang="en-CA" smtClean="0"/>
              <a:t>2019-05-19</a:t>
            </a:fld>
            <a:endParaRPr lang="en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FC55-C470-4F9B-9453-C0342FB60F00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97977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2656-E9D9-42E9-BE3A-E02827D567B8}" type="datetimeFigureOut">
              <a:rPr lang="en-CA" smtClean="0"/>
              <a:t>2019-05-19</a:t>
            </a:fld>
            <a:endParaRPr lang="en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FC55-C470-4F9B-9453-C0342FB60F00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26550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2656-E9D9-42E9-BE3A-E02827D567B8}" type="datetimeFigureOut">
              <a:rPr lang="en-CA" smtClean="0"/>
              <a:t>2019-05-19</a:t>
            </a:fld>
            <a:endParaRPr lang="en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FC55-C470-4F9B-9453-C0342FB60F00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529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2656-E9D9-42E9-BE3A-E02827D567B8}" type="datetimeFigureOut">
              <a:rPr lang="en-CA" smtClean="0"/>
              <a:t>2019-05-19</a:t>
            </a:fld>
            <a:endParaRPr lang="en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FC55-C470-4F9B-9453-C0342FB60F00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449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2656-E9D9-42E9-BE3A-E02827D567B8}" type="datetimeFigureOut">
              <a:rPr lang="en-CA" smtClean="0"/>
              <a:t>2019-05-19</a:t>
            </a:fld>
            <a:endParaRPr lang="en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FC55-C470-4F9B-9453-C0342FB60F00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3652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2656-E9D9-42E9-BE3A-E02827D567B8}" type="datetimeFigureOut">
              <a:rPr lang="en-CA" smtClean="0"/>
              <a:t>2019-05-19</a:t>
            </a:fld>
            <a:endParaRPr lang="en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FC55-C470-4F9B-9453-C0342FB60F00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947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02656-E9D9-42E9-BE3A-E02827D567B8}" type="datetimeFigureOut">
              <a:rPr lang="en-CA" smtClean="0"/>
              <a:t>2019-05-19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4FC55-C470-4F9B-9453-C0342FB60F00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60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213657"/>
            <a:ext cx="9144000" cy="2651761"/>
          </a:xfrm>
        </p:spPr>
        <p:txBody>
          <a:bodyPr>
            <a:normAutofit/>
          </a:bodyPr>
          <a:lstStyle/>
          <a:p>
            <a:r>
              <a:rPr lang="en-CA" sz="4000" b="1" dirty="0"/>
              <a:t>Analgésie multimodale dans la gestion de la </a:t>
            </a:r>
            <a:r>
              <a:rPr lang="fr-CA" sz="4000" b="1" dirty="0"/>
              <a:t>douleur</a:t>
            </a:r>
            <a:r>
              <a:rPr lang="en-CA" sz="4000" b="1" dirty="0"/>
              <a:t> </a:t>
            </a:r>
            <a:r>
              <a:rPr lang="fr-CA" sz="4000" b="1" dirty="0"/>
              <a:t>péri opératoire</a:t>
            </a:r>
            <a:r>
              <a:rPr lang="en-CA" sz="4000" b="1" dirty="0"/>
              <a:t> et la réduction de </a:t>
            </a:r>
            <a:r>
              <a:rPr lang="fr-CA" sz="4000" b="1" dirty="0"/>
              <a:t>prescription</a:t>
            </a:r>
            <a:r>
              <a:rPr lang="en-CA" sz="4000" b="1" dirty="0"/>
              <a:t> </a:t>
            </a:r>
            <a:r>
              <a:rPr lang="fr-CA" sz="4000" b="1" dirty="0"/>
              <a:t>d’opioïdes</a:t>
            </a:r>
            <a:r>
              <a:rPr lang="en-CA" sz="4000" b="1" dirty="0"/>
              <a:t> et un </a:t>
            </a:r>
            <a:r>
              <a:rPr lang="fr-CA" sz="4000" b="1" dirty="0"/>
              <a:t>meilleur</a:t>
            </a:r>
            <a:r>
              <a:rPr lang="en-CA" sz="4000" b="1" dirty="0"/>
              <a:t> </a:t>
            </a:r>
            <a:r>
              <a:rPr lang="fr-CA" sz="4000" b="1" dirty="0"/>
              <a:t>profil</a:t>
            </a:r>
            <a:r>
              <a:rPr lang="en-CA" sz="4000" b="1" dirty="0"/>
              <a:t> des complications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08863" y="4444779"/>
            <a:ext cx="4662719" cy="1645919"/>
          </a:xfrm>
        </p:spPr>
        <p:txBody>
          <a:bodyPr>
            <a:normAutofit lnSpcReduction="10000"/>
          </a:bodyPr>
          <a:lstStyle/>
          <a:p>
            <a:r>
              <a:rPr lang="en-CA" sz="2200" b="1" dirty="0"/>
              <a:t>Présenté par Ruphin Nkomi</a:t>
            </a:r>
          </a:p>
          <a:p>
            <a:r>
              <a:rPr lang="en-CA" sz="2200" b="1" dirty="0"/>
              <a:t>R1 Médecine Familiale</a:t>
            </a:r>
          </a:p>
          <a:p>
            <a:r>
              <a:rPr lang="en-CA" sz="2200" b="1" dirty="0"/>
              <a:t>Université de Montréal</a:t>
            </a:r>
          </a:p>
          <a:p>
            <a:r>
              <a:rPr lang="fr-CA" sz="2200" b="1" dirty="0"/>
              <a:t>superviseure</a:t>
            </a:r>
            <a:r>
              <a:rPr lang="en-CA" sz="2200" b="1" dirty="0"/>
              <a:t>: Dre Safia Chérif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2433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232756"/>
          </a:xfrm>
        </p:spPr>
        <p:txBody>
          <a:bodyPr>
            <a:noAutofit/>
          </a:bodyPr>
          <a:lstStyle/>
          <a:p>
            <a:r>
              <a:rPr lang="en-CA" sz="1600" b="1" dirty="0"/>
              <a:t>1. Memtsoudis et coll.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180294"/>
              </p:ext>
            </p:extLst>
          </p:nvPr>
        </p:nvGraphicFramePr>
        <p:xfrm>
          <a:off x="382385" y="423950"/>
          <a:ext cx="11662756" cy="6358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364">
                  <a:extLst>
                    <a:ext uri="{9D8B030D-6E8A-4147-A177-3AD203B41FA5}">
                      <a16:colId xmlns:a16="http://schemas.microsoft.com/office/drawing/2014/main" val="2976307027"/>
                    </a:ext>
                  </a:extLst>
                </a:gridCol>
                <a:gridCol w="9792392">
                  <a:extLst>
                    <a:ext uri="{9D8B030D-6E8A-4147-A177-3AD203B41FA5}">
                      <a16:colId xmlns:a16="http://schemas.microsoft.com/office/drawing/2014/main" val="406470823"/>
                    </a:ext>
                  </a:extLst>
                </a:gridCol>
              </a:tblGrid>
              <a:tr h="620180">
                <a:tc>
                  <a:txBody>
                    <a:bodyPr/>
                    <a:lstStyle/>
                    <a:p>
                      <a:r>
                        <a:rPr lang="en-CA" sz="1600" b="0" dirty="0">
                          <a:solidFill>
                            <a:schemeClr val="tx1"/>
                          </a:solidFill>
                        </a:rPr>
                        <a:t>Pop.</a:t>
                      </a:r>
                      <a:r>
                        <a:rPr lang="en-CA" sz="1600" b="0" baseline="0" dirty="0">
                          <a:solidFill>
                            <a:schemeClr val="tx1"/>
                          </a:solidFill>
                        </a:rPr>
                        <a:t> d’étude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1" noProof="0" dirty="0">
                          <a:solidFill>
                            <a:schemeClr val="tx1"/>
                          </a:solidFill>
                        </a:rPr>
                        <a:t>Patients arthroplasties Hanche et Genou </a:t>
                      </a:r>
                      <a:r>
                        <a:rPr lang="fr-CA" sz="1600" b="0" noProof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fr-CA" sz="1600" b="0" baseline="0" noProof="0" dirty="0">
                          <a:solidFill>
                            <a:schemeClr val="tx1"/>
                          </a:solidFill>
                        </a:rPr>
                        <a:t>  Enregistrement fait sur les bases de données de premier healthcare solutions, Inc. états unis de 2006 à 2016.</a:t>
                      </a:r>
                      <a:endParaRPr lang="fr-CA" sz="16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029318"/>
                  </a:ext>
                </a:extLst>
              </a:tr>
              <a:tr h="620180">
                <a:tc>
                  <a:txBody>
                    <a:bodyPr/>
                    <a:lstStyle/>
                    <a:p>
                      <a:r>
                        <a:rPr lang="en-CA" sz="1600" dirty="0"/>
                        <a:t>Type d’exposition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A" sz="1600" noProof="0" dirty="0"/>
                        <a:t>Opioïde seul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sz="1600" noProof="0" dirty="0"/>
                        <a:t>Analgésie</a:t>
                      </a:r>
                      <a:r>
                        <a:rPr lang="fr-CA" sz="1600" baseline="0" noProof="0" dirty="0"/>
                        <a:t> multimodale: </a:t>
                      </a:r>
                      <a:r>
                        <a:rPr lang="fr-CA" sz="1600" noProof="0" dirty="0"/>
                        <a:t>Opioïde avec 1-2-2+ modes supplémentaires.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612254"/>
                  </a:ext>
                </a:extLst>
              </a:tr>
              <a:tr h="379274">
                <a:tc>
                  <a:txBody>
                    <a:bodyPr/>
                    <a:lstStyle/>
                    <a:p>
                      <a:r>
                        <a:rPr lang="en-CA" sz="1600" dirty="0"/>
                        <a:t>Type d’etude  et 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Étude de </a:t>
                      </a:r>
                      <a:r>
                        <a:rPr lang="fr-CA" sz="1600" noProof="0" dirty="0"/>
                        <a:t>cohorte</a:t>
                      </a:r>
                      <a:r>
                        <a:rPr lang="en-CA" sz="1600" dirty="0"/>
                        <a:t> rétrospective /N =</a:t>
                      </a:r>
                      <a:r>
                        <a:rPr lang="en-CA" sz="1600" baseline="0" dirty="0"/>
                        <a:t> 1.814.048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376471"/>
                  </a:ext>
                </a:extLst>
              </a:tr>
              <a:tr h="1142437">
                <a:tc>
                  <a:txBody>
                    <a:bodyPr/>
                    <a:lstStyle/>
                    <a:p>
                      <a:r>
                        <a:rPr lang="en-CA" sz="1600" baseline="0" dirty="0"/>
                        <a:t>Exclusion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noProof="0" dirty="0"/>
                        <a:t>-  Procédures</a:t>
                      </a:r>
                      <a:r>
                        <a:rPr lang="fr-FR" sz="1600" baseline="0" noProof="0" dirty="0"/>
                        <a:t> non élective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600" baseline="0" noProof="0" dirty="0"/>
                        <a:t>Chirurgie faite dans un hôpital avec moins de 30 arthroplasties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600" baseline="0" noProof="0" dirty="0"/>
                        <a:t>Absence de facturation pour opioïdes peropératoire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191165"/>
                  </a:ext>
                </a:extLst>
              </a:tr>
              <a:tr h="2350156">
                <a:tc>
                  <a:txBody>
                    <a:bodyPr/>
                    <a:lstStyle/>
                    <a:p>
                      <a:r>
                        <a:rPr lang="en-CA" sz="1600" dirty="0"/>
                        <a:t>Méthodes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fr-C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Mécanisme : opioïde seul vs opioïde + autre modes 1,2,+2  au J0,J1,J1+ progressivement.</a:t>
                      </a:r>
                      <a:endParaRPr kumimoji="0" lang="fr-C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fr-C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 non opioïdes le plus utilises: Ains, cox-2 inh et acétaminophène.</a:t>
                      </a:r>
                      <a:endParaRPr lang="fr-CA" sz="1600" b="1" dirty="0">
                        <a:solidFill>
                          <a:srgbClr val="C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fr-CA" sz="1600" b="1" u="none" baseline="0" dirty="0"/>
                        <a:t> </a:t>
                      </a:r>
                      <a:r>
                        <a:rPr lang="fr-CA" sz="1600" b="1" u="sng" dirty="0"/>
                        <a:t>Analyse stat.</a:t>
                      </a:r>
                      <a:endParaRPr kumimoji="0" lang="fr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* Test de Khi-carré : pour les variable catégoriels (ex. sexe)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* Test de Kruskal - Wallis: variables  Continues. </a:t>
                      </a:r>
                      <a:endParaRPr lang="fr-CA" sz="16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A" sz="1600" dirty="0"/>
                        <a:t> - Modèle de régression multivariée pour mesurer association</a:t>
                      </a:r>
                      <a:r>
                        <a:rPr lang="fr-CA" sz="1600" baseline="0" dirty="0"/>
                        <a:t> entre le </a:t>
                      </a:r>
                      <a:r>
                        <a:rPr lang="fr-CA" sz="1600" dirty="0"/>
                        <a:t> nombre de modes ( compare a opioïdes seul) et le outcome</a:t>
                      </a:r>
                    </a:p>
                    <a:p>
                      <a:r>
                        <a:rPr lang="fr-CA" sz="1600" dirty="0"/>
                        <a:t>Analyse de sensibilité: </a:t>
                      </a:r>
                      <a:r>
                        <a:rPr lang="fr-CA" sz="1600" b="1" dirty="0">
                          <a:solidFill>
                            <a:schemeClr val="accent5"/>
                          </a:solidFill>
                        </a:rPr>
                        <a:t>cohorte limité sur les hôpitaux ayant l’approche multimodale = protocole de Tx de la douleur postopératoire.</a:t>
                      </a:r>
                    </a:p>
                    <a:p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721323"/>
                  </a:ext>
                </a:extLst>
              </a:tr>
              <a:tr h="914498">
                <a:tc>
                  <a:txBody>
                    <a:bodyPr/>
                    <a:lstStyle/>
                    <a:p>
                      <a:r>
                        <a:rPr lang="en-CA" sz="1600" dirty="0"/>
                        <a:t>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CA" sz="1600" dirty="0"/>
                        <a:t>Issue primaire :</a:t>
                      </a:r>
                      <a:r>
                        <a:rPr lang="en-CA" sz="1600" baseline="0" dirty="0"/>
                        <a:t> P</a:t>
                      </a:r>
                      <a:r>
                        <a:rPr lang="en-CA" sz="1600" dirty="0"/>
                        <a:t>réscription d’</a:t>
                      </a:r>
                      <a:r>
                        <a:rPr lang="fr-CA" sz="1600" noProof="0" dirty="0"/>
                        <a:t>opioïdes</a:t>
                      </a:r>
                      <a:r>
                        <a:rPr lang="fr-CA" sz="1600" baseline="0" noProof="0" dirty="0"/>
                        <a:t> 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CA" sz="1600" baseline="0" dirty="0"/>
                        <a:t>Issues sécondaires:  </a:t>
                      </a:r>
                      <a:r>
                        <a:rPr lang="fr-CA" sz="1600" baseline="0" noProof="0" dirty="0"/>
                        <a:t>Effets </a:t>
                      </a:r>
                      <a:r>
                        <a:rPr lang="fr-CA" sz="1600" baseline="0" noProof="0" dirty="0" err="1"/>
                        <a:t>indesirables</a:t>
                      </a:r>
                      <a:r>
                        <a:rPr lang="en-CA" sz="1600" baseline="0" dirty="0"/>
                        <a:t>: </a:t>
                      </a:r>
                      <a:r>
                        <a:rPr lang="fr-CA" sz="1600" baseline="0" noProof="0" dirty="0"/>
                        <a:t>Respiratoire</a:t>
                      </a:r>
                      <a:r>
                        <a:rPr lang="en-CA" sz="1600" baseline="0" dirty="0"/>
                        <a:t> et GI </a:t>
                      </a:r>
                      <a:endParaRPr lang="fr-CA" sz="1600" baseline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247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81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8189"/>
            <a:ext cx="10515600" cy="241068"/>
          </a:xfrm>
        </p:spPr>
        <p:txBody>
          <a:bodyPr>
            <a:normAutofit fontScale="90000"/>
          </a:bodyPr>
          <a:lstStyle/>
          <a:p>
            <a:r>
              <a:rPr lang="en-CA" sz="1600" b="1" dirty="0"/>
              <a:t>2. McLaughlin DC. et coll</a:t>
            </a:r>
            <a:r>
              <a:rPr lang="en-CA" sz="1600" dirty="0"/>
              <a:t>.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893643"/>
              </p:ext>
            </p:extLst>
          </p:nvPr>
        </p:nvGraphicFramePr>
        <p:xfrm>
          <a:off x="482138" y="374077"/>
          <a:ext cx="11454938" cy="641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377">
                  <a:extLst>
                    <a:ext uri="{9D8B030D-6E8A-4147-A177-3AD203B41FA5}">
                      <a16:colId xmlns:a16="http://schemas.microsoft.com/office/drawing/2014/main" val="1450449317"/>
                    </a:ext>
                  </a:extLst>
                </a:gridCol>
                <a:gridCol w="9408561">
                  <a:extLst>
                    <a:ext uri="{9D8B030D-6E8A-4147-A177-3AD203B41FA5}">
                      <a16:colId xmlns:a16="http://schemas.microsoft.com/office/drawing/2014/main" val="3306308638"/>
                    </a:ext>
                  </a:extLst>
                </a:gridCol>
              </a:tblGrid>
              <a:tr h="325050">
                <a:tc>
                  <a:txBody>
                    <a:bodyPr/>
                    <a:lstStyle/>
                    <a:p>
                      <a:r>
                        <a:rPr lang="en-CA" sz="1600" dirty="0">
                          <a:solidFill>
                            <a:schemeClr val="tx1"/>
                          </a:solidFill>
                        </a:rPr>
                        <a:t>Population d’étude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1" dirty="0">
                          <a:solidFill>
                            <a:schemeClr val="tx1"/>
                          </a:solidFill>
                        </a:rPr>
                        <a:t>Patients Arthroplastie</a:t>
                      </a:r>
                      <a:r>
                        <a:rPr lang="en-CA" sz="1400" b="1" baseline="0" dirty="0">
                          <a:solidFill>
                            <a:schemeClr val="tx1"/>
                          </a:solidFill>
                        </a:rPr>
                        <a:t> de l’épaule : 1 </a:t>
                      </a:r>
                      <a:r>
                        <a:rPr lang="fr-CA" sz="1400" b="1" baseline="0" noProof="0" dirty="0">
                          <a:solidFill>
                            <a:schemeClr val="tx1"/>
                          </a:solidFill>
                        </a:rPr>
                        <a:t>seul</a:t>
                      </a:r>
                      <a:r>
                        <a:rPr lang="en-CA" sz="1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400" b="1" baseline="0" noProof="0" dirty="0">
                          <a:solidFill>
                            <a:schemeClr val="tx1"/>
                          </a:solidFill>
                        </a:rPr>
                        <a:t>établissement</a:t>
                      </a:r>
                      <a:r>
                        <a:rPr lang="en-CA" sz="1400" b="1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C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32345"/>
                  </a:ext>
                </a:extLst>
              </a:tr>
              <a:tr h="502350">
                <a:tc>
                  <a:txBody>
                    <a:bodyPr/>
                    <a:lstStyle/>
                    <a:p>
                      <a:r>
                        <a:rPr lang="en-CA" sz="1600" dirty="0"/>
                        <a:t>Type d’exposition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CA" sz="1400" noProof="0" dirty="0"/>
                        <a:t>Schéma standard d’opioïdes</a:t>
                      </a:r>
                      <a:r>
                        <a:rPr lang="fr-CA" sz="1400" baseline="0" noProof="0" dirty="0"/>
                        <a:t> 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CA" sz="1400" noProof="0" dirty="0"/>
                        <a:t>Analgésie multimodale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197851"/>
                  </a:ext>
                </a:extLst>
              </a:tr>
              <a:tr h="502350">
                <a:tc>
                  <a:txBody>
                    <a:bodyPr/>
                    <a:lstStyle/>
                    <a:p>
                      <a:r>
                        <a:rPr lang="en-CA" sz="1600" dirty="0"/>
                        <a:t>Type d’étude et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0" noProof="0" dirty="0">
                          <a:solidFill>
                            <a:schemeClr val="tx1"/>
                          </a:solidFill>
                        </a:rPr>
                        <a:t>Étude de cohorte prospective sur 1 an</a:t>
                      </a:r>
                      <a:endParaRPr lang="fr-CA" sz="1400" b="0" baseline="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CA" sz="1400" b="0" baseline="0" noProof="0" dirty="0">
                          <a:solidFill>
                            <a:schemeClr val="tx1"/>
                          </a:solidFill>
                        </a:rPr>
                        <a:t>N=150 ( 2 groupes de 75 patients  suivi de façon successive ) </a:t>
                      </a:r>
                      <a:endParaRPr lang="fr-CA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307681"/>
                  </a:ext>
                </a:extLst>
              </a:tr>
              <a:tr h="613478">
                <a:tc>
                  <a:txBody>
                    <a:bodyPr/>
                    <a:lstStyle/>
                    <a:p>
                      <a:r>
                        <a:rPr lang="en-CA" sz="1600" dirty="0"/>
                        <a:t>Critères</a:t>
                      </a:r>
                      <a:r>
                        <a:rPr lang="en-CA" sz="1600" baseline="0" dirty="0"/>
                        <a:t> d’e</a:t>
                      </a:r>
                      <a:r>
                        <a:rPr lang="en-CA" sz="1600" dirty="0"/>
                        <a:t>xclusions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CA" sz="1400" noProof="0" dirty="0"/>
                        <a:t>Consommation</a:t>
                      </a:r>
                      <a:r>
                        <a:rPr lang="fr-CA" sz="1400" baseline="0" noProof="0" dirty="0"/>
                        <a:t> élevée d’opioïde Chr en préopératoire (déf. plus que 60mg d’équivalent Morphine die p.o)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CA" sz="1400" baseline="0" noProof="0" dirty="0"/>
                        <a:t>Patients avec infection active en cours lors de retrait d’implants.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777942"/>
                  </a:ext>
                </a:extLst>
              </a:tr>
              <a:tr h="3755538">
                <a:tc>
                  <a:txBody>
                    <a:bodyPr/>
                    <a:lstStyle/>
                    <a:p>
                      <a:r>
                        <a:rPr lang="en-CA" sz="1600" dirty="0"/>
                        <a:t>Méthodes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/>
                        <a:t>- </a:t>
                      </a:r>
                      <a:r>
                        <a:rPr lang="fr-CA" sz="1400" dirty="0"/>
                        <a:t>Puissance </a:t>
                      </a:r>
                      <a:r>
                        <a:rPr lang="el-GR" sz="1400" b="0" i="0" dirty="0">
                          <a:solidFill>
                            <a:srgbClr val="2E2E2E"/>
                          </a:solidFill>
                          <a:effectLst/>
                          <a:latin typeface="NexusSerif"/>
                        </a:rPr>
                        <a:t>β</a:t>
                      </a:r>
                      <a:r>
                        <a:rPr lang="fr-CA" sz="1400" dirty="0"/>
                        <a:t>=0.1 et </a:t>
                      </a:r>
                      <a:r>
                        <a:rPr lang="el-GR" sz="1400" b="0" i="0" dirty="0">
                          <a:solidFill>
                            <a:srgbClr val="2E2E2E"/>
                          </a:solidFill>
                          <a:effectLst/>
                          <a:latin typeface="NexusSerif"/>
                        </a:rPr>
                        <a:t>α </a:t>
                      </a:r>
                      <a:r>
                        <a:rPr lang="fr-CA" sz="1400" dirty="0"/>
                        <a:t>=0.05</a:t>
                      </a:r>
                    </a:p>
                    <a:p>
                      <a:r>
                        <a:rPr kumimoji="0" lang="fr-CA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Les patients ont été évalué avec intention de traiter</a:t>
                      </a:r>
                      <a:endParaRPr lang="fr-CA" sz="1400" dirty="0"/>
                    </a:p>
                    <a:p>
                      <a:r>
                        <a:rPr lang="fr-CA" sz="1400" dirty="0"/>
                        <a:t>- Les 2 groupes avaient reçu en préop</a:t>
                      </a:r>
                      <a:r>
                        <a:rPr lang="fr-CA" sz="1400" baseline="0" dirty="0"/>
                        <a:t> un bloc nerveux régional ( inter scalène) 15-20ml de Ropivacaine 0.5%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400" baseline="0" dirty="0"/>
                        <a:t>- Les </a:t>
                      </a:r>
                      <a:r>
                        <a:rPr lang="en-CA" sz="1400" baseline="0" dirty="0"/>
                        <a:t>2 gpes avaient reçu des doses d’</a:t>
                      </a:r>
                      <a:r>
                        <a:rPr lang="fr-CA" sz="1400" baseline="0" noProof="0" dirty="0"/>
                        <a:t>opioïde</a:t>
                      </a:r>
                      <a:r>
                        <a:rPr lang="en-CA" sz="1400" baseline="0" dirty="0"/>
                        <a:t>s </a:t>
                      </a:r>
                      <a:r>
                        <a:rPr lang="fr-CA" sz="1400" baseline="0" noProof="0" dirty="0"/>
                        <a:t>nécessaires</a:t>
                      </a:r>
                      <a:r>
                        <a:rPr lang="en-CA" sz="1400" baseline="0" dirty="0"/>
                        <a:t> pour controler la douleur après la dose </a:t>
                      </a:r>
                      <a:r>
                        <a:rPr lang="fr-CA" sz="1400" baseline="0" noProof="0" dirty="0"/>
                        <a:t>initiale</a:t>
                      </a:r>
                      <a:r>
                        <a:rPr lang="en-CA" sz="1400" baseline="0" dirty="0"/>
                        <a:t> </a:t>
                      </a:r>
                      <a:r>
                        <a:rPr lang="fr-CA" sz="1400" baseline="0" noProof="0" dirty="0"/>
                        <a:t>d’analgésie</a:t>
                      </a:r>
                      <a:r>
                        <a:rPr lang="en-CA" sz="1400" baseline="0" dirty="0"/>
                        <a:t> </a:t>
                      </a:r>
                      <a:r>
                        <a:rPr lang="fr-CA" sz="1400" baseline="0" noProof="0" dirty="0"/>
                        <a:t>prévue </a:t>
                      </a:r>
                      <a:r>
                        <a:rPr lang="en-CA" sz="1400" baseline="0" dirty="0"/>
                        <a:t>  (</a:t>
                      </a:r>
                      <a:r>
                        <a:rPr lang="fr-CA" sz="1400" baseline="0" noProof="0" dirty="0"/>
                        <a:t>selon</a:t>
                      </a:r>
                      <a:r>
                        <a:rPr lang="en-CA" sz="1400" baseline="0" dirty="0"/>
                        <a:t> les groupes)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aseline="0" dirty="0"/>
                        <a:t>- Doses initiales prévues </a:t>
                      </a:r>
                      <a:r>
                        <a:rPr lang="en-CA" sz="1400" b="1" baseline="0" dirty="0">
                          <a:solidFill>
                            <a:schemeClr val="accent5"/>
                          </a:solidFill>
                        </a:rPr>
                        <a:t>:     </a:t>
                      </a:r>
                      <a:r>
                        <a:rPr lang="fr-CA" sz="1400" b="1" baseline="0" noProof="0" dirty="0">
                          <a:solidFill>
                            <a:schemeClr val="accent5"/>
                          </a:solidFill>
                        </a:rPr>
                        <a:t>* Groupe 1 : opioïde + acétaminophène en doses programmées après l’opération +/- opioïdes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A" sz="1400" b="1" baseline="0" noProof="0" dirty="0">
                          <a:solidFill>
                            <a:schemeClr val="accent5"/>
                          </a:solidFill>
                        </a:rPr>
                        <a:t>                                                   * Groupe 2 : analgésie non opioïdes en doses programmées avant et après l’opération +/- opioïdes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400" baseline="0" noProof="0" dirty="0"/>
                        <a:t>- Évaluation via DME :           </a:t>
                      </a:r>
                      <a:r>
                        <a:rPr lang="fr-CA" sz="1400" b="1" baseline="0" noProof="0" dirty="0">
                          <a:solidFill>
                            <a:schemeClr val="accent5"/>
                          </a:solidFill>
                        </a:rPr>
                        <a:t>* Score de Dlr (échelle 0à10) pendant l’hosp. par les infirmières en même temps que les  SV et administration des médicaments 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400" b="1" baseline="0" noProof="0" dirty="0">
                          <a:solidFill>
                            <a:schemeClr val="accent5"/>
                          </a:solidFill>
                        </a:rPr>
                        <a:t>                                                   * Consommation total  d’opioïdes  post op J0,1 et 2+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400" b="1" baseline="0" noProof="0" dirty="0">
                          <a:solidFill>
                            <a:schemeClr val="accent5"/>
                          </a:solidFill>
                        </a:rPr>
                        <a:t>                                                   * E. Indésirables :  constipation et nausée via taux de recours aux anti- émétiques et dlr abdominale avant congé</a:t>
                      </a:r>
                      <a:r>
                        <a:rPr lang="en-CA" sz="1400" b="1" baseline="0" dirty="0">
                          <a:solidFill>
                            <a:schemeClr val="accent5"/>
                          </a:solidFill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400" baseline="0" noProof="0" dirty="0"/>
                        <a:t> </a:t>
                      </a:r>
                      <a:r>
                        <a:rPr lang="fr-CA" sz="1400" b="1" u="sng" baseline="0" noProof="0" dirty="0"/>
                        <a:t>Analyse stat.: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CA" sz="1400" baseline="0" noProof="0" dirty="0"/>
                        <a:t>Khi-carré pour les données catégorielles et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CA" sz="1400" baseline="0" noProof="0" dirty="0"/>
                        <a:t>T- student  pour les donnée continues.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06081"/>
                  </a:ext>
                </a:extLst>
              </a:tr>
              <a:tr h="650100">
                <a:tc>
                  <a:txBody>
                    <a:bodyPr/>
                    <a:lstStyle/>
                    <a:p>
                      <a:r>
                        <a:rPr lang="en-CA" dirty="0"/>
                        <a:t>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CA" sz="1400" b="1" baseline="0" dirty="0">
                          <a:solidFill>
                            <a:schemeClr val="accent5"/>
                          </a:solidFill>
                        </a:rPr>
                        <a:t>I</a:t>
                      </a:r>
                      <a:r>
                        <a:rPr lang="en-CA" sz="1400" b="1" dirty="0">
                          <a:solidFill>
                            <a:schemeClr val="accent5"/>
                          </a:solidFill>
                        </a:rPr>
                        <a:t>ssue primaire : réduction</a:t>
                      </a:r>
                      <a:r>
                        <a:rPr lang="en-CA" sz="1400" b="1" baseline="0" dirty="0">
                          <a:solidFill>
                            <a:schemeClr val="accent5"/>
                          </a:solidFill>
                        </a:rPr>
                        <a:t> de consommation p.o d’opioids .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CA" sz="1200" baseline="0" noProof="0" dirty="0"/>
                    </a:p>
                    <a:p>
                      <a:pPr marL="0" indent="0">
                        <a:buFontTx/>
                        <a:buNone/>
                      </a:pPr>
                      <a:endParaRPr lang="fr-CA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853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859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83127"/>
            <a:ext cx="10515600" cy="191193"/>
          </a:xfrm>
        </p:spPr>
        <p:txBody>
          <a:bodyPr>
            <a:normAutofit fontScale="90000"/>
          </a:bodyPr>
          <a:lstStyle/>
          <a:p>
            <a:r>
              <a:rPr lang="en-CA" sz="1600" b="1" dirty="0"/>
              <a:t>3.Cozowicz C. et coll.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762560"/>
              </p:ext>
            </p:extLst>
          </p:nvPr>
        </p:nvGraphicFramePr>
        <p:xfrm>
          <a:off x="448887" y="349135"/>
          <a:ext cx="11463251" cy="6422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055">
                  <a:extLst>
                    <a:ext uri="{9D8B030D-6E8A-4147-A177-3AD203B41FA5}">
                      <a16:colId xmlns:a16="http://schemas.microsoft.com/office/drawing/2014/main" val="421573629"/>
                    </a:ext>
                  </a:extLst>
                </a:gridCol>
                <a:gridCol w="9468196">
                  <a:extLst>
                    <a:ext uri="{9D8B030D-6E8A-4147-A177-3AD203B41FA5}">
                      <a16:colId xmlns:a16="http://schemas.microsoft.com/office/drawing/2014/main" val="1653484557"/>
                    </a:ext>
                  </a:extLst>
                </a:gridCol>
              </a:tblGrid>
              <a:tr h="469461">
                <a:tc>
                  <a:txBody>
                    <a:bodyPr/>
                    <a:lstStyle/>
                    <a:p>
                      <a:r>
                        <a:rPr lang="en-CA" sz="1600" dirty="0">
                          <a:solidFill>
                            <a:schemeClr val="tx1"/>
                          </a:solidFill>
                        </a:rPr>
                        <a:t>Population d’étude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1" noProof="0" dirty="0">
                          <a:solidFill>
                            <a:schemeClr val="tx1"/>
                          </a:solidFill>
                        </a:rPr>
                        <a:t>Les Patients avec</a:t>
                      </a:r>
                      <a:r>
                        <a:rPr lang="fr-CA" sz="1600" b="1" baseline="0" noProof="0" dirty="0">
                          <a:solidFill>
                            <a:schemeClr val="tx1"/>
                          </a:solidFill>
                        </a:rPr>
                        <a:t> Sd d’apnée obstructive du sommeil + Arthroplastie des membres inferieurs</a:t>
                      </a:r>
                      <a:endParaRPr lang="fr-CA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248635"/>
                  </a:ext>
                </a:extLst>
              </a:tr>
              <a:tr h="569629">
                <a:tc>
                  <a:txBody>
                    <a:bodyPr/>
                    <a:lstStyle/>
                    <a:p>
                      <a:r>
                        <a:rPr lang="en-CA" sz="1600" dirty="0"/>
                        <a:t>Type d’exposition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Opioïde seul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Analgésie multimodale </a:t>
                      </a:r>
                    </a:p>
                    <a:p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341859"/>
                  </a:ext>
                </a:extLst>
              </a:tr>
              <a:tr h="483731">
                <a:tc>
                  <a:txBody>
                    <a:bodyPr/>
                    <a:lstStyle/>
                    <a:p>
                      <a:r>
                        <a:rPr lang="en-CA" sz="1600" dirty="0"/>
                        <a:t>Type d’étude et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- Étude</a:t>
                      </a:r>
                      <a:r>
                        <a:rPr lang="fr-CA" sz="1600" baseline="0" dirty="0"/>
                        <a:t> de cohorte rétrospective basée sur la population / N=181,182 </a:t>
                      </a:r>
                      <a:endParaRPr lang="fr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513971"/>
                  </a:ext>
                </a:extLst>
              </a:tr>
              <a:tr h="1093585">
                <a:tc>
                  <a:txBody>
                    <a:bodyPr/>
                    <a:lstStyle/>
                    <a:p>
                      <a:r>
                        <a:rPr lang="en-CA" sz="1600" dirty="0"/>
                        <a:t>Critères d’exclusion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- </a:t>
                      </a: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Procédures non électives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Chirurgie faite dans un hôpital avec moins de 30 arthroplasties du membre inférieur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Aucun Dx de Sd d’apnée obstructive du sommeil.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94946"/>
                  </a:ext>
                </a:extLst>
              </a:tr>
              <a:tr h="2818939">
                <a:tc>
                  <a:txBody>
                    <a:bodyPr/>
                    <a:lstStyle/>
                    <a:p>
                      <a:r>
                        <a:rPr lang="en-CA" sz="1600" dirty="0"/>
                        <a:t>Méthodes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C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</a:t>
                      </a:r>
                      <a:r>
                        <a:rPr kumimoji="0" lang="fr-C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comparateurs étaient </a:t>
                      </a: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opioïdes</a:t>
                      </a: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seul vs opioids + autre mode J0,1,2+ et categorisé sur base de 1,2,2+ modes non </a:t>
                      </a: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opioïdes</a:t>
                      </a: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Augmentation progressive de nbre de modes analgésiques vs </a:t>
                      </a: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opioïde</a:t>
                      </a: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seule.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Non-</a:t>
                      </a: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opioïdes</a:t>
                      </a: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plus couramment utilises: acetam 53.8%, AINS 52.2%, les inh. Cox-2 42.5% et gabapentin/ pregabalin 31.3%.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Analyse stat</a:t>
                      </a: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fr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*</a:t>
                      </a: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Test de Khi-carré : pr les variable categoriels (ex. sexe)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* Test de Kruskal - Wallis: variables  Continues.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Modele de regression multivariée pr mésurer assoc. entre le nbre de modes ( compare a opioids seul) et les outcomes</a:t>
                      </a:r>
                    </a:p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84357"/>
                  </a:ext>
                </a:extLst>
              </a:tr>
              <a:tr h="657246">
                <a:tc>
                  <a:txBody>
                    <a:bodyPr/>
                    <a:lstStyle/>
                    <a:p>
                      <a:r>
                        <a:rPr lang="en-CA" dirty="0"/>
                        <a:t>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A" sz="1600" noProof="0" dirty="0"/>
                        <a:t>Issue primaire : </a:t>
                      </a:r>
                      <a:r>
                        <a:rPr lang="fr-CA" sz="1600" baseline="0" noProof="0" dirty="0"/>
                        <a:t> prescription d’opioides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sz="1600" baseline="0" noProof="0" dirty="0"/>
                        <a:t>Issues secondaires : complications respiratoires et GI  puis liées au Sd d’apnée obstructive du sommeil</a:t>
                      </a:r>
                      <a:endParaRPr lang="fr-CA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203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308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FF8FE2-FB2E-459D-9385-212612593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95417"/>
            <a:ext cx="10178322" cy="389613"/>
          </a:xfrm>
        </p:spPr>
        <p:txBody>
          <a:bodyPr>
            <a:normAutofit/>
          </a:bodyPr>
          <a:lstStyle/>
          <a:p>
            <a:r>
              <a:rPr lang="fr-CA" sz="2000" dirty="0"/>
              <a:t>4. Brooks et coll.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DC2F7A3-9FE1-4AF8-9870-7AFCEA16C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532689"/>
              </p:ext>
            </p:extLst>
          </p:nvPr>
        </p:nvGraphicFramePr>
        <p:xfrm>
          <a:off x="1250950" y="598517"/>
          <a:ext cx="10179050" cy="5919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234">
                  <a:extLst>
                    <a:ext uri="{9D8B030D-6E8A-4147-A177-3AD203B41FA5}">
                      <a16:colId xmlns:a16="http://schemas.microsoft.com/office/drawing/2014/main" val="2638343376"/>
                    </a:ext>
                  </a:extLst>
                </a:gridCol>
                <a:gridCol w="7867816">
                  <a:extLst>
                    <a:ext uri="{9D8B030D-6E8A-4147-A177-3AD203B41FA5}">
                      <a16:colId xmlns:a16="http://schemas.microsoft.com/office/drawing/2014/main" val="3888400079"/>
                    </a:ext>
                  </a:extLst>
                </a:gridCol>
              </a:tblGrid>
              <a:tr h="473587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Pop d’étude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Patients de </a:t>
                      </a:r>
                      <a:r>
                        <a:rPr kumimoji="0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≥70 ans  avec arthroplastie élective</a:t>
                      </a:r>
                      <a:endParaRPr lang="fr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313214"/>
                  </a:ext>
                </a:extLst>
              </a:tr>
              <a:tr h="748384">
                <a:tc>
                  <a:txBody>
                    <a:bodyPr/>
                    <a:lstStyle/>
                    <a:p>
                      <a:r>
                        <a:rPr lang="fr-CA" dirty="0"/>
                        <a:t>Type d’exposition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A" dirty="0"/>
                        <a:t>Analgésie traditionnelle: (acetam. +</a:t>
                      </a:r>
                      <a:r>
                        <a:rPr lang="fr-CA" baseline="0" dirty="0"/>
                        <a:t> </a:t>
                      </a:r>
                      <a:r>
                        <a:rPr lang="fr-CA" dirty="0"/>
                        <a:t>opioïdes)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dirty="0"/>
                        <a:t>Analgésie multimodale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706200"/>
                  </a:ext>
                </a:extLst>
              </a:tr>
              <a:tr h="598755">
                <a:tc>
                  <a:txBody>
                    <a:bodyPr/>
                    <a:lstStyle/>
                    <a:p>
                      <a:r>
                        <a:rPr lang="fr-CA" dirty="0"/>
                        <a:t>Type d’étude et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Étude de cohorte prospective, N=158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767169"/>
                  </a:ext>
                </a:extLst>
              </a:tr>
              <a:tr h="772844">
                <a:tc>
                  <a:txBody>
                    <a:bodyPr/>
                    <a:lstStyle/>
                    <a:p>
                      <a:r>
                        <a:rPr lang="fr-CA" dirty="0"/>
                        <a:t>Critère d’inclusion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Age </a:t>
                      </a:r>
                      <a:r>
                        <a:rPr kumimoji="0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≥70 ans  </a:t>
                      </a:r>
                    </a:p>
                    <a:p>
                      <a:r>
                        <a:rPr kumimoji="0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Admission pour arthroplastie élective.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57759"/>
                  </a:ext>
                </a:extLst>
              </a:tr>
              <a:tr h="1815184">
                <a:tc>
                  <a:txBody>
                    <a:bodyPr/>
                    <a:lstStyle/>
                    <a:p>
                      <a:r>
                        <a:rPr lang="fr-CA" dirty="0"/>
                        <a:t>Méthode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J1-J3 post op : Évaluation</a:t>
                      </a:r>
                      <a:r>
                        <a:rPr lang="fr-CA" baseline="0" dirty="0"/>
                        <a:t> </a:t>
                      </a:r>
                      <a:r>
                        <a:rPr lang="fr-CA" dirty="0"/>
                        <a:t>: MMSE, confusion,  la douleur</a:t>
                      </a:r>
                    </a:p>
                    <a:p>
                      <a:r>
                        <a:rPr lang="fr-CA" dirty="0"/>
                        <a:t>-Traditionnelle</a:t>
                      </a:r>
                      <a:r>
                        <a:rPr lang="fr-CA" baseline="0" dirty="0"/>
                        <a:t>: </a:t>
                      </a:r>
                      <a:r>
                        <a:rPr lang="fr-CA" dirty="0"/>
                        <a:t>Acétaminophène q6h régulier + opioïde q3-4h prn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dirty="0"/>
                        <a:t>- Multimodale :hydromorphone1-2 mg s/cut q3h prn ad 8h postop,</a:t>
                      </a:r>
                      <a:r>
                        <a:rPr lang="fr-CA" baseline="0" dirty="0"/>
                        <a:t> </a:t>
                      </a:r>
                      <a:r>
                        <a:rPr lang="fr-CA" dirty="0"/>
                        <a:t> puis oxycodone 5-10mg q8hx9doses(lib.</a:t>
                      </a:r>
                      <a:r>
                        <a:rPr lang="fr-CA" baseline="0" dirty="0"/>
                        <a:t> contrôlée)+</a:t>
                      </a:r>
                      <a:r>
                        <a:rPr lang="fr-CA" dirty="0"/>
                        <a:t>10 mg q4h prn +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dirty="0"/>
                        <a:t> celecoxib 100-200mg q12h, gabapentin q12h, acetam. 650mg q6h.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178226"/>
                  </a:ext>
                </a:extLst>
              </a:tr>
              <a:tr h="1511144">
                <a:tc>
                  <a:txBody>
                    <a:bodyPr/>
                    <a:lstStyle/>
                    <a:p>
                      <a:r>
                        <a:rPr lang="fr-CA" dirty="0"/>
                        <a:t>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Issue primaire: Prescription d’</a:t>
                      </a:r>
                      <a:r>
                        <a:rPr lang="fr-CA" noProof="0" dirty="0"/>
                        <a:t>opioïdes</a:t>
                      </a:r>
                    </a:p>
                    <a:p>
                      <a:r>
                        <a:rPr lang="fr-CA" noProof="0" dirty="0"/>
                        <a:t>Issue secondaire: contrôle</a:t>
                      </a:r>
                      <a:r>
                        <a:rPr lang="fr-CA" baseline="0" noProof="0" dirty="0"/>
                        <a:t> de la douleur</a:t>
                      </a:r>
                      <a:r>
                        <a:rPr lang="fr-CA" noProof="0" dirty="0"/>
                        <a:t>, delirium et mobilité.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727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452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6502"/>
            <a:ext cx="10515600" cy="556953"/>
          </a:xfrm>
        </p:spPr>
        <p:txBody>
          <a:bodyPr>
            <a:noAutofit/>
          </a:bodyPr>
          <a:lstStyle/>
          <a:p>
            <a:r>
              <a:rPr lang="en-CA" sz="3600" u="sng" dirty="0"/>
              <a:t>3.Résultats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614781"/>
              </p:ext>
            </p:extLst>
          </p:nvPr>
        </p:nvGraphicFramePr>
        <p:xfrm>
          <a:off x="272934" y="623453"/>
          <a:ext cx="11009967" cy="5660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1442">
                  <a:extLst>
                    <a:ext uri="{9D8B030D-6E8A-4147-A177-3AD203B41FA5}">
                      <a16:colId xmlns:a16="http://schemas.microsoft.com/office/drawing/2014/main" val="3284177947"/>
                    </a:ext>
                  </a:extLst>
                </a:gridCol>
                <a:gridCol w="2820967">
                  <a:extLst>
                    <a:ext uri="{9D8B030D-6E8A-4147-A177-3AD203B41FA5}">
                      <a16:colId xmlns:a16="http://schemas.microsoft.com/office/drawing/2014/main" val="859711612"/>
                    </a:ext>
                  </a:extLst>
                </a:gridCol>
                <a:gridCol w="5257558">
                  <a:extLst>
                    <a:ext uri="{9D8B030D-6E8A-4147-A177-3AD203B41FA5}">
                      <a16:colId xmlns:a16="http://schemas.microsoft.com/office/drawing/2014/main" val="3103144689"/>
                    </a:ext>
                  </a:extLst>
                </a:gridCol>
              </a:tblGrid>
              <a:tr h="42074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CA" sz="1600" b="1" i="0" u="none" strike="noStrike" kern="1200" cap="all" spc="200" normalizeH="0" baseline="0" noProof="0" dirty="0">
                          <a:ln>
                            <a:noFill/>
                          </a:ln>
                          <a:solidFill>
                            <a:srgbClr val="2A1A00"/>
                          </a:solidFill>
                          <a:effectLst/>
                          <a:uLnTx/>
                          <a:uFillTx/>
                          <a:latin typeface="Impact" panose="020B0806030902050204"/>
                          <a:ea typeface="+mj-ea"/>
                          <a:cs typeface="+mj-cs"/>
                        </a:rPr>
                        <a:t>1. Memtsoudis et coll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CA" sz="1400" b="1" i="0" u="none" strike="noStrike" kern="1200" cap="all" spc="200" normalizeH="0" baseline="0" noProof="0" dirty="0">
                          <a:ln>
                            <a:noFill/>
                          </a:ln>
                          <a:solidFill>
                            <a:srgbClr val="2A1A00"/>
                          </a:solidFill>
                          <a:effectLst/>
                          <a:uLnTx/>
                          <a:uFillTx/>
                          <a:latin typeface="Impact" panose="020B0806030902050204"/>
                          <a:ea typeface="+mj-ea"/>
                          <a:cs typeface="+mj-cs"/>
                        </a:rPr>
                        <a:t>2. McLaughlin DC. et coll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4803"/>
                  </a:ext>
                </a:extLst>
              </a:tr>
              <a:tr h="2419299">
                <a:tc>
                  <a:txBody>
                    <a:bodyPr/>
                    <a:lstStyle/>
                    <a:p>
                      <a:r>
                        <a:rPr lang="fr-CA" sz="2000" noProof="0" dirty="0"/>
                        <a:t>Prescriptions</a:t>
                      </a:r>
                      <a:r>
                        <a:rPr lang="fr-CA" sz="2000" baseline="0" noProof="0" dirty="0"/>
                        <a:t> d’opioïdes</a:t>
                      </a:r>
                      <a:endParaRPr lang="fr-CA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NexusSerif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NexusSerif"/>
                          <a:ea typeface="+mn-ea"/>
                          <a:cs typeface="+mn-cs"/>
                        </a:rPr>
                        <a:t>P &lt;</a:t>
                      </a: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0.05: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-18.5%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(IC 95%, -19.7 à -17.2)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205 vs 300 éq. Morphine p.o medians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CA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NexusSerif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NexusSerif"/>
                          <a:ea typeface="+mn-ea"/>
                          <a:cs typeface="+mn-cs"/>
                        </a:rPr>
                        <a:t>P &lt;</a:t>
                      </a:r>
                      <a:r>
                        <a:rPr kumimoji="0" lang="en-CA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E2E"/>
                          </a:solidFill>
                          <a:effectLst/>
                          <a:uLnTx/>
                          <a:uFillTx/>
                          <a:latin typeface="NexusSerif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NexusSerif"/>
                          <a:ea typeface="+mn-ea"/>
                          <a:cs typeface="+mn-cs"/>
                        </a:rPr>
                        <a:t>0,01</a:t>
                      </a:r>
                    </a:p>
                    <a:p>
                      <a:endParaRPr kumimoji="0" lang="en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Réduction : J0: 47%, J1: 37%, J2: 44% </a:t>
                      </a:r>
                      <a:endParaRPr lang="en-CA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24277"/>
                  </a:ext>
                </a:extLst>
              </a:tr>
              <a:tr h="2820921">
                <a:tc>
                  <a:txBody>
                    <a:bodyPr/>
                    <a:lstStyle/>
                    <a:p>
                      <a:r>
                        <a:rPr lang="fr-CA" sz="2000" noProof="0" dirty="0"/>
                        <a:t>Effets indésirables liés aux opioïdes</a:t>
                      </a:r>
                      <a:r>
                        <a:rPr lang="en-CA" sz="2000" dirty="0"/>
                        <a:t> ( Resp. et GI)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Respiratoire </a:t>
                      </a: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-19%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(odds ratio: 0.81; IC 95%, 0.70-    0.94)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GI : -26%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(odds: 0.74 ; IC 95%, 0.65-0.84)</a:t>
                      </a:r>
                      <a:endParaRPr kumimoji="0" lang="en-CA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CA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NexusSerif"/>
                          <a:ea typeface="+mn-ea"/>
                          <a:cs typeface="+mn-cs"/>
                        </a:rPr>
                        <a:t>Le recours aux antiémétique  </a:t>
                      </a:r>
                      <a:r>
                        <a:rPr kumimoji="0" lang="en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NexusSerif"/>
                          <a:ea typeface="+mn-ea"/>
                          <a:cs typeface="+mn-cs"/>
                        </a:rPr>
                        <a:t>G1: 49% et G2: 40% (P=0.25) et douleur abdo avant congé(P=0.15) </a:t>
                      </a:r>
                    </a:p>
                    <a:p>
                      <a:r>
                        <a:rPr kumimoji="0" lang="fr-C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NexusSerif"/>
                          <a:ea typeface="+mn-ea"/>
                          <a:cs typeface="+mn-cs"/>
                        </a:rPr>
                        <a:t>Réduction</a:t>
                      </a:r>
                      <a:r>
                        <a:rPr kumimoji="0" lang="en-C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NexusSerif"/>
                          <a:ea typeface="+mn-ea"/>
                          <a:cs typeface="+mn-cs"/>
                        </a:rPr>
                        <a:t> pas statistiquement significatif</a:t>
                      </a:r>
                    </a:p>
                    <a:p>
                      <a:endParaRPr kumimoji="0" lang="en-C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521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931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879C50-4123-4DE8-A39A-7FED2DE7C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49630"/>
            <a:ext cx="10178322" cy="673330"/>
          </a:xfrm>
        </p:spPr>
        <p:txBody>
          <a:bodyPr>
            <a:normAutofit fontScale="90000"/>
          </a:bodyPr>
          <a:lstStyle/>
          <a:p>
            <a:r>
              <a:rPr lang="fr-CA" sz="4000" u="sng" dirty="0"/>
              <a:t>Résultats</a:t>
            </a:r>
            <a:r>
              <a:rPr lang="fr-CA" u="sng" dirty="0"/>
              <a:t> </a:t>
            </a:r>
            <a:r>
              <a:rPr lang="fr-CA" sz="1800" u="sng" dirty="0"/>
              <a:t>suite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C138649-776D-49AC-A460-EBA692FF6A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252586"/>
              </p:ext>
            </p:extLst>
          </p:nvPr>
        </p:nvGraphicFramePr>
        <p:xfrm>
          <a:off x="1250950" y="972588"/>
          <a:ext cx="10179051" cy="5236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1792">
                  <a:extLst>
                    <a:ext uri="{9D8B030D-6E8A-4147-A177-3AD203B41FA5}">
                      <a16:colId xmlns:a16="http://schemas.microsoft.com/office/drawing/2014/main" val="1331936360"/>
                    </a:ext>
                  </a:extLst>
                </a:gridCol>
                <a:gridCol w="3764242">
                  <a:extLst>
                    <a:ext uri="{9D8B030D-6E8A-4147-A177-3AD203B41FA5}">
                      <a16:colId xmlns:a16="http://schemas.microsoft.com/office/drawing/2014/main" val="1262527504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2189513636"/>
                    </a:ext>
                  </a:extLst>
                </a:gridCol>
              </a:tblGrid>
              <a:tr h="773085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1800" b="1" i="0" u="none" strike="noStrike" kern="1200" cap="all" spc="200" normalizeH="0" baseline="0" noProof="0" dirty="0">
                        <a:ln>
                          <a:noFill/>
                        </a:ln>
                        <a:solidFill>
                          <a:srgbClr val="2A1A00"/>
                        </a:solidFill>
                        <a:effectLst/>
                        <a:uLnTx/>
                        <a:uFillTx/>
                        <a:latin typeface="Impact" panose="020B080603090205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800" b="1" i="0" u="none" strike="noStrike" kern="1200" cap="all" spc="200" normalizeH="0" baseline="0" noProof="0" dirty="0">
                          <a:ln>
                            <a:noFill/>
                          </a:ln>
                          <a:solidFill>
                            <a:srgbClr val="2A1A00"/>
                          </a:solidFill>
                          <a:effectLst/>
                          <a:uLnTx/>
                          <a:uFillTx/>
                          <a:latin typeface="Impact" panose="020B0806030902050204"/>
                          <a:ea typeface="+mn-ea"/>
                          <a:cs typeface="+mn-cs"/>
                        </a:rPr>
                        <a:t>3.CozowiczC. et coll</a:t>
                      </a:r>
                      <a:endParaRPr kumimoji="0" lang="en-C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fr-CA" sz="2000" b="0" i="0" u="none" strike="noStrike" kern="1200" cap="all" spc="200" normalizeH="0" baseline="0" noProof="0" dirty="0">
                        <a:ln>
                          <a:noFill/>
                        </a:ln>
                        <a:solidFill>
                          <a:srgbClr val="2A1A00"/>
                        </a:solidFill>
                        <a:effectLst/>
                        <a:uLnTx/>
                        <a:uFillTx/>
                        <a:latin typeface="Impact" panose="020B0806030902050204"/>
                        <a:ea typeface="+mj-ea"/>
                        <a:cs typeface="+mj-cs"/>
                      </a:endParaRPr>
                    </a:p>
                    <a:p>
                      <a:r>
                        <a:rPr kumimoji="0" lang="fr-CA" sz="2000" b="0" i="0" u="none" strike="noStrike" kern="1200" cap="all" spc="200" normalizeH="0" baseline="0" noProof="0" dirty="0">
                          <a:ln>
                            <a:noFill/>
                          </a:ln>
                          <a:solidFill>
                            <a:srgbClr val="2A1A00"/>
                          </a:solidFill>
                          <a:effectLst/>
                          <a:uLnTx/>
                          <a:uFillTx/>
                          <a:latin typeface="Impact" panose="020B0806030902050204"/>
                          <a:ea typeface="+mj-ea"/>
                          <a:cs typeface="+mj-cs"/>
                        </a:rPr>
                        <a:t>4. Brooks et coll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579825"/>
                  </a:ext>
                </a:extLst>
              </a:tr>
              <a:tr h="1624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Prescriptions d’opioïdes</a:t>
                      </a:r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NexusSerif"/>
                          <a:ea typeface="+mn-ea"/>
                          <a:cs typeface="+mn-cs"/>
                        </a:rPr>
                        <a:t>P&lt;0,0001</a:t>
                      </a:r>
                      <a:endParaRPr kumimoji="0" lang="en-C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-14.9%(IC-17,0% à -12.7%)</a:t>
                      </a:r>
                    </a:p>
                    <a:p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NexusSerif"/>
                          <a:ea typeface="+mn-ea"/>
                          <a:cs typeface="+mn-cs"/>
                        </a:rPr>
                        <a:t>P&lt;0,0001</a:t>
                      </a:r>
                      <a:endParaRPr kumimoji="0" lang="en-C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CA" sz="1800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fr-CA" sz="1800" dirty="0">
                          <a:solidFill>
                            <a:srgbClr val="0070C0"/>
                          </a:solidFill>
                        </a:rPr>
                        <a:t>442 mg  vs 166,4 mg</a:t>
                      </a:r>
                      <a:r>
                        <a:rPr lang="fr-CA" sz="1800" baseline="0" dirty="0">
                          <a:solidFill>
                            <a:srgbClr val="0070C0"/>
                          </a:solidFill>
                        </a:rPr>
                        <a:t> ( équivalent morphine).</a:t>
                      </a:r>
                      <a:endParaRPr lang="fr-CA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359785"/>
                  </a:ext>
                </a:extLst>
              </a:tr>
              <a:tr h="2698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Effets indésirables liés aux opioïdes</a:t>
                      </a: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(Resp. et GI)</a:t>
                      </a:r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probabilité de compl. GI était significativement réduite 35%(OR 0.65, IC 0.53à0.78)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ventilation mécanique(OR 0.23, IC 0.16 à 0.32)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Admission aux soins critiques (OR 0.60, IC 0.48 à 0.78)</a:t>
                      </a:r>
                      <a:endParaRPr kumimoji="0" lang="en-CA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>
                          <a:solidFill>
                            <a:schemeClr val="tx1"/>
                          </a:solidFill>
                        </a:rPr>
                        <a:t>Pas de différence significative </a:t>
                      </a:r>
                      <a:r>
                        <a:rPr lang="fr-CA" dirty="0">
                          <a:solidFill>
                            <a:srgbClr val="0070C0"/>
                          </a:solidFill>
                        </a:rPr>
                        <a:t>:</a:t>
                      </a:r>
                    </a:p>
                    <a:p>
                      <a:r>
                        <a:rPr lang="fr-CA" dirty="0">
                          <a:solidFill>
                            <a:srgbClr val="0070C0"/>
                          </a:solidFill>
                        </a:rPr>
                        <a:t>Score de douleur, MMSE et delirium, temps d’immobilisation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658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69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8065"/>
            <a:ext cx="10515600" cy="606829"/>
          </a:xfrm>
        </p:spPr>
        <p:txBody>
          <a:bodyPr>
            <a:normAutofit/>
          </a:bodyPr>
          <a:lstStyle/>
          <a:p>
            <a:r>
              <a:rPr lang="en-CA" sz="3600" u="sng" dirty="0"/>
              <a:t>4.Discussion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560693"/>
              </p:ext>
            </p:extLst>
          </p:nvPr>
        </p:nvGraphicFramePr>
        <p:xfrm>
          <a:off x="598515" y="714897"/>
          <a:ext cx="10623667" cy="5422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783">
                  <a:extLst>
                    <a:ext uri="{9D8B030D-6E8A-4147-A177-3AD203B41FA5}">
                      <a16:colId xmlns:a16="http://schemas.microsoft.com/office/drawing/2014/main" val="3507883851"/>
                    </a:ext>
                  </a:extLst>
                </a:gridCol>
                <a:gridCol w="4264429">
                  <a:extLst>
                    <a:ext uri="{9D8B030D-6E8A-4147-A177-3AD203B41FA5}">
                      <a16:colId xmlns:a16="http://schemas.microsoft.com/office/drawing/2014/main" val="1344850996"/>
                    </a:ext>
                  </a:extLst>
                </a:gridCol>
                <a:gridCol w="5195455">
                  <a:extLst>
                    <a:ext uri="{9D8B030D-6E8A-4147-A177-3AD203B41FA5}">
                      <a16:colId xmlns:a16="http://schemas.microsoft.com/office/drawing/2014/main" val="678941094"/>
                    </a:ext>
                  </a:extLst>
                </a:gridCol>
              </a:tblGrid>
              <a:tr h="347975"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Etude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Etude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477210"/>
                  </a:ext>
                </a:extLst>
              </a:tr>
              <a:tr h="2527067">
                <a:tc>
                  <a:txBody>
                    <a:bodyPr/>
                    <a:lstStyle/>
                    <a:p>
                      <a:r>
                        <a:rPr lang="en-CA" dirty="0"/>
                        <a:t>Forces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grande taille d’echant., stratification, vérification rigoureuse de qualité des données.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Étude multicentrique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Protocole multimodale standardisé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600" noProof="0" dirty="0"/>
                        <a:t>Résultat robuste = analyse de sensibilité et taux  d’utilisation d’approche multimode 85.6%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600" noProof="0" dirty="0"/>
                        <a:t> Analyse de sensibilité = minimise l’ effet de confusion par indication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A" sz="1200" noProof="0" dirty="0"/>
                        <a:t>     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600" baseline="0" noProof="0" dirty="0"/>
                        <a:t>Double aveugle ( patient, infirmière signalant le score de douleur ou administre le Rx)</a:t>
                      </a:r>
                      <a:endParaRPr lang="fr-CA" sz="1600" noProof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600" noProof="0" dirty="0"/>
                        <a:t>Évaluation de la Dlr (échelle de 0à10)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600" noProof="0" dirty="0"/>
                        <a:t>Étude</a:t>
                      </a:r>
                      <a:r>
                        <a:rPr lang="fr-CA" sz="1600" baseline="0" noProof="0" dirty="0"/>
                        <a:t> de cohorte prospective, avec  intention de traiter (tout le monde est inclus dans la décision finale)</a:t>
                      </a:r>
                      <a:endParaRPr lang="fr-CA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969935"/>
                  </a:ext>
                </a:extLst>
              </a:tr>
              <a:tr h="2505862">
                <a:tc>
                  <a:txBody>
                    <a:bodyPr/>
                    <a:lstStyle/>
                    <a:p>
                      <a:r>
                        <a:rPr lang="fr-CA" noProof="0" dirty="0"/>
                        <a:t>Faiblesses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A" sz="1400" baseline="0" noProof="0" dirty="0"/>
                        <a:t>  </a:t>
                      </a:r>
                      <a:r>
                        <a:rPr lang="fr-CA" sz="1600" noProof="0" dirty="0"/>
                        <a:t>LIMITES 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A" sz="1600" noProof="0" dirty="0"/>
                        <a:t>   - Possibilité des erreurs d’encodage des données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A" sz="1600" baseline="0" noProof="0" dirty="0"/>
                        <a:t>   - U</a:t>
                      </a:r>
                      <a:r>
                        <a:rPr lang="fr-CA" sz="1600" noProof="0" dirty="0"/>
                        <a:t>tilisation d’opioides préopératoires pas connue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CA" sz="1600" noProof="0" dirty="0"/>
                        <a:t>   - </a:t>
                      </a: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Nbre total des modes à utiliser pour effet max. pas connu.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CA" sz="1600" baseline="0" noProof="0" dirty="0"/>
                        <a:t>   </a:t>
                      </a:r>
                      <a:r>
                        <a:rPr lang="fr-CA" sz="1600" noProof="0" dirty="0"/>
                        <a:t>-  Les opioides prescrits ne sont tous délivrés et délivrés ne sont pas tous consommés.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CA" sz="1600" noProof="0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600" noProof="0" dirty="0"/>
                        <a:t>Petit échantillon (N=150)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600" noProof="0" dirty="0"/>
                        <a:t>Étude uni centrique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600" noProof="0" dirty="0"/>
                        <a:t>Pas de randomisation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600" noProof="0" dirty="0"/>
                        <a:t>Les scores de douleur</a:t>
                      </a:r>
                      <a:r>
                        <a:rPr lang="fr-CA" sz="1600" baseline="0" noProof="0" dirty="0"/>
                        <a:t> recueillis dans les dossiers de patients après leur congé.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600" baseline="0" noProof="0" dirty="0"/>
                        <a:t>L’analyse comparative de cohorte : permet la détection de l’association mais pas le lien de causalité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600" baseline="0" noProof="0" dirty="0"/>
                        <a:t>Pas de suivi de consommation d’</a:t>
                      </a: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opioïde</a:t>
                      </a:r>
                      <a:r>
                        <a:rPr lang="fr-CA" sz="1600" baseline="0" noProof="0" dirty="0"/>
                        <a:t> après congé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576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606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74815"/>
            <a:ext cx="10178322" cy="656705"/>
          </a:xfrm>
        </p:spPr>
        <p:txBody>
          <a:bodyPr>
            <a:normAutofit fontScale="90000"/>
          </a:bodyPr>
          <a:lstStyle/>
          <a:p>
            <a:r>
              <a:rPr lang="fr-CA" sz="2700" u="sng" dirty="0"/>
              <a:t>Discussion</a:t>
            </a:r>
            <a:r>
              <a:rPr lang="fr-CA" u="sng" dirty="0"/>
              <a:t> </a:t>
            </a:r>
            <a:r>
              <a:rPr lang="fr-CA" sz="1200" u="sng" dirty="0"/>
              <a:t>suite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503324"/>
              </p:ext>
            </p:extLst>
          </p:nvPr>
        </p:nvGraphicFramePr>
        <p:xfrm>
          <a:off x="1250950" y="731521"/>
          <a:ext cx="10179051" cy="5726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683">
                  <a:extLst>
                    <a:ext uri="{9D8B030D-6E8A-4147-A177-3AD203B41FA5}">
                      <a16:colId xmlns:a16="http://schemas.microsoft.com/office/drawing/2014/main" val="3884530499"/>
                    </a:ext>
                  </a:extLst>
                </a:gridCol>
                <a:gridCol w="5187142">
                  <a:extLst>
                    <a:ext uri="{9D8B030D-6E8A-4147-A177-3AD203B41FA5}">
                      <a16:colId xmlns:a16="http://schemas.microsoft.com/office/drawing/2014/main" val="2080376072"/>
                    </a:ext>
                  </a:extLst>
                </a:gridCol>
                <a:gridCol w="3674226">
                  <a:extLst>
                    <a:ext uri="{9D8B030D-6E8A-4147-A177-3AD203B41FA5}">
                      <a16:colId xmlns:a16="http://schemas.microsoft.com/office/drawing/2014/main" val="3399438718"/>
                    </a:ext>
                  </a:extLst>
                </a:gridCol>
              </a:tblGrid>
              <a:tr h="650107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Étude</a:t>
                      </a:r>
                      <a:r>
                        <a:rPr kumimoji="0" lang="en-CA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Étude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967176"/>
                  </a:ext>
                </a:extLst>
              </a:tr>
              <a:tr h="2550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Forces</a:t>
                      </a:r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grande taille d’echant., stratification, vérification rigoureuse de qualité des données.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Étude multicentrique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Protocole multimodale standardisé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Analyse de sensibilité et taux d’utilisation d’approche multimode 88.5%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relation dose – réponse par la nature progressive des changements observés = facteur qui améliore la qualité des preuves.</a:t>
                      </a:r>
                    </a:p>
                    <a:p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Évaluation de la Dlr (échelle de 0à10)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Évaluation de delirium et mobilisation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( physiothérapie)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361371"/>
                  </a:ext>
                </a:extLst>
              </a:tr>
              <a:tr h="2526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Faiblesse</a:t>
                      </a:r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lien de causalité ne peut être établie.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Donc nécessité d’interprétation prudente des conclusions malgré les ajustements des caractéristiques de base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LIMITES :</a:t>
                      </a:r>
                      <a:endParaRPr kumimoji="0" lang="fr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Problème d’encodage des cas de SAHS n’est pas exclu   (cas non encore Diagnostiqués, sous estimation globale de fardeau réel de SAHS)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 d’évaluation de la douleur.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Petit échantillon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Aucune randomisation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Étude</a:t>
                      </a:r>
                      <a:r>
                        <a:rPr lang="fr-CA" baseline="0" dirty="0"/>
                        <a:t> uni centrique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/>
                        <a:t>Étude observationnelle.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baseline="0" dirty="0"/>
                        <a:t>Pas de protocole analgésique standardisé.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778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71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159026"/>
            <a:ext cx="10178322" cy="1009816"/>
          </a:xfrm>
        </p:spPr>
        <p:txBody>
          <a:bodyPr>
            <a:normAutofit/>
          </a:bodyPr>
          <a:lstStyle/>
          <a:p>
            <a:r>
              <a:rPr lang="en-CA" sz="3600" u="sng" dirty="0"/>
              <a:t>5. 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748145"/>
            <a:ext cx="10178322" cy="5810597"/>
          </a:xfrm>
        </p:spPr>
        <p:txBody>
          <a:bodyPr>
            <a:normAutofit/>
          </a:bodyPr>
          <a:lstStyle/>
          <a:p>
            <a:endParaRPr lang="fr-CA" dirty="0"/>
          </a:p>
          <a:p>
            <a:r>
              <a:rPr lang="fr-CA" dirty="0"/>
              <a:t>Peu d’études </a:t>
            </a:r>
            <a:r>
              <a:rPr lang="en-CA" dirty="0"/>
              <a:t>pour confirmer.</a:t>
            </a:r>
          </a:p>
          <a:p>
            <a:r>
              <a:rPr lang="fr-CA" dirty="0"/>
              <a:t>Pas d’étude de haute qualité sur la question  (essais Cliniques randomisés).</a:t>
            </a:r>
          </a:p>
          <a:p>
            <a:r>
              <a:rPr lang="fr-CA" dirty="0"/>
              <a:t>Pas d’évaluation de la douleur.</a:t>
            </a:r>
          </a:p>
          <a:p>
            <a:r>
              <a:rPr lang="fr-CA" dirty="0"/>
              <a:t>Pas DTQ ( dose thérapeutique quotidienne qui prend en compte la puissance et l’indication).</a:t>
            </a:r>
            <a:endParaRPr lang="en-CA" dirty="0"/>
          </a:p>
          <a:p>
            <a:r>
              <a:rPr lang="fr-CA" u="sng" dirty="0"/>
              <a:t>changement </a:t>
            </a:r>
            <a:r>
              <a:rPr lang="en-CA" u="sng" dirty="0"/>
              <a:t>de </a:t>
            </a:r>
            <a:r>
              <a:rPr lang="fr-CA" u="sng" dirty="0"/>
              <a:t>pratique</a:t>
            </a:r>
            <a:r>
              <a:rPr lang="en-CA" u="sng" dirty="0"/>
              <a:t> </a:t>
            </a:r>
            <a:r>
              <a:rPr lang="en-CA" dirty="0"/>
              <a:t>, </a:t>
            </a:r>
            <a:r>
              <a:rPr lang="fr-CA" dirty="0"/>
              <a:t>oui</a:t>
            </a:r>
            <a:r>
              <a:rPr lang="en-CA" dirty="0"/>
              <a:t> en milieu hospitalier pour la gestion des douleurs aigues, vu que la consommation extra hospitalière pas connue.</a:t>
            </a:r>
          </a:p>
          <a:p>
            <a:r>
              <a:rPr lang="fr-CA" dirty="0"/>
              <a:t>Recommandons encore plus d’études de </a:t>
            </a:r>
            <a:r>
              <a:rPr lang="en-CA" dirty="0"/>
              <a:t>haute qualité vu l’impact des </a:t>
            </a:r>
            <a:r>
              <a:rPr lang="fr-CA" dirty="0"/>
              <a:t>opioïdes</a:t>
            </a:r>
            <a:r>
              <a:rPr lang="en-CA" dirty="0"/>
              <a:t> sur la </a:t>
            </a:r>
            <a:r>
              <a:rPr lang="fr-CA" dirty="0"/>
              <a:t>morbi-mortalité et l’utilisation des ressources</a:t>
            </a:r>
            <a:r>
              <a:rPr lang="en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1765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448887"/>
            <a:ext cx="10178322" cy="374073"/>
          </a:xfrm>
        </p:spPr>
        <p:txBody>
          <a:bodyPr>
            <a:noAutofit/>
          </a:bodyPr>
          <a:lstStyle/>
          <a:p>
            <a:r>
              <a:rPr lang="en-CA" sz="3600" u="sng" dirty="0"/>
              <a:t>Références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1446414"/>
            <a:ext cx="10178322" cy="4954385"/>
          </a:xfrm>
        </p:spPr>
        <p:txBody>
          <a:bodyPr>
            <a:normAutofit fontScale="25000" lnSpcReduction="20000"/>
          </a:bodyPr>
          <a:lstStyle/>
          <a:p>
            <a:r>
              <a:rPr lang="en-CA" sz="9600" dirty="0"/>
              <a:t>Cozowicz C, Poeran J et coll; Non-opioid analgesic modes of pain management are associated with reduced postoperative complications and ressources utilisation ( a retrospective study of obstructive sleep apnoea patients undergoing elective joint arthroplasty). Br J anaesth. 2019 Jan; 122(1):131-140.</a:t>
            </a:r>
          </a:p>
          <a:p>
            <a:endParaRPr lang="en-CA" sz="9600" dirty="0"/>
          </a:p>
          <a:p>
            <a:r>
              <a:rPr lang="en-CA" sz="9600" dirty="0"/>
              <a:t>Memtsoudis SG, Poeran J et coll; Association of Multimodal Pain management Strategies with Perioperative Outcomes and Ressources Utilization ( A Population-based Study). Anesthesiology. 2018 May; 128(5):891-902.</a:t>
            </a:r>
          </a:p>
          <a:p>
            <a:endParaRPr lang="en-CA" sz="9600" dirty="0"/>
          </a:p>
          <a:p>
            <a:r>
              <a:rPr lang="en-CA" sz="9600" dirty="0"/>
              <a:t>McLaughlin DC, Cheah JW, et coll; Multimodal analgesia decrease opioid consumption after shoulder arthroplasty ( a prospective cohort study), J Shoulder Elbow Surg. 2018 April;27(4):686-691.</a:t>
            </a:r>
          </a:p>
          <a:p>
            <a:endParaRPr lang="en-CA" sz="9600" dirty="0"/>
          </a:p>
          <a:p>
            <a:r>
              <a:rPr lang="en-CA" sz="9600" dirty="0"/>
              <a:t>Sawan H, Chen AF, et coll; Pregabalin reduces opioid consumption and improves outcome in chronic pain patients undergoing total knee arthroplasty. Phys Sportsmed. 2014 May;42(2)10-8.</a:t>
            </a:r>
          </a:p>
          <a:p>
            <a:endParaRPr lang="en-CA" sz="9600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  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487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2526"/>
          </a:xfrm>
        </p:spPr>
        <p:txBody>
          <a:bodyPr>
            <a:normAutofit fontScale="90000"/>
          </a:bodyPr>
          <a:lstStyle/>
          <a:p>
            <a:r>
              <a:rPr lang="en-CA" u="sng" dirty="0"/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54975"/>
            <a:ext cx="10515600" cy="4821988"/>
          </a:xfrm>
        </p:spPr>
        <p:txBody>
          <a:bodyPr/>
          <a:lstStyle/>
          <a:p>
            <a:pPr lvl="0"/>
            <a:r>
              <a:rPr lang="en-CA" sz="2400" dirty="0">
                <a:solidFill>
                  <a:prstClr val="black"/>
                </a:solidFill>
              </a:rPr>
              <a:t>1. Pertinence du sujet</a:t>
            </a:r>
          </a:p>
          <a:p>
            <a:pPr lvl="0"/>
            <a:r>
              <a:rPr lang="en-CA" sz="2400" dirty="0">
                <a:solidFill>
                  <a:prstClr val="black"/>
                </a:solidFill>
              </a:rPr>
              <a:t>2. Méthode</a:t>
            </a:r>
          </a:p>
          <a:p>
            <a:pPr lvl="0"/>
            <a:r>
              <a:rPr lang="en-CA" sz="2400" dirty="0">
                <a:solidFill>
                  <a:prstClr val="black"/>
                </a:solidFill>
              </a:rPr>
              <a:t>3. Résultats</a:t>
            </a:r>
          </a:p>
          <a:p>
            <a:pPr lvl="0"/>
            <a:r>
              <a:rPr lang="en-CA" sz="2400" dirty="0">
                <a:solidFill>
                  <a:prstClr val="black"/>
                </a:solidFill>
              </a:rPr>
              <a:t>4. Discussion</a:t>
            </a:r>
          </a:p>
          <a:p>
            <a:pPr lvl="0"/>
            <a:r>
              <a:rPr lang="en-CA" sz="2400" dirty="0">
                <a:solidFill>
                  <a:prstClr val="black"/>
                </a:solidFill>
              </a:rPr>
              <a:t>5. Conclusion</a:t>
            </a:r>
          </a:p>
          <a:p>
            <a:pPr marL="0" lvl="0" indent="0">
              <a:buNone/>
            </a:pPr>
            <a:endParaRPr lang="en-CA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0179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74815"/>
            <a:ext cx="10178322" cy="656705"/>
          </a:xfrm>
        </p:spPr>
        <p:txBody>
          <a:bodyPr>
            <a:normAutofit fontScale="90000"/>
          </a:bodyPr>
          <a:lstStyle/>
          <a:p>
            <a:r>
              <a:rPr lang="en-CA" sz="3600" u="sng" dirty="0"/>
              <a:t>Références</a:t>
            </a:r>
            <a:r>
              <a:rPr lang="en-CA" u="sng" dirty="0"/>
              <a:t> </a:t>
            </a:r>
            <a:r>
              <a:rPr lang="en-CA" sz="1800" u="sng" dirty="0"/>
              <a:t>suite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1221971"/>
            <a:ext cx="10178322" cy="4657621"/>
          </a:xfrm>
        </p:spPr>
        <p:txBody>
          <a:bodyPr>
            <a:normAutofit/>
          </a:bodyPr>
          <a:lstStyle/>
          <a:p>
            <a:r>
              <a:rPr lang="en-CA" sz="2400" dirty="0"/>
              <a:t>Morwald EE, Olson A, et coll; Association of opioid prescription and perioperative complications in obstructive sleep apnea patients undergoing total joint arthroplasties. Sleep Breath. 2018 Mar;22(1):115-121.</a:t>
            </a:r>
          </a:p>
          <a:p>
            <a:endParaRPr lang="en-CA" sz="2400" dirty="0"/>
          </a:p>
          <a:p>
            <a:r>
              <a:rPr lang="en-CA" sz="2400" dirty="0"/>
              <a:t>Brooks E, Freter SH, et coll; Multimodal Pain Management in Older Elective Arthroplasty Patients. Geriatr Orthop Surg Rehabil. 2017 Sep;8(3):151-154.</a:t>
            </a:r>
          </a:p>
          <a:p>
            <a:endParaRPr lang="en-CA" sz="2400" dirty="0"/>
          </a:p>
          <a:p>
            <a:r>
              <a:rPr lang="en-CA" sz="2400" dirty="0"/>
              <a:t>Chan EY, Fransen M, et coll; Femoral nerve blocks for acute postoperative pain after knee replacement surgery. Cochrane Database Syst Rev. 2014 May 13;(5):CD009941.</a:t>
            </a:r>
          </a:p>
        </p:txBody>
      </p:sp>
    </p:spTree>
    <p:extLst>
      <p:ext uri="{BB962C8B-B14F-4D97-AF65-F5344CB8AC3E}">
        <p14:creationId xmlns:p14="http://schemas.microsoft.com/office/powerpoint/2010/main" val="1599279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365759"/>
            <a:ext cx="10178322" cy="581891"/>
          </a:xfrm>
        </p:spPr>
        <p:txBody>
          <a:bodyPr>
            <a:normAutofit fontScale="90000"/>
          </a:bodyPr>
          <a:lstStyle/>
          <a:p>
            <a:r>
              <a:rPr lang="fr-CA" sz="3600" u="sng" dirty="0"/>
              <a:t>Remerciements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1587731"/>
            <a:ext cx="10178322" cy="2169622"/>
          </a:xfrm>
        </p:spPr>
        <p:txBody>
          <a:bodyPr>
            <a:normAutofit/>
          </a:bodyPr>
          <a:lstStyle/>
          <a:p>
            <a:r>
              <a:rPr lang="en-CA" dirty="0"/>
              <a:t>Dre Safia Chérif, médecin superviseure</a:t>
            </a:r>
          </a:p>
          <a:p>
            <a:r>
              <a:rPr lang="en-CA" dirty="0"/>
              <a:t>Dr Jean Guy Ricard, Centre Normand, Rouyn Noranda.</a:t>
            </a:r>
          </a:p>
          <a:p>
            <a:r>
              <a:rPr lang="en-CA" dirty="0"/>
              <a:t>Dr Pablo Bedoya, UMF des Aurores Boréales, La Sarre</a:t>
            </a:r>
          </a:p>
          <a:p>
            <a:r>
              <a:rPr lang="en-CA" dirty="0"/>
              <a:t>Bibliothécaires de l’université de Montréal</a:t>
            </a:r>
          </a:p>
        </p:txBody>
      </p:sp>
    </p:spTree>
    <p:extLst>
      <p:ext uri="{BB962C8B-B14F-4D97-AF65-F5344CB8AC3E}">
        <p14:creationId xmlns:p14="http://schemas.microsoft.com/office/powerpoint/2010/main" val="1125633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41069"/>
            <a:ext cx="10515600" cy="706582"/>
          </a:xfrm>
        </p:spPr>
        <p:txBody>
          <a:bodyPr>
            <a:normAutofit/>
          </a:bodyPr>
          <a:lstStyle/>
          <a:p>
            <a:r>
              <a:rPr lang="en-CA" sz="3600" u="sng" dirty="0"/>
              <a:t>1.Pertinence du sujet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99127"/>
            <a:ext cx="10515600" cy="52924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lvl="0">
              <a:buClr>
                <a:srgbClr val="2A1A00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Les opioïdes soulagent la douleur, toutefois leur consommation problématique peut conduire à la dépendance, tolérance, surdosage et complications majeures. </a:t>
            </a:r>
          </a:p>
          <a:p>
            <a:pPr lvl="0">
              <a:buClr>
                <a:srgbClr val="2A1A00"/>
              </a:buClr>
              <a:buFont typeface="Wingdings" panose="05000000000000000000" pitchFamily="2" charset="2"/>
              <a:buChar char="v"/>
            </a:pPr>
            <a:endParaRPr lang="fr-F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>
              <a:buClr>
                <a:srgbClr val="2A1A00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La gestion sous optimale de la douleur aiguë peut contribuer à l’apparition des douleurs chroniques.  </a:t>
            </a:r>
          </a:p>
          <a:p>
            <a:pPr lvl="0">
              <a:buClr>
                <a:srgbClr val="2A1A00"/>
              </a:buClr>
              <a:buFont typeface="Wingdings" panose="05000000000000000000" pitchFamily="2" charset="2"/>
              <a:buChar char="v"/>
            </a:pPr>
            <a:endParaRPr lang="fr-F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>
              <a:buClr>
                <a:srgbClr val="2A1A00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L’augmentation des prescriptions d’opioïdes est associée  aux effets néfastes sur la santé  </a:t>
            </a:r>
          </a:p>
          <a:p>
            <a:pPr lvl="0">
              <a:buClr>
                <a:srgbClr val="2A1A00"/>
              </a:buClr>
              <a:buFont typeface="Wingdings" panose="05000000000000000000" pitchFamily="2" charset="2"/>
              <a:buChar char="v"/>
            </a:pPr>
            <a:endParaRPr lang="fr-F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>
              <a:buClr>
                <a:srgbClr val="2A1A00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Risque de partage des opioïdes avec des gens à qu’ils ne sont pas prescrits y compris la possibilité des surdosages accidentels.</a:t>
            </a:r>
            <a:endParaRPr lang="en-CA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6734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31520"/>
          </a:xfrm>
        </p:spPr>
        <p:txBody>
          <a:bodyPr>
            <a:normAutofit/>
          </a:bodyPr>
          <a:lstStyle/>
          <a:p>
            <a:r>
              <a:rPr lang="en-CA" sz="3600" u="sng" dirty="0">
                <a:solidFill>
                  <a:srgbClr val="2A1A00"/>
                </a:solidFill>
              </a:rPr>
              <a:t>Pertinence du sujet </a:t>
            </a:r>
            <a:r>
              <a:rPr lang="en-CA" sz="1800" u="sng" dirty="0">
                <a:solidFill>
                  <a:srgbClr val="2A1A00"/>
                </a:solidFill>
              </a:rPr>
              <a:t>suite</a:t>
            </a:r>
            <a:endParaRPr lang="en-CA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0485" y="1191491"/>
            <a:ext cx="10178322" cy="524256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2A1A00"/>
              </a:buClr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Selon le dernier bilan de l’INSPQ, le nombre de décès attribuables aux opioïdes au Québec est à la hausse:   </a:t>
            </a:r>
          </a:p>
          <a:p>
            <a:pPr lvl="0">
              <a:buClr>
                <a:srgbClr val="2A1A00"/>
              </a:buClr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512 cas décès rapportés en 2018* contre 248 en 2016** dont</a:t>
            </a:r>
          </a:p>
          <a:p>
            <a:pPr marL="0" lvl="0" indent="0">
              <a:buClr>
                <a:srgbClr val="2A1A00"/>
              </a:buClr>
              <a:buNone/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  - 67% : décès non intentionnels*** (166/248).             </a:t>
            </a:r>
          </a:p>
          <a:p>
            <a:pPr marL="0" lvl="0" indent="0">
              <a:buClr>
                <a:srgbClr val="2A1A00"/>
              </a:buClr>
              <a:buNone/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  - 29% : décès intentionnels (71/248).               </a:t>
            </a:r>
          </a:p>
          <a:p>
            <a:pPr marL="0" lvl="0" indent="0">
              <a:buClr>
                <a:srgbClr val="2A1A00"/>
              </a:buClr>
              <a:buNone/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  - 4% : décès de mode indéterminé (11/248).    </a:t>
            </a:r>
          </a:p>
          <a:p>
            <a:pPr lvl="0">
              <a:buClr>
                <a:srgbClr val="2A1A00"/>
              </a:buClr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Groupe  d’âge le plus à risque : 40-49 ans et 50-59 ans, majoritairement homme</a:t>
            </a:r>
          </a:p>
          <a:p>
            <a:pPr marL="0" lvl="0" indent="0">
              <a:buClr>
                <a:srgbClr val="2A1A00"/>
              </a:buClr>
              <a:buNone/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  (58%, 145/248)</a:t>
            </a:r>
          </a:p>
          <a:p>
            <a:pPr marL="0" lvl="0" indent="0">
              <a:buClr>
                <a:srgbClr val="2A1A00"/>
              </a:buClr>
              <a:buNone/>
            </a:pPr>
            <a:r>
              <a:rPr lang="fr-FR" sz="1900" dirty="0">
                <a:solidFill>
                  <a:srgbClr val="D36F68"/>
                </a:solidFill>
              </a:rPr>
              <a:t>    </a:t>
            </a:r>
          </a:p>
          <a:p>
            <a:pPr marL="0" lvl="0" indent="0">
              <a:buClr>
                <a:srgbClr val="2A1A00"/>
              </a:buClr>
              <a:buNone/>
            </a:pPr>
            <a:r>
              <a:rPr lang="fr-FR" sz="1900" dirty="0">
                <a:solidFill>
                  <a:srgbClr val="0070C0"/>
                </a:solidFill>
              </a:rPr>
              <a:t>    *rapport 2018 (512 cas) : intoxication suspectée aux opioïdes ou autres types de drogues. </a:t>
            </a:r>
          </a:p>
          <a:p>
            <a:pPr marL="0" lvl="0" indent="0">
              <a:buClr>
                <a:srgbClr val="2A1A00"/>
              </a:buClr>
              <a:buNone/>
            </a:pPr>
            <a:r>
              <a:rPr lang="fr-FR" sz="1900" dirty="0">
                <a:solidFill>
                  <a:srgbClr val="0070C0"/>
                </a:solidFill>
              </a:rPr>
              <a:t>    **rapport 2016 (248 cas) :  intoxication confirmée aux opioïdes.</a:t>
            </a:r>
          </a:p>
          <a:p>
            <a:pPr marL="0" lvl="0" indent="0">
              <a:buClr>
                <a:srgbClr val="2A1A00"/>
              </a:buClr>
              <a:buNone/>
            </a:pPr>
            <a:r>
              <a:rPr lang="fr-FR" sz="1900" dirty="0">
                <a:solidFill>
                  <a:srgbClr val="0070C0"/>
                </a:solidFill>
              </a:rPr>
              <a:t>    ***décès non intentionnels : événement pour lequel le coroner a déterminé que l’intoxication    mortelle n’était pas délibérée (accidentelle).</a:t>
            </a:r>
            <a:endParaRPr lang="en-CA" sz="1900" dirty="0">
              <a:solidFill>
                <a:srgbClr val="0070C0"/>
              </a:solidFill>
            </a:endParaRPr>
          </a:p>
          <a:p>
            <a:endParaRPr lang="en-C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74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15635"/>
            <a:ext cx="10515600" cy="692729"/>
          </a:xfrm>
        </p:spPr>
        <p:txBody>
          <a:bodyPr>
            <a:noAutofit/>
          </a:bodyPr>
          <a:lstStyle/>
          <a:p>
            <a:r>
              <a:rPr lang="en-CA" sz="3200" u="sng" dirty="0"/>
              <a:t>Analgésie multimodale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05345"/>
            <a:ext cx="10515600" cy="537094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en-CA" sz="2100" dirty="0">
              <a:solidFill>
                <a:srgbClr val="4472C4"/>
              </a:solidFill>
            </a:endParaRPr>
          </a:p>
          <a:p>
            <a:pPr lvl="0">
              <a:buClr>
                <a:srgbClr val="2A1A00"/>
              </a:buClr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La douleur post opératoire ne peut être contrôlée par un seul antalgique. </a:t>
            </a:r>
          </a:p>
          <a:p>
            <a:pPr lvl="0">
              <a:buClr>
                <a:srgbClr val="2A1A00"/>
              </a:buClr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À la douleur causée par l’intervention s’ajoute des douleurs neuropathiques et inflammatoires. </a:t>
            </a:r>
          </a:p>
          <a:p>
            <a:pPr lvl="0">
              <a:buClr>
                <a:srgbClr val="2A1A00"/>
              </a:buClr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L’analgésie multimodale consiste à l’administration de 2 ou plusieurs agents analgésiques ciblant des sites de la douleur à différents niveaux dans le but d’en optimiser la gestion et de réduire le besoin en agents analgésiques.  </a:t>
            </a:r>
          </a:p>
          <a:p>
            <a:pPr marL="0" lvl="0" indent="0">
              <a:buClr>
                <a:srgbClr val="2A1A00"/>
              </a:buClr>
              <a:buNone/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  </a:t>
            </a:r>
            <a:r>
              <a:rPr lang="fr-FR" sz="2400" u="sng" dirty="0">
                <a:solidFill>
                  <a:prstClr val="black">
                    <a:lumMod val="65000"/>
                    <a:lumOff val="35000"/>
                  </a:prstClr>
                </a:solidFill>
              </a:rPr>
              <a:t>Les différentes classes :</a:t>
            </a:r>
          </a:p>
          <a:p>
            <a:pPr lvl="0">
              <a:buClr>
                <a:srgbClr val="2A1A00"/>
              </a:buClr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Analgésiques non opioïdes </a:t>
            </a:r>
          </a:p>
          <a:p>
            <a:pPr lvl="0">
              <a:buClr>
                <a:srgbClr val="2A1A00"/>
              </a:buClr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Les anti-inflammatoires non stéroïdiens et inhibiteur de cyclo-oxygénase 2. </a:t>
            </a:r>
          </a:p>
          <a:p>
            <a:pPr lvl="0">
              <a:buClr>
                <a:srgbClr val="2A1A00"/>
              </a:buClr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Co-analgésiques :  -  Antidépresseurs                                    </a:t>
            </a:r>
          </a:p>
          <a:p>
            <a:pPr marL="0" lvl="0" indent="0">
              <a:buClr>
                <a:srgbClr val="2A1A00"/>
              </a:buClr>
              <a:buNone/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                                    -  Anticonvulsivants  </a:t>
            </a:r>
          </a:p>
          <a:p>
            <a:pPr lvl="0">
              <a:buClr>
                <a:srgbClr val="2A1A00"/>
              </a:buClr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Analgésiques opioïdes </a:t>
            </a:r>
            <a:endParaRPr lang="en-CA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buFontTx/>
              <a:buChar char="-"/>
            </a:pPr>
            <a:endParaRPr lang="en-CA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9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2402"/>
          </a:xfrm>
        </p:spPr>
        <p:txBody>
          <a:bodyPr>
            <a:normAutofit/>
          </a:bodyPr>
          <a:lstStyle/>
          <a:p>
            <a:r>
              <a:rPr lang="en-CA" sz="3600" u="sng" dirty="0"/>
              <a:t>Question PICO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38349"/>
            <a:ext cx="10515600" cy="4879571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2A1A00"/>
              </a:buClr>
              <a:buNone/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L’utilisation d’un nombre croissant des modalités analgésiques vs opioïde seul chez les patients post arthroplastie serait-il associé à une réduction de prescription d’opioïdes et un meilleur profil des  complications péri opératoires ?</a:t>
            </a:r>
          </a:p>
          <a:p>
            <a:pPr lvl="0">
              <a:buClr>
                <a:srgbClr val="2A1A00"/>
              </a:buClr>
            </a:pPr>
            <a:endParaRPr lang="fr-F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>
              <a:buClr>
                <a:srgbClr val="2A1A00"/>
              </a:buClr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 : Patients arthroplastie de la hanche et genou.</a:t>
            </a:r>
          </a:p>
          <a:p>
            <a:pPr lvl="0">
              <a:buClr>
                <a:srgbClr val="2A1A00"/>
              </a:buClr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I  : Prescrire opioïde avec 1 ou plusieurs mode analgésique</a:t>
            </a:r>
          </a:p>
          <a:p>
            <a:pPr lvl="0">
              <a:buClr>
                <a:srgbClr val="2A1A00"/>
              </a:buClr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 : Prescrire opioïde seul</a:t>
            </a:r>
          </a:p>
          <a:p>
            <a:pPr lvl="0">
              <a:buClr>
                <a:srgbClr val="2A1A00"/>
              </a:buClr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O : Réduction de prescription d’opioïdes et des effets secondaires.</a:t>
            </a:r>
          </a:p>
          <a:p>
            <a:pPr marL="0" lvl="0" indent="0">
              <a:buClr>
                <a:srgbClr val="2A1A00"/>
              </a:buClr>
              <a:buNone/>
            </a:pPr>
            <a:endParaRPr lang="fr-F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lvl="0" indent="0">
              <a:buClr>
                <a:srgbClr val="2A1A00"/>
              </a:buClr>
              <a:buNone/>
            </a:pPr>
            <a:r>
              <a:rPr lang="fr-F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Selon le rapport annuel 2014-2015 de l’institut canadien d’information sur la santé, les arthroplasties de la hanche et du genou ont augmenté de 20% durant les 5 dernières années.</a:t>
            </a:r>
            <a:endParaRPr lang="en-CA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lvl="0" indent="0">
              <a:buClr>
                <a:srgbClr val="2A1A00"/>
              </a:buClr>
              <a:buNone/>
            </a:pPr>
            <a:endParaRPr lang="en-CA" sz="2400" dirty="0">
              <a:solidFill>
                <a:prstClr val="black"/>
              </a:solidFill>
            </a:endParaRPr>
          </a:p>
          <a:p>
            <a:pPr lvl="0"/>
            <a:endParaRPr lang="en-CA" dirty="0">
              <a:solidFill>
                <a:prstClr val="black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182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16378"/>
            <a:ext cx="10515600" cy="681643"/>
          </a:xfrm>
        </p:spPr>
        <p:txBody>
          <a:bodyPr>
            <a:normAutofit/>
          </a:bodyPr>
          <a:lstStyle/>
          <a:p>
            <a:r>
              <a:rPr lang="en-CA" sz="3600" u="sng" dirty="0"/>
              <a:t>2. </a:t>
            </a:r>
            <a:r>
              <a:rPr lang="fr-CA" sz="3600" u="sng" dirty="0"/>
              <a:t>Méthode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7953" y="1388224"/>
            <a:ext cx="10515600" cy="5128953"/>
          </a:xfrm>
        </p:spPr>
        <p:txBody>
          <a:bodyPr>
            <a:normAutofit/>
          </a:bodyPr>
          <a:lstStyle/>
          <a:p>
            <a:r>
              <a:rPr lang="fr-CA" sz="2400" u="sng" dirty="0"/>
              <a:t>Critère d’inclusion </a:t>
            </a:r>
            <a:r>
              <a:rPr lang="fr-CA" sz="2400" dirty="0"/>
              <a:t>: </a:t>
            </a:r>
          </a:p>
          <a:p>
            <a:pPr marL="0" indent="0">
              <a:buNone/>
            </a:pPr>
            <a:r>
              <a:rPr lang="fr-CA" sz="2400" dirty="0"/>
              <a:t>   - douleur aigue post chirurgicale </a:t>
            </a:r>
          </a:p>
          <a:p>
            <a:pPr marL="0" indent="0">
              <a:buNone/>
            </a:pPr>
            <a:r>
              <a:rPr lang="fr-CA" sz="2400" dirty="0"/>
              <a:t>   - opioïdes per os</a:t>
            </a:r>
          </a:p>
          <a:p>
            <a:r>
              <a:rPr lang="fr-CA" sz="2400" u="sng" dirty="0"/>
              <a:t>Critères d’exclusion</a:t>
            </a:r>
            <a:r>
              <a:rPr lang="fr-CA" sz="2400" dirty="0"/>
              <a:t> :  - douleur chronique / -trouble d’usage d’</a:t>
            </a:r>
            <a:r>
              <a:rPr lang="fr-CA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opioïdes </a:t>
            </a:r>
            <a:r>
              <a:rPr lang="fr-CA" sz="2400" dirty="0"/>
              <a:t>/-toxicomanie / -trouble psychiatrique</a:t>
            </a:r>
            <a:r>
              <a:rPr lang="en-CA" sz="2400" dirty="0"/>
              <a:t>.</a:t>
            </a:r>
          </a:p>
          <a:p>
            <a:r>
              <a:rPr lang="en-CA" sz="2400" u="sng" dirty="0"/>
              <a:t>Recherche sur PubMed</a:t>
            </a:r>
            <a:r>
              <a:rPr lang="en-CA" sz="2400" dirty="0"/>
              <a:t>, </a:t>
            </a:r>
          </a:p>
          <a:p>
            <a:pPr marL="0" indent="0">
              <a:buNone/>
            </a:pPr>
            <a:r>
              <a:rPr lang="en-CA" sz="2400" dirty="0"/>
              <a:t>   - Mots clés: </a:t>
            </a:r>
            <a:r>
              <a:rPr lang="en-CA" sz="2400" dirty="0">
                <a:solidFill>
                  <a:schemeClr val="tx1"/>
                </a:solidFill>
              </a:rPr>
              <a:t>perioperative pain management OR multimodal analgesia OR opioid   only AND reduced opioids prescriptions: PubMed 7 Résultats</a:t>
            </a:r>
          </a:p>
          <a:p>
            <a:pPr marL="0" indent="0">
              <a:buNone/>
            </a:pPr>
            <a:r>
              <a:rPr lang="en-CA" sz="2400" dirty="0"/>
              <a:t>    - Limitations : </a:t>
            </a:r>
            <a:r>
              <a:rPr lang="en-CA" sz="2400" dirty="0">
                <a:solidFill>
                  <a:schemeClr val="tx1"/>
                </a:solidFill>
              </a:rPr>
              <a:t>hip replacement, knee replacement, postoperative outcome, postoperative complications, acute pain :  4 </a:t>
            </a:r>
            <a:r>
              <a:rPr lang="fr-FR" sz="2400" dirty="0">
                <a:solidFill>
                  <a:schemeClr val="tx1"/>
                </a:solidFill>
              </a:rPr>
              <a:t>études</a:t>
            </a:r>
            <a:r>
              <a:rPr lang="en-CA" sz="2400" dirty="0">
                <a:solidFill>
                  <a:schemeClr val="tx1"/>
                </a:solidFill>
              </a:rPr>
              <a:t> de </a:t>
            </a:r>
            <a:r>
              <a:rPr lang="fr-CA" sz="2400" dirty="0">
                <a:solidFill>
                  <a:schemeClr val="tx1"/>
                </a:solidFill>
              </a:rPr>
              <a:t>cohorte</a:t>
            </a:r>
          </a:p>
          <a:p>
            <a:pPr marL="0" indent="0">
              <a:buNone/>
            </a:pPr>
            <a:r>
              <a:rPr lang="en-CA" sz="2400" dirty="0">
                <a:solidFill>
                  <a:srgbClr val="C00000"/>
                </a:solidFill>
              </a:rPr>
              <a:t>      </a:t>
            </a:r>
            <a:endParaRPr lang="en-CA" sz="2400" dirty="0">
              <a:solidFill>
                <a:schemeClr val="accent2"/>
              </a:solidFill>
            </a:endParaRPr>
          </a:p>
          <a:p>
            <a:pPr marL="0" lvl="0" indent="0">
              <a:buNone/>
            </a:pPr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520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33004"/>
            <a:ext cx="10515600" cy="407323"/>
          </a:xfrm>
        </p:spPr>
        <p:txBody>
          <a:bodyPr>
            <a:normAutofit fontScale="90000"/>
          </a:bodyPr>
          <a:lstStyle/>
          <a:p>
            <a:r>
              <a:rPr lang="en-CA" sz="4000" u="sng" dirty="0"/>
              <a:t>Méthode</a:t>
            </a:r>
            <a:r>
              <a:rPr lang="en-CA" u="sng" dirty="0"/>
              <a:t> </a:t>
            </a:r>
            <a:r>
              <a:rPr lang="en-CA" sz="2700" u="sng" dirty="0"/>
              <a:t>suite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39584"/>
            <a:ext cx="10515600" cy="5660969"/>
          </a:xfrm>
        </p:spPr>
        <p:txBody>
          <a:bodyPr>
            <a:noAutofit/>
          </a:bodyPr>
          <a:lstStyle/>
          <a:p>
            <a:pPr lvl="0"/>
            <a:r>
              <a:rPr lang="fr-CA" dirty="0">
                <a:solidFill>
                  <a:prstClr val="black"/>
                </a:solidFill>
              </a:rPr>
              <a:t>Recherche</a:t>
            </a:r>
            <a:r>
              <a:rPr lang="en-CA" dirty="0">
                <a:solidFill>
                  <a:prstClr val="black"/>
                </a:solidFill>
              </a:rPr>
              <a:t> sur Trip database, </a:t>
            </a:r>
          </a:p>
          <a:p>
            <a:pPr marL="0" lvl="0" indent="0">
              <a:buNone/>
            </a:pPr>
            <a:r>
              <a:rPr lang="en-CA" dirty="0">
                <a:solidFill>
                  <a:prstClr val="black"/>
                </a:solidFill>
              </a:rPr>
              <a:t>   Sur question Pico: </a:t>
            </a:r>
          </a:p>
          <a:p>
            <a:pPr lvl="0">
              <a:buFontTx/>
              <a:buChar char="-"/>
            </a:pPr>
            <a:r>
              <a:rPr lang="fr-CA" dirty="0">
                <a:solidFill>
                  <a:srgbClr val="0070C0"/>
                </a:solidFill>
              </a:rPr>
              <a:t>Perioperative pain management</a:t>
            </a:r>
          </a:p>
          <a:p>
            <a:pPr lvl="0">
              <a:buFontTx/>
              <a:buChar char="-"/>
            </a:pPr>
            <a:r>
              <a:rPr lang="en-CA" dirty="0">
                <a:solidFill>
                  <a:srgbClr val="0070C0"/>
                </a:solidFill>
              </a:rPr>
              <a:t>Multimodal analgesia</a:t>
            </a:r>
          </a:p>
          <a:p>
            <a:pPr lvl="0">
              <a:buFontTx/>
              <a:buChar char="-"/>
            </a:pPr>
            <a:r>
              <a:rPr lang="en-CA" dirty="0">
                <a:solidFill>
                  <a:srgbClr val="0070C0"/>
                </a:solidFill>
              </a:rPr>
              <a:t>Opioid only</a:t>
            </a:r>
          </a:p>
          <a:p>
            <a:pPr lvl="0">
              <a:buFontTx/>
              <a:buChar char="-"/>
            </a:pPr>
            <a:r>
              <a:rPr lang="en-CA" dirty="0">
                <a:solidFill>
                  <a:srgbClr val="0070C0"/>
                </a:solidFill>
              </a:rPr>
              <a:t>Reduced opioids prescriptions</a:t>
            </a:r>
          </a:p>
          <a:p>
            <a:pPr marL="0" lvl="0" indent="0">
              <a:buNone/>
            </a:pPr>
            <a:r>
              <a:rPr lang="en-CA" dirty="0">
                <a:solidFill>
                  <a:prstClr val="black"/>
                </a:solidFill>
              </a:rPr>
              <a:t>  </a:t>
            </a:r>
            <a:r>
              <a:rPr lang="en-CA" dirty="0">
                <a:solidFill>
                  <a:srgbClr val="4472C4"/>
                </a:solidFill>
              </a:rPr>
              <a:t>85 résultats </a:t>
            </a:r>
            <a:r>
              <a:rPr lang="en-CA" dirty="0">
                <a:solidFill>
                  <a:prstClr val="black"/>
                </a:solidFill>
              </a:rPr>
              <a:t>obtenus dont </a:t>
            </a:r>
          </a:p>
          <a:p>
            <a:pPr marL="0" lvl="0" indent="0">
              <a:buNone/>
            </a:pPr>
            <a:r>
              <a:rPr lang="en-CA" dirty="0">
                <a:solidFill>
                  <a:prstClr val="black"/>
                </a:solidFill>
              </a:rPr>
              <a:t>  </a:t>
            </a:r>
            <a:r>
              <a:rPr lang="en-CA" dirty="0">
                <a:solidFill>
                  <a:srgbClr val="4472C4"/>
                </a:solidFill>
              </a:rPr>
              <a:t>36 PubMed </a:t>
            </a:r>
            <a:r>
              <a:rPr lang="en-CA" dirty="0">
                <a:solidFill>
                  <a:prstClr val="black"/>
                </a:solidFill>
              </a:rPr>
              <a:t>( </a:t>
            </a:r>
            <a:r>
              <a:rPr lang="en-CA" dirty="0">
                <a:solidFill>
                  <a:schemeClr val="tx1"/>
                </a:solidFill>
              </a:rPr>
              <a:t>35</a:t>
            </a:r>
            <a:r>
              <a:rPr lang="en-CA" dirty="0">
                <a:solidFill>
                  <a:prstClr val="black"/>
                </a:solidFill>
              </a:rPr>
              <a:t> primary research et </a:t>
            </a:r>
            <a:r>
              <a:rPr lang="en-CA" dirty="0">
                <a:solidFill>
                  <a:schemeClr val="tx1"/>
                </a:solidFill>
              </a:rPr>
              <a:t>1</a:t>
            </a:r>
            <a:r>
              <a:rPr lang="en-CA" dirty="0">
                <a:solidFill>
                  <a:prstClr val="black"/>
                </a:solidFill>
              </a:rPr>
              <a:t> controlled trial) et </a:t>
            </a:r>
            <a:r>
              <a:rPr lang="en-CA" dirty="0">
                <a:solidFill>
                  <a:schemeClr val="tx1"/>
                </a:solidFill>
              </a:rPr>
              <a:t>2</a:t>
            </a:r>
            <a:r>
              <a:rPr lang="en-CA" dirty="0">
                <a:solidFill>
                  <a:prstClr val="black"/>
                </a:solidFill>
              </a:rPr>
              <a:t> </a:t>
            </a:r>
            <a:r>
              <a:rPr lang="fr-CA" dirty="0">
                <a:solidFill>
                  <a:prstClr val="black"/>
                </a:solidFill>
              </a:rPr>
              <a:t>revues</a:t>
            </a:r>
            <a:r>
              <a:rPr lang="en-CA" dirty="0">
                <a:solidFill>
                  <a:prstClr val="black"/>
                </a:solidFill>
              </a:rPr>
              <a:t> </a:t>
            </a:r>
            <a:r>
              <a:rPr lang="fr-CA" dirty="0">
                <a:solidFill>
                  <a:prstClr val="black"/>
                </a:solidFill>
              </a:rPr>
              <a:t>systématiques.</a:t>
            </a:r>
          </a:p>
          <a:p>
            <a:pPr marL="0" lvl="0" indent="0">
              <a:buNone/>
            </a:pPr>
            <a:r>
              <a:rPr lang="en-CA" dirty="0">
                <a:solidFill>
                  <a:prstClr val="black"/>
                </a:solidFill>
              </a:rPr>
              <a:t>  </a:t>
            </a:r>
            <a:r>
              <a:rPr lang="fr-CA" dirty="0">
                <a:solidFill>
                  <a:prstClr val="black"/>
                </a:solidFill>
              </a:rPr>
              <a:t>Limitations </a:t>
            </a:r>
            <a:r>
              <a:rPr lang="en-CA" dirty="0">
                <a:solidFill>
                  <a:prstClr val="black"/>
                </a:solidFill>
              </a:rPr>
              <a:t>: </a:t>
            </a:r>
            <a:r>
              <a:rPr lang="en-CA" dirty="0">
                <a:solidFill>
                  <a:srgbClr val="4472C4"/>
                </a:solidFill>
              </a:rPr>
              <a:t>hip arthroplasty, knee arthroplasty, post operative complications, </a:t>
            </a:r>
            <a:r>
              <a:rPr lang="en-CA" dirty="0">
                <a:solidFill>
                  <a:srgbClr val="0070C0"/>
                </a:solidFill>
              </a:rPr>
              <a:t>opioids</a:t>
            </a:r>
            <a:r>
              <a:rPr lang="en-CA" dirty="0">
                <a:solidFill>
                  <a:srgbClr val="00B050"/>
                </a:solidFill>
              </a:rPr>
              <a:t> </a:t>
            </a:r>
            <a:r>
              <a:rPr lang="en-CA" dirty="0">
                <a:solidFill>
                  <a:srgbClr val="0070C0"/>
                </a:solidFill>
              </a:rPr>
              <a:t>per os, acute pain </a:t>
            </a:r>
            <a:r>
              <a:rPr lang="en-CA" dirty="0">
                <a:solidFill>
                  <a:prstClr val="black"/>
                </a:solidFill>
              </a:rPr>
              <a:t>:   </a:t>
            </a:r>
            <a:r>
              <a:rPr lang="en-CA" dirty="0">
                <a:solidFill>
                  <a:schemeClr val="tx1"/>
                </a:solidFill>
              </a:rPr>
              <a:t>2  </a:t>
            </a:r>
            <a:r>
              <a:rPr lang="fr-CA" dirty="0">
                <a:solidFill>
                  <a:schemeClr val="tx1"/>
                </a:solidFill>
              </a:rPr>
              <a:t>études</a:t>
            </a:r>
            <a:r>
              <a:rPr lang="en-CA" dirty="0">
                <a:solidFill>
                  <a:schemeClr val="tx1"/>
                </a:solidFill>
              </a:rPr>
              <a:t> </a:t>
            </a:r>
            <a:r>
              <a:rPr lang="fr-CA" dirty="0">
                <a:solidFill>
                  <a:schemeClr val="tx1"/>
                </a:solidFill>
              </a:rPr>
              <a:t>faisant partie de 4 études de cohorte Pub Med</a:t>
            </a:r>
            <a:r>
              <a:rPr lang="en-CA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5813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57942"/>
            <a:ext cx="10515600" cy="590203"/>
          </a:xfrm>
        </p:spPr>
        <p:txBody>
          <a:bodyPr>
            <a:normAutofit fontScale="90000"/>
          </a:bodyPr>
          <a:lstStyle/>
          <a:p>
            <a:r>
              <a:rPr lang="en-CA" sz="2700" b="1" dirty="0"/>
              <a:t> </a:t>
            </a:r>
            <a:br>
              <a:rPr lang="en-CA" sz="2700" b="1" dirty="0"/>
            </a:br>
            <a:r>
              <a:rPr lang="fr-CA" sz="2700" b="1" dirty="0"/>
              <a:t>Études de cohorte retenues.</a:t>
            </a:r>
            <a:br>
              <a:rPr lang="en-CA" dirty="0"/>
            </a:br>
            <a:r>
              <a:rPr lang="en-CA" sz="1800" b="1" dirty="0">
                <a:solidFill>
                  <a:schemeClr val="accent5"/>
                </a:solidFill>
              </a:rPr>
              <a:t>      </a:t>
            </a:r>
            <a:br>
              <a:rPr lang="en-CA" sz="1800" b="1" dirty="0">
                <a:solidFill>
                  <a:schemeClr val="accent5"/>
                </a:solidFill>
              </a:rPr>
            </a:br>
            <a:r>
              <a:rPr lang="en-CA" sz="1800" b="1" dirty="0">
                <a:solidFill>
                  <a:schemeClr val="accent5"/>
                </a:solidFill>
              </a:rPr>
              <a:t> </a:t>
            </a:r>
            <a:br>
              <a:rPr lang="en-CA" sz="1800" b="1" dirty="0">
                <a:solidFill>
                  <a:schemeClr val="accent5"/>
                </a:solidFill>
              </a:rPr>
            </a:br>
            <a:endParaRPr lang="en-CA" sz="1800" b="1" dirty="0">
              <a:solidFill>
                <a:schemeClr val="accent5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572370"/>
              </p:ext>
            </p:extLst>
          </p:nvPr>
        </p:nvGraphicFramePr>
        <p:xfrm>
          <a:off x="838200" y="881148"/>
          <a:ext cx="10515600" cy="5380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415">
                  <a:extLst>
                    <a:ext uri="{9D8B030D-6E8A-4147-A177-3AD203B41FA5}">
                      <a16:colId xmlns:a16="http://schemas.microsoft.com/office/drawing/2014/main" val="3628531237"/>
                    </a:ext>
                  </a:extLst>
                </a:gridCol>
                <a:gridCol w="9450185">
                  <a:extLst>
                    <a:ext uri="{9D8B030D-6E8A-4147-A177-3AD203B41FA5}">
                      <a16:colId xmlns:a16="http://schemas.microsoft.com/office/drawing/2014/main" val="1894006368"/>
                    </a:ext>
                  </a:extLst>
                </a:gridCol>
              </a:tblGrid>
              <a:tr h="415637"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Études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411353"/>
                  </a:ext>
                </a:extLst>
              </a:tr>
              <a:tr h="1147531"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Memtsoudis SG, Poeran J, Zubizarreta</a:t>
                      </a:r>
                      <a:r>
                        <a:rPr lang="en-CA" sz="1600" baseline="0" dirty="0"/>
                        <a:t> N, cozowicz C, Morwald EE, Mariano ER, Mazumdar M.  Association of multimodal Pain Management Stategies with Perioperative Outcomes and Resource Utilization (A population-based Study ) </a:t>
                      </a:r>
                      <a:r>
                        <a:rPr lang="fr-CA" sz="1600" baseline="0" noProof="0" dirty="0"/>
                        <a:t>Anesthesiology</a:t>
                      </a:r>
                      <a:r>
                        <a:rPr lang="en-CA" sz="1600" baseline="0" dirty="0"/>
                        <a:t> 2018 May;128(5):819-902.</a:t>
                      </a:r>
                    </a:p>
                    <a:p>
                      <a:r>
                        <a:rPr lang="en-CA" sz="1600" baseline="0" dirty="0"/>
                        <a:t>PMID: 29498951.(PubMed – in process)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07358"/>
                  </a:ext>
                </a:extLst>
              </a:tr>
              <a:tr h="1147531"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McLaughlin</a:t>
                      </a:r>
                      <a:r>
                        <a:rPr lang="en-CA" sz="1600" baseline="0" dirty="0"/>
                        <a:t> DC, Cheah JW, Aleshi P, Zhang AL, Ma CB, Feeley BT. Multimodal analgesic decreases opioid consumption after shoulder arthroplastie (a prospective cohort study). J Shoulder Elbow Surg. 2018 April; 27(4):686-691.</a:t>
                      </a:r>
                    </a:p>
                    <a:p>
                      <a:r>
                        <a:rPr lang="en-CA" sz="1600" baseline="0" dirty="0"/>
                        <a:t>PMID: 29305103.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271006"/>
                  </a:ext>
                </a:extLst>
              </a:tr>
              <a:tr h="1409824">
                <a:tc>
                  <a:txBody>
                    <a:bodyPr/>
                    <a:lstStyle/>
                    <a:p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Cozowicz C, Poeran</a:t>
                      </a:r>
                      <a:r>
                        <a:rPr lang="en-CA" sz="1600" baseline="0" dirty="0"/>
                        <a:t> J, Zubizarreta N, Liu J, Weinsten SM, Pichler L, Mazumbar M, Memtsoudis SG. Non-opioid analgesic modes of pain management are associated with reduced postoperative complications and resources utilization: a retrospective study of obstructive sleep apnoea patients undergoing elective joint arthroplasty. Br J Anaesth. 2019 Jan; 122(1): 131-140.</a:t>
                      </a:r>
                    </a:p>
                    <a:p>
                      <a:r>
                        <a:rPr lang="en-CA" sz="1600" baseline="0" dirty="0"/>
                        <a:t>PMID: 30579391.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58926"/>
                  </a:ext>
                </a:extLst>
              </a:tr>
              <a:tr h="1260068">
                <a:tc>
                  <a:txBody>
                    <a:bodyPr/>
                    <a:lstStyle/>
                    <a:p>
                      <a:r>
                        <a:rPr lang="en-C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Brooks E, Freter SH,</a:t>
                      </a:r>
                      <a:r>
                        <a:rPr lang="en-CA" sz="1600" baseline="0" dirty="0"/>
                        <a:t> Bowles SK, Amirault D. ; Multimodal Pain Management in Older Elective Arthroplasty Patients. Geriatr Orthop Surg Rehabil.2017 Sep; 8(3):151-154.</a:t>
                      </a:r>
                    </a:p>
                    <a:p>
                      <a:r>
                        <a:rPr lang="en-CA" sz="1600" baseline="0" dirty="0"/>
                        <a:t>PMID: 28835871 (PubMed)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954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2527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7757</TotalTime>
  <Words>2449</Words>
  <Application>Microsoft Office PowerPoint</Application>
  <PresentationFormat>Grand écran</PresentationFormat>
  <Paragraphs>298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Impact</vt:lpstr>
      <vt:lpstr>NexusSerif</vt:lpstr>
      <vt:lpstr>Wingdings</vt:lpstr>
      <vt:lpstr>Thème Office</vt:lpstr>
      <vt:lpstr>Analgésie multimodale dans la gestion de la douleur péri opératoire et la réduction de prescription d’opioïdes et un meilleur profil des complications</vt:lpstr>
      <vt:lpstr>Plan</vt:lpstr>
      <vt:lpstr>1.Pertinence du sujet</vt:lpstr>
      <vt:lpstr>Pertinence du sujet suite</vt:lpstr>
      <vt:lpstr>Analgésie multimodale</vt:lpstr>
      <vt:lpstr>Question PICO</vt:lpstr>
      <vt:lpstr>2. Méthode</vt:lpstr>
      <vt:lpstr>Méthode suite</vt:lpstr>
      <vt:lpstr>  Études de cohorte retenues.          </vt:lpstr>
      <vt:lpstr>1. Memtsoudis et coll.</vt:lpstr>
      <vt:lpstr>2. McLaughlin DC. et coll.</vt:lpstr>
      <vt:lpstr>3.Cozowicz C. et coll.</vt:lpstr>
      <vt:lpstr>4. Brooks et coll.</vt:lpstr>
      <vt:lpstr>3.Résultats</vt:lpstr>
      <vt:lpstr>Résultats suite</vt:lpstr>
      <vt:lpstr>4.Discussion</vt:lpstr>
      <vt:lpstr>Discussion suite</vt:lpstr>
      <vt:lpstr>5. Conclusion</vt:lpstr>
      <vt:lpstr>Références</vt:lpstr>
      <vt:lpstr>Références suite</vt:lpstr>
      <vt:lpstr>Remerciements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Analgésie multimodale dans la gestion de la douleur perioperatoire et la réduction de prescription d’opiodes et meilleur profil de complications</dc:title>
  <dc:creator>ruphin nkomi</dc:creator>
  <cp:lastModifiedBy>Ruphin Nkomi</cp:lastModifiedBy>
  <cp:revision>429</cp:revision>
  <cp:lastPrinted>2019-04-06T22:34:46Z</cp:lastPrinted>
  <dcterms:created xsi:type="dcterms:W3CDTF">2019-02-16T17:20:56Z</dcterms:created>
  <dcterms:modified xsi:type="dcterms:W3CDTF">2019-05-20T02:49:53Z</dcterms:modified>
</cp:coreProperties>
</file>