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6" r:id="rId2"/>
  </p:sldMasterIdLst>
  <p:notesMasterIdLst>
    <p:notesMasterId r:id="rId23"/>
  </p:notesMasterIdLst>
  <p:sldIdLst>
    <p:sldId id="256" r:id="rId3"/>
    <p:sldId id="276" r:id="rId4"/>
    <p:sldId id="259" r:id="rId5"/>
    <p:sldId id="265" r:id="rId6"/>
    <p:sldId id="261" r:id="rId7"/>
    <p:sldId id="267" r:id="rId8"/>
    <p:sldId id="266" r:id="rId9"/>
    <p:sldId id="263" r:id="rId10"/>
    <p:sldId id="269" r:id="rId11"/>
    <p:sldId id="271" r:id="rId12"/>
    <p:sldId id="273" r:id="rId13"/>
    <p:sldId id="284" r:id="rId14"/>
    <p:sldId id="277" r:id="rId15"/>
    <p:sldId id="278" r:id="rId16"/>
    <p:sldId id="275" r:id="rId17"/>
    <p:sldId id="274" r:id="rId18"/>
    <p:sldId id="279" r:id="rId19"/>
    <p:sldId id="281" r:id="rId20"/>
    <p:sldId id="280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0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18" autoAdjust="0"/>
  </p:normalViewPr>
  <p:slideViewPr>
    <p:cSldViewPr snapToGrid="0" snapToObjects="1">
      <p:cViewPr varScale="1">
        <p:scale>
          <a:sx n="95" d="100"/>
          <a:sy n="95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52D538-AD99-114A-81C9-543055728E1D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F17E065-B208-7D4C-95E7-50DFBA16944E}">
      <dgm:prSet phldrT="[Text]"/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P</a:t>
          </a:r>
          <a:endParaRPr lang="fr-FR" dirty="0">
            <a:solidFill>
              <a:schemeClr val="tx1"/>
            </a:solidFill>
          </a:endParaRPr>
        </a:p>
      </dgm:t>
    </dgm:pt>
    <dgm:pt modelId="{EA2A746C-D61D-7345-A640-93370D090825}" type="parTrans" cxnId="{3F12A66A-F57C-4442-A29E-D4B35251C13D}">
      <dgm:prSet/>
      <dgm:spPr/>
      <dgm:t>
        <a:bodyPr/>
        <a:lstStyle/>
        <a:p>
          <a:endParaRPr lang="fr-FR"/>
        </a:p>
      </dgm:t>
    </dgm:pt>
    <dgm:pt modelId="{D20E5AAE-BC8E-094A-879F-1EA01061106F}" type="sibTrans" cxnId="{3F12A66A-F57C-4442-A29E-D4B35251C13D}">
      <dgm:prSet/>
      <dgm:spPr/>
      <dgm:t>
        <a:bodyPr/>
        <a:lstStyle/>
        <a:p>
          <a:endParaRPr lang="fr-FR"/>
        </a:p>
      </dgm:t>
    </dgm:pt>
    <dgm:pt modelId="{D8F62AAA-8E7C-2E4A-B305-C99474ACA8BB}">
      <dgm:prSet phldrT="[Text]" custT="1"/>
      <dgm:spPr/>
      <dgm:t>
        <a:bodyPr/>
        <a:lstStyle/>
        <a:p>
          <a:r>
            <a:rPr lang="fr-FR" sz="1600" dirty="0" smtClean="0"/>
            <a:t>Hommes de &gt;50 ans </a:t>
          </a:r>
          <a:endParaRPr lang="fr-FR" sz="1600" dirty="0"/>
        </a:p>
      </dgm:t>
    </dgm:pt>
    <dgm:pt modelId="{383753D7-5BE5-784E-88A8-1D6E6CE98984}" type="parTrans" cxnId="{1D85CF1F-6751-B94F-A28E-A1CE213EFFC7}">
      <dgm:prSet/>
      <dgm:spPr/>
      <dgm:t>
        <a:bodyPr/>
        <a:lstStyle/>
        <a:p>
          <a:endParaRPr lang="fr-FR"/>
        </a:p>
      </dgm:t>
    </dgm:pt>
    <dgm:pt modelId="{BF390244-66D2-6E4C-A147-F276C2A0ADE0}" type="sibTrans" cxnId="{1D85CF1F-6751-B94F-A28E-A1CE213EFFC7}">
      <dgm:prSet/>
      <dgm:spPr/>
      <dgm:t>
        <a:bodyPr/>
        <a:lstStyle/>
        <a:p>
          <a:endParaRPr lang="fr-FR"/>
        </a:p>
      </dgm:t>
    </dgm:pt>
    <dgm:pt modelId="{62073E32-E004-654F-8DC6-9AA25053B6A8}">
      <dgm:prSet phldrT="[Text]"/>
      <dgm:spPr/>
      <dgm:t>
        <a:bodyPr/>
        <a:lstStyle/>
        <a:p>
          <a:r>
            <a:rPr lang="fr-FR" dirty="0" smtClean="0">
              <a:solidFill>
                <a:srgbClr val="000000"/>
              </a:solidFill>
            </a:rPr>
            <a:t>I</a:t>
          </a:r>
          <a:endParaRPr lang="fr-FR" dirty="0">
            <a:solidFill>
              <a:srgbClr val="000000"/>
            </a:solidFill>
          </a:endParaRPr>
        </a:p>
      </dgm:t>
    </dgm:pt>
    <dgm:pt modelId="{B9A9400B-54BD-6847-B91D-2BE95EEF5F62}" type="parTrans" cxnId="{46A02F3F-317B-7840-9549-1F9D827E7796}">
      <dgm:prSet/>
      <dgm:spPr/>
      <dgm:t>
        <a:bodyPr/>
        <a:lstStyle/>
        <a:p>
          <a:endParaRPr lang="fr-FR"/>
        </a:p>
      </dgm:t>
    </dgm:pt>
    <dgm:pt modelId="{D7B8D98B-4290-3842-B3A9-9A2852E80774}" type="sibTrans" cxnId="{46A02F3F-317B-7840-9549-1F9D827E7796}">
      <dgm:prSet/>
      <dgm:spPr/>
      <dgm:t>
        <a:bodyPr/>
        <a:lstStyle/>
        <a:p>
          <a:endParaRPr lang="fr-FR"/>
        </a:p>
      </dgm:t>
    </dgm:pt>
    <dgm:pt modelId="{1233DB2E-4970-2B47-91FD-98275F6D2A01}">
      <dgm:prSet phldrT="[Text]" custT="1"/>
      <dgm:spPr/>
      <dgm:t>
        <a:bodyPr/>
        <a:lstStyle/>
        <a:p>
          <a:r>
            <a:rPr lang="fr-FR" sz="1600" dirty="0" smtClean="0"/>
            <a:t>Supplémentation en testostérone</a:t>
          </a:r>
          <a:endParaRPr lang="fr-FR" sz="1600" dirty="0"/>
        </a:p>
      </dgm:t>
    </dgm:pt>
    <dgm:pt modelId="{589454C9-5D5E-0E48-8BF4-B6BA106FBDA5}" type="parTrans" cxnId="{0D489015-B8E2-EF41-BF06-CAF9FDDD4639}">
      <dgm:prSet/>
      <dgm:spPr/>
      <dgm:t>
        <a:bodyPr/>
        <a:lstStyle/>
        <a:p>
          <a:endParaRPr lang="fr-FR"/>
        </a:p>
      </dgm:t>
    </dgm:pt>
    <dgm:pt modelId="{430EF0BD-A865-4244-AB23-EBBD1F8931D9}" type="sibTrans" cxnId="{0D489015-B8E2-EF41-BF06-CAF9FDDD4639}">
      <dgm:prSet/>
      <dgm:spPr/>
      <dgm:t>
        <a:bodyPr/>
        <a:lstStyle/>
        <a:p>
          <a:endParaRPr lang="fr-FR"/>
        </a:p>
      </dgm:t>
    </dgm:pt>
    <dgm:pt modelId="{F18B4D8B-CA2C-7847-9C7F-8DDA7B8AF11B}">
      <dgm:prSet phldrT="[Text]"/>
      <dgm:spPr/>
      <dgm:t>
        <a:bodyPr/>
        <a:lstStyle/>
        <a:p>
          <a:r>
            <a:rPr lang="fr-FR" dirty="0" smtClean="0">
              <a:solidFill>
                <a:srgbClr val="000000"/>
              </a:solidFill>
            </a:rPr>
            <a:t>C</a:t>
          </a:r>
          <a:endParaRPr lang="fr-FR" dirty="0">
            <a:solidFill>
              <a:srgbClr val="000000"/>
            </a:solidFill>
          </a:endParaRPr>
        </a:p>
      </dgm:t>
    </dgm:pt>
    <dgm:pt modelId="{C0D60BD5-0027-864B-B2EA-699B7B3E374D}" type="parTrans" cxnId="{5A929ADD-DC2D-D443-BD9C-AF14892E6AAB}">
      <dgm:prSet/>
      <dgm:spPr/>
      <dgm:t>
        <a:bodyPr/>
        <a:lstStyle/>
        <a:p>
          <a:endParaRPr lang="fr-FR"/>
        </a:p>
      </dgm:t>
    </dgm:pt>
    <dgm:pt modelId="{67BDD766-9B2E-CE48-89DB-95D6F612A9E5}" type="sibTrans" cxnId="{5A929ADD-DC2D-D443-BD9C-AF14892E6AAB}">
      <dgm:prSet/>
      <dgm:spPr/>
      <dgm:t>
        <a:bodyPr/>
        <a:lstStyle/>
        <a:p>
          <a:endParaRPr lang="fr-FR"/>
        </a:p>
      </dgm:t>
    </dgm:pt>
    <dgm:pt modelId="{388D6EDF-B219-E143-AB58-65EA6C171E8B}">
      <dgm:prSet phldrT="[Text]" custT="1"/>
      <dgm:spPr/>
      <dgm:t>
        <a:bodyPr/>
        <a:lstStyle/>
        <a:p>
          <a:r>
            <a:rPr lang="fr-FR" sz="1600" dirty="0" smtClean="0"/>
            <a:t>Placebo (gel, crème, injection)</a:t>
          </a:r>
          <a:endParaRPr lang="fr-FR" sz="1600" dirty="0"/>
        </a:p>
      </dgm:t>
    </dgm:pt>
    <dgm:pt modelId="{A9A612B1-947F-6445-9D90-316B7E315111}" type="parTrans" cxnId="{383AABB4-B125-C241-96EE-F6DBD4936F54}">
      <dgm:prSet/>
      <dgm:spPr/>
      <dgm:t>
        <a:bodyPr/>
        <a:lstStyle/>
        <a:p>
          <a:endParaRPr lang="fr-FR"/>
        </a:p>
      </dgm:t>
    </dgm:pt>
    <dgm:pt modelId="{83D320D4-53DB-6446-B323-CC3E272F5ED7}" type="sibTrans" cxnId="{383AABB4-B125-C241-96EE-F6DBD4936F54}">
      <dgm:prSet/>
      <dgm:spPr/>
      <dgm:t>
        <a:bodyPr/>
        <a:lstStyle/>
        <a:p>
          <a:endParaRPr lang="fr-FR"/>
        </a:p>
      </dgm:t>
    </dgm:pt>
    <dgm:pt modelId="{7FAC9ACE-AC7A-E247-8990-C2B54E25B218}">
      <dgm:prSet/>
      <dgm:spPr/>
      <dgm:t>
        <a:bodyPr/>
        <a:lstStyle/>
        <a:p>
          <a:r>
            <a:rPr lang="fr-FR" dirty="0" smtClean="0">
              <a:solidFill>
                <a:srgbClr val="000000"/>
              </a:solidFill>
            </a:rPr>
            <a:t>O</a:t>
          </a:r>
          <a:endParaRPr lang="fr-FR" dirty="0">
            <a:solidFill>
              <a:srgbClr val="000000"/>
            </a:solidFill>
          </a:endParaRPr>
        </a:p>
      </dgm:t>
    </dgm:pt>
    <dgm:pt modelId="{0149B6EC-DF63-0F4A-8381-33C8628D6297}" type="parTrans" cxnId="{4B8685BF-E182-F543-B4A3-D7754EF5BB72}">
      <dgm:prSet/>
      <dgm:spPr/>
      <dgm:t>
        <a:bodyPr/>
        <a:lstStyle/>
        <a:p>
          <a:endParaRPr lang="fr-FR"/>
        </a:p>
      </dgm:t>
    </dgm:pt>
    <dgm:pt modelId="{D80489E0-3693-DC4C-8742-D96E8FAF0AA0}" type="sibTrans" cxnId="{4B8685BF-E182-F543-B4A3-D7754EF5BB72}">
      <dgm:prSet/>
      <dgm:spPr/>
      <dgm:t>
        <a:bodyPr/>
        <a:lstStyle/>
        <a:p>
          <a:endParaRPr lang="fr-FR"/>
        </a:p>
      </dgm:t>
    </dgm:pt>
    <dgm:pt modelId="{A9002A02-CE91-AA4F-8CA1-CDA4D79E68AF}">
      <dgm:prSet custT="1"/>
      <dgm:spPr/>
      <dgm:t>
        <a:bodyPr/>
        <a:lstStyle/>
        <a:p>
          <a:r>
            <a:rPr lang="fr-FR" sz="1600" dirty="0" smtClean="0"/>
            <a:t>Fonctions cognitives globales ou domaines spécifiques de cognition (attention, mémoire verbale, mémoire visuelle, habiletés </a:t>
          </a:r>
          <a:r>
            <a:rPr lang="fr-FR" sz="1600" dirty="0" err="1" smtClean="0"/>
            <a:t>visuo</a:t>
          </a:r>
          <a:r>
            <a:rPr lang="fr-FR" sz="1600" dirty="0" smtClean="0"/>
            <a:t>-spatiales, fonctions </a:t>
          </a:r>
          <a:r>
            <a:rPr lang="fr-FR" sz="1600" dirty="0" err="1" smtClean="0"/>
            <a:t>éxécutives</a:t>
          </a:r>
          <a:r>
            <a:rPr lang="fr-FR" sz="1600" dirty="0" smtClean="0"/>
            <a:t>) évalués par des test </a:t>
          </a:r>
          <a:r>
            <a:rPr lang="fr-FR" sz="1600" dirty="0" err="1" smtClean="0"/>
            <a:t>neuro-psychologiques</a:t>
          </a:r>
          <a:r>
            <a:rPr lang="fr-FR" sz="1600" dirty="0" smtClean="0"/>
            <a:t> validés. </a:t>
          </a:r>
          <a:endParaRPr lang="fr-FR" sz="1600" dirty="0"/>
        </a:p>
      </dgm:t>
    </dgm:pt>
    <dgm:pt modelId="{0D8B0CA3-59D4-9646-861E-A2FB581C03AF}" type="parTrans" cxnId="{C7BD5555-461F-7041-ACBE-5291C96CFCB5}">
      <dgm:prSet/>
      <dgm:spPr/>
      <dgm:t>
        <a:bodyPr/>
        <a:lstStyle/>
        <a:p>
          <a:endParaRPr lang="fr-FR"/>
        </a:p>
      </dgm:t>
    </dgm:pt>
    <dgm:pt modelId="{F36B071D-AA64-BB4F-9491-C53A790D657F}" type="sibTrans" cxnId="{C7BD5555-461F-7041-ACBE-5291C96CFCB5}">
      <dgm:prSet/>
      <dgm:spPr/>
      <dgm:t>
        <a:bodyPr/>
        <a:lstStyle/>
        <a:p>
          <a:endParaRPr lang="fr-FR"/>
        </a:p>
      </dgm:t>
    </dgm:pt>
    <dgm:pt modelId="{BB7B707E-6F84-3C47-A77F-D391BEFE6782}" type="pres">
      <dgm:prSet presAssocID="{FD52D538-AD99-114A-81C9-543055728E1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70ECCFA1-2C04-1A4E-98FE-CF57CC9C1CDA}" type="pres">
      <dgm:prSet presAssocID="{4F17E065-B208-7D4C-95E7-50DFBA16944E}" presName="composite" presStyleCnt="0"/>
      <dgm:spPr/>
    </dgm:pt>
    <dgm:pt modelId="{17630374-84F8-264D-B460-95DF52994416}" type="pres">
      <dgm:prSet presAssocID="{4F17E065-B208-7D4C-95E7-50DFBA16944E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E3D3B787-094B-EA42-B733-C148EFE0800A}" type="pres">
      <dgm:prSet presAssocID="{4F17E065-B208-7D4C-95E7-50DFBA16944E}" presName="descendantText" presStyleLbl="alignAcc1" presStyleIdx="0" presStyleCnt="4" custScaleY="10966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5D8978-831F-9A42-96AD-71DFDC8781C6}" type="pres">
      <dgm:prSet presAssocID="{D20E5AAE-BC8E-094A-879F-1EA01061106F}" presName="sp" presStyleCnt="0"/>
      <dgm:spPr/>
    </dgm:pt>
    <dgm:pt modelId="{BAB7EB67-62A7-C34A-B881-D38B3A68E6B6}" type="pres">
      <dgm:prSet presAssocID="{62073E32-E004-654F-8DC6-9AA25053B6A8}" presName="composite" presStyleCnt="0"/>
      <dgm:spPr/>
    </dgm:pt>
    <dgm:pt modelId="{B54CB919-39D0-4740-8FCF-137A9F213E19}" type="pres">
      <dgm:prSet presAssocID="{62073E32-E004-654F-8DC6-9AA25053B6A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52000E28-C23A-994C-886B-9E378B6DC8E3}" type="pres">
      <dgm:prSet presAssocID="{62073E32-E004-654F-8DC6-9AA25053B6A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A47937-748E-7E4F-8EAC-56DA83D0B93B}" type="pres">
      <dgm:prSet presAssocID="{D7B8D98B-4290-3842-B3A9-9A2852E80774}" presName="sp" presStyleCnt="0"/>
      <dgm:spPr/>
    </dgm:pt>
    <dgm:pt modelId="{39DEC883-EF58-AA48-B7B0-9765E0EF4D77}" type="pres">
      <dgm:prSet presAssocID="{F18B4D8B-CA2C-7847-9C7F-8DDA7B8AF11B}" presName="composite" presStyleCnt="0"/>
      <dgm:spPr/>
    </dgm:pt>
    <dgm:pt modelId="{13C39BF4-B3E6-A64D-8432-0E3AF3E2F832}" type="pres">
      <dgm:prSet presAssocID="{F18B4D8B-CA2C-7847-9C7F-8DDA7B8AF11B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98BCED19-6523-C740-9993-683E7BA79B77}" type="pres">
      <dgm:prSet presAssocID="{F18B4D8B-CA2C-7847-9C7F-8DDA7B8AF11B}" presName="descendantText" presStyleLbl="alignAcc1" presStyleIdx="2" presStyleCnt="4" custLinFactNeighborY="-30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B1EF051-7C39-C648-A3FF-2DBBC61D19CD}" type="pres">
      <dgm:prSet presAssocID="{67BDD766-9B2E-CE48-89DB-95D6F612A9E5}" presName="sp" presStyleCnt="0"/>
      <dgm:spPr/>
    </dgm:pt>
    <dgm:pt modelId="{1D54BE75-4BEB-0E46-A71B-2D8F84F11F91}" type="pres">
      <dgm:prSet presAssocID="{7FAC9ACE-AC7A-E247-8990-C2B54E25B218}" presName="composite" presStyleCnt="0"/>
      <dgm:spPr/>
    </dgm:pt>
    <dgm:pt modelId="{82E3B0C9-CD47-5E41-92BE-95F1AC8F5664}" type="pres">
      <dgm:prSet presAssocID="{7FAC9ACE-AC7A-E247-8990-C2B54E25B21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EC2B5D78-0447-1C46-8475-8C8F9A2D4D3B}" type="pres">
      <dgm:prSet presAssocID="{7FAC9ACE-AC7A-E247-8990-C2B54E25B218}" presName="descendantText" presStyleLbl="alignAcc1" presStyleIdx="3" presStyleCnt="4" custScaleY="18982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51F9A5E-1038-5B4D-AA86-64E25169DE68}" type="presOf" srcId="{A9002A02-CE91-AA4F-8CA1-CDA4D79E68AF}" destId="{EC2B5D78-0447-1C46-8475-8C8F9A2D4D3B}" srcOrd="0" destOrd="0" presId="urn:microsoft.com/office/officeart/2005/8/layout/chevron2"/>
    <dgm:cxn modelId="{1D85CF1F-6751-B94F-A28E-A1CE213EFFC7}" srcId="{4F17E065-B208-7D4C-95E7-50DFBA16944E}" destId="{D8F62AAA-8E7C-2E4A-B305-C99474ACA8BB}" srcOrd="0" destOrd="0" parTransId="{383753D7-5BE5-784E-88A8-1D6E6CE98984}" sibTransId="{BF390244-66D2-6E4C-A147-F276C2A0ADE0}"/>
    <dgm:cxn modelId="{0D489015-B8E2-EF41-BF06-CAF9FDDD4639}" srcId="{62073E32-E004-654F-8DC6-9AA25053B6A8}" destId="{1233DB2E-4970-2B47-91FD-98275F6D2A01}" srcOrd="0" destOrd="0" parTransId="{589454C9-5D5E-0E48-8BF4-B6BA106FBDA5}" sibTransId="{430EF0BD-A865-4244-AB23-EBBD1F8931D9}"/>
    <dgm:cxn modelId="{46A02F3F-317B-7840-9549-1F9D827E7796}" srcId="{FD52D538-AD99-114A-81C9-543055728E1D}" destId="{62073E32-E004-654F-8DC6-9AA25053B6A8}" srcOrd="1" destOrd="0" parTransId="{B9A9400B-54BD-6847-B91D-2BE95EEF5F62}" sibTransId="{D7B8D98B-4290-3842-B3A9-9A2852E80774}"/>
    <dgm:cxn modelId="{39B45601-9159-5940-B9BF-780BB6A822E9}" type="presOf" srcId="{F18B4D8B-CA2C-7847-9C7F-8DDA7B8AF11B}" destId="{13C39BF4-B3E6-A64D-8432-0E3AF3E2F832}" srcOrd="0" destOrd="0" presId="urn:microsoft.com/office/officeart/2005/8/layout/chevron2"/>
    <dgm:cxn modelId="{383AABB4-B125-C241-96EE-F6DBD4936F54}" srcId="{F18B4D8B-CA2C-7847-9C7F-8DDA7B8AF11B}" destId="{388D6EDF-B219-E143-AB58-65EA6C171E8B}" srcOrd="0" destOrd="0" parTransId="{A9A612B1-947F-6445-9D90-316B7E315111}" sibTransId="{83D320D4-53DB-6446-B323-CC3E272F5ED7}"/>
    <dgm:cxn modelId="{3E927014-60B1-2448-BF09-055B72EC8CA2}" type="presOf" srcId="{1233DB2E-4970-2B47-91FD-98275F6D2A01}" destId="{52000E28-C23A-994C-886B-9E378B6DC8E3}" srcOrd="0" destOrd="0" presId="urn:microsoft.com/office/officeart/2005/8/layout/chevron2"/>
    <dgm:cxn modelId="{94D411D5-4A34-DF49-B97F-5FF04126AA5B}" type="presOf" srcId="{62073E32-E004-654F-8DC6-9AA25053B6A8}" destId="{B54CB919-39D0-4740-8FCF-137A9F213E19}" srcOrd="0" destOrd="0" presId="urn:microsoft.com/office/officeart/2005/8/layout/chevron2"/>
    <dgm:cxn modelId="{CB655B56-2166-0E47-AA69-95375899F06F}" type="presOf" srcId="{7FAC9ACE-AC7A-E247-8990-C2B54E25B218}" destId="{82E3B0C9-CD47-5E41-92BE-95F1AC8F5664}" srcOrd="0" destOrd="0" presId="urn:microsoft.com/office/officeart/2005/8/layout/chevron2"/>
    <dgm:cxn modelId="{88002616-5587-CA4F-8B99-16916CD8EA8B}" type="presOf" srcId="{4F17E065-B208-7D4C-95E7-50DFBA16944E}" destId="{17630374-84F8-264D-B460-95DF52994416}" srcOrd="0" destOrd="0" presId="urn:microsoft.com/office/officeart/2005/8/layout/chevron2"/>
    <dgm:cxn modelId="{2C9E8760-E3A2-B34A-9B0D-299A96777C63}" type="presOf" srcId="{FD52D538-AD99-114A-81C9-543055728E1D}" destId="{BB7B707E-6F84-3C47-A77F-D391BEFE6782}" srcOrd="0" destOrd="0" presId="urn:microsoft.com/office/officeart/2005/8/layout/chevron2"/>
    <dgm:cxn modelId="{C7BD5555-461F-7041-ACBE-5291C96CFCB5}" srcId="{7FAC9ACE-AC7A-E247-8990-C2B54E25B218}" destId="{A9002A02-CE91-AA4F-8CA1-CDA4D79E68AF}" srcOrd="0" destOrd="0" parTransId="{0D8B0CA3-59D4-9646-861E-A2FB581C03AF}" sibTransId="{F36B071D-AA64-BB4F-9491-C53A790D657F}"/>
    <dgm:cxn modelId="{D1550B5D-AC5E-3E4E-888A-22DBAD686673}" type="presOf" srcId="{D8F62AAA-8E7C-2E4A-B305-C99474ACA8BB}" destId="{E3D3B787-094B-EA42-B733-C148EFE0800A}" srcOrd="0" destOrd="0" presId="urn:microsoft.com/office/officeart/2005/8/layout/chevron2"/>
    <dgm:cxn modelId="{3F12A66A-F57C-4442-A29E-D4B35251C13D}" srcId="{FD52D538-AD99-114A-81C9-543055728E1D}" destId="{4F17E065-B208-7D4C-95E7-50DFBA16944E}" srcOrd="0" destOrd="0" parTransId="{EA2A746C-D61D-7345-A640-93370D090825}" sibTransId="{D20E5AAE-BC8E-094A-879F-1EA01061106F}"/>
    <dgm:cxn modelId="{1589A7F4-B6DE-0F42-ACCB-2BCD501E65D3}" type="presOf" srcId="{388D6EDF-B219-E143-AB58-65EA6C171E8B}" destId="{98BCED19-6523-C740-9993-683E7BA79B77}" srcOrd="0" destOrd="0" presId="urn:microsoft.com/office/officeart/2005/8/layout/chevron2"/>
    <dgm:cxn modelId="{4B8685BF-E182-F543-B4A3-D7754EF5BB72}" srcId="{FD52D538-AD99-114A-81C9-543055728E1D}" destId="{7FAC9ACE-AC7A-E247-8990-C2B54E25B218}" srcOrd="3" destOrd="0" parTransId="{0149B6EC-DF63-0F4A-8381-33C8628D6297}" sibTransId="{D80489E0-3693-DC4C-8742-D96E8FAF0AA0}"/>
    <dgm:cxn modelId="{5A929ADD-DC2D-D443-BD9C-AF14892E6AAB}" srcId="{FD52D538-AD99-114A-81C9-543055728E1D}" destId="{F18B4D8B-CA2C-7847-9C7F-8DDA7B8AF11B}" srcOrd="2" destOrd="0" parTransId="{C0D60BD5-0027-864B-B2EA-699B7B3E374D}" sibTransId="{67BDD766-9B2E-CE48-89DB-95D6F612A9E5}"/>
    <dgm:cxn modelId="{DE2B2181-E7AC-4245-A625-D76746D5EA63}" type="presParOf" srcId="{BB7B707E-6F84-3C47-A77F-D391BEFE6782}" destId="{70ECCFA1-2C04-1A4E-98FE-CF57CC9C1CDA}" srcOrd="0" destOrd="0" presId="urn:microsoft.com/office/officeart/2005/8/layout/chevron2"/>
    <dgm:cxn modelId="{063F2010-7140-534F-9843-E62E4105170F}" type="presParOf" srcId="{70ECCFA1-2C04-1A4E-98FE-CF57CC9C1CDA}" destId="{17630374-84F8-264D-B460-95DF52994416}" srcOrd="0" destOrd="0" presId="urn:microsoft.com/office/officeart/2005/8/layout/chevron2"/>
    <dgm:cxn modelId="{07B5CB36-6B15-614D-A93C-E3467571A611}" type="presParOf" srcId="{70ECCFA1-2C04-1A4E-98FE-CF57CC9C1CDA}" destId="{E3D3B787-094B-EA42-B733-C148EFE0800A}" srcOrd="1" destOrd="0" presId="urn:microsoft.com/office/officeart/2005/8/layout/chevron2"/>
    <dgm:cxn modelId="{E10F1A7F-0232-8846-AEEC-DC7189E8743B}" type="presParOf" srcId="{BB7B707E-6F84-3C47-A77F-D391BEFE6782}" destId="{FF5D8978-831F-9A42-96AD-71DFDC8781C6}" srcOrd="1" destOrd="0" presId="urn:microsoft.com/office/officeart/2005/8/layout/chevron2"/>
    <dgm:cxn modelId="{7C824CAB-B508-5240-8BE8-9643D6D344A5}" type="presParOf" srcId="{BB7B707E-6F84-3C47-A77F-D391BEFE6782}" destId="{BAB7EB67-62A7-C34A-B881-D38B3A68E6B6}" srcOrd="2" destOrd="0" presId="urn:microsoft.com/office/officeart/2005/8/layout/chevron2"/>
    <dgm:cxn modelId="{EF7FA0CD-58DB-614D-AB81-8EB481FA8E44}" type="presParOf" srcId="{BAB7EB67-62A7-C34A-B881-D38B3A68E6B6}" destId="{B54CB919-39D0-4740-8FCF-137A9F213E19}" srcOrd="0" destOrd="0" presId="urn:microsoft.com/office/officeart/2005/8/layout/chevron2"/>
    <dgm:cxn modelId="{18E3E763-6CDE-AA43-BB23-3FBDE72F1CF7}" type="presParOf" srcId="{BAB7EB67-62A7-C34A-B881-D38B3A68E6B6}" destId="{52000E28-C23A-994C-886B-9E378B6DC8E3}" srcOrd="1" destOrd="0" presId="urn:microsoft.com/office/officeart/2005/8/layout/chevron2"/>
    <dgm:cxn modelId="{7A2B1230-91F0-D448-9FA2-E263750B6385}" type="presParOf" srcId="{BB7B707E-6F84-3C47-A77F-D391BEFE6782}" destId="{42A47937-748E-7E4F-8EAC-56DA83D0B93B}" srcOrd="3" destOrd="0" presId="urn:microsoft.com/office/officeart/2005/8/layout/chevron2"/>
    <dgm:cxn modelId="{C88F18E2-0DF2-884A-91AD-9AE47BFCB5B1}" type="presParOf" srcId="{BB7B707E-6F84-3C47-A77F-D391BEFE6782}" destId="{39DEC883-EF58-AA48-B7B0-9765E0EF4D77}" srcOrd="4" destOrd="0" presId="urn:microsoft.com/office/officeart/2005/8/layout/chevron2"/>
    <dgm:cxn modelId="{303980D9-5C05-A645-9C04-2E1BA5260A34}" type="presParOf" srcId="{39DEC883-EF58-AA48-B7B0-9765E0EF4D77}" destId="{13C39BF4-B3E6-A64D-8432-0E3AF3E2F832}" srcOrd="0" destOrd="0" presId="urn:microsoft.com/office/officeart/2005/8/layout/chevron2"/>
    <dgm:cxn modelId="{22AD5A26-432B-3848-A667-80EE50FF9BA0}" type="presParOf" srcId="{39DEC883-EF58-AA48-B7B0-9765E0EF4D77}" destId="{98BCED19-6523-C740-9993-683E7BA79B77}" srcOrd="1" destOrd="0" presId="urn:microsoft.com/office/officeart/2005/8/layout/chevron2"/>
    <dgm:cxn modelId="{3640F1B8-2C45-E84C-8020-35E9E93D2718}" type="presParOf" srcId="{BB7B707E-6F84-3C47-A77F-D391BEFE6782}" destId="{BB1EF051-7C39-C648-A3FF-2DBBC61D19CD}" srcOrd="5" destOrd="0" presId="urn:microsoft.com/office/officeart/2005/8/layout/chevron2"/>
    <dgm:cxn modelId="{BCA45DE2-DFB5-B141-9D25-CAB96DC6405C}" type="presParOf" srcId="{BB7B707E-6F84-3C47-A77F-D391BEFE6782}" destId="{1D54BE75-4BEB-0E46-A71B-2D8F84F11F91}" srcOrd="6" destOrd="0" presId="urn:microsoft.com/office/officeart/2005/8/layout/chevron2"/>
    <dgm:cxn modelId="{8D071FAA-8F46-734B-BDB5-8C534B23D3EF}" type="presParOf" srcId="{1D54BE75-4BEB-0E46-A71B-2D8F84F11F91}" destId="{82E3B0C9-CD47-5E41-92BE-95F1AC8F5664}" srcOrd="0" destOrd="0" presId="urn:microsoft.com/office/officeart/2005/8/layout/chevron2"/>
    <dgm:cxn modelId="{F4E5670D-114D-B74A-B6F9-BC9EE802D54A}" type="presParOf" srcId="{1D54BE75-4BEB-0E46-A71B-2D8F84F11F91}" destId="{EC2B5D78-0447-1C46-8475-8C8F9A2D4D3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30374-84F8-264D-B460-95DF52994416}">
      <dsp:nvSpPr>
        <dsp:cNvPr id="0" name=""/>
        <dsp:cNvSpPr/>
      </dsp:nvSpPr>
      <dsp:spPr>
        <a:xfrm rot="5400000">
          <a:off x="-150160" y="184554"/>
          <a:ext cx="1001067" cy="7007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>
              <a:solidFill>
                <a:schemeClr val="tx1"/>
              </a:solidFill>
            </a:rPr>
            <a:t>P</a:t>
          </a:r>
          <a:endParaRPr lang="fr-FR" sz="1900" kern="1200" dirty="0">
            <a:solidFill>
              <a:schemeClr val="tx1"/>
            </a:solidFill>
          </a:endParaRPr>
        </a:p>
      </dsp:txBody>
      <dsp:txXfrm rot="-5400000">
        <a:off x="1" y="384768"/>
        <a:ext cx="700747" cy="300320"/>
      </dsp:txXfrm>
    </dsp:sp>
    <dsp:sp modelId="{E3D3B787-094B-EA42-B733-C148EFE0800A}">
      <dsp:nvSpPr>
        <dsp:cNvPr id="0" name=""/>
        <dsp:cNvSpPr/>
      </dsp:nvSpPr>
      <dsp:spPr>
        <a:xfrm rot="5400000">
          <a:off x="3874327" y="-3170617"/>
          <a:ext cx="713557" cy="7060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Hommes de &gt;50 ans </a:t>
          </a:r>
          <a:endParaRPr lang="fr-FR" sz="1600" kern="1200" dirty="0"/>
        </a:p>
      </dsp:txBody>
      <dsp:txXfrm rot="-5400000">
        <a:off x="700748" y="37795"/>
        <a:ext cx="7025884" cy="643891"/>
      </dsp:txXfrm>
    </dsp:sp>
    <dsp:sp modelId="{B54CB919-39D0-4740-8FCF-137A9F213E19}">
      <dsp:nvSpPr>
        <dsp:cNvPr id="0" name=""/>
        <dsp:cNvSpPr/>
      </dsp:nvSpPr>
      <dsp:spPr>
        <a:xfrm rot="5400000">
          <a:off x="-150160" y="1048958"/>
          <a:ext cx="1001067" cy="7007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>
              <a:solidFill>
                <a:srgbClr val="000000"/>
              </a:solidFill>
            </a:rPr>
            <a:t>I</a:t>
          </a:r>
          <a:endParaRPr lang="fr-FR" sz="1900" kern="1200" dirty="0">
            <a:solidFill>
              <a:srgbClr val="000000"/>
            </a:solidFill>
          </a:endParaRPr>
        </a:p>
      </dsp:txBody>
      <dsp:txXfrm rot="-5400000">
        <a:off x="1" y="1249172"/>
        <a:ext cx="700747" cy="300320"/>
      </dsp:txXfrm>
    </dsp:sp>
    <dsp:sp modelId="{52000E28-C23A-994C-886B-9E378B6DC8E3}">
      <dsp:nvSpPr>
        <dsp:cNvPr id="0" name=""/>
        <dsp:cNvSpPr/>
      </dsp:nvSpPr>
      <dsp:spPr>
        <a:xfrm rot="5400000">
          <a:off x="3905759" y="-2306213"/>
          <a:ext cx="650694" cy="7060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Supplémentation en testostérone</a:t>
          </a:r>
          <a:endParaRPr lang="fr-FR" sz="1600" kern="1200" dirty="0"/>
        </a:p>
      </dsp:txBody>
      <dsp:txXfrm rot="-5400000">
        <a:off x="700748" y="930562"/>
        <a:ext cx="7028953" cy="587166"/>
      </dsp:txXfrm>
    </dsp:sp>
    <dsp:sp modelId="{13C39BF4-B3E6-A64D-8432-0E3AF3E2F832}">
      <dsp:nvSpPr>
        <dsp:cNvPr id="0" name=""/>
        <dsp:cNvSpPr/>
      </dsp:nvSpPr>
      <dsp:spPr>
        <a:xfrm rot="5400000">
          <a:off x="-150160" y="1913363"/>
          <a:ext cx="1001067" cy="7007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>
              <a:solidFill>
                <a:srgbClr val="000000"/>
              </a:solidFill>
            </a:rPr>
            <a:t>C</a:t>
          </a:r>
          <a:endParaRPr lang="fr-FR" sz="1900" kern="1200" dirty="0">
            <a:solidFill>
              <a:srgbClr val="000000"/>
            </a:solidFill>
          </a:endParaRPr>
        </a:p>
      </dsp:txBody>
      <dsp:txXfrm rot="-5400000">
        <a:off x="1" y="2113577"/>
        <a:ext cx="700747" cy="300320"/>
      </dsp:txXfrm>
    </dsp:sp>
    <dsp:sp modelId="{98BCED19-6523-C740-9993-683E7BA79B77}">
      <dsp:nvSpPr>
        <dsp:cNvPr id="0" name=""/>
        <dsp:cNvSpPr/>
      </dsp:nvSpPr>
      <dsp:spPr>
        <a:xfrm rot="5400000">
          <a:off x="3905759" y="-1461967"/>
          <a:ext cx="650694" cy="7060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Placebo (gel, crème, injection)</a:t>
          </a:r>
          <a:endParaRPr lang="fr-FR" sz="1600" kern="1200" dirty="0"/>
        </a:p>
      </dsp:txBody>
      <dsp:txXfrm rot="-5400000">
        <a:off x="700748" y="1774808"/>
        <a:ext cx="7028953" cy="587166"/>
      </dsp:txXfrm>
    </dsp:sp>
    <dsp:sp modelId="{82E3B0C9-CD47-5E41-92BE-95F1AC8F5664}">
      <dsp:nvSpPr>
        <dsp:cNvPr id="0" name=""/>
        <dsp:cNvSpPr/>
      </dsp:nvSpPr>
      <dsp:spPr>
        <a:xfrm rot="5400000">
          <a:off x="-150160" y="3070013"/>
          <a:ext cx="1001067" cy="7007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>
              <a:solidFill>
                <a:srgbClr val="000000"/>
              </a:solidFill>
            </a:rPr>
            <a:t>O</a:t>
          </a:r>
          <a:endParaRPr lang="fr-FR" sz="1900" kern="1200" dirty="0">
            <a:solidFill>
              <a:srgbClr val="000000"/>
            </a:solidFill>
          </a:endParaRPr>
        </a:p>
      </dsp:txBody>
      <dsp:txXfrm rot="-5400000">
        <a:off x="1" y="3270227"/>
        <a:ext cx="700747" cy="300320"/>
      </dsp:txXfrm>
    </dsp:sp>
    <dsp:sp modelId="{EC2B5D78-0447-1C46-8475-8C8F9A2D4D3B}">
      <dsp:nvSpPr>
        <dsp:cNvPr id="0" name=""/>
        <dsp:cNvSpPr/>
      </dsp:nvSpPr>
      <dsp:spPr>
        <a:xfrm rot="5400000">
          <a:off x="3613512" y="-285157"/>
          <a:ext cx="1235186" cy="7060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Fonctions cognitives globales ou domaines spécifiques de cognition (attention, mémoire verbale, mémoire visuelle, habiletés </a:t>
          </a:r>
          <a:r>
            <a:rPr lang="fr-FR" sz="1600" kern="1200" dirty="0" err="1" smtClean="0"/>
            <a:t>visuo</a:t>
          </a:r>
          <a:r>
            <a:rPr lang="fr-FR" sz="1600" kern="1200" dirty="0" smtClean="0"/>
            <a:t>-spatiales, fonctions </a:t>
          </a:r>
          <a:r>
            <a:rPr lang="fr-FR" sz="1600" kern="1200" dirty="0" err="1" smtClean="0"/>
            <a:t>éxécutives</a:t>
          </a:r>
          <a:r>
            <a:rPr lang="fr-FR" sz="1600" kern="1200" dirty="0" smtClean="0"/>
            <a:t>) évalués par des test </a:t>
          </a:r>
          <a:r>
            <a:rPr lang="fr-FR" sz="1600" kern="1200" dirty="0" err="1" smtClean="0"/>
            <a:t>neuro-psychologiques</a:t>
          </a:r>
          <a:r>
            <a:rPr lang="fr-FR" sz="1600" kern="1200" dirty="0" smtClean="0"/>
            <a:t> validés. </a:t>
          </a:r>
          <a:endParaRPr lang="fr-FR" sz="1600" kern="1200" dirty="0"/>
        </a:p>
      </dsp:txBody>
      <dsp:txXfrm rot="-5400000">
        <a:off x="700747" y="2687905"/>
        <a:ext cx="7000420" cy="1114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C5E32-6B93-6949-9416-E047C1D0A4AA}" type="datetimeFigureOut">
              <a:rPr lang="en-US" smtClean="0"/>
              <a:t>19-05-20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8D310-7B5E-5E45-AD9D-20D3EAD3EA5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999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Handelsman</a:t>
            </a:r>
            <a:r>
              <a:rPr lang="fr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D.J., </a:t>
            </a:r>
            <a:r>
              <a:rPr lang="fr-CA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Global trends in </a:t>
            </a:r>
            <a:r>
              <a:rPr lang="fr-CA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testosterone</a:t>
            </a:r>
            <a:r>
              <a:rPr lang="fr-CA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CA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prescribing</a:t>
            </a:r>
            <a:r>
              <a:rPr lang="fr-CA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2000–2011: </a:t>
            </a:r>
            <a:r>
              <a:rPr lang="fr-CA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expanding</a:t>
            </a:r>
            <a:r>
              <a:rPr lang="fr-CA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fr-CA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spectrum</a:t>
            </a:r>
            <a:r>
              <a:rPr lang="fr-CA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prescription </a:t>
            </a:r>
            <a:r>
              <a:rPr lang="fr-CA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drug</a:t>
            </a:r>
            <a:r>
              <a:rPr lang="fr-CA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CA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misuse</a:t>
            </a:r>
            <a:r>
              <a:rPr lang="fr-CA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fr-CA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CA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Medical</a:t>
            </a:r>
            <a:r>
              <a:rPr lang="fr-CA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Journal of </a:t>
            </a:r>
            <a:r>
              <a:rPr lang="fr-CA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Australia</a:t>
            </a:r>
            <a:r>
              <a:rPr lang="fr-CA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2013. </a:t>
            </a:r>
            <a:r>
              <a:rPr lang="fr-CA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199</a:t>
            </a:r>
            <a:r>
              <a:rPr lang="fr-CA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(8): p. 548-</a:t>
            </a:r>
            <a:r>
              <a:rPr lang="fr-CA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551</a:t>
            </a:r>
            <a:r>
              <a:rPr lang="fr-CA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fr-CA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8D310-7B5E-5E45-AD9D-20D3EAD3EA5B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4609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Hua, J.T., K.L. </a:t>
            </a:r>
            <a:r>
              <a:rPr lang="fr-C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Hildreth</a:t>
            </a:r>
            <a:r>
              <a:rPr lang="fr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V.S. </a:t>
            </a:r>
            <a:r>
              <a:rPr lang="fr-C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Pelak</a:t>
            </a:r>
            <a:r>
              <a:rPr lang="fr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CA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Effects</a:t>
            </a:r>
            <a:r>
              <a:rPr lang="fr-CA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fr-CA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Testosterone</a:t>
            </a:r>
            <a:r>
              <a:rPr lang="fr-CA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CA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Therapy</a:t>
            </a:r>
            <a:r>
              <a:rPr lang="fr-CA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Cognitive </a:t>
            </a:r>
            <a:r>
              <a:rPr lang="fr-CA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</a:t>
            </a:r>
            <a:r>
              <a:rPr lang="fr-CA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fr-CA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Aging</a:t>
            </a:r>
            <a:r>
              <a:rPr lang="fr-CA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 </a:t>
            </a:r>
            <a:r>
              <a:rPr lang="fr-CA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Systematic</a:t>
            </a:r>
            <a:r>
              <a:rPr lang="fr-CA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CA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Review</a:t>
            </a:r>
            <a:r>
              <a:rPr lang="fr-CA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fr-CA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Cognitive and </a:t>
            </a:r>
            <a:r>
              <a:rPr lang="fr-CA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Behavioral</a:t>
            </a:r>
            <a:r>
              <a:rPr lang="fr-CA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CA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Neurology</a:t>
            </a:r>
            <a:r>
              <a:rPr lang="fr-CA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2016. </a:t>
            </a:r>
            <a:r>
              <a:rPr lang="fr-CA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</a:t>
            </a:r>
            <a:r>
              <a:rPr lang="fr-CA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(3): p. 122.</a:t>
            </a:r>
            <a:endParaRPr lang="fr-CA" dirty="0" smtClean="0"/>
          </a:p>
          <a:p>
            <a:endParaRPr lang="fr-C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C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Giagulli</a:t>
            </a:r>
            <a:r>
              <a:rPr lang="fr-C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V.A., et al., </a:t>
            </a:r>
            <a:r>
              <a:rPr lang="fr-CA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Serum</a:t>
            </a:r>
            <a:r>
              <a:rPr lang="fr-CA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CA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Testosterone</a:t>
            </a:r>
            <a:r>
              <a:rPr lang="fr-CA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Cognitive </a:t>
            </a:r>
            <a:r>
              <a:rPr lang="fr-CA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</a:t>
            </a:r>
            <a:r>
              <a:rPr lang="fr-CA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fr-CA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Ageing</a:t>
            </a:r>
            <a:r>
              <a:rPr lang="fr-CA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Male: </a:t>
            </a:r>
            <a:r>
              <a:rPr lang="fr-CA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Updating</a:t>
            </a:r>
            <a:r>
              <a:rPr lang="fr-CA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fr-CA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Evidence</a:t>
            </a:r>
            <a:r>
              <a:rPr lang="fr-CA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fr-CA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CA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Recent</a:t>
            </a:r>
            <a:r>
              <a:rPr lang="fr-CA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patents on endocrine, </a:t>
            </a:r>
            <a:r>
              <a:rPr lang="fr-CA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metabolic</a:t>
            </a:r>
            <a:r>
              <a:rPr lang="fr-CA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&amp; immune </a:t>
            </a:r>
            <a:r>
              <a:rPr lang="fr-CA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drug</a:t>
            </a:r>
            <a:r>
              <a:rPr lang="fr-CA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CA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discovery</a:t>
            </a:r>
            <a:r>
              <a:rPr lang="fr-CA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2016. </a:t>
            </a:r>
            <a:r>
              <a:rPr lang="fr-CA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</a:t>
            </a:r>
            <a:r>
              <a:rPr lang="fr-CA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(1): p. 22-30.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8D310-7B5E-5E45-AD9D-20D3EAD3EA5B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3795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Ajouter tableau</a:t>
            </a:r>
            <a:r>
              <a:rPr lang="fr-CA" baseline="0" dirty="0" smtClean="0"/>
              <a:t> MESH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8D310-7B5E-5E45-AD9D-20D3EAD3EA5B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4565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err="1" smtClean="0"/>
              <a:t>Resnick</a:t>
            </a:r>
            <a:r>
              <a:rPr lang="fr-CA" dirty="0" smtClean="0"/>
              <a:t> : Age </a:t>
            </a:r>
            <a:r>
              <a:rPr lang="fr-CA" dirty="0" err="1" smtClean="0"/>
              <a:t>Associated</a:t>
            </a:r>
            <a:r>
              <a:rPr lang="fr-CA" dirty="0" smtClean="0"/>
              <a:t> </a:t>
            </a:r>
            <a:r>
              <a:rPr lang="fr-CA" dirty="0" err="1" smtClean="0"/>
              <a:t>memory</a:t>
            </a:r>
            <a:r>
              <a:rPr lang="fr-CA" dirty="0" smtClean="0"/>
              <a:t> </a:t>
            </a:r>
            <a:r>
              <a:rPr lang="fr-CA" dirty="0" err="1" smtClean="0"/>
              <a:t>impairement</a:t>
            </a:r>
            <a:endParaRPr lang="fr-CA" dirty="0" smtClean="0"/>
          </a:p>
          <a:p>
            <a:r>
              <a:rPr lang="fr-CA" dirty="0" smtClean="0"/>
              <a:t>Passer vite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8D310-7B5E-5E45-AD9D-20D3EAD3EA5B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2253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97B4-3033-1540-AF82-5D75EF2625B7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9147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Parler de durée du suivi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8D310-7B5E-5E45-AD9D-20D3EAD3EA5B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6504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Puissance 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8D310-7B5E-5E45-AD9D-20D3EAD3EA5B}" type="slidenum">
              <a:rPr lang="fr-CA" smtClean="0"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9731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FADD-1996-F143-A128-213D9475B232}" type="datetimeFigureOut">
              <a:rPr lang="en-US" smtClean="0"/>
              <a:t>19-05-20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E1FD-9C4D-3643-BD7C-9BC48F59C0FF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DBEFADD-1996-F143-A128-213D9475B232}" type="datetimeFigureOut">
              <a:rPr lang="en-US" smtClean="0"/>
              <a:t>19-05-20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E1FD-9C4D-3643-BD7C-9BC48F59C0FF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FADD-1996-F143-A128-213D9475B232}" type="datetimeFigureOut">
              <a:rPr lang="en-US" smtClean="0"/>
              <a:t>19-05-20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DBEFADD-1996-F143-A128-213D9475B232}" type="datetimeFigureOut">
              <a:rPr lang="en-US" smtClean="0"/>
              <a:t>19-05-20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DBEFADD-1996-F143-A128-213D9475B232}" type="datetimeFigureOut">
              <a:rPr lang="en-US" smtClean="0"/>
              <a:t>19-05-20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FADD-1996-F143-A128-213D9475B232}" type="datetimeFigureOut">
              <a:rPr lang="en-US" smtClean="0"/>
              <a:t>19-05-20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E1FD-9C4D-3643-BD7C-9BC48F59C0FF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FADD-1996-F143-A128-213D9475B232}" type="datetimeFigureOut">
              <a:rPr lang="en-US" smtClean="0"/>
              <a:t>19-05-20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E1FD-9C4D-3643-BD7C-9BC48F59C0FF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EA63-A343-F94A-95B0-EA2D47A79CD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19-05-20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F543-DED1-0846-BA4F-724F87190A5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4647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EA63-A343-F94A-95B0-EA2D47A79CD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19-05-20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F543-DED1-0846-BA4F-724F87190A5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31211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EA63-A343-F94A-95B0-EA2D47A79CD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19-05-20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F543-DED1-0846-BA4F-724F87190A5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42436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EA63-A343-F94A-95B0-EA2D47A79CD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19-05-20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F543-DED1-0846-BA4F-724F87190A5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26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FADD-1996-F143-A128-213D9475B232}" type="datetimeFigureOut">
              <a:rPr lang="en-US" smtClean="0"/>
              <a:t>19-05-20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E1FD-9C4D-3643-BD7C-9BC48F59C0FF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EA63-A343-F94A-95B0-EA2D47A79CD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19-05-20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F543-DED1-0846-BA4F-724F87190A5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4785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EA63-A343-F94A-95B0-EA2D47A79CD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19-05-20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F543-DED1-0846-BA4F-724F87190A5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9028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EA63-A343-F94A-95B0-EA2D47A79CD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19-05-20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F543-DED1-0846-BA4F-724F87190A5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50729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EA63-A343-F94A-95B0-EA2D47A79CD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19-05-20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F543-DED1-0846-BA4F-724F87190A5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0213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EA63-A343-F94A-95B0-EA2D47A79CD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19-05-20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F543-DED1-0846-BA4F-724F87190A5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90907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EA63-A343-F94A-95B0-EA2D47A79CD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19-05-20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F543-DED1-0846-BA4F-724F87190A5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59725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EA63-A343-F94A-95B0-EA2D47A79CD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19-05-20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F543-DED1-0846-BA4F-724F87190A5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03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FADD-1996-F143-A128-213D9475B232}" type="datetimeFigureOut">
              <a:rPr lang="en-US" smtClean="0"/>
              <a:t>19-05-20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FADD-1996-F143-A128-213D9475B232}" type="datetimeFigureOut">
              <a:rPr lang="en-US" smtClean="0"/>
              <a:t>19-05-20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E1FD-9C4D-3643-BD7C-9BC48F59C0FF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DBEFADD-1996-F143-A128-213D9475B232}" type="datetimeFigureOut">
              <a:rPr lang="en-US" smtClean="0"/>
              <a:t>19-05-20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E1FD-9C4D-3643-BD7C-9BC48F59C0FF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DBEFADD-1996-F143-A128-213D9475B232}" type="datetimeFigureOut">
              <a:rPr lang="en-US" smtClean="0"/>
              <a:t>19-05-20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E1FD-9C4D-3643-BD7C-9BC48F59C0FF}" type="slidenum">
              <a:rPr lang="fr-CA" smtClean="0"/>
              <a:t>‹#›</a:t>
            </a:fld>
            <a:endParaRPr lang="fr-CA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FADD-1996-F143-A128-213D9475B232}" type="datetimeFigureOut">
              <a:rPr lang="en-US" smtClean="0"/>
              <a:t>19-05-20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E1FD-9C4D-3643-BD7C-9BC48F59C0FF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FADD-1996-F143-A128-213D9475B232}" type="datetimeFigureOut">
              <a:rPr lang="en-US" smtClean="0"/>
              <a:t>19-05-20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E1FD-9C4D-3643-BD7C-9BC48F59C0FF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DBEFADD-1996-F143-A128-213D9475B232}" type="datetimeFigureOut">
              <a:rPr lang="en-US" smtClean="0"/>
              <a:t>19-05-20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0E1FD-9C4D-3643-BD7C-9BC48F59C0FF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DBEFADD-1996-F143-A128-213D9475B232}" type="datetimeFigureOut">
              <a:rPr lang="en-US" smtClean="0"/>
              <a:t>19-05-20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FF0E1FD-9C4D-3643-BD7C-9BC48F59C0FF}" type="slidenum">
              <a:rPr lang="fr-CA" smtClean="0"/>
              <a:t>‹#›</a:t>
            </a:fld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2356EA63-A343-F94A-95B0-EA2D47A79CD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19-05-20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2F1F543-DED1-0846-BA4F-724F87190A5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308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556" y="733778"/>
            <a:ext cx="8337602" cy="2131659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L’efficacité de la supplémentation en testostérone sur les fonctions cognitives chez les hommes âgés 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56" y="2865437"/>
            <a:ext cx="8337602" cy="888119"/>
          </a:xfrm>
        </p:spPr>
        <p:txBody>
          <a:bodyPr/>
          <a:lstStyle/>
          <a:p>
            <a:r>
              <a:rPr lang="fr-CA" dirty="0" smtClean="0"/>
              <a:t>Présenté par Thomas Nicole, résident 1 en médecine familiale</a:t>
            </a:r>
            <a:r>
              <a:rPr lang="fr-CA" smtClean="0"/>
              <a:t>, CUMF Maisonneuve</a:t>
            </a:r>
            <a:r>
              <a:rPr lang="fr-CA" dirty="0" smtClean="0"/>
              <a:t>-Rosemont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5896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8710"/>
            <a:ext cx="9144000" cy="914400"/>
          </a:xfrm>
        </p:spPr>
        <p:txBody>
          <a:bodyPr>
            <a:normAutofit/>
          </a:bodyPr>
          <a:lstStyle/>
          <a:p>
            <a:r>
              <a:rPr lang="fr-CA" b="1" dirty="0" smtClean="0"/>
              <a:t>Caractéristiques</a:t>
            </a:r>
            <a:endParaRPr lang="fr-CA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5859974"/>
              </p:ext>
            </p:extLst>
          </p:nvPr>
        </p:nvGraphicFramePr>
        <p:xfrm>
          <a:off x="358585" y="1713727"/>
          <a:ext cx="8223940" cy="438227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12998"/>
                <a:gridCol w="1061752"/>
                <a:gridCol w="1348713"/>
                <a:gridCol w="1707412"/>
                <a:gridCol w="1693065"/>
              </a:tblGrid>
              <a:tr h="52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Article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Lieu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Age </a:t>
                      </a:r>
                      <a:r>
                        <a:rPr lang="en-US" sz="160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moyen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Durée</a:t>
                      </a:r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71437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>
                          <a:solidFill>
                            <a:srgbClr val="0000FF"/>
                          </a:solidFill>
                          <a:latin typeface="+mn-lt"/>
                        </a:rPr>
                        <a:t> </a:t>
                      </a:r>
                      <a:r>
                        <a:rPr lang="nb-NO" sz="1600" dirty="0" err="1" smtClean="0">
                          <a:solidFill>
                            <a:srgbClr val="0000FF"/>
                          </a:solidFill>
                          <a:latin typeface="+mn-lt"/>
                        </a:rPr>
                        <a:t>Borst</a:t>
                      </a:r>
                      <a:r>
                        <a:rPr lang="nb-NO" sz="1600" dirty="0" smtClean="0">
                          <a:solidFill>
                            <a:srgbClr val="0000FF"/>
                          </a:solidFill>
                          <a:latin typeface="+mn-lt"/>
                        </a:rPr>
                        <a:t> et al. 2014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É-U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  <a:endParaRPr lang="mr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mois</a:t>
                      </a:r>
                    </a:p>
                  </a:txBody>
                  <a:tcPr marL="12700" marR="12700" marT="12700" marB="0" anchor="b"/>
                </a:tc>
              </a:tr>
              <a:tr h="811657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0000FF"/>
                          </a:solidFill>
                          <a:latin typeface="+mn-lt"/>
                        </a:rPr>
                        <a:t>Huang et al. 2016</a:t>
                      </a:r>
                      <a:endParaRPr lang="fr-FR" sz="1600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É-U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  <a:endParaRPr lang="mr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 mois </a:t>
                      </a:r>
                    </a:p>
                  </a:txBody>
                  <a:tcPr marL="12700" marR="12700" marT="12700" marB="0" anchor="b"/>
                </a:tc>
              </a:tr>
              <a:tr h="8116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Cherrier</a:t>
                      </a: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et al. 2015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É-U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mr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mois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8116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Resnick</a:t>
                      </a: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et al. 2017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É-U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  <a:endParaRPr lang="mr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mois</a:t>
                      </a:r>
                    </a:p>
                  </a:txBody>
                  <a:tcPr marL="12700" marR="12700" marT="12700" marB="0" anchor="b"/>
                </a:tc>
              </a:tr>
              <a:tr h="712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Wahjoepramono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Indonésie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mois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101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Critères d’exclusion communs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smtClean="0"/>
              <a:t>HBP</a:t>
            </a:r>
          </a:p>
          <a:p>
            <a:r>
              <a:rPr lang="fr-CA" dirty="0" smtClean="0"/>
              <a:t>APS &gt; </a:t>
            </a:r>
            <a:r>
              <a:rPr lang="fr-CA" dirty="0" smtClean="0"/>
              <a:t>4.0 </a:t>
            </a:r>
            <a:r>
              <a:rPr lang="fr-CA" dirty="0" err="1" smtClean="0"/>
              <a:t>ng</a:t>
            </a:r>
            <a:r>
              <a:rPr lang="fr-CA" dirty="0" smtClean="0"/>
              <a:t>/ml</a:t>
            </a:r>
            <a:endParaRPr lang="fr-CA" dirty="0" smtClean="0"/>
          </a:p>
          <a:p>
            <a:r>
              <a:rPr lang="fr-CA" dirty="0" smtClean="0"/>
              <a:t>HTA</a:t>
            </a:r>
          </a:p>
          <a:p>
            <a:r>
              <a:rPr lang="fr-CA" dirty="0" err="1" smtClean="0"/>
              <a:t>Db</a:t>
            </a:r>
            <a:r>
              <a:rPr lang="fr-CA" dirty="0" smtClean="0"/>
              <a:t> mal contrôlé</a:t>
            </a:r>
          </a:p>
          <a:p>
            <a:r>
              <a:rPr lang="fr-CA" dirty="0" smtClean="0"/>
              <a:t>Néoplasie</a:t>
            </a:r>
          </a:p>
          <a:p>
            <a:r>
              <a:rPr lang="fr-CA" dirty="0" smtClean="0"/>
              <a:t>Trouble neurocognitif </a:t>
            </a:r>
            <a:r>
              <a:rPr lang="fr-CA" dirty="0" smtClean="0"/>
              <a:t>majeur</a:t>
            </a:r>
          </a:p>
          <a:p>
            <a:r>
              <a:rPr lang="fr-CA" dirty="0" smtClean="0"/>
              <a:t>MCAS ou infarctus du myocarde</a:t>
            </a:r>
          </a:p>
          <a:p>
            <a:r>
              <a:rPr lang="fr-CA" dirty="0" smtClean="0"/>
              <a:t>Hématocrite &gt;0.50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564200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455917"/>
              </p:ext>
            </p:extLst>
          </p:nvPr>
        </p:nvGraphicFramePr>
        <p:xfrm>
          <a:off x="149348" y="51798"/>
          <a:ext cx="8770171" cy="6758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050"/>
                <a:gridCol w="814977"/>
                <a:gridCol w="1078742"/>
                <a:gridCol w="1167983"/>
                <a:gridCol w="1644247"/>
                <a:gridCol w="1179323"/>
                <a:gridCol w="1718849"/>
              </a:tblGrid>
              <a:tr h="6195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Étude</a:t>
                      </a:r>
                      <a:r>
                        <a:rPr lang="en-US" sz="1600" dirty="0" smtClean="0"/>
                        <a:t> (n=)</a:t>
                      </a:r>
                      <a:endParaRPr lang="en-US" sz="1600" dirty="0"/>
                    </a:p>
                  </a:txBody>
                  <a:tcPr marL="68580" marR="6858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Tests</a:t>
                      </a:r>
                      <a:endParaRPr lang="en-US" sz="1600" dirty="0"/>
                    </a:p>
                  </a:txBody>
                  <a:tcPr marL="68580" marR="6858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Attention</a:t>
                      </a:r>
                      <a:endParaRPr lang="en-US" sz="1600" dirty="0"/>
                    </a:p>
                  </a:txBody>
                  <a:tcPr marL="68580" marR="6858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Fonctions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exécutives</a:t>
                      </a:r>
                      <a:endParaRPr lang="en-US" sz="1600" dirty="0"/>
                    </a:p>
                  </a:txBody>
                  <a:tcPr marL="68580" marR="6858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Visuo</a:t>
                      </a:r>
                      <a:r>
                        <a:rPr lang="en-US" sz="1600" dirty="0" smtClean="0"/>
                        <a:t>-spatial</a:t>
                      </a:r>
                      <a:endParaRPr lang="en-US" sz="1600" dirty="0"/>
                    </a:p>
                  </a:txBody>
                  <a:tcPr marL="68580" marR="6858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Mémoire</a:t>
                      </a:r>
                      <a:endParaRPr lang="en-US" sz="1600" dirty="0"/>
                    </a:p>
                  </a:txBody>
                  <a:tcPr marL="68580" marR="6858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Global</a:t>
                      </a:r>
                      <a:endParaRPr lang="en-US" sz="1600" dirty="0"/>
                    </a:p>
                  </a:txBody>
                  <a:tcPr marL="68580" marR="6858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796627">
                <a:tc rowSpan="2"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Cherrier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2015 (n=22)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68580" marR="6858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>
                    <a:solidFill>
                      <a:srgbClr val="FF909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>
                    <a:solidFill>
                      <a:srgbClr val="FF909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>
                    <a:solidFill>
                      <a:srgbClr val="FF90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RAVLT: + 2.3</a:t>
                      </a:r>
                      <a:r>
                        <a:rPr lang="en-US" sz="1600" baseline="0" dirty="0" smtClean="0"/>
                        <a:t> / 15 </a:t>
                      </a:r>
                      <a:r>
                        <a:rPr lang="en-US" sz="1600" dirty="0" smtClean="0"/>
                        <a:t>mots </a:t>
                      </a:r>
                      <a:r>
                        <a:rPr lang="en-US" sz="1600" dirty="0" err="1" smtClean="0"/>
                        <a:t>à</a:t>
                      </a:r>
                      <a:r>
                        <a:rPr lang="en-US" sz="1600" dirty="0" smtClean="0"/>
                        <a:t> 3 </a:t>
                      </a:r>
                      <a:r>
                        <a:rPr lang="en-US" sz="1600" dirty="0" err="1" smtClean="0"/>
                        <a:t>mois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200" dirty="0" smtClean="0"/>
                        <a:t>(p=0.05)</a:t>
                      </a:r>
                      <a:endParaRPr lang="en-US" sz="1200" dirty="0"/>
                    </a:p>
                  </a:txBody>
                  <a:tcPr marL="68580" marR="6858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2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à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6 </a:t>
                      </a:r>
                      <a:r>
                        <a:rPr lang="en-US" sz="1600" dirty="0" err="1" smtClean="0"/>
                        <a:t>mois</a:t>
                      </a:r>
                      <a:endParaRPr lang="en-US" sz="1600" dirty="0"/>
                    </a:p>
                  </a:txBody>
                  <a:tcPr marL="68580" marR="68580">
                    <a:solidFill>
                      <a:srgbClr val="FF909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959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Resnick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2017 (n=493)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68580" marR="6858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68580" marR="68580">
                    <a:solidFill>
                      <a:srgbClr val="FF909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>
                    <a:solidFill>
                      <a:srgbClr val="FF909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>
                    <a:solidFill>
                      <a:srgbClr val="FF909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>
                    <a:solidFill>
                      <a:srgbClr val="FF9091"/>
                    </a:solidFill>
                  </a:tcPr>
                </a:tc>
              </a:tr>
              <a:tr h="796627">
                <a:tc rowSpan="2"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Borst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2014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(n=60)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68580" marR="6858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>
                    <a:solidFill>
                      <a:srgbClr val="FF909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>
                    <a:solidFill>
                      <a:srgbClr val="FF90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ROCT + 2.87/36 points</a:t>
                      </a:r>
                    </a:p>
                    <a:p>
                      <a:r>
                        <a:rPr lang="en-US" sz="1200" dirty="0" smtClean="0"/>
                        <a:t>(IC: 0.7</a:t>
                      </a:r>
                      <a:r>
                        <a:rPr lang="en-US" sz="1200" baseline="0" dirty="0" smtClean="0"/>
                        <a:t> – 5.04, p= 0.01)</a:t>
                      </a:r>
                      <a:endParaRPr lang="en-US" sz="1200" dirty="0"/>
                    </a:p>
                  </a:txBody>
                  <a:tcPr marL="68580" marR="6858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95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Benton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aucune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différence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200" baseline="0" dirty="0" smtClean="0"/>
                        <a:t>(p=0.43)</a:t>
                      </a:r>
                      <a:endParaRPr lang="en-US" sz="1200" dirty="0"/>
                    </a:p>
                  </a:txBody>
                  <a:tcPr marL="68580" marR="68580">
                    <a:solidFill>
                      <a:srgbClr val="FF909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959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Huang 2016 (n=280)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 marL="68580" marR="6858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>
                    <a:solidFill>
                      <a:srgbClr val="FF909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>
                    <a:solidFill>
                      <a:srgbClr val="FF909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>
                    <a:solidFill>
                      <a:srgbClr val="FF909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>
                    <a:solidFill>
                      <a:srgbClr val="FF909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62169">
                <a:tc rowSpan="2">
                  <a:txBody>
                    <a:bodyPr/>
                    <a:lstStyle/>
                    <a:p>
                      <a:r>
                        <a:rPr lang="en-US" sz="1600" b="1" dirty="0" err="1" smtClean="0"/>
                        <a:t>Wahjoepramono</a:t>
                      </a:r>
                      <a:r>
                        <a:rPr lang="en-US" sz="1600" b="1" dirty="0" smtClean="0"/>
                        <a:t> 2016 (n=44)</a:t>
                      </a:r>
                      <a:endParaRPr lang="en-US" sz="1600" b="1" dirty="0"/>
                    </a:p>
                  </a:txBody>
                  <a:tcPr marL="68580" marR="6858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68580" marR="6858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68580" marR="68580">
                    <a:solidFill>
                      <a:srgbClr val="FF90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MMSE:</a:t>
                      </a:r>
                      <a:r>
                        <a:rPr lang="en-US" sz="1600" baseline="0" dirty="0" smtClean="0"/>
                        <a:t> +1/30 points </a:t>
                      </a:r>
                      <a:r>
                        <a:rPr lang="en-US" sz="1600" baseline="0" dirty="0" err="1" smtClean="0"/>
                        <a:t>comparé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à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niveau</a:t>
                      </a:r>
                      <a:r>
                        <a:rPr lang="en-US" sz="1600" baseline="0" dirty="0" smtClean="0"/>
                        <a:t> de base</a:t>
                      </a:r>
                    </a:p>
                    <a:p>
                      <a:r>
                        <a:rPr lang="en-US" sz="1200" baseline="0" dirty="0" smtClean="0"/>
                        <a:t>(p&lt;0.05)</a:t>
                      </a:r>
                      <a:endParaRPr lang="en-US" sz="1200" dirty="0"/>
                    </a:p>
                  </a:txBody>
                  <a:tcPr marL="68580" marR="6858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289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Aucune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différence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comparé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à</a:t>
                      </a:r>
                      <a:r>
                        <a:rPr lang="en-US" sz="1600" dirty="0" smtClean="0"/>
                        <a:t> placebo</a:t>
                      </a:r>
                      <a:endParaRPr lang="en-US" sz="1600" dirty="0"/>
                    </a:p>
                  </a:txBody>
                  <a:tcPr marL="68580" marR="68580">
                    <a:solidFill>
                      <a:srgbClr val="FF909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804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Qualité des études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Taille des études - Grandes</a:t>
            </a:r>
          </a:p>
          <a:p>
            <a:pPr lvl="1"/>
            <a:r>
              <a:rPr lang="fr-CA" dirty="0" smtClean="0"/>
              <a:t>Huang (n=280)</a:t>
            </a:r>
          </a:p>
          <a:p>
            <a:pPr lvl="1"/>
            <a:r>
              <a:rPr lang="fr-CA" dirty="0" err="1" smtClean="0"/>
              <a:t>Resnick</a:t>
            </a:r>
            <a:r>
              <a:rPr lang="fr-CA" dirty="0" smtClean="0"/>
              <a:t> (n=493)</a:t>
            </a:r>
          </a:p>
          <a:p>
            <a:pPr lvl="1"/>
            <a:endParaRPr lang="fr-CA" dirty="0"/>
          </a:p>
          <a:p>
            <a:r>
              <a:rPr lang="fr-CA" dirty="0"/>
              <a:t>Taille des études </a:t>
            </a:r>
            <a:r>
              <a:rPr lang="mr-IN" dirty="0" smtClean="0"/>
              <a:t>–</a:t>
            </a:r>
            <a:r>
              <a:rPr lang="fr-CA" dirty="0" smtClean="0"/>
              <a:t> Petites</a:t>
            </a:r>
          </a:p>
          <a:p>
            <a:pPr lvl="1"/>
            <a:r>
              <a:rPr lang="fr-CA" dirty="0" err="1" smtClean="0"/>
              <a:t>Wahjoepramono</a:t>
            </a:r>
            <a:r>
              <a:rPr lang="fr-CA" dirty="0" smtClean="0"/>
              <a:t> (n=44)</a:t>
            </a:r>
          </a:p>
          <a:p>
            <a:pPr lvl="1"/>
            <a:r>
              <a:rPr lang="fr-CA" dirty="0" err="1" smtClean="0"/>
              <a:t>Cherrier</a:t>
            </a:r>
            <a:r>
              <a:rPr lang="fr-CA" dirty="0" smtClean="0"/>
              <a:t> (n=22)</a:t>
            </a:r>
          </a:p>
          <a:p>
            <a:pPr lvl="1"/>
            <a:r>
              <a:rPr lang="fr-CA" dirty="0" err="1" smtClean="0"/>
              <a:t>Borst</a:t>
            </a:r>
            <a:r>
              <a:rPr lang="fr-CA" dirty="0" smtClean="0"/>
              <a:t> (n=60)</a:t>
            </a:r>
            <a:endParaRPr lang="fr-CA" dirty="0"/>
          </a:p>
          <a:p>
            <a:pPr lvl="1"/>
            <a:endParaRPr lang="fr-CA" dirty="0"/>
          </a:p>
        </p:txBody>
      </p:sp>
      <p:sp>
        <p:nvSpPr>
          <p:cNvPr id="5" name="&quot;No&quot; Symbol 4"/>
          <p:cNvSpPr/>
          <p:nvPr/>
        </p:nvSpPr>
        <p:spPr>
          <a:xfrm>
            <a:off x="5572312" y="4601882"/>
            <a:ext cx="1165412" cy="989385"/>
          </a:xfrm>
          <a:prstGeom prst="noSmoking">
            <a:avLst/>
          </a:prstGeom>
          <a:solidFill>
            <a:srgbClr val="C0504D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ross 5"/>
          <p:cNvSpPr/>
          <p:nvPr/>
        </p:nvSpPr>
        <p:spPr>
          <a:xfrm>
            <a:off x="5572312" y="2823882"/>
            <a:ext cx="1165412" cy="1075765"/>
          </a:xfrm>
          <a:prstGeom prst="plus">
            <a:avLst>
              <a:gd name="adj" fmla="val 4305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13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Qualité des études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ECR</a:t>
            </a:r>
          </a:p>
          <a:p>
            <a:r>
              <a:rPr lang="fr-CA" dirty="0" smtClean="0"/>
              <a:t>Double insu</a:t>
            </a:r>
          </a:p>
          <a:p>
            <a:r>
              <a:rPr lang="fr-CA" dirty="0" smtClean="0"/>
              <a:t>Utilisation des tests </a:t>
            </a:r>
            <a:r>
              <a:rPr lang="fr-CA" dirty="0" err="1" smtClean="0"/>
              <a:t>neuro-psychologiques</a:t>
            </a:r>
            <a:r>
              <a:rPr lang="fr-CA" dirty="0" smtClean="0"/>
              <a:t> validés</a:t>
            </a:r>
          </a:p>
          <a:p>
            <a:r>
              <a:rPr lang="fr-CA" dirty="0" smtClean="0"/>
              <a:t>Monitoring de testostérone per-étude</a:t>
            </a:r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4" name="Cross 3"/>
          <p:cNvSpPr/>
          <p:nvPr/>
        </p:nvSpPr>
        <p:spPr>
          <a:xfrm>
            <a:off x="7748401" y="48091"/>
            <a:ext cx="1165412" cy="1075765"/>
          </a:xfrm>
          <a:prstGeom prst="plus">
            <a:avLst>
              <a:gd name="adj" fmla="val 4305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952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Critiques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192151"/>
            <a:ext cx="7610476" cy="409808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fr-CA" sz="1900" dirty="0" smtClean="0">
                <a:solidFill>
                  <a:srgbClr val="000000"/>
                </a:solidFill>
              </a:rPr>
              <a:t>Pertes au suivi</a:t>
            </a:r>
          </a:p>
          <a:p>
            <a:pPr lvl="1">
              <a:buFont typeface="Wingdings" charset="2"/>
              <a:buChar char="q"/>
            </a:pPr>
            <a:r>
              <a:rPr lang="fr-CA" sz="1900" dirty="0">
                <a:solidFill>
                  <a:srgbClr val="000000"/>
                </a:solidFill>
              </a:rPr>
              <a:t>Huang 2016</a:t>
            </a:r>
          </a:p>
          <a:p>
            <a:pPr lvl="2">
              <a:buFont typeface="Wingdings" charset="2"/>
              <a:buChar char="q"/>
            </a:pPr>
            <a:r>
              <a:rPr lang="fr-CA" sz="1900" dirty="0" smtClean="0">
                <a:solidFill>
                  <a:srgbClr val="000000"/>
                </a:solidFill>
              </a:rPr>
              <a:t>38%  de pertes au suivi</a:t>
            </a:r>
            <a:endParaRPr lang="fr-CA" sz="1900" dirty="0">
              <a:solidFill>
                <a:srgbClr val="000000"/>
              </a:solidFill>
            </a:endParaRPr>
          </a:p>
          <a:p>
            <a:pPr lvl="2">
              <a:buFont typeface="Wingdings" charset="2"/>
              <a:buChar char="q"/>
            </a:pPr>
            <a:r>
              <a:rPr lang="fr-CA" sz="1900" dirty="0">
                <a:solidFill>
                  <a:srgbClr val="000000"/>
                </a:solidFill>
              </a:rPr>
              <a:t>Analyse </a:t>
            </a:r>
            <a:r>
              <a:rPr lang="fr-CA" sz="1900" dirty="0" smtClean="0">
                <a:solidFill>
                  <a:srgbClr val="000000"/>
                </a:solidFill>
              </a:rPr>
              <a:t>intention de traiter primaire, puis comparé à </a:t>
            </a:r>
            <a:r>
              <a:rPr lang="fr-CA" sz="1900" dirty="0">
                <a:solidFill>
                  <a:srgbClr val="000000"/>
                </a:solidFill>
              </a:rPr>
              <a:t>per protocole </a:t>
            </a:r>
          </a:p>
          <a:p>
            <a:pPr lvl="1">
              <a:buFont typeface="Wingdings" charset="2"/>
              <a:buChar char="q"/>
            </a:pPr>
            <a:r>
              <a:rPr lang="fr-CA" sz="1900" dirty="0" err="1" smtClean="0">
                <a:solidFill>
                  <a:srgbClr val="000000"/>
                </a:solidFill>
              </a:rPr>
              <a:t>Borst</a:t>
            </a:r>
            <a:r>
              <a:rPr lang="fr-CA" sz="1900" dirty="0" smtClean="0">
                <a:solidFill>
                  <a:srgbClr val="000000"/>
                </a:solidFill>
              </a:rPr>
              <a:t> 2014</a:t>
            </a:r>
            <a:endParaRPr lang="fr-CA" sz="1900" dirty="0">
              <a:solidFill>
                <a:srgbClr val="000000"/>
              </a:solidFill>
            </a:endParaRPr>
          </a:p>
          <a:p>
            <a:pPr lvl="2">
              <a:buFont typeface="Wingdings" charset="2"/>
              <a:buChar char="q"/>
            </a:pPr>
            <a:r>
              <a:rPr lang="fr-CA" sz="1900" dirty="0">
                <a:solidFill>
                  <a:srgbClr val="000000"/>
                </a:solidFill>
              </a:rPr>
              <a:t>non mentionné </a:t>
            </a:r>
          </a:p>
          <a:p>
            <a:pPr>
              <a:buFont typeface="Wingdings" charset="2"/>
              <a:buChar char="q"/>
            </a:pPr>
            <a:r>
              <a:rPr lang="fr-CA" sz="1900" dirty="0" smtClean="0">
                <a:solidFill>
                  <a:srgbClr val="000000"/>
                </a:solidFill>
              </a:rPr>
              <a:t>Corrélations multiples non ajustées</a:t>
            </a:r>
          </a:p>
          <a:p>
            <a:pPr lvl="1">
              <a:buFont typeface="Wingdings" charset="2"/>
              <a:buChar char="q"/>
            </a:pPr>
            <a:r>
              <a:rPr lang="fr-CA" sz="1900" dirty="0" err="1" smtClean="0">
                <a:solidFill>
                  <a:srgbClr val="000000"/>
                </a:solidFill>
              </a:rPr>
              <a:t>Cherrier</a:t>
            </a:r>
            <a:r>
              <a:rPr lang="fr-CA" sz="1900" dirty="0" smtClean="0">
                <a:solidFill>
                  <a:srgbClr val="000000"/>
                </a:solidFill>
              </a:rPr>
              <a:t> </a:t>
            </a:r>
            <a:r>
              <a:rPr lang="fr-CA" sz="1900" dirty="0" smtClean="0">
                <a:solidFill>
                  <a:srgbClr val="000000"/>
                </a:solidFill>
              </a:rPr>
              <a:t>2015: </a:t>
            </a:r>
            <a:r>
              <a:rPr lang="fr-CA" sz="1900" dirty="0">
                <a:solidFill>
                  <a:srgbClr val="000000"/>
                </a:solidFill>
              </a:rPr>
              <a:t>9</a:t>
            </a:r>
            <a:r>
              <a:rPr lang="fr-CA" sz="1900" dirty="0" smtClean="0">
                <a:solidFill>
                  <a:srgbClr val="000000"/>
                </a:solidFill>
              </a:rPr>
              <a:t> </a:t>
            </a:r>
            <a:r>
              <a:rPr lang="fr-CA" sz="1900" dirty="0" smtClean="0">
                <a:solidFill>
                  <a:srgbClr val="000000"/>
                </a:solidFill>
              </a:rPr>
              <a:t>tests cognitifs</a:t>
            </a:r>
          </a:p>
          <a:p>
            <a:pPr>
              <a:buFont typeface="Wingdings" charset="2"/>
              <a:buChar char="q"/>
            </a:pPr>
            <a:endParaRPr lang="fr-CA" dirty="0" smtClean="0"/>
          </a:p>
          <a:p>
            <a:endParaRPr lang="fr-CA" dirty="0"/>
          </a:p>
        </p:txBody>
      </p:sp>
      <p:sp>
        <p:nvSpPr>
          <p:cNvPr id="8" name="&quot;No&quot; Symbol 7"/>
          <p:cNvSpPr/>
          <p:nvPr/>
        </p:nvSpPr>
        <p:spPr>
          <a:xfrm>
            <a:off x="7559488" y="134471"/>
            <a:ext cx="1165412" cy="989385"/>
          </a:xfrm>
          <a:prstGeom prst="noSmoking">
            <a:avLst/>
          </a:prstGeom>
          <a:solidFill>
            <a:srgbClr val="C0504D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36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Critiques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charset="2"/>
              <a:buChar char="q"/>
            </a:pPr>
            <a:r>
              <a:rPr lang="fr-CA" sz="2100" dirty="0" smtClean="0">
                <a:solidFill>
                  <a:srgbClr val="000000"/>
                </a:solidFill>
              </a:rPr>
              <a:t>Études d’issues secondaires</a:t>
            </a:r>
          </a:p>
          <a:p>
            <a:pPr lvl="1">
              <a:buFont typeface="Wingdings" charset="2"/>
              <a:buChar char="q"/>
            </a:pPr>
            <a:r>
              <a:rPr lang="fr-CA" sz="1900" dirty="0" smtClean="0">
                <a:solidFill>
                  <a:srgbClr val="000000"/>
                </a:solidFill>
              </a:rPr>
              <a:t>Huang </a:t>
            </a:r>
            <a:r>
              <a:rPr lang="fr-CA" sz="1900" dirty="0">
                <a:solidFill>
                  <a:srgbClr val="000000"/>
                </a:solidFill>
              </a:rPr>
              <a:t>: TEAAM trial  (</a:t>
            </a:r>
            <a:r>
              <a:rPr lang="fr-CA" sz="1900" dirty="0" err="1">
                <a:solidFill>
                  <a:srgbClr val="000000"/>
                </a:solidFill>
              </a:rPr>
              <a:t>Testosterone</a:t>
            </a:r>
            <a:r>
              <a:rPr lang="fr-CA" sz="1900" dirty="0">
                <a:solidFill>
                  <a:srgbClr val="000000"/>
                </a:solidFill>
              </a:rPr>
              <a:t> </a:t>
            </a:r>
            <a:r>
              <a:rPr lang="fr-CA" sz="1900" dirty="0" err="1">
                <a:solidFill>
                  <a:srgbClr val="000000"/>
                </a:solidFill>
              </a:rPr>
              <a:t>Effects</a:t>
            </a:r>
            <a:r>
              <a:rPr lang="fr-CA" sz="1900" dirty="0">
                <a:solidFill>
                  <a:srgbClr val="000000"/>
                </a:solidFill>
              </a:rPr>
              <a:t> on </a:t>
            </a:r>
            <a:r>
              <a:rPr lang="fr-CA" sz="1900" dirty="0" err="1">
                <a:solidFill>
                  <a:srgbClr val="000000"/>
                </a:solidFill>
              </a:rPr>
              <a:t>Atherosclerosis</a:t>
            </a:r>
            <a:r>
              <a:rPr lang="fr-CA" sz="1900" dirty="0">
                <a:solidFill>
                  <a:srgbClr val="000000"/>
                </a:solidFill>
              </a:rPr>
              <a:t> in </a:t>
            </a:r>
            <a:r>
              <a:rPr lang="fr-CA" sz="1900" dirty="0" err="1">
                <a:solidFill>
                  <a:srgbClr val="000000"/>
                </a:solidFill>
              </a:rPr>
              <a:t>Aging</a:t>
            </a:r>
            <a:r>
              <a:rPr lang="fr-CA" sz="1900" dirty="0">
                <a:solidFill>
                  <a:srgbClr val="000000"/>
                </a:solidFill>
              </a:rPr>
              <a:t> Men) </a:t>
            </a:r>
          </a:p>
          <a:p>
            <a:pPr lvl="2">
              <a:buFont typeface="Wingdings" charset="2"/>
              <a:buChar char="q"/>
            </a:pPr>
            <a:r>
              <a:rPr lang="fr-CA" sz="1900" dirty="0">
                <a:solidFill>
                  <a:srgbClr val="000000"/>
                </a:solidFill>
              </a:rPr>
              <a:t>P</a:t>
            </a:r>
            <a:r>
              <a:rPr lang="fr-CA" sz="1900" dirty="0" smtClean="0">
                <a:solidFill>
                  <a:srgbClr val="000000"/>
                </a:solidFill>
              </a:rPr>
              <a:t>uissance </a:t>
            </a:r>
            <a:r>
              <a:rPr lang="fr-CA" sz="1900" dirty="0">
                <a:solidFill>
                  <a:srgbClr val="000000"/>
                </a:solidFill>
              </a:rPr>
              <a:t>90% (p=0.05) pour détecter différence </a:t>
            </a:r>
            <a:r>
              <a:rPr lang="fr-CA" sz="1900" dirty="0" smtClean="0">
                <a:solidFill>
                  <a:srgbClr val="000000"/>
                </a:solidFill>
              </a:rPr>
              <a:t>équivalente à différence entre homme de 75 ans moyen et homme de 50 ans (min n=136)</a:t>
            </a:r>
            <a:endParaRPr lang="fr-CA" sz="1900" dirty="0">
              <a:solidFill>
                <a:srgbClr val="000000"/>
              </a:solidFill>
            </a:endParaRPr>
          </a:p>
          <a:p>
            <a:pPr lvl="1">
              <a:buFont typeface="Wingdings" charset="2"/>
              <a:buChar char="q"/>
            </a:pPr>
            <a:r>
              <a:rPr lang="fr-CA" sz="1900" dirty="0" err="1">
                <a:solidFill>
                  <a:srgbClr val="000000"/>
                </a:solidFill>
              </a:rPr>
              <a:t>Resnick</a:t>
            </a:r>
            <a:r>
              <a:rPr lang="fr-CA" sz="1900" dirty="0">
                <a:solidFill>
                  <a:srgbClr val="000000"/>
                </a:solidFill>
              </a:rPr>
              <a:t> : </a:t>
            </a:r>
            <a:r>
              <a:rPr lang="fr-CA" sz="1900" dirty="0" err="1">
                <a:solidFill>
                  <a:srgbClr val="000000"/>
                </a:solidFill>
              </a:rPr>
              <a:t>Testosterone</a:t>
            </a:r>
            <a:r>
              <a:rPr lang="fr-CA" sz="1900" dirty="0">
                <a:solidFill>
                  <a:srgbClr val="000000"/>
                </a:solidFill>
              </a:rPr>
              <a:t> trials (</a:t>
            </a:r>
            <a:r>
              <a:rPr lang="fr-CA" sz="1900" dirty="0" err="1">
                <a:solidFill>
                  <a:srgbClr val="000000"/>
                </a:solidFill>
              </a:rPr>
              <a:t>Vitality</a:t>
            </a:r>
            <a:r>
              <a:rPr lang="fr-CA" sz="1900" dirty="0">
                <a:solidFill>
                  <a:srgbClr val="000000"/>
                </a:solidFill>
              </a:rPr>
              <a:t>, </a:t>
            </a:r>
            <a:r>
              <a:rPr lang="fr-CA" sz="1900" dirty="0" err="1">
                <a:solidFill>
                  <a:srgbClr val="000000"/>
                </a:solidFill>
              </a:rPr>
              <a:t>Sexual</a:t>
            </a:r>
            <a:r>
              <a:rPr lang="fr-CA" sz="1900" dirty="0">
                <a:solidFill>
                  <a:srgbClr val="000000"/>
                </a:solidFill>
              </a:rPr>
              <a:t> </a:t>
            </a:r>
            <a:r>
              <a:rPr lang="fr-CA" sz="1900" dirty="0" err="1">
                <a:solidFill>
                  <a:srgbClr val="000000"/>
                </a:solidFill>
              </a:rPr>
              <a:t>function</a:t>
            </a:r>
            <a:r>
              <a:rPr lang="fr-CA" sz="1900" dirty="0">
                <a:solidFill>
                  <a:srgbClr val="000000"/>
                </a:solidFill>
              </a:rPr>
              <a:t>, </a:t>
            </a:r>
            <a:r>
              <a:rPr lang="fr-CA" sz="1900" dirty="0" err="1">
                <a:solidFill>
                  <a:srgbClr val="000000"/>
                </a:solidFill>
              </a:rPr>
              <a:t>Physical</a:t>
            </a:r>
            <a:r>
              <a:rPr lang="fr-CA" sz="1900" dirty="0">
                <a:solidFill>
                  <a:srgbClr val="000000"/>
                </a:solidFill>
              </a:rPr>
              <a:t> </a:t>
            </a:r>
            <a:r>
              <a:rPr lang="fr-CA" sz="1900" dirty="0" err="1">
                <a:solidFill>
                  <a:srgbClr val="000000"/>
                </a:solidFill>
              </a:rPr>
              <a:t>function</a:t>
            </a:r>
            <a:r>
              <a:rPr lang="fr-CA" sz="1900" dirty="0" smtClean="0">
                <a:solidFill>
                  <a:srgbClr val="000000"/>
                </a:solidFill>
              </a:rPr>
              <a:t>)</a:t>
            </a:r>
          </a:p>
          <a:p>
            <a:pPr lvl="2">
              <a:buFont typeface="Wingdings" charset="2"/>
              <a:buChar char="q"/>
            </a:pPr>
            <a:r>
              <a:rPr lang="fr-CA" sz="1900" dirty="0" smtClean="0">
                <a:solidFill>
                  <a:srgbClr val="000000"/>
                </a:solidFill>
              </a:rPr>
              <a:t>Puissance 90 % (p=0.05) pour détecter différence de 3 points pour le test de « </a:t>
            </a:r>
            <a:r>
              <a:rPr lang="fr-CA" sz="1900" dirty="0" err="1" smtClean="0">
                <a:solidFill>
                  <a:srgbClr val="000000"/>
                </a:solidFill>
              </a:rPr>
              <a:t>delayed</a:t>
            </a:r>
            <a:r>
              <a:rPr lang="fr-CA" sz="1900" dirty="0" smtClean="0">
                <a:solidFill>
                  <a:srgbClr val="000000"/>
                </a:solidFill>
              </a:rPr>
              <a:t> </a:t>
            </a:r>
            <a:r>
              <a:rPr lang="fr-CA" sz="1900" dirty="0" err="1" smtClean="0">
                <a:solidFill>
                  <a:srgbClr val="000000"/>
                </a:solidFill>
              </a:rPr>
              <a:t>paragraph</a:t>
            </a:r>
            <a:r>
              <a:rPr lang="fr-CA" sz="1900" dirty="0" smtClean="0">
                <a:solidFill>
                  <a:srgbClr val="000000"/>
                </a:solidFill>
              </a:rPr>
              <a:t> </a:t>
            </a:r>
            <a:r>
              <a:rPr lang="fr-CA" sz="1900" dirty="0" err="1" smtClean="0">
                <a:solidFill>
                  <a:srgbClr val="000000"/>
                </a:solidFill>
              </a:rPr>
              <a:t>recall</a:t>
            </a:r>
            <a:r>
              <a:rPr lang="fr-CA" sz="1900" dirty="0" smtClean="0">
                <a:solidFill>
                  <a:srgbClr val="000000"/>
                </a:solidFill>
              </a:rPr>
              <a:t> »  (min n=480)</a:t>
            </a:r>
          </a:p>
          <a:p>
            <a:pPr>
              <a:buFont typeface="Wingdings" charset="2"/>
              <a:buChar char="q"/>
            </a:pPr>
            <a:r>
              <a:rPr lang="fr-CA" dirty="0" smtClean="0">
                <a:solidFill>
                  <a:srgbClr val="000000"/>
                </a:solidFill>
              </a:rPr>
              <a:t>Moment </a:t>
            </a:r>
            <a:r>
              <a:rPr lang="fr-CA" dirty="0" smtClean="0">
                <a:solidFill>
                  <a:srgbClr val="000000"/>
                </a:solidFill>
              </a:rPr>
              <a:t>de dosage de testostérone</a:t>
            </a:r>
          </a:p>
          <a:p>
            <a:pPr lvl="1">
              <a:buFont typeface="Wingdings" charset="2"/>
              <a:buChar char="q"/>
            </a:pPr>
            <a:r>
              <a:rPr lang="fr-CA" dirty="0" err="1" smtClean="0">
                <a:solidFill>
                  <a:srgbClr val="000000"/>
                </a:solidFill>
              </a:rPr>
              <a:t>Cherrier</a:t>
            </a:r>
            <a:r>
              <a:rPr lang="fr-CA" dirty="0" smtClean="0">
                <a:solidFill>
                  <a:srgbClr val="000000"/>
                </a:solidFill>
              </a:rPr>
              <a:t> 2015: non spécifié</a:t>
            </a:r>
          </a:p>
          <a:p>
            <a:pPr lvl="1">
              <a:buFont typeface="Wingdings" charset="2"/>
              <a:buChar char="q"/>
            </a:pPr>
            <a:r>
              <a:rPr lang="fr-CA" dirty="0" err="1" smtClean="0">
                <a:solidFill>
                  <a:srgbClr val="000000"/>
                </a:solidFill>
              </a:rPr>
              <a:t>Wahjoepramono</a:t>
            </a:r>
            <a:r>
              <a:rPr lang="fr-CA" dirty="0" smtClean="0">
                <a:solidFill>
                  <a:srgbClr val="000000"/>
                </a:solidFill>
              </a:rPr>
              <a:t> 2016 : non </a:t>
            </a:r>
            <a:r>
              <a:rPr lang="fr-CA" dirty="0" smtClean="0">
                <a:solidFill>
                  <a:srgbClr val="000000"/>
                </a:solidFill>
              </a:rPr>
              <a:t>spécifié</a:t>
            </a:r>
            <a:endParaRPr lang="fr-CA" dirty="0" smtClean="0">
              <a:solidFill>
                <a:srgbClr val="000000"/>
              </a:solidFill>
            </a:endParaRPr>
          </a:p>
          <a:p>
            <a:pPr>
              <a:buFont typeface="Wingdings" charset="2"/>
              <a:buChar char="q"/>
            </a:pPr>
            <a:r>
              <a:rPr lang="fr-CA" dirty="0" smtClean="0">
                <a:solidFill>
                  <a:srgbClr val="000000"/>
                </a:solidFill>
              </a:rPr>
              <a:t>Signification </a:t>
            </a:r>
            <a:r>
              <a:rPr lang="fr-CA" dirty="0" smtClean="0">
                <a:solidFill>
                  <a:srgbClr val="000000"/>
                </a:solidFill>
              </a:rPr>
              <a:t>clinique des résultats positifs</a:t>
            </a:r>
            <a:endParaRPr lang="fr-CA" dirty="0" smtClean="0">
              <a:solidFill>
                <a:srgbClr val="000000"/>
              </a:solidFill>
            </a:endParaRPr>
          </a:p>
        </p:txBody>
      </p:sp>
      <p:sp>
        <p:nvSpPr>
          <p:cNvPr id="4" name="&quot;No&quot; Symbol 3"/>
          <p:cNvSpPr/>
          <p:nvPr/>
        </p:nvSpPr>
        <p:spPr>
          <a:xfrm>
            <a:off x="7559488" y="134471"/>
            <a:ext cx="1165412" cy="989385"/>
          </a:xfrm>
          <a:prstGeom prst="noSmoking">
            <a:avLst/>
          </a:prstGeom>
          <a:solidFill>
            <a:srgbClr val="C0504D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25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La supplémentation en testostérone n’a pas démontré d’efficacité claire pour améliorer les fonctions cognitives chez les hommes âgés.</a:t>
            </a:r>
          </a:p>
          <a:p>
            <a:r>
              <a:rPr lang="fr-CA" dirty="0" smtClean="0"/>
              <a:t>Les études à plus haut risque de biais ont de faibles effets positifs inconstants sur la mémoire verbale et </a:t>
            </a:r>
            <a:r>
              <a:rPr lang="fr-CA" dirty="0" err="1" smtClean="0"/>
              <a:t>visuo</a:t>
            </a:r>
            <a:r>
              <a:rPr lang="fr-CA" dirty="0" smtClean="0"/>
              <a:t>-spatiale</a:t>
            </a:r>
            <a:endParaRPr lang="fr-CA" dirty="0"/>
          </a:p>
          <a:p>
            <a:r>
              <a:rPr lang="fr-CA" dirty="0" smtClean="0"/>
              <a:t>Les études de meilleure qualité n’ont démontré aucun bénéfice.</a:t>
            </a:r>
          </a:p>
          <a:p>
            <a:r>
              <a:rPr lang="fr-CA" dirty="0" smtClean="0"/>
              <a:t>Pas encore d’étude de qualité chez patient atteint d’Alzheimer.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9015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Références des études présentées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CA" sz="1600" dirty="0" err="1">
                <a:solidFill>
                  <a:srgbClr val="000000"/>
                </a:solidFill>
              </a:rPr>
              <a:t>Borst</a:t>
            </a:r>
            <a:r>
              <a:rPr lang="fr-CA" sz="1600" dirty="0">
                <a:solidFill>
                  <a:srgbClr val="000000"/>
                </a:solidFill>
              </a:rPr>
              <a:t>, S.E., et al., </a:t>
            </a:r>
            <a:r>
              <a:rPr lang="fr-CA" sz="1600" i="1" dirty="0">
                <a:solidFill>
                  <a:srgbClr val="000000"/>
                </a:solidFill>
              </a:rPr>
              <a:t>Cognitive </a:t>
            </a:r>
            <a:r>
              <a:rPr lang="fr-CA" sz="1600" i="1" dirty="0" err="1">
                <a:solidFill>
                  <a:srgbClr val="000000"/>
                </a:solidFill>
              </a:rPr>
              <a:t>effects</a:t>
            </a:r>
            <a:r>
              <a:rPr lang="fr-CA" sz="1600" i="1" dirty="0">
                <a:solidFill>
                  <a:srgbClr val="000000"/>
                </a:solidFill>
              </a:rPr>
              <a:t> of </a:t>
            </a:r>
            <a:r>
              <a:rPr lang="fr-CA" sz="1600" i="1" dirty="0" err="1">
                <a:solidFill>
                  <a:srgbClr val="000000"/>
                </a:solidFill>
              </a:rPr>
              <a:t>testosterone</a:t>
            </a:r>
            <a:r>
              <a:rPr lang="fr-CA" sz="1600" i="1" dirty="0">
                <a:solidFill>
                  <a:srgbClr val="000000"/>
                </a:solidFill>
              </a:rPr>
              <a:t> and </a:t>
            </a:r>
            <a:r>
              <a:rPr lang="fr-CA" sz="1600" i="1" dirty="0" err="1">
                <a:solidFill>
                  <a:srgbClr val="000000"/>
                </a:solidFill>
              </a:rPr>
              <a:t>finasteride</a:t>
            </a:r>
            <a:r>
              <a:rPr lang="fr-CA" sz="1600" i="1" dirty="0">
                <a:solidFill>
                  <a:srgbClr val="000000"/>
                </a:solidFill>
              </a:rPr>
              <a:t> administration in </a:t>
            </a:r>
            <a:r>
              <a:rPr lang="fr-CA" sz="1600" i="1" dirty="0" err="1">
                <a:solidFill>
                  <a:srgbClr val="000000"/>
                </a:solidFill>
              </a:rPr>
              <a:t>older</a:t>
            </a:r>
            <a:r>
              <a:rPr lang="fr-CA" sz="1600" i="1" dirty="0">
                <a:solidFill>
                  <a:srgbClr val="000000"/>
                </a:solidFill>
              </a:rPr>
              <a:t> </a:t>
            </a:r>
            <a:r>
              <a:rPr lang="fr-CA" sz="1600" i="1" dirty="0" err="1">
                <a:solidFill>
                  <a:srgbClr val="000000"/>
                </a:solidFill>
              </a:rPr>
              <a:t>hypogonadal</a:t>
            </a:r>
            <a:r>
              <a:rPr lang="fr-CA" sz="1600" i="1" dirty="0">
                <a:solidFill>
                  <a:srgbClr val="000000"/>
                </a:solidFill>
              </a:rPr>
              <a:t> men.</a:t>
            </a:r>
            <a:r>
              <a:rPr lang="fr-CA" sz="1600" dirty="0">
                <a:solidFill>
                  <a:srgbClr val="000000"/>
                </a:solidFill>
              </a:rPr>
              <a:t> </a:t>
            </a:r>
            <a:r>
              <a:rPr lang="fr-CA" sz="1600" dirty="0" err="1">
                <a:solidFill>
                  <a:srgbClr val="000000"/>
                </a:solidFill>
              </a:rPr>
              <a:t>Clinical</a:t>
            </a:r>
            <a:r>
              <a:rPr lang="fr-CA" sz="1600" dirty="0">
                <a:solidFill>
                  <a:srgbClr val="000000"/>
                </a:solidFill>
              </a:rPr>
              <a:t> Interventions in </a:t>
            </a:r>
            <a:r>
              <a:rPr lang="fr-CA" sz="1600" dirty="0" err="1">
                <a:solidFill>
                  <a:srgbClr val="000000"/>
                </a:solidFill>
              </a:rPr>
              <a:t>Aging</a:t>
            </a:r>
            <a:r>
              <a:rPr lang="fr-CA" sz="1600" dirty="0">
                <a:solidFill>
                  <a:srgbClr val="000000"/>
                </a:solidFill>
              </a:rPr>
              <a:t>, 2014. </a:t>
            </a:r>
            <a:r>
              <a:rPr lang="fr-CA" sz="1600" b="1" dirty="0">
                <a:solidFill>
                  <a:srgbClr val="000000"/>
                </a:solidFill>
              </a:rPr>
              <a:t>9</a:t>
            </a:r>
            <a:r>
              <a:rPr lang="fr-CA" sz="1600" dirty="0">
                <a:solidFill>
                  <a:srgbClr val="000000"/>
                </a:solidFill>
              </a:rPr>
              <a:t>: p. 1327-1333</a:t>
            </a:r>
            <a:r>
              <a:rPr lang="fr-CA" sz="1600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r>
              <a:rPr lang="fr-CA" sz="1600" dirty="0" err="1">
                <a:solidFill>
                  <a:srgbClr val="000000"/>
                </a:solidFill>
              </a:rPr>
              <a:t>Cherrier</a:t>
            </a:r>
            <a:r>
              <a:rPr lang="fr-CA" sz="1600" dirty="0">
                <a:solidFill>
                  <a:srgbClr val="000000"/>
                </a:solidFill>
              </a:rPr>
              <a:t>, M.M., et al., </a:t>
            </a:r>
            <a:r>
              <a:rPr lang="fr-CA" sz="1600" i="1" dirty="0" err="1">
                <a:solidFill>
                  <a:srgbClr val="000000"/>
                </a:solidFill>
              </a:rPr>
              <a:t>Testosterone</a:t>
            </a:r>
            <a:r>
              <a:rPr lang="fr-CA" sz="1600" i="1" dirty="0">
                <a:solidFill>
                  <a:srgbClr val="000000"/>
                </a:solidFill>
              </a:rPr>
              <a:t> </a:t>
            </a:r>
            <a:r>
              <a:rPr lang="fr-CA" sz="1600" i="1" dirty="0" err="1">
                <a:solidFill>
                  <a:srgbClr val="000000"/>
                </a:solidFill>
              </a:rPr>
              <a:t>Treatment</a:t>
            </a:r>
            <a:r>
              <a:rPr lang="fr-CA" sz="1600" i="1" dirty="0">
                <a:solidFill>
                  <a:srgbClr val="000000"/>
                </a:solidFill>
              </a:rPr>
              <a:t> of Men </a:t>
            </a:r>
            <a:r>
              <a:rPr lang="fr-CA" sz="1600" i="1" dirty="0" err="1">
                <a:solidFill>
                  <a:srgbClr val="000000"/>
                </a:solidFill>
              </a:rPr>
              <a:t>With</a:t>
            </a:r>
            <a:r>
              <a:rPr lang="fr-CA" sz="1600" i="1" dirty="0">
                <a:solidFill>
                  <a:srgbClr val="000000"/>
                </a:solidFill>
              </a:rPr>
              <a:t> </a:t>
            </a:r>
            <a:r>
              <a:rPr lang="fr-CA" sz="1600" i="1" dirty="0" err="1">
                <a:solidFill>
                  <a:srgbClr val="000000"/>
                </a:solidFill>
              </a:rPr>
              <a:t>Mild</a:t>
            </a:r>
            <a:r>
              <a:rPr lang="fr-CA" sz="1600" i="1" dirty="0">
                <a:solidFill>
                  <a:srgbClr val="000000"/>
                </a:solidFill>
              </a:rPr>
              <a:t> Cognitive </a:t>
            </a:r>
            <a:r>
              <a:rPr lang="fr-CA" sz="1600" i="1" dirty="0" err="1">
                <a:solidFill>
                  <a:srgbClr val="000000"/>
                </a:solidFill>
              </a:rPr>
              <a:t>Impairment</a:t>
            </a:r>
            <a:r>
              <a:rPr lang="fr-CA" sz="1600" i="1" dirty="0">
                <a:solidFill>
                  <a:srgbClr val="000000"/>
                </a:solidFill>
              </a:rPr>
              <a:t> and </a:t>
            </a:r>
            <a:r>
              <a:rPr lang="fr-CA" sz="1600" i="1" dirty="0" err="1">
                <a:solidFill>
                  <a:srgbClr val="000000"/>
                </a:solidFill>
              </a:rPr>
              <a:t>Low</a:t>
            </a:r>
            <a:r>
              <a:rPr lang="fr-CA" sz="1600" i="1" dirty="0">
                <a:solidFill>
                  <a:srgbClr val="000000"/>
                </a:solidFill>
              </a:rPr>
              <a:t> </a:t>
            </a:r>
            <a:r>
              <a:rPr lang="fr-CA" sz="1600" i="1" dirty="0" err="1">
                <a:solidFill>
                  <a:srgbClr val="000000"/>
                </a:solidFill>
              </a:rPr>
              <a:t>Testosterone</a:t>
            </a:r>
            <a:r>
              <a:rPr lang="fr-CA" sz="1600" i="1" dirty="0">
                <a:solidFill>
                  <a:srgbClr val="000000"/>
                </a:solidFill>
              </a:rPr>
              <a:t> </a:t>
            </a:r>
            <a:r>
              <a:rPr lang="fr-CA" sz="1600" i="1" dirty="0" err="1">
                <a:solidFill>
                  <a:srgbClr val="000000"/>
                </a:solidFill>
              </a:rPr>
              <a:t>Levels</a:t>
            </a:r>
            <a:r>
              <a:rPr lang="fr-CA" sz="1600" i="1" dirty="0">
                <a:solidFill>
                  <a:srgbClr val="000000"/>
                </a:solidFill>
              </a:rPr>
              <a:t>.</a:t>
            </a:r>
            <a:r>
              <a:rPr lang="fr-CA" sz="1600" dirty="0">
                <a:solidFill>
                  <a:srgbClr val="000000"/>
                </a:solidFill>
              </a:rPr>
              <a:t> American Journal of </a:t>
            </a:r>
            <a:r>
              <a:rPr lang="fr-CA" sz="1600" dirty="0" err="1">
                <a:solidFill>
                  <a:srgbClr val="000000"/>
                </a:solidFill>
              </a:rPr>
              <a:t>Alzheimer's</a:t>
            </a:r>
            <a:r>
              <a:rPr lang="fr-CA" sz="1600" dirty="0">
                <a:solidFill>
                  <a:srgbClr val="000000"/>
                </a:solidFill>
              </a:rPr>
              <a:t> </a:t>
            </a:r>
            <a:r>
              <a:rPr lang="fr-CA" sz="1600" dirty="0" err="1">
                <a:solidFill>
                  <a:srgbClr val="000000"/>
                </a:solidFill>
              </a:rPr>
              <a:t>Disease</a:t>
            </a:r>
            <a:r>
              <a:rPr lang="fr-CA" sz="1600" dirty="0">
                <a:solidFill>
                  <a:srgbClr val="000000"/>
                </a:solidFill>
              </a:rPr>
              <a:t> &amp; </a:t>
            </a:r>
            <a:r>
              <a:rPr lang="fr-CA" sz="1600" dirty="0" err="1">
                <a:solidFill>
                  <a:srgbClr val="000000"/>
                </a:solidFill>
              </a:rPr>
              <a:t>Other</a:t>
            </a:r>
            <a:r>
              <a:rPr lang="fr-CA" sz="1600" dirty="0">
                <a:solidFill>
                  <a:srgbClr val="000000"/>
                </a:solidFill>
              </a:rPr>
              <a:t> </a:t>
            </a:r>
            <a:r>
              <a:rPr lang="fr-CA" sz="1600" dirty="0" err="1">
                <a:solidFill>
                  <a:srgbClr val="000000"/>
                </a:solidFill>
              </a:rPr>
              <a:t>Dementias</a:t>
            </a:r>
            <a:r>
              <a:rPr lang="fr-CA" sz="1600" dirty="0">
                <a:solidFill>
                  <a:srgbClr val="000000"/>
                </a:solidFill>
              </a:rPr>
              <a:t>, 2015. </a:t>
            </a:r>
            <a:r>
              <a:rPr lang="fr-CA" sz="1600" b="1" dirty="0">
                <a:solidFill>
                  <a:srgbClr val="000000"/>
                </a:solidFill>
              </a:rPr>
              <a:t>30</a:t>
            </a:r>
            <a:r>
              <a:rPr lang="fr-CA" sz="1600" dirty="0">
                <a:solidFill>
                  <a:srgbClr val="000000"/>
                </a:solidFill>
              </a:rPr>
              <a:t>(4): p. 421-430</a:t>
            </a:r>
            <a:r>
              <a:rPr lang="fr-CA" sz="1600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r>
              <a:rPr lang="fr-CA" sz="1600" dirty="0">
                <a:solidFill>
                  <a:srgbClr val="000000"/>
                </a:solidFill>
              </a:rPr>
              <a:t>Huang, G., et al., </a:t>
            </a:r>
            <a:r>
              <a:rPr lang="fr-CA" sz="1600" i="1" dirty="0" err="1">
                <a:solidFill>
                  <a:srgbClr val="000000"/>
                </a:solidFill>
              </a:rPr>
              <a:t>Effects</a:t>
            </a:r>
            <a:r>
              <a:rPr lang="fr-CA" sz="1600" i="1" dirty="0">
                <a:solidFill>
                  <a:srgbClr val="000000"/>
                </a:solidFill>
              </a:rPr>
              <a:t> of long-</a:t>
            </a:r>
            <a:r>
              <a:rPr lang="fr-CA" sz="1600" i="1" dirty="0" err="1">
                <a:solidFill>
                  <a:srgbClr val="000000"/>
                </a:solidFill>
              </a:rPr>
              <a:t>term</a:t>
            </a:r>
            <a:r>
              <a:rPr lang="fr-CA" sz="1600" i="1" dirty="0">
                <a:solidFill>
                  <a:srgbClr val="000000"/>
                </a:solidFill>
              </a:rPr>
              <a:t> </a:t>
            </a:r>
            <a:r>
              <a:rPr lang="fr-CA" sz="1600" i="1" dirty="0" err="1">
                <a:solidFill>
                  <a:srgbClr val="000000"/>
                </a:solidFill>
              </a:rPr>
              <a:t>testosterone</a:t>
            </a:r>
            <a:r>
              <a:rPr lang="fr-CA" sz="1600" i="1" dirty="0">
                <a:solidFill>
                  <a:srgbClr val="000000"/>
                </a:solidFill>
              </a:rPr>
              <a:t> administration on cognition in </a:t>
            </a:r>
            <a:r>
              <a:rPr lang="fr-CA" sz="1600" i="1" dirty="0" err="1">
                <a:solidFill>
                  <a:srgbClr val="000000"/>
                </a:solidFill>
              </a:rPr>
              <a:t>older</a:t>
            </a:r>
            <a:r>
              <a:rPr lang="fr-CA" sz="1600" i="1" dirty="0">
                <a:solidFill>
                  <a:srgbClr val="000000"/>
                </a:solidFill>
              </a:rPr>
              <a:t> men </a:t>
            </a:r>
            <a:r>
              <a:rPr lang="fr-CA" sz="1600" i="1" dirty="0" err="1">
                <a:solidFill>
                  <a:srgbClr val="000000"/>
                </a:solidFill>
              </a:rPr>
              <a:t>with</a:t>
            </a:r>
            <a:r>
              <a:rPr lang="fr-CA" sz="1600" i="1" dirty="0">
                <a:solidFill>
                  <a:srgbClr val="000000"/>
                </a:solidFill>
              </a:rPr>
              <a:t> </a:t>
            </a:r>
            <a:r>
              <a:rPr lang="fr-CA" sz="1600" i="1" dirty="0" err="1">
                <a:solidFill>
                  <a:srgbClr val="000000"/>
                </a:solidFill>
              </a:rPr>
              <a:t>low</a:t>
            </a:r>
            <a:r>
              <a:rPr lang="fr-CA" sz="1600" i="1" dirty="0">
                <a:solidFill>
                  <a:srgbClr val="000000"/>
                </a:solidFill>
              </a:rPr>
              <a:t> or </a:t>
            </a:r>
            <a:r>
              <a:rPr lang="fr-CA" sz="1600" i="1" dirty="0" err="1">
                <a:solidFill>
                  <a:srgbClr val="000000"/>
                </a:solidFill>
              </a:rPr>
              <a:t>low</a:t>
            </a:r>
            <a:r>
              <a:rPr lang="fr-CA" sz="1600" i="1" dirty="0">
                <a:solidFill>
                  <a:srgbClr val="000000"/>
                </a:solidFill>
              </a:rPr>
              <a:t>-to-normal </a:t>
            </a:r>
            <a:r>
              <a:rPr lang="fr-CA" sz="1600" i="1" dirty="0" err="1">
                <a:solidFill>
                  <a:srgbClr val="000000"/>
                </a:solidFill>
              </a:rPr>
              <a:t>testosterone</a:t>
            </a:r>
            <a:r>
              <a:rPr lang="fr-CA" sz="1600" i="1" dirty="0">
                <a:solidFill>
                  <a:srgbClr val="000000"/>
                </a:solidFill>
              </a:rPr>
              <a:t> concentrations: a </a:t>
            </a:r>
            <a:r>
              <a:rPr lang="fr-CA" sz="1600" i="1" dirty="0" err="1">
                <a:solidFill>
                  <a:srgbClr val="000000"/>
                </a:solidFill>
              </a:rPr>
              <a:t>prespecified</a:t>
            </a:r>
            <a:r>
              <a:rPr lang="fr-CA" sz="1600" i="1" dirty="0">
                <a:solidFill>
                  <a:srgbClr val="000000"/>
                </a:solidFill>
              </a:rPr>
              <a:t> </a:t>
            </a:r>
            <a:r>
              <a:rPr lang="fr-CA" sz="1600" i="1" dirty="0" err="1">
                <a:solidFill>
                  <a:srgbClr val="000000"/>
                </a:solidFill>
              </a:rPr>
              <a:t>secondary</a:t>
            </a:r>
            <a:r>
              <a:rPr lang="fr-CA" sz="1600" i="1" dirty="0">
                <a:solidFill>
                  <a:srgbClr val="000000"/>
                </a:solidFill>
              </a:rPr>
              <a:t> </a:t>
            </a:r>
            <a:r>
              <a:rPr lang="fr-CA" sz="1600" i="1" dirty="0" err="1">
                <a:solidFill>
                  <a:srgbClr val="000000"/>
                </a:solidFill>
              </a:rPr>
              <a:t>analysis</a:t>
            </a:r>
            <a:r>
              <a:rPr lang="fr-CA" sz="1600" i="1" dirty="0">
                <a:solidFill>
                  <a:srgbClr val="000000"/>
                </a:solidFill>
              </a:rPr>
              <a:t> of data </a:t>
            </a:r>
            <a:r>
              <a:rPr lang="fr-CA" sz="1600" i="1" dirty="0" err="1">
                <a:solidFill>
                  <a:srgbClr val="000000"/>
                </a:solidFill>
              </a:rPr>
              <a:t>from</a:t>
            </a:r>
            <a:r>
              <a:rPr lang="fr-CA" sz="1600" i="1" dirty="0">
                <a:solidFill>
                  <a:srgbClr val="000000"/>
                </a:solidFill>
              </a:rPr>
              <a:t> the </a:t>
            </a:r>
            <a:r>
              <a:rPr lang="fr-CA" sz="1600" i="1" dirty="0" err="1">
                <a:solidFill>
                  <a:srgbClr val="000000"/>
                </a:solidFill>
              </a:rPr>
              <a:t>randomised</a:t>
            </a:r>
            <a:r>
              <a:rPr lang="fr-CA" sz="1600" i="1" dirty="0">
                <a:solidFill>
                  <a:srgbClr val="000000"/>
                </a:solidFill>
              </a:rPr>
              <a:t>, double-</a:t>
            </a:r>
            <a:r>
              <a:rPr lang="fr-CA" sz="1600" i="1" dirty="0" err="1">
                <a:solidFill>
                  <a:srgbClr val="000000"/>
                </a:solidFill>
              </a:rPr>
              <a:t>blind</a:t>
            </a:r>
            <a:r>
              <a:rPr lang="fr-CA" sz="1600" i="1" dirty="0">
                <a:solidFill>
                  <a:srgbClr val="000000"/>
                </a:solidFill>
              </a:rPr>
              <a:t>, placebo-</a:t>
            </a:r>
            <a:r>
              <a:rPr lang="fr-CA" sz="1600" i="1" dirty="0" err="1">
                <a:solidFill>
                  <a:srgbClr val="000000"/>
                </a:solidFill>
              </a:rPr>
              <a:t>controlled</a:t>
            </a:r>
            <a:r>
              <a:rPr lang="fr-CA" sz="1600" i="1" dirty="0">
                <a:solidFill>
                  <a:srgbClr val="000000"/>
                </a:solidFill>
              </a:rPr>
              <a:t> TEAAM trial.</a:t>
            </a:r>
            <a:r>
              <a:rPr lang="fr-CA" sz="1600" dirty="0">
                <a:solidFill>
                  <a:srgbClr val="000000"/>
                </a:solidFill>
              </a:rPr>
              <a:t> The Lancet </a:t>
            </a:r>
            <a:r>
              <a:rPr lang="fr-CA" sz="1600" dirty="0" err="1">
                <a:solidFill>
                  <a:srgbClr val="000000"/>
                </a:solidFill>
              </a:rPr>
              <a:t>Diabetes</a:t>
            </a:r>
            <a:r>
              <a:rPr lang="fr-CA" sz="1600" dirty="0">
                <a:solidFill>
                  <a:srgbClr val="000000"/>
                </a:solidFill>
              </a:rPr>
              <a:t> &amp; </a:t>
            </a:r>
            <a:r>
              <a:rPr lang="fr-CA" sz="1600" dirty="0" err="1">
                <a:solidFill>
                  <a:srgbClr val="000000"/>
                </a:solidFill>
              </a:rPr>
              <a:t>Endocrinology</a:t>
            </a:r>
            <a:r>
              <a:rPr lang="fr-CA" sz="1600" dirty="0">
                <a:solidFill>
                  <a:srgbClr val="000000"/>
                </a:solidFill>
              </a:rPr>
              <a:t>, 2016. </a:t>
            </a:r>
            <a:r>
              <a:rPr lang="fr-CA" sz="1600" b="1" dirty="0">
                <a:solidFill>
                  <a:srgbClr val="000000"/>
                </a:solidFill>
              </a:rPr>
              <a:t>4</a:t>
            </a:r>
            <a:r>
              <a:rPr lang="fr-CA" sz="1600" dirty="0">
                <a:solidFill>
                  <a:srgbClr val="000000"/>
                </a:solidFill>
              </a:rPr>
              <a:t>(8): p. 657-665</a:t>
            </a:r>
            <a:r>
              <a:rPr lang="fr-CA" sz="1600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r>
              <a:rPr lang="fr-CA" sz="1600" dirty="0" err="1">
                <a:solidFill>
                  <a:schemeClr val="tx1"/>
                </a:solidFill>
              </a:rPr>
              <a:t>Resnick</a:t>
            </a:r>
            <a:r>
              <a:rPr lang="fr-CA" sz="1600" dirty="0">
                <a:solidFill>
                  <a:schemeClr val="tx1"/>
                </a:solidFill>
              </a:rPr>
              <a:t>, S.M., et al., </a:t>
            </a:r>
            <a:r>
              <a:rPr lang="fr-CA" sz="1600" i="1" dirty="0" err="1">
                <a:solidFill>
                  <a:schemeClr val="tx1"/>
                </a:solidFill>
              </a:rPr>
              <a:t>Testosterone</a:t>
            </a:r>
            <a:r>
              <a:rPr lang="fr-CA" sz="1600" i="1" dirty="0">
                <a:solidFill>
                  <a:schemeClr val="tx1"/>
                </a:solidFill>
              </a:rPr>
              <a:t> </a:t>
            </a:r>
            <a:r>
              <a:rPr lang="fr-CA" sz="1600" i="1" dirty="0" err="1">
                <a:solidFill>
                  <a:schemeClr val="tx1"/>
                </a:solidFill>
              </a:rPr>
              <a:t>Treatment</a:t>
            </a:r>
            <a:r>
              <a:rPr lang="fr-CA" sz="1600" i="1" dirty="0">
                <a:solidFill>
                  <a:schemeClr val="tx1"/>
                </a:solidFill>
              </a:rPr>
              <a:t> and Cognitive </a:t>
            </a:r>
            <a:r>
              <a:rPr lang="fr-CA" sz="1600" i="1" dirty="0" err="1">
                <a:solidFill>
                  <a:schemeClr val="tx1"/>
                </a:solidFill>
              </a:rPr>
              <a:t>Function</a:t>
            </a:r>
            <a:r>
              <a:rPr lang="fr-CA" sz="1600" i="1" dirty="0">
                <a:solidFill>
                  <a:schemeClr val="tx1"/>
                </a:solidFill>
              </a:rPr>
              <a:t> in </a:t>
            </a:r>
            <a:r>
              <a:rPr lang="fr-CA" sz="1600" i="1" dirty="0" err="1">
                <a:solidFill>
                  <a:schemeClr val="tx1"/>
                </a:solidFill>
              </a:rPr>
              <a:t>Older</a:t>
            </a:r>
            <a:r>
              <a:rPr lang="fr-CA" sz="1600" i="1" dirty="0">
                <a:solidFill>
                  <a:schemeClr val="tx1"/>
                </a:solidFill>
              </a:rPr>
              <a:t> Men </a:t>
            </a:r>
            <a:r>
              <a:rPr lang="fr-CA" sz="1600" i="1" dirty="0" err="1">
                <a:solidFill>
                  <a:schemeClr val="tx1"/>
                </a:solidFill>
              </a:rPr>
              <a:t>With</a:t>
            </a:r>
            <a:r>
              <a:rPr lang="fr-CA" sz="1600" i="1" dirty="0">
                <a:solidFill>
                  <a:schemeClr val="tx1"/>
                </a:solidFill>
              </a:rPr>
              <a:t> </a:t>
            </a:r>
            <a:r>
              <a:rPr lang="fr-CA" sz="1600" i="1" dirty="0" err="1">
                <a:solidFill>
                  <a:schemeClr val="tx1"/>
                </a:solidFill>
              </a:rPr>
              <a:t>Low</a:t>
            </a:r>
            <a:r>
              <a:rPr lang="fr-CA" sz="1600" i="1" dirty="0">
                <a:solidFill>
                  <a:schemeClr val="tx1"/>
                </a:solidFill>
              </a:rPr>
              <a:t> </a:t>
            </a:r>
            <a:r>
              <a:rPr lang="fr-CA" sz="1600" i="1" dirty="0" err="1">
                <a:solidFill>
                  <a:schemeClr val="tx1"/>
                </a:solidFill>
              </a:rPr>
              <a:t>Testosterone</a:t>
            </a:r>
            <a:r>
              <a:rPr lang="fr-CA" sz="1600" i="1" dirty="0">
                <a:solidFill>
                  <a:schemeClr val="tx1"/>
                </a:solidFill>
              </a:rPr>
              <a:t> and Age-</a:t>
            </a:r>
            <a:r>
              <a:rPr lang="fr-CA" sz="1600" i="1" dirty="0" err="1">
                <a:solidFill>
                  <a:schemeClr val="tx1"/>
                </a:solidFill>
              </a:rPr>
              <a:t>Associated</a:t>
            </a:r>
            <a:r>
              <a:rPr lang="fr-CA" sz="1600" i="1" dirty="0">
                <a:solidFill>
                  <a:schemeClr val="tx1"/>
                </a:solidFill>
              </a:rPr>
              <a:t> Memory </a:t>
            </a:r>
            <a:r>
              <a:rPr lang="fr-CA" sz="1600" i="1" dirty="0" err="1">
                <a:solidFill>
                  <a:schemeClr val="tx1"/>
                </a:solidFill>
              </a:rPr>
              <a:t>Impairment</a:t>
            </a:r>
            <a:r>
              <a:rPr lang="fr-CA" sz="1600" i="1" dirty="0">
                <a:solidFill>
                  <a:schemeClr val="tx1"/>
                </a:solidFill>
              </a:rPr>
              <a:t>.</a:t>
            </a:r>
            <a:r>
              <a:rPr lang="fr-CA" sz="1600" dirty="0">
                <a:solidFill>
                  <a:schemeClr val="tx1"/>
                </a:solidFill>
              </a:rPr>
              <a:t> JAMA, 2017. </a:t>
            </a:r>
            <a:r>
              <a:rPr lang="fr-CA" sz="1600" b="1" dirty="0">
                <a:solidFill>
                  <a:schemeClr val="tx1"/>
                </a:solidFill>
              </a:rPr>
              <a:t>317</a:t>
            </a:r>
            <a:r>
              <a:rPr lang="fr-CA" sz="1600" dirty="0">
                <a:solidFill>
                  <a:schemeClr val="tx1"/>
                </a:solidFill>
              </a:rPr>
              <a:t>(7): p. 717-727.</a:t>
            </a:r>
            <a:endParaRPr lang="fr-CA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CA" sz="1600" dirty="0" err="1">
                <a:solidFill>
                  <a:srgbClr val="000000"/>
                </a:solidFill>
              </a:rPr>
              <a:t>Wahjoepramono</a:t>
            </a:r>
            <a:r>
              <a:rPr lang="fr-CA" sz="1600" dirty="0">
                <a:solidFill>
                  <a:srgbClr val="000000"/>
                </a:solidFill>
              </a:rPr>
              <a:t>, E.J., et al., </a:t>
            </a:r>
            <a:r>
              <a:rPr lang="fr-CA" sz="1600" i="1" dirty="0">
                <a:solidFill>
                  <a:srgbClr val="000000"/>
                </a:solidFill>
              </a:rPr>
              <a:t>The </a:t>
            </a:r>
            <a:r>
              <a:rPr lang="fr-CA" sz="1600" i="1" dirty="0" err="1">
                <a:solidFill>
                  <a:srgbClr val="000000"/>
                </a:solidFill>
              </a:rPr>
              <a:t>Effects</a:t>
            </a:r>
            <a:r>
              <a:rPr lang="fr-CA" sz="1600" i="1" dirty="0">
                <a:solidFill>
                  <a:srgbClr val="000000"/>
                </a:solidFill>
              </a:rPr>
              <a:t> of </a:t>
            </a:r>
            <a:r>
              <a:rPr lang="fr-CA" sz="1600" i="1" dirty="0" err="1">
                <a:solidFill>
                  <a:srgbClr val="000000"/>
                </a:solidFill>
              </a:rPr>
              <a:t>Testosterone</a:t>
            </a:r>
            <a:r>
              <a:rPr lang="fr-CA" sz="1600" i="1" dirty="0">
                <a:solidFill>
                  <a:srgbClr val="000000"/>
                </a:solidFill>
              </a:rPr>
              <a:t> </a:t>
            </a:r>
            <a:r>
              <a:rPr lang="fr-CA" sz="1600" i="1" dirty="0" err="1">
                <a:solidFill>
                  <a:srgbClr val="000000"/>
                </a:solidFill>
              </a:rPr>
              <a:t>Supplementation</a:t>
            </a:r>
            <a:r>
              <a:rPr lang="fr-CA" sz="1600" i="1" dirty="0">
                <a:solidFill>
                  <a:srgbClr val="000000"/>
                </a:solidFill>
              </a:rPr>
              <a:t> on Cognitive </a:t>
            </a:r>
            <a:r>
              <a:rPr lang="fr-CA" sz="1600" i="1" dirty="0" err="1">
                <a:solidFill>
                  <a:srgbClr val="000000"/>
                </a:solidFill>
              </a:rPr>
              <a:t>Functioning</a:t>
            </a:r>
            <a:r>
              <a:rPr lang="fr-CA" sz="1600" i="1" dirty="0">
                <a:solidFill>
                  <a:srgbClr val="000000"/>
                </a:solidFill>
              </a:rPr>
              <a:t> in </a:t>
            </a:r>
            <a:r>
              <a:rPr lang="fr-CA" sz="1600" i="1" dirty="0" err="1">
                <a:solidFill>
                  <a:srgbClr val="000000"/>
                </a:solidFill>
              </a:rPr>
              <a:t>Older</a:t>
            </a:r>
            <a:r>
              <a:rPr lang="fr-CA" sz="1600" i="1" dirty="0">
                <a:solidFill>
                  <a:srgbClr val="000000"/>
                </a:solidFill>
              </a:rPr>
              <a:t> Men.</a:t>
            </a:r>
            <a:r>
              <a:rPr lang="fr-CA" sz="1600" dirty="0">
                <a:solidFill>
                  <a:srgbClr val="000000"/>
                </a:solidFill>
              </a:rPr>
              <a:t> CNS &amp; </a:t>
            </a:r>
            <a:r>
              <a:rPr lang="fr-CA" sz="1600" dirty="0" err="1">
                <a:solidFill>
                  <a:srgbClr val="000000"/>
                </a:solidFill>
              </a:rPr>
              <a:t>neurological</a:t>
            </a:r>
            <a:r>
              <a:rPr lang="fr-CA" sz="1600" dirty="0">
                <a:solidFill>
                  <a:srgbClr val="000000"/>
                </a:solidFill>
              </a:rPr>
              <a:t> </a:t>
            </a:r>
            <a:r>
              <a:rPr lang="fr-CA" sz="1600" dirty="0" err="1">
                <a:solidFill>
                  <a:srgbClr val="000000"/>
                </a:solidFill>
              </a:rPr>
              <a:t>disorders</a:t>
            </a:r>
            <a:r>
              <a:rPr lang="fr-CA" sz="1600" dirty="0">
                <a:solidFill>
                  <a:srgbClr val="000000"/>
                </a:solidFill>
              </a:rPr>
              <a:t> </a:t>
            </a:r>
            <a:r>
              <a:rPr lang="fr-CA" sz="1600" dirty="0" err="1">
                <a:solidFill>
                  <a:srgbClr val="000000"/>
                </a:solidFill>
              </a:rPr>
              <a:t>drug</a:t>
            </a:r>
            <a:r>
              <a:rPr lang="fr-CA" sz="1600" dirty="0">
                <a:solidFill>
                  <a:srgbClr val="000000"/>
                </a:solidFill>
              </a:rPr>
              <a:t> </a:t>
            </a:r>
            <a:r>
              <a:rPr lang="fr-CA" sz="1600" dirty="0" err="1">
                <a:solidFill>
                  <a:srgbClr val="000000"/>
                </a:solidFill>
              </a:rPr>
              <a:t>targets</a:t>
            </a:r>
            <a:r>
              <a:rPr lang="fr-CA" sz="1600" dirty="0">
                <a:solidFill>
                  <a:srgbClr val="000000"/>
                </a:solidFill>
              </a:rPr>
              <a:t>, 2016. </a:t>
            </a:r>
            <a:r>
              <a:rPr lang="fr-CA" sz="1600" b="1" dirty="0">
                <a:solidFill>
                  <a:srgbClr val="000000"/>
                </a:solidFill>
              </a:rPr>
              <a:t>15</a:t>
            </a:r>
            <a:r>
              <a:rPr lang="fr-CA" sz="1600" dirty="0">
                <a:solidFill>
                  <a:srgbClr val="000000"/>
                </a:solidFill>
              </a:rPr>
              <a:t>(3): p. 337-343.</a:t>
            </a:r>
            <a:endParaRPr lang="fr-CA" sz="16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CA" sz="16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CA" sz="16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05364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Références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482" y="2251914"/>
            <a:ext cx="8806517" cy="42325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A" sz="1700" dirty="0" smtClean="0">
                <a:solidFill>
                  <a:srgbClr val="000000"/>
                </a:solidFill>
              </a:rPr>
              <a:t>1.</a:t>
            </a:r>
            <a:r>
              <a:rPr lang="fr-CA" sz="1700" dirty="0">
                <a:solidFill>
                  <a:srgbClr val="000000"/>
                </a:solidFill>
              </a:rPr>
              <a:t> Harman, S.M., et al., </a:t>
            </a:r>
            <a:r>
              <a:rPr lang="fr-CA" sz="1700" i="1" dirty="0">
                <a:solidFill>
                  <a:srgbClr val="000000"/>
                </a:solidFill>
              </a:rPr>
              <a:t>Longitudinal </a:t>
            </a:r>
            <a:r>
              <a:rPr lang="fr-CA" sz="1700" i="1" dirty="0" err="1">
                <a:solidFill>
                  <a:srgbClr val="000000"/>
                </a:solidFill>
              </a:rPr>
              <a:t>Effects</a:t>
            </a:r>
            <a:r>
              <a:rPr lang="fr-CA" sz="1700" i="1" dirty="0">
                <a:solidFill>
                  <a:srgbClr val="000000"/>
                </a:solidFill>
              </a:rPr>
              <a:t> of </a:t>
            </a:r>
            <a:r>
              <a:rPr lang="fr-CA" sz="1700" i="1" dirty="0" err="1">
                <a:solidFill>
                  <a:srgbClr val="000000"/>
                </a:solidFill>
              </a:rPr>
              <a:t>Aging</a:t>
            </a:r>
            <a:r>
              <a:rPr lang="fr-CA" sz="1700" i="1" dirty="0">
                <a:solidFill>
                  <a:srgbClr val="000000"/>
                </a:solidFill>
              </a:rPr>
              <a:t> on </a:t>
            </a:r>
            <a:r>
              <a:rPr lang="fr-CA" sz="1700" i="1" dirty="0" err="1">
                <a:solidFill>
                  <a:srgbClr val="000000"/>
                </a:solidFill>
              </a:rPr>
              <a:t>Serum</a:t>
            </a:r>
            <a:r>
              <a:rPr lang="fr-CA" sz="1700" i="1" dirty="0">
                <a:solidFill>
                  <a:srgbClr val="000000"/>
                </a:solidFill>
              </a:rPr>
              <a:t> Total and Free </a:t>
            </a:r>
            <a:r>
              <a:rPr lang="fr-CA" sz="1700" i="1" dirty="0" err="1">
                <a:solidFill>
                  <a:srgbClr val="000000"/>
                </a:solidFill>
              </a:rPr>
              <a:t>Testosterone</a:t>
            </a:r>
            <a:r>
              <a:rPr lang="fr-CA" sz="1700" i="1" dirty="0">
                <a:solidFill>
                  <a:srgbClr val="000000"/>
                </a:solidFill>
              </a:rPr>
              <a:t> </a:t>
            </a:r>
            <a:r>
              <a:rPr lang="fr-CA" sz="1700" i="1" dirty="0" err="1">
                <a:solidFill>
                  <a:srgbClr val="000000"/>
                </a:solidFill>
              </a:rPr>
              <a:t>Levels</a:t>
            </a:r>
            <a:r>
              <a:rPr lang="fr-CA" sz="1700" i="1" dirty="0">
                <a:solidFill>
                  <a:srgbClr val="000000"/>
                </a:solidFill>
              </a:rPr>
              <a:t> in </a:t>
            </a:r>
            <a:r>
              <a:rPr lang="fr-CA" sz="1700" i="1" dirty="0" err="1">
                <a:solidFill>
                  <a:srgbClr val="000000"/>
                </a:solidFill>
              </a:rPr>
              <a:t>Healthy</a:t>
            </a:r>
            <a:r>
              <a:rPr lang="fr-CA" sz="1700" i="1" dirty="0">
                <a:solidFill>
                  <a:srgbClr val="000000"/>
                </a:solidFill>
              </a:rPr>
              <a:t> Men.</a:t>
            </a:r>
            <a:r>
              <a:rPr lang="fr-CA" sz="1700" dirty="0">
                <a:solidFill>
                  <a:srgbClr val="000000"/>
                </a:solidFill>
              </a:rPr>
              <a:t> The Journal of </a:t>
            </a:r>
            <a:r>
              <a:rPr lang="fr-CA" sz="1700" dirty="0" err="1">
                <a:solidFill>
                  <a:srgbClr val="000000"/>
                </a:solidFill>
              </a:rPr>
              <a:t>Clinical</a:t>
            </a:r>
            <a:r>
              <a:rPr lang="fr-CA" sz="1700" dirty="0">
                <a:solidFill>
                  <a:srgbClr val="000000"/>
                </a:solidFill>
              </a:rPr>
              <a:t> </a:t>
            </a:r>
            <a:r>
              <a:rPr lang="fr-CA" sz="1700" dirty="0" err="1">
                <a:solidFill>
                  <a:srgbClr val="000000"/>
                </a:solidFill>
              </a:rPr>
              <a:t>Endocrinology</a:t>
            </a:r>
            <a:r>
              <a:rPr lang="fr-CA" sz="1700" dirty="0">
                <a:solidFill>
                  <a:srgbClr val="000000"/>
                </a:solidFill>
              </a:rPr>
              <a:t> &amp; </a:t>
            </a:r>
            <a:r>
              <a:rPr lang="fr-CA" sz="1700" dirty="0" err="1">
                <a:solidFill>
                  <a:srgbClr val="000000"/>
                </a:solidFill>
              </a:rPr>
              <a:t>Metabolism</a:t>
            </a:r>
            <a:r>
              <a:rPr lang="fr-CA" sz="1700" dirty="0">
                <a:solidFill>
                  <a:srgbClr val="000000"/>
                </a:solidFill>
              </a:rPr>
              <a:t>, 2001. </a:t>
            </a:r>
            <a:r>
              <a:rPr lang="fr-CA" sz="1700" b="1" dirty="0">
                <a:solidFill>
                  <a:srgbClr val="000000"/>
                </a:solidFill>
              </a:rPr>
              <a:t>86</a:t>
            </a:r>
            <a:r>
              <a:rPr lang="fr-CA" sz="1700" dirty="0">
                <a:solidFill>
                  <a:srgbClr val="000000"/>
                </a:solidFill>
              </a:rPr>
              <a:t>(2): p. 724-731.</a:t>
            </a:r>
            <a:r>
              <a:rPr lang="en-CA" sz="1700" dirty="0">
                <a:solidFill>
                  <a:srgbClr val="000000"/>
                </a:solidFill>
              </a:rPr>
              <a:t> </a:t>
            </a:r>
            <a:endParaRPr lang="fr-CA" sz="17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CA" sz="1700" dirty="0" smtClean="0">
                <a:solidFill>
                  <a:srgbClr val="000000"/>
                </a:solidFill>
              </a:rPr>
              <a:t>2. </a:t>
            </a:r>
            <a:r>
              <a:rPr lang="fr-CA" sz="1700" dirty="0" err="1" smtClean="0">
                <a:solidFill>
                  <a:srgbClr val="000000"/>
                </a:solidFill>
              </a:rPr>
              <a:t>Yaffe</a:t>
            </a:r>
            <a:r>
              <a:rPr lang="fr-CA" sz="1700" dirty="0">
                <a:solidFill>
                  <a:srgbClr val="000000"/>
                </a:solidFill>
              </a:rPr>
              <a:t>, K., et al., </a:t>
            </a:r>
            <a:r>
              <a:rPr lang="fr-CA" sz="1700" i="1" dirty="0" err="1">
                <a:solidFill>
                  <a:srgbClr val="000000"/>
                </a:solidFill>
              </a:rPr>
              <a:t>Sex</a:t>
            </a:r>
            <a:r>
              <a:rPr lang="fr-CA" sz="1700" i="1" dirty="0">
                <a:solidFill>
                  <a:srgbClr val="000000"/>
                </a:solidFill>
              </a:rPr>
              <a:t> Hormones and Cognitive </a:t>
            </a:r>
            <a:r>
              <a:rPr lang="fr-CA" sz="1700" i="1" dirty="0" err="1">
                <a:solidFill>
                  <a:srgbClr val="000000"/>
                </a:solidFill>
              </a:rPr>
              <a:t>Function</a:t>
            </a:r>
            <a:r>
              <a:rPr lang="fr-CA" sz="1700" i="1" dirty="0">
                <a:solidFill>
                  <a:srgbClr val="000000"/>
                </a:solidFill>
              </a:rPr>
              <a:t> in </a:t>
            </a:r>
            <a:r>
              <a:rPr lang="fr-CA" sz="1700" i="1" dirty="0" err="1">
                <a:solidFill>
                  <a:srgbClr val="000000"/>
                </a:solidFill>
              </a:rPr>
              <a:t>Older</a:t>
            </a:r>
            <a:r>
              <a:rPr lang="fr-CA" sz="1700" i="1" dirty="0">
                <a:solidFill>
                  <a:srgbClr val="000000"/>
                </a:solidFill>
              </a:rPr>
              <a:t> Men.</a:t>
            </a:r>
            <a:r>
              <a:rPr lang="fr-CA" sz="1700" dirty="0">
                <a:solidFill>
                  <a:srgbClr val="000000"/>
                </a:solidFill>
              </a:rPr>
              <a:t> Journal of the American </a:t>
            </a:r>
            <a:r>
              <a:rPr lang="fr-CA" sz="1700" dirty="0" err="1">
                <a:solidFill>
                  <a:srgbClr val="000000"/>
                </a:solidFill>
              </a:rPr>
              <a:t>Geriatrics</a:t>
            </a:r>
            <a:r>
              <a:rPr lang="fr-CA" sz="1700" dirty="0">
                <a:solidFill>
                  <a:srgbClr val="000000"/>
                </a:solidFill>
              </a:rPr>
              <a:t> Society, 2002. </a:t>
            </a:r>
            <a:r>
              <a:rPr lang="fr-CA" sz="1700" b="1" dirty="0">
                <a:solidFill>
                  <a:srgbClr val="000000"/>
                </a:solidFill>
              </a:rPr>
              <a:t>50</a:t>
            </a:r>
            <a:r>
              <a:rPr lang="fr-CA" sz="1700" dirty="0">
                <a:solidFill>
                  <a:srgbClr val="000000"/>
                </a:solidFill>
              </a:rPr>
              <a:t>(4): p. 707-712</a:t>
            </a:r>
            <a:r>
              <a:rPr lang="fr-CA" sz="1700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r>
              <a:rPr lang="fr-CA" sz="1700" dirty="0" smtClean="0">
                <a:solidFill>
                  <a:srgbClr val="000000"/>
                </a:solidFill>
              </a:rPr>
              <a:t>3. </a:t>
            </a:r>
            <a:r>
              <a:rPr lang="fr-CA" sz="1700" dirty="0" err="1">
                <a:solidFill>
                  <a:srgbClr val="000000"/>
                </a:solidFill>
              </a:rPr>
              <a:t>Barrett-Connor</a:t>
            </a:r>
            <a:r>
              <a:rPr lang="fr-CA" sz="1700" dirty="0">
                <a:solidFill>
                  <a:srgbClr val="000000"/>
                </a:solidFill>
              </a:rPr>
              <a:t>, E., D. Goodman-</a:t>
            </a:r>
            <a:r>
              <a:rPr lang="fr-CA" sz="1700" dirty="0" err="1">
                <a:solidFill>
                  <a:srgbClr val="000000"/>
                </a:solidFill>
              </a:rPr>
              <a:t>Gruen</a:t>
            </a:r>
            <a:r>
              <a:rPr lang="fr-CA" sz="1700" dirty="0">
                <a:solidFill>
                  <a:srgbClr val="000000"/>
                </a:solidFill>
              </a:rPr>
              <a:t>, and B. Patay, </a:t>
            </a:r>
            <a:r>
              <a:rPr lang="fr-CA" sz="1700" i="1" dirty="0" err="1">
                <a:solidFill>
                  <a:srgbClr val="000000"/>
                </a:solidFill>
              </a:rPr>
              <a:t>Endogenous</a:t>
            </a:r>
            <a:r>
              <a:rPr lang="fr-CA" sz="1700" i="1" dirty="0">
                <a:solidFill>
                  <a:srgbClr val="000000"/>
                </a:solidFill>
              </a:rPr>
              <a:t> </a:t>
            </a:r>
            <a:r>
              <a:rPr lang="fr-CA" sz="1700" i="1" dirty="0" err="1">
                <a:solidFill>
                  <a:srgbClr val="000000"/>
                </a:solidFill>
              </a:rPr>
              <a:t>Sex</a:t>
            </a:r>
            <a:r>
              <a:rPr lang="fr-CA" sz="1700" i="1" dirty="0">
                <a:solidFill>
                  <a:srgbClr val="000000"/>
                </a:solidFill>
              </a:rPr>
              <a:t> Hormones and Cognitive </a:t>
            </a:r>
            <a:r>
              <a:rPr lang="fr-CA" sz="1700" i="1" dirty="0" err="1">
                <a:solidFill>
                  <a:srgbClr val="000000"/>
                </a:solidFill>
              </a:rPr>
              <a:t>Function</a:t>
            </a:r>
            <a:r>
              <a:rPr lang="fr-CA" sz="1700" i="1" dirty="0">
                <a:solidFill>
                  <a:srgbClr val="000000"/>
                </a:solidFill>
              </a:rPr>
              <a:t> in </a:t>
            </a:r>
            <a:r>
              <a:rPr lang="fr-CA" sz="1700" i="1" dirty="0" err="1">
                <a:solidFill>
                  <a:srgbClr val="000000"/>
                </a:solidFill>
              </a:rPr>
              <a:t>Older</a:t>
            </a:r>
            <a:r>
              <a:rPr lang="fr-CA" sz="1700" i="1" dirty="0">
                <a:solidFill>
                  <a:srgbClr val="000000"/>
                </a:solidFill>
              </a:rPr>
              <a:t> Men*.</a:t>
            </a:r>
            <a:r>
              <a:rPr lang="fr-CA" sz="1700" dirty="0">
                <a:solidFill>
                  <a:srgbClr val="000000"/>
                </a:solidFill>
              </a:rPr>
              <a:t> The Journal of </a:t>
            </a:r>
            <a:r>
              <a:rPr lang="fr-CA" sz="1700" dirty="0" err="1">
                <a:solidFill>
                  <a:srgbClr val="000000"/>
                </a:solidFill>
              </a:rPr>
              <a:t>Clinical</a:t>
            </a:r>
            <a:r>
              <a:rPr lang="fr-CA" sz="1700" dirty="0">
                <a:solidFill>
                  <a:srgbClr val="000000"/>
                </a:solidFill>
              </a:rPr>
              <a:t> </a:t>
            </a:r>
            <a:r>
              <a:rPr lang="fr-CA" sz="1700" dirty="0" err="1">
                <a:solidFill>
                  <a:srgbClr val="000000"/>
                </a:solidFill>
              </a:rPr>
              <a:t>Endocrinology</a:t>
            </a:r>
            <a:r>
              <a:rPr lang="fr-CA" sz="1700" dirty="0">
                <a:solidFill>
                  <a:srgbClr val="000000"/>
                </a:solidFill>
              </a:rPr>
              <a:t> &amp; </a:t>
            </a:r>
            <a:r>
              <a:rPr lang="fr-CA" sz="1700" dirty="0" err="1">
                <a:solidFill>
                  <a:srgbClr val="000000"/>
                </a:solidFill>
              </a:rPr>
              <a:t>Metabolism</a:t>
            </a:r>
            <a:r>
              <a:rPr lang="fr-CA" sz="1700" dirty="0">
                <a:solidFill>
                  <a:srgbClr val="000000"/>
                </a:solidFill>
              </a:rPr>
              <a:t>, 1999. </a:t>
            </a:r>
            <a:r>
              <a:rPr lang="fr-CA" sz="1700" b="1" dirty="0">
                <a:solidFill>
                  <a:srgbClr val="000000"/>
                </a:solidFill>
              </a:rPr>
              <a:t>84</a:t>
            </a:r>
            <a:r>
              <a:rPr lang="fr-CA" sz="1700" dirty="0">
                <a:solidFill>
                  <a:srgbClr val="000000"/>
                </a:solidFill>
              </a:rPr>
              <a:t>(10): p. 3681-3685.</a:t>
            </a:r>
            <a:r>
              <a:rPr lang="en-CA" sz="1700" dirty="0">
                <a:solidFill>
                  <a:srgbClr val="000000"/>
                </a:solidFill>
              </a:rPr>
              <a:t> </a:t>
            </a:r>
            <a:endParaRPr lang="en-CA" sz="17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CA" sz="1700" dirty="0" smtClean="0">
                <a:solidFill>
                  <a:srgbClr val="000000"/>
                </a:solidFill>
              </a:rPr>
              <a:t>4. </a:t>
            </a:r>
            <a:r>
              <a:rPr lang="en-US" sz="1700" dirty="0">
                <a:solidFill>
                  <a:srgbClr val="000000"/>
                </a:solidFill>
              </a:rPr>
              <a:t>Muller, M., et al., </a:t>
            </a:r>
            <a:r>
              <a:rPr lang="en-US" sz="1700" i="1" dirty="0">
                <a:solidFill>
                  <a:srgbClr val="000000"/>
                </a:solidFill>
              </a:rPr>
              <a:t>Endogenous sex hormone levels and cognitive function in aging men.</a:t>
            </a:r>
            <a:r>
              <a:rPr lang="en-US" sz="1700" dirty="0">
                <a:solidFill>
                  <a:srgbClr val="000000"/>
                </a:solidFill>
              </a:rPr>
              <a:t> Is there an optimal level?, 2005. </a:t>
            </a:r>
            <a:r>
              <a:rPr lang="en-US" sz="1700" b="1" dirty="0">
                <a:solidFill>
                  <a:srgbClr val="000000"/>
                </a:solidFill>
              </a:rPr>
              <a:t>64</a:t>
            </a:r>
            <a:r>
              <a:rPr lang="en-US" sz="1700" dirty="0">
                <a:solidFill>
                  <a:srgbClr val="000000"/>
                </a:solidFill>
              </a:rPr>
              <a:t>(5): p. 866-871</a:t>
            </a:r>
            <a:r>
              <a:rPr lang="en-US" sz="1700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700" dirty="0" smtClean="0">
                <a:solidFill>
                  <a:srgbClr val="000000"/>
                </a:solidFill>
              </a:rPr>
              <a:t>5. </a:t>
            </a:r>
            <a:r>
              <a:rPr lang="fr-CA" sz="1700" dirty="0" err="1">
                <a:solidFill>
                  <a:srgbClr val="000000"/>
                </a:solidFill>
              </a:rPr>
              <a:t>Thilers</a:t>
            </a:r>
            <a:r>
              <a:rPr lang="fr-CA" sz="1700" dirty="0">
                <a:solidFill>
                  <a:srgbClr val="000000"/>
                </a:solidFill>
              </a:rPr>
              <a:t>, P.P., S.W.S. </a:t>
            </a:r>
            <a:r>
              <a:rPr lang="fr-CA" sz="1700" dirty="0" err="1">
                <a:solidFill>
                  <a:srgbClr val="000000"/>
                </a:solidFill>
              </a:rPr>
              <a:t>MacDonald</a:t>
            </a:r>
            <a:r>
              <a:rPr lang="fr-CA" sz="1700" dirty="0">
                <a:solidFill>
                  <a:srgbClr val="000000"/>
                </a:solidFill>
              </a:rPr>
              <a:t>, and A. </a:t>
            </a:r>
            <a:r>
              <a:rPr lang="fr-CA" sz="1700" dirty="0" err="1">
                <a:solidFill>
                  <a:srgbClr val="000000"/>
                </a:solidFill>
              </a:rPr>
              <a:t>Herlitz</a:t>
            </a:r>
            <a:r>
              <a:rPr lang="fr-CA" sz="1700" dirty="0">
                <a:solidFill>
                  <a:srgbClr val="000000"/>
                </a:solidFill>
              </a:rPr>
              <a:t>, </a:t>
            </a:r>
            <a:r>
              <a:rPr lang="fr-CA" sz="1700" i="1" dirty="0">
                <a:solidFill>
                  <a:srgbClr val="000000"/>
                </a:solidFill>
              </a:rPr>
              <a:t>The association </a:t>
            </a:r>
            <a:r>
              <a:rPr lang="fr-CA" sz="1700" i="1" dirty="0" err="1">
                <a:solidFill>
                  <a:srgbClr val="000000"/>
                </a:solidFill>
              </a:rPr>
              <a:t>between</a:t>
            </a:r>
            <a:r>
              <a:rPr lang="fr-CA" sz="1700" i="1" dirty="0">
                <a:solidFill>
                  <a:srgbClr val="000000"/>
                </a:solidFill>
              </a:rPr>
              <a:t> </a:t>
            </a:r>
            <a:r>
              <a:rPr lang="fr-CA" sz="1700" i="1" dirty="0" err="1">
                <a:solidFill>
                  <a:srgbClr val="000000"/>
                </a:solidFill>
              </a:rPr>
              <a:t>endogenous</a:t>
            </a:r>
            <a:r>
              <a:rPr lang="fr-CA" sz="1700" i="1" dirty="0">
                <a:solidFill>
                  <a:srgbClr val="000000"/>
                </a:solidFill>
              </a:rPr>
              <a:t> free </a:t>
            </a:r>
            <a:r>
              <a:rPr lang="fr-CA" sz="1700" i="1" dirty="0" err="1">
                <a:solidFill>
                  <a:srgbClr val="000000"/>
                </a:solidFill>
              </a:rPr>
              <a:t>testosterone</a:t>
            </a:r>
            <a:r>
              <a:rPr lang="fr-CA" sz="1700" i="1" dirty="0">
                <a:solidFill>
                  <a:srgbClr val="000000"/>
                </a:solidFill>
              </a:rPr>
              <a:t> and cognitive performance: A population-</a:t>
            </a:r>
            <a:r>
              <a:rPr lang="fr-CA" sz="1700" i="1" dirty="0" err="1">
                <a:solidFill>
                  <a:srgbClr val="000000"/>
                </a:solidFill>
              </a:rPr>
              <a:t>based</a:t>
            </a:r>
            <a:r>
              <a:rPr lang="fr-CA" sz="1700" i="1" dirty="0">
                <a:solidFill>
                  <a:srgbClr val="000000"/>
                </a:solidFill>
              </a:rPr>
              <a:t> </a:t>
            </a:r>
            <a:r>
              <a:rPr lang="fr-CA" sz="1700" i="1" dirty="0" err="1">
                <a:solidFill>
                  <a:srgbClr val="000000"/>
                </a:solidFill>
              </a:rPr>
              <a:t>study</a:t>
            </a:r>
            <a:r>
              <a:rPr lang="fr-CA" sz="1700" i="1" dirty="0">
                <a:solidFill>
                  <a:srgbClr val="000000"/>
                </a:solidFill>
              </a:rPr>
              <a:t> in 35 to 90 </a:t>
            </a:r>
            <a:r>
              <a:rPr lang="fr-CA" sz="1700" i="1" dirty="0" err="1">
                <a:solidFill>
                  <a:srgbClr val="000000"/>
                </a:solidFill>
              </a:rPr>
              <a:t>year-oldmen</a:t>
            </a:r>
            <a:r>
              <a:rPr lang="fr-CA" sz="1700" i="1" dirty="0">
                <a:solidFill>
                  <a:srgbClr val="000000"/>
                </a:solidFill>
              </a:rPr>
              <a:t> and </a:t>
            </a:r>
            <a:r>
              <a:rPr lang="fr-CA" sz="1700" i="1" dirty="0" err="1">
                <a:solidFill>
                  <a:srgbClr val="000000"/>
                </a:solidFill>
              </a:rPr>
              <a:t>women</a:t>
            </a:r>
            <a:r>
              <a:rPr lang="fr-CA" sz="1700" i="1" dirty="0">
                <a:solidFill>
                  <a:srgbClr val="000000"/>
                </a:solidFill>
              </a:rPr>
              <a:t>.</a:t>
            </a:r>
            <a:r>
              <a:rPr lang="fr-CA" sz="1700" dirty="0">
                <a:solidFill>
                  <a:srgbClr val="000000"/>
                </a:solidFill>
              </a:rPr>
              <a:t> </a:t>
            </a:r>
            <a:r>
              <a:rPr lang="fr-CA" sz="1700" dirty="0" err="1">
                <a:solidFill>
                  <a:srgbClr val="000000"/>
                </a:solidFill>
              </a:rPr>
              <a:t>Psychoneuroendocrinology</a:t>
            </a:r>
            <a:r>
              <a:rPr lang="fr-CA" sz="1700" dirty="0">
                <a:solidFill>
                  <a:srgbClr val="000000"/>
                </a:solidFill>
              </a:rPr>
              <a:t>, 2006. </a:t>
            </a:r>
            <a:r>
              <a:rPr lang="fr-CA" sz="1700" b="1" dirty="0">
                <a:solidFill>
                  <a:srgbClr val="000000"/>
                </a:solidFill>
              </a:rPr>
              <a:t>31</a:t>
            </a:r>
            <a:r>
              <a:rPr lang="fr-CA" sz="1700" dirty="0">
                <a:solidFill>
                  <a:srgbClr val="000000"/>
                </a:solidFill>
              </a:rPr>
              <a:t>(5): p. 565-576.</a:t>
            </a:r>
            <a:r>
              <a:rPr lang="en-CA" sz="1700" dirty="0">
                <a:solidFill>
                  <a:srgbClr val="000000"/>
                </a:solidFill>
              </a:rPr>
              <a:t> </a:t>
            </a:r>
            <a:endParaRPr lang="en-CA" sz="17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2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200" dirty="0" smtClean="0">
              <a:solidFill>
                <a:srgbClr val="000000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CA" sz="12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71958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Mise en contexte 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Environ 20 % des hommes &gt; 60 ans et 50% des hommes de &gt; 80 ans ont des taux de testostérone totale sous la </a:t>
            </a:r>
            <a:r>
              <a:rPr lang="fr-CA" dirty="0" smtClean="0"/>
              <a:t>normale</a:t>
            </a:r>
            <a:r>
              <a:rPr lang="en-CA" dirty="0" smtClean="0"/>
              <a:t>. </a:t>
            </a:r>
            <a:r>
              <a:rPr lang="en-CA" baseline="30000" dirty="0" smtClean="0"/>
              <a:t>1</a:t>
            </a: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fr-CA" sz="2000" dirty="0" smtClean="0"/>
              <a:t>Plusieurs études observationnelles ont suggéré un lien </a:t>
            </a:r>
            <a:r>
              <a:rPr lang="fr-CA" sz="2000" dirty="0"/>
              <a:t>entre des taux de testostérones bas et des fonctions cognitives diminuées </a:t>
            </a:r>
            <a:r>
              <a:rPr lang="fr-CA" sz="2000" baseline="30000" dirty="0" smtClean="0"/>
              <a:t>2,3,4,5,6</a:t>
            </a:r>
            <a:r>
              <a:rPr lang="fr-CA" sz="2000" dirty="0" smtClean="0"/>
              <a:t>ou </a:t>
            </a:r>
            <a:r>
              <a:rPr lang="fr-CA" sz="2000" dirty="0"/>
              <a:t>un risque augmenté </a:t>
            </a:r>
            <a:r>
              <a:rPr lang="fr-CA" sz="2000" dirty="0" smtClean="0"/>
              <a:t>d’Alzheimer</a:t>
            </a:r>
            <a:r>
              <a:rPr lang="fr-CA" sz="2000" baseline="30000" dirty="0" smtClean="0"/>
              <a:t>7</a:t>
            </a:r>
            <a:r>
              <a:rPr lang="fr-CA" sz="2000" dirty="0" smtClean="0"/>
              <a:t> chez les hommes âgés.</a:t>
            </a:r>
            <a:endParaRPr lang="en-CA" sz="20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83554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Références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483" y="2207091"/>
            <a:ext cx="8576330" cy="42474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CA" sz="16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CA" sz="1600" dirty="0">
                <a:solidFill>
                  <a:srgbClr val="000000"/>
                </a:solidFill>
              </a:rPr>
              <a:t>6. </a:t>
            </a:r>
            <a:r>
              <a:rPr lang="fr-CA" sz="1600" dirty="0" err="1">
                <a:solidFill>
                  <a:srgbClr val="000000"/>
                </a:solidFill>
              </a:rPr>
              <a:t>Yeap</a:t>
            </a:r>
            <a:r>
              <a:rPr lang="fr-CA" sz="1600" dirty="0">
                <a:solidFill>
                  <a:srgbClr val="000000"/>
                </a:solidFill>
              </a:rPr>
              <a:t>, B.B., et al., </a:t>
            </a:r>
            <a:r>
              <a:rPr lang="fr-CA" sz="1600" i="1" dirty="0" err="1">
                <a:solidFill>
                  <a:srgbClr val="000000"/>
                </a:solidFill>
              </a:rPr>
              <a:t>Higher</a:t>
            </a:r>
            <a:r>
              <a:rPr lang="fr-CA" sz="1600" i="1" dirty="0">
                <a:solidFill>
                  <a:srgbClr val="000000"/>
                </a:solidFill>
              </a:rPr>
              <a:t> </a:t>
            </a:r>
            <a:r>
              <a:rPr lang="fr-CA" sz="1600" i="1" dirty="0" err="1">
                <a:solidFill>
                  <a:srgbClr val="000000"/>
                </a:solidFill>
              </a:rPr>
              <a:t>serum</a:t>
            </a:r>
            <a:r>
              <a:rPr lang="fr-CA" sz="1600" i="1" dirty="0">
                <a:solidFill>
                  <a:srgbClr val="000000"/>
                </a:solidFill>
              </a:rPr>
              <a:t> free </a:t>
            </a:r>
            <a:r>
              <a:rPr lang="fr-CA" sz="1600" i="1" dirty="0" err="1">
                <a:solidFill>
                  <a:srgbClr val="000000"/>
                </a:solidFill>
              </a:rPr>
              <a:t>testosterone</a:t>
            </a:r>
            <a:r>
              <a:rPr lang="fr-CA" sz="1600" i="1" dirty="0">
                <a:solidFill>
                  <a:srgbClr val="000000"/>
                </a:solidFill>
              </a:rPr>
              <a:t> </a:t>
            </a:r>
            <a:r>
              <a:rPr lang="fr-CA" sz="1600" i="1" dirty="0" err="1">
                <a:solidFill>
                  <a:srgbClr val="000000"/>
                </a:solidFill>
              </a:rPr>
              <a:t>is</a:t>
            </a:r>
            <a:r>
              <a:rPr lang="fr-CA" sz="1600" i="1" dirty="0">
                <a:solidFill>
                  <a:srgbClr val="000000"/>
                </a:solidFill>
              </a:rPr>
              <a:t> </a:t>
            </a:r>
            <a:r>
              <a:rPr lang="fr-CA" sz="1600" i="1" dirty="0" err="1">
                <a:solidFill>
                  <a:srgbClr val="000000"/>
                </a:solidFill>
              </a:rPr>
              <a:t>associated</a:t>
            </a:r>
            <a:r>
              <a:rPr lang="fr-CA" sz="1600" i="1" dirty="0">
                <a:solidFill>
                  <a:srgbClr val="000000"/>
                </a:solidFill>
              </a:rPr>
              <a:t> </a:t>
            </a:r>
            <a:r>
              <a:rPr lang="fr-CA" sz="1600" i="1" dirty="0" err="1">
                <a:solidFill>
                  <a:srgbClr val="000000"/>
                </a:solidFill>
              </a:rPr>
              <a:t>with</a:t>
            </a:r>
            <a:r>
              <a:rPr lang="fr-CA" sz="1600" i="1" dirty="0">
                <a:solidFill>
                  <a:srgbClr val="000000"/>
                </a:solidFill>
              </a:rPr>
              <a:t> </a:t>
            </a:r>
            <a:r>
              <a:rPr lang="fr-CA" sz="1600" i="1" dirty="0" err="1">
                <a:solidFill>
                  <a:srgbClr val="000000"/>
                </a:solidFill>
              </a:rPr>
              <a:t>better</a:t>
            </a:r>
            <a:r>
              <a:rPr lang="fr-CA" sz="1600" i="1" dirty="0">
                <a:solidFill>
                  <a:srgbClr val="000000"/>
                </a:solidFill>
              </a:rPr>
              <a:t> cognitive </a:t>
            </a:r>
            <a:r>
              <a:rPr lang="fr-CA" sz="1600" i="1" dirty="0" err="1">
                <a:solidFill>
                  <a:srgbClr val="000000"/>
                </a:solidFill>
              </a:rPr>
              <a:t>function</a:t>
            </a:r>
            <a:r>
              <a:rPr lang="fr-CA" sz="1600" i="1" dirty="0">
                <a:solidFill>
                  <a:srgbClr val="000000"/>
                </a:solidFill>
              </a:rPr>
              <a:t> in </a:t>
            </a:r>
            <a:r>
              <a:rPr lang="fr-CA" sz="1600" i="1" dirty="0" err="1">
                <a:solidFill>
                  <a:srgbClr val="000000"/>
                </a:solidFill>
              </a:rPr>
              <a:t>older</a:t>
            </a:r>
            <a:r>
              <a:rPr lang="fr-CA" sz="1600" i="1" dirty="0">
                <a:solidFill>
                  <a:srgbClr val="000000"/>
                </a:solidFill>
              </a:rPr>
              <a:t> men, </a:t>
            </a:r>
            <a:r>
              <a:rPr lang="fr-CA" sz="1600" i="1" dirty="0" err="1">
                <a:solidFill>
                  <a:srgbClr val="000000"/>
                </a:solidFill>
              </a:rPr>
              <a:t>while</a:t>
            </a:r>
            <a:r>
              <a:rPr lang="fr-CA" sz="1600" i="1" dirty="0">
                <a:solidFill>
                  <a:srgbClr val="000000"/>
                </a:solidFill>
              </a:rPr>
              <a:t> total </a:t>
            </a:r>
            <a:r>
              <a:rPr lang="fr-CA" sz="1600" i="1" dirty="0" err="1">
                <a:solidFill>
                  <a:srgbClr val="000000"/>
                </a:solidFill>
              </a:rPr>
              <a:t>testosterone</a:t>
            </a:r>
            <a:r>
              <a:rPr lang="fr-CA" sz="1600" i="1" dirty="0">
                <a:solidFill>
                  <a:srgbClr val="000000"/>
                </a:solidFill>
              </a:rPr>
              <a:t> </a:t>
            </a:r>
            <a:r>
              <a:rPr lang="fr-CA" sz="1600" i="1" dirty="0" err="1">
                <a:solidFill>
                  <a:srgbClr val="000000"/>
                </a:solidFill>
              </a:rPr>
              <a:t>is</a:t>
            </a:r>
            <a:r>
              <a:rPr lang="fr-CA" sz="1600" i="1" dirty="0">
                <a:solidFill>
                  <a:srgbClr val="000000"/>
                </a:solidFill>
              </a:rPr>
              <a:t> not. The </a:t>
            </a:r>
            <a:r>
              <a:rPr lang="fr-CA" sz="1600" i="1" dirty="0" err="1">
                <a:solidFill>
                  <a:srgbClr val="000000"/>
                </a:solidFill>
              </a:rPr>
              <a:t>Health</a:t>
            </a:r>
            <a:r>
              <a:rPr lang="fr-CA" sz="1600" i="1" dirty="0">
                <a:solidFill>
                  <a:srgbClr val="000000"/>
                </a:solidFill>
              </a:rPr>
              <a:t> In Men </a:t>
            </a:r>
            <a:r>
              <a:rPr lang="fr-CA" sz="1600" i="1" dirty="0" err="1">
                <a:solidFill>
                  <a:srgbClr val="000000"/>
                </a:solidFill>
              </a:rPr>
              <a:t>Study</a:t>
            </a:r>
            <a:r>
              <a:rPr lang="fr-CA" sz="1600" i="1" dirty="0">
                <a:solidFill>
                  <a:srgbClr val="000000"/>
                </a:solidFill>
              </a:rPr>
              <a:t>.</a:t>
            </a:r>
            <a:r>
              <a:rPr lang="fr-CA" sz="1600" dirty="0">
                <a:solidFill>
                  <a:srgbClr val="000000"/>
                </a:solidFill>
              </a:rPr>
              <a:t> </a:t>
            </a:r>
            <a:r>
              <a:rPr lang="fr-CA" sz="1600" dirty="0" err="1">
                <a:solidFill>
                  <a:srgbClr val="000000"/>
                </a:solidFill>
              </a:rPr>
              <a:t>Clinical</a:t>
            </a:r>
            <a:r>
              <a:rPr lang="fr-CA" sz="1600" dirty="0">
                <a:solidFill>
                  <a:srgbClr val="000000"/>
                </a:solidFill>
              </a:rPr>
              <a:t> </a:t>
            </a:r>
            <a:r>
              <a:rPr lang="fr-CA" sz="1600" dirty="0" err="1">
                <a:solidFill>
                  <a:srgbClr val="000000"/>
                </a:solidFill>
              </a:rPr>
              <a:t>Endocrinology</a:t>
            </a:r>
            <a:r>
              <a:rPr lang="fr-CA" sz="1600" dirty="0">
                <a:solidFill>
                  <a:srgbClr val="000000"/>
                </a:solidFill>
              </a:rPr>
              <a:t>, 2008. </a:t>
            </a:r>
            <a:r>
              <a:rPr lang="fr-CA" sz="1600" b="1" dirty="0">
                <a:solidFill>
                  <a:srgbClr val="000000"/>
                </a:solidFill>
              </a:rPr>
              <a:t>68</a:t>
            </a:r>
            <a:r>
              <a:rPr lang="fr-CA" sz="1600" dirty="0">
                <a:solidFill>
                  <a:srgbClr val="000000"/>
                </a:solidFill>
              </a:rPr>
              <a:t>(3): p. 404-412.</a:t>
            </a:r>
            <a:r>
              <a:rPr lang="en-CA" sz="160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en-CA" sz="1600" dirty="0">
                <a:solidFill>
                  <a:srgbClr val="000000"/>
                </a:solidFill>
              </a:rPr>
              <a:t>7. </a:t>
            </a:r>
            <a:r>
              <a:rPr lang="fr-CA" sz="1600" dirty="0" err="1">
                <a:solidFill>
                  <a:srgbClr val="000000"/>
                </a:solidFill>
              </a:rPr>
              <a:t>Hogervorst</a:t>
            </a:r>
            <a:r>
              <a:rPr lang="fr-CA" sz="1600" dirty="0">
                <a:solidFill>
                  <a:srgbClr val="000000"/>
                </a:solidFill>
              </a:rPr>
              <a:t>, E., et al., </a:t>
            </a:r>
            <a:r>
              <a:rPr lang="fr-CA" sz="1600" i="1" dirty="0" err="1">
                <a:solidFill>
                  <a:srgbClr val="000000"/>
                </a:solidFill>
              </a:rPr>
              <a:t>Low</a:t>
            </a:r>
            <a:r>
              <a:rPr lang="fr-CA" sz="1600" i="1" dirty="0">
                <a:solidFill>
                  <a:srgbClr val="000000"/>
                </a:solidFill>
              </a:rPr>
              <a:t> free </a:t>
            </a:r>
            <a:r>
              <a:rPr lang="fr-CA" sz="1600" i="1" dirty="0" err="1">
                <a:solidFill>
                  <a:srgbClr val="000000"/>
                </a:solidFill>
              </a:rPr>
              <a:t>testosterone</a:t>
            </a:r>
            <a:r>
              <a:rPr lang="fr-CA" sz="1600" i="1" dirty="0">
                <a:solidFill>
                  <a:srgbClr val="000000"/>
                </a:solidFill>
              </a:rPr>
              <a:t> </a:t>
            </a:r>
            <a:r>
              <a:rPr lang="fr-CA" sz="1600" i="1" dirty="0" err="1">
                <a:solidFill>
                  <a:srgbClr val="000000"/>
                </a:solidFill>
              </a:rPr>
              <a:t>is</a:t>
            </a:r>
            <a:r>
              <a:rPr lang="fr-CA" sz="1600" i="1" dirty="0">
                <a:solidFill>
                  <a:srgbClr val="000000"/>
                </a:solidFill>
              </a:rPr>
              <a:t> an </a:t>
            </a:r>
            <a:r>
              <a:rPr lang="fr-CA" sz="1600" i="1" dirty="0" err="1">
                <a:solidFill>
                  <a:srgbClr val="000000"/>
                </a:solidFill>
              </a:rPr>
              <a:t>independent</a:t>
            </a:r>
            <a:r>
              <a:rPr lang="fr-CA" sz="1600" i="1" dirty="0">
                <a:solidFill>
                  <a:srgbClr val="000000"/>
                </a:solidFill>
              </a:rPr>
              <a:t> </a:t>
            </a:r>
            <a:r>
              <a:rPr lang="fr-CA" sz="1600" i="1" dirty="0" err="1">
                <a:solidFill>
                  <a:srgbClr val="000000"/>
                </a:solidFill>
              </a:rPr>
              <a:t>risk</a:t>
            </a:r>
            <a:r>
              <a:rPr lang="fr-CA" sz="1600" i="1" dirty="0">
                <a:solidFill>
                  <a:srgbClr val="000000"/>
                </a:solidFill>
              </a:rPr>
              <a:t> factor for </a:t>
            </a:r>
            <a:r>
              <a:rPr lang="fr-CA" sz="1600" i="1" dirty="0" err="1">
                <a:solidFill>
                  <a:srgbClr val="000000"/>
                </a:solidFill>
              </a:rPr>
              <a:t>Alzheimer's</a:t>
            </a:r>
            <a:r>
              <a:rPr lang="fr-CA" sz="1600" i="1" dirty="0">
                <a:solidFill>
                  <a:srgbClr val="000000"/>
                </a:solidFill>
              </a:rPr>
              <a:t> </a:t>
            </a:r>
            <a:r>
              <a:rPr lang="fr-CA" sz="1600" i="1" dirty="0" err="1">
                <a:solidFill>
                  <a:srgbClr val="000000"/>
                </a:solidFill>
              </a:rPr>
              <a:t>disease</a:t>
            </a:r>
            <a:r>
              <a:rPr lang="fr-CA" sz="1600" i="1" dirty="0">
                <a:solidFill>
                  <a:srgbClr val="000000"/>
                </a:solidFill>
              </a:rPr>
              <a:t>.</a:t>
            </a:r>
            <a:r>
              <a:rPr lang="fr-CA" sz="1600" dirty="0">
                <a:solidFill>
                  <a:srgbClr val="000000"/>
                </a:solidFill>
              </a:rPr>
              <a:t> </a:t>
            </a:r>
            <a:r>
              <a:rPr lang="fr-CA" sz="1600" dirty="0" err="1">
                <a:solidFill>
                  <a:srgbClr val="000000"/>
                </a:solidFill>
              </a:rPr>
              <a:t>Experimental</a:t>
            </a:r>
            <a:r>
              <a:rPr lang="fr-CA" sz="1600" dirty="0">
                <a:solidFill>
                  <a:srgbClr val="000000"/>
                </a:solidFill>
              </a:rPr>
              <a:t> </a:t>
            </a:r>
            <a:r>
              <a:rPr lang="fr-CA" sz="1600" dirty="0" err="1">
                <a:solidFill>
                  <a:srgbClr val="000000"/>
                </a:solidFill>
              </a:rPr>
              <a:t>Gerontology</a:t>
            </a:r>
            <a:r>
              <a:rPr lang="fr-CA" sz="1600" dirty="0">
                <a:solidFill>
                  <a:srgbClr val="000000"/>
                </a:solidFill>
              </a:rPr>
              <a:t>, 2004. </a:t>
            </a:r>
            <a:r>
              <a:rPr lang="fr-CA" sz="1600" b="1" dirty="0">
                <a:solidFill>
                  <a:srgbClr val="000000"/>
                </a:solidFill>
              </a:rPr>
              <a:t>39</a:t>
            </a:r>
            <a:r>
              <a:rPr lang="fr-CA" sz="1600" dirty="0">
                <a:solidFill>
                  <a:srgbClr val="000000"/>
                </a:solidFill>
              </a:rPr>
              <a:t>(11): p. 1633-1639.</a:t>
            </a:r>
            <a:r>
              <a:rPr lang="en-CA" sz="160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en-CA" sz="1600" dirty="0">
                <a:solidFill>
                  <a:srgbClr val="000000"/>
                </a:solidFill>
              </a:rPr>
              <a:t>8. </a:t>
            </a:r>
            <a:r>
              <a:rPr lang="en-US" sz="1600" dirty="0">
                <a:solidFill>
                  <a:srgbClr val="000000"/>
                </a:solidFill>
              </a:rPr>
              <a:t>Harman, S.M., et al., </a:t>
            </a:r>
            <a:r>
              <a:rPr lang="en-US" sz="1600" i="1" dirty="0">
                <a:solidFill>
                  <a:srgbClr val="000000"/>
                </a:solidFill>
              </a:rPr>
              <a:t>Longitudinal Effects of Aging on Serum Total and Free Testosterone Levels in Healthy Men.</a:t>
            </a:r>
            <a:r>
              <a:rPr lang="en-US" sz="1600" dirty="0">
                <a:solidFill>
                  <a:srgbClr val="000000"/>
                </a:solidFill>
              </a:rPr>
              <a:t> The Journal of Clinical Endocrinology &amp; Metabolism, 2001. </a:t>
            </a:r>
            <a:r>
              <a:rPr lang="en-US" sz="1600" b="1" dirty="0">
                <a:solidFill>
                  <a:srgbClr val="000000"/>
                </a:solidFill>
              </a:rPr>
              <a:t>86</a:t>
            </a:r>
            <a:r>
              <a:rPr lang="en-US" sz="1600" dirty="0">
                <a:solidFill>
                  <a:srgbClr val="000000"/>
                </a:solidFill>
              </a:rPr>
              <a:t>(2): p. 724-731</a:t>
            </a:r>
            <a:r>
              <a:rPr lang="en-US" sz="1600" dirty="0" smtClean="0">
                <a:solidFill>
                  <a:srgbClr val="000000"/>
                </a:solidFill>
              </a:rPr>
              <a:t>.</a:t>
            </a:r>
            <a:endParaRPr lang="fr-CA" sz="1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CA" sz="1600" dirty="0">
                <a:solidFill>
                  <a:srgbClr val="000000"/>
                </a:solidFill>
              </a:rPr>
              <a:t>9</a:t>
            </a:r>
            <a:r>
              <a:rPr lang="fr-CA" sz="1600" dirty="0" smtClean="0">
                <a:solidFill>
                  <a:srgbClr val="000000"/>
                </a:solidFill>
              </a:rPr>
              <a:t>. </a:t>
            </a:r>
            <a:r>
              <a:rPr lang="fr-CA" sz="1600" dirty="0">
                <a:solidFill>
                  <a:srgbClr val="000000"/>
                </a:solidFill>
              </a:rPr>
              <a:t>Hua, J.T., K.L. </a:t>
            </a:r>
            <a:r>
              <a:rPr lang="fr-CA" sz="1600" dirty="0" err="1">
                <a:solidFill>
                  <a:srgbClr val="000000"/>
                </a:solidFill>
              </a:rPr>
              <a:t>Hildreth</a:t>
            </a:r>
            <a:r>
              <a:rPr lang="fr-CA" sz="1600" dirty="0">
                <a:solidFill>
                  <a:srgbClr val="000000"/>
                </a:solidFill>
              </a:rPr>
              <a:t>, and V.S. </a:t>
            </a:r>
            <a:r>
              <a:rPr lang="fr-CA" sz="1600" dirty="0" err="1">
                <a:solidFill>
                  <a:srgbClr val="000000"/>
                </a:solidFill>
              </a:rPr>
              <a:t>Pelak</a:t>
            </a:r>
            <a:r>
              <a:rPr lang="fr-CA" sz="1600" dirty="0">
                <a:solidFill>
                  <a:srgbClr val="000000"/>
                </a:solidFill>
              </a:rPr>
              <a:t>, </a:t>
            </a:r>
            <a:r>
              <a:rPr lang="fr-CA" sz="1600" i="1" dirty="0" err="1">
                <a:solidFill>
                  <a:srgbClr val="000000"/>
                </a:solidFill>
              </a:rPr>
              <a:t>Effects</a:t>
            </a:r>
            <a:r>
              <a:rPr lang="fr-CA" sz="1600" i="1" dirty="0">
                <a:solidFill>
                  <a:srgbClr val="000000"/>
                </a:solidFill>
              </a:rPr>
              <a:t> of </a:t>
            </a:r>
            <a:r>
              <a:rPr lang="fr-CA" sz="1600" i="1" dirty="0" err="1">
                <a:solidFill>
                  <a:srgbClr val="000000"/>
                </a:solidFill>
              </a:rPr>
              <a:t>Testosterone</a:t>
            </a:r>
            <a:r>
              <a:rPr lang="fr-CA" sz="1600" i="1" dirty="0">
                <a:solidFill>
                  <a:srgbClr val="000000"/>
                </a:solidFill>
              </a:rPr>
              <a:t> </a:t>
            </a:r>
            <a:r>
              <a:rPr lang="fr-CA" sz="1600" i="1" dirty="0" err="1">
                <a:solidFill>
                  <a:srgbClr val="000000"/>
                </a:solidFill>
              </a:rPr>
              <a:t>Therapy</a:t>
            </a:r>
            <a:r>
              <a:rPr lang="fr-CA" sz="1600" i="1" dirty="0">
                <a:solidFill>
                  <a:srgbClr val="000000"/>
                </a:solidFill>
              </a:rPr>
              <a:t> on Cognitive </a:t>
            </a:r>
            <a:r>
              <a:rPr lang="fr-CA" sz="1600" i="1" dirty="0" err="1">
                <a:solidFill>
                  <a:srgbClr val="000000"/>
                </a:solidFill>
              </a:rPr>
              <a:t>Function</a:t>
            </a:r>
            <a:r>
              <a:rPr lang="fr-CA" sz="1600" i="1" dirty="0">
                <a:solidFill>
                  <a:srgbClr val="000000"/>
                </a:solidFill>
              </a:rPr>
              <a:t> in </a:t>
            </a:r>
            <a:r>
              <a:rPr lang="fr-CA" sz="1600" i="1" dirty="0" err="1">
                <a:solidFill>
                  <a:srgbClr val="000000"/>
                </a:solidFill>
              </a:rPr>
              <a:t>Aging</a:t>
            </a:r>
            <a:r>
              <a:rPr lang="fr-CA" sz="1600" i="1" dirty="0">
                <a:solidFill>
                  <a:srgbClr val="000000"/>
                </a:solidFill>
              </a:rPr>
              <a:t>: A </a:t>
            </a:r>
            <a:r>
              <a:rPr lang="fr-CA" sz="1600" i="1" dirty="0" err="1">
                <a:solidFill>
                  <a:srgbClr val="000000"/>
                </a:solidFill>
              </a:rPr>
              <a:t>Systematic</a:t>
            </a:r>
            <a:r>
              <a:rPr lang="fr-CA" sz="1600" i="1" dirty="0">
                <a:solidFill>
                  <a:srgbClr val="000000"/>
                </a:solidFill>
              </a:rPr>
              <a:t> </a:t>
            </a:r>
            <a:r>
              <a:rPr lang="fr-CA" sz="1600" i="1" dirty="0" err="1">
                <a:solidFill>
                  <a:srgbClr val="000000"/>
                </a:solidFill>
              </a:rPr>
              <a:t>Review</a:t>
            </a:r>
            <a:r>
              <a:rPr lang="fr-CA" sz="1600" i="1" dirty="0">
                <a:solidFill>
                  <a:srgbClr val="000000"/>
                </a:solidFill>
              </a:rPr>
              <a:t>.</a:t>
            </a:r>
            <a:r>
              <a:rPr lang="fr-CA" sz="1600" dirty="0">
                <a:solidFill>
                  <a:srgbClr val="000000"/>
                </a:solidFill>
              </a:rPr>
              <a:t> Cognitive and </a:t>
            </a:r>
            <a:r>
              <a:rPr lang="fr-CA" sz="1600" dirty="0" err="1">
                <a:solidFill>
                  <a:srgbClr val="000000"/>
                </a:solidFill>
              </a:rPr>
              <a:t>Behavioral</a:t>
            </a:r>
            <a:r>
              <a:rPr lang="fr-CA" sz="1600" dirty="0">
                <a:solidFill>
                  <a:srgbClr val="000000"/>
                </a:solidFill>
              </a:rPr>
              <a:t> </a:t>
            </a:r>
            <a:r>
              <a:rPr lang="fr-CA" sz="1600" dirty="0" err="1">
                <a:solidFill>
                  <a:srgbClr val="000000"/>
                </a:solidFill>
              </a:rPr>
              <a:t>Neurology</a:t>
            </a:r>
            <a:r>
              <a:rPr lang="fr-CA" sz="1600" dirty="0">
                <a:solidFill>
                  <a:srgbClr val="000000"/>
                </a:solidFill>
              </a:rPr>
              <a:t>, 2016. </a:t>
            </a:r>
            <a:r>
              <a:rPr lang="fr-CA" sz="1600" b="1" dirty="0">
                <a:solidFill>
                  <a:srgbClr val="000000"/>
                </a:solidFill>
              </a:rPr>
              <a:t>29</a:t>
            </a:r>
            <a:r>
              <a:rPr lang="fr-CA" sz="1600" dirty="0">
                <a:solidFill>
                  <a:srgbClr val="000000"/>
                </a:solidFill>
              </a:rPr>
              <a:t>(3): p. 122</a:t>
            </a:r>
            <a:r>
              <a:rPr lang="fr-CA" sz="1600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r>
              <a:rPr lang="fr-CA" sz="1600" dirty="0" smtClean="0">
                <a:solidFill>
                  <a:srgbClr val="000000"/>
                </a:solidFill>
              </a:rPr>
              <a:t>10. </a:t>
            </a:r>
            <a:r>
              <a:rPr lang="fr-CA" sz="1600" dirty="0" err="1">
                <a:solidFill>
                  <a:srgbClr val="000000"/>
                </a:solidFill>
              </a:rPr>
              <a:t>Giagulli</a:t>
            </a:r>
            <a:r>
              <a:rPr lang="fr-CA" sz="1600" dirty="0">
                <a:solidFill>
                  <a:srgbClr val="000000"/>
                </a:solidFill>
              </a:rPr>
              <a:t>, V.A., et al., </a:t>
            </a:r>
            <a:r>
              <a:rPr lang="fr-CA" sz="1600" i="1" dirty="0" err="1">
                <a:solidFill>
                  <a:srgbClr val="000000"/>
                </a:solidFill>
              </a:rPr>
              <a:t>Serum</a:t>
            </a:r>
            <a:r>
              <a:rPr lang="fr-CA" sz="1600" i="1" dirty="0">
                <a:solidFill>
                  <a:srgbClr val="000000"/>
                </a:solidFill>
              </a:rPr>
              <a:t> </a:t>
            </a:r>
            <a:r>
              <a:rPr lang="fr-CA" sz="1600" i="1" dirty="0" err="1">
                <a:solidFill>
                  <a:srgbClr val="000000"/>
                </a:solidFill>
              </a:rPr>
              <a:t>Testosterone</a:t>
            </a:r>
            <a:r>
              <a:rPr lang="fr-CA" sz="1600" i="1" dirty="0">
                <a:solidFill>
                  <a:srgbClr val="000000"/>
                </a:solidFill>
              </a:rPr>
              <a:t> and Cognitive </a:t>
            </a:r>
            <a:r>
              <a:rPr lang="fr-CA" sz="1600" i="1" dirty="0" err="1">
                <a:solidFill>
                  <a:srgbClr val="000000"/>
                </a:solidFill>
              </a:rPr>
              <a:t>Function</a:t>
            </a:r>
            <a:r>
              <a:rPr lang="fr-CA" sz="1600" i="1" dirty="0">
                <a:solidFill>
                  <a:srgbClr val="000000"/>
                </a:solidFill>
              </a:rPr>
              <a:t> in </a:t>
            </a:r>
            <a:r>
              <a:rPr lang="fr-CA" sz="1600" i="1" dirty="0" err="1">
                <a:solidFill>
                  <a:srgbClr val="000000"/>
                </a:solidFill>
              </a:rPr>
              <a:t>Ageing</a:t>
            </a:r>
            <a:r>
              <a:rPr lang="fr-CA" sz="1600" i="1" dirty="0">
                <a:solidFill>
                  <a:srgbClr val="000000"/>
                </a:solidFill>
              </a:rPr>
              <a:t> Male: </a:t>
            </a:r>
            <a:r>
              <a:rPr lang="fr-CA" sz="1600" i="1" dirty="0" err="1">
                <a:solidFill>
                  <a:srgbClr val="000000"/>
                </a:solidFill>
              </a:rPr>
              <a:t>Updating</a:t>
            </a:r>
            <a:r>
              <a:rPr lang="fr-CA" sz="1600" i="1" dirty="0">
                <a:solidFill>
                  <a:srgbClr val="000000"/>
                </a:solidFill>
              </a:rPr>
              <a:t> the </a:t>
            </a:r>
            <a:r>
              <a:rPr lang="fr-CA" sz="1600" i="1" dirty="0" err="1">
                <a:solidFill>
                  <a:srgbClr val="000000"/>
                </a:solidFill>
              </a:rPr>
              <a:t>Evidence</a:t>
            </a:r>
            <a:r>
              <a:rPr lang="fr-CA" sz="1600" i="1" dirty="0">
                <a:solidFill>
                  <a:srgbClr val="000000"/>
                </a:solidFill>
              </a:rPr>
              <a:t>.</a:t>
            </a:r>
            <a:r>
              <a:rPr lang="fr-CA" sz="1600" dirty="0">
                <a:solidFill>
                  <a:srgbClr val="000000"/>
                </a:solidFill>
              </a:rPr>
              <a:t> </a:t>
            </a:r>
            <a:r>
              <a:rPr lang="fr-CA" sz="1600" dirty="0" err="1">
                <a:solidFill>
                  <a:srgbClr val="000000"/>
                </a:solidFill>
              </a:rPr>
              <a:t>Recent</a:t>
            </a:r>
            <a:r>
              <a:rPr lang="fr-CA" sz="1600" dirty="0">
                <a:solidFill>
                  <a:srgbClr val="000000"/>
                </a:solidFill>
              </a:rPr>
              <a:t> patents on endocrine, </a:t>
            </a:r>
            <a:r>
              <a:rPr lang="fr-CA" sz="1600" dirty="0" err="1">
                <a:solidFill>
                  <a:srgbClr val="000000"/>
                </a:solidFill>
              </a:rPr>
              <a:t>metabolic</a:t>
            </a:r>
            <a:r>
              <a:rPr lang="fr-CA" sz="1600" dirty="0">
                <a:solidFill>
                  <a:srgbClr val="000000"/>
                </a:solidFill>
              </a:rPr>
              <a:t> &amp; immune </a:t>
            </a:r>
            <a:r>
              <a:rPr lang="fr-CA" sz="1600" dirty="0" err="1">
                <a:solidFill>
                  <a:srgbClr val="000000"/>
                </a:solidFill>
              </a:rPr>
              <a:t>drug</a:t>
            </a:r>
            <a:r>
              <a:rPr lang="fr-CA" sz="1600" dirty="0">
                <a:solidFill>
                  <a:srgbClr val="000000"/>
                </a:solidFill>
              </a:rPr>
              <a:t> </a:t>
            </a:r>
            <a:r>
              <a:rPr lang="fr-CA" sz="1600" dirty="0" err="1">
                <a:solidFill>
                  <a:srgbClr val="000000"/>
                </a:solidFill>
              </a:rPr>
              <a:t>discovery</a:t>
            </a:r>
            <a:r>
              <a:rPr lang="fr-CA" sz="1600" dirty="0">
                <a:solidFill>
                  <a:srgbClr val="000000"/>
                </a:solidFill>
              </a:rPr>
              <a:t>, 2016. </a:t>
            </a:r>
            <a:r>
              <a:rPr lang="fr-CA" sz="1600" b="1" dirty="0">
                <a:solidFill>
                  <a:srgbClr val="000000"/>
                </a:solidFill>
              </a:rPr>
              <a:t>10</a:t>
            </a:r>
            <a:r>
              <a:rPr lang="fr-CA" sz="1600" dirty="0">
                <a:solidFill>
                  <a:srgbClr val="000000"/>
                </a:solidFill>
              </a:rPr>
              <a:t>(1): p. 22-30.</a:t>
            </a:r>
          </a:p>
        </p:txBody>
      </p:sp>
    </p:spTree>
    <p:extLst>
      <p:ext uri="{BB962C8B-B14F-4D97-AF65-F5344CB8AC3E}">
        <p14:creationId xmlns:p14="http://schemas.microsoft.com/office/powerpoint/2010/main" val="654701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Progression des ventes de testostérone mondial</a:t>
            </a:r>
            <a:endParaRPr lang="fr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2110" r="-3926" b="-14920"/>
          <a:stretch/>
        </p:blipFill>
        <p:spPr>
          <a:xfrm>
            <a:off x="1400627" y="1350210"/>
            <a:ext cx="6439951" cy="5507790"/>
          </a:xfrm>
        </p:spPr>
      </p:pic>
      <p:sp>
        <p:nvSpPr>
          <p:cNvPr id="5" name="TextBox 4"/>
          <p:cNvSpPr txBox="1"/>
          <p:nvPr/>
        </p:nvSpPr>
        <p:spPr>
          <a:xfrm>
            <a:off x="1791368" y="6189579"/>
            <a:ext cx="6176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Tiré de </a:t>
            </a:r>
            <a:r>
              <a:rPr lang="fr-CA" dirty="0" err="1" smtClean="0"/>
              <a:t>Handelsman</a:t>
            </a:r>
            <a:r>
              <a:rPr lang="fr-CA" dirty="0" smtClean="0"/>
              <a:t> et al. 2013</a:t>
            </a:r>
            <a:r>
              <a:rPr lang="fr-CA" baseline="30000" dirty="0" smtClean="0"/>
              <a:t>8 </a:t>
            </a:r>
            <a:r>
              <a:rPr lang="fr-CA" dirty="0" smtClean="0"/>
              <a:t>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89371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01890"/>
            <a:ext cx="8913813" cy="914400"/>
          </a:xfrm>
        </p:spPr>
        <p:txBody>
          <a:bodyPr/>
          <a:lstStyle/>
          <a:p>
            <a:r>
              <a:rPr lang="fr-CA" dirty="0" smtClean="0"/>
              <a:t>Question de recherche</a:t>
            </a:r>
            <a:endParaRPr lang="fr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491170"/>
              </p:ext>
            </p:extLst>
          </p:nvPr>
        </p:nvGraphicFramePr>
        <p:xfrm>
          <a:off x="930978" y="2384779"/>
          <a:ext cx="7761465" cy="3923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4052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État des connaissances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A" dirty="0" smtClean="0"/>
              <a:t>2 revues de littérature publiées en 2016 ont étudié la question des effets cognitifs de la testostérone chez les hommes âgés :Hua et al. 2016</a:t>
            </a:r>
            <a:r>
              <a:rPr lang="fr-CA" baseline="30000" dirty="0"/>
              <a:t>9</a:t>
            </a:r>
            <a:r>
              <a:rPr lang="fr-CA" dirty="0" smtClean="0"/>
              <a:t> et </a:t>
            </a:r>
            <a:r>
              <a:rPr lang="fr-CA" dirty="0" err="1" smtClean="0"/>
              <a:t>Giagulli</a:t>
            </a:r>
            <a:r>
              <a:rPr lang="fr-CA" dirty="0" smtClean="0"/>
              <a:t> et al. 2016</a:t>
            </a:r>
            <a:r>
              <a:rPr lang="fr-CA" baseline="30000" dirty="0" smtClean="0"/>
              <a:t>10</a:t>
            </a:r>
            <a:r>
              <a:rPr lang="fr-CA" dirty="0" smtClean="0"/>
              <a:t>.</a:t>
            </a:r>
          </a:p>
          <a:p>
            <a:r>
              <a:rPr lang="fr-CA" dirty="0" smtClean="0"/>
              <a:t>Recensent ECR parus avant 2014</a:t>
            </a:r>
          </a:p>
          <a:p>
            <a:r>
              <a:rPr lang="fr-CA" dirty="0" smtClean="0"/>
              <a:t>Conclusions principales : faible qualité des ECR jusqu’à maintenant</a:t>
            </a:r>
          </a:p>
          <a:p>
            <a:r>
              <a:rPr lang="fr-CA" dirty="0" smtClean="0"/>
              <a:t>Résultats hétérogènes : certaines études montrent des améliorations dans la mémoire verbale, les capacités </a:t>
            </a:r>
            <a:r>
              <a:rPr lang="fr-CA" dirty="0" err="1" smtClean="0"/>
              <a:t>visuospatiales</a:t>
            </a:r>
            <a:r>
              <a:rPr lang="fr-CA" dirty="0" smtClean="0"/>
              <a:t> et l’attention, d’autres ne montrent aucune amélioration.</a:t>
            </a:r>
          </a:p>
          <a:p>
            <a:r>
              <a:rPr lang="fr-CA" dirty="0" smtClean="0"/>
              <a:t>Besoin d’ECR de meilleure qualité pour réellement tirer des conclusions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67776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Méthodologie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902" y="2298808"/>
            <a:ext cx="7775865" cy="3863396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Recherche via </a:t>
            </a:r>
            <a:r>
              <a:rPr lang="fr-CA" dirty="0" err="1" smtClean="0"/>
              <a:t>PubMed</a:t>
            </a:r>
            <a:r>
              <a:rPr lang="fr-CA" dirty="0" smtClean="0"/>
              <a:t> par MESH </a:t>
            </a:r>
          </a:p>
          <a:p>
            <a:r>
              <a:rPr lang="fr-CA" dirty="0" smtClean="0"/>
              <a:t>Articles parus entre janvier 2014 et mars 2019</a:t>
            </a:r>
          </a:p>
          <a:p>
            <a:r>
              <a:rPr lang="fr-CA" dirty="0" smtClean="0"/>
              <a:t> Recherche manuelle via références d’articles récents sur le sujet et mots libres sur </a:t>
            </a:r>
            <a:r>
              <a:rPr lang="fr-CA" dirty="0" err="1" smtClean="0"/>
              <a:t>pubmed</a:t>
            </a:r>
            <a:r>
              <a:rPr lang="fr-CA" dirty="0" smtClean="0"/>
              <a:t> pour trouver possibles articles manquants dans la recherche MESH</a:t>
            </a:r>
            <a:r>
              <a:rPr lang="fr-CA" dirty="0" smtClean="0"/>
              <a:t>.</a:t>
            </a:r>
          </a:p>
          <a:p>
            <a:r>
              <a:rPr lang="fr-CA" dirty="0" smtClean="0"/>
              <a:t>MESH utilisés : </a:t>
            </a:r>
            <a:r>
              <a:rPr lang="fr-CA" dirty="0" err="1"/>
              <a:t>h</a:t>
            </a:r>
            <a:r>
              <a:rPr lang="fr-CA" dirty="0" err="1" smtClean="0"/>
              <a:t>umans</a:t>
            </a:r>
            <a:r>
              <a:rPr lang="fr-CA" dirty="0" smtClean="0"/>
              <a:t>, </a:t>
            </a:r>
            <a:r>
              <a:rPr lang="fr-CA" dirty="0" err="1" smtClean="0"/>
              <a:t>testosterone</a:t>
            </a:r>
            <a:r>
              <a:rPr lang="fr-CA" dirty="0" smtClean="0"/>
              <a:t>, </a:t>
            </a:r>
            <a:r>
              <a:rPr lang="fr-CA" dirty="0" err="1" smtClean="0"/>
              <a:t>testosterone</a:t>
            </a:r>
            <a:r>
              <a:rPr lang="fr-CA" dirty="0" smtClean="0"/>
              <a:t>/</a:t>
            </a:r>
            <a:r>
              <a:rPr lang="fr-CA" dirty="0" err="1" smtClean="0"/>
              <a:t>therapeutic</a:t>
            </a:r>
            <a:r>
              <a:rPr lang="fr-CA" dirty="0" smtClean="0"/>
              <a:t> use, </a:t>
            </a:r>
            <a:r>
              <a:rPr lang="fr-CA" dirty="0" err="1" smtClean="0"/>
              <a:t>testosterone</a:t>
            </a:r>
            <a:r>
              <a:rPr lang="fr-CA" dirty="0" smtClean="0"/>
              <a:t>/administration and dosage, cognition/</a:t>
            </a:r>
            <a:r>
              <a:rPr lang="fr-CA" dirty="0" err="1" smtClean="0"/>
              <a:t>drug</a:t>
            </a:r>
            <a:r>
              <a:rPr lang="fr-CA" dirty="0" smtClean="0"/>
              <a:t> </a:t>
            </a:r>
            <a:r>
              <a:rPr lang="fr-CA" dirty="0" err="1" smtClean="0"/>
              <a:t>effects</a:t>
            </a:r>
            <a:r>
              <a:rPr lang="fr-CA" dirty="0" smtClean="0"/>
              <a:t>, attention/</a:t>
            </a:r>
            <a:r>
              <a:rPr lang="fr-CA" dirty="0" err="1" smtClean="0"/>
              <a:t>drug</a:t>
            </a:r>
            <a:r>
              <a:rPr lang="fr-CA" dirty="0" smtClean="0"/>
              <a:t> </a:t>
            </a:r>
            <a:r>
              <a:rPr lang="fr-CA" dirty="0" err="1" smtClean="0"/>
              <a:t>effects</a:t>
            </a:r>
            <a:r>
              <a:rPr lang="fr-CA" dirty="0" smtClean="0"/>
              <a:t>, </a:t>
            </a:r>
            <a:r>
              <a:rPr lang="fr-CA" dirty="0" err="1" smtClean="0"/>
              <a:t>neuropsychological</a:t>
            </a:r>
            <a:r>
              <a:rPr lang="fr-CA" dirty="0" smtClean="0"/>
              <a:t> tests, cognition </a:t>
            </a:r>
            <a:r>
              <a:rPr lang="fr-CA" dirty="0" err="1" smtClean="0"/>
              <a:t>disorders</a:t>
            </a:r>
            <a:r>
              <a:rPr lang="fr-CA" dirty="0" smtClean="0"/>
              <a:t>, </a:t>
            </a:r>
            <a:r>
              <a:rPr lang="fr-CA" dirty="0" err="1" smtClean="0"/>
              <a:t>memory</a:t>
            </a:r>
            <a:r>
              <a:rPr lang="fr-CA" dirty="0" smtClean="0"/>
              <a:t>/</a:t>
            </a:r>
            <a:r>
              <a:rPr lang="fr-CA" dirty="0" err="1" smtClean="0"/>
              <a:t>drug</a:t>
            </a:r>
            <a:r>
              <a:rPr lang="fr-CA" dirty="0" smtClean="0"/>
              <a:t> </a:t>
            </a:r>
            <a:r>
              <a:rPr lang="fr-CA" dirty="0" err="1" smtClean="0"/>
              <a:t>effects</a:t>
            </a:r>
            <a:r>
              <a:rPr lang="fr-CA" dirty="0" smtClean="0"/>
              <a:t>, mental </a:t>
            </a:r>
            <a:r>
              <a:rPr lang="fr-CA" dirty="0" err="1" smtClean="0"/>
              <a:t>status</a:t>
            </a:r>
            <a:r>
              <a:rPr lang="fr-CA" dirty="0" smtClean="0"/>
              <a:t> and </a:t>
            </a:r>
            <a:r>
              <a:rPr lang="fr-CA" dirty="0" err="1" smtClean="0"/>
              <a:t>dementia</a:t>
            </a:r>
            <a:r>
              <a:rPr lang="fr-CA" dirty="0" smtClean="0"/>
              <a:t> tests. </a:t>
            </a:r>
          </a:p>
          <a:p>
            <a:endParaRPr lang="fr-CA" dirty="0" smtClean="0"/>
          </a:p>
          <a:p>
            <a:endParaRPr lang="fr-CA" dirty="0" smtClean="0"/>
          </a:p>
          <a:p>
            <a:pPr lvl="1"/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103484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Méthodologie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3937354" cy="3670767"/>
          </a:xfrm>
        </p:spPr>
        <p:txBody>
          <a:bodyPr/>
          <a:lstStyle/>
          <a:p>
            <a:r>
              <a:rPr lang="fr-CA" dirty="0" smtClean="0"/>
              <a:t>Critères d’inclusion</a:t>
            </a:r>
          </a:p>
          <a:p>
            <a:pPr lvl="1"/>
            <a:r>
              <a:rPr lang="fr-CA" dirty="0" smtClean="0"/>
              <a:t>Essai clinique </a:t>
            </a:r>
          </a:p>
          <a:p>
            <a:pPr lvl="1"/>
            <a:r>
              <a:rPr lang="fr-CA" dirty="0" smtClean="0"/>
              <a:t>Hommes uniquement</a:t>
            </a:r>
            <a:endParaRPr lang="fr-CA" dirty="0"/>
          </a:p>
          <a:p>
            <a:pPr lvl="1"/>
            <a:r>
              <a:rPr lang="fr-CA" dirty="0" smtClean="0"/>
              <a:t>Age d’inclusion dans étude minimum 50 ans</a:t>
            </a:r>
          </a:p>
          <a:p>
            <a:pPr lvl="1"/>
            <a:r>
              <a:rPr lang="fr-CA" dirty="0" smtClean="0"/>
              <a:t>Supplémentation en testostérone &gt; 4 semaines</a:t>
            </a:r>
          </a:p>
          <a:p>
            <a:pPr lvl="1"/>
            <a:r>
              <a:rPr lang="fr-CA" dirty="0" smtClean="0"/>
              <a:t>Issue primaire ou secondaire de fonction cognitive</a:t>
            </a:r>
          </a:p>
          <a:p>
            <a:pPr lvl="1"/>
            <a:endParaRPr lang="fr-CA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96555" y="2595561"/>
            <a:ext cx="4017257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 smtClean="0"/>
              <a:t>Critères d’exclusion</a:t>
            </a:r>
          </a:p>
          <a:p>
            <a:pPr lvl="1"/>
            <a:r>
              <a:rPr lang="fr-CA" dirty="0" smtClean="0"/>
              <a:t>Étude publiée avant 2014</a:t>
            </a:r>
          </a:p>
        </p:txBody>
      </p:sp>
    </p:spTree>
    <p:extLst>
      <p:ext uri="{BB962C8B-B14F-4D97-AF65-F5344CB8AC3E}">
        <p14:creationId xmlns:p14="http://schemas.microsoft.com/office/powerpoint/2010/main" val="4265693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3099"/>
            <a:ext cx="8913813" cy="914400"/>
          </a:xfrm>
        </p:spPr>
        <p:txBody>
          <a:bodyPr/>
          <a:lstStyle/>
          <a:p>
            <a:r>
              <a:rPr lang="fr-CA" dirty="0" smtClean="0"/>
              <a:t>Résultats de recherche</a:t>
            </a:r>
            <a:endParaRPr lang="fr-CA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346919" y="2038256"/>
            <a:ext cx="3482068" cy="7829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Articles </a:t>
            </a:r>
            <a:r>
              <a:rPr kumimoji="0" lang="en-C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identifiés</a:t>
            </a: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 </a:t>
            </a:r>
            <a:r>
              <a:rPr kumimoji="0" lang="en-C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sur</a:t>
            </a: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 </a:t>
            </a:r>
            <a:r>
              <a:rPr kumimoji="0" lang="en-C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Pubmed</a:t>
            </a: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 par </a:t>
            </a:r>
            <a:r>
              <a:rPr kumimoji="0" lang="en-C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recherche</a:t>
            </a: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 </a:t>
            </a:r>
            <a:r>
              <a:rPr kumimoji="0" lang="en-C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MESH</a:t>
            </a:r>
            <a:r>
              <a:rPr kumimoji="0" lang="en-CA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 </a:t>
            </a:r>
            <a:r>
              <a:rPr kumimoji="0" lang="en-C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(</a:t>
            </a: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n = 355)</a:t>
            </a:r>
            <a:endParaRPr kumimoji="0" lang="fr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ＭＳ Ｐゴシック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216558" y="3014938"/>
            <a:ext cx="3474345" cy="11658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z="1600" dirty="0" smtClean="0"/>
              <a:t>Études exclues car n’étaient pas des essais cliniques (n = 277)</a:t>
            </a:r>
            <a:endParaRPr lang="en-CA" sz="1600" dirty="0" smtClean="0"/>
          </a:p>
          <a:p>
            <a:pPr lvl="0"/>
            <a:r>
              <a:rPr lang="fr-CA" sz="1600" dirty="0" smtClean="0"/>
              <a:t>Essais cliniques exclus car publiés avant 2014 (n=65)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028" name="AutoShape 4"/>
          <p:cNvCxnSpPr>
            <a:cxnSpLocks noChangeShapeType="1"/>
            <a:stCxn id="6" idx="2"/>
            <a:endCxn id="8" idx="0"/>
          </p:cNvCxnSpPr>
          <p:nvPr/>
        </p:nvCxnSpPr>
        <p:spPr bwMode="auto">
          <a:xfrm>
            <a:off x="3087953" y="2821188"/>
            <a:ext cx="0" cy="36667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CCCCCC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46919" y="3187865"/>
            <a:ext cx="3482068" cy="8200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Articles </a:t>
            </a:r>
            <a:r>
              <a:rPr kumimoji="0" lang="en-C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filtrés</a:t>
            </a: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 </a:t>
            </a:r>
            <a:r>
              <a:rPr kumimoji="0" lang="en-C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via </a:t>
            </a:r>
            <a:r>
              <a:rPr kumimoji="0" lang="en-C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filtres</a:t>
            </a:r>
            <a:r>
              <a:rPr kumimoji="0" lang="en-C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 de </a:t>
            </a:r>
            <a:r>
              <a:rPr kumimoji="0" lang="en-C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recherche</a:t>
            </a:r>
            <a:r>
              <a:rPr kumimoji="0" lang="en-C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 PubMed (</a:t>
            </a: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n = 355)</a:t>
            </a:r>
            <a:endParaRPr kumimoji="0" lang="fr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ＭＳ Ｐゴシック" charset="0"/>
            </a:endParaRPr>
          </a:p>
        </p:txBody>
      </p:sp>
      <p:cxnSp>
        <p:nvCxnSpPr>
          <p:cNvPr id="17" name="AutoShape 4"/>
          <p:cNvCxnSpPr>
            <a:cxnSpLocks noChangeShapeType="1"/>
            <a:stCxn id="8" idx="3"/>
            <a:endCxn id="7" idx="1"/>
          </p:cNvCxnSpPr>
          <p:nvPr/>
        </p:nvCxnSpPr>
        <p:spPr bwMode="auto">
          <a:xfrm>
            <a:off x="4828987" y="3597867"/>
            <a:ext cx="38757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CCCCCC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30" name="AutoShape 6"/>
          <p:cNvCxnSpPr>
            <a:cxnSpLocks noChangeShapeType="1"/>
            <a:stCxn id="8" idx="2"/>
            <a:endCxn id="27" idx="0"/>
          </p:cNvCxnSpPr>
          <p:nvPr/>
        </p:nvCxnSpPr>
        <p:spPr bwMode="auto">
          <a:xfrm>
            <a:off x="3087953" y="4007869"/>
            <a:ext cx="0" cy="46238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CCCCCC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1346919" y="4470258"/>
            <a:ext cx="3482068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Articles </a:t>
            </a:r>
            <a:r>
              <a:rPr kumimoji="0" lang="en-C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complets</a:t>
            </a: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 </a:t>
            </a:r>
            <a:r>
              <a:rPr kumimoji="0" lang="en-C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évalués</a:t>
            </a: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 pour </a:t>
            </a:r>
            <a:r>
              <a:rPr kumimoji="0" lang="en-C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inclusion</a:t>
            </a:r>
            <a:r>
              <a:rPr kumimoji="0" lang="en-CA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 </a:t>
            </a:r>
            <a:r>
              <a:rPr kumimoji="0" lang="en-C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(</a:t>
            </a: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n =11)</a:t>
            </a:r>
            <a:endParaRPr kumimoji="0" lang="fr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ＭＳ Ｐゴシック" charset="0"/>
            </a:endParaRP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5232399" y="4450802"/>
            <a:ext cx="3681414" cy="18173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Articles </a:t>
            </a:r>
            <a:r>
              <a:rPr kumimoji="0" lang="en-C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exclus</a:t>
            </a:r>
            <a:r>
              <a:rPr lang="en-CA" sz="1600" dirty="0" smtClean="0">
                <a:ea typeface="ÇlÇr ñæí©" charset="0"/>
              </a:rPr>
              <a:t> </a:t>
            </a:r>
            <a:r>
              <a:rPr kumimoji="0" lang="en-C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(</a:t>
            </a: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n =6)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2 articles </a:t>
            </a:r>
            <a:r>
              <a:rPr kumimoji="0" lang="en-C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âge</a:t>
            </a: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&lt; 50 </a:t>
            </a:r>
            <a:r>
              <a:rPr kumimoji="0" lang="en-C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ans</a:t>
            </a: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ÇlÇr ñæí©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1 article pas de </a:t>
            </a:r>
            <a:r>
              <a:rPr kumimoji="0" lang="en-C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traitement</a:t>
            </a: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 avec </a:t>
            </a:r>
            <a:r>
              <a:rPr kumimoji="0" lang="en-C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testostérone</a:t>
            </a: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ÇlÇr ñæí©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2 articles population femmes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1 article </a:t>
            </a:r>
            <a:r>
              <a:rPr kumimoji="0" lang="en-C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exclu</a:t>
            </a: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 car RCT en </a:t>
            </a:r>
            <a:r>
              <a:rPr kumimoji="0" lang="en-C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cours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  <a:ea typeface="ÇlÇr ñæí©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39" name="AutoShape 4"/>
          <p:cNvCxnSpPr>
            <a:cxnSpLocks noChangeShapeType="1"/>
            <a:stCxn id="27" idx="3"/>
          </p:cNvCxnSpPr>
          <p:nvPr/>
        </p:nvCxnSpPr>
        <p:spPr bwMode="auto">
          <a:xfrm>
            <a:off x="4828987" y="4813158"/>
            <a:ext cx="40341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CCCCCC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035" name="Rectangle 9"/>
          <p:cNvSpPr>
            <a:spLocks noChangeArrowheads="1"/>
          </p:cNvSpPr>
          <p:nvPr/>
        </p:nvSpPr>
        <p:spPr bwMode="auto">
          <a:xfrm>
            <a:off x="2230703" y="5796821"/>
            <a:ext cx="17145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Études</a:t>
            </a: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 </a:t>
            </a:r>
            <a:r>
              <a:rPr kumimoji="0" lang="en-CA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incluses</a:t>
            </a: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/>
            </a:r>
            <a:b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</a:b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(n = 5 )</a:t>
            </a:r>
            <a:endParaRPr kumimoji="0" lang="fr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ＭＳ Ｐゴシック" charset="0"/>
            </a:endParaRPr>
          </a:p>
        </p:txBody>
      </p:sp>
      <p:cxnSp>
        <p:nvCxnSpPr>
          <p:cNvPr id="45" name="AutoShape 6"/>
          <p:cNvCxnSpPr>
            <a:cxnSpLocks noChangeShapeType="1"/>
            <a:stCxn id="27" idx="2"/>
            <a:endCxn id="1035" idx="0"/>
          </p:cNvCxnSpPr>
          <p:nvPr/>
        </p:nvCxnSpPr>
        <p:spPr bwMode="auto">
          <a:xfrm>
            <a:off x="3087953" y="5156058"/>
            <a:ext cx="0" cy="6407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CCCCCC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9" name="Rectangle 9"/>
          <p:cNvSpPr>
            <a:spLocks noChangeArrowheads="1"/>
          </p:cNvSpPr>
          <p:nvPr/>
        </p:nvSpPr>
        <p:spPr bwMode="auto">
          <a:xfrm>
            <a:off x="171132" y="5453920"/>
            <a:ext cx="1714500" cy="11811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Recherche manuelle :</a:t>
            </a:r>
            <a:r>
              <a:rPr kumimoji="0" lang="fr-F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ÇlÇr ñæí©" charset="0"/>
              </a:rPr>
              <a:t> pas d’études additionnelles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ＭＳ Ｐゴシック" charset="0"/>
            </a:endParaRPr>
          </a:p>
        </p:txBody>
      </p:sp>
      <p:cxnSp>
        <p:nvCxnSpPr>
          <p:cNvPr id="50" name="AutoShape 4"/>
          <p:cNvCxnSpPr>
            <a:cxnSpLocks noChangeShapeType="1"/>
            <a:endCxn id="1035" idx="1"/>
          </p:cNvCxnSpPr>
          <p:nvPr/>
        </p:nvCxnSpPr>
        <p:spPr bwMode="auto">
          <a:xfrm>
            <a:off x="1885632" y="6139721"/>
            <a:ext cx="34507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CCCCCC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84627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Populations étudiées</a:t>
            </a:r>
            <a:endParaRPr lang="fr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96062"/>
              </p:ext>
            </p:extLst>
          </p:nvPr>
        </p:nvGraphicFramePr>
        <p:xfrm>
          <a:off x="168980" y="2214563"/>
          <a:ext cx="8744833" cy="2427993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769390"/>
                <a:gridCol w="3782560"/>
                <a:gridCol w="3192883"/>
              </a:tblGrid>
              <a:tr h="5013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Avec plainte</a:t>
                      </a:r>
                      <a:r>
                        <a:rPr lang="fr-FR" baseline="0" dirty="0" smtClean="0">
                          <a:solidFill>
                            <a:srgbClr val="FF0000"/>
                          </a:solidFill>
                        </a:rPr>
                        <a:t> cognitive 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Sans plainte</a:t>
                      </a:r>
                      <a:r>
                        <a:rPr lang="fr-FR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cognitive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1061274">
                <a:tc>
                  <a:txBody>
                    <a:bodyPr/>
                    <a:lstStyle/>
                    <a:p>
                      <a:r>
                        <a:rPr lang="fr-FR" dirty="0" smtClean="0"/>
                        <a:t>Testostérone basse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fr-FR" dirty="0" err="1" smtClean="0">
                          <a:solidFill>
                            <a:srgbClr val="FF0000"/>
                          </a:solidFill>
                        </a:rPr>
                        <a:t>Cherrier</a:t>
                      </a:r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, M.M., et al 2015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r-FR" b="1" dirty="0" err="1" smtClean="0">
                          <a:solidFill>
                            <a:srgbClr val="FF0000"/>
                          </a:solidFill>
                        </a:rPr>
                        <a:t>Resnick</a:t>
                      </a:r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, S.M. et al 2017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fr-FR" dirty="0" err="1" smtClean="0">
                          <a:solidFill>
                            <a:srgbClr val="0000FF"/>
                          </a:solidFill>
                        </a:rPr>
                        <a:t>Borst</a:t>
                      </a:r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, S.E., et al 2014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b="1" dirty="0" smtClean="0">
                          <a:solidFill>
                            <a:srgbClr val="0000FF"/>
                          </a:solidFill>
                        </a:rPr>
                        <a:t>Huang, G., et al 2016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fr-FR" dirty="0"/>
                    </a:p>
                  </a:txBody>
                  <a:tcPr/>
                </a:tc>
              </a:tr>
              <a:tr h="865360">
                <a:tc>
                  <a:txBody>
                    <a:bodyPr/>
                    <a:lstStyle/>
                    <a:p>
                      <a:r>
                        <a:rPr lang="fr-FR" dirty="0" smtClean="0"/>
                        <a:t>Testostérone</a:t>
                      </a:r>
                      <a:r>
                        <a:rPr lang="fr-FR" baseline="0" dirty="0" smtClean="0"/>
                        <a:t> normale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1. </a:t>
                      </a:r>
                      <a:r>
                        <a:rPr lang="fr-FR" dirty="0" err="1" smtClean="0"/>
                        <a:t>Wahjoepramono</a:t>
                      </a:r>
                      <a:r>
                        <a:rPr lang="fr-FR" dirty="0" smtClean="0"/>
                        <a:t>,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et al 2016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531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7251</TotalTime>
  <Words>1830</Words>
  <Application>Microsoft Macintosh PowerPoint</Application>
  <PresentationFormat>On-screen Show (4:3)</PresentationFormat>
  <Paragraphs>206</Paragraphs>
  <Slides>20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Perception</vt:lpstr>
      <vt:lpstr>Office Theme</vt:lpstr>
      <vt:lpstr>L’efficacité de la supplémentation en testostérone sur les fonctions cognitives chez les hommes âgés </vt:lpstr>
      <vt:lpstr>Mise en contexte </vt:lpstr>
      <vt:lpstr>Progression des ventes de testostérone mondial</vt:lpstr>
      <vt:lpstr>Question de recherche</vt:lpstr>
      <vt:lpstr>État des connaissances</vt:lpstr>
      <vt:lpstr>Méthodologie</vt:lpstr>
      <vt:lpstr>Méthodologie</vt:lpstr>
      <vt:lpstr>Résultats de recherche</vt:lpstr>
      <vt:lpstr>Populations étudiées</vt:lpstr>
      <vt:lpstr>Caractéristiques</vt:lpstr>
      <vt:lpstr>Critères d’exclusion communs</vt:lpstr>
      <vt:lpstr>PowerPoint Presentation</vt:lpstr>
      <vt:lpstr>Qualité des études</vt:lpstr>
      <vt:lpstr>Qualité des études</vt:lpstr>
      <vt:lpstr>Critiques</vt:lpstr>
      <vt:lpstr>Critiques</vt:lpstr>
      <vt:lpstr>Conclusion</vt:lpstr>
      <vt:lpstr>Références des études présentées</vt:lpstr>
      <vt:lpstr>Références</vt:lpstr>
      <vt:lpstr>Références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L’effet de la supplémentation en testostérone sur les fonctions cognitives chez les hommes âgés </dc:title>
  <dc:creator>Thomas Nicole</dc:creator>
  <cp:lastModifiedBy>Thomas Nicole</cp:lastModifiedBy>
  <cp:revision>80</cp:revision>
  <dcterms:created xsi:type="dcterms:W3CDTF">2019-05-11T18:19:04Z</dcterms:created>
  <dcterms:modified xsi:type="dcterms:W3CDTF">2019-05-20T19:57:18Z</dcterms:modified>
</cp:coreProperties>
</file>