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57" r:id="rId3"/>
    <p:sldId id="263" r:id="rId4"/>
    <p:sldId id="258" r:id="rId5"/>
    <p:sldId id="259" r:id="rId6"/>
    <p:sldId id="262" r:id="rId7"/>
    <p:sldId id="261" r:id="rId8"/>
    <p:sldId id="260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0DED-F389-BE4E-911C-3A9EC7438E24}" type="datetimeFigureOut">
              <a:rPr lang="en-US" smtClean="0"/>
              <a:t>5/28/2018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A663-F9F2-F94E-98AE-B958270171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469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1A663-F9F2-F94E-98AE-B958270171D3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80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May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d’érudition</a:t>
            </a:r>
            <a:br>
              <a:rPr lang="fr-CA" dirty="0" smtClean="0"/>
            </a:br>
            <a:r>
              <a:rPr lang="fr-CA" sz="2000" cap="none" dirty="0" smtClean="0"/>
              <a:t>Dans une population d’adultes avec syndrome métabolique, l’ajout de la metformine en prophylaxie prévient-elle l’incidence de diabète de type 2?</a:t>
            </a:r>
            <a:r>
              <a:rPr lang="en-CA" sz="2000" cap="none" dirty="0" smtClean="0"/>
              <a:t> </a:t>
            </a:r>
            <a:endParaRPr lang="fr-CA" sz="2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Andy Nguyen</a:t>
            </a:r>
          </a:p>
          <a:p>
            <a:r>
              <a:rPr lang="fr-CA" dirty="0" smtClean="0"/>
              <a:t>R1 médecine familiale</a:t>
            </a:r>
          </a:p>
          <a:p>
            <a:r>
              <a:rPr lang="fr-CA" dirty="0" smtClean="0"/>
              <a:t>UMF de Trois-Rivières</a:t>
            </a:r>
          </a:p>
          <a:p>
            <a:r>
              <a:rPr lang="fr-CA" dirty="0" smtClean="0"/>
              <a:t>1</a:t>
            </a:r>
            <a:r>
              <a:rPr lang="fr-CA" baseline="30000" dirty="0" smtClean="0"/>
              <a:t>er</a:t>
            </a:r>
            <a:r>
              <a:rPr lang="fr-CA" dirty="0" smtClean="0"/>
              <a:t> juin 2018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12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Comparaison des résultats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098827"/>
              </p:ext>
            </p:extLst>
          </p:nvPr>
        </p:nvGraphicFramePr>
        <p:xfrm>
          <a:off x="457200" y="1600199"/>
          <a:ext cx="8229601" cy="48449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9950"/>
                <a:gridCol w="2404127"/>
                <a:gridCol w="2661173"/>
                <a:gridCol w="238942"/>
                <a:gridCol w="1855409"/>
              </a:tblGrid>
              <a:tr h="323751">
                <a:tc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 smtClean="0">
                          <a:solidFill>
                            <a:schemeClr val="tx1"/>
                          </a:solidFill>
                        </a:rPr>
                        <a:t>Andreadis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 (2008)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Perrault (2012)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Nathan (2015)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8062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d’analyse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ITT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ITT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ITT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1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Issue primaire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Incidence DB2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Incidence cumulative de DB2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0748">
                <a:tc rowSpan="3"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Résultats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Population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globale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Metformine 1,1%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Placebo 8,1%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DR -7% avec p = 0,012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Groupe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glycémie N au début du DPPOS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Vs placebo</a:t>
                      </a:r>
                    </a:p>
                    <a:p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Metformine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OR 0,89 (p = 0,3481)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OR 0,80 (p = 0,0678)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Incidence DB2 vs placebo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HR 0,73 (IC 95% 0,65 - 0,83)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200" dirty="0" smtClean="0">
                          <a:solidFill>
                            <a:srgbClr val="FF0000"/>
                          </a:solidFill>
                        </a:rPr>
                        <a:t>Metformine 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- HR 0,82 (IC 95% 0,72 </a:t>
                      </a:r>
                      <a:r>
                        <a:rPr lang="mr-IN" sz="1200" baseline="0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 0,93)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fr-CA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112">
                <a:tc vMerge="1"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Métabolisme glucose 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Metformine 0%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Placebo 2,2%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DR -2,2% avec p = 0,557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Groupe IGT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au début du DPPOS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Vs placebo</a:t>
                      </a:r>
                    </a:p>
                    <a:p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Metformine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- OR 0,98 (p = 0,9028)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: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OR 0,59 (p = 0,0014)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A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245">
                <a:tc vMerge="1"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Syndrome métabolique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Metformine 2,6%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Placebo 15,5%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CA" sz="1200" baseline="0" dirty="0" smtClean="0">
                          <a:solidFill>
                            <a:srgbClr val="FF0000"/>
                          </a:solidFill>
                        </a:rPr>
                        <a:t>DR -12,9% avec p = 0,040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CA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4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Comparaison des biais/limites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1615"/>
              </p:ext>
            </p:extLst>
          </p:nvPr>
        </p:nvGraphicFramePr>
        <p:xfrm>
          <a:off x="457200" y="1600197"/>
          <a:ext cx="8229600" cy="49435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3527"/>
                <a:gridCol w="2747818"/>
                <a:gridCol w="2074050"/>
                <a:gridCol w="2664205"/>
              </a:tblGrid>
              <a:tr h="408712">
                <a:tc>
                  <a:txBody>
                    <a:bodyPr/>
                    <a:lstStyle/>
                    <a:p>
                      <a:pPr algn="ctr"/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err="1" smtClean="0">
                          <a:solidFill>
                            <a:schemeClr val="tx1"/>
                          </a:solidFill>
                        </a:rPr>
                        <a:t>Andreadis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 (2008)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Perrault (2012)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Nathan (2015)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13242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Biais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d’échantillonnage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Petit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échantillon</a:t>
                      </a:r>
                    </a:p>
                    <a:p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Échantillon représentatif de la population québécoise?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Pont entre DPP et DPPOS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Pertes au suivi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7004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Biais de mesure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Suivi court</a:t>
                      </a: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Effet confondant du traitement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des comorbidités</a:t>
                      </a: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Mesures non-objectives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des 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ΔHDV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Effet confondant du ΔHDV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chez tous et de la diète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Sessions d’intervention 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ΔHDV</a:t>
                      </a:r>
                      <a:r>
                        <a:rPr lang="en-CA" sz="1400" dirty="0" smtClean="0">
                          <a:effectLst/>
                        </a:rPr>
                        <a:t> non </a:t>
                      </a:r>
                      <a:r>
                        <a:rPr lang="en-CA" sz="1400" dirty="0" err="1" smtClean="0">
                          <a:effectLst/>
                        </a:rPr>
                        <a:t>homogènes</a:t>
                      </a:r>
                      <a:endParaRPr lang="fr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Simple aveugle metformine/placébo</a:t>
                      </a:r>
                    </a:p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Biais de désirabilité sociale</a:t>
                      </a:r>
                    </a:p>
                    <a:p>
                      <a:r>
                        <a:rPr lang="fr-CA" sz="1400" dirty="0" err="1" smtClean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 de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la metformine</a:t>
                      </a:r>
                      <a:endParaRPr lang="fr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Mesures des HGOP dans différents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laboratoires 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 critères de glycémies différents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283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Autres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Suivi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court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Commanditaires</a:t>
                      </a:r>
                      <a:endParaRPr lang="fr-CA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Biais de maturation</a:t>
                      </a:r>
                    </a:p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Commanditaires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Conclusions des études</a:t>
            </a:r>
            <a:endParaRPr lang="fr-CA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406183"/>
              </p:ext>
            </p:extLst>
          </p:nvPr>
        </p:nvGraphicFramePr>
        <p:xfrm>
          <a:off x="457200" y="1831095"/>
          <a:ext cx="8229600" cy="40183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97891"/>
                <a:gridCol w="6631709"/>
              </a:tblGrid>
              <a:tr h="1523035">
                <a:tc>
                  <a:txBody>
                    <a:bodyPr/>
                    <a:lstStyle/>
                    <a:p>
                      <a:pPr algn="ctr"/>
                      <a:r>
                        <a:rPr lang="fr-CA" sz="1400" b="0" dirty="0" err="1" smtClean="0">
                          <a:solidFill>
                            <a:schemeClr val="tx1"/>
                          </a:solidFill>
                        </a:rPr>
                        <a:t>Andreadis</a:t>
                      </a:r>
                      <a:r>
                        <a:rPr lang="fr-CA" sz="1400" b="0" dirty="0" smtClean="0">
                          <a:solidFill>
                            <a:schemeClr val="tx1"/>
                          </a:solidFill>
                        </a:rPr>
                        <a:t> (2008)</a:t>
                      </a:r>
                      <a:endParaRPr lang="fr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400" b="0" dirty="0" smtClean="0">
                          <a:solidFill>
                            <a:schemeClr val="tx1"/>
                          </a:solidFill>
                        </a:rPr>
                        <a:t>Chez &gt; 18 ans obèses/embonpoint, </a:t>
                      </a:r>
                      <a:r>
                        <a:rPr lang="fr-CA" sz="1400" b="0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fr-CA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incidence DB2 stat. </a:t>
                      </a:r>
                      <a:r>
                        <a:rPr lang="fr-CA" sz="1400" b="0" baseline="0" dirty="0" err="1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. sur suivi 12 mois avec metformine dans sous-population syndrome métabolique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400" b="0" baseline="0" dirty="0" err="1" smtClean="0">
                          <a:solidFill>
                            <a:schemeClr val="tx1"/>
                          </a:solidFill>
                        </a:rPr>
                        <a:t>Ø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="0" baseline="0" dirty="0" err="1" smtClean="0">
                          <a:solidFill>
                            <a:schemeClr val="tx1"/>
                          </a:solidFill>
                        </a:rPr>
                        <a:t>diff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. stat. </a:t>
                      </a:r>
                      <a:r>
                        <a:rPr lang="fr-CA" sz="1400" b="0" baseline="0" dirty="0" err="1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. chez </a:t>
                      </a:r>
                      <a:r>
                        <a:rPr lang="fr-CA" sz="1400" b="0" baseline="0" dirty="0" err="1" smtClean="0">
                          <a:solidFill>
                            <a:schemeClr val="tx1"/>
                          </a:solidFill>
                        </a:rPr>
                        <a:t>métab</a:t>
                      </a:r>
                      <a:r>
                        <a:rPr lang="fr-CA" sz="1400" b="0" baseline="0" dirty="0" smtClean="0">
                          <a:solidFill>
                            <a:schemeClr val="tx1"/>
                          </a:solidFill>
                        </a:rPr>
                        <a:t>. glucose N</a:t>
                      </a:r>
                      <a:endParaRPr lang="fr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2626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Perrault (2012)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Chez &gt; 25 ans avec IGT ayant eu 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retour à glycémie N pendant DPP, metformine 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fr-CA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incidence DB2 sur suivi moyen 5,7 ans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Ø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stat.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endParaRPr lang="fr-CA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ΔHDV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fr-CA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incidence DB2 sur suivi moyen 5,7 ans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stat.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667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Nathan (2015)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Chez &gt; 25 ans avec IGT, metformine 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incidence DB2 sur suivi 15 ans stat.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ΔHDV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1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Metformine</a:t>
            </a:r>
            <a:endParaRPr lang="fr-CA" dirty="0"/>
          </a:p>
          <a:p>
            <a:pPr lvl="1"/>
            <a:r>
              <a:rPr lang="fr-CA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incidence DB2 chez population à risque à long </a:t>
            </a:r>
            <a:r>
              <a:rPr lang="fr-CA" dirty="0" smtClean="0">
                <a:sym typeface="Wingdings"/>
              </a:rPr>
              <a:t>terme</a:t>
            </a:r>
          </a:p>
          <a:p>
            <a:r>
              <a:rPr lang="fr-CA" dirty="0" smtClean="0"/>
              <a:t>ΔHDV</a:t>
            </a:r>
          </a:p>
          <a:p>
            <a:pPr lvl="1"/>
            <a:r>
              <a:rPr lang="fr-CA" dirty="0" smtClean="0"/>
              <a:t>Efficacité &gt; metformine pour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</a:t>
            </a:r>
            <a:r>
              <a:rPr lang="fr-CA" dirty="0" smtClean="0">
                <a:sym typeface="Wingdings"/>
              </a:rPr>
              <a:t>incidence DB2</a:t>
            </a:r>
          </a:p>
          <a:p>
            <a:pPr lvl="1"/>
            <a:r>
              <a:rPr lang="fr-CA" dirty="0" smtClean="0">
                <a:sym typeface="Wingdings"/>
              </a:rPr>
              <a:t>Diminution autres FR de DB2</a:t>
            </a:r>
            <a:endParaRPr lang="fr-CA" dirty="0">
              <a:sym typeface="Wingdings"/>
            </a:endParaRPr>
          </a:p>
          <a:p>
            <a:pPr lvl="1"/>
            <a:r>
              <a:rPr lang="fr-CA" dirty="0" smtClean="0">
                <a:sym typeface="Wingdings"/>
              </a:rPr>
              <a:t>Faisabilité au Québec?</a:t>
            </a:r>
          </a:p>
          <a:p>
            <a:r>
              <a:rPr lang="fr-CA" dirty="0"/>
              <a:t>Impact sur MA </a:t>
            </a:r>
            <a:r>
              <a:rPr lang="fr-CA" dirty="0" smtClean="0"/>
              <a:t>pratique</a:t>
            </a:r>
          </a:p>
          <a:p>
            <a:pPr lvl="1"/>
            <a:r>
              <a:rPr lang="fr-CA" dirty="0" smtClean="0"/>
              <a:t>Importance HDV</a:t>
            </a:r>
          </a:p>
          <a:p>
            <a:r>
              <a:rPr lang="fr-CA" dirty="0" smtClean="0"/>
              <a:t>Avenues futures</a:t>
            </a:r>
          </a:p>
          <a:p>
            <a:pPr lvl="1"/>
            <a:r>
              <a:rPr lang="fr-CA" dirty="0" smtClean="0"/>
              <a:t>Rôle d’autres traitements pharmacologiques?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17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Retour cas clinique</a:t>
            </a:r>
          </a:p>
          <a:p>
            <a:pPr lvl="1"/>
            <a:r>
              <a:rPr lang="fr-CA" dirty="0" smtClean="0"/>
              <a:t>Emphase sur ΔHDV</a:t>
            </a:r>
          </a:p>
          <a:p>
            <a:pPr lvl="1"/>
            <a:r>
              <a:rPr lang="fr-CA" dirty="0" smtClean="0"/>
              <a:t>Suivis rapprochés q 3 mois</a:t>
            </a:r>
          </a:p>
          <a:p>
            <a:pPr lvl="2"/>
            <a:r>
              <a:rPr lang="fr-CA" dirty="0" smtClean="0"/>
              <a:t>Motivation</a:t>
            </a:r>
          </a:p>
          <a:p>
            <a:pPr lvl="2"/>
            <a:r>
              <a:rPr lang="fr-CA" dirty="0" smtClean="0"/>
              <a:t>Évolution</a:t>
            </a:r>
          </a:p>
          <a:p>
            <a:pPr lvl="1"/>
            <a:r>
              <a:rPr lang="fr-CA" dirty="0" smtClean="0"/>
              <a:t>Contrôle bilan q 1 an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pic>
        <p:nvPicPr>
          <p:cNvPr id="4" name="Picture 3" descr="dreamstime_s_31000226-255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2440227"/>
            <a:ext cx="32385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8300" y="6472738"/>
            <a:ext cx="3238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http://</a:t>
            </a:r>
            <a:r>
              <a:rPr lang="fr-CA" sz="700" dirty="0" err="1"/>
              <a:t>www.healthandfitnessdoctor.com</a:t>
            </a:r>
            <a:r>
              <a:rPr lang="fr-CA" sz="700" dirty="0"/>
              <a:t>/</a:t>
            </a:r>
            <a:r>
              <a:rPr lang="fr-CA" sz="700" dirty="0" err="1"/>
              <a:t>why</a:t>
            </a:r>
            <a:r>
              <a:rPr lang="fr-CA" sz="700" dirty="0"/>
              <a:t>-</a:t>
            </a:r>
            <a:r>
              <a:rPr lang="fr-CA" sz="700" dirty="0" err="1"/>
              <a:t>you</a:t>
            </a:r>
            <a:r>
              <a:rPr lang="fr-CA" sz="700" dirty="0"/>
              <a:t>-are-not-in-</a:t>
            </a:r>
            <a:r>
              <a:rPr lang="fr-CA" sz="700" dirty="0" err="1"/>
              <a:t>shape</a:t>
            </a:r>
            <a:r>
              <a:rPr lang="fr-CA" sz="700" dirty="0"/>
              <a:t>-</a:t>
            </a:r>
            <a:r>
              <a:rPr lang="fr-CA" sz="700" dirty="0" err="1"/>
              <a:t>despite</a:t>
            </a:r>
            <a:r>
              <a:rPr lang="fr-CA" sz="700" dirty="0"/>
              <a:t>-</a:t>
            </a:r>
            <a:r>
              <a:rPr lang="fr-CA" sz="700" dirty="0" err="1"/>
              <a:t>working</a:t>
            </a:r>
            <a:r>
              <a:rPr lang="fr-CA" sz="700" dirty="0"/>
              <a:t>-out-part-</a:t>
            </a:r>
            <a:r>
              <a:rPr lang="fr-CA" sz="700" dirty="0" err="1"/>
              <a:t>two</a:t>
            </a:r>
            <a:r>
              <a:rPr lang="fr-CA" sz="700" dirty="0"/>
              <a:t>/httpwww-dreamstime-comroyalty-free-stock-image-fat-man-dumbbells-vector-illustration-image31000226/</a:t>
            </a:r>
          </a:p>
        </p:txBody>
      </p:sp>
    </p:spTree>
    <p:extLst>
      <p:ext uri="{BB962C8B-B14F-4D97-AF65-F5344CB8AC3E}">
        <p14:creationId xmlns:p14="http://schemas.microsoft.com/office/powerpoint/2010/main" val="14135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Font typeface="Wingdings" charset="2"/>
              <a:buAutoNum type="arabicPlain"/>
            </a:pPr>
            <a:r>
              <a:rPr lang="fr-CA" dirty="0" smtClean="0"/>
              <a:t>Statistiques Canada</a:t>
            </a:r>
          </a:p>
          <a:p>
            <a:pPr marL="457200" indent="-45720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Font typeface="Wingdings" charset="2"/>
              <a:buAutoNum type="arabicPlain"/>
            </a:pPr>
            <a:r>
              <a:rPr lang="en-US" dirty="0" err="1" smtClean="0"/>
              <a:t>Andreadis</a:t>
            </a:r>
            <a:r>
              <a:rPr lang="en-US" dirty="0"/>
              <a:t>, E. A., et al. (2009). "The effect of metformin on the incidence of type 2 diabetes mellitus and cardiovascular disease risk factors in overweight and obese subjects - The </a:t>
            </a:r>
            <a:r>
              <a:rPr lang="en-US" dirty="0" err="1"/>
              <a:t>carmos</a:t>
            </a:r>
            <a:r>
              <a:rPr lang="en-US" dirty="0"/>
              <a:t> study." </a:t>
            </a:r>
            <a:r>
              <a:rPr lang="en-US" u="sng" dirty="0"/>
              <a:t>Experimental and Clinical Endocrinology and Diabetes</a:t>
            </a:r>
            <a:r>
              <a:rPr lang="en-US" dirty="0"/>
              <a:t> </a:t>
            </a:r>
            <a:r>
              <a:rPr lang="en-US" b="1" dirty="0"/>
              <a:t>117</a:t>
            </a:r>
            <a:r>
              <a:rPr lang="en-US" dirty="0"/>
              <a:t>(4): 175-180.</a:t>
            </a:r>
            <a:endParaRPr lang="en-CA" dirty="0"/>
          </a:p>
          <a:p>
            <a:pPr marL="457200" indent="-45720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Font typeface="Wingdings" charset="2"/>
              <a:buAutoNum type="arabicPlain"/>
            </a:pPr>
            <a:r>
              <a:rPr lang="en-US" dirty="0" err="1" smtClean="0"/>
              <a:t>Perreault</a:t>
            </a:r>
            <a:r>
              <a:rPr lang="en-US" dirty="0"/>
              <a:t>, L., et al. (2012). "Effect of regression from </a:t>
            </a:r>
            <a:r>
              <a:rPr lang="en-US" dirty="0" err="1"/>
              <a:t>prediabetes</a:t>
            </a:r>
            <a:r>
              <a:rPr lang="en-US" dirty="0"/>
              <a:t> to normal glucose regulation on long-term reduction in diabetes risk: Results from the Diabetes Prevention Program Outcomes Study." </a:t>
            </a:r>
            <a:r>
              <a:rPr lang="en-US" u="sng" dirty="0"/>
              <a:t>The Lancet</a:t>
            </a:r>
            <a:r>
              <a:rPr lang="en-US" dirty="0"/>
              <a:t> </a:t>
            </a:r>
            <a:r>
              <a:rPr lang="en-US" b="1" dirty="0"/>
              <a:t>379</a:t>
            </a:r>
            <a:r>
              <a:rPr lang="en-US" dirty="0"/>
              <a:t>(9833): 2243-2251</a:t>
            </a:r>
            <a:r>
              <a:rPr lang="en-US" dirty="0" smtClean="0"/>
              <a:t>.</a:t>
            </a:r>
          </a:p>
          <a:p>
            <a:pPr marL="457200" indent="-45720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Font typeface="Wingdings" charset="2"/>
              <a:buAutoNum type="arabicPlain"/>
            </a:pPr>
            <a:r>
              <a:rPr lang="en-US" dirty="0" smtClean="0"/>
              <a:t>Orchard, T.J., et al. (2005). ”The effect of metformin and intensive lifestyle intervention on the metabolic syndrome: the Diabetes Prevention Program randomized trial.” </a:t>
            </a:r>
            <a:r>
              <a:rPr lang="en-US" u="sng" dirty="0" smtClean="0"/>
              <a:t>Ann Intern Med. </a:t>
            </a:r>
            <a:r>
              <a:rPr lang="en-US" b="1" dirty="0" smtClean="0"/>
              <a:t>142</a:t>
            </a:r>
            <a:r>
              <a:rPr lang="en-US" dirty="0" smtClean="0"/>
              <a:t>(8): 611-9</a:t>
            </a:r>
            <a:endParaRPr lang="en-US" u="sng" dirty="0" smtClean="0"/>
          </a:p>
          <a:p>
            <a:pPr marL="457200" indent="-457200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Font typeface="Wingdings" charset="2"/>
              <a:buAutoNum type="arabicPlain"/>
            </a:pPr>
            <a:r>
              <a:rPr lang="en-US" dirty="0" smtClean="0"/>
              <a:t>Nathan</a:t>
            </a:r>
            <a:r>
              <a:rPr lang="en-US" dirty="0"/>
              <a:t>, D. M., et al. (2015). "Long-term effects of lifestyle intervention or metformin on diabetes development and </a:t>
            </a:r>
            <a:r>
              <a:rPr lang="en-US" dirty="0" err="1"/>
              <a:t>microvascular</a:t>
            </a:r>
            <a:r>
              <a:rPr lang="en-US" dirty="0"/>
              <a:t> complications over 15-year follow-up: The Diabetes Prevention Program Outcomes Study." </a:t>
            </a:r>
            <a:r>
              <a:rPr lang="en-US" u="sng" dirty="0"/>
              <a:t>The Lancet Diabetes and Endocrinology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(11): 866-875</a:t>
            </a:r>
            <a:r>
              <a:rPr lang="en-US" dirty="0" smtClean="0"/>
              <a:t>.</a:t>
            </a:r>
            <a:endParaRPr lang="en-CA" dirty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33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Cas clinique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M. G. Soiffe</a:t>
            </a:r>
          </a:p>
          <a:p>
            <a:r>
              <a:rPr lang="fr-CA" dirty="0" smtClean="0"/>
              <a:t>H50 ans</a:t>
            </a:r>
          </a:p>
          <a:p>
            <a:r>
              <a:rPr lang="fr-CA" dirty="0" smtClean="0"/>
              <a:t>Pas d’ATCD personnel connu</a:t>
            </a:r>
          </a:p>
          <a:p>
            <a:r>
              <a:rPr lang="fr-CA" dirty="0" smtClean="0"/>
              <a:t>ATCD familiaux DB2 +++</a:t>
            </a:r>
          </a:p>
          <a:p>
            <a:endParaRPr lang="fr-CA" dirty="0" smtClean="0"/>
          </a:p>
          <a:p>
            <a:r>
              <a:rPr lang="fr-CA" dirty="0" smtClean="0"/>
              <a:t>IMC 34</a:t>
            </a:r>
          </a:p>
          <a:p>
            <a:r>
              <a:rPr lang="fr-CA" dirty="0" smtClean="0"/>
              <a:t>Circonférence abdominale 100 cm</a:t>
            </a:r>
          </a:p>
          <a:p>
            <a:r>
              <a:rPr lang="fr-CA" dirty="0" smtClean="0"/>
              <a:t>TA : 130/85</a:t>
            </a:r>
          </a:p>
          <a:p>
            <a:endParaRPr lang="fr-CA" dirty="0" smtClean="0"/>
          </a:p>
          <a:p>
            <a:r>
              <a:rPr lang="fr-CA" dirty="0" smtClean="0"/>
              <a:t>HbA1c 6.3 </a:t>
            </a:r>
          </a:p>
          <a:p>
            <a:r>
              <a:rPr lang="fr-CA" dirty="0" smtClean="0"/>
              <a:t>Bilan lipidique : risque faible, </a:t>
            </a:r>
            <a:r>
              <a:rPr lang="fr-CA" dirty="0" err="1" smtClean="0"/>
              <a:t>Ø</a:t>
            </a:r>
            <a:r>
              <a:rPr lang="fr-CA" dirty="0" smtClean="0"/>
              <a:t> indication </a:t>
            </a:r>
            <a:r>
              <a:rPr lang="fr-CA" dirty="0" err="1"/>
              <a:t>T</a:t>
            </a:r>
            <a:r>
              <a:rPr lang="fr-CA" dirty="0" err="1" smtClean="0"/>
              <a:t>x</a:t>
            </a:r>
            <a:endParaRPr lang="fr-CA" dirty="0" smtClean="0"/>
          </a:p>
          <a:p>
            <a:pPr lvl="1"/>
            <a:r>
              <a:rPr lang="fr-CA" dirty="0" smtClean="0"/>
              <a:t>HDL 1.1</a:t>
            </a:r>
          </a:p>
          <a:p>
            <a:pPr lvl="1"/>
            <a:r>
              <a:rPr lang="fr-CA" dirty="0" smtClean="0"/>
              <a:t>Tg 1.8</a:t>
            </a:r>
          </a:p>
          <a:p>
            <a:endParaRPr lang="fr-CA" dirty="0"/>
          </a:p>
        </p:txBody>
      </p:sp>
      <p:pic>
        <p:nvPicPr>
          <p:cNvPr id="4" name="Picture 3" descr="fat-man-vector-1262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613" y="675419"/>
            <a:ext cx="3628871" cy="4398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3771" y="4671528"/>
            <a:ext cx="3874387" cy="6236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extBox 5"/>
          <p:cNvSpPr txBox="1"/>
          <p:nvPr/>
        </p:nvSpPr>
        <p:spPr>
          <a:xfrm>
            <a:off x="5269613" y="4777356"/>
            <a:ext cx="34171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 err="1"/>
              <a:t>https</a:t>
            </a:r>
            <a:r>
              <a:rPr lang="fr-CA" sz="700" dirty="0"/>
              <a:t>://</a:t>
            </a:r>
            <a:r>
              <a:rPr lang="fr-CA" sz="700" dirty="0" err="1"/>
              <a:t>www.vectorstock.com</a:t>
            </a:r>
            <a:r>
              <a:rPr lang="fr-CA" sz="700" dirty="0"/>
              <a:t>/</a:t>
            </a:r>
            <a:r>
              <a:rPr lang="fr-CA" sz="700" dirty="0" err="1"/>
              <a:t>royalty</a:t>
            </a:r>
            <a:r>
              <a:rPr lang="fr-CA" sz="700" dirty="0"/>
              <a:t>-free-</a:t>
            </a:r>
            <a:r>
              <a:rPr lang="fr-CA" sz="700" dirty="0" err="1"/>
              <a:t>vector</a:t>
            </a:r>
            <a:r>
              <a:rPr lang="fr-CA" sz="700" dirty="0"/>
              <a:t>/fat-man-vector-126217</a:t>
            </a:r>
          </a:p>
        </p:txBody>
      </p:sp>
    </p:spTree>
    <p:extLst>
      <p:ext uri="{BB962C8B-B14F-4D97-AF65-F5344CB8AC3E}">
        <p14:creationId xmlns:p14="http://schemas.microsoft.com/office/powerpoint/2010/main" val="9161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Prévalence</a:t>
            </a:r>
            <a:r>
              <a:rPr lang="fr-CA" baseline="30000" dirty="0" smtClean="0"/>
              <a:t>1</a:t>
            </a:r>
            <a:endParaRPr lang="fr-CA" baseline="30000" dirty="0"/>
          </a:p>
          <a:p>
            <a:pPr lvl="1"/>
            <a:r>
              <a:rPr lang="fr-CA" dirty="0"/>
              <a:t>S</a:t>
            </a:r>
            <a:r>
              <a:rPr lang="fr-CA" dirty="0" smtClean="0"/>
              <a:t>yndrome métabolique : 19,1% des Canadiens</a:t>
            </a:r>
          </a:p>
          <a:p>
            <a:pPr lvl="1"/>
            <a:r>
              <a:rPr lang="fr-CA" dirty="0" smtClean="0"/>
              <a:t>DB2 6,9 % des Canadiens</a:t>
            </a:r>
          </a:p>
          <a:p>
            <a:pPr lvl="1"/>
            <a:endParaRPr lang="fr-CA" dirty="0"/>
          </a:p>
          <a:p>
            <a:r>
              <a:rPr lang="fr-CA" dirty="0" smtClean="0"/>
              <a:t>Question de recherche</a:t>
            </a:r>
          </a:p>
          <a:p>
            <a:pPr lvl="1"/>
            <a:r>
              <a:rPr lang="fr-CA" dirty="0" smtClean="0"/>
              <a:t>Chez &gt; 18 ans avec </a:t>
            </a:r>
            <a:r>
              <a:rPr lang="fr-CA" dirty="0"/>
              <a:t>syndrome métabolique, </a:t>
            </a:r>
            <a:r>
              <a:rPr lang="fr-CA" dirty="0" smtClean="0"/>
              <a:t>metformine </a:t>
            </a:r>
            <a:r>
              <a:rPr lang="fr-CA" dirty="0"/>
              <a:t>en prophylaxie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</a:t>
            </a:r>
            <a:r>
              <a:rPr lang="fr-CA" dirty="0" smtClean="0"/>
              <a:t>l’incidence </a:t>
            </a:r>
            <a:r>
              <a:rPr lang="fr-CA" dirty="0"/>
              <a:t>de </a:t>
            </a:r>
            <a:r>
              <a:rPr lang="fr-CA" dirty="0" smtClean="0"/>
              <a:t>DB2?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P :  &gt; 18 </a:t>
            </a:r>
            <a:r>
              <a:rPr lang="en-CA" dirty="0" err="1" smtClean="0"/>
              <a:t>ans</a:t>
            </a:r>
            <a:r>
              <a:rPr lang="en-CA" dirty="0" smtClean="0"/>
              <a:t> avec syndrome </a:t>
            </a:r>
            <a:r>
              <a:rPr lang="en-CA" dirty="0" err="1" smtClean="0"/>
              <a:t>métabolique</a:t>
            </a:r>
            <a:endParaRPr lang="en-CA" dirty="0" smtClean="0"/>
          </a:p>
          <a:p>
            <a:pPr lvl="2"/>
            <a:r>
              <a:rPr lang="en-CA" dirty="0" smtClean="0"/>
              <a:t>I : </a:t>
            </a:r>
            <a:r>
              <a:rPr lang="en-CA" dirty="0" err="1" smtClean="0"/>
              <a:t>Metformine</a:t>
            </a:r>
            <a:r>
              <a:rPr lang="en-CA" dirty="0" smtClean="0"/>
              <a:t> </a:t>
            </a:r>
            <a:r>
              <a:rPr lang="en-CA" dirty="0" err="1" smtClean="0"/>
              <a:t>prophylactique</a:t>
            </a:r>
            <a:endParaRPr lang="en-CA" dirty="0" smtClean="0"/>
          </a:p>
          <a:p>
            <a:pPr lvl="2"/>
            <a:r>
              <a:rPr lang="en-CA" dirty="0" smtClean="0"/>
              <a:t>C : Placebo</a:t>
            </a:r>
          </a:p>
          <a:p>
            <a:pPr lvl="2"/>
            <a:r>
              <a:rPr lang="en-CA" dirty="0" smtClean="0"/>
              <a:t>O : Incidence de DB2</a:t>
            </a: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  <a:p>
            <a:pPr marL="27432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49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Méthodologie de recherche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Recherche sur Embase et Medline le 20 novembre 2017 </a:t>
            </a:r>
          </a:p>
          <a:p>
            <a:r>
              <a:rPr lang="fr-CA" dirty="0" smtClean="0"/>
              <a:t>Texte libre et </a:t>
            </a:r>
            <a:r>
              <a:rPr lang="fr-CA" i="1" dirty="0" err="1" smtClean="0"/>
              <a:t>subject</a:t>
            </a:r>
            <a:r>
              <a:rPr lang="fr-CA" i="1" dirty="0" smtClean="0"/>
              <a:t> </a:t>
            </a:r>
            <a:r>
              <a:rPr lang="fr-CA" i="1" dirty="0" err="1" smtClean="0"/>
              <a:t>heading</a:t>
            </a:r>
            <a:endParaRPr lang="fr-CA" i="1" dirty="0" smtClean="0"/>
          </a:p>
          <a:p>
            <a:pPr lvl="1"/>
            <a:r>
              <a:rPr lang="fr-CA" dirty="0" smtClean="0"/>
              <a:t>‘’</a:t>
            </a:r>
            <a:r>
              <a:rPr lang="fr-CA" i="1" dirty="0" err="1" smtClean="0"/>
              <a:t>Metabolic</a:t>
            </a:r>
            <a:r>
              <a:rPr lang="fr-CA" i="1" dirty="0" smtClean="0"/>
              <a:t> syndrome</a:t>
            </a:r>
            <a:r>
              <a:rPr lang="fr-CA" dirty="0" smtClean="0"/>
              <a:t>’’ OR ‘’</a:t>
            </a:r>
            <a:r>
              <a:rPr lang="fr-CA" i="1" dirty="0" smtClean="0"/>
              <a:t>syndrome X</a:t>
            </a:r>
            <a:r>
              <a:rPr lang="fr-CA" dirty="0" smtClean="0"/>
              <a:t>’’</a:t>
            </a:r>
          </a:p>
          <a:p>
            <a:pPr lvl="1"/>
            <a:r>
              <a:rPr lang="fr-CA" dirty="0" smtClean="0"/>
              <a:t>‘’</a:t>
            </a:r>
            <a:r>
              <a:rPr lang="fr-CA" i="1" dirty="0" smtClean="0"/>
              <a:t>Glucose </a:t>
            </a:r>
            <a:r>
              <a:rPr lang="fr-CA" i="1" dirty="0" err="1" smtClean="0"/>
              <a:t>intolerance</a:t>
            </a:r>
            <a:r>
              <a:rPr lang="fr-CA" dirty="0" smtClean="0"/>
              <a:t>’’</a:t>
            </a:r>
          </a:p>
          <a:p>
            <a:pPr lvl="1"/>
            <a:r>
              <a:rPr lang="fr-CA" dirty="0" smtClean="0"/>
              <a:t>‘’</a:t>
            </a:r>
            <a:r>
              <a:rPr lang="fr-CA" dirty="0" err="1" smtClean="0"/>
              <a:t>Metformin</a:t>
            </a:r>
            <a:r>
              <a:rPr lang="fr-CA" dirty="0" smtClean="0"/>
              <a:t>’’</a:t>
            </a:r>
          </a:p>
          <a:p>
            <a:pPr lvl="1"/>
            <a:r>
              <a:rPr lang="fr-CA" dirty="0" smtClean="0"/>
              <a:t>‘’</a:t>
            </a:r>
            <a:r>
              <a:rPr lang="fr-CA" i="1" dirty="0" smtClean="0"/>
              <a:t>type 2</a:t>
            </a:r>
            <a:r>
              <a:rPr lang="fr-CA" dirty="0" smtClean="0"/>
              <a:t>’’ not ‘’</a:t>
            </a:r>
            <a:r>
              <a:rPr lang="fr-CA" i="1" dirty="0" smtClean="0"/>
              <a:t>type 1</a:t>
            </a:r>
            <a:r>
              <a:rPr lang="fr-CA" dirty="0" smtClean="0"/>
              <a:t>’’ and ‘’</a:t>
            </a:r>
            <a:r>
              <a:rPr lang="fr-CA" i="1" dirty="0" err="1" smtClean="0"/>
              <a:t>diabetes</a:t>
            </a:r>
            <a:r>
              <a:rPr lang="fr-CA" dirty="0" smtClean="0"/>
              <a:t>’’</a:t>
            </a:r>
          </a:p>
          <a:p>
            <a:pPr lvl="1"/>
            <a:r>
              <a:rPr lang="fr-CA" dirty="0" smtClean="0"/>
              <a:t>Filtres de recherche</a:t>
            </a:r>
          </a:p>
          <a:p>
            <a:pPr lvl="2"/>
            <a:r>
              <a:rPr lang="fr-CA" dirty="0" smtClean="0"/>
              <a:t>Anglais ou français</a:t>
            </a:r>
          </a:p>
          <a:p>
            <a:pPr lvl="2"/>
            <a:r>
              <a:rPr lang="fr-CA" dirty="0"/>
              <a:t>H</a:t>
            </a:r>
            <a:r>
              <a:rPr lang="fr-CA" dirty="0" smtClean="0"/>
              <a:t>umains &gt; 18 ans</a:t>
            </a:r>
          </a:p>
          <a:p>
            <a:pPr lvl="2"/>
            <a:r>
              <a:rPr lang="fr-CA" dirty="0" smtClean="0"/>
              <a:t>Limitée aux 10 dernières années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98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037402" y="998520"/>
            <a:ext cx="2170545" cy="55418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Embase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222 articles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19643" y="998520"/>
            <a:ext cx="2170545" cy="563420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Medline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87 articles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44596" y="3451272"/>
            <a:ext cx="2170545" cy="55418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Triage par doublons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32 articles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44597" y="1955269"/>
            <a:ext cx="2170545" cy="921148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Triage par titre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Embase : 19 articles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Medline : 17 articles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44597" y="4495983"/>
            <a:ext cx="2170545" cy="55418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Triage par résumé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11 articles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97523" y="5511417"/>
            <a:ext cx="2664691" cy="554182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Triage par lecture d’article</a:t>
            </a:r>
          </a:p>
          <a:p>
            <a:pPr algn="ctr"/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3 articles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50228" y="3174682"/>
            <a:ext cx="3112654" cy="2161309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3 : Population pédiatrique</a:t>
            </a: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4 : Population différente</a:t>
            </a:r>
          </a:p>
          <a:p>
            <a:r>
              <a:rPr lang="fr-CA" sz="1600" dirty="0">
                <a:solidFill>
                  <a:schemeClr val="tx1"/>
                </a:solidFill>
                <a:cs typeface="Arial"/>
              </a:rPr>
              <a:t>4 : E</a:t>
            </a:r>
            <a:r>
              <a:rPr lang="fr-CA" sz="1600" dirty="0" smtClean="0">
                <a:solidFill>
                  <a:schemeClr val="tx1"/>
                </a:solidFill>
                <a:cs typeface="Arial"/>
              </a:rPr>
              <a:t>xposition </a:t>
            </a:r>
            <a:r>
              <a:rPr lang="fr-CA" sz="1600" dirty="0">
                <a:solidFill>
                  <a:schemeClr val="tx1"/>
                </a:solidFill>
                <a:cs typeface="Arial"/>
              </a:rPr>
              <a:t>différente</a:t>
            </a:r>
          </a:p>
          <a:p>
            <a:r>
              <a:rPr lang="fr-CA" sz="1600" dirty="0">
                <a:solidFill>
                  <a:schemeClr val="tx1"/>
                </a:solidFill>
                <a:cs typeface="Arial"/>
              </a:rPr>
              <a:t>2 : </a:t>
            </a:r>
            <a:r>
              <a:rPr lang="fr-CA" sz="1600" dirty="0" smtClean="0">
                <a:solidFill>
                  <a:schemeClr val="tx1"/>
                </a:solidFill>
                <a:cs typeface="Arial"/>
              </a:rPr>
              <a:t>Comparaison </a:t>
            </a:r>
            <a:r>
              <a:rPr lang="fr-CA" sz="1600" dirty="0">
                <a:solidFill>
                  <a:schemeClr val="tx1"/>
                </a:solidFill>
                <a:cs typeface="Arial"/>
              </a:rPr>
              <a:t>des groupes</a:t>
            </a: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6 : Outcome différents</a:t>
            </a: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1 : Opinion d’expert</a:t>
            </a: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1 : Méta-analyse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5734024" y="3174682"/>
            <a:ext cx="715818" cy="21613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ounded Rectangle 17"/>
          <p:cNvSpPr/>
          <p:nvPr/>
        </p:nvSpPr>
        <p:spPr>
          <a:xfrm>
            <a:off x="18882" y="4255336"/>
            <a:ext cx="3188414" cy="2161309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1 : </a:t>
            </a:r>
            <a:r>
              <a:rPr lang="fr-CA" sz="16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ntervention 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        ajout fenofibrate</a:t>
            </a: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7 : Outcome</a:t>
            </a:r>
            <a:endParaRPr lang="fr-CA" sz="16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CA" sz="1600" dirty="0" smtClean="0">
                <a:solidFill>
                  <a:schemeClr val="tx1"/>
                </a:solidFill>
                <a:latin typeface="Arial"/>
                <a:cs typeface="Arial"/>
              </a:rPr>
              <a:t>        paramètres métaboliques</a:t>
            </a:r>
          </a:p>
        </p:txBody>
      </p:sp>
      <p:cxnSp>
        <p:nvCxnSpPr>
          <p:cNvPr id="7" name="Straight Arrow Connector 6"/>
          <p:cNvCxnSpPr>
            <a:stCxn id="13" idx="2"/>
            <a:endCxn id="12" idx="0"/>
          </p:cNvCxnSpPr>
          <p:nvPr/>
        </p:nvCxnSpPr>
        <p:spPr>
          <a:xfrm flipH="1">
            <a:off x="4629869" y="2876417"/>
            <a:ext cx="1" cy="5748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2" idx="2"/>
            <a:endCxn id="14" idx="0"/>
          </p:cNvCxnSpPr>
          <p:nvPr/>
        </p:nvCxnSpPr>
        <p:spPr>
          <a:xfrm>
            <a:off x="4629869" y="4005454"/>
            <a:ext cx="1" cy="490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2"/>
            <a:endCxn id="15" idx="0"/>
          </p:cNvCxnSpPr>
          <p:nvPr/>
        </p:nvCxnSpPr>
        <p:spPr>
          <a:xfrm flipH="1">
            <a:off x="4629869" y="5050165"/>
            <a:ext cx="1" cy="461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11" idx="1"/>
          </p:cNvCxnSpPr>
          <p:nvPr/>
        </p:nvCxnSpPr>
        <p:spPr>
          <a:xfrm>
            <a:off x="4207947" y="1275611"/>
            <a:ext cx="811696" cy="4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0"/>
          </p:cNvCxnSpPr>
          <p:nvPr/>
        </p:nvCxnSpPr>
        <p:spPr>
          <a:xfrm>
            <a:off x="4629869" y="1275611"/>
            <a:ext cx="1" cy="679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2776849" y="4722392"/>
            <a:ext cx="671554" cy="12271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0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Andreadis</a:t>
            </a:r>
            <a:r>
              <a:rPr lang="fr-CA" dirty="0" smtClean="0"/>
              <a:t> (2008)</a:t>
            </a:r>
            <a:r>
              <a:rPr lang="fr-CA" baseline="30000" dirty="0" smtClean="0"/>
              <a:t>2</a:t>
            </a:r>
            <a:endParaRPr lang="fr-CA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9643"/>
            <a:ext cx="8229600" cy="3151908"/>
          </a:xfrm>
        </p:spPr>
        <p:txBody>
          <a:bodyPr>
            <a:normAutofit/>
          </a:bodyPr>
          <a:lstStyle/>
          <a:p>
            <a:r>
              <a:rPr lang="fr-CA" dirty="0" smtClean="0"/>
              <a:t>Tiré du </a:t>
            </a:r>
            <a:r>
              <a:rPr lang="fr-CA" i="1" dirty="0" err="1" smtClean="0"/>
              <a:t>Experimental</a:t>
            </a:r>
            <a:r>
              <a:rPr lang="fr-CA" i="1" dirty="0" smtClean="0"/>
              <a:t> and </a:t>
            </a:r>
            <a:r>
              <a:rPr lang="fr-CA" i="1" dirty="0" err="1" smtClean="0"/>
              <a:t>Clinical</a:t>
            </a:r>
            <a:r>
              <a:rPr lang="fr-CA" i="1" dirty="0" smtClean="0"/>
              <a:t> </a:t>
            </a:r>
            <a:r>
              <a:rPr lang="fr-CA" i="1" dirty="0" err="1" smtClean="0"/>
              <a:t>Endocrinology</a:t>
            </a:r>
            <a:r>
              <a:rPr lang="fr-CA" i="1" dirty="0" smtClean="0"/>
              <a:t> and </a:t>
            </a:r>
            <a:r>
              <a:rPr lang="fr-CA" i="1" dirty="0" err="1" smtClean="0"/>
              <a:t>Diabetes</a:t>
            </a:r>
            <a:endParaRPr lang="fr-CA" i="1" dirty="0" smtClean="0"/>
          </a:p>
          <a:p>
            <a:r>
              <a:rPr lang="fr-CA" dirty="0" smtClean="0"/>
              <a:t>Question de recherche</a:t>
            </a:r>
          </a:p>
          <a:p>
            <a:pPr lvl="1"/>
            <a:r>
              <a:rPr lang="fr-CA" dirty="0" smtClean="0"/>
              <a:t>Chez &gt; 18 ans obèses/embonpoint, metformine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</a:t>
            </a:r>
            <a:r>
              <a:rPr lang="fr-CA" dirty="0" smtClean="0"/>
              <a:t>l’incidence de DB2 et IGT?</a:t>
            </a:r>
          </a:p>
          <a:p>
            <a:r>
              <a:rPr lang="fr-CA" dirty="0" smtClean="0"/>
              <a:t>Hypothèse </a:t>
            </a:r>
            <a:r>
              <a:rPr lang="fr-CA" dirty="0" smtClean="0">
                <a:sym typeface="Wingdings"/>
              </a:rPr>
              <a:t> </a:t>
            </a:r>
            <a:r>
              <a:rPr lang="fr-CA" dirty="0">
                <a:sym typeface="Wingdings"/>
              </a:rPr>
              <a:t>M</a:t>
            </a:r>
            <a:r>
              <a:rPr lang="fr-CA" dirty="0" smtClean="0">
                <a:sym typeface="Wingdings"/>
              </a:rPr>
              <a:t>etformine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</a:t>
            </a:r>
            <a:r>
              <a:rPr lang="fr-CA" dirty="0" smtClean="0">
                <a:sym typeface="Wingdings"/>
              </a:rPr>
              <a:t>incidence de DB2</a:t>
            </a:r>
            <a:endParaRPr lang="fr-CA" dirty="0" smtClean="0"/>
          </a:p>
        </p:txBody>
      </p:sp>
      <p:pic>
        <p:nvPicPr>
          <p:cNvPr id="4" name="Picture 3" descr="Screen Shot 2018-04-21 at 11.30.14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7643091" cy="153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Perreault (2012)</a:t>
            </a:r>
            <a:r>
              <a:rPr lang="fr-CA" baseline="30000" dirty="0" smtClean="0"/>
              <a:t>3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2278"/>
            <a:ext cx="8229600" cy="3704722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Tiré de </a:t>
            </a:r>
            <a:r>
              <a:rPr lang="fr-CA" i="1" dirty="0" smtClean="0"/>
              <a:t>The Lancet </a:t>
            </a:r>
          </a:p>
          <a:p>
            <a:r>
              <a:rPr lang="fr-CA" dirty="0" smtClean="0"/>
              <a:t>Suite </a:t>
            </a:r>
            <a:r>
              <a:rPr lang="fr-CA" dirty="0"/>
              <a:t>du </a:t>
            </a:r>
            <a:r>
              <a:rPr lang="fr-CA" dirty="0" err="1"/>
              <a:t>Diabetes</a:t>
            </a:r>
            <a:r>
              <a:rPr lang="fr-CA" dirty="0"/>
              <a:t> </a:t>
            </a:r>
            <a:r>
              <a:rPr lang="fr-CA" dirty="0" err="1"/>
              <a:t>Prevention</a:t>
            </a:r>
            <a:r>
              <a:rPr lang="fr-CA" dirty="0"/>
              <a:t> Program (DPP) (1996-2001</a:t>
            </a:r>
            <a:r>
              <a:rPr lang="fr-CA" dirty="0" smtClean="0"/>
              <a:t>)</a:t>
            </a:r>
            <a:r>
              <a:rPr lang="fr-CA" baseline="30000" dirty="0" smtClean="0"/>
              <a:t>4</a:t>
            </a:r>
            <a:endParaRPr lang="fr-CA" dirty="0"/>
          </a:p>
          <a:p>
            <a:pPr lvl="1"/>
            <a:r>
              <a:rPr lang="fr-CA" dirty="0"/>
              <a:t>ÉCR chez </a:t>
            </a:r>
            <a:r>
              <a:rPr lang="fr-CA" dirty="0" smtClean="0"/>
              <a:t>adulte </a:t>
            </a:r>
            <a:r>
              <a:rPr lang="fr-CA" dirty="0"/>
              <a:t>avec intolérance au </a:t>
            </a:r>
            <a:r>
              <a:rPr lang="fr-CA" dirty="0" smtClean="0"/>
              <a:t>glucose (IGT)</a:t>
            </a:r>
            <a:endParaRPr lang="fr-CA" dirty="0"/>
          </a:p>
          <a:p>
            <a:pPr lvl="2"/>
            <a:r>
              <a:rPr lang="fr-CA" dirty="0"/>
              <a:t>Metformine vs placebo vs ΔHDV</a:t>
            </a:r>
          </a:p>
          <a:p>
            <a:pPr lvl="2"/>
            <a:r>
              <a:rPr lang="fr-CA" dirty="0"/>
              <a:t>Suivi moyen 3,2 ans</a:t>
            </a:r>
          </a:p>
          <a:p>
            <a:pPr lvl="2"/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>
                <a:sym typeface="Wingdings"/>
              </a:rPr>
              <a:t> </a:t>
            </a:r>
            <a:r>
              <a:rPr lang="fr-CA" dirty="0" smtClean="0"/>
              <a:t>incidence </a:t>
            </a:r>
            <a:r>
              <a:rPr lang="fr-CA" dirty="0"/>
              <a:t>de DB2 chez </a:t>
            </a:r>
            <a:r>
              <a:rPr lang="fr-CA" dirty="0" smtClean="0"/>
              <a:t>ΔHDV </a:t>
            </a:r>
            <a:r>
              <a:rPr lang="fr-CA" dirty="0"/>
              <a:t>&gt; metformine statistiquement </a:t>
            </a:r>
            <a:r>
              <a:rPr lang="fr-CA" dirty="0" smtClean="0"/>
              <a:t>significative</a:t>
            </a:r>
          </a:p>
          <a:p>
            <a:r>
              <a:rPr lang="fr-CA" dirty="0" smtClean="0"/>
              <a:t>Question de recherche</a:t>
            </a:r>
          </a:p>
          <a:p>
            <a:pPr lvl="1"/>
            <a:r>
              <a:rPr lang="fr-CA" dirty="0" smtClean="0"/>
              <a:t>Chez &gt; 25 ans avec IGT, retour à une glycémie N pendant DPP par metformine ou ΔHDV diminue-t-il l’incidence de DB2?</a:t>
            </a:r>
          </a:p>
          <a:p>
            <a:r>
              <a:rPr lang="fr-CA" dirty="0" smtClean="0"/>
              <a:t>Hypothèse </a:t>
            </a:r>
            <a:r>
              <a:rPr lang="fr-CA" dirty="0" smtClean="0">
                <a:sym typeface="Wingdings"/>
              </a:rPr>
              <a:t> </a:t>
            </a:r>
            <a:r>
              <a:rPr lang="fr-CA" dirty="0" smtClean="0"/>
              <a:t>ΔHDV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 smtClean="0">
                <a:sym typeface="Wingdings"/>
              </a:rPr>
              <a:t> incidence de DB2 &gt; metformine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Picture 3" descr="Screen Shot 2018-04-21 at 11.28.25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7624618" cy="1248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41592" y="2402096"/>
            <a:ext cx="123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(DPPOS)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3233" y="2282850"/>
            <a:ext cx="7314443" cy="489428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815633" y="3206278"/>
            <a:ext cx="4565133" cy="489428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7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Nathan (2015)</a:t>
            </a:r>
            <a:r>
              <a:rPr lang="fr-CA" baseline="30000" dirty="0"/>
              <a:t>5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332"/>
            <a:ext cx="8229600" cy="3391645"/>
          </a:xfrm>
        </p:spPr>
        <p:txBody>
          <a:bodyPr>
            <a:normAutofit/>
          </a:bodyPr>
          <a:lstStyle/>
          <a:p>
            <a:r>
              <a:rPr lang="fr-CA" dirty="0" smtClean="0"/>
              <a:t>Tiré du </a:t>
            </a:r>
            <a:r>
              <a:rPr lang="fr-CA" i="1" dirty="0" smtClean="0"/>
              <a:t>The Lancet</a:t>
            </a:r>
          </a:p>
          <a:p>
            <a:r>
              <a:rPr lang="fr-CA" dirty="0" smtClean="0"/>
              <a:t>Suite du DPP</a:t>
            </a:r>
            <a:endParaRPr lang="fr-CA" dirty="0"/>
          </a:p>
          <a:p>
            <a:r>
              <a:rPr lang="fr-CA" dirty="0" smtClean="0"/>
              <a:t>Question de recherche : </a:t>
            </a:r>
          </a:p>
          <a:p>
            <a:pPr lvl="1"/>
            <a:r>
              <a:rPr lang="fr-CA" dirty="0" smtClean="0"/>
              <a:t>Chez &gt; 25 ans avec IGT, metformine </a:t>
            </a:r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fr-CA" dirty="0" smtClean="0"/>
              <a:t> incidence de DB2 vs placebo vs  ΔHDV sur un suivi &gt; DPP?</a:t>
            </a:r>
          </a:p>
          <a:p>
            <a:r>
              <a:rPr lang="fr-CA" dirty="0" smtClean="0"/>
              <a:t>Hypothèse </a:t>
            </a:r>
            <a:r>
              <a:rPr lang="fr-CA" dirty="0" smtClean="0">
                <a:sym typeface="Wingdings"/>
              </a:rPr>
              <a:t> résultats similaires au DPP</a:t>
            </a:r>
          </a:p>
          <a:p>
            <a:pPr lvl="1"/>
            <a:r>
              <a:rPr lang="fr-CA" dirty="0" smtClean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fr-CA" dirty="0" smtClean="0">
                <a:sym typeface="Wingdings"/>
              </a:rPr>
              <a:t>incidence DB2 : </a:t>
            </a:r>
            <a:r>
              <a:rPr lang="fr-CA" dirty="0" smtClean="0"/>
              <a:t>ΔHDV &gt; metformine &gt; placebo</a:t>
            </a:r>
            <a:endParaRPr lang="fr-CA" dirty="0"/>
          </a:p>
          <a:p>
            <a:pPr lvl="1"/>
            <a:endParaRPr lang="fr-CA" dirty="0"/>
          </a:p>
        </p:txBody>
      </p:sp>
      <p:pic>
        <p:nvPicPr>
          <p:cNvPr id="5" name="Picture 4" descr="Screen Shot 2018-04-21 at 11.26.11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31632"/>
            <a:ext cx="83693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28"/>
            <a:ext cx="8229600" cy="990600"/>
          </a:xfrm>
        </p:spPr>
        <p:txBody>
          <a:bodyPr/>
          <a:lstStyle/>
          <a:p>
            <a:r>
              <a:rPr lang="fr-CA" dirty="0" smtClean="0"/>
              <a:t>Comparaison des méthodologies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24142"/>
              </p:ext>
            </p:extLst>
          </p:nvPr>
        </p:nvGraphicFramePr>
        <p:xfrm>
          <a:off x="457200" y="1407186"/>
          <a:ext cx="8224982" cy="51910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0059"/>
                <a:gridCol w="2307795"/>
                <a:gridCol w="2169327"/>
                <a:gridCol w="2427801"/>
              </a:tblGrid>
              <a:tr h="387408">
                <a:tc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 smtClean="0">
                          <a:solidFill>
                            <a:schemeClr val="tx1"/>
                          </a:solidFill>
                        </a:rPr>
                        <a:t>Andreadis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 (2008)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Perrault (2012)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Nathan (2015)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643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Recrutement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Clinique spécialisée de médecine interne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Athènes en Grèce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Survivants du DPP avec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≥ 1 retour à glycémie N aux USA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Survivants du DPP aux USA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6466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Critères inclusions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&gt; 18 ans</a:t>
                      </a: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IMC &gt; 27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IGT</a:t>
                      </a: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&gt; 25 ans</a:t>
                      </a:r>
                    </a:p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IMC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≥ 24</a:t>
                      </a:r>
                      <a:endParaRPr lang="fr-CA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charset="0"/>
                        <a:buChar char="Ø"/>
                      </a:pP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945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Âge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moyen au début de l’étude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53 ans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charset="0"/>
                        <a:buNone/>
                      </a:pP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54 ans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90538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Critères d’exclusions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DB1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ou DB2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Cause 2daire de résistance à l’insuline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DB1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ou DB2 au début du DPP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MCAS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Tg  ≥  6,8 </a:t>
                      </a:r>
                      <a:r>
                        <a:rPr lang="fr-CA" sz="1200" baseline="0" dirty="0" err="1" smtClean="0">
                          <a:solidFill>
                            <a:schemeClr val="tx1"/>
                          </a:solidFill>
                        </a:rPr>
                        <a:t>mmol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/L</a:t>
                      </a:r>
                    </a:p>
                    <a:p>
                      <a:r>
                        <a:rPr lang="fr-CA" sz="1200" baseline="0" dirty="0" err="1" smtClean="0">
                          <a:solidFill>
                            <a:schemeClr val="tx1"/>
                          </a:solidFill>
                        </a:rPr>
                        <a:t>Rx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influençant la glycémie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939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Groupes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N = 366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Metformine 850</a:t>
                      </a:r>
                      <a:r>
                        <a:rPr lang="fr-CA" sz="1200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die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 : 95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Placébo : 271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N = 1990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Metformine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850 </a:t>
                      </a:r>
                      <a:r>
                        <a:rPr lang="fr-CA" sz="1200" baseline="0" dirty="0" err="1" smtClean="0">
                          <a:solidFill>
                            <a:schemeClr val="tx1"/>
                          </a:solidFill>
                        </a:rPr>
                        <a:t>bid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: 647</a:t>
                      </a:r>
                    </a:p>
                    <a:p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Placébo : 607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: 736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N = 2776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Metformine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850</a:t>
                      </a:r>
                      <a:r>
                        <a:rPr lang="fr-CA" sz="1200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200" baseline="0" dirty="0" err="1" smtClean="0">
                          <a:solidFill>
                            <a:schemeClr val="tx1"/>
                          </a:solidFill>
                        </a:rPr>
                        <a:t>bid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: 926</a:t>
                      </a:r>
                    </a:p>
                    <a:p>
                      <a:r>
                        <a:rPr lang="fr-CA" sz="1200" baseline="0" smtClean="0">
                          <a:solidFill>
                            <a:schemeClr val="tx1"/>
                          </a:solidFill>
                        </a:rPr>
                        <a:t>Placébo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: 935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: 915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796">
                <a:tc rowSpan="2"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Suivis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12 mois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Moyenne de 5,7 ans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Moyenne de 15 ans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71">
                <a:tc vMerge="1">
                  <a:txBody>
                    <a:bodyPr/>
                    <a:lstStyle/>
                    <a:p>
                      <a:pPr algn="ctr"/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Double aveugle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Placébo/metformine : simple aveugle</a:t>
                      </a:r>
                    </a:p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ΔHDV : Exposition connue 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9521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Mesures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HGOP q 3 mois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HGOP,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glycémie à jeun q 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6 mois 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et HbA1c</a:t>
                      </a:r>
                      <a:r>
                        <a:rPr lang="fr-CA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200" dirty="0" smtClean="0">
                          <a:solidFill>
                            <a:schemeClr val="tx1"/>
                          </a:solidFill>
                        </a:rPr>
                        <a:t>q 1 an</a:t>
                      </a:r>
                    </a:p>
                  </a:txBody>
                  <a:tcPr anchor="ctr">
                    <a:lnL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5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2239</TotalTime>
  <Words>1211</Words>
  <Application>Microsoft Office PowerPoint</Application>
  <PresentationFormat>Affichage à l'écran (4:3)</PresentationFormat>
  <Paragraphs>249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Mangal</vt:lpstr>
      <vt:lpstr>Wingdings</vt:lpstr>
      <vt:lpstr>Clarity</vt:lpstr>
      <vt:lpstr>Projet d’érudition Dans une population d’adultes avec syndrome métabolique, l’ajout de la metformine en prophylaxie prévient-elle l’incidence de diabète de type 2? </vt:lpstr>
      <vt:lpstr>Cas clinique</vt:lpstr>
      <vt:lpstr>Introduction</vt:lpstr>
      <vt:lpstr>Méthodologie de recherche</vt:lpstr>
      <vt:lpstr>Présentation PowerPoint</vt:lpstr>
      <vt:lpstr>Andreadis (2008)2</vt:lpstr>
      <vt:lpstr>Perreault (2012)3</vt:lpstr>
      <vt:lpstr>Nathan (2015)5</vt:lpstr>
      <vt:lpstr>Comparaison des méthodologies</vt:lpstr>
      <vt:lpstr>Comparaison des résultats</vt:lpstr>
      <vt:lpstr>Comparaison des biais/limites</vt:lpstr>
      <vt:lpstr>Conclusions des études</vt:lpstr>
      <vt:lpstr>Discussion</vt:lpstr>
      <vt:lpstr>Conclusion</vt:lpstr>
      <vt:lpstr>Présentation PowerPoint</vt:lpstr>
      <vt:lpstr>Bibliographie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d’érudition Dans une population d’adultes avec syndrome métabolique, l’ajout de la metformine en prophylaxie prévient-elle l’incidence de diabète de type 2?</dc:title>
  <dc:creator>Andy Nguyen</dc:creator>
  <cp:lastModifiedBy>Bouchard Catherine</cp:lastModifiedBy>
  <cp:revision>83</cp:revision>
  <dcterms:created xsi:type="dcterms:W3CDTF">2018-04-21T14:38:10Z</dcterms:created>
  <dcterms:modified xsi:type="dcterms:W3CDTF">2018-05-28T13:34:32Z</dcterms:modified>
</cp:coreProperties>
</file>