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86" r:id="rId7"/>
    <p:sldId id="266" r:id="rId8"/>
    <p:sldId id="287" r:id="rId9"/>
    <p:sldId id="267" r:id="rId10"/>
    <p:sldId id="273" r:id="rId11"/>
    <p:sldId id="288" r:id="rId12"/>
    <p:sldId id="274" r:id="rId13"/>
    <p:sldId id="278" r:id="rId14"/>
    <p:sldId id="290" r:id="rId15"/>
    <p:sldId id="279" r:id="rId16"/>
    <p:sldId id="284" r:id="rId17"/>
    <p:sldId id="289" r:id="rId18"/>
    <p:sldId id="285" r:id="rId19"/>
    <p:sldId id="291" r:id="rId20"/>
    <p:sldId id="292" r:id="rId21"/>
    <p:sldId id="293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87" d="100"/>
          <a:sy n="87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51AC0-E4B6-45EC-B57E-3BA0C5A2BBA6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6E036-3593-4BA6-9DD7-169A1DE5BD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205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88057-B768-4886-BB26-0DDE41A03BC3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8904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3BFD30-C482-43C8-B803-E1928113371D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5855FA-A414-41FE-A1EA-B871ADE969A6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FD30-C482-43C8-B803-E1928113371D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55FA-A414-41FE-A1EA-B871ADE969A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FD30-C482-43C8-B803-E1928113371D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55FA-A414-41FE-A1EA-B871ADE969A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3BFD30-C482-43C8-B803-E1928113371D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5855FA-A414-41FE-A1EA-B871ADE969A6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3BFD30-C482-43C8-B803-E1928113371D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5855FA-A414-41FE-A1EA-B871ADE969A6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FD30-C482-43C8-B803-E1928113371D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55FA-A414-41FE-A1EA-B871ADE969A6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FD30-C482-43C8-B803-E1928113371D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55FA-A414-41FE-A1EA-B871ADE969A6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3BFD30-C482-43C8-B803-E1928113371D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5855FA-A414-41FE-A1EA-B871ADE969A6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FD30-C482-43C8-B803-E1928113371D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55FA-A414-41FE-A1EA-B871ADE969A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3BFD30-C482-43C8-B803-E1928113371D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5855FA-A414-41FE-A1EA-B871ADE969A6}" type="slidenum">
              <a:rPr lang="fr-CA" smtClean="0"/>
              <a:t>‹N°›</a:t>
            </a:fld>
            <a:endParaRPr lang="fr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3BFD30-C482-43C8-B803-E1928113371D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5855FA-A414-41FE-A1EA-B871ADE969A6}" type="slidenum">
              <a:rPr lang="fr-CA" smtClean="0"/>
              <a:t>‹N°›</a:t>
            </a:fld>
            <a:endParaRPr lang="fr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3BFD30-C482-43C8-B803-E1928113371D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5855FA-A414-41FE-A1EA-B871ADE969A6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ha.ca/media/fast-facts-about-mental-illness/#.WOwgNfk1-uU" TargetMode="External"/><Relationship Id="rId2" Type="http://schemas.openxmlformats.org/officeDocument/2006/relationships/hyperlink" Target="http://www.statcan.gc.ca/tables-tableaux/sum-som/l01/cst01/hlth66d-eng.htm%20Consult&#233;%20le%2010-04-201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ubme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L’utilisation des ISRS-ISRSN augmente-elle la </a:t>
            </a:r>
            <a:r>
              <a:rPr lang="fr-CA" dirty="0" err="1" smtClean="0"/>
              <a:t>suicidalité</a:t>
            </a:r>
            <a:r>
              <a:rPr lang="fr-CA" dirty="0" smtClean="0"/>
              <a:t> chez les enfants et adolescents?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Nathan </a:t>
            </a:r>
            <a:r>
              <a:rPr lang="fr-CA" dirty="0" err="1" smtClean="0"/>
              <a:t>Toledano</a:t>
            </a:r>
            <a:r>
              <a:rPr lang="fr-CA" dirty="0" smtClean="0"/>
              <a:t>, R1 UMF Notre-Dame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063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Forces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Bonne organisation du lien entre exposition et temps. </a:t>
            </a:r>
          </a:p>
          <a:p>
            <a:r>
              <a:rPr lang="fr-CA" dirty="0" smtClean="0"/>
              <a:t>Utilisation d’une </a:t>
            </a:r>
            <a:r>
              <a:rPr lang="fr-CA" dirty="0"/>
              <a:t>étude ‘’</a:t>
            </a:r>
            <a:r>
              <a:rPr lang="fr-CA" dirty="0" err="1"/>
              <a:t>Self-contrôle</a:t>
            </a:r>
            <a:r>
              <a:rPr lang="fr-CA" dirty="0" smtClean="0"/>
              <a:t>’’: diminutions </a:t>
            </a:r>
            <a:r>
              <a:rPr lang="fr-CA" dirty="0"/>
              <a:t>d</a:t>
            </a:r>
            <a:r>
              <a:rPr lang="fr-CA" dirty="0" smtClean="0"/>
              <a:t>es </a:t>
            </a:r>
            <a:r>
              <a:rPr lang="fr-CA" dirty="0"/>
              <a:t>chances de </a:t>
            </a:r>
            <a:r>
              <a:rPr lang="fr-CA" dirty="0" smtClean="0"/>
              <a:t>mal classifier </a:t>
            </a:r>
            <a:r>
              <a:rPr lang="fr-CA" dirty="0"/>
              <a:t>le contrôle</a:t>
            </a:r>
            <a:r>
              <a:rPr lang="fr-CA" dirty="0" smtClean="0"/>
              <a:t>.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0207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Faiblesses</a:t>
            </a:r>
            <a:endParaRPr lang="fr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Peu de suicides, limite donc la puissance de l’analyse.</a:t>
            </a:r>
          </a:p>
          <a:p>
            <a:r>
              <a:rPr lang="fr-CA" dirty="0" smtClean="0"/>
              <a:t>Aucune preuve de la compliance des patients ou même s’ils ont été chercher la prescription. </a:t>
            </a:r>
          </a:p>
          <a:p>
            <a:r>
              <a:rPr lang="fr-CA" dirty="0" smtClean="0"/>
              <a:t>Étude 1995-2009, y a t-il eu une augmentation du suicide?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867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CA" dirty="0" err="1" smtClean="0"/>
              <a:t>Etude</a:t>
            </a:r>
            <a:r>
              <a:rPr lang="fr-CA" dirty="0" smtClean="0"/>
              <a:t> 3</a:t>
            </a:r>
            <a:endParaRPr lang="fr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12734"/>
              </p:ext>
            </p:extLst>
          </p:nvPr>
        </p:nvGraphicFramePr>
        <p:xfrm>
          <a:off x="251520" y="1196752"/>
          <a:ext cx="8640960" cy="508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3070"/>
                <a:gridCol w="7597890"/>
              </a:tblGrid>
              <a:tr h="68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 err="1">
                          <a:effectLst/>
                        </a:rPr>
                        <a:t>Etude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r>
                        <a:rPr lang="en-CA" sz="1400" dirty="0" smtClean="0">
                          <a:effectLst/>
                        </a:rPr>
                        <a:t>         Selective </a:t>
                      </a:r>
                      <a:r>
                        <a:rPr lang="en-CA" sz="1400" dirty="0">
                          <a:effectLst/>
                        </a:rPr>
                        <a:t>serotonin reuptake inhibitors and risk of suicide: a systematic review of observational studies. </a:t>
                      </a:r>
                      <a:r>
                        <a:rPr lang="en-CA" sz="1400" dirty="0" smtClean="0">
                          <a:effectLst/>
                        </a:rPr>
                        <a:t>Date: 2009</a:t>
                      </a:r>
                      <a:r>
                        <a:rPr lang="en-CA" sz="1400" dirty="0">
                          <a:effectLst/>
                        </a:rPr>
                        <a:t>, </a:t>
                      </a:r>
                      <a:r>
                        <a:rPr lang="en-CA" sz="1400" dirty="0" err="1">
                          <a:effectLst/>
                        </a:rPr>
                        <a:t>étude</a:t>
                      </a:r>
                      <a:r>
                        <a:rPr lang="en-CA" sz="1400" dirty="0">
                          <a:effectLst/>
                        </a:rPr>
                        <a:t> </a:t>
                      </a:r>
                      <a:r>
                        <a:rPr lang="en-CA" sz="1400" dirty="0" err="1">
                          <a:effectLst/>
                        </a:rPr>
                        <a:t>italienne</a:t>
                      </a:r>
                      <a:r>
                        <a:rPr lang="en-CA" sz="1400" dirty="0">
                          <a:effectLst/>
                        </a:rPr>
                        <a:t>.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74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Type d’étude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effectLst/>
                        </a:rPr>
                        <a:t>         Méta-analyse </a:t>
                      </a:r>
                      <a:r>
                        <a:rPr lang="fr-CA" sz="1400" dirty="0">
                          <a:effectLst/>
                        </a:rPr>
                        <a:t>d’études observationnelles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 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8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Objectif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effectLst/>
                        </a:rPr>
                        <a:t>Établir </a:t>
                      </a:r>
                      <a:r>
                        <a:rPr lang="fr-CA" sz="1400" dirty="0">
                          <a:effectLst/>
                        </a:rPr>
                        <a:t>s’il existe une association entre les </a:t>
                      </a:r>
                      <a:r>
                        <a:rPr lang="fr-CA" sz="1400" dirty="0" smtClean="0">
                          <a:effectLst/>
                        </a:rPr>
                        <a:t>antidépresseurs </a:t>
                      </a:r>
                      <a:r>
                        <a:rPr lang="fr-CA" sz="1400" dirty="0">
                          <a:effectLst/>
                        </a:rPr>
                        <a:t>et le </a:t>
                      </a:r>
                      <a:r>
                        <a:rPr lang="fr-CA" sz="1400" dirty="0" smtClean="0">
                          <a:effectLst/>
                        </a:rPr>
                        <a:t>suicide, </a:t>
                      </a:r>
                      <a:r>
                        <a:rPr lang="fr-CA" sz="1400" dirty="0">
                          <a:effectLst/>
                        </a:rPr>
                        <a:t>et si oui avec quels </a:t>
                      </a:r>
                      <a:r>
                        <a:rPr lang="fr-CA" sz="1400" dirty="0" smtClean="0">
                          <a:effectLst/>
                        </a:rPr>
                        <a:t>antidépresseurs. </a:t>
                      </a:r>
                      <a:endParaRPr lang="fr-C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 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07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Méthode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Population : 6 ans à ainés </a:t>
                      </a:r>
                      <a:r>
                        <a:rPr lang="fr-CA" sz="1400" dirty="0" smtClean="0">
                          <a:effectLst/>
                        </a:rPr>
                        <a:t>souffrant de dépression majeure mais </a:t>
                      </a:r>
                      <a:r>
                        <a:rPr lang="fr-CA" sz="1400" dirty="0">
                          <a:effectLst/>
                        </a:rPr>
                        <a:t>analyse faite </a:t>
                      </a:r>
                      <a:r>
                        <a:rPr lang="fr-CA" sz="1400" dirty="0" smtClean="0">
                          <a:effectLst/>
                        </a:rPr>
                        <a:t>séparément</a:t>
                      </a:r>
                      <a:endParaRPr lang="fr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Études incluses: Cohortes et cas-contrôles observationnelles avec données de tentatives </a:t>
                      </a:r>
                      <a:r>
                        <a:rPr lang="fr-CA" sz="1400" dirty="0" smtClean="0">
                          <a:effectLst/>
                        </a:rPr>
                        <a:t>de suicide</a:t>
                      </a:r>
                      <a:r>
                        <a:rPr lang="fr-CA" sz="1400" baseline="0" dirty="0" smtClean="0">
                          <a:effectLst/>
                        </a:rPr>
                        <a:t> et</a:t>
                      </a:r>
                      <a:r>
                        <a:rPr lang="fr-CA" sz="1400" dirty="0" smtClean="0">
                          <a:effectLst/>
                        </a:rPr>
                        <a:t> </a:t>
                      </a:r>
                      <a:r>
                        <a:rPr lang="fr-CA" sz="1400" dirty="0">
                          <a:effectLst/>
                        </a:rPr>
                        <a:t>suicides complets chez des patients prenant un ISRS VS pas </a:t>
                      </a:r>
                      <a:r>
                        <a:rPr lang="fr-CA" sz="1400" dirty="0" smtClean="0">
                          <a:effectLst/>
                        </a:rPr>
                        <a:t>d’antidépresseurs 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Méta régression faite pour déterminer la relation entre âge et suicide.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66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Résultats et discussion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fr-CA" sz="1400" dirty="0">
                          <a:effectLst/>
                        </a:rPr>
                        <a:t>Augmentation des tentatives de suicide ou suicides pour le groupe 6-19 </a:t>
                      </a:r>
                      <a:r>
                        <a:rPr lang="fr-CA" sz="1400" dirty="0" smtClean="0">
                          <a:effectLst/>
                        </a:rPr>
                        <a:t>ans avec ISRS.</a:t>
                      </a:r>
                      <a:r>
                        <a:rPr lang="fr-CA" sz="1400" baseline="0" dirty="0" smtClean="0">
                          <a:effectLst/>
                        </a:rPr>
                        <a:t> (</a:t>
                      </a:r>
                      <a:r>
                        <a:rPr lang="fr-CA" sz="1400" dirty="0" smtClean="0">
                          <a:effectLst/>
                        </a:rPr>
                        <a:t>OR </a:t>
                      </a:r>
                      <a:r>
                        <a:rPr lang="fr-CA" sz="1400" dirty="0">
                          <a:effectLst/>
                        </a:rPr>
                        <a:t>1,92) </a:t>
                      </a:r>
                      <a:endParaRPr lang="fr-CA" sz="1400" dirty="0" smtClean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fr-CA" sz="1400" dirty="0" smtClean="0">
                          <a:effectLst/>
                        </a:rPr>
                        <a:t>Chez </a:t>
                      </a:r>
                      <a:r>
                        <a:rPr lang="fr-CA" sz="1400" dirty="0">
                          <a:effectLst/>
                        </a:rPr>
                        <a:t>les ados, association spécifique avec </a:t>
                      </a:r>
                      <a:r>
                        <a:rPr lang="fr-CA" sz="1400" dirty="0" err="1">
                          <a:effectLst/>
                        </a:rPr>
                        <a:t>paroxétine</a:t>
                      </a:r>
                      <a:r>
                        <a:rPr lang="fr-CA" sz="1400" dirty="0">
                          <a:effectLst/>
                        </a:rPr>
                        <a:t> OR 1,77 et </a:t>
                      </a:r>
                      <a:r>
                        <a:rPr lang="fr-CA" sz="1400" dirty="0" err="1">
                          <a:effectLst/>
                        </a:rPr>
                        <a:t>venlafaxine</a:t>
                      </a:r>
                      <a:r>
                        <a:rPr lang="fr-CA" sz="1400" dirty="0">
                          <a:effectLst/>
                        </a:rPr>
                        <a:t> OR 2,43. 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Conclusion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Recommandation de donner ISRS au cas par cas.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Risque suicidaire probablement augmenté chez les 6-18 ans mais somme toute reste assez faible.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8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Forces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Méta-analyse. </a:t>
            </a:r>
            <a:endParaRPr lang="fr-CA" dirty="0" smtClean="0"/>
          </a:p>
          <a:p>
            <a:r>
              <a:rPr lang="fr-CA" dirty="0" smtClean="0"/>
              <a:t>Faible </a:t>
            </a:r>
            <a:r>
              <a:rPr lang="fr-CA" dirty="0"/>
              <a:t>biais </a:t>
            </a:r>
            <a:r>
              <a:rPr lang="fr-CA" dirty="0" smtClean="0"/>
              <a:t>d’indication: Dépression majeure pour tout le monde. </a:t>
            </a:r>
          </a:p>
          <a:p>
            <a:r>
              <a:rPr lang="fr-CA" dirty="0" smtClean="0"/>
              <a:t>Bonne homogénéité </a:t>
            </a:r>
            <a:r>
              <a:rPr lang="fr-CA" dirty="0"/>
              <a:t>des résultats. </a:t>
            </a:r>
            <a:endParaRPr lang="fr-CA" dirty="0" smtClean="0"/>
          </a:p>
          <a:p>
            <a:r>
              <a:rPr lang="fr-CA" dirty="0" smtClean="0"/>
              <a:t>Pas </a:t>
            </a:r>
            <a:r>
              <a:rPr lang="fr-CA" dirty="0"/>
              <a:t>de modification des résultats soumis à l’analyse de sensibilité. </a:t>
            </a:r>
          </a:p>
        </p:txBody>
      </p:sp>
    </p:spTree>
    <p:extLst>
      <p:ext uri="{BB962C8B-B14F-4D97-AF65-F5344CB8AC3E}">
        <p14:creationId xmlns:p14="http://schemas.microsoft.com/office/powerpoint/2010/main" val="4531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Faiblesses</a:t>
            </a:r>
            <a:endParaRPr lang="fr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Seulement 8 études. </a:t>
            </a:r>
          </a:p>
          <a:p>
            <a:r>
              <a:rPr lang="fr-CA" dirty="0" smtClean="0"/>
              <a:t>Possible biais de sévérité pour la cohorte des adolescents: Compte tenu de la controverse, ISRS prescrits en toute dernière ligne et seulement pour les dépressions les plus à risque</a:t>
            </a:r>
          </a:p>
          <a:p>
            <a:r>
              <a:rPr lang="fr-CA" dirty="0" smtClean="0"/>
              <a:t>Faible nombres d’études pour la comparaison des ISRS. 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36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/>
          <a:lstStyle/>
          <a:p>
            <a:r>
              <a:rPr lang="fr-CA" dirty="0" err="1" smtClean="0"/>
              <a:t>Etude</a:t>
            </a:r>
            <a:r>
              <a:rPr lang="fr-CA" dirty="0" smtClean="0"/>
              <a:t> 4</a:t>
            </a:r>
            <a:endParaRPr lang="fr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867249"/>
              </p:ext>
            </p:extLst>
          </p:nvPr>
        </p:nvGraphicFramePr>
        <p:xfrm>
          <a:off x="179512" y="1196749"/>
          <a:ext cx="8712968" cy="4848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763"/>
                <a:gridCol w="7661205"/>
              </a:tblGrid>
              <a:tr h="303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 err="1">
                          <a:effectLst/>
                        </a:rPr>
                        <a:t>Etude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effectLst/>
                        </a:rPr>
                        <a:t>Antidepressants </a:t>
                      </a:r>
                      <a:r>
                        <a:rPr lang="en-CA" sz="1400" dirty="0">
                          <a:effectLst/>
                        </a:rPr>
                        <a:t>and Suicide Attempts in Children. US, 2013.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0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Type d’étude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Étude de cohorte observationnelle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 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50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Objectif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          Comparaison </a:t>
                      </a:r>
                      <a:r>
                        <a:rPr lang="fr-CA" sz="1400" dirty="0">
                          <a:effectLst/>
                        </a:rPr>
                        <a:t>des différents ISRS-ISRSN VS </a:t>
                      </a:r>
                      <a:r>
                        <a:rPr lang="fr-CA" sz="1400" dirty="0" err="1">
                          <a:effectLst/>
                        </a:rPr>
                        <a:t>f</a:t>
                      </a:r>
                      <a:r>
                        <a:rPr lang="fr-CA" sz="1400" dirty="0" err="1" smtClean="0">
                          <a:effectLst/>
                        </a:rPr>
                        <a:t>luoxétine</a:t>
                      </a:r>
                      <a:r>
                        <a:rPr lang="fr-CA" sz="1400" dirty="0" smtClean="0">
                          <a:effectLst/>
                        </a:rPr>
                        <a:t> </a:t>
                      </a:r>
                      <a:r>
                        <a:rPr lang="fr-CA" sz="1400" dirty="0">
                          <a:effectLst/>
                        </a:rPr>
                        <a:t>chez les 6-18 ans pour les tentatives suicidaires.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16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Méthode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fr-CA" sz="1400" dirty="0" smtClean="0">
                          <a:effectLst/>
                        </a:rPr>
                        <a:t>Population: Enfants 6-18 ans avec prescription ISRS-ISRSN. n= 36 842. Période: 1995 à 2006.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Recherche </a:t>
                      </a:r>
                      <a:r>
                        <a:rPr lang="fr-CA" sz="1400" dirty="0">
                          <a:effectLst/>
                        </a:rPr>
                        <a:t>des tentatives suicidaires.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Comparaison </a:t>
                      </a:r>
                      <a:r>
                        <a:rPr lang="fr-CA" sz="1400" dirty="0" err="1">
                          <a:effectLst/>
                        </a:rPr>
                        <a:t>s</a:t>
                      </a:r>
                      <a:r>
                        <a:rPr lang="fr-CA" sz="1400" dirty="0" err="1" smtClean="0">
                          <a:effectLst/>
                        </a:rPr>
                        <a:t>ertraline</a:t>
                      </a:r>
                      <a:r>
                        <a:rPr lang="fr-CA" sz="1400" dirty="0">
                          <a:effectLst/>
                        </a:rPr>
                        <a:t>, </a:t>
                      </a:r>
                      <a:r>
                        <a:rPr lang="fr-CA" sz="1400" dirty="0" err="1">
                          <a:effectLst/>
                        </a:rPr>
                        <a:t>c</a:t>
                      </a:r>
                      <a:r>
                        <a:rPr lang="fr-CA" sz="1400" dirty="0" err="1" smtClean="0">
                          <a:effectLst/>
                        </a:rPr>
                        <a:t>italopram</a:t>
                      </a:r>
                      <a:r>
                        <a:rPr lang="fr-CA" sz="1400" dirty="0">
                          <a:effectLst/>
                        </a:rPr>
                        <a:t>, </a:t>
                      </a:r>
                      <a:r>
                        <a:rPr lang="fr-CA" sz="1400" dirty="0" err="1">
                          <a:effectLst/>
                        </a:rPr>
                        <a:t>e</a:t>
                      </a:r>
                      <a:r>
                        <a:rPr lang="fr-CA" sz="1400" dirty="0" err="1" smtClean="0">
                          <a:effectLst/>
                        </a:rPr>
                        <a:t>scitalopram</a:t>
                      </a:r>
                      <a:r>
                        <a:rPr lang="fr-CA" sz="1400" dirty="0" smtClean="0">
                          <a:effectLst/>
                        </a:rPr>
                        <a:t> </a:t>
                      </a:r>
                      <a:r>
                        <a:rPr lang="fr-CA" sz="1400" dirty="0">
                          <a:effectLst/>
                        </a:rPr>
                        <a:t>et </a:t>
                      </a:r>
                      <a:r>
                        <a:rPr lang="fr-CA" sz="1400" dirty="0" err="1">
                          <a:effectLst/>
                        </a:rPr>
                        <a:t>v</a:t>
                      </a:r>
                      <a:r>
                        <a:rPr lang="fr-CA" sz="1400" dirty="0" err="1" smtClean="0">
                          <a:effectLst/>
                        </a:rPr>
                        <a:t>enlafaxine</a:t>
                      </a:r>
                      <a:r>
                        <a:rPr lang="fr-CA" sz="1400" dirty="0" smtClean="0">
                          <a:effectLst/>
                        </a:rPr>
                        <a:t> </a:t>
                      </a:r>
                      <a:r>
                        <a:rPr lang="fr-CA" sz="1400" dirty="0">
                          <a:effectLst/>
                        </a:rPr>
                        <a:t>à la </a:t>
                      </a:r>
                      <a:r>
                        <a:rPr lang="fr-CA" sz="1400" dirty="0" err="1" smtClean="0">
                          <a:effectLst/>
                        </a:rPr>
                        <a:t>fluoxetine</a:t>
                      </a:r>
                      <a:endParaRPr lang="fr-CA" sz="14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54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Résultats et discussion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 Taux de tentatives suicidaires : 24.0 à 29.1 par 1000 patients années pour tous les antidépresseurs. Aucun RR statistiquement significatif. Augmentation marginale pour </a:t>
                      </a:r>
                      <a:r>
                        <a:rPr lang="fr-CA" sz="1400" dirty="0" err="1" smtClean="0">
                          <a:effectLst/>
                        </a:rPr>
                        <a:t>venlafaxine</a:t>
                      </a:r>
                      <a:r>
                        <a:rPr lang="fr-CA" sz="1400" dirty="0" smtClean="0">
                          <a:effectLst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61 pour 1000 si combinaison d’antidépresseurs (2 et  plus). RR 1,70. Maladie probablement plus grave.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Résultats similaires si pas d’ATCD suicidaire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Résultats similaires sur la période 2000-2006</a:t>
                      </a:r>
                      <a:endParaRPr lang="fr-CA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Conclusion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       Pas </a:t>
                      </a:r>
                      <a:r>
                        <a:rPr lang="fr-CA" sz="1400" dirty="0">
                          <a:effectLst/>
                        </a:rPr>
                        <a:t>de différences notées pour les risques de suicide entre les différents ISRS et ISRSN étudiés</a:t>
                      </a:r>
                      <a:r>
                        <a:rPr lang="fr-CA" sz="1400" dirty="0" smtClean="0">
                          <a:effectLst/>
                        </a:rPr>
                        <a:t>. Pas de justification d’exclure tous</a:t>
                      </a:r>
                      <a:r>
                        <a:rPr lang="fr-CA" sz="1400" baseline="0" dirty="0" smtClean="0">
                          <a:effectLst/>
                        </a:rPr>
                        <a:t> les ISRS plus que </a:t>
                      </a:r>
                      <a:r>
                        <a:rPr lang="fr-CA" sz="1400" baseline="0" dirty="0" err="1" smtClean="0">
                          <a:effectLst/>
                        </a:rPr>
                        <a:t>fluoxetine</a:t>
                      </a:r>
                      <a:r>
                        <a:rPr lang="fr-CA" sz="1400" baseline="0" dirty="0" smtClean="0">
                          <a:effectLst/>
                        </a:rPr>
                        <a:t>.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Forces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Étude de </a:t>
            </a:r>
            <a:r>
              <a:rPr lang="fr-CA" dirty="0" smtClean="0"/>
              <a:t>cohortes. </a:t>
            </a:r>
          </a:p>
          <a:p>
            <a:r>
              <a:rPr lang="fr-CA" dirty="0" smtClean="0"/>
              <a:t>Échantillon </a:t>
            </a:r>
            <a:r>
              <a:rPr lang="fr-CA" dirty="0"/>
              <a:t>assez </a:t>
            </a:r>
            <a:r>
              <a:rPr lang="fr-CA" dirty="0" smtClean="0"/>
              <a:t>important. </a:t>
            </a:r>
          </a:p>
          <a:p>
            <a:r>
              <a:rPr lang="fr-CA" dirty="0" smtClean="0"/>
              <a:t>Étude </a:t>
            </a:r>
            <a:r>
              <a:rPr lang="fr-CA" dirty="0"/>
              <a:t>faite en A</a:t>
            </a:r>
            <a:r>
              <a:rPr lang="fr-CA" dirty="0" smtClean="0"/>
              <a:t>mérique </a:t>
            </a:r>
            <a:r>
              <a:rPr lang="fr-CA" dirty="0"/>
              <a:t>du nord ( bonne validité externe). </a:t>
            </a:r>
            <a:endParaRPr lang="fr-CA" dirty="0" smtClean="0"/>
          </a:p>
          <a:p>
            <a:r>
              <a:rPr lang="fr-CA" dirty="0" smtClean="0"/>
              <a:t>Analyse très détaillée: Prise en </a:t>
            </a:r>
            <a:r>
              <a:rPr lang="fr-CA" dirty="0"/>
              <a:t>compte de l’âge, du </a:t>
            </a:r>
            <a:r>
              <a:rPr lang="fr-CA" dirty="0" smtClean="0"/>
              <a:t>sexe, </a:t>
            </a:r>
            <a:r>
              <a:rPr lang="fr-CA" dirty="0"/>
              <a:t>de la vie en zone urbaine vs </a:t>
            </a:r>
            <a:r>
              <a:rPr lang="fr-CA" dirty="0" smtClean="0"/>
              <a:t>ailleurs et </a:t>
            </a:r>
            <a:r>
              <a:rPr lang="fr-CA" dirty="0"/>
              <a:t>des </a:t>
            </a:r>
            <a:r>
              <a:rPr lang="fr-CA" dirty="0" smtClean="0"/>
              <a:t>ATCD de </a:t>
            </a:r>
            <a:r>
              <a:rPr lang="fr-CA" dirty="0"/>
              <a:t>tentative </a:t>
            </a:r>
            <a:r>
              <a:rPr lang="fr-CA" dirty="0" smtClean="0"/>
              <a:t>suicides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5147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Faiblesses</a:t>
            </a:r>
            <a:endParaRPr lang="fr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Les idées suicidaires n’étaient pas étudiées. </a:t>
            </a:r>
          </a:p>
          <a:p>
            <a:r>
              <a:rPr lang="fr-CA" dirty="0"/>
              <a:t>S</a:t>
            </a:r>
            <a:r>
              <a:rPr lang="fr-CA" dirty="0" smtClean="0"/>
              <a:t>uicides </a:t>
            </a:r>
            <a:r>
              <a:rPr lang="fr-CA" dirty="0"/>
              <a:t>complétés </a:t>
            </a:r>
            <a:r>
              <a:rPr lang="fr-CA" dirty="0" smtClean="0"/>
              <a:t>non-étudiés: trop peu de suicides pour analyse </a:t>
            </a:r>
            <a:r>
              <a:rPr lang="fr-CA" dirty="0"/>
              <a:t>statistique pertinente. </a:t>
            </a:r>
            <a:endParaRPr lang="fr-CA" dirty="0" smtClean="0"/>
          </a:p>
          <a:p>
            <a:r>
              <a:rPr lang="fr-CA" dirty="0" smtClean="0"/>
              <a:t>Possible biais de sévérité et d’indication car le choix de l’antidépresseur prescrit a pu être fait par le md selon la sévérité de la maladie.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647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 de mon projet</a:t>
            </a:r>
            <a:endParaRPr lang="fr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Sujet complexe, sensible et dynamique.</a:t>
            </a:r>
          </a:p>
          <a:p>
            <a:r>
              <a:rPr lang="fr-CA" dirty="0" smtClean="0"/>
              <a:t>Études contradictoires.</a:t>
            </a:r>
          </a:p>
          <a:p>
            <a:r>
              <a:rPr lang="fr-CA" dirty="0" smtClean="0"/>
              <a:t>Tendance avec le temps à réévaluer la black box de la FDA.</a:t>
            </a:r>
          </a:p>
          <a:p>
            <a:r>
              <a:rPr lang="fr-CA" dirty="0" smtClean="0"/>
              <a:t>Antidépresseurs peuvent être utilisés dans la population pédiatrique mais avec précaution et au cas par cas.</a:t>
            </a:r>
          </a:p>
          <a:p>
            <a:r>
              <a:rPr lang="fr-CA" dirty="0" smtClean="0"/>
              <a:t>Prioriser </a:t>
            </a:r>
            <a:r>
              <a:rPr lang="fr-CA" dirty="0" err="1"/>
              <a:t>f</a:t>
            </a:r>
            <a:r>
              <a:rPr lang="fr-CA" dirty="0" err="1" smtClean="0"/>
              <a:t>luoxétine</a:t>
            </a:r>
            <a:r>
              <a:rPr lang="fr-CA" dirty="0" smtClean="0"/>
              <a:t> mais autres ISRS à envisager si échec au traitement.</a:t>
            </a:r>
          </a:p>
        </p:txBody>
      </p:sp>
    </p:spTree>
    <p:extLst>
      <p:ext uri="{BB962C8B-B14F-4D97-AF65-F5344CB8AC3E}">
        <p14:creationId xmlns:p14="http://schemas.microsoft.com/office/powerpoint/2010/main" val="301401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Bibliographie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>
                <a:hlinkClick r:id="rId2"/>
              </a:rPr>
              <a:t>http</a:t>
            </a:r>
            <a:r>
              <a:rPr lang="fr-CA" dirty="0">
                <a:hlinkClick r:id="rId2"/>
              </a:rPr>
              <a:t>://</a:t>
            </a:r>
            <a:r>
              <a:rPr lang="fr-CA" dirty="0" smtClean="0">
                <a:hlinkClick r:id="rId2"/>
              </a:rPr>
              <a:t>www.statcan.gc.ca/tables-tableaux/sum-som/l01/cst01/hlth66d-eng.htm Consulté le 10-04-2017</a:t>
            </a:r>
            <a:endParaRPr lang="fr-CA" dirty="0" smtClean="0"/>
          </a:p>
          <a:p>
            <a:r>
              <a:rPr lang="fr-CA" dirty="0">
                <a:hlinkClick r:id="rId3"/>
              </a:rPr>
              <a:t>http://www.cmha.ca/media/fast-facts-about-mental-illness/#.</a:t>
            </a:r>
            <a:r>
              <a:rPr lang="fr-CA" dirty="0" smtClean="0">
                <a:hlinkClick r:id="rId3"/>
              </a:rPr>
              <a:t>WOwgNfk1-uU</a:t>
            </a:r>
            <a:r>
              <a:rPr lang="fr-CA" dirty="0" smtClean="0"/>
              <a:t> Consulté le 10-04-2017</a:t>
            </a:r>
          </a:p>
          <a:p>
            <a:r>
              <a:rPr lang="en-US" dirty="0"/>
              <a:t>Overview for December 13 Meeting of Psychopharmacologic Drugs </a:t>
            </a:r>
            <a:r>
              <a:rPr lang="en-US" dirty="0" smtClean="0"/>
              <a:t>Advisory; </a:t>
            </a:r>
            <a:r>
              <a:rPr lang="en-US" dirty="0"/>
              <a:t>Thomas P. </a:t>
            </a:r>
            <a:r>
              <a:rPr lang="en-US" dirty="0" err="1"/>
              <a:t>Laughren</a:t>
            </a:r>
            <a:r>
              <a:rPr lang="en-US" dirty="0"/>
              <a:t>, M.D. Director, Division of Psychiatry Products </a:t>
            </a:r>
            <a:r>
              <a:rPr lang="fr-CA" dirty="0" smtClean="0"/>
              <a:t>HFD-130. </a:t>
            </a:r>
            <a:r>
              <a:rPr lang="fr-CA" dirty="0" err="1" smtClean="0"/>
              <a:t>November</a:t>
            </a:r>
            <a:r>
              <a:rPr lang="fr-CA" dirty="0" smtClean="0"/>
              <a:t> </a:t>
            </a:r>
            <a:r>
              <a:rPr lang="fr-CA" dirty="0"/>
              <a:t>16, </a:t>
            </a:r>
            <a:r>
              <a:rPr lang="fr-CA" dirty="0" smtClean="0"/>
              <a:t>2006. </a:t>
            </a:r>
            <a:endParaRPr lang="fr-CA" dirty="0"/>
          </a:p>
          <a:p>
            <a:r>
              <a:rPr lang="fr-CA" dirty="0" err="1" smtClean="0"/>
              <a:t>Pubmed</a:t>
            </a:r>
            <a:r>
              <a:rPr lang="fr-CA" dirty="0"/>
              <a:t>: </a:t>
            </a:r>
            <a:r>
              <a:rPr lang="fr-CA" dirty="0">
                <a:hlinkClick r:id="rId4"/>
              </a:rPr>
              <a:t>https://</a:t>
            </a:r>
            <a:r>
              <a:rPr lang="fr-CA" dirty="0" smtClean="0">
                <a:hlinkClick r:id="rId4"/>
              </a:rPr>
              <a:t>www.ncbi.nlm.nih.gov/pubmed</a:t>
            </a:r>
            <a:endParaRPr lang="fr-CA" dirty="0" smtClean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351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Mise en contexte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Suicide: </a:t>
            </a:r>
            <a:r>
              <a:rPr lang="fr-CA" dirty="0"/>
              <a:t>T</a:t>
            </a:r>
            <a:r>
              <a:rPr lang="fr-CA" dirty="0" smtClean="0"/>
              <a:t>roisième cause de mortalité chez les 10-18 ans.</a:t>
            </a:r>
          </a:p>
          <a:p>
            <a:r>
              <a:rPr lang="fr-CA" dirty="0" smtClean="0"/>
              <a:t>Dépression: 5% des garçons et 12% des filles de 12-19 ans subiraient un épisode de dépression majeure. </a:t>
            </a:r>
          </a:p>
          <a:p>
            <a:r>
              <a:rPr lang="fr-CA" dirty="0" smtClean="0"/>
              <a:t>Accès à la santé: Un cinquième seulement recevrait aide de la part d’un intervenant en santé mentale.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1096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Bibliographie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Etude</a:t>
            </a:r>
            <a:r>
              <a:rPr lang="fr-CA" dirty="0" smtClean="0"/>
              <a:t> 1: </a:t>
            </a:r>
            <a:r>
              <a:rPr lang="en-US" dirty="0"/>
              <a:t>Suicidal </a:t>
            </a:r>
            <a:r>
              <a:rPr lang="en-US" dirty="0" err="1"/>
              <a:t>behaviour</a:t>
            </a:r>
            <a:r>
              <a:rPr lang="en-US" dirty="0"/>
              <a:t> in youths with depression treated </a:t>
            </a:r>
            <a:r>
              <a:rPr lang="en-US" dirty="0" smtClean="0"/>
              <a:t>with </a:t>
            </a:r>
            <a:r>
              <a:rPr lang="fr-CA" dirty="0" smtClean="0"/>
              <a:t>new-</a:t>
            </a:r>
            <a:r>
              <a:rPr lang="fr-CA" dirty="0" err="1" smtClean="0"/>
              <a:t>generation</a:t>
            </a:r>
            <a:r>
              <a:rPr lang="fr-CA" dirty="0" smtClean="0"/>
              <a:t> </a:t>
            </a:r>
            <a:r>
              <a:rPr lang="fr-CA" dirty="0" err="1"/>
              <a:t>antidepressants</a:t>
            </a:r>
            <a:r>
              <a:rPr lang="fr-CA" dirty="0"/>
              <a:t>: </a:t>
            </a:r>
            <a:r>
              <a:rPr lang="fr-CA" dirty="0" smtClean="0"/>
              <a:t>Meta-</a:t>
            </a:r>
            <a:r>
              <a:rPr lang="fr-CA" dirty="0" err="1" smtClean="0"/>
              <a:t>analysis</a:t>
            </a:r>
            <a:r>
              <a:rPr lang="fr-CA" dirty="0" smtClean="0"/>
              <a:t>; </a:t>
            </a:r>
            <a:r>
              <a:rPr lang="en-US" dirty="0"/>
              <a:t>BERNADKA DUBICKA, SARAH HADLEY and CHRISTOPHER </a:t>
            </a:r>
            <a:r>
              <a:rPr lang="en-US" dirty="0" smtClean="0"/>
              <a:t>ROBERTS</a:t>
            </a:r>
            <a:r>
              <a:rPr lang="fr-CA" dirty="0" smtClean="0"/>
              <a:t>; </a:t>
            </a:r>
            <a:r>
              <a:rPr lang="fr-CA" i="1" dirty="0" smtClean="0"/>
              <a:t>BJP </a:t>
            </a:r>
            <a:r>
              <a:rPr lang="fr-CA" dirty="0"/>
              <a:t>2006, 189:393-398.</a:t>
            </a:r>
          </a:p>
          <a:p>
            <a:r>
              <a:rPr lang="fr-CA" dirty="0" err="1" smtClean="0"/>
              <a:t>Etude</a:t>
            </a:r>
            <a:r>
              <a:rPr lang="fr-CA" dirty="0" smtClean="0"/>
              <a:t> 2: </a:t>
            </a:r>
            <a:r>
              <a:rPr lang="en-US" dirty="0"/>
              <a:t>Selective serotonin reuptake inhibitors and risk of </a:t>
            </a:r>
            <a:r>
              <a:rPr lang="en-US" dirty="0" smtClean="0"/>
              <a:t>suicide: a </a:t>
            </a:r>
            <a:r>
              <a:rPr lang="en-US" dirty="0"/>
              <a:t>systematic review of observational </a:t>
            </a:r>
            <a:r>
              <a:rPr lang="en-US" dirty="0" smtClean="0"/>
              <a:t>studies; </a:t>
            </a:r>
            <a:r>
              <a:rPr lang="fr-CA" dirty="0" err="1"/>
              <a:t>Corrado</a:t>
            </a:r>
            <a:r>
              <a:rPr lang="fr-CA" dirty="0"/>
              <a:t> </a:t>
            </a:r>
            <a:r>
              <a:rPr lang="fr-CA" dirty="0" err="1"/>
              <a:t>Barbui</a:t>
            </a:r>
            <a:r>
              <a:rPr lang="fr-CA" dirty="0"/>
              <a:t> MD, Eleonora </a:t>
            </a:r>
            <a:r>
              <a:rPr lang="fr-CA" dirty="0" err="1"/>
              <a:t>Esposito</a:t>
            </a:r>
            <a:r>
              <a:rPr lang="fr-CA" dirty="0"/>
              <a:t> MD, Andrea Cipriani </a:t>
            </a:r>
            <a:r>
              <a:rPr lang="fr-CA" dirty="0" smtClean="0"/>
              <a:t>MD; </a:t>
            </a:r>
            <a:r>
              <a:rPr lang="fr-CA" i="1" dirty="0"/>
              <a:t>CMAJ </a:t>
            </a:r>
            <a:r>
              <a:rPr lang="fr-CA" dirty="0"/>
              <a:t>2009;180(3):</a:t>
            </a:r>
            <a:r>
              <a:rPr lang="fr-CA" dirty="0" smtClean="0"/>
              <a:t>291-7.</a:t>
            </a:r>
          </a:p>
        </p:txBody>
      </p:sp>
    </p:spTree>
    <p:extLst>
      <p:ext uri="{BB962C8B-B14F-4D97-AF65-F5344CB8AC3E}">
        <p14:creationId xmlns:p14="http://schemas.microsoft.com/office/powerpoint/2010/main" val="1486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Bibliographie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err="1" smtClean="0"/>
              <a:t>Etude</a:t>
            </a:r>
            <a:r>
              <a:rPr lang="fr-CA" dirty="0" smtClean="0"/>
              <a:t> 3: </a:t>
            </a:r>
            <a:r>
              <a:rPr lang="fr-CA" dirty="0" err="1"/>
              <a:t>Wijlaars</a:t>
            </a:r>
            <a:r>
              <a:rPr lang="fr-CA" dirty="0"/>
              <a:t> </a:t>
            </a:r>
            <a:r>
              <a:rPr lang="fr-CA" dirty="0" smtClean="0"/>
              <a:t>LPMM, </a:t>
            </a:r>
            <a:r>
              <a:rPr lang="nb-NO" dirty="0" smtClean="0"/>
              <a:t>Nazareth </a:t>
            </a:r>
            <a:r>
              <a:rPr lang="nb-NO" dirty="0"/>
              <a:t>I, Whitaker HJ, et </a:t>
            </a:r>
            <a:r>
              <a:rPr lang="nb-NO" dirty="0" smtClean="0"/>
              <a:t>al.; </a:t>
            </a:r>
            <a:r>
              <a:rPr lang="fr-CA" dirty="0" smtClean="0"/>
              <a:t>Suicide-</a:t>
            </a:r>
            <a:r>
              <a:rPr lang="fr-CA" dirty="0" err="1" smtClean="0"/>
              <a:t>related</a:t>
            </a:r>
            <a:r>
              <a:rPr lang="fr-CA" dirty="0" smtClean="0"/>
              <a:t> </a:t>
            </a:r>
            <a:r>
              <a:rPr lang="fr-CA" dirty="0" err="1"/>
              <a:t>events</a:t>
            </a:r>
            <a:r>
              <a:rPr lang="fr-CA" dirty="0"/>
              <a:t> </a:t>
            </a:r>
            <a:r>
              <a:rPr lang="fr-CA" dirty="0" smtClean="0"/>
              <a:t>in </a:t>
            </a:r>
            <a:r>
              <a:rPr lang="fr-CA" dirty="0" err="1" smtClean="0"/>
              <a:t>young</a:t>
            </a:r>
            <a:r>
              <a:rPr lang="fr-CA" dirty="0" smtClean="0"/>
              <a:t> </a:t>
            </a:r>
            <a:r>
              <a:rPr lang="fr-CA" dirty="0"/>
              <a:t>people </a:t>
            </a:r>
            <a:r>
              <a:rPr lang="fr-CA" dirty="0" err="1" smtClean="0"/>
              <a:t>following</a:t>
            </a:r>
            <a:r>
              <a:rPr lang="fr-CA" dirty="0"/>
              <a:t> </a:t>
            </a:r>
            <a:r>
              <a:rPr lang="fr-CA" dirty="0" smtClean="0"/>
              <a:t>prescription </a:t>
            </a:r>
            <a:r>
              <a:rPr lang="fr-CA" dirty="0"/>
              <a:t>of </a:t>
            </a:r>
            <a:r>
              <a:rPr lang="fr-CA" dirty="0" err="1"/>
              <a:t>SSRIs</a:t>
            </a:r>
            <a:r>
              <a:rPr lang="fr-CA" dirty="0"/>
              <a:t> </a:t>
            </a:r>
            <a:r>
              <a:rPr lang="fr-CA" dirty="0" smtClean="0"/>
              <a:t>and </a:t>
            </a:r>
            <a:r>
              <a:rPr lang="fr-CA" dirty="0" err="1" smtClean="0"/>
              <a:t>other</a:t>
            </a:r>
            <a:r>
              <a:rPr lang="fr-CA" dirty="0" smtClean="0"/>
              <a:t> </a:t>
            </a:r>
            <a:r>
              <a:rPr lang="fr-CA" dirty="0" err="1"/>
              <a:t>antidepressants</a:t>
            </a:r>
            <a:r>
              <a:rPr lang="fr-CA" dirty="0"/>
              <a:t>: a </a:t>
            </a:r>
            <a:r>
              <a:rPr lang="fr-CA" dirty="0" err="1" smtClean="0"/>
              <a:t>selfcontrolled</a:t>
            </a:r>
            <a:r>
              <a:rPr lang="fr-CA" dirty="0"/>
              <a:t> </a:t>
            </a:r>
            <a:r>
              <a:rPr lang="fr-CA" dirty="0" smtClean="0"/>
              <a:t>case </a:t>
            </a:r>
            <a:r>
              <a:rPr lang="fr-CA" dirty="0" err="1" smtClean="0"/>
              <a:t>series</a:t>
            </a:r>
            <a:r>
              <a:rPr lang="fr-CA" dirty="0"/>
              <a:t> </a:t>
            </a:r>
            <a:r>
              <a:rPr lang="fr-CA" dirty="0" err="1" smtClean="0"/>
              <a:t>analysis</a:t>
            </a:r>
            <a:r>
              <a:rPr lang="fr-CA" dirty="0"/>
              <a:t>. BMJ Open </a:t>
            </a:r>
            <a:r>
              <a:rPr lang="fr-CA" dirty="0" smtClean="0"/>
              <a:t>2013;3: e003247</a:t>
            </a:r>
            <a:r>
              <a:rPr lang="fr-CA" dirty="0"/>
              <a:t>. </a:t>
            </a:r>
            <a:r>
              <a:rPr lang="fr-CA" dirty="0" smtClean="0"/>
              <a:t>doi:10.1136/ bmjopen-2013-003247</a:t>
            </a:r>
          </a:p>
          <a:p>
            <a:r>
              <a:rPr lang="fr-CA" dirty="0" err="1" smtClean="0"/>
              <a:t>Etude</a:t>
            </a:r>
            <a:r>
              <a:rPr lang="fr-CA" dirty="0" smtClean="0"/>
              <a:t> </a:t>
            </a:r>
            <a:r>
              <a:rPr lang="fr-CA" dirty="0"/>
              <a:t>4: </a:t>
            </a:r>
            <a:r>
              <a:rPr lang="en-US" dirty="0"/>
              <a:t>Antidepressants and Suicide Attempts in Children; William O. Cooper, MD, MPH,S. Todd </a:t>
            </a:r>
            <a:r>
              <a:rPr lang="en-US" dirty="0" err="1"/>
              <a:t>Callahan,MD</a:t>
            </a:r>
            <a:r>
              <a:rPr lang="en-US" dirty="0"/>
              <a:t>, MPH, </a:t>
            </a:r>
            <a:r>
              <a:rPr lang="en-US" dirty="0" err="1"/>
              <a:t>Ayumi</a:t>
            </a:r>
            <a:r>
              <a:rPr lang="en-US" dirty="0"/>
              <a:t> </a:t>
            </a:r>
            <a:r>
              <a:rPr lang="en-US" dirty="0" err="1"/>
              <a:t>Shintani</a:t>
            </a:r>
            <a:r>
              <a:rPr lang="en-US" dirty="0"/>
              <a:t>, PhD, D. Catherine Fuchs, MD, Richard C. Shelton, MD, Judith A. Dudley, Amy J. Graves, SM, MPH, and Wayne A. Ray, PhD; PEDIATRICS (ISSN Numbers: Print, 0031-4005; Online, 1098-4275), 2014.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635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Mise en contexte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Case report et avis d’experts qu’ISRS pourraient augmenter le risque de suicide chez les 6-18 ans.</a:t>
            </a:r>
          </a:p>
          <a:p>
            <a:r>
              <a:rPr lang="fr-CA" dirty="0" smtClean="0"/>
              <a:t>Création en octobre 2004 par la FDA d’une « Boîte noire » regroupant tous les ISRS sauf </a:t>
            </a:r>
            <a:r>
              <a:rPr lang="fr-CA" dirty="0" err="1"/>
              <a:t>f</a:t>
            </a:r>
            <a:r>
              <a:rPr lang="fr-CA" dirty="0" err="1" smtClean="0"/>
              <a:t>luoxétine</a:t>
            </a:r>
            <a:r>
              <a:rPr lang="fr-CA" dirty="0" smtClean="0"/>
              <a:t> pour la population pédiatrique.</a:t>
            </a:r>
          </a:p>
          <a:p>
            <a:r>
              <a:rPr lang="fr-CA" dirty="0" smtClean="0"/>
              <a:t>Augmentation du risque de suicide évaluée à 2%.</a:t>
            </a:r>
          </a:p>
          <a:p>
            <a:r>
              <a:rPr lang="fr-CA" dirty="0" smtClean="0"/>
              <a:t>Extension en 2007 au 18-24 ans.</a:t>
            </a:r>
          </a:p>
          <a:p>
            <a:r>
              <a:rPr lang="fr-CA" dirty="0" smtClean="0"/>
              <a:t>Études </a:t>
            </a:r>
            <a:r>
              <a:rPr lang="fr-CA" dirty="0"/>
              <a:t>subséquentes beaucoup plus </a:t>
            </a:r>
            <a:r>
              <a:rPr lang="fr-CA" dirty="0" smtClean="0"/>
              <a:t>difficiles </a:t>
            </a:r>
            <a:r>
              <a:rPr lang="fr-CA" dirty="0"/>
              <a:t>à produire d’un point de vue éthique</a:t>
            </a:r>
            <a:r>
              <a:rPr lang="fr-CA" dirty="0" smtClean="0"/>
              <a:t>.</a:t>
            </a:r>
          </a:p>
          <a:p>
            <a:r>
              <a:rPr lang="fr-CA" dirty="0" smtClean="0"/>
              <a:t> </a:t>
            </a:r>
            <a:r>
              <a:rPr lang="fr-CA" dirty="0"/>
              <a:t>Recherche ne peut être faite qu’à partir d’études observationnelles ou rétrospectives.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774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Revue de littérature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Recherche sur </a:t>
            </a:r>
            <a:r>
              <a:rPr lang="fr-CA" dirty="0" err="1" smtClean="0"/>
              <a:t>Pubmed</a:t>
            </a:r>
            <a:endParaRPr lang="fr-CA" dirty="0" smtClean="0"/>
          </a:p>
          <a:p>
            <a:r>
              <a:rPr lang="fr-CA" dirty="0" smtClean="0"/>
              <a:t>Mots clés: ANTIDEPRESSENT and SSRI and SUCIDE and YOUTH and CHILDREN and ADOLESCENT</a:t>
            </a:r>
          </a:p>
          <a:p>
            <a:r>
              <a:rPr lang="fr-CA" dirty="0" smtClean="0"/>
              <a:t>56 articles obtenus</a:t>
            </a:r>
          </a:p>
          <a:p>
            <a:r>
              <a:rPr lang="fr-CA" dirty="0" smtClean="0"/>
              <a:t>52 exclus</a:t>
            </a:r>
          </a:p>
          <a:p>
            <a:r>
              <a:rPr lang="fr-CA" dirty="0" smtClean="0"/>
              <a:t>4 études pour l’analyse finale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86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26206"/>
            <a:ext cx="3393332" cy="587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55160" cy="274042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Algorithme d’exclusion des études 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461963"/>
            <a:ext cx="6829425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7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fr-CA" dirty="0" err="1" smtClean="0"/>
              <a:t>Etude</a:t>
            </a:r>
            <a:r>
              <a:rPr lang="fr-CA" dirty="0" smtClean="0"/>
              <a:t> 1</a:t>
            </a:r>
            <a:endParaRPr lang="fr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28871"/>
              </p:ext>
            </p:extLst>
          </p:nvPr>
        </p:nvGraphicFramePr>
        <p:xfrm>
          <a:off x="643012" y="1268760"/>
          <a:ext cx="7889428" cy="46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8824"/>
                <a:gridCol w="6240604"/>
              </a:tblGrid>
              <a:tr h="638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 err="1">
                          <a:effectLst/>
                        </a:rPr>
                        <a:t>Etude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Suicidal </a:t>
                      </a:r>
                      <a:r>
                        <a:rPr lang="en-US" sz="1400" dirty="0" err="1">
                          <a:effectLst/>
                        </a:rPr>
                        <a:t>behaviour</a:t>
                      </a:r>
                      <a:r>
                        <a:rPr lang="en-US" sz="1400" dirty="0">
                          <a:effectLst/>
                        </a:rPr>
                        <a:t> in youths with depression treated </a:t>
                      </a:r>
                      <a:r>
                        <a:rPr lang="en-CA" sz="1400" dirty="0">
                          <a:effectLst/>
                        </a:rPr>
                        <a:t>with new-generation antidepressants. UK 2006.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442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Type d’étude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400" dirty="0" smtClean="0">
                          <a:effectLst/>
                        </a:rPr>
                        <a:t>         Méta-analyse </a:t>
                      </a:r>
                      <a:r>
                        <a:rPr lang="fr-CA" sz="1400" dirty="0">
                          <a:effectLst/>
                        </a:rPr>
                        <a:t>d’essais randomisés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9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Objectif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CA" sz="1400" dirty="0" smtClean="0">
                          <a:effectLst/>
                        </a:rPr>
                        <a:t>Réexamen des </a:t>
                      </a:r>
                      <a:r>
                        <a:rPr lang="fr-CA" sz="1400" dirty="0">
                          <a:effectLst/>
                        </a:rPr>
                        <a:t>données qui ont </a:t>
                      </a:r>
                      <a:r>
                        <a:rPr lang="fr-CA" sz="1400" dirty="0" smtClean="0">
                          <a:effectLst/>
                        </a:rPr>
                        <a:t>conduits </a:t>
                      </a:r>
                      <a:r>
                        <a:rPr lang="fr-CA" sz="1400" dirty="0">
                          <a:effectLst/>
                        </a:rPr>
                        <a:t>aux recommandations de la CSM UK ainsi que de l’étude </a:t>
                      </a:r>
                      <a:r>
                        <a:rPr lang="fr-CA" sz="1400" dirty="0" smtClean="0">
                          <a:effectLst/>
                        </a:rPr>
                        <a:t>TADS, et</a:t>
                      </a:r>
                      <a:r>
                        <a:rPr lang="fr-CA" sz="1400" baseline="0" dirty="0" smtClean="0">
                          <a:effectLst/>
                        </a:rPr>
                        <a:t> </a:t>
                      </a:r>
                      <a:r>
                        <a:rPr lang="fr-CA" sz="1400" dirty="0" smtClean="0">
                          <a:effectLst/>
                        </a:rPr>
                        <a:t>de la FDA.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553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Méthode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Population: 6-18 ans </a:t>
                      </a:r>
                      <a:r>
                        <a:rPr lang="fr-CA" sz="1400" baseline="0" dirty="0" smtClean="0">
                          <a:effectLst/>
                        </a:rPr>
                        <a:t>avec problème en santé mentale</a:t>
                      </a:r>
                      <a:endParaRPr lang="fr-CA" sz="14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Antidépresseurs </a:t>
                      </a:r>
                      <a:r>
                        <a:rPr lang="fr-CA" sz="1400" dirty="0">
                          <a:effectLst/>
                        </a:rPr>
                        <a:t>étudiés : </a:t>
                      </a:r>
                      <a:r>
                        <a:rPr lang="fr-CA" sz="1400" dirty="0" err="1">
                          <a:effectLst/>
                        </a:rPr>
                        <a:t>f</a:t>
                      </a:r>
                      <a:r>
                        <a:rPr lang="fr-CA" sz="1400" dirty="0" err="1" smtClean="0">
                          <a:effectLst/>
                        </a:rPr>
                        <a:t>luoxetine</a:t>
                      </a:r>
                      <a:r>
                        <a:rPr lang="fr-CA" sz="1400" dirty="0">
                          <a:effectLst/>
                        </a:rPr>
                        <a:t>, </a:t>
                      </a:r>
                      <a:r>
                        <a:rPr lang="fr-CA" sz="1400" dirty="0" err="1">
                          <a:effectLst/>
                        </a:rPr>
                        <a:t>s</a:t>
                      </a:r>
                      <a:r>
                        <a:rPr lang="fr-CA" sz="1400" dirty="0" err="1" smtClean="0">
                          <a:effectLst/>
                        </a:rPr>
                        <a:t>ertraline</a:t>
                      </a:r>
                      <a:r>
                        <a:rPr lang="fr-CA" sz="1400" dirty="0">
                          <a:effectLst/>
                        </a:rPr>
                        <a:t>, </a:t>
                      </a:r>
                      <a:r>
                        <a:rPr lang="fr-CA" sz="1400" dirty="0" err="1">
                          <a:effectLst/>
                        </a:rPr>
                        <a:t>c</a:t>
                      </a:r>
                      <a:r>
                        <a:rPr lang="fr-CA" sz="1400" dirty="0" err="1" smtClean="0">
                          <a:effectLst/>
                        </a:rPr>
                        <a:t>italopram</a:t>
                      </a:r>
                      <a:r>
                        <a:rPr lang="fr-CA" sz="1400" dirty="0">
                          <a:effectLst/>
                        </a:rPr>
                        <a:t>, </a:t>
                      </a:r>
                      <a:r>
                        <a:rPr lang="fr-CA" sz="1400" dirty="0" err="1">
                          <a:effectLst/>
                        </a:rPr>
                        <a:t>p</a:t>
                      </a:r>
                      <a:r>
                        <a:rPr lang="fr-CA" sz="1400" dirty="0" err="1" smtClean="0">
                          <a:effectLst/>
                        </a:rPr>
                        <a:t>aroxétine</a:t>
                      </a:r>
                      <a:r>
                        <a:rPr lang="fr-CA" sz="1400" dirty="0">
                          <a:effectLst/>
                        </a:rPr>
                        <a:t>, </a:t>
                      </a:r>
                      <a:r>
                        <a:rPr lang="fr-CA" sz="1400" dirty="0" err="1">
                          <a:effectLst/>
                        </a:rPr>
                        <a:t>v</a:t>
                      </a:r>
                      <a:r>
                        <a:rPr lang="fr-CA" sz="1400" dirty="0" err="1" smtClean="0">
                          <a:effectLst/>
                        </a:rPr>
                        <a:t>enlafaxine</a:t>
                      </a:r>
                      <a:r>
                        <a:rPr lang="fr-CA" sz="1400" dirty="0">
                          <a:effectLst/>
                        </a:rPr>
                        <a:t>, </a:t>
                      </a:r>
                      <a:r>
                        <a:rPr lang="fr-CA" sz="1400" dirty="0" err="1">
                          <a:effectLst/>
                        </a:rPr>
                        <a:t>m</a:t>
                      </a:r>
                      <a:r>
                        <a:rPr lang="fr-CA" sz="1400" dirty="0" err="1" smtClean="0">
                          <a:effectLst/>
                        </a:rPr>
                        <a:t>irtazapine</a:t>
                      </a:r>
                      <a:r>
                        <a:rPr lang="fr-CA" sz="1400" dirty="0" smtClean="0">
                          <a:effectLst/>
                        </a:rPr>
                        <a:t> </a:t>
                      </a:r>
                      <a:r>
                        <a:rPr lang="fr-CA" sz="1400" dirty="0">
                          <a:effectLst/>
                        </a:rPr>
                        <a:t>VS </a:t>
                      </a:r>
                      <a:r>
                        <a:rPr lang="fr-CA" sz="1400" dirty="0" smtClean="0">
                          <a:effectLst/>
                        </a:rPr>
                        <a:t>placébo</a:t>
                      </a:r>
                      <a:r>
                        <a:rPr lang="fr-CA" sz="1400" dirty="0">
                          <a:effectLst/>
                        </a:rPr>
                        <a:t>.  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98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Résultats et discussion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RR 1,7 pour </a:t>
                      </a:r>
                      <a:r>
                        <a:rPr lang="fr-CA" sz="1400" dirty="0" smtClean="0">
                          <a:effectLst/>
                        </a:rPr>
                        <a:t>tout </a:t>
                      </a:r>
                      <a:r>
                        <a:rPr lang="fr-CA" sz="1400" dirty="0">
                          <a:effectLst/>
                        </a:rPr>
                        <a:t>événement relié au suicide avec </a:t>
                      </a:r>
                      <a:r>
                        <a:rPr lang="fr-CA" sz="1400" dirty="0" smtClean="0">
                          <a:effectLst/>
                        </a:rPr>
                        <a:t>antidépresseurs </a:t>
                      </a:r>
                      <a:r>
                        <a:rPr lang="fr-CA" sz="1400" dirty="0">
                          <a:effectLst/>
                        </a:rPr>
                        <a:t>VS placebo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Augmentation du risque pour </a:t>
                      </a:r>
                      <a:r>
                        <a:rPr lang="fr-CA" sz="1400" dirty="0" err="1">
                          <a:effectLst/>
                        </a:rPr>
                        <a:t>v</a:t>
                      </a:r>
                      <a:r>
                        <a:rPr lang="fr-CA" sz="1400" dirty="0" err="1" smtClean="0">
                          <a:effectLst/>
                        </a:rPr>
                        <a:t>enlafaxine</a:t>
                      </a:r>
                      <a:r>
                        <a:rPr lang="fr-CA" sz="1400" dirty="0" smtClean="0">
                          <a:effectLst/>
                        </a:rPr>
                        <a:t> </a:t>
                      </a:r>
                      <a:r>
                        <a:rPr lang="fr-CA" sz="1400" dirty="0">
                          <a:effectLst/>
                        </a:rPr>
                        <a:t>et </a:t>
                      </a:r>
                      <a:r>
                        <a:rPr lang="fr-CA" sz="1400" dirty="0" err="1">
                          <a:effectLst/>
                        </a:rPr>
                        <a:t>s</a:t>
                      </a:r>
                      <a:r>
                        <a:rPr lang="fr-CA" sz="1400" dirty="0" err="1" smtClean="0">
                          <a:effectLst/>
                        </a:rPr>
                        <a:t>ertraline</a:t>
                      </a:r>
                      <a:endParaRPr lang="fr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Diminution du risque pour </a:t>
                      </a:r>
                      <a:r>
                        <a:rPr lang="fr-CA" sz="1400" dirty="0" err="1" smtClean="0">
                          <a:effectLst/>
                        </a:rPr>
                        <a:t>mirtazapine</a:t>
                      </a:r>
                      <a:r>
                        <a:rPr lang="fr-CA" sz="1400" dirty="0" smtClean="0">
                          <a:effectLst/>
                        </a:rPr>
                        <a:t>. Peu</a:t>
                      </a:r>
                      <a:r>
                        <a:rPr lang="fr-CA" sz="1400" baseline="0" dirty="0" smtClean="0">
                          <a:effectLst/>
                        </a:rPr>
                        <a:t> d’études toutefois.</a:t>
                      </a:r>
                      <a:r>
                        <a:rPr lang="fr-CA" sz="1400" dirty="0" smtClean="0">
                          <a:effectLst/>
                        </a:rPr>
                        <a:t> </a:t>
                      </a:r>
                      <a:endParaRPr lang="fr-CA" sz="14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400" baseline="0" dirty="0" smtClean="0"/>
                        <a:t> </a:t>
                      </a:r>
                      <a:r>
                        <a:rPr lang="fr-CA" sz="1400" dirty="0" smtClean="0"/>
                        <a:t>Résultats superposables à ceux obtenus par la FDA.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A" sz="1400" dirty="0" smtClean="0"/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442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Conclusion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Recommandation de donner ISRS au cas par cas.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Risque suicidaire probablement augmenté mais somme toute reste assez faible.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35100" y="1954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5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Forces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Méta-analyse</a:t>
            </a:r>
          </a:p>
          <a:p>
            <a:r>
              <a:rPr lang="fr-CA" dirty="0" smtClean="0"/>
              <a:t>Objectif clair et basé sur le suicide</a:t>
            </a:r>
          </a:p>
          <a:p>
            <a:r>
              <a:rPr lang="fr-CA" dirty="0" smtClean="0"/>
              <a:t>Large panel d’étude</a:t>
            </a:r>
          </a:p>
          <a:p>
            <a:r>
              <a:rPr lang="fr-CA" dirty="0" smtClean="0"/>
              <a:t>Prise en compte des idées suicidaires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4201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Faiblesses</a:t>
            </a:r>
            <a:endParaRPr lang="fr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Pas d’accès au rapport pour toutes les études</a:t>
            </a:r>
          </a:p>
          <a:p>
            <a:r>
              <a:rPr lang="fr-CA" dirty="0" smtClean="0"/>
              <a:t>Possible biais de sévérité et indication car ceux avec prescription d’antidépresseurs pouvaient être plus malades</a:t>
            </a:r>
          </a:p>
          <a:p>
            <a:r>
              <a:rPr lang="fr-CA" dirty="0" smtClean="0"/>
              <a:t>Mauvaise définition de la </a:t>
            </a:r>
            <a:r>
              <a:rPr lang="fr-CA" dirty="0" err="1" smtClean="0"/>
              <a:t>suicidalité</a:t>
            </a:r>
            <a:r>
              <a:rPr lang="fr-CA" dirty="0" smtClean="0"/>
              <a:t> et souvent but secondaire dans les études</a:t>
            </a:r>
          </a:p>
          <a:p>
            <a:r>
              <a:rPr lang="fr-CA" dirty="0" smtClean="0"/>
              <a:t>Méthode très variable et parfois difficilement comparable d’une étude à l’autre</a:t>
            </a:r>
          </a:p>
        </p:txBody>
      </p:sp>
    </p:spTree>
    <p:extLst>
      <p:ext uri="{BB962C8B-B14F-4D97-AF65-F5344CB8AC3E}">
        <p14:creationId xmlns:p14="http://schemas.microsoft.com/office/powerpoint/2010/main" val="6253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571500"/>
            <a:ext cx="8229600" cy="1143000"/>
          </a:xfrm>
        </p:spPr>
        <p:txBody>
          <a:bodyPr/>
          <a:lstStyle/>
          <a:p>
            <a:r>
              <a:rPr lang="fr-CA" dirty="0" err="1" smtClean="0"/>
              <a:t>Etude</a:t>
            </a:r>
            <a:r>
              <a:rPr lang="fr-CA" dirty="0" smtClean="0"/>
              <a:t> 2</a:t>
            </a:r>
            <a:endParaRPr lang="fr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680177"/>
              </p:ext>
            </p:extLst>
          </p:nvPr>
        </p:nvGraphicFramePr>
        <p:xfrm>
          <a:off x="107504" y="692696"/>
          <a:ext cx="8928992" cy="5272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7838"/>
                <a:gridCol w="7851154"/>
              </a:tblGrid>
              <a:tr h="493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 err="1">
                          <a:effectLst/>
                        </a:rPr>
                        <a:t>Etude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3" marR="5597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              Suicide-related events in young people following prescription of SSRIs and other antidepressants: a self-controlled case series analysis. Mai 2013, UK.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3" marR="5597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7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Type d’étude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3" marR="5597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Série de cas </a:t>
                      </a:r>
                      <a:r>
                        <a:rPr lang="fr-CA" sz="1400" dirty="0" err="1">
                          <a:effectLst/>
                        </a:rPr>
                        <a:t>auto-contrôlés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3" marR="5597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1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Objectif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3" marR="5597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         Association </a:t>
                      </a:r>
                      <a:r>
                        <a:rPr lang="fr-CA" sz="1400" dirty="0">
                          <a:effectLst/>
                        </a:rPr>
                        <a:t>ISRS, TCA et </a:t>
                      </a:r>
                      <a:r>
                        <a:rPr lang="fr-CA" sz="1400" dirty="0" err="1">
                          <a:effectLst/>
                        </a:rPr>
                        <a:t>suicidalité</a:t>
                      </a:r>
                      <a:r>
                        <a:rPr lang="fr-CA" sz="1400" dirty="0">
                          <a:effectLst/>
                        </a:rPr>
                        <a:t> chez les 10-18 ans en fonction du temps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3" marR="5597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76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Méthode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3" marR="55973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Population:</a:t>
                      </a:r>
                      <a:r>
                        <a:rPr lang="fr-CA" sz="1400" baseline="0" dirty="0" smtClean="0">
                          <a:effectLst/>
                        </a:rPr>
                        <a:t> n=5116 patients de 10-18 ans ayant commis un acte relatif à la </a:t>
                      </a:r>
                      <a:r>
                        <a:rPr lang="fr-CA" sz="1400" baseline="0" dirty="0" err="1" smtClean="0">
                          <a:effectLst/>
                        </a:rPr>
                        <a:t>suicidalité</a:t>
                      </a:r>
                      <a:endParaRPr lang="fr-CA" sz="14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Analyse </a:t>
                      </a:r>
                      <a:r>
                        <a:rPr lang="fr-CA" sz="1400" dirty="0">
                          <a:effectLst/>
                        </a:rPr>
                        <a:t>des tentatives de </a:t>
                      </a:r>
                      <a:r>
                        <a:rPr lang="fr-CA" sz="1400" dirty="0" smtClean="0">
                          <a:effectLst/>
                        </a:rPr>
                        <a:t>suicide,</a:t>
                      </a:r>
                      <a:r>
                        <a:rPr lang="fr-CA" sz="1400" baseline="0" dirty="0" smtClean="0">
                          <a:effectLst/>
                        </a:rPr>
                        <a:t> d</a:t>
                      </a:r>
                      <a:r>
                        <a:rPr lang="fr-CA" sz="1400" dirty="0" smtClean="0">
                          <a:effectLst/>
                        </a:rPr>
                        <a:t>e </a:t>
                      </a:r>
                      <a:r>
                        <a:rPr lang="fr-CA" sz="1400" dirty="0">
                          <a:effectLst/>
                        </a:rPr>
                        <a:t>self </a:t>
                      </a:r>
                      <a:r>
                        <a:rPr lang="fr-CA" sz="1400" dirty="0" err="1" smtClean="0">
                          <a:effectLst/>
                        </a:rPr>
                        <a:t>harm</a:t>
                      </a:r>
                      <a:r>
                        <a:rPr lang="fr-CA" sz="1400" dirty="0">
                          <a:effectLst/>
                        </a:rPr>
                        <a:t>,</a:t>
                      </a:r>
                      <a:r>
                        <a:rPr lang="fr-CA" sz="1400" dirty="0" smtClean="0">
                          <a:effectLst/>
                        </a:rPr>
                        <a:t> </a:t>
                      </a:r>
                      <a:r>
                        <a:rPr lang="fr-CA" sz="1400" dirty="0">
                          <a:effectLst/>
                        </a:rPr>
                        <a:t>idées suicidaires </a:t>
                      </a:r>
                      <a:r>
                        <a:rPr lang="fr-CA" sz="1400" dirty="0" smtClean="0">
                          <a:effectLst/>
                        </a:rPr>
                        <a:t>et suicides avant </a:t>
                      </a:r>
                      <a:r>
                        <a:rPr lang="fr-CA" sz="1400" dirty="0">
                          <a:effectLst/>
                        </a:rPr>
                        <a:t>et après la prise </a:t>
                      </a:r>
                      <a:r>
                        <a:rPr lang="fr-CA" sz="1400" dirty="0" smtClean="0">
                          <a:effectLst/>
                        </a:rPr>
                        <a:t>d’antidépresseurs.</a:t>
                      </a:r>
                      <a:r>
                        <a:rPr lang="fr-CA" sz="1400" baseline="0" dirty="0" smtClean="0">
                          <a:effectLst/>
                        </a:rPr>
                        <a:t> </a:t>
                      </a:r>
                      <a:r>
                        <a:rPr lang="fr-CA" sz="1400" dirty="0" smtClean="0">
                          <a:effectLst/>
                        </a:rPr>
                        <a:t>Durée 1995-2009.</a:t>
                      </a:r>
                      <a:endParaRPr lang="fr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Périodes</a:t>
                      </a:r>
                      <a:r>
                        <a:rPr lang="fr-CA" sz="1400" dirty="0">
                          <a:effectLst/>
                        </a:rPr>
                        <a:t> : Non-exposé, pré-exposé, jour de la prescription, 1 </a:t>
                      </a:r>
                      <a:r>
                        <a:rPr lang="fr-CA" sz="1400" dirty="0" err="1">
                          <a:effectLst/>
                        </a:rPr>
                        <a:t>sem</a:t>
                      </a:r>
                      <a:r>
                        <a:rPr lang="fr-CA" sz="1400" dirty="0">
                          <a:effectLst/>
                        </a:rPr>
                        <a:t>, 2 </a:t>
                      </a:r>
                      <a:r>
                        <a:rPr lang="fr-CA" sz="1400" dirty="0" err="1">
                          <a:effectLst/>
                        </a:rPr>
                        <a:t>sem</a:t>
                      </a:r>
                      <a:r>
                        <a:rPr lang="fr-CA" sz="1400" dirty="0">
                          <a:effectLst/>
                        </a:rPr>
                        <a:t>, 3 </a:t>
                      </a:r>
                      <a:r>
                        <a:rPr lang="fr-CA" sz="1400" dirty="0" err="1">
                          <a:effectLst/>
                        </a:rPr>
                        <a:t>sem</a:t>
                      </a:r>
                      <a:r>
                        <a:rPr lang="fr-CA" sz="1400" dirty="0">
                          <a:effectLst/>
                        </a:rPr>
                        <a:t>, 4 </a:t>
                      </a:r>
                      <a:r>
                        <a:rPr lang="fr-CA" sz="1400" dirty="0" err="1">
                          <a:effectLst/>
                        </a:rPr>
                        <a:t>sem</a:t>
                      </a:r>
                      <a:r>
                        <a:rPr lang="fr-CA" sz="1400" dirty="0">
                          <a:effectLst/>
                        </a:rPr>
                        <a:t> post, 1 mois, 2 mois, 3 mois de sevrage.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3" marR="55973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93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Résultats et discussion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3" marR="5597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Pic du nombre d’évènements </a:t>
                      </a:r>
                      <a:r>
                        <a:rPr lang="fr-CA" sz="1400" dirty="0" smtClean="0">
                          <a:effectLst/>
                        </a:rPr>
                        <a:t>le </a:t>
                      </a:r>
                      <a:r>
                        <a:rPr lang="fr-CA" sz="1400" dirty="0">
                          <a:effectLst/>
                        </a:rPr>
                        <a:t>jour de la </a:t>
                      </a:r>
                      <a:r>
                        <a:rPr lang="fr-CA" sz="1400" dirty="0" smtClean="0">
                          <a:effectLst/>
                        </a:rPr>
                        <a:t>prescription, </a:t>
                      </a:r>
                      <a:r>
                        <a:rPr lang="fr-CA" sz="1400" dirty="0">
                          <a:effectLst/>
                        </a:rPr>
                        <a:t>probablement </a:t>
                      </a:r>
                      <a:r>
                        <a:rPr lang="fr-CA" sz="1400" dirty="0" err="1">
                          <a:effectLst/>
                        </a:rPr>
                        <a:t>artéfactuel</a:t>
                      </a:r>
                      <a:r>
                        <a:rPr lang="fr-CA" sz="1400" dirty="0">
                          <a:effectLst/>
                        </a:rPr>
                        <a:t>. </a:t>
                      </a:r>
                      <a:endParaRPr lang="fr-CA" sz="1400" dirty="0" smtClean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            </a:t>
                      </a:r>
                      <a:r>
                        <a:rPr lang="fr-CA" sz="1400" dirty="0" err="1" smtClean="0">
                          <a:effectLst/>
                        </a:rPr>
                        <a:t>E.g</a:t>
                      </a:r>
                      <a:r>
                        <a:rPr lang="fr-CA" sz="1400" dirty="0">
                          <a:effectLst/>
                        </a:rPr>
                        <a:t>. Prescription faite car idées suicidaires.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Légère augmentation en post-prescription précoce </a:t>
                      </a:r>
                      <a:r>
                        <a:rPr lang="fr-CA" sz="1400" dirty="0" smtClean="0">
                          <a:effectLst/>
                        </a:rPr>
                        <a:t>(</a:t>
                      </a:r>
                      <a:r>
                        <a:rPr lang="fr-CA" sz="1400" dirty="0">
                          <a:effectLst/>
                        </a:rPr>
                        <a:t>3 </a:t>
                      </a:r>
                      <a:r>
                        <a:rPr lang="fr-CA" sz="1400" dirty="0" err="1">
                          <a:effectLst/>
                        </a:rPr>
                        <a:t>sem</a:t>
                      </a:r>
                      <a:r>
                        <a:rPr lang="fr-CA" sz="1400" dirty="0">
                          <a:effectLst/>
                        </a:rPr>
                        <a:t> </a:t>
                      </a:r>
                      <a:r>
                        <a:rPr lang="fr-CA" sz="1400" dirty="0" smtClean="0">
                          <a:effectLst/>
                        </a:rPr>
                        <a:t>post ISRS)</a:t>
                      </a:r>
                      <a:r>
                        <a:rPr lang="fr-CA" sz="1400" baseline="0" dirty="0" smtClean="0">
                          <a:effectLst/>
                        </a:rPr>
                        <a:t>. 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r>
                        <a:rPr lang="fr-CA" sz="1400" baseline="0" dirty="0" smtClean="0">
                          <a:effectLst/>
                        </a:rPr>
                        <a:t>            </a:t>
                      </a:r>
                      <a:r>
                        <a:rPr lang="fr-CA" sz="1400" dirty="0" smtClean="0">
                          <a:effectLst/>
                        </a:rPr>
                        <a:t>Délai </a:t>
                      </a:r>
                      <a:r>
                        <a:rPr lang="fr-CA" sz="1400" dirty="0">
                          <a:effectLst/>
                        </a:rPr>
                        <a:t>probable d’action du </a:t>
                      </a:r>
                      <a:r>
                        <a:rPr lang="fr-CA" sz="1400" dirty="0" err="1">
                          <a:effectLst/>
                        </a:rPr>
                        <a:t>rx</a:t>
                      </a:r>
                      <a:r>
                        <a:rPr lang="fr-CA" sz="1400" dirty="0">
                          <a:effectLst/>
                        </a:rPr>
                        <a:t> sur l’humeur vs l’énergie.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Diminution des évènements après la cessation de </a:t>
                      </a:r>
                      <a:r>
                        <a:rPr lang="fr-CA" sz="1400" dirty="0" smtClean="0">
                          <a:effectLst/>
                        </a:rPr>
                        <a:t>l’antidépresseur.</a:t>
                      </a:r>
                      <a:r>
                        <a:rPr lang="fr-CA" sz="1400" baseline="0" dirty="0" smtClean="0">
                          <a:effectLst/>
                        </a:rPr>
                        <a:t> 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</a:pPr>
                      <a:r>
                        <a:rPr lang="fr-CA" sz="1400" baseline="0" dirty="0" smtClean="0">
                          <a:effectLst/>
                        </a:rPr>
                        <a:t>            Amélioration probable </a:t>
                      </a:r>
                      <a:r>
                        <a:rPr lang="fr-CA" sz="1400" dirty="0" smtClean="0">
                          <a:effectLst/>
                        </a:rPr>
                        <a:t>de </a:t>
                      </a:r>
                      <a:r>
                        <a:rPr lang="fr-CA" sz="1400" dirty="0">
                          <a:effectLst/>
                        </a:rPr>
                        <a:t>la maladie </a:t>
                      </a:r>
                      <a:r>
                        <a:rPr lang="fr-CA" sz="1400" dirty="0" smtClean="0">
                          <a:effectLst/>
                        </a:rPr>
                        <a:t>plus </a:t>
                      </a:r>
                      <a:r>
                        <a:rPr lang="fr-CA" sz="1400" dirty="0">
                          <a:effectLst/>
                        </a:rPr>
                        <a:t>que par la cessation de </a:t>
                      </a:r>
                      <a:r>
                        <a:rPr lang="fr-CA" sz="1400" dirty="0" smtClean="0">
                          <a:effectLst/>
                        </a:rPr>
                        <a:t>l’antidépresseur</a:t>
                      </a:r>
                      <a:r>
                        <a:rPr lang="fr-CA" sz="1400" dirty="0">
                          <a:effectLst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81 suicides. 14% </a:t>
                      </a:r>
                      <a:r>
                        <a:rPr lang="fr-CA" sz="1400" dirty="0" smtClean="0">
                          <a:effectLst/>
                        </a:rPr>
                        <a:t> </a:t>
                      </a:r>
                      <a:r>
                        <a:rPr lang="fr-CA" sz="1400" dirty="0">
                          <a:effectLst/>
                        </a:rPr>
                        <a:t>avaient un </a:t>
                      </a:r>
                      <a:r>
                        <a:rPr lang="fr-CA" sz="1400" dirty="0" smtClean="0">
                          <a:effectLst/>
                        </a:rPr>
                        <a:t>antidépresseur</a:t>
                      </a:r>
                      <a:r>
                        <a:rPr lang="fr-CA" sz="1400" baseline="0" dirty="0" smtClean="0">
                          <a:effectLst/>
                        </a:rPr>
                        <a:t> au moment </a:t>
                      </a:r>
                      <a:r>
                        <a:rPr lang="fr-CA" sz="1400" dirty="0" smtClean="0">
                          <a:effectLst/>
                        </a:rPr>
                        <a:t>du </a:t>
                      </a:r>
                      <a:r>
                        <a:rPr lang="fr-CA" sz="1400" dirty="0">
                          <a:effectLst/>
                        </a:rPr>
                        <a:t>suicide</a:t>
                      </a:r>
                      <a:r>
                        <a:rPr lang="fr-CA" sz="1400" dirty="0" smtClean="0">
                          <a:effectLst/>
                        </a:rPr>
                        <a:t>.</a:t>
                      </a:r>
                      <a:r>
                        <a:rPr lang="fr-CA" sz="1400" baseline="0" dirty="0" smtClean="0">
                          <a:effectLst/>
                        </a:rPr>
                        <a:t> Pic 4 </a:t>
                      </a:r>
                      <a:r>
                        <a:rPr lang="fr-CA" sz="1400" baseline="0" dirty="0" err="1" smtClean="0">
                          <a:effectLst/>
                        </a:rPr>
                        <a:t>ème</a:t>
                      </a:r>
                      <a:r>
                        <a:rPr lang="fr-CA" sz="1400" baseline="0" dirty="0" smtClean="0">
                          <a:effectLst/>
                        </a:rPr>
                        <a:t> semaine.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3" marR="5597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Conclusion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3" marR="55973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effectLst/>
                        </a:rPr>
                        <a:t>La </a:t>
                      </a:r>
                      <a:r>
                        <a:rPr lang="fr-CA" sz="1400" dirty="0">
                          <a:effectLst/>
                        </a:rPr>
                        <a:t>dépression cause la </a:t>
                      </a:r>
                      <a:r>
                        <a:rPr lang="fr-CA" sz="1400" dirty="0" err="1">
                          <a:effectLst/>
                        </a:rPr>
                        <a:t>suicidalité</a:t>
                      </a:r>
                      <a:r>
                        <a:rPr lang="fr-CA" sz="1400" dirty="0">
                          <a:effectLst/>
                        </a:rPr>
                        <a:t> et non </a:t>
                      </a:r>
                      <a:r>
                        <a:rPr lang="fr-CA" sz="1400" dirty="0" smtClean="0">
                          <a:effectLst/>
                        </a:rPr>
                        <a:t>l’ISRS, </a:t>
                      </a:r>
                      <a:r>
                        <a:rPr lang="fr-CA" sz="1400" dirty="0">
                          <a:effectLst/>
                        </a:rPr>
                        <a:t>même si effet causal de l’ISRS ne peut être exclu.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effectLst/>
                        </a:rPr>
                        <a:t>Le risque de </a:t>
                      </a:r>
                      <a:r>
                        <a:rPr lang="fr-CA" sz="1400" dirty="0" err="1">
                          <a:effectLst/>
                        </a:rPr>
                        <a:t>suicidalité</a:t>
                      </a:r>
                      <a:r>
                        <a:rPr lang="fr-CA" sz="1400" dirty="0">
                          <a:effectLst/>
                        </a:rPr>
                        <a:t> dans une dépression non traitée est plus grand que celui associé à ISRS.</a:t>
                      </a:r>
                      <a:endParaRPr lang="fr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3" marR="55973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11363" y="1554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3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52707</TotalTime>
  <Words>1277</Words>
  <Application>Microsoft Office PowerPoint</Application>
  <PresentationFormat>Affichage à l'écran (4:3)</PresentationFormat>
  <Paragraphs>151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L’utilisation des ISRS-ISRSN augmente-elle la suicidalité chez les enfants et adolescents?</vt:lpstr>
      <vt:lpstr>Mise en contexte</vt:lpstr>
      <vt:lpstr>Mise en contexte</vt:lpstr>
      <vt:lpstr>Revue de littérature</vt:lpstr>
      <vt:lpstr>Algorithme d’exclusion des études </vt:lpstr>
      <vt:lpstr>Etude 1</vt:lpstr>
      <vt:lpstr>Forces</vt:lpstr>
      <vt:lpstr>Faiblesses</vt:lpstr>
      <vt:lpstr>Etude 2</vt:lpstr>
      <vt:lpstr>Forces</vt:lpstr>
      <vt:lpstr>Faiblesses</vt:lpstr>
      <vt:lpstr>Etude 3</vt:lpstr>
      <vt:lpstr>Forces</vt:lpstr>
      <vt:lpstr>Faiblesses</vt:lpstr>
      <vt:lpstr>Etude 4</vt:lpstr>
      <vt:lpstr>Forces</vt:lpstr>
      <vt:lpstr>Faiblesses</vt:lpstr>
      <vt:lpstr>Conclusion de mon projet</vt:lpstr>
      <vt:lpstr>Bibliographie</vt:lpstr>
      <vt:lpstr>Bibliographie</vt:lpstr>
      <vt:lpstr>Bibliographie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L’utilisation des ISRS-ISRSN augmente-il le risque de suicide chez les enfants et adolescents</dc:title>
  <dc:creator>Toledano</dc:creator>
  <cp:lastModifiedBy>Utilisateur Windows</cp:lastModifiedBy>
  <cp:revision>80</cp:revision>
  <dcterms:created xsi:type="dcterms:W3CDTF">2017-03-27T01:48:47Z</dcterms:created>
  <dcterms:modified xsi:type="dcterms:W3CDTF">2017-05-29T10:54:41Z</dcterms:modified>
</cp:coreProperties>
</file>