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4" r:id="rId1"/>
  </p:sldMasterIdLst>
  <p:notesMasterIdLst>
    <p:notesMasterId r:id="rId33"/>
  </p:notesMasterIdLst>
  <p:sldIdLst>
    <p:sldId id="256" r:id="rId2"/>
    <p:sldId id="291" r:id="rId3"/>
    <p:sldId id="257" r:id="rId4"/>
    <p:sldId id="265" r:id="rId5"/>
    <p:sldId id="267" r:id="rId6"/>
    <p:sldId id="268" r:id="rId7"/>
    <p:sldId id="270" r:id="rId8"/>
    <p:sldId id="260" r:id="rId9"/>
    <p:sldId id="261" r:id="rId10"/>
    <p:sldId id="262" r:id="rId11"/>
    <p:sldId id="263" r:id="rId12"/>
    <p:sldId id="258" r:id="rId13"/>
    <p:sldId id="293" r:id="rId14"/>
    <p:sldId id="272" r:id="rId15"/>
    <p:sldId id="274" r:id="rId16"/>
    <p:sldId id="275" r:id="rId17"/>
    <p:sldId id="276" r:id="rId18"/>
    <p:sldId id="278" r:id="rId19"/>
    <p:sldId id="279" r:id="rId20"/>
    <p:sldId id="281" r:id="rId21"/>
    <p:sldId id="282" r:id="rId22"/>
    <p:sldId id="285" r:id="rId23"/>
    <p:sldId id="283" r:id="rId24"/>
    <p:sldId id="284" r:id="rId25"/>
    <p:sldId id="286" r:id="rId26"/>
    <p:sldId id="289" r:id="rId27"/>
    <p:sldId id="290" r:id="rId28"/>
    <p:sldId id="266" r:id="rId29"/>
    <p:sldId id="273" r:id="rId30"/>
    <p:sldId id="277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62" autoAdjust="0"/>
  </p:normalViewPr>
  <p:slideViewPr>
    <p:cSldViewPr snapToGrid="0" snapToObjects="1">
      <p:cViewPr>
        <p:scale>
          <a:sx n="100" d="100"/>
          <a:sy n="100" d="100"/>
        </p:scale>
        <p:origin x="-888" y="-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A5BB-1CD0-774D-8926-B388F1F42774}" type="datetimeFigureOut">
              <a:rPr lang="fr-FR" smtClean="0"/>
              <a:t>19-05-21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0E96-1491-2344-9365-1DE79D99F4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4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64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particpants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 non-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unmarried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  <a:r>
              <a:rPr lang="fr-CA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1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7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*résultats </a:t>
            </a:r>
            <a:r>
              <a:rPr lang="fr-FR" dirty="0" err="1" smtClean="0"/>
              <a:t>statistiqueement</a:t>
            </a:r>
            <a:r>
              <a:rPr lang="fr-FR" dirty="0" smtClean="0"/>
              <a:t> signification prise cannabis  </a:t>
            </a:r>
            <a:r>
              <a:rPr lang="fr-FR" dirty="0" smtClean="0">
                <a:sym typeface="Wingdings"/>
              </a:rPr>
              <a:t> développement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tb</a:t>
            </a:r>
            <a:r>
              <a:rPr lang="fr-FR" baseline="0" dirty="0" smtClean="0">
                <a:sym typeface="Wingdings"/>
              </a:rPr>
              <a:t> anxieux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89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La signification clinique s’appuie sur la force de l’association (en général risque relatif &gt;3) et la relation dose-réponse observée. ** La signification statistique s’appuie sur la valeur p (&lt;0,05) et les intervalles de confiance à 95%. 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Pour établir si une association est probablement causale, les critères suivants (Hill 1965) sont généralement évalués : 1) la force de l’association, 2) la consistance des résultats des études menées auprès de diverses populations et par divers investigateurs, 3) la spécificité (un facteur - un effet), 4) la temporalité (la cause doit précéder l’effet), 5) le gradient biologique (relation dose- réponse), 6) la vraisemblance sur le plan physiopathologique, 7) la cohérence avec les connaissances antérieures, 8) les preuves expérimentales de soutien, 9) l’analogie avec d’autres maladies. 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6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Référence;</a:t>
            </a:r>
            <a:r>
              <a:rPr lang="mr-IN" dirty="0" smtClean="0"/>
              <a:t> </a:t>
            </a:r>
            <a:endParaRPr lang="fr-CA" dirty="0" smtClean="0"/>
          </a:p>
          <a:p>
            <a:r>
              <a:rPr lang="fr-CA" dirty="0" smtClean="0"/>
              <a:t>2)</a:t>
            </a:r>
            <a:r>
              <a:rPr lang="fr-CA" dirty="0" err="1" smtClean="0"/>
              <a:t>Statisitque</a:t>
            </a:r>
            <a:r>
              <a:rPr lang="fr-CA" dirty="0" smtClean="0"/>
              <a:t> du Canada:</a:t>
            </a:r>
            <a:r>
              <a:rPr lang="mr-IN" dirty="0" smtClean="0"/>
              <a:t>https://www.statcan.gc.ca/pub/11-626-x/11-626-x2017077-fra.htm</a:t>
            </a:r>
            <a:endParaRPr lang="fr-CA" dirty="0" smtClean="0"/>
          </a:p>
          <a:p>
            <a:r>
              <a:rPr lang="fr-CA" dirty="0" smtClean="0"/>
              <a:t>3)Statistique du </a:t>
            </a:r>
            <a:r>
              <a:rPr lang="fr-CA" dirty="0" err="1" smtClean="0"/>
              <a:t>Qc</a:t>
            </a:r>
            <a:r>
              <a:rPr lang="fr-CA" dirty="0" smtClean="0"/>
              <a:t>: </a:t>
            </a:r>
            <a:r>
              <a:rPr lang="fr-CA" dirty="0" err="1" smtClean="0"/>
              <a:t>https</a:t>
            </a:r>
            <a:r>
              <a:rPr lang="fr-CA" dirty="0" smtClean="0"/>
              <a:t>://</a:t>
            </a:r>
            <a:r>
              <a:rPr lang="fr-CA" dirty="0" err="1" smtClean="0"/>
              <a:t>encadrementcannabis.gouv.qc.ca</a:t>
            </a:r>
            <a:r>
              <a:rPr lang="fr-CA" dirty="0" smtClean="0"/>
              <a:t>/le-cannabis/</a:t>
            </a:r>
            <a:r>
              <a:rPr lang="fr-CA" dirty="0" err="1" smtClean="0"/>
              <a:t>donnees</a:t>
            </a:r>
            <a:r>
              <a:rPr lang="fr-CA" dirty="0" smtClean="0"/>
              <a:t>-statistiques/ </a:t>
            </a:r>
          </a:p>
          <a:p>
            <a:pPr marL="0" indent="0">
              <a:buNone/>
            </a:pPr>
            <a:endParaRPr lang="fr-CA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7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Pop</a:t>
            </a:r>
          </a:p>
          <a:p>
            <a:r>
              <a:rPr lang="fr-FR" dirty="0" smtClean="0"/>
              <a:t>Intervention</a:t>
            </a:r>
          </a:p>
          <a:p>
            <a:r>
              <a:rPr lang="fr-FR" dirty="0" smtClean="0"/>
              <a:t>Control</a:t>
            </a:r>
          </a:p>
          <a:p>
            <a:r>
              <a:rPr lang="fr-FR" dirty="0" err="1" smtClean="0"/>
              <a:t>outcomes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1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9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Analyse des études de cohorte inspirée par la liste </a:t>
            </a:r>
            <a:r>
              <a:rPr lang="fr-FR" sz="1200" i="1" dirty="0" smtClean="0"/>
              <a:t>CASP</a:t>
            </a:r>
            <a:r>
              <a:rPr lang="fr-FR" sz="1200" i="1" baseline="30000" dirty="0" smtClean="0"/>
              <a:t>7</a:t>
            </a:r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92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1echantillon: -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Avon Longitudinal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Parents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2)CISR  *reconnu pour dépister trouble TAG, phobie sociale, phobie spécifique et  trouble de panique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cotatation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légrer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-modéré-sévère</a:t>
            </a:r>
            <a:r>
              <a:rPr lang="fr-CA" dirty="0" smtClean="0">
                <a:effectLst/>
              </a:rPr>
              <a:t> 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Exposition cannabis: 4 degrés d’intensité de consommation.</a:t>
            </a: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4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7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Criteres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Hills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0E96-1491-2344-9365-1DE79D99F45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03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945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3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242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522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623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37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1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82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54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421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7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07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32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19-05-21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  <p:sldLayoutId id="2147484916" r:id="rId12"/>
    <p:sldLayoutId id="2147484917" r:id="rId13"/>
    <p:sldLayoutId id="2147484918" r:id="rId14"/>
    <p:sldLayoutId id="2147484919" r:id="rId15"/>
    <p:sldLayoutId id="2147484920" r:id="rId16"/>
    <p:sldLayoutId id="21474849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smm.ca/hopital/sante-mentale/en-chiffres.html" TargetMode="External"/><Relationship Id="rId4" Type="http://schemas.openxmlformats.org/officeDocument/2006/relationships/hyperlink" Target="http://prisma-statement.org/PRISMAStatement/FlowDiagram.aspx" TargetMode="External"/><Relationship Id="rId5" Type="http://schemas.openxmlformats.org/officeDocument/2006/relationships/hyperlink" Target="https://casp-uk.net/wp-content/uploads/2018/01/CASP-Cohort-Study-Checklist_2018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ustice.gc.ca/fra/jp-cj/cannabi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mcpsychiatry.biomedcentral.com/articles/10.1186/1471-244X-14-136" TargetMode="External"/><Relationship Id="rId3" Type="http://schemas.openxmlformats.org/officeDocument/2006/relationships/hyperlink" Target="http://www.ipubli.inserm.fr/bitstream/handle/10608/102/?sequence=7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981433"/>
            <a:ext cx="8825658" cy="2891491"/>
          </a:xfrm>
        </p:spPr>
        <p:txBody>
          <a:bodyPr/>
          <a:lstStyle/>
          <a:p>
            <a:r>
              <a:rPr lang="fr-FR" sz="4800" dirty="0" smtClean="0"/>
              <a:t>Existe-t-il une association entre la consommation de cannabis et les troubles anxieux?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5837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Valérie Millette M.D., R2 en médecine Familiale,  UMF Notre-Dame</a:t>
            </a:r>
          </a:p>
          <a:p>
            <a:r>
              <a:rPr lang="fr-FR" dirty="0" smtClean="0"/>
              <a:t>Projet d’érudition supervisé par </a:t>
            </a:r>
            <a:r>
              <a:rPr lang="fr-FR" dirty="0" err="1" smtClean="0"/>
              <a:t>Dre</a:t>
            </a:r>
            <a:r>
              <a:rPr lang="fr-FR" dirty="0" smtClean="0"/>
              <a:t> </a:t>
            </a:r>
            <a:r>
              <a:rPr lang="fr-FR" dirty="0" err="1" smtClean="0"/>
              <a:t>eva</a:t>
            </a:r>
            <a:r>
              <a:rPr lang="fr-FR" dirty="0" smtClean="0"/>
              <a:t> </a:t>
            </a:r>
            <a:r>
              <a:rPr lang="fr-FR" dirty="0" err="1" smtClean="0"/>
              <a:t>ouedraogo</a:t>
            </a:r>
            <a:r>
              <a:rPr lang="fr-FR" dirty="0" smtClean="0"/>
              <a:t> M.D.</a:t>
            </a:r>
          </a:p>
          <a:p>
            <a:r>
              <a:rPr lang="fr-FR" dirty="0" smtClean="0"/>
              <a:t>31 mai 2019 </a:t>
            </a:r>
          </a:p>
          <a:p>
            <a:endParaRPr lang="fr-FR" dirty="0"/>
          </a:p>
        </p:txBody>
      </p:sp>
      <p:pic>
        <p:nvPicPr>
          <p:cNvPr id="4" name="Image 3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2476500"/>
            <a:ext cx="2781300" cy="20859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816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48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2" y="1651000"/>
            <a:ext cx="9403742" cy="4597399"/>
          </a:xfrm>
        </p:spPr>
        <p:txBody>
          <a:bodyPr>
            <a:normAutofit/>
          </a:bodyPr>
          <a:lstStyle/>
          <a:p>
            <a:r>
              <a:rPr lang="fr-FR" dirty="0" smtClean="0"/>
              <a:t>Critères d’inclusions</a:t>
            </a:r>
          </a:p>
          <a:p>
            <a:pPr lvl="1"/>
            <a:r>
              <a:rPr lang="fr-CA" dirty="0"/>
              <a:t>Langues : Anglais et Français seulement</a:t>
            </a:r>
          </a:p>
          <a:p>
            <a:pPr lvl="1"/>
            <a:r>
              <a:rPr lang="fr-CA" dirty="0"/>
              <a:t>Âge : adolescent ( 12 A et +) et adultes de tout </a:t>
            </a:r>
            <a:r>
              <a:rPr lang="fr-CA" dirty="0" smtClean="0"/>
              <a:t>âge.</a:t>
            </a:r>
          </a:p>
          <a:p>
            <a:pPr lvl="1"/>
            <a:r>
              <a:rPr lang="fr-CA" dirty="0" smtClean="0"/>
              <a:t>Hommes et femmes.</a:t>
            </a:r>
          </a:p>
          <a:p>
            <a:pPr lvl="1"/>
            <a:r>
              <a:rPr lang="fr-CA" dirty="0" smtClean="0"/>
              <a:t>Étude de cohorte; méta-analyse; essai clinique randomisé.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Critères d’exclusions</a:t>
            </a:r>
          </a:p>
          <a:p>
            <a:pPr lvl="1"/>
            <a:r>
              <a:rPr lang="fr-FR" dirty="0" smtClean="0"/>
              <a:t>Revue critique; étude transversale.</a:t>
            </a:r>
          </a:p>
          <a:p>
            <a:pPr lvl="1"/>
            <a:r>
              <a:rPr lang="fr-FR" dirty="0" smtClean="0"/>
              <a:t>Femmes enceintes.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06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4" y="0"/>
            <a:ext cx="10254965" cy="990600"/>
          </a:xfrm>
        </p:spPr>
        <p:txBody>
          <a:bodyPr/>
          <a:lstStyle/>
          <a:p>
            <a:r>
              <a:rPr lang="fr-FR" dirty="0" smtClean="0"/>
              <a:t>Méthodologie: </a:t>
            </a:r>
            <a:r>
              <a:rPr lang="fr-FR" sz="1600" i="1" dirty="0" smtClean="0"/>
              <a:t>Inspirée </a:t>
            </a:r>
            <a:r>
              <a:rPr lang="fr-FR" sz="1600" i="1" dirty="0"/>
              <a:t>par la  méthode Prisma Flow diagram</a:t>
            </a:r>
            <a:r>
              <a:rPr lang="fr-FR" sz="1600" i="1" baseline="30000" dirty="0"/>
              <a:t>6</a:t>
            </a:r>
            <a:endParaRPr lang="fr-FR" sz="1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42401" y="1244759"/>
            <a:ext cx="3768309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identifiées par recherche </a:t>
            </a:r>
            <a:r>
              <a:rPr lang="fr-CA" dirty="0" err="1" smtClean="0"/>
              <a:t>PubMed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(n=64)</a:t>
            </a:r>
            <a:endParaRPr lang="fr-CA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37042" y="3368474"/>
            <a:ext cx="3142668" cy="6608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sélectionnées </a:t>
            </a:r>
            <a:br>
              <a:rPr lang="fr-CA" dirty="0" smtClean="0"/>
            </a:br>
            <a:r>
              <a:rPr lang="fr-CA" dirty="0" smtClean="0"/>
              <a:t>(n=23)</a:t>
            </a:r>
            <a:endParaRPr lang="fr-CA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591832" y="2200673"/>
            <a:ext cx="5157674" cy="1135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exclues après lecture du titre</a:t>
            </a:r>
          </a:p>
          <a:p>
            <a:r>
              <a:rPr lang="fr-CA" dirty="0"/>
              <a:t>n</a:t>
            </a:r>
            <a:r>
              <a:rPr lang="fr-CA" dirty="0" smtClean="0"/>
              <a:t>=40 : Pas de lien avec la question clinique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n=1 :   Femmes seulement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37042" y="5613434"/>
            <a:ext cx="3107738" cy="672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sélectionnées </a:t>
            </a:r>
            <a:br>
              <a:rPr lang="fr-CA" dirty="0" smtClean="0"/>
            </a:br>
            <a:r>
              <a:rPr lang="fr-CA" dirty="0" smtClean="0"/>
              <a:t>(n=3)</a:t>
            </a:r>
            <a:endParaRPr lang="fr-CA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371101" y="3733897"/>
            <a:ext cx="5686530" cy="21900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Articles en texte intégral exclus:</a:t>
            </a:r>
          </a:p>
          <a:p>
            <a:r>
              <a:rPr lang="fr-CA" dirty="0" smtClean="0"/>
              <a:t>N=6 : Déjà dans la méta-analyse</a:t>
            </a:r>
            <a:br>
              <a:rPr lang="fr-CA" dirty="0" smtClean="0"/>
            </a:br>
            <a:r>
              <a:rPr lang="fr-CA" dirty="0" smtClean="0"/>
              <a:t>n=6 : Pas de contrôle non fumeur </a:t>
            </a:r>
            <a:br>
              <a:rPr lang="fr-CA" dirty="0" smtClean="0"/>
            </a:br>
            <a:r>
              <a:rPr lang="fr-CA" dirty="0" smtClean="0"/>
              <a:t>n=1 : Population étudiant en psychologie</a:t>
            </a:r>
            <a:br>
              <a:rPr lang="fr-CA" dirty="0" smtClean="0"/>
            </a:br>
            <a:r>
              <a:rPr lang="fr-CA" dirty="0" smtClean="0"/>
              <a:t>n=1 : Homme seulement</a:t>
            </a:r>
            <a:br>
              <a:rPr lang="fr-CA" dirty="0" smtClean="0"/>
            </a:br>
            <a:r>
              <a:rPr lang="fr-CA" dirty="0" smtClean="0"/>
              <a:t>n=6 : Pas de lien avec la question après lecture de l’abstract</a:t>
            </a:r>
            <a:endParaRPr lang="fr-CA" dirty="0"/>
          </a:p>
        </p:txBody>
      </p:sp>
      <p:cxnSp>
        <p:nvCxnSpPr>
          <p:cNvPr id="21" name="Connecteur droit avec flèche 20"/>
          <p:cNvCxnSpPr>
            <a:stCxn id="4" idx="2"/>
            <a:endCxn id="13" idx="0"/>
          </p:cNvCxnSpPr>
          <p:nvPr/>
        </p:nvCxnSpPr>
        <p:spPr>
          <a:xfrm flipH="1">
            <a:off x="2108376" y="2159159"/>
            <a:ext cx="18180" cy="1209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3" idx="2"/>
            <a:endCxn id="15" idx="0"/>
          </p:cNvCxnSpPr>
          <p:nvPr/>
        </p:nvCxnSpPr>
        <p:spPr>
          <a:xfrm flipH="1">
            <a:off x="2090911" y="4029355"/>
            <a:ext cx="17465" cy="1584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endCxn id="14" idx="1"/>
          </p:cNvCxnSpPr>
          <p:nvPr/>
        </p:nvCxnSpPr>
        <p:spPr>
          <a:xfrm>
            <a:off x="2126556" y="2768233"/>
            <a:ext cx="34652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18" idx="1"/>
          </p:cNvCxnSpPr>
          <p:nvPr/>
        </p:nvCxnSpPr>
        <p:spPr>
          <a:xfrm>
            <a:off x="2108376" y="4813891"/>
            <a:ext cx="3262725" cy="15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2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709" y="307117"/>
            <a:ext cx="9404723" cy="1400530"/>
          </a:xfrm>
        </p:spPr>
        <p:txBody>
          <a:bodyPr/>
          <a:lstStyle/>
          <a:p>
            <a:r>
              <a:rPr lang="fr-FR" dirty="0" smtClean="0"/>
              <a:t>Méthodologie: </a:t>
            </a:r>
            <a:r>
              <a:rPr lang="fr-FR" sz="1800" i="1" dirty="0" smtClean="0"/>
              <a:t>Inspirée par la  méthode Prisma Flow diagram</a:t>
            </a:r>
            <a:r>
              <a:rPr lang="fr-FR" sz="1800" i="1" baseline="30000" dirty="0" smtClean="0"/>
              <a:t>6</a:t>
            </a:r>
            <a:endParaRPr lang="fr-FR" sz="1800" i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24008" y="1257767"/>
            <a:ext cx="3768309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identifiées par recherche sur </a:t>
            </a:r>
            <a:r>
              <a:rPr lang="fr-CA" dirty="0" err="1" smtClean="0"/>
              <a:t>Medline;Embase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>(n=120)</a:t>
            </a:r>
            <a:endParaRPr lang="fr-CA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64709" y="2533724"/>
            <a:ext cx="5083763" cy="6669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après suppression des doublons </a:t>
            </a:r>
            <a:br>
              <a:rPr lang="fr-CA" dirty="0" smtClean="0"/>
            </a:br>
            <a:r>
              <a:rPr lang="fr-CA" dirty="0" smtClean="0"/>
              <a:t>(n=94)</a:t>
            </a:r>
            <a:endParaRPr lang="fr-CA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36828" y="3579784"/>
            <a:ext cx="3142668" cy="6608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sélectionnées </a:t>
            </a:r>
            <a:br>
              <a:rPr lang="fr-CA" dirty="0" smtClean="0"/>
            </a:br>
            <a:r>
              <a:rPr lang="fr-CA" dirty="0" smtClean="0"/>
              <a:t>(n=28)</a:t>
            </a:r>
            <a:endParaRPr lang="fr-CA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240509" y="1707647"/>
            <a:ext cx="4828672" cy="9639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exclues après lecture du titre</a:t>
            </a:r>
          </a:p>
          <a:p>
            <a:pPr algn="ctr"/>
            <a:r>
              <a:rPr lang="fr-CA" dirty="0" smtClean="0"/>
              <a:t>(Pas de lien avec la question clinique)</a:t>
            </a:r>
            <a:br>
              <a:rPr lang="fr-CA" dirty="0" smtClean="0"/>
            </a:br>
            <a:r>
              <a:rPr lang="fr-CA" dirty="0" smtClean="0"/>
              <a:t>(n=66)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259969" y="4710409"/>
            <a:ext cx="3107738" cy="672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Références sélectionnées </a:t>
            </a:r>
            <a:br>
              <a:rPr lang="fr-CA" dirty="0" smtClean="0"/>
            </a:br>
            <a:r>
              <a:rPr lang="fr-CA" dirty="0" smtClean="0"/>
              <a:t>(n=10)</a:t>
            </a:r>
            <a:endParaRPr lang="fr-C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406690" y="5790026"/>
            <a:ext cx="2802942" cy="9151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Études incluses dans la synthèse qualitative </a:t>
            </a:r>
            <a:br>
              <a:rPr lang="fr-CA" dirty="0" smtClean="0"/>
            </a:br>
            <a:r>
              <a:rPr lang="fr-CA" dirty="0" smtClean="0"/>
              <a:t>(n=1)</a:t>
            </a:r>
            <a:endParaRPr lang="fr-CA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07575" y="3092454"/>
            <a:ext cx="3094540" cy="9697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Références </a:t>
            </a:r>
            <a:r>
              <a:rPr lang="fr-CA" dirty="0" smtClean="0"/>
              <a:t>exclues car doublons avec </a:t>
            </a:r>
            <a:r>
              <a:rPr lang="fr-CA" dirty="0" err="1" smtClean="0"/>
              <a:t>PubMed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(</a:t>
            </a:r>
            <a:r>
              <a:rPr lang="fr-CA" dirty="0" smtClean="0"/>
              <a:t>n=18)</a:t>
            </a:r>
            <a:endParaRPr lang="fr-CA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915899" y="4475348"/>
            <a:ext cx="5686530" cy="21900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Articles en texte intégral exclus:</a:t>
            </a:r>
          </a:p>
          <a:p>
            <a:r>
              <a:rPr lang="fr-CA" dirty="0"/>
              <a:t>n</a:t>
            </a:r>
            <a:r>
              <a:rPr lang="fr-CA" dirty="0" smtClean="0"/>
              <a:t>=1 : Déjà dans la méta-analyse</a:t>
            </a:r>
            <a:br>
              <a:rPr lang="fr-CA" dirty="0" smtClean="0"/>
            </a:br>
            <a:r>
              <a:rPr lang="fr-CA" dirty="0" smtClean="0"/>
              <a:t>n=3 : Pas de contrôle non fumeur </a:t>
            </a:r>
            <a:br>
              <a:rPr lang="fr-CA" dirty="0" smtClean="0"/>
            </a:br>
            <a:r>
              <a:rPr lang="fr-CA" dirty="0" smtClean="0"/>
              <a:t>n=1 : Article non disponible</a:t>
            </a:r>
            <a:br>
              <a:rPr lang="fr-CA" dirty="0" smtClean="0"/>
            </a:br>
            <a:r>
              <a:rPr lang="fr-CA" dirty="0" smtClean="0"/>
              <a:t>n=2 : Pas de lien avec la question après lecture de l’abstract</a:t>
            </a:r>
            <a:br>
              <a:rPr lang="fr-CA" dirty="0" smtClean="0"/>
            </a:br>
            <a:r>
              <a:rPr lang="fr-CA" dirty="0" smtClean="0"/>
              <a:t>n=1 : Étude transversale</a:t>
            </a:r>
            <a:endParaRPr lang="fr-CA" dirty="0"/>
          </a:p>
        </p:txBody>
      </p:sp>
      <p:cxnSp>
        <p:nvCxnSpPr>
          <p:cNvPr id="20" name="Connecteur droit avec flèche 19"/>
          <p:cNvCxnSpPr>
            <a:stCxn id="4" idx="2"/>
            <a:endCxn id="12" idx="0"/>
          </p:cNvCxnSpPr>
          <p:nvPr/>
        </p:nvCxnSpPr>
        <p:spPr>
          <a:xfrm flipH="1">
            <a:off x="2806591" y="2172167"/>
            <a:ext cx="1572" cy="3615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2"/>
            <a:endCxn id="13" idx="0"/>
          </p:cNvCxnSpPr>
          <p:nvPr/>
        </p:nvCxnSpPr>
        <p:spPr>
          <a:xfrm>
            <a:off x="2806591" y="3200639"/>
            <a:ext cx="1571" cy="379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3" idx="2"/>
            <a:endCxn id="15" idx="0"/>
          </p:cNvCxnSpPr>
          <p:nvPr/>
        </p:nvCxnSpPr>
        <p:spPr>
          <a:xfrm>
            <a:off x="2808162" y="4240665"/>
            <a:ext cx="5676" cy="469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5" idx="2"/>
            <a:endCxn id="16" idx="0"/>
          </p:cNvCxnSpPr>
          <p:nvPr/>
        </p:nvCxnSpPr>
        <p:spPr>
          <a:xfrm flipH="1">
            <a:off x="2808161" y="5383177"/>
            <a:ext cx="5677" cy="406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endCxn id="14" idx="1"/>
          </p:cNvCxnSpPr>
          <p:nvPr/>
        </p:nvCxnSpPr>
        <p:spPr>
          <a:xfrm flipV="1">
            <a:off x="2806590" y="2189615"/>
            <a:ext cx="3433919" cy="1200596"/>
          </a:xfrm>
          <a:prstGeom prst="bentConnector3">
            <a:avLst>
              <a:gd name="adj1" fmla="val 8363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2813838" y="3721848"/>
            <a:ext cx="4293737" cy="719528"/>
          </a:xfrm>
          <a:prstGeom prst="bentConnector3">
            <a:avLst>
              <a:gd name="adj1" fmla="val 6606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18" idx="1"/>
          </p:cNvCxnSpPr>
          <p:nvPr/>
        </p:nvCxnSpPr>
        <p:spPr>
          <a:xfrm>
            <a:off x="2839216" y="5570349"/>
            <a:ext cx="30766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973389" cy="1400530"/>
          </a:xfrm>
        </p:spPr>
        <p:txBody>
          <a:bodyPr/>
          <a:lstStyle/>
          <a:p>
            <a:r>
              <a:rPr lang="fr-FR" dirty="0" smtClean="0"/>
              <a:t>Résultats</a:t>
            </a:r>
            <a:r>
              <a:rPr lang="fr-FR" baseline="30000" dirty="0" smtClean="0"/>
              <a:t>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1308100"/>
            <a:ext cx="9808554" cy="494029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Article 1</a:t>
            </a:r>
            <a:r>
              <a:rPr lang="fr-FR" baseline="30000" dirty="0" smtClean="0"/>
              <a:t>8</a:t>
            </a:r>
            <a:endParaRPr lang="fr-FR" dirty="0" smtClean="0"/>
          </a:p>
          <a:p>
            <a:pPr lvl="1"/>
            <a:r>
              <a:rPr lang="fr-FR" dirty="0" smtClean="0"/>
              <a:t>Associations </a:t>
            </a:r>
            <a:r>
              <a:rPr lang="fr-FR" dirty="0"/>
              <a:t>of Cannabis and Cigarette Use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Depression</a:t>
            </a:r>
            <a:r>
              <a:rPr lang="fr-FR" dirty="0"/>
              <a:t> and </a:t>
            </a:r>
            <a:r>
              <a:rPr lang="fr-FR" dirty="0" err="1"/>
              <a:t>Anxiety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Age 18: </a:t>
            </a:r>
            <a:r>
              <a:rPr lang="fr-FR" dirty="0" err="1"/>
              <a:t>Findings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Avon Longitudinal </a:t>
            </a:r>
            <a:r>
              <a:rPr lang="fr-FR" dirty="0" err="1"/>
              <a:t>Study</a:t>
            </a:r>
            <a:r>
              <a:rPr lang="fr-FR" dirty="0"/>
              <a:t> of Parents and </a:t>
            </a:r>
            <a:r>
              <a:rPr lang="fr-FR" dirty="0" err="1"/>
              <a:t>Children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err="1" smtClean="0"/>
              <a:t>Zammit</a:t>
            </a:r>
            <a:r>
              <a:rPr lang="fr-FR" dirty="0" smtClean="0"/>
              <a:t> et al.</a:t>
            </a:r>
          </a:p>
          <a:p>
            <a:r>
              <a:rPr lang="fr-FR" dirty="0" smtClean="0"/>
              <a:t>Article 2</a:t>
            </a:r>
            <a:r>
              <a:rPr lang="fr-FR" baseline="30000" dirty="0" smtClean="0"/>
              <a:t>9</a:t>
            </a:r>
            <a:endParaRPr lang="fr-FR" dirty="0" smtClean="0"/>
          </a:p>
          <a:p>
            <a:pPr lvl="1"/>
            <a:r>
              <a:rPr lang="fr-FR" dirty="0" err="1" smtClean="0"/>
              <a:t>Anxiety</a:t>
            </a:r>
            <a:r>
              <a:rPr lang="fr-FR" dirty="0"/>
              <a:t>, </a:t>
            </a:r>
            <a:r>
              <a:rPr lang="fr-FR" dirty="0" err="1"/>
              <a:t>depression</a:t>
            </a:r>
            <a:r>
              <a:rPr lang="fr-FR" dirty="0"/>
              <a:t> and </a:t>
            </a:r>
            <a:r>
              <a:rPr lang="fr-FR" dirty="0" err="1"/>
              <a:t>risk</a:t>
            </a:r>
            <a:r>
              <a:rPr lang="fr-FR" dirty="0"/>
              <a:t> of cannabis use: </a:t>
            </a:r>
            <a:r>
              <a:rPr lang="fr-FR" dirty="0" err="1"/>
              <a:t>Examining</a:t>
            </a:r>
            <a:r>
              <a:rPr lang="fr-FR" dirty="0"/>
              <a:t> the </a:t>
            </a:r>
            <a:r>
              <a:rPr lang="fr-FR" dirty="0" err="1"/>
              <a:t>internalising</a:t>
            </a:r>
            <a:r>
              <a:rPr lang="fr-FR" dirty="0"/>
              <a:t> </a:t>
            </a:r>
            <a:r>
              <a:rPr lang="fr-FR" dirty="0" err="1"/>
              <a:t>pathway</a:t>
            </a:r>
            <a:r>
              <a:rPr lang="fr-FR" dirty="0"/>
              <a:t> to use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Chilean</a:t>
            </a:r>
            <a:r>
              <a:rPr lang="fr-FR" dirty="0"/>
              <a:t> adolescents </a:t>
            </a:r>
            <a:endParaRPr lang="fr-FR" dirty="0" smtClean="0"/>
          </a:p>
          <a:p>
            <a:pPr lvl="2"/>
            <a:r>
              <a:rPr lang="fr-CA" dirty="0" smtClean="0"/>
              <a:t>Araya et al.</a:t>
            </a:r>
            <a:endParaRPr lang="fr-FR" dirty="0" smtClean="0"/>
          </a:p>
          <a:p>
            <a:r>
              <a:rPr lang="fr-FR" dirty="0" smtClean="0"/>
              <a:t>Article 3</a:t>
            </a:r>
            <a:r>
              <a:rPr lang="fr-FR" baseline="30000" dirty="0" smtClean="0"/>
              <a:t>10</a:t>
            </a:r>
            <a:endParaRPr lang="fr-FR" dirty="0" smtClean="0"/>
          </a:p>
          <a:p>
            <a:pPr lvl="1"/>
            <a:r>
              <a:rPr lang="fr-FR" dirty="0"/>
              <a:t>Cannabis use, </a:t>
            </a:r>
            <a:r>
              <a:rPr lang="fr-FR" dirty="0" err="1"/>
              <a:t>depression</a:t>
            </a:r>
            <a:r>
              <a:rPr lang="fr-FR" dirty="0"/>
              <a:t> and </a:t>
            </a:r>
            <a:r>
              <a:rPr lang="fr-FR" dirty="0" err="1"/>
              <a:t>anxiety</a:t>
            </a:r>
            <a:r>
              <a:rPr lang="fr-FR" dirty="0"/>
              <a:t>: A 3-year prospective population-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</a:t>
            </a:r>
            <a:endParaRPr lang="fr-CA" dirty="0"/>
          </a:p>
          <a:p>
            <a:pPr lvl="2"/>
            <a:r>
              <a:rPr lang="fr-FR" dirty="0" err="1" smtClean="0"/>
              <a:t>Forsell</a:t>
            </a:r>
            <a:r>
              <a:rPr lang="fr-FR" dirty="0" smtClean="0"/>
              <a:t> et al.</a:t>
            </a:r>
          </a:p>
          <a:p>
            <a:r>
              <a:rPr lang="fr-FR" dirty="0" smtClean="0"/>
              <a:t>Article 4</a:t>
            </a:r>
            <a:r>
              <a:rPr lang="fr-FR" baseline="30000" dirty="0" smtClean="0"/>
              <a:t>11</a:t>
            </a:r>
            <a:endParaRPr lang="fr-FR" dirty="0" smtClean="0"/>
          </a:p>
          <a:p>
            <a:pPr lvl="1"/>
            <a:r>
              <a:rPr lang="fr-FR" dirty="0"/>
              <a:t>A positive association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anxiety</a:t>
            </a:r>
            <a:r>
              <a:rPr lang="fr-FR" dirty="0"/>
              <a:t> </a:t>
            </a:r>
            <a:r>
              <a:rPr lang="fr-FR" dirty="0" err="1"/>
              <a:t>disorders</a:t>
            </a:r>
            <a:r>
              <a:rPr lang="fr-FR" dirty="0"/>
              <a:t> and cannabis use or cannabis use </a:t>
            </a:r>
            <a:r>
              <a:rPr lang="fr-FR" dirty="0" err="1"/>
              <a:t>disorders</a:t>
            </a:r>
            <a:r>
              <a:rPr lang="fr-FR" dirty="0"/>
              <a:t> in the </a:t>
            </a:r>
            <a:r>
              <a:rPr lang="fr-FR" dirty="0" err="1"/>
              <a:t>general</a:t>
            </a:r>
            <a:r>
              <a:rPr lang="fr-FR" dirty="0"/>
              <a:t> population- a </a:t>
            </a:r>
            <a:r>
              <a:rPr lang="fr-FR" dirty="0" err="1"/>
              <a:t>meta-analysis</a:t>
            </a:r>
            <a:r>
              <a:rPr lang="fr-FR" dirty="0"/>
              <a:t> of 31 </a:t>
            </a:r>
            <a:r>
              <a:rPr lang="fr-FR" dirty="0" err="1"/>
              <a:t>studies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CA" dirty="0" err="1" smtClean="0"/>
              <a:t>Laeber</a:t>
            </a:r>
            <a:r>
              <a:rPr lang="fr-CA" dirty="0" smtClean="0"/>
              <a:t> et al.</a:t>
            </a:r>
            <a:endParaRPr lang="fr-CA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5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1" y="452718"/>
            <a:ext cx="9619034" cy="1096682"/>
          </a:xfrm>
        </p:spPr>
        <p:txBody>
          <a:bodyPr/>
          <a:lstStyle/>
          <a:p>
            <a:r>
              <a:rPr lang="fr-FR" dirty="0" smtClean="0"/>
              <a:t>Résultats: Article 1</a:t>
            </a:r>
            <a:r>
              <a:rPr lang="fr-FR" sz="2400" dirty="0" smtClean="0"/>
              <a:t>(</a:t>
            </a:r>
            <a:r>
              <a:rPr lang="fr-FR" sz="2400" dirty="0" err="1" smtClean="0"/>
              <a:t>Zammit</a:t>
            </a:r>
            <a:r>
              <a:rPr lang="fr-FR" sz="2400" dirty="0" smtClean="0"/>
              <a:t> et al) : méthodologie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4" y="1275714"/>
            <a:ext cx="9565005" cy="529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7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Résultats: Article 1</a:t>
            </a:r>
            <a:r>
              <a:rPr lang="fr-FR" sz="2000" dirty="0"/>
              <a:t>(</a:t>
            </a:r>
            <a:r>
              <a:rPr lang="fr-FR" sz="2000" dirty="0" err="1"/>
              <a:t>Zammit</a:t>
            </a:r>
            <a:r>
              <a:rPr lang="fr-FR" sz="2000" dirty="0"/>
              <a:t> et al) </a:t>
            </a:r>
            <a:r>
              <a:rPr lang="fr-FR" sz="4400" dirty="0" smtClean="0"/>
              <a:t>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7" r="-32877"/>
          <a:stretch>
            <a:fillRect/>
          </a:stretch>
        </p:blipFill>
        <p:spPr bwMode="auto">
          <a:xfrm>
            <a:off x="-1025154" y="1307148"/>
            <a:ext cx="12658354" cy="5322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959100" y="2794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33%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8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 </a:t>
            </a:r>
            <a:r>
              <a:rPr lang="fr-FR" dirty="0"/>
              <a:t>1</a:t>
            </a:r>
            <a:r>
              <a:rPr lang="fr-FR" dirty="0" smtClean="0"/>
              <a:t>: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00" y="1409700"/>
            <a:ext cx="11455400" cy="54483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Forces</a:t>
            </a:r>
          </a:p>
          <a:p>
            <a:pPr lvl="1"/>
            <a:r>
              <a:rPr lang="fr-FR" dirty="0" smtClean="0"/>
              <a:t>Relation temporelle respectée dans le but de mettre en évidence une relation de causalité.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Faiblesses</a:t>
            </a:r>
          </a:p>
          <a:p>
            <a:pPr lvl="1"/>
            <a:r>
              <a:rPr lang="fr-FR" dirty="0" smtClean="0"/>
              <a:t>Biais de sélection dû aux pertes au suivi </a:t>
            </a:r>
          </a:p>
          <a:p>
            <a:pPr lvl="2"/>
            <a:r>
              <a:rPr lang="fr-FR" dirty="0" smtClean="0"/>
              <a:t>Aucun détail sur la consommation ou profil des individus qui ont quittés l’étude.</a:t>
            </a:r>
          </a:p>
          <a:p>
            <a:pPr lvl="1"/>
            <a:r>
              <a:rPr lang="fr-FR" dirty="0" smtClean="0"/>
              <a:t>Validité externe compromise</a:t>
            </a:r>
          </a:p>
          <a:p>
            <a:pPr lvl="2"/>
            <a:r>
              <a:rPr lang="fr-FR" dirty="0" smtClean="0"/>
              <a:t>Participation volontaire</a:t>
            </a:r>
          </a:p>
          <a:p>
            <a:pPr lvl="3"/>
            <a:r>
              <a:rPr lang="fr-FR" dirty="0" smtClean="0"/>
              <a:t>Individus non représentatif de la population cible au niveau de l’éducation, niveau socio-économique et ethnique.</a:t>
            </a:r>
          </a:p>
          <a:p>
            <a:pPr lvl="1"/>
            <a:r>
              <a:rPr lang="fr-FR" dirty="0" smtClean="0"/>
              <a:t>Biais de mesure</a:t>
            </a:r>
          </a:p>
          <a:p>
            <a:pPr lvl="2"/>
            <a:r>
              <a:rPr lang="fr-FR" dirty="0" smtClean="0"/>
              <a:t>Questionnaires en ligne sur la prise de consommation: tendance à sous estimer la consommation? </a:t>
            </a:r>
          </a:p>
          <a:p>
            <a:pPr lvl="2"/>
            <a:r>
              <a:rPr lang="fr-FR" dirty="0" smtClean="0"/>
              <a:t>Questionnaire CIS-R: ne remplace pas un diagnostique clinique.</a:t>
            </a:r>
          </a:p>
          <a:p>
            <a:pPr lvl="1"/>
            <a:r>
              <a:rPr lang="fr-FR" dirty="0" smtClean="0"/>
              <a:t>Erreur Beta probable</a:t>
            </a:r>
          </a:p>
          <a:p>
            <a:pPr lvl="2"/>
            <a:r>
              <a:rPr lang="fr-FR" dirty="0" smtClean="0"/>
              <a:t>Possibilité d’une exclusion d’une association statistiquement significative du à une puissance trop faible.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06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Résultats: Article 2 </a:t>
            </a:r>
            <a:r>
              <a:rPr lang="fr-FR" sz="2000" dirty="0" smtClean="0"/>
              <a:t>(Araya et al)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>
            <a:fillRect/>
          </a:stretch>
        </p:blipFill>
        <p:spPr bwMode="auto">
          <a:xfrm>
            <a:off x="444500" y="1524000"/>
            <a:ext cx="10312400" cy="473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3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Résultats: Article 2 </a:t>
            </a:r>
            <a:r>
              <a:rPr lang="fr-FR" sz="2400" dirty="0"/>
              <a:t>(Araya et 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" y="1559560"/>
            <a:ext cx="10441305" cy="513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3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 2: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11300"/>
            <a:ext cx="10680700" cy="5080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Forces</a:t>
            </a:r>
          </a:p>
          <a:p>
            <a:pPr marL="742950" lvl="2" indent="-342900"/>
            <a:r>
              <a:rPr lang="fr-FR" dirty="0" smtClean="0"/>
              <a:t>Relation </a:t>
            </a:r>
            <a:r>
              <a:rPr lang="fr-FR" dirty="0"/>
              <a:t>temporelle respectée dans le but de mettre en évidence une relation de </a:t>
            </a:r>
            <a:r>
              <a:rPr lang="fr-FR" dirty="0" smtClean="0"/>
              <a:t>causalité.</a:t>
            </a:r>
          </a:p>
          <a:p>
            <a:pPr marL="742950" lvl="2" indent="-342900"/>
            <a:r>
              <a:rPr lang="fr-FR" dirty="0" smtClean="0"/>
              <a:t>Pertes au suivi prient en compte avec analyse de sensibilité permettant de démontrer que les groupes sont semblables.</a:t>
            </a:r>
            <a:endParaRPr lang="fr-FR" dirty="0"/>
          </a:p>
          <a:p>
            <a:r>
              <a:rPr lang="fr-FR" dirty="0" smtClean="0"/>
              <a:t>Faiblesses</a:t>
            </a:r>
          </a:p>
          <a:p>
            <a:pPr lvl="1"/>
            <a:r>
              <a:rPr lang="fr-FR" dirty="0" smtClean="0"/>
              <a:t>Validité externe</a:t>
            </a:r>
          </a:p>
          <a:p>
            <a:pPr lvl="2"/>
            <a:r>
              <a:rPr lang="fr-FR" dirty="0" smtClean="0"/>
              <a:t>Pas d’information sur le processus de sélection aléatoire des écoles choisies pour l’échantillonnage.</a:t>
            </a:r>
          </a:p>
          <a:p>
            <a:pPr lvl="1"/>
            <a:r>
              <a:rPr lang="fr-FR" dirty="0" smtClean="0"/>
              <a:t>Biais de mesure</a:t>
            </a:r>
          </a:p>
          <a:p>
            <a:pPr lvl="2"/>
            <a:r>
              <a:rPr lang="fr-FR" dirty="0" smtClean="0"/>
              <a:t>Aucune information sur la façon dont les questionnaires étaient remplis. </a:t>
            </a:r>
            <a:endParaRPr lang="fr-FR" dirty="0"/>
          </a:p>
          <a:p>
            <a:pPr lvl="2"/>
            <a:r>
              <a:rPr lang="fr-FR" dirty="0" smtClean="0"/>
              <a:t>Les questionnaires sur les troubles anxieux sont auto-rapportés et il ne s’agit donc pas d’un diagnostique clinique.</a:t>
            </a:r>
          </a:p>
          <a:p>
            <a:pPr lvl="1"/>
            <a:r>
              <a:rPr lang="fr-FR" dirty="0" smtClean="0"/>
              <a:t>Variables confondantes</a:t>
            </a:r>
          </a:p>
          <a:p>
            <a:pPr lvl="2"/>
            <a:r>
              <a:rPr lang="fr-FR" dirty="0" smtClean="0"/>
              <a:t>Les troubles psychiatriques chez les parents</a:t>
            </a:r>
            <a:r>
              <a:rPr lang="fr-FR" dirty="0"/>
              <a:t> </a:t>
            </a:r>
            <a:r>
              <a:rPr lang="fr-FR" dirty="0" smtClean="0"/>
              <a:t>et la  consommation de drogues chez les parents non questionnés vu contraintes étiques.</a:t>
            </a:r>
          </a:p>
          <a:p>
            <a:pPr lvl="2"/>
            <a:r>
              <a:rPr lang="fr-FR" dirty="0"/>
              <a:t>M</a:t>
            </a:r>
            <a:r>
              <a:rPr lang="fr-FR" dirty="0" smtClean="0"/>
              <a:t>ilieu socio-économique non pris en compte.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47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Déclaration de conflits d’intérêts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Aucun conflit d’intérêt!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52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fr-FR" sz="3200" dirty="0"/>
              <a:t>Résultats: Article </a:t>
            </a:r>
            <a:r>
              <a:rPr lang="fr-FR" sz="3200" dirty="0" smtClean="0"/>
              <a:t>3 </a:t>
            </a:r>
            <a:r>
              <a:rPr lang="fr-FR" dirty="0" smtClean="0"/>
              <a:t>(</a:t>
            </a:r>
            <a:r>
              <a:rPr lang="fr-FR" dirty="0" err="1"/>
              <a:t>Forsell</a:t>
            </a:r>
            <a:r>
              <a:rPr lang="fr-FR" dirty="0"/>
              <a:t> et </a:t>
            </a:r>
            <a:r>
              <a:rPr lang="fr-FR" dirty="0" smtClean="0"/>
              <a:t>al.)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85" r="-12685"/>
          <a:stretch>
            <a:fillRect/>
          </a:stretch>
        </p:blipFill>
        <p:spPr bwMode="auto">
          <a:xfrm>
            <a:off x="-293688" y="1138518"/>
            <a:ext cx="11964988" cy="5605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fr-FR" sz="3200" dirty="0"/>
              <a:t>Résultats: Article </a:t>
            </a:r>
            <a:r>
              <a:rPr lang="fr-FR" sz="3200" dirty="0" smtClean="0"/>
              <a:t>3 (</a:t>
            </a:r>
            <a:r>
              <a:rPr lang="fr-FR" sz="3200" dirty="0" err="1"/>
              <a:t>Forsell</a:t>
            </a:r>
            <a:r>
              <a:rPr lang="fr-FR" sz="3200" dirty="0"/>
              <a:t> et al</a:t>
            </a:r>
            <a:r>
              <a:rPr lang="fr-FR" sz="3200" dirty="0" smtClean="0"/>
              <a:t>.)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1235392"/>
            <a:ext cx="10187306" cy="5406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 3: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1371600"/>
            <a:ext cx="10629900" cy="5232400"/>
          </a:xfrm>
        </p:spPr>
        <p:txBody>
          <a:bodyPr>
            <a:normAutofit/>
          </a:bodyPr>
          <a:lstStyle/>
          <a:p>
            <a:r>
              <a:rPr lang="fr-FR" dirty="0" smtClean="0"/>
              <a:t>Forces</a:t>
            </a:r>
          </a:p>
          <a:p>
            <a:pPr lvl="1"/>
            <a:r>
              <a:rPr lang="fr-FR" dirty="0" smtClean="0"/>
              <a:t>Suivi sur 3 ans.</a:t>
            </a:r>
          </a:p>
          <a:p>
            <a:pPr lvl="1"/>
            <a:r>
              <a:rPr lang="fr-FR" dirty="0"/>
              <a:t>Relation temporelle respectée dans le but de mettre en évidence une relation de </a:t>
            </a:r>
            <a:r>
              <a:rPr lang="fr-FR" dirty="0" smtClean="0"/>
              <a:t>causalité </a:t>
            </a:r>
            <a:r>
              <a:rPr lang="fr-FR" dirty="0" err="1" smtClean="0"/>
              <a:t>bi-directionnelle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Faiblesse</a:t>
            </a:r>
          </a:p>
          <a:p>
            <a:pPr lvl="1"/>
            <a:r>
              <a:rPr lang="fr-FR" dirty="0" smtClean="0"/>
              <a:t>Biais de mesure</a:t>
            </a:r>
          </a:p>
          <a:p>
            <a:pPr lvl="2"/>
            <a:r>
              <a:rPr lang="fr-FR" dirty="0" smtClean="0"/>
              <a:t>Pas de mesure de l’intensité de la consommation de marijuana</a:t>
            </a:r>
          </a:p>
          <a:p>
            <a:pPr lvl="2"/>
            <a:r>
              <a:rPr lang="fr-FR" dirty="0" smtClean="0"/>
              <a:t>Pour la mesure anxiété le questionnaire SPRAS a une sensibilité de 63 % à détecter les troubles anxieux et une spécificité de 83 %.</a:t>
            </a:r>
          </a:p>
          <a:p>
            <a:pPr lvl="1"/>
            <a:r>
              <a:rPr lang="fr-FR" dirty="0" smtClean="0"/>
              <a:t>Validité externe: taux de non participation élevé (53%), mais analyse produite de deux études précédentes sur le profil des non participants. </a:t>
            </a:r>
          </a:p>
          <a:p>
            <a:pPr lvl="1"/>
            <a:r>
              <a:rPr lang="fr-FR" dirty="0" smtClean="0"/>
              <a:t>Risque d’erreur beta élevé vu puissance de l’étude faible.</a:t>
            </a:r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2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Résultats: </a:t>
            </a:r>
            <a:r>
              <a:rPr lang="fr-FR" dirty="0" smtClean="0"/>
              <a:t>Article 4 </a:t>
            </a:r>
            <a:r>
              <a:rPr lang="fr-FR" sz="1800" dirty="0" smtClean="0"/>
              <a:t>(</a:t>
            </a:r>
            <a:r>
              <a:rPr lang="fr-FR" sz="1800" dirty="0" err="1" smtClean="0"/>
              <a:t>Laeber</a:t>
            </a:r>
            <a:r>
              <a:rPr lang="fr-FR" sz="1800" dirty="0" smtClean="0"/>
              <a:t> et </a:t>
            </a:r>
            <a:r>
              <a:rPr lang="fr-FR" sz="1800" dirty="0"/>
              <a:t>al)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4" b="-2534"/>
          <a:stretch>
            <a:fillRect/>
          </a:stretch>
        </p:blipFill>
        <p:spPr bwMode="auto">
          <a:xfrm>
            <a:off x="444501" y="1257300"/>
            <a:ext cx="10642600" cy="52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3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Résultats: Article </a:t>
            </a:r>
            <a:r>
              <a:rPr lang="fr-FR" dirty="0" smtClean="0"/>
              <a:t>4 </a:t>
            </a:r>
            <a:r>
              <a:rPr lang="fr-FR" sz="1800" dirty="0" smtClean="0"/>
              <a:t>(</a:t>
            </a:r>
            <a:r>
              <a:rPr lang="fr-FR" sz="1800" dirty="0" err="1" smtClean="0"/>
              <a:t>Laeber</a:t>
            </a:r>
            <a:r>
              <a:rPr lang="fr-FR" sz="1800" dirty="0" smtClean="0"/>
              <a:t> </a:t>
            </a:r>
            <a:r>
              <a:rPr lang="fr-FR" sz="1800" dirty="0"/>
              <a:t>et al)</a:t>
            </a: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1" r="-4591"/>
          <a:stretch>
            <a:fillRect/>
          </a:stretch>
        </p:blipFill>
        <p:spPr bwMode="auto">
          <a:xfrm>
            <a:off x="468312" y="1405218"/>
            <a:ext cx="11202988" cy="508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3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 4: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295400"/>
            <a:ext cx="11049000" cy="5245100"/>
          </a:xfrm>
        </p:spPr>
        <p:txBody>
          <a:bodyPr>
            <a:normAutofit/>
          </a:bodyPr>
          <a:lstStyle/>
          <a:p>
            <a:r>
              <a:rPr lang="fr-FR" b="1" dirty="0" smtClean="0"/>
              <a:t>Forces</a:t>
            </a:r>
          </a:p>
          <a:p>
            <a:pPr lvl="1"/>
            <a:r>
              <a:rPr lang="en-CA" dirty="0" err="1" smtClean="0"/>
              <a:t>Données</a:t>
            </a:r>
            <a:r>
              <a:rPr lang="en-CA" dirty="0" smtClean="0"/>
              <a:t> </a:t>
            </a:r>
            <a:r>
              <a:rPr lang="en-CA" dirty="0" err="1" smtClean="0"/>
              <a:t>extraites</a:t>
            </a:r>
            <a:r>
              <a:rPr lang="en-CA" dirty="0" smtClean="0"/>
              <a:t> et analyses </a:t>
            </a:r>
            <a:r>
              <a:rPr lang="en-CA" dirty="0" err="1" smtClean="0"/>
              <a:t>statistiques</a:t>
            </a:r>
            <a:r>
              <a:rPr lang="en-CA" dirty="0" smtClean="0"/>
              <a:t> </a:t>
            </a:r>
            <a:r>
              <a:rPr lang="en-CA" dirty="0" err="1" smtClean="0"/>
              <a:t>produites</a:t>
            </a:r>
            <a:r>
              <a:rPr lang="en-CA" dirty="0" smtClean="0"/>
              <a:t> </a:t>
            </a:r>
            <a:r>
              <a:rPr lang="en-CA" dirty="0"/>
              <a:t>par les 2 </a:t>
            </a:r>
            <a:r>
              <a:rPr lang="en-CA" dirty="0" err="1" smtClean="0"/>
              <a:t>auteures</a:t>
            </a:r>
            <a:r>
              <a:rPr lang="en-CA" dirty="0" smtClean="0"/>
              <a:t> </a:t>
            </a:r>
            <a:r>
              <a:rPr lang="en-CA" dirty="0"/>
              <a:t>avec </a:t>
            </a:r>
            <a:r>
              <a:rPr lang="en-CA" dirty="0" err="1"/>
              <a:t>règles</a:t>
            </a:r>
            <a:r>
              <a:rPr lang="en-CA" dirty="0"/>
              <a:t> </a:t>
            </a:r>
            <a:r>
              <a:rPr lang="en-CA" dirty="0" err="1"/>
              <a:t>pré</a:t>
            </a:r>
            <a:r>
              <a:rPr lang="en-CA" dirty="0"/>
              <a:t> </a:t>
            </a:r>
            <a:r>
              <a:rPr lang="en-CA" dirty="0" err="1" smtClean="0"/>
              <a:t>établies</a:t>
            </a:r>
            <a:r>
              <a:rPr lang="en-CA" dirty="0" smtClean="0"/>
              <a:t>.</a:t>
            </a:r>
            <a:endParaRPr lang="fr-CA" sz="2200" dirty="0"/>
          </a:p>
          <a:p>
            <a:pPr lvl="1"/>
            <a:r>
              <a:rPr lang="fr-CA" dirty="0" smtClean="0"/>
              <a:t>V</a:t>
            </a:r>
            <a:r>
              <a:rPr lang="en-CA" dirty="0" err="1" smtClean="0"/>
              <a:t>alidité</a:t>
            </a:r>
            <a:r>
              <a:rPr lang="en-CA" dirty="0" smtClean="0"/>
              <a:t> </a:t>
            </a:r>
            <a:r>
              <a:rPr lang="en-CA" dirty="0" err="1" smtClean="0"/>
              <a:t>externe</a:t>
            </a:r>
            <a:endParaRPr lang="en-CA" dirty="0" smtClean="0"/>
          </a:p>
          <a:p>
            <a:pPr lvl="2"/>
            <a:r>
              <a:rPr lang="en-CA" dirty="0" err="1" smtClean="0"/>
              <a:t>Très</a:t>
            </a:r>
            <a:r>
              <a:rPr lang="en-CA" dirty="0" smtClean="0"/>
              <a:t> </a:t>
            </a:r>
            <a:r>
              <a:rPr lang="en-CA" dirty="0"/>
              <a:t>large N, </a:t>
            </a:r>
            <a:r>
              <a:rPr lang="en-CA" dirty="0" smtClean="0"/>
              <a:t>representation de la  </a:t>
            </a:r>
            <a:r>
              <a:rPr lang="en-CA" dirty="0"/>
              <a:t>population </a:t>
            </a:r>
            <a:r>
              <a:rPr lang="en-CA" dirty="0" err="1"/>
              <a:t>générale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10 pays </a:t>
            </a:r>
            <a:r>
              <a:rPr lang="en-CA" dirty="0" err="1" smtClean="0"/>
              <a:t>don</a:t>
            </a:r>
            <a:r>
              <a:rPr lang="en-CA" dirty="0" err="1"/>
              <a:t>t</a:t>
            </a:r>
            <a:r>
              <a:rPr lang="en-CA" dirty="0" smtClean="0"/>
              <a:t> </a:t>
            </a:r>
            <a:r>
              <a:rPr lang="en-CA" dirty="0"/>
              <a:t>le </a:t>
            </a:r>
            <a:r>
              <a:rPr lang="en-CA" dirty="0" smtClean="0"/>
              <a:t>Canada</a:t>
            </a:r>
          </a:p>
          <a:p>
            <a:pPr lvl="2"/>
            <a:r>
              <a:rPr lang="en-CA" dirty="0" smtClean="0"/>
              <a:t>Prise </a:t>
            </a:r>
            <a:r>
              <a:rPr lang="en-CA" dirty="0"/>
              <a:t>en </a:t>
            </a:r>
            <a:r>
              <a:rPr lang="en-CA" dirty="0" err="1"/>
              <a:t>compte</a:t>
            </a:r>
            <a:r>
              <a:rPr lang="en-CA" dirty="0"/>
              <a:t> de </a:t>
            </a:r>
            <a:r>
              <a:rPr lang="en-CA" dirty="0" smtClean="0"/>
              <a:t>variable </a:t>
            </a:r>
            <a:r>
              <a:rPr lang="en-CA" dirty="0" err="1" smtClean="0"/>
              <a:t>confondantes</a:t>
            </a:r>
            <a:r>
              <a:rPr lang="en-CA" dirty="0" smtClean="0"/>
              <a:t>.</a:t>
            </a:r>
            <a:endParaRPr lang="fr-CA" sz="2000" dirty="0"/>
          </a:p>
          <a:p>
            <a:pPr lvl="1"/>
            <a:r>
              <a:rPr lang="en-CA" dirty="0" err="1"/>
              <a:t>Peu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dirty="0" err="1" smtClean="0"/>
              <a:t>d’évidences</a:t>
            </a:r>
            <a:r>
              <a:rPr lang="en-CA" dirty="0" smtClean="0"/>
              <a:t> de bias de  </a:t>
            </a:r>
            <a:r>
              <a:rPr lang="en-CA" dirty="0"/>
              <a:t>publication </a:t>
            </a:r>
            <a:r>
              <a:rPr lang="en-CA" dirty="0" smtClean="0"/>
              <a:t>vu Funnel plot </a:t>
            </a:r>
            <a:r>
              <a:rPr lang="en-CA" dirty="0" err="1" smtClean="0"/>
              <a:t>symétrique</a:t>
            </a:r>
            <a:r>
              <a:rPr lang="en-CA" dirty="0" smtClean="0"/>
              <a:t>.</a:t>
            </a:r>
            <a:r>
              <a:rPr lang="en-CA" dirty="0"/>
              <a:t> </a:t>
            </a:r>
            <a:endParaRPr lang="fr-CA" sz="2400" dirty="0"/>
          </a:p>
          <a:p>
            <a:r>
              <a:rPr lang="en-CA" b="1" dirty="0" err="1" smtClean="0"/>
              <a:t>Faiblesses</a:t>
            </a:r>
            <a:r>
              <a:rPr lang="en-CA" b="1" dirty="0" smtClean="0"/>
              <a:t>:</a:t>
            </a:r>
            <a:endParaRPr lang="fr-CA" sz="2400" b="1" dirty="0"/>
          </a:p>
          <a:p>
            <a:pPr lvl="1"/>
            <a:r>
              <a:rPr lang="fr-CA" dirty="0" smtClean="0"/>
              <a:t>Recherche systématique dans 2 bases de données seulement.</a:t>
            </a:r>
            <a:endParaRPr lang="fr-CA" sz="2200" dirty="0"/>
          </a:p>
          <a:p>
            <a:pPr lvl="1"/>
            <a:r>
              <a:rPr lang="en-CA" dirty="0" err="1" smtClean="0"/>
              <a:t>N’évalue</a:t>
            </a:r>
            <a:r>
              <a:rPr lang="en-CA" dirty="0" smtClean="0"/>
              <a:t> </a:t>
            </a:r>
            <a:r>
              <a:rPr lang="en-CA" dirty="0"/>
              <a:t>pas la magnitude de la </a:t>
            </a:r>
            <a:r>
              <a:rPr lang="en-CA" dirty="0" err="1" smtClean="0"/>
              <a:t>consommation</a:t>
            </a:r>
            <a:r>
              <a:rPr lang="en-CA" dirty="0" smtClean="0"/>
              <a:t> </a:t>
            </a:r>
            <a:r>
              <a:rPr lang="en-CA" dirty="0"/>
              <a:t> </a:t>
            </a:r>
            <a:r>
              <a:rPr lang="en-CA" dirty="0" smtClean="0"/>
              <a:t>avec le </a:t>
            </a:r>
            <a:r>
              <a:rPr lang="en-CA" dirty="0" err="1" smtClean="0"/>
              <a:t>développement</a:t>
            </a:r>
            <a:r>
              <a:rPr lang="en-CA" dirty="0" smtClean="0"/>
              <a:t> de troubles </a:t>
            </a:r>
            <a:r>
              <a:rPr lang="en-CA" dirty="0" err="1" smtClean="0"/>
              <a:t>anxieux</a:t>
            </a:r>
            <a:r>
              <a:rPr lang="en-CA" dirty="0" smtClean="0"/>
              <a:t>.</a:t>
            </a:r>
            <a:endParaRPr lang="fr-CA" sz="2200" dirty="0"/>
          </a:p>
          <a:p>
            <a:pPr lvl="1"/>
            <a:r>
              <a:rPr lang="en-CA" dirty="0" err="1" smtClean="0"/>
              <a:t>Hétérogénéité</a:t>
            </a:r>
            <a:r>
              <a:rPr lang="en-CA" dirty="0" smtClean="0"/>
              <a:t> </a:t>
            </a:r>
            <a:r>
              <a:rPr lang="en-CA" dirty="0" err="1" smtClean="0"/>
              <a:t>modérée</a:t>
            </a:r>
            <a:endParaRPr lang="en-CA" dirty="0"/>
          </a:p>
          <a:p>
            <a:pPr lvl="1"/>
            <a:r>
              <a:rPr lang="en-CA" dirty="0" err="1" smtClean="0"/>
              <a:t>Aucune</a:t>
            </a:r>
            <a:r>
              <a:rPr lang="en-CA" dirty="0" smtClean="0"/>
              <a:t> </a:t>
            </a:r>
            <a:r>
              <a:rPr lang="en-CA" dirty="0" err="1" smtClean="0"/>
              <a:t>évaluation</a:t>
            </a:r>
            <a:r>
              <a:rPr lang="en-CA" dirty="0" smtClean="0"/>
              <a:t> </a:t>
            </a:r>
            <a:r>
              <a:rPr lang="en-CA" dirty="0" err="1" smtClean="0"/>
              <a:t>individuelle</a:t>
            </a:r>
            <a:r>
              <a:rPr lang="en-CA" dirty="0" smtClean="0"/>
              <a:t> des </a:t>
            </a:r>
            <a:r>
              <a:rPr lang="en-CA" dirty="0" err="1" smtClean="0"/>
              <a:t>études</a:t>
            </a:r>
            <a:r>
              <a:rPr lang="en-CA" dirty="0" smtClean="0"/>
              <a:t> </a:t>
            </a:r>
            <a:r>
              <a:rPr lang="en-CA" dirty="0" err="1" smtClean="0"/>
              <a:t>sélectionnées</a:t>
            </a:r>
            <a:r>
              <a:rPr lang="en-CA" dirty="0" smtClean="0"/>
              <a:t> quant </a:t>
            </a:r>
            <a:r>
              <a:rPr lang="en-CA" dirty="0" err="1" smtClean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possibilité</a:t>
            </a:r>
            <a:r>
              <a:rPr lang="en-CA" dirty="0" smtClean="0"/>
              <a:t> de </a:t>
            </a:r>
            <a:r>
              <a:rPr lang="en-CA" dirty="0" err="1" smtClean="0"/>
              <a:t>biais</a:t>
            </a:r>
            <a:r>
              <a:rPr lang="en-CA" dirty="0" smtClean="0"/>
              <a:t>.</a:t>
            </a:r>
            <a:endParaRPr lang="fr-CA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66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1447800"/>
            <a:ext cx="11087100" cy="5118100"/>
          </a:xfrm>
        </p:spPr>
        <p:txBody>
          <a:bodyPr/>
          <a:lstStyle/>
          <a:p>
            <a:pPr algn="just"/>
            <a:r>
              <a:rPr lang="fr-FR" dirty="0" smtClean="0"/>
              <a:t>À la lumière de cette recherche et particulièrement suite aux résultats de la méta-analyse,  je </a:t>
            </a:r>
            <a:r>
              <a:rPr lang="fr-FR" dirty="0"/>
              <a:t>crois qu’il est de mise de bien dépister la consommation de marijuana puisque celle-ci est potentiellement en lien  avec </a:t>
            </a:r>
            <a:r>
              <a:rPr lang="fr-FR" dirty="0" smtClean="0"/>
              <a:t>le développement de </a:t>
            </a:r>
            <a:r>
              <a:rPr lang="fr-FR" dirty="0"/>
              <a:t>troubles anxieux.</a:t>
            </a:r>
          </a:p>
          <a:p>
            <a:pPr algn="just"/>
            <a:r>
              <a:rPr lang="fr-FR" dirty="0" smtClean="0"/>
              <a:t>Beaucoup de recherches  devront être conduites pour </a:t>
            </a:r>
            <a:r>
              <a:rPr lang="fr-FR" b="1" dirty="0" smtClean="0"/>
              <a:t>prouver</a:t>
            </a:r>
            <a:r>
              <a:rPr lang="fr-FR" dirty="0" smtClean="0"/>
              <a:t> une association cliniquement significative.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La légalisation récente du cannabis au Canada nous permettra d’avoir des études de meilleures qualités avec un taux de participation plus élevé.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Pour les patients qui souhaitent s’auto-médicamenter avec la marijuana, je déconseillerais le prise de celle-ci dans l’optique de diminuer les </a:t>
            </a:r>
            <a:r>
              <a:rPr lang="fr-FR" smtClean="0"/>
              <a:t>symptômes anxieux,  </a:t>
            </a:r>
            <a:r>
              <a:rPr lang="fr-FR" dirty="0" smtClean="0"/>
              <a:t>car aucune </a:t>
            </a:r>
            <a:r>
              <a:rPr lang="fr-FR" smtClean="0"/>
              <a:t>étude ne </a:t>
            </a:r>
            <a:r>
              <a:rPr lang="fr-FR" dirty="0" smtClean="0"/>
              <a:t>démontrait une association négative.</a:t>
            </a:r>
          </a:p>
        </p:txBody>
      </p:sp>
    </p:spTree>
    <p:extLst>
      <p:ext uri="{BB962C8B-B14F-4D97-AF65-F5344CB8AC3E}">
        <p14:creationId xmlns:p14="http://schemas.microsoft.com/office/powerpoint/2010/main" val="190239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5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100" y="1193800"/>
            <a:ext cx="10680700" cy="53721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1) </a:t>
            </a: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://www.justice.gc.ca/fra/jp-cj/cannabis</a:t>
            </a:r>
            <a:r>
              <a:rPr lang="fr-FR" sz="1800" dirty="0" smtClean="0">
                <a:hlinkClick r:id="rId2"/>
              </a:rPr>
              <a:t>/</a:t>
            </a:r>
            <a:endParaRPr lang="fr-FR" sz="1800" dirty="0" smtClean="0"/>
          </a:p>
          <a:p>
            <a:r>
              <a:rPr lang="fr-CA" sz="1800" dirty="0"/>
              <a:t>2</a:t>
            </a:r>
            <a:r>
              <a:rPr lang="fr-CA" sz="1800" dirty="0" smtClean="0"/>
              <a:t>) </a:t>
            </a:r>
            <a:r>
              <a:rPr lang="fr-CA" sz="1800" dirty="0" err="1" smtClean="0"/>
              <a:t>Statisitque</a:t>
            </a:r>
            <a:r>
              <a:rPr lang="fr-CA" sz="1800" dirty="0" smtClean="0"/>
              <a:t> </a:t>
            </a:r>
            <a:r>
              <a:rPr lang="fr-CA" sz="1800" dirty="0"/>
              <a:t>du Canada:</a:t>
            </a:r>
            <a:r>
              <a:rPr lang="mr-IN" sz="1800" dirty="0"/>
              <a:t>https://www.statcan.gc.ca/pub/11-626-x/11-626-x2017077-fra.htm</a:t>
            </a:r>
            <a:endParaRPr lang="fr-CA" sz="1800" dirty="0"/>
          </a:p>
          <a:p>
            <a:r>
              <a:rPr lang="fr-CA" sz="1800" dirty="0"/>
              <a:t>3</a:t>
            </a:r>
            <a:r>
              <a:rPr lang="fr-CA" sz="1800" dirty="0" smtClean="0"/>
              <a:t>) Statistique </a:t>
            </a:r>
            <a:r>
              <a:rPr lang="fr-CA" sz="1800" dirty="0"/>
              <a:t>du </a:t>
            </a:r>
            <a:r>
              <a:rPr lang="fr-CA" sz="1800" dirty="0" err="1"/>
              <a:t>Qc</a:t>
            </a:r>
            <a:r>
              <a:rPr lang="fr-CA" sz="1800" dirty="0"/>
              <a:t>: </a:t>
            </a:r>
            <a:r>
              <a:rPr lang="fr-CA" sz="1800" dirty="0" err="1"/>
              <a:t>https</a:t>
            </a:r>
            <a:r>
              <a:rPr lang="fr-CA" sz="1800" dirty="0"/>
              <a:t>://</a:t>
            </a:r>
            <a:r>
              <a:rPr lang="fr-CA" sz="1800" dirty="0" err="1"/>
              <a:t>encadrementcannabis.gouv.qc.ca</a:t>
            </a:r>
            <a:r>
              <a:rPr lang="fr-CA" sz="1800" dirty="0"/>
              <a:t>/le-cannabis/</a:t>
            </a:r>
            <a:r>
              <a:rPr lang="fr-CA" sz="1800" dirty="0" err="1"/>
              <a:t>donnees</a:t>
            </a:r>
            <a:r>
              <a:rPr lang="fr-CA" sz="1800" dirty="0"/>
              <a:t>-statistiques/ </a:t>
            </a:r>
            <a:endParaRPr lang="fr-CA" sz="1800" dirty="0" smtClean="0"/>
          </a:p>
          <a:p>
            <a:r>
              <a:rPr lang="fr-CA" sz="1800" dirty="0"/>
              <a:t>4) </a:t>
            </a:r>
            <a:r>
              <a:rPr lang="fr-CA" sz="1800" dirty="0">
                <a:hlinkClick r:id="rId3"/>
              </a:rPr>
              <a:t>http://www.iusmm.ca/hopital/sante-mentale/en-</a:t>
            </a:r>
            <a:r>
              <a:rPr lang="fr-CA" sz="1800" dirty="0" smtClean="0">
                <a:hlinkClick r:id="rId3"/>
              </a:rPr>
              <a:t>chiffres.html</a:t>
            </a:r>
            <a:endParaRPr lang="fr-CA" sz="1800" dirty="0" smtClean="0"/>
          </a:p>
          <a:p>
            <a:r>
              <a:rPr lang="fr-CA" sz="1800" dirty="0" smtClean="0"/>
              <a:t>5) </a:t>
            </a:r>
            <a:r>
              <a:rPr lang="fr-CA" sz="1800" dirty="0"/>
              <a:t>http://</a:t>
            </a:r>
            <a:r>
              <a:rPr lang="fr-CA" sz="1800" dirty="0" err="1"/>
              <a:t>www.msss.gouv.qc.ca</a:t>
            </a:r>
            <a:r>
              <a:rPr lang="fr-CA" sz="1800" dirty="0"/>
              <a:t>/professionnels/statistiques-</a:t>
            </a:r>
            <a:r>
              <a:rPr lang="fr-CA" sz="1800" dirty="0" err="1"/>
              <a:t>donnees</a:t>
            </a:r>
            <a:r>
              <a:rPr lang="fr-CA" sz="1800" dirty="0"/>
              <a:t>-sante-bien-</a:t>
            </a:r>
            <a:r>
              <a:rPr lang="fr-CA" sz="1800" dirty="0" err="1"/>
              <a:t>etre</a:t>
            </a:r>
            <a:r>
              <a:rPr lang="fr-CA" sz="1800" dirty="0"/>
              <a:t>/statistiques-de-sante-et-de-bien-etre-selon-le-sexe-volet-national/trouble-panique-phobie-sociale-agoraphobie-et-trouble-anxieux</a:t>
            </a:r>
            <a:r>
              <a:rPr lang="fr-CA" sz="1800" dirty="0" smtClean="0"/>
              <a:t>/</a:t>
            </a:r>
          </a:p>
          <a:p>
            <a:r>
              <a:rPr lang="fr-CA" sz="1800" dirty="0"/>
              <a:t>6) </a:t>
            </a:r>
            <a:r>
              <a:rPr lang="fr-CA" sz="1800" dirty="0">
                <a:hlinkClick r:id="rId4"/>
              </a:rPr>
              <a:t>http://prisma-statement.org/PRISMAStatement/</a:t>
            </a:r>
            <a:r>
              <a:rPr lang="fr-CA" sz="1800" dirty="0" smtClean="0">
                <a:hlinkClick r:id="rId4"/>
              </a:rPr>
              <a:t>FlowDiagram.aspx</a:t>
            </a:r>
            <a:endParaRPr lang="fr-CA" sz="1800" dirty="0" smtClean="0"/>
          </a:p>
          <a:p>
            <a:r>
              <a:rPr lang="fr-CA" sz="1800" dirty="0" smtClean="0"/>
              <a:t>7</a:t>
            </a:r>
            <a:r>
              <a:rPr lang="fr-CA" sz="1800" dirty="0"/>
              <a:t>) </a:t>
            </a:r>
            <a:r>
              <a:rPr lang="fr-CA" sz="1800" dirty="0">
                <a:hlinkClick r:id="rId5"/>
              </a:rPr>
              <a:t>https://casp-uk.net/wp-content/uploads/2018/01/CASP-Cohort-Study-Checklist_2018.</a:t>
            </a:r>
            <a:r>
              <a:rPr lang="fr-CA" sz="1800" dirty="0" smtClean="0">
                <a:hlinkClick r:id="rId5"/>
              </a:rPr>
              <a:t>pdf</a:t>
            </a:r>
            <a:endParaRPr lang="fr-CA" sz="1800" dirty="0" smtClean="0"/>
          </a:p>
          <a:p>
            <a:r>
              <a:rPr lang="fr-CA" sz="1800" dirty="0"/>
              <a:t>8) </a:t>
            </a:r>
            <a:r>
              <a:rPr lang="fr-CA" sz="1800" dirty="0" err="1"/>
              <a:t>https</a:t>
            </a:r>
            <a:r>
              <a:rPr lang="fr-CA" sz="1800" dirty="0"/>
              <a:t>://</a:t>
            </a:r>
            <a:r>
              <a:rPr lang="fr-CA" sz="1800" dirty="0" err="1"/>
              <a:t>www.ncbi.nlm.nih.gov</a:t>
            </a:r>
            <a:r>
              <a:rPr lang="fr-CA" sz="1800" dirty="0"/>
              <a:t>/</a:t>
            </a:r>
            <a:r>
              <a:rPr lang="fr-CA" sz="1800" dirty="0" err="1"/>
              <a:t>pubmed</a:t>
            </a:r>
            <a:r>
              <a:rPr lang="fr-CA" sz="1800" dirty="0"/>
              <a:t>/25875443</a:t>
            </a:r>
            <a:endParaRPr lang="fr-CA" sz="1800" dirty="0" smtClean="0"/>
          </a:p>
          <a:p>
            <a:r>
              <a:rPr lang="fr-CA" sz="1800" dirty="0"/>
              <a:t>9) </a:t>
            </a:r>
            <a:r>
              <a:rPr lang="fr-CA" sz="1800" dirty="0" err="1"/>
              <a:t>https</a:t>
            </a:r>
            <a:r>
              <a:rPr lang="fr-CA" sz="1800" dirty="0"/>
              <a:t>://</a:t>
            </a:r>
            <a:r>
              <a:rPr lang="fr-CA" sz="1800" dirty="0" err="1"/>
              <a:t>www.ncbi.nlm.nih.gov</a:t>
            </a:r>
            <a:r>
              <a:rPr lang="fr-CA" sz="1800" dirty="0"/>
              <a:t>/</a:t>
            </a:r>
            <a:r>
              <a:rPr lang="fr-CA" sz="1800" dirty="0" err="1"/>
              <a:t>pubmed</a:t>
            </a:r>
            <a:r>
              <a:rPr lang="fr-CA" sz="1800" dirty="0"/>
              <a:t>/?</a:t>
            </a:r>
            <a:r>
              <a:rPr lang="fr-CA" sz="1800" dirty="0" err="1"/>
              <a:t>term</a:t>
            </a:r>
            <a:r>
              <a:rPr lang="fr-CA" sz="1800" dirty="0"/>
              <a:t>=27427415]</a:t>
            </a:r>
            <a:endParaRPr lang="fr-CA" sz="1800" dirty="0" smtClean="0"/>
          </a:p>
          <a:p>
            <a:endParaRPr lang="fr-CA" sz="1800" dirty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0394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600" y="1853248"/>
            <a:ext cx="9313253" cy="4395151"/>
          </a:xfrm>
        </p:spPr>
        <p:txBody>
          <a:bodyPr/>
          <a:lstStyle/>
          <a:p>
            <a:r>
              <a:rPr lang="fr-FR" dirty="0"/>
              <a:t>10) </a:t>
            </a:r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www.ncbi.nlm.nih.gov</a:t>
            </a:r>
            <a:r>
              <a:rPr lang="fr-FR" dirty="0"/>
              <a:t>/</a:t>
            </a:r>
            <a:r>
              <a:rPr lang="fr-FR" dirty="0" err="1"/>
              <a:t>pubmed</a:t>
            </a:r>
            <a:r>
              <a:rPr lang="fr-FR" dirty="0"/>
              <a:t>/26773900</a:t>
            </a:r>
            <a:endParaRPr lang="fr-FR" dirty="0" smtClean="0"/>
          </a:p>
          <a:p>
            <a:r>
              <a:rPr lang="fr-FR" dirty="0"/>
              <a:t>11) </a:t>
            </a:r>
            <a:r>
              <a:rPr lang="fr-FR" dirty="0">
                <a:hlinkClick r:id="rId2"/>
              </a:rPr>
              <a:t>https://bmcpsychiatry.biomedcentral.com/articles/10.1186/1471-244X-14-</a:t>
            </a:r>
            <a:r>
              <a:rPr lang="fr-FR" dirty="0" smtClean="0">
                <a:hlinkClick r:id="rId2"/>
              </a:rPr>
              <a:t>136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12) http</a:t>
            </a:r>
            <a:r>
              <a:rPr lang="fr-FR" dirty="0">
                <a:hlinkClick r:id="rId3"/>
              </a:rPr>
              <a:t>://www.ipubli.inserm.fr/bitstream/handle/10608/102/?sequence=</a:t>
            </a:r>
            <a:r>
              <a:rPr lang="fr-FR" dirty="0" smtClean="0">
                <a:hlinkClick r:id="rId3"/>
              </a:rPr>
              <a:t>79</a:t>
            </a:r>
            <a:endParaRPr lang="fr-FR" dirty="0" smtClean="0"/>
          </a:p>
          <a:p>
            <a:r>
              <a:rPr lang="fr-FR" dirty="0" smtClean="0"/>
              <a:t>13) </a:t>
            </a:r>
            <a:r>
              <a:rPr lang="fr-FR" dirty="0"/>
              <a:t>Traduction et adaptation des grilles </a:t>
            </a:r>
            <a:r>
              <a:rPr lang="fr-FR" dirty="0" err="1"/>
              <a:t>créées</a:t>
            </a:r>
            <a:r>
              <a:rPr lang="fr-FR" dirty="0"/>
              <a:t> par le </a:t>
            </a:r>
            <a:r>
              <a:rPr lang="fr-FR" i="1" dirty="0"/>
              <a:t>Evidence-</a:t>
            </a:r>
            <a:r>
              <a:rPr lang="fr-FR" i="1" dirty="0" err="1"/>
              <a:t>Based</a:t>
            </a:r>
            <a:r>
              <a:rPr lang="fr-FR" i="1" dirty="0"/>
              <a:t> </a:t>
            </a:r>
            <a:r>
              <a:rPr lang="fr-FR" i="1" dirty="0" err="1"/>
              <a:t>Medicine</a:t>
            </a:r>
            <a:r>
              <a:rPr lang="fr-FR" i="1" dirty="0"/>
              <a:t> </a:t>
            </a:r>
            <a:r>
              <a:rPr lang="fr-FR" i="1" dirty="0" err="1"/>
              <a:t>Working</a:t>
            </a:r>
            <a:r>
              <a:rPr lang="fr-FR" i="1" dirty="0"/>
              <a:t> Group </a:t>
            </a:r>
            <a:r>
              <a:rPr lang="fr-FR" dirty="0"/>
              <a:t>(</a:t>
            </a:r>
            <a:r>
              <a:rPr lang="fr-FR" dirty="0" err="1"/>
              <a:t>Universite</a:t>
            </a:r>
            <a:r>
              <a:rPr lang="fr-FR" dirty="0"/>
              <a:t>́ McMaster) et l’</a:t>
            </a:r>
            <a:r>
              <a:rPr lang="fr-FR" i="1" dirty="0"/>
              <a:t>Information </a:t>
            </a:r>
            <a:r>
              <a:rPr lang="fr-FR" i="1" dirty="0" err="1"/>
              <a:t>Mastery</a:t>
            </a:r>
            <a:r>
              <a:rPr lang="fr-FR" i="1" dirty="0"/>
              <a:t> </a:t>
            </a:r>
            <a:r>
              <a:rPr lang="fr-FR" i="1" dirty="0" err="1"/>
              <a:t>Working</a:t>
            </a:r>
            <a:r>
              <a:rPr lang="fr-FR" i="1" dirty="0"/>
              <a:t> Group </a:t>
            </a:r>
            <a:r>
              <a:rPr lang="fr-FR" dirty="0"/>
              <a:t>(</a:t>
            </a:r>
            <a:r>
              <a:rPr lang="fr-FR" dirty="0" err="1"/>
              <a:t>Universite</a:t>
            </a:r>
            <a:r>
              <a:rPr lang="fr-FR" dirty="0"/>
              <a:t>́ de Virginie). Michel Cauchon et Michel </a:t>
            </a:r>
            <a:r>
              <a:rPr lang="fr-FR" dirty="0" err="1"/>
              <a:t>Labrecque</a:t>
            </a:r>
            <a:r>
              <a:rPr lang="fr-FR" dirty="0"/>
              <a:t>, </a:t>
            </a:r>
            <a:r>
              <a:rPr lang="fr-FR" dirty="0" err="1"/>
              <a:t>Département</a:t>
            </a:r>
            <a:r>
              <a:rPr lang="fr-FR" dirty="0"/>
              <a:t> de </a:t>
            </a:r>
            <a:r>
              <a:rPr lang="fr-FR" dirty="0" err="1"/>
              <a:t>médecine</a:t>
            </a:r>
            <a:r>
              <a:rPr lang="fr-FR" dirty="0"/>
              <a:t> familiale de l’</a:t>
            </a:r>
            <a:r>
              <a:rPr lang="fr-FR" dirty="0" err="1"/>
              <a:t>Universite</a:t>
            </a:r>
            <a:r>
              <a:rPr lang="fr-FR" dirty="0"/>
              <a:t>́ Laval. </a:t>
            </a:r>
            <a:r>
              <a:rPr lang="fr-FR" dirty="0" err="1"/>
              <a:t>Février</a:t>
            </a:r>
            <a:r>
              <a:rPr lang="fr-FR" dirty="0"/>
              <a:t> 2014.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6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" y="579718"/>
            <a:ext cx="9404723" cy="1400530"/>
          </a:xfrm>
        </p:spPr>
        <p:txBody>
          <a:bodyPr/>
          <a:lstStyle/>
          <a:p>
            <a:r>
              <a:rPr lang="fr-FR" dirty="0" smtClean="0"/>
              <a:t>Mise en contexte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866900"/>
            <a:ext cx="9817100" cy="4368800"/>
          </a:xfrm>
        </p:spPr>
        <p:txBody>
          <a:bodyPr>
            <a:normAutofit/>
          </a:bodyPr>
          <a:lstStyle/>
          <a:p>
            <a:r>
              <a:rPr lang="fr-FR" dirty="0" smtClean="0"/>
              <a:t>Nouvelle loi canadienne sur la  légalisation et la réglementation du cannabis</a:t>
            </a:r>
          </a:p>
          <a:p>
            <a:pPr lvl="1"/>
            <a:r>
              <a:rPr lang="fr-FR" dirty="0" smtClean="0"/>
              <a:t>La </a:t>
            </a:r>
            <a:r>
              <a:rPr lang="fr-FR" i="1" dirty="0" smtClean="0">
                <a:solidFill>
                  <a:srgbClr val="FF0000"/>
                </a:solidFill>
              </a:rPr>
              <a:t>Loi sur le cannabis</a:t>
            </a:r>
            <a:r>
              <a:rPr lang="fr-FR" i="1" baseline="30000" dirty="0" smtClean="0">
                <a:solidFill>
                  <a:srgbClr val="FF0000"/>
                </a:solidFill>
              </a:rPr>
              <a:t>1</a:t>
            </a:r>
            <a:endParaRPr lang="fr-FR" i="1" dirty="0" smtClean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Entrée en vigueur le 17 octobre 2018 </a:t>
            </a:r>
          </a:p>
          <a:p>
            <a:pPr lvl="2"/>
            <a:r>
              <a:rPr lang="fr-FR" dirty="0" smtClean="0"/>
              <a:t>La loi permet de légaliser:</a:t>
            </a:r>
          </a:p>
          <a:p>
            <a:pPr lvl="3"/>
            <a:r>
              <a:rPr lang="fr-FR" dirty="0" smtClean="0"/>
              <a:t>La possession simple à partir de 18 ans.</a:t>
            </a:r>
          </a:p>
          <a:p>
            <a:pPr lvl="3"/>
            <a:r>
              <a:rPr lang="fr-FR" dirty="0" smtClean="0"/>
              <a:t>Acheter du cannabis chez les détaillants soumis à la réglementation  </a:t>
            </a:r>
          </a:p>
          <a:p>
            <a:pPr lvl="4"/>
            <a:r>
              <a:rPr lang="fr-FR" dirty="0" smtClean="0"/>
              <a:t>SQDC au Québec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02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9668853" cy="495299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Détails des pertes aux suivis article 1</a:t>
            </a:r>
          </a:p>
          <a:p>
            <a:r>
              <a:rPr lang="fr-FR" dirty="0"/>
              <a:t>Avon Longitudinal </a:t>
            </a:r>
            <a:r>
              <a:rPr lang="fr-FR" dirty="0" err="1"/>
              <a:t>Study</a:t>
            </a:r>
            <a:r>
              <a:rPr lang="fr-FR" dirty="0"/>
              <a:t> of Parents and </a:t>
            </a:r>
            <a:r>
              <a:rPr lang="fr-FR" dirty="0" err="1"/>
              <a:t>Children</a:t>
            </a:r>
            <a:r>
              <a:rPr lang="fr-FR" dirty="0"/>
              <a:t> </a:t>
            </a:r>
            <a:endParaRPr lang="fr-CA" dirty="0"/>
          </a:p>
          <a:p>
            <a:r>
              <a:rPr lang="fr-CA" dirty="0" err="1"/>
              <a:t>Uk</a:t>
            </a:r>
            <a:r>
              <a:rPr lang="fr-CA" dirty="0"/>
              <a:t> </a:t>
            </a:r>
            <a:r>
              <a:rPr lang="fr-CA" dirty="0" err="1"/>
              <a:t>birth</a:t>
            </a:r>
            <a:r>
              <a:rPr lang="fr-CA" dirty="0"/>
              <a:t> </a:t>
            </a:r>
            <a:r>
              <a:rPr lang="fr-CA" dirty="0" err="1"/>
              <a:t>cohort</a:t>
            </a:r>
            <a:r>
              <a:rPr lang="fr-CA" dirty="0"/>
              <a:t> </a:t>
            </a:r>
            <a:r>
              <a:rPr lang="fr-CA" dirty="0" err="1"/>
              <a:t>study</a:t>
            </a:r>
            <a:r>
              <a:rPr lang="fr-CA" dirty="0"/>
              <a:t> </a:t>
            </a:r>
          </a:p>
          <a:p>
            <a:r>
              <a:rPr lang="fr-FR" dirty="0"/>
              <a:t>14 541 femmes enrôlées lors de la </a:t>
            </a:r>
            <a:r>
              <a:rPr lang="fr-FR" dirty="0" err="1"/>
              <a:t>premiere</a:t>
            </a:r>
            <a:r>
              <a:rPr lang="fr-FR" dirty="0"/>
              <a:t> phase</a:t>
            </a:r>
            <a:endParaRPr lang="fr-CA" dirty="0"/>
          </a:p>
          <a:p>
            <a:r>
              <a:rPr lang="fr-CA" dirty="0"/>
              <a:t>Beaucoup de </a:t>
            </a:r>
            <a:r>
              <a:rPr lang="fr-CA" dirty="0" smtClean="0"/>
              <a:t>pertes </a:t>
            </a:r>
            <a:r>
              <a:rPr lang="fr-CA" dirty="0"/>
              <a:t>aux </a:t>
            </a:r>
            <a:r>
              <a:rPr lang="fr-CA" dirty="0" smtClean="0"/>
              <a:t>suivis</a:t>
            </a:r>
            <a:r>
              <a:rPr lang="fr-CA" dirty="0"/>
              <a:t>:</a:t>
            </a:r>
          </a:p>
          <a:p>
            <a:r>
              <a:rPr lang="fr-CA" dirty="0"/>
              <a:t>Recrutement non systématique  et incomplets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 </a:t>
            </a:r>
            <a:r>
              <a:rPr lang="fr-CA" dirty="0"/>
              <a:t>Cartons </a:t>
            </a:r>
            <a:r>
              <a:rPr lang="fr-CA" dirty="0" smtClean="0"/>
              <a:t>invitations </a:t>
            </a:r>
            <a:r>
              <a:rPr lang="fr-CA" dirty="0"/>
              <a:t>dans les </a:t>
            </a:r>
            <a:r>
              <a:rPr lang="fr-CA" dirty="0" err="1"/>
              <a:t>hopitaux</a:t>
            </a:r>
            <a:r>
              <a:rPr lang="fr-CA" dirty="0"/>
              <a:t> et clinique , </a:t>
            </a:r>
            <a:r>
              <a:rPr lang="fr-CA" dirty="0" smtClean="0"/>
              <a:t>invitations </a:t>
            </a:r>
            <a:r>
              <a:rPr lang="fr-CA" dirty="0"/>
              <a:t>dans les médias; Impossible de savoir si toutes les femmes ont été invitées</a:t>
            </a:r>
            <a:r>
              <a:rPr lang="fr-CA" dirty="0" smtClean="0"/>
              <a:t>;</a:t>
            </a:r>
          </a:p>
          <a:p>
            <a:pPr lvl="1"/>
            <a:r>
              <a:rPr lang="fr-CA" dirty="0" smtClean="0"/>
              <a:t>ignorent </a:t>
            </a:r>
            <a:r>
              <a:rPr lang="fr-CA" dirty="0"/>
              <a:t>le # de cartons distribués. </a:t>
            </a:r>
            <a:endParaRPr lang="fr-CA" dirty="0" smtClean="0"/>
          </a:p>
          <a:p>
            <a:pPr lvl="1"/>
            <a:r>
              <a:rPr lang="fr-CA" dirty="0" smtClean="0"/>
              <a:t># </a:t>
            </a:r>
            <a:r>
              <a:rPr lang="fr-CA" dirty="0"/>
              <a:t>femme ont déclinée d’adhérer à l’étude</a:t>
            </a:r>
            <a:r>
              <a:rPr lang="fr-CA" dirty="0" smtClean="0"/>
              <a:t>. Aucune information </a:t>
            </a:r>
            <a:r>
              <a:rPr lang="fr-CA" dirty="0"/>
              <a:t>a savoir si les participants vs non </a:t>
            </a:r>
            <a:r>
              <a:rPr lang="fr-CA" dirty="0" smtClean="0"/>
              <a:t>participantes semblables </a:t>
            </a:r>
          </a:p>
          <a:p>
            <a:pPr lvl="1"/>
            <a:r>
              <a:rPr lang="fr-CA" dirty="0" smtClean="0"/>
              <a:t> Biais </a:t>
            </a:r>
            <a:r>
              <a:rPr lang="fr-CA" dirty="0"/>
              <a:t>possible car les enfants </a:t>
            </a:r>
            <a:r>
              <a:rPr lang="fr-CA" dirty="0" smtClean="0"/>
              <a:t>comparés </a:t>
            </a:r>
            <a:r>
              <a:rPr lang="fr-CA" dirty="0"/>
              <a:t>au données National </a:t>
            </a:r>
            <a:r>
              <a:rPr lang="fr-CA" dirty="0" smtClean="0"/>
              <a:t>atteignent </a:t>
            </a:r>
            <a:r>
              <a:rPr lang="fr-CA" dirty="0"/>
              <a:t>un niveau éducation + élevé, + riche </a:t>
            </a:r>
          </a:p>
          <a:p>
            <a:r>
              <a:rPr lang="fr-FR" dirty="0" smtClean="0"/>
              <a:t>Enfants</a:t>
            </a:r>
            <a:endParaRPr lang="fr-CA" dirty="0"/>
          </a:p>
          <a:p>
            <a:r>
              <a:rPr lang="fr-FR" dirty="0" smtClean="0"/>
              <a:t>1A N</a:t>
            </a:r>
            <a:r>
              <a:rPr lang="fr-FR" dirty="0"/>
              <a:t>=</a:t>
            </a:r>
            <a:r>
              <a:rPr lang="fr-FR" dirty="0" smtClean="0"/>
              <a:t> </a:t>
            </a:r>
            <a:r>
              <a:rPr lang="fr-FR" dirty="0"/>
              <a:t>13 988</a:t>
            </a:r>
            <a:endParaRPr lang="fr-CA" dirty="0"/>
          </a:p>
          <a:p>
            <a:r>
              <a:rPr lang="fr-FR" dirty="0"/>
              <a:t>N= 5068 : rempli questionnaire sur consommation marijuana </a:t>
            </a:r>
            <a:endParaRPr lang="fr-CA" dirty="0"/>
          </a:p>
          <a:p>
            <a:r>
              <a:rPr lang="fr-CA" dirty="0"/>
              <a:t>N=4561 : Qui ont rempli formulaire CIS-R a 18 A</a:t>
            </a:r>
          </a:p>
          <a:p>
            <a:r>
              <a:rPr lang="fr-CA" dirty="0"/>
              <a:t>( </a:t>
            </a:r>
            <a:r>
              <a:rPr lang="fr-CA" dirty="0" err="1"/>
              <a:t>revised</a:t>
            </a:r>
            <a:r>
              <a:rPr lang="fr-CA" dirty="0"/>
              <a:t> </a:t>
            </a:r>
            <a:r>
              <a:rPr lang="fr-CA" dirty="0" err="1"/>
              <a:t>Clinical</a:t>
            </a:r>
            <a:r>
              <a:rPr lang="fr-CA" dirty="0"/>
              <a:t>  Interview </a:t>
            </a:r>
            <a:r>
              <a:rPr lang="fr-CA" dirty="0" err="1"/>
              <a:t>schedule</a:t>
            </a:r>
            <a:r>
              <a:rPr lang="fr-CA" dirty="0"/>
              <a:t>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12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Critères de Hills</a:t>
            </a:r>
            <a:r>
              <a:rPr lang="fr-FR" baseline="30000" dirty="0" smtClean="0"/>
              <a:t>13</a:t>
            </a:r>
          </a:p>
          <a:p>
            <a:r>
              <a:rPr lang="fr-FR" dirty="0"/>
              <a:t>*** Pour établir si une association est probablement causale, les critères suivants (Hill 1965) sont généralement évalués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1) la force de l’association, </a:t>
            </a:r>
            <a:endParaRPr lang="fr-FR" dirty="0" smtClean="0"/>
          </a:p>
          <a:p>
            <a:r>
              <a:rPr lang="fr-FR" dirty="0" smtClean="0"/>
              <a:t>2</a:t>
            </a:r>
            <a:r>
              <a:rPr lang="fr-FR" dirty="0"/>
              <a:t>) la consistance des résultats des études menées auprès de diverses populations et par divers investigateurs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3) la spécificité (un facteur - un effet)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4) la temporalité (la cause doit précéder l’effet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  <a:r>
              <a:rPr lang="fr-FR" dirty="0"/>
              <a:t>5) le gradient biologique (relation dose- réponse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6</a:t>
            </a:r>
            <a:r>
              <a:rPr lang="fr-FR" dirty="0"/>
              <a:t>) la vraisemblance sur le plan </a:t>
            </a:r>
            <a:r>
              <a:rPr lang="fr-FR" dirty="0" smtClean="0"/>
              <a:t>physiopathologique</a:t>
            </a:r>
          </a:p>
          <a:p>
            <a:r>
              <a:rPr lang="fr-FR" dirty="0" smtClean="0"/>
              <a:t> </a:t>
            </a:r>
            <a:r>
              <a:rPr lang="fr-FR" dirty="0"/>
              <a:t>7) la cohérence avec les connaissances </a:t>
            </a:r>
            <a:r>
              <a:rPr lang="fr-FR" dirty="0" smtClean="0"/>
              <a:t>antérieures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8</a:t>
            </a:r>
            <a:r>
              <a:rPr lang="fr-FR" dirty="0"/>
              <a:t>) les preuves expérimentales de </a:t>
            </a:r>
            <a:r>
              <a:rPr lang="fr-FR" dirty="0" smtClean="0"/>
              <a:t>soutien</a:t>
            </a:r>
            <a:endParaRPr lang="fr-FR" dirty="0"/>
          </a:p>
          <a:p>
            <a:r>
              <a:rPr lang="fr-FR" dirty="0" smtClean="0"/>
              <a:t>9</a:t>
            </a:r>
            <a:r>
              <a:rPr lang="fr-FR" dirty="0"/>
              <a:t>) l’analogie avec d’autres maladies. </a:t>
            </a:r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8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800" y="1600200"/>
            <a:ext cx="11518900" cy="5016500"/>
          </a:xfrm>
        </p:spPr>
        <p:txBody>
          <a:bodyPr>
            <a:normAutofit/>
          </a:bodyPr>
          <a:lstStyle/>
          <a:p>
            <a:r>
              <a:rPr lang="fr-FR" dirty="0" smtClean="0"/>
              <a:t>Prévalence </a:t>
            </a:r>
            <a:r>
              <a:rPr lang="fr-FR" dirty="0"/>
              <a:t>de la consommation du </a:t>
            </a:r>
            <a:r>
              <a:rPr lang="fr-FR" dirty="0" smtClean="0"/>
              <a:t>cannabis </a:t>
            </a:r>
            <a:r>
              <a:rPr lang="fr-FR" dirty="0"/>
              <a:t>au </a:t>
            </a:r>
            <a:r>
              <a:rPr lang="fr-FR" dirty="0" smtClean="0"/>
              <a:t>Québec 2014-2015 EQSP</a:t>
            </a:r>
            <a:r>
              <a:rPr lang="fr-FR" baseline="30000" dirty="0" smtClean="0"/>
              <a:t>3</a:t>
            </a:r>
            <a:r>
              <a:rPr lang="fr-FR" dirty="0"/>
              <a:t> </a:t>
            </a:r>
          </a:p>
          <a:p>
            <a:r>
              <a:rPr lang="fr-FR" dirty="0" smtClean="0"/>
              <a:t> (prise </a:t>
            </a:r>
            <a:r>
              <a:rPr lang="fr-FR" dirty="0"/>
              <a:t>dans les 12 derniers mois) </a:t>
            </a:r>
            <a:endParaRPr lang="fr-FR" dirty="0" smtClean="0"/>
          </a:p>
          <a:p>
            <a:pPr lvl="1"/>
            <a:r>
              <a:rPr lang="fr-FR" dirty="0">
                <a:solidFill>
                  <a:srgbClr val="FF0000"/>
                </a:solidFill>
              </a:rPr>
              <a:t>15-</a:t>
            </a:r>
            <a:r>
              <a:rPr lang="fr-FR" dirty="0" smtClean="0">
                <a:solidFill>
                  <a:srgbClr val="FF0000"/>
                </a:solidFill>
              </a:rPr>
              <a:t>17 ans: 31%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solidFill>
                  <a:srgbClr val="FF0000"/>
                </a:solidFill>
              </a:rPr>
              <a:t>18 -</a:t>
            </a:r>
            <a:r>
              <a:rPr lang="fr-FR" dirty="0" smtClean="0">
                <a:solidFill>
                  <a:srgbClr val="FF0000"/>
                </a:solidFill>
              </a:rPr>
              <a:t>24 ans ; 41 %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25-44 ans: 21 %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45 a 64: </a:t>
            </a:r>
            <a:r>
              <a:rPr lang="fr-FR" dirty="0" smtClean="0"/>
              <a:t>8%</a:t>
            </a:r>
          </a:p>
          <a:p>
            <a:pPr lvl="1"/>
            <a:r>
              <a:rPr lang="fr-FR" dirty="0" smtClean="0"/>
              <a:t>65 A et + :1,1 %</a:t>
            </a:r>
          </a:p>
          <a:p>
            <a:r>
              <a:rPr lang="fr-FR" dirty="0" smtClean="0"/>
              <a:t>Dans toutes les tranches d’âges, les hommes consomment plus que les femmes.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968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1181100"/>
            <a:ext cx="10668000" cy="5206999"/>
          </a:xfrm>
        </p:spPr>
        <p:txBody>
          <a:bodyPr/>
          <a:lstStyle/>
          <a:p>
            <a:r>
              <a:rPr lang="fr-FR" dirty="0" smtClean="0"/>
              <a:t>Prévalence des troubles anxieux au Québec</a:t>
            </a:r>
            <a:r>
              <a:rPr lang="fr-FR" baseline="30000" dirty="0" smtClean="0"/>
              <a:t>4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34796"/>
            <a:ext cx="10439400" cy="5232400"/>
          </a:xfrm>
          <a:prstGeom prst="rect">
            <a:avLst/>
          </a:prstGeom>
          <a:noFill/>
          <a:ln w="12700" cmpd="sng">
            <a:solidFill>
              <a:srgbClr val="B01513"/>
            </a:solidFill>
          </a:ln>
        </p:spPr>
      </p:pic>
      <p:sp>
        <p:nvSpPr>
          <p:cNvPr id="5" name="Cadre 4"/>
          <p:cNvSpPr/>
          <p:nvPr/>
        </p:nvSpPr>
        <p:spPr>
          <a:xfrm>
            <a:off x="5588000" y="4648200"/>
            <a:ext cx="889000" cy="7620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84400" y="2031048"/>
            <a:ext cx="276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3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93800"/>
            <a:ext cx="10528300" cy="5410200"/>
          </a:xfrm>
        </p:spPr>
        <p:txBody>
          <a:bodyPr/>
          <a:lstStyle/>
          <a:p>
            <a:r>
              <a:rPr lang="fr-FR" dirty="0"/>
              <a:t>Prévalence </a:t>
            </a:r>
            <a:r>
              <a:rPr lang="fr-FR" dirty="0" smtClean="0"/>
              <a:t>des troubles </a:t>
            </a:r>
            <a:r>
              <a:rPr lang="fr-FR" dirty="0"/>
              <a:t>anxieux au </a:t>
            </a:r>
            <a:r>
              <a:rPr lang="fr-FR" dirty="0" smtClean="0"/>
              <a:t>Québec</a:t>
            </a:r>
            <a:r>
              <a:rPr lang="fr-FR" baseline="30000" dirty="0" smtClean="0"/>
              <a:t>5 </a:t>
            </a:r>
            <a:r>
              <a:rPr lang="fr-FR" dirty="0" smtClean="0"/>
              <a:t>chez les personnes de 15 ans et plus en 2002.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94" y="1853248"/>
            <a:ext cx="8891905" cy="4750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9169400" y="1954848"/>
            <a:ext cx="0" cy="877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8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s’y intéresser?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853248"/>
            <a:ext cx="9275153" cy="4395151"/>
          </a:xfrm>
        </p:spPr>
        <p:txBody>
          <a:bodyPr/>
          <a:lstStyle/>
          <a:p>
            <a:r>
              <a:rPr lang="fr-FR" dirty="0"/>
              <a:t>Problématique </a:t>
            </a:r>
            <a:r>
              <a:rPr lang="fr-FR" dirty="0" smtClean="0"/>
              <a:t>de cabinets en  </a:t>
            </a:r>
            <a:r>
              <a:rPr lang="fr-FR" dirty="0"/>
              <a:t>médecin de </a:t>
            </a:r>
            <a:r>
              <a:rPr lang="fr-FR" dirty="0" smtClean="0"/>
              <a:t>famille.</a:t>
            </a:r>
          </a:p>
          <a:p>
            <a:endParaRPr lang="fr-FR" dirty="0"/>
          </a:p>
          <a:p>
            <a:r>
              <a:rPr lang="fr-FR" dirty="0" smtClean="0"/>
              <a:t>Doit-on </a:t>
            </a:r>
            <a:r>
              <a:rPr lang="fr-FR" dirty="0"/>
              <a:t>mieux dépister la prise de cannabis chez nos patients anxieux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Si un patient consomme du cannabis, est-il  raisonnable de lui mentionner qu’il est plus à risque de développer des symptômes anxieux? </a:t>
            </a:r>
          </a:p>
          <a:p>
            <a:r>
              <a:rPr lang="fr-FR" dirty="0" smtClean="0"/>
              <a:t>Que dire aux patients souhaitant s’auto-médicamenter?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16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PICO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3" y="1494118"/>
            <a:ext cx="10493377" cy="5109882"/>
          </a:xfrm>
        </p:spPr>
        <p:txBody>
          <a:bodyPr>
            <a:normAutofit/>
          </a:bodyPr>
          <a:lstStyle/>
          <a:p>
            <a:r>
              <a:rPr lang="fr-CA" b="1" dirty="0"/>
              <a:t>Question clinique</a:t>
            </a:r>
            <a:r>
              <a:rPr lang="fr-CA" dirty="0"/>
              <a:t> </a:t>
            </a:r>
            <a:r>
              <a:rPr lang="fr-CA" dirty="0" smtClean="0"/>
              <a:t>: </a:t>
            </a:r>
            <a:r>
              <a:rPr lang="fr-FR" dirty="0"/>
              <a:t>Existe-t-il une association entre la consommation de cannabis et les troubles anxieux?</a:t>
            </a:r>
            <a:endParaRPr lang="fr-CA" dirty="0"/>
          </a:p>
          <a:p>
            <a:r>
              <a:rPr lang="fr-CA" b="1" dirty="0"/>
              <a:t>Objectifs :</a:t>
            </a:r>
            <a:endParaRPr lang="fr-CA" dirty="0"/>
          </a:p>
          <a:p>
            <a:pPr lvl="1"/>
            <a:r>
              <a:rPr lang="fr-CA" dirty="0"/>
              <a:t>Déterminer s’il existe une association positive entre la consommation de cannabis et les troubles </a:t>
            </a:r>
            <a:r>
              <a:rPr lang="fr-CA" dirty="0" smtClean="0"/>
              <a:t>anxieux</a:t>
            </a:r>
            <a:r>
              <a:rPr lang="fr-CA" dirty="0"/>
              <a:t> </a:t>
            </a:r>
            <a:r>
              <a:rPr lang="fr-CA" dirty="0" smtClean="0"/>
              <a:t>et </a:t>
            </a:r>
            <a:r>
              <a:rPr lang="fr-CA" dirty="0"/>
              <a:t>dans l’affirmative, confirmer si cette association est une relation de causalité.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P: Adolescents et adultes des 2 sexes &gt;12 ans.</a:t>
            </a:r>
          </a:p>
          <a:p>
            <a:r>
              <a:rPr lang="fr-FR" dirty="0" smtClean="0"/>
              <a:t>I: Consommateurs de cannabis</a:t>
            </a:r>
          </a:p>
          <a:p>
            <a:r>
              <a:rPr lang="fr-FR" dirty="0" smtClean="0"/>
              <a:t>C: Non consommateurs</a:t>
            </a:r>
          </a:p>
          <a:p>
            <a:r>
              <a:rPr lang="fr-FR" dirty="0" smtClean="0"/>
              <a:t>O: Troubles anxieux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0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562100"/>
            <a:ext cx="10439400" cy="5067300"/>
          </a:xfrm>
        </p:spPr>
        <p:txBody>
          <a:bodyPr/>
          <a:lstStyle/>
          <a:p>
            <a:pPr lvl="0"/>
            <a:r>
              <a:rPr lang="fr-CA" dirty="0"/>
              <a:t>Recherche par mots clés selon PICO</a:t>
            </a:r>
          </a:p>
          <a:p>
            <a:pPr lvl="1"/>
            <a:r>
              <a:rPr lang="fr-CA" dirty="0" smtClean="0"/>
              <a:t>« Cannabis » </a:t>
            </a:r>
            <a:r>
              <a:rPr lang="fr-CA" dirty="0"/>
              <a:t>or </a:t>
            </a:r>
            <a:r>
              <a:rPr lang="fr-CA" dirty="0" smtClean="0"/>
              <a:t>« marijuana </a:t>
            </a:r>
            <a:r>
              <a:rPr lang="fr-CA" dirty="0"/>
              <a:t>(</a:t>
            </a:r>
            <a:r>
              <a:rPr lang="fr-CA" dirty="0" smtClean="0"/>
              <a:t>titre)</a:t>
            </a:r>
            <a:endParaRPr lang="fr-CA" dirty="0"/>
          </a:p>
          <a:p>
            <a:pPr lvl="1"/>
            <a:r>
              <a:rPr lang="fr-CA" dirty="0" smtClean="0"/>
              <a:t>« </a:t>
            </a:r>
            <a:r>
              <a:rPr lang="fr-CA" dirty="0" err="1"/>
              <a:t>r</a:t>
            </a:r>
            <a:r>
              <a:rPr lang="fr-CA" dirty="0" err="1" smtClean="0"/>
              <a:t>isk</a:t>
            </a:r>
            <a:r>
              <a:rPr lang="fr-CA" dirty="0" smtClean="0"/>
              <a:t>» or « association » </a:t>
            </a:r>
            <a:r>
              <a:rPr lang="fr-CA" dirty="0"/>
              <a:t>or </a:t>
            </a:r>
            <a:r>
              <a:rPr lang="fr-CA" dirty="0" smtClean="0"/>
              <a:t>«</a:t>
            </a:r>
            <a:r>
              <a:rPr lang="fr-CA" dirty="0" err="1" smtClean="0"/>
              <a:t>correlate</a:t>
            </a:r>
            <a:r>
              <a:rPr lang="fr-CA" dirty="0" smtClean="0"/>
              <a:t>» </a:t>
            </a:r>
            <a:r>
              <a:rPr lang="fr-CA" dirty="0"/>
              <a:t>or </a:t>
            </a:r>
            <a:r>
              <a:rPr lang="fr-CA" dirty="0" smtClean="0"/>
              <a:t>«</a:t>
            </a:r>
            <a:r>
              <a:rPr lang="fr-CA" dirty="0" err="1" smtClean="0"/>
              <a:t>correlation</a:t>
            </a:r>
            <a:r>
              <a:rPr lang="fr-CA" dirty="0" smtClean="0"/>
              <a:t>» </a:t>
            </a:r>
            <a:r>
              <a:rPr lang="fr-CA" dirty="0"/>
              <a:t>or </a:t>
            </a:r>
            <a:r>
              <a:rPr lang="fr-CA" dirty="0" smtClean="0"/>
              <a:t>«causal </a:t>
            </a:r>
            <a:r>
              <a:rPr lang="fr-CA" dirty="0" err="1" smtClean="0"/>
              <a:t>link</a:t>
            </a:r>
            <a:r>
              <a:rPr lang="fr-CA" dirty="0" smtClean="0"/>
              <a:t>» </a:t>
            </a:r>
            <a:r>
              <a:rPr lang="fr-CA" dirty="0"/>
              <a:t>or </a:t>
            </a:r>
            <a:r>
              <a:rPr lang="fr-CA" dirty="0" smtClean="0"/>
              <a:t>« </a:t>
            </a:r>
            <a:r>
              <a:rPr lang="fr-CA" dirty="0" err="1" smtClean="0"/>
              <a:t>link</a:t>
            </a:r>
            <a:r>
              <a:rPr lang="fr-CA" dirty="0" smtClean="0"/>
              <a:t>» or «</a:t>
            </a:r>
            <a:r>
              <a:rPr lang="fr-CA" dirty="0" err="1" smtClean="0"/>
              <a:t>relationship</a:t>
            </a:r>
            <a:r>
              <a:rPr lang="fr-CA" dirty="0" smtClean="0"/>
              <a:t>» or  « relation »  (titre + résumé) </a:t>
            </a:r>
            <a:endParaRPr lang="fr-CA" dirty="0"/>
          </a:p>
          <a:p>
            <a:pPr lvl="1"/>
            <a:r>
              <a:rPr lang="fr-CA" dirty="0"/>
              <a:t> </a:t>
            </a:r>
            <a:r>
              <a:rPr lang="fr-CA" dirty="0" smtClean="0"/>
              <a:t>« </a:t>
            </a:r>
            <a:r>
              <a:rPr lang="fr-CA" dirty="0" err="1" smtClean="0"/>
              <a:t>anxiety</a:t>
            </a:r>
            <a:r>
              <a:rPr lang="fr-CA" dirty="0" smtClean="0"/>
              <a:t> » </a:t>
            </a:r>
            <a:r>
              <a:rPr lang="fr-CA" dirty="0"/>
              <a:t>or </a:t>
            </a:r>
            <a:r>
              <a:rPr lang="fr-CA" dirty="0" smtClean="0"/>
              <a:t>« </a:t>
            </a:r>
            <a:r>
              <a:rPr lang="fr-CA" dirty="0" err="1" smtClean="0"/>
              <a:t>anxious</a:t>
            </a:r>
            <a:r>
              <a:rPr lang="fr-CA" dirty="0" smtClean="0"/>
              <a:t> » (titre</a:t>
            </a:r>
            <a:r>
              <a:rPr lang="fr-CA" dirty="0"/>
              <a:t>) </a:t>
            </a:r>
          </a:p>
          <a:p>
            <a:r>
              <a:rPr lang="fr-CA" dirty="0"/>
              <a:t>Filtres</a:t>
            </a:r>
          </a:p>
          <a:p>
            <a:pPr lvl="1"/>
            <a:r>
              <a:rPr lang="fr-CA" dirty="0"/>
              <a:t>Langues : Anglais et Français </a:t>
            </a:r>
            <a:r>
              <a:rPr lang="fr-CA" dirty="0" smtClean="0"/>
              <a:t>seulement.</a:t>
            </a:r>
            <a:endParaRPr lang="fr-CA" dirty="0"/>
          </a:p>
          <a:p>
            <a:pPr lvl="1"/>
            <a:r>
              <a:rPr lang="fr-CA" dirty="0"/>
              <a:t>Âge : </a:t>
            </a:r>
            <a:r>
              <a:rPr lang="fr-CA" dirty="0" smtClean="0"/>
              <a:t>adolescent ( 12 A et +) et adultes de tout âge.</a:t>
            </a:r>
            <a:endParaRPr lang="fr-CA" dirty="0"/>
          </a:p>
          <a:p>
            <a:pPr lvl="1"/>
            <a:r>
              <a:rPr lang="fr-CA" dirty="0"/>
              <a:t>Texte au complet </a:t>
            </a:r>
            <a:r>
              <a:rPr lang="fr-CA" dirty="0" smtClean="0"/>
              <a:t>disponible.</a:t>
            </a:r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04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par défaut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4229</TotalTime>
  <Words>1944</Words>
  <Application>Microsoft Macintosh PowerPoint</Application>
  <PresentationFormat>Personnalisé</PresentationFormat>
  <Paragraphs>240</Paragraphs>
  <Slides>31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par défaut</vt:lpstr>
      <vt:lpstr>Existe-t-il une association entre la consommation de cannabis et les troubles anxieux?</vt:lpstr>
      <vt:lpstr>Déclaration de conflits d’intérêts</vt:lpstr>
      <vt:lpstr>Mise en contexte </vt:lpstr>
      <vt:lpstr>Mise en contexte</vt:lpstr>
      <vt:lpstr>Mise en contexte</vt:lpstr>
      <vt:lpstr>Mise en contexte</vt:lpstr>
      <vt:lpstr>Pourquoi s’y intéresser? </vt:lpstr>
      <vt:lpstr>Question PICO</vt:lpstr>
      <vt:lpstr>Méthodologie</vt:lpstr>
      <vt:lpstr>Méthodologie</vt:lpstr>
      <vt:lpstr>Méthodologie: Inspirée par la  méthode Prisma Flow diagram6</vt:lpstr>
      <vt:lpstr>Méthodologie: Inspirée par la  méthode Prisma Flow diagram6</vt:lpstr>
      <vt:lpstr>Résultats7</vt:lpstr>
      <vt:lpstr>Résultats: Article 1(Zammit et al) : méthodologie</vt:lpstr>
      <vt:lpstr>Résultats: Article 1(Zammit et al) :</vt:lpstr>
      <vt:lpstr>Article 1: Discussion</vt:lpstr>
      <vt:lpstr>Résultats: Article 2 (Araya et al)</vt:lpstr>
      <vt:lpstr>Résultats: Article 2 (Araya et al)</vt:lpstr>
      <vt:lpstr>Article 2: Discussion</vt:lpstr>
      <vt:lpstr>Résultats: Article 3 (Forsell et al.)</vt:lpstr>
      <vt:lpstr>Résultats: Article 3 (Forsell et al.)</vt:lpstr>
      <vt:lpstr>Article 3: Discussion</vt:lpstr>
      <vt:lpstr>Résultats: Article 4 (Laeber et al)</vt:lpstr>
      <vt:lpstr>Résultats: Article 4 (Laeber et al)</vt:lpstr>
      <vt:lpstr>Article 4: Discussion</vt:lpstr>
      <vt:lpstr>Conclusion</vt:lpstr>
      <vt:lpstr>Présentation PowerPoint</vt:lpstr>
      <vt:lpstr>Références</vt:lpstr>
      <vt:lpstr>Références</vt:lpstr>
      <vt:lpstr>Annexe1</vt:lpstr>
      <vt:lpstr>Annexe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 Millette</dc:creator>
  <cp:lastModifiedBy>Valérie  Millette</cp:lastModifiedBy>
  <cp:revision>132</cp:revision>
  <dcterms:created xsi:type="dcterms:W3CDTF">2018-04-01T19:53:45Z</dcterms:created>
  <dcterms:modified xsi:type="dcterms:W3CDTF">2019-05-21T17:49:40Z</dcterms:modified>
</cp:coreProperties>
</file>