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19"/>
  </p:notes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  <p:sldId id="275" r:id="rId10"/>
    <p:sldId id="276" r:id="rId11"/>
    <p:sldId id="277" r:id="rId12"/>
    <p:sldId id="269" r:id="rId13"/>
    <p:sldId id="270" r:id="rId14"/>
    <p:sldId id="272" r:id="rId15"/>
    <p:sldId id="271" r:id="rId16"/>
    <p:sldId id="273" r:id="rId17"/>
    <p:sldId id="274" r:id="rId18"/>
  </p:sldIdLst>
  <p:sldSz cx="9144000" cy="5143500" type="screen16x9"/>
  <p:notesSz cx="6858000" cy="9144000"/>
  <p:embeddedFontLst>
    <p:embeddedFont>
      <p:font typeface="Amatic SC" panose="020B0604020202020204" charset="-79"/>
      <p:bold r:id="rId20"/>
    </p:embeddedFont>
    <p:embeddedFont>
      <p:font typeface="Calibri" panose="020F0502020204030204" pitchFamily="34" charset="0"/>
      <p:regular r:id="rId21"/>
      <p:bold r:id="rId22"/>
      <p:italic r:id="rId23"/>
      <p:boldItalic r:id="rId24"/>
    </p:embeddedFont>
    <p:embeddedFont>
      <p:font typeface="Arial Black" panose="020B0A04020102020204" pitchFamily="34" charset="0"/>
      <p:bold r:id="rId25"/>
    </p:embeddedFont>
    <p:embeddedFont>
      <p:font typeface="Source Code Pro" panose="020B0604020202020204" charset="0"/>
      <p:regular r:id="rId26"/>
      <p:bold r:id="rId27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4FC736B2-3410-4FD4-9DA1-9BA76ED44811}">
  <a:tblStyle styleId="{4FC736B2-3410-4FD4-9DA1-9BA76ED44811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50"/>
    <p:restoredTop sz="94697"/>
  </p:normalViewPr>
  <p:slideViewPr>
    <p:cSldViewPr snapToGrid="0">
      <p:cViewPr varScale="1">
        <p:scale>
          <a:sx n="110" d="100"/>
          <a:sy n="110" d="100"/>
        </p:scale>
        <p:origin x="75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font" Target="fonts/font7.fntdata"/><Relationship Id="rId3" Type="http://schemas.openxmlformats.org/officeDocument/2006/relationships/slide" Target="slides/slide2.xml"/><Relationship Id="rId21" Type="http://schemas.openxmlformats.org/officeDocument/2006/relationships/font" Target="fonts/font2.fnt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font" Target="fonts/font6.fntdata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font" Target="fonts/font1.fntdata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font" Target="fonts/font5.fntdata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font" Target="fonts/font4.fntdata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font" Target="fonts/font3.fntdata"/><Relationship Id="rId27" Type="http://schemas.openxmlformats.org/officeDocument/2006/relationships/font" Target="fonts/font8.fntdata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724902059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Shape 5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4" name="Shape 5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7295371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Shape 12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7" name="Shape 12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CA" dirty="0"/>
              <a:t>Score à 6 </a:t>
            </a:r>
            <a:r>
              <a:rPr lang="fr-CA" dirty="0" err="1"/>
              <a:t>em</a:t>
            </a:r>
            <a:r>
              <a:rPr lang="fr-CA" dirty="0"/>
              <a:t> 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411820951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Shape 12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7" name="Shape 12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0081345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Shape 16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5" name="Shape 16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47254031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Shape 17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4" name="Shape 17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fr" dirty="0"/>
              <a:t>«placebo» pas toujours facile avec fer vu effets secondaires : données des gens qui ont deviné adéquatement </a:t>
            </a:r>
            <a:endParaRPr dirty="0"/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fr" dirty="0"/>
              <a:t>Fatigue restera toujours subjectif </a:t>
            </a:r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 lang="fr" dirty="0"/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fr" dirty="0"/>
              <a:t>Carence </a:t>
            </a:r>
            <a:r>
              <a:rPr lang="fr" dirty="0" err="1"/>
              <a:t>méthologique</a:t>
            </a:r>
            <a:r>
              <a:rPr lang="fr" dirty="0"/>
              <a:t> importante 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02348565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Shape 18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9" name="Shape 18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76468630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Shape 18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1" name="Shape 18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Oral &gt; IV 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230641388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Shape 19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6" name="Shape 19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21386409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Shape 20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2" name="Shape 20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42214138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Shape 5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Shape 6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20877746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Shape 6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7" name="Shape 6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32355200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Shape 7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5" name="Shape 7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Continuum entre état ferriprive et anémie 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254866292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Shape 8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5" name="Shape 8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65500815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Shape 9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6" name="Shape 9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Mots clés : iron defiency, ferritin, nonanemic iron defiency, treatment with iron, iron therapy, iron, fatigue </a:t>
            </a:r>
            <a:endParaRPr/>
          </a:p>
          <a:p>
            <a:pPr marL="0" lvl="0" indent="0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rPr lang="fr" sz="1800">
                <a:latin typeface="Calibri"/>
                <a:ea typeface="Calibri"/>
                <a:cs typeface="Calibri"/>
                <a:sym typeface="Calibri"/>
              </a:rPr>
              <a:t> Recherche dans Pubmed, Medline, Embase et Google scholar 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241145300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Shape 11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9" name="Shape 11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45655684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Shape 12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7" name="Shape 12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56005666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Shape 12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7" name="Shape 12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7430656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solidFill>
          <a:schemeClr val="dk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/>
          <p:nvPr/>
        </p:nvSpPr>
        <p:spPr>
          <a:xfrm>
            <a:off x="0" y="0"/>
            <a:ext cx="9144000" cy="3429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" name="Shape 11"/>
          <p:cNvSpPr txBox="1">
            <a:spLocks noGrp="1"/>
          </p:cNvSpPr>
          <p:nvPr>
            <p:ph type="ctrTitle"/>
          </p:nvPr>
        </p:nvSpPr>
        <p:spPr>
          <a:xfrm>
            <a:off x="311700" y="392150"/>
            <a:ext cx="8520600" cy="26904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1pPr>
            <a:lvl2pPr lvl="1" algn="ctr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2pPr>
            <a:lvl3pPr lvl="2" algn="ctr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3pPr>
            <a:lvl4pPr lvl="3" algn="ctr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4pPr>
            <a:lvl5pPr lvl="4" algn="ctr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5pPr>
            <a:lvl6pPr lvl="5" algn="ctr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6pPr>
            <a:lvl7pPr lvl="6" algn="ctr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7pPr>
            <a:lvl8pPr lvl="7" algn="ctr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8pPr>
            <a:lvl9pPr lvl="8" algn="ctr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subTitle" idx="1"/>
          </p:nvPr>
        </p:nvSpPr>
        <p:spPr>
          <a:xfrm>
            <a:off x="311700" y="3890400"/>
            <a:ext cx="8520600" cy="7062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sz="2100" b="1">
                <a:solidFill>
                  <a:schemeClr val="accent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sz="2100" b="1">
                <a:solidFill>
                  <a:schemeClr val="accent1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sz="2100" b="1">
                <a:solidFill>
                  <a:schemeClr val="accent1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sz="2100" b="1">
                <a:solidFill>
                  <a:schemeClr val="accent1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sz="2100" b="1">
                <a:solidFill>
                  <a:schemeClr val="accent1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sz="2100" b="1">
                <a:solidFill>
                  <a:schemeClr val="accent1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sz="2100" b="1">
                <a:solidFill>
                  <a:schemeClr val="accent1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sz="2100" b="1">
                <a:solidFill>
                  <a:schemeClr val="accent1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sz="2100" b="1">
                <a:solidFill>
                  <a:schemeClr val="accent1"/>
                </a:solidFill>
              </a:defRPr>
            </a:lvl9pPr>
          </a:lstStyle>
          <a:p>
            <a:endParaRPr/>
          </a:p>
        </p:txBody>
      </p:sp>
      <p:sp>
        <p:nvSpPr>
          <p:cNvPr id="13" name="Shape 1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Shape 47"/>
          <p:cNvSpPr txBox="1">
            <a:spLocks noGrp="1"/>
          </p:cNvSpPr>
          <p:nvPr>
            <p:ph type="title" hasCustomPrompt="1"/>
          </p:nvPr>
        </p:nvSpPr>
        <p:spPr>
          <a:xfrm>
            <a:off x="311700" y="1240275"/>
            <a:ext cx="8520600" cy="19818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9pPr>
          </a:lstStyle>
          <a:p>
            <a:r>
              <a:t>xx%</a:t>
            </a:r>
          </a:p>
        </p:txBody>
      </p:sp>
      <p:sp>
        <p:nvSpPr>
          <p:cNvPr id="48" name="Shape 48"/>
          <p:cNvSpPr txBox="1">
            <a:spLocks noGrp="1"/>
          </p:cNvSpPr>
          <p:nvPr>
            <p:ph type="body" idx="1"/>
          </p:nvPr>
        </p:nvSpPr>
        <p:spPr>
          <a:xfrm>
            <a:off x="311700" y="33046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Char char="●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●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●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9pPr>
          </a:lstStyle>
          <a:p>
            <a:endParaRPr/>
          </a:p>
        </p:txBody>
      </p:sp>
      <p:sp>
        <p:nvSpPr>
          <p:cNvPr id="49" name="Shape 4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bg>
      <p:bgPr>
        <a:solidFill>
          <a:schemeClr val="dk1"/>
        </a:solidFill>
        <a:effectLst/>
      </p:bgPr>
    </p:bg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hape 15"/>
          <p:cNvSpPr txBox="1">
            <a:spLocks noGrp="1"/>
          </p:cNvSpPr>
          <p:nvPr>
            <p:ph type="title"/>
          </p:nvPr>
        </p:nvSpPr>
        <p:spPr>
          <a:xfrm>
            <a:off x="2802750" y="802500"/>
            <a:ext cx="3538500" cy="3538500"/>
          </a:xfrm>
          <a:prstGeom prst="rect">
            <a:avLst/>
          </a:prstGeom>
          <a:solidFill>
            <a:srgbClr val="FFFFFF"/>
          </a:solidFill>
        </p:spPr>
        <p:txBody>
          <a:bodyPr spcFirstLastPara="1" wrap="square" lIns="91425" tIns="91425" rIns="91425" bIns="91425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16" name="Shape 1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userDrawn="1">
  <p:cSld name="TITLE_AND_BODY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 txBox="1">
            <a:spLocks noGrp="1"/>
          </p:cNvSpPr>
          <p:nvPr>
            <p:ph type="title"/>
          </p:nvPr>
        </p:nvSpPr>
        <p:spPr>
          <a:xfrm>
            <a:off x="311700" y="292850"/>
            <a:ext cx="8520600" cy="597696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SzPts val="4200"/>
              <a:buNone/>
              <a:defRPr sz="2800">
                <a:latin typeface="Arial Black" panose="020B0A04020102020204" pitchFamily="34" charset="0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9pPr>
          </a:lstStyle>
          <a:p>
            <a:endParaRPr dirty="0"/>
          </a:p>
        </p:txBody>
      </p:sp>
      <p:sp>
        <p:nvSpPr>
          <p:cNvPr id="19" name="Shape 19"/>
          <p:cNvSpPr txBox="1">
            <a:spLocks noGrp="1"/>
          </p:cNvSpPr>
          <p:nvPr>
            <p:ph type="body" idx="1"/>
          </p:nvPr>
        </p:nvSpPr>
        <p:spPr>
          <a:xfrm>
            <a:off x="311700" y="1228675"/>
            <a:ext cx="8520600" cy="33402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20" name="Shape 2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‹N°›</a:t>
            </a:fld>
            <a:endParaRPr/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xmlns="" id="{F05F1F3C-EBB9-4DD1-BAEC-D999E39B1352}"/>
              </a:ext>
            </a:extLst>
          </p:cNvPr>
          <p:cNvCxnSpPr/>
          <p:nvPr userDrawn="1"/>
        </p:nvCxnSpPr>
        <p:spPr>
          <a:xfrm>
            <a:off x="557561" y="719258"/>
            <a:ext cx="8014010" cy="0"/>
          </a:xfrm>
          <a:prstGeom prst="line">
            <a:avLst/>
          </a:prstGeom>
          <a:ln w="28575"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hape 22"/>
          <p:cNvSpPr txBox="1">
            <a:spLocks noGrp="1"/>
          </p:cNvSpPr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9pPr>
          </a:lstStyle>
          <a:p>
            <a:endParaRPr/>
          </a:p>
        </p:txBody>
      </p:sp>
      <p:sp>
        <p:nvSpPr>
          <p:cNvPr id="23" name="Shape 23"/>
          <p:cNvSpPr txBox="1">
            <a:spLocks noGrp="1"/>
          </p:cNvSpPr>
          <p:nvPr>
            <p:ph type="body" idx="1"/>
          </p:nvPr>
        </p:nvSpPr>
        <p:spPr>
          <a:xfrm>
            <a:off x="311700" y="1228675"/>
            <a:ext cx="3999900" cy="33402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Shape 24"/>
          <p:cNvSpPr txBox="1">
            <a:spLocks noGrp="1"/>
          </p:cNvSpPr>
          <p:nvPr>
            <p:ph type="body" idx="2"/>
          </p:nvPr>
        </p:nvSpPr>
        <p:spPr>
          <a:xfrm>
            <a:off x="4832400" y="1228675"/>
            <a:ext cx="3999900" cy="33402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5" name="Shape 2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Shape 27"/>
          <p:cNvSpPr txBox="1">
            <a:spLocks noGrp="1"/>
          </p:cNvSpPr>
          <p:nvPr>
            <p:ph type="title"/>
          </p:nvPr>
        </p:nvSpPr>
        <p:spPr>
          <a:xfrm>
            <a:off x="304800" y="309350"/>
            <a:ext cx="8537700" cy="7482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1pPr>
            <a:lvl2pPr lvl="1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2pPr>
            <a:lvl3pPr lvl="2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3pPr>
            <a:lvl4pPr lvl="3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4pPr>
            <a:lvl5pPr lvl="4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5pPr>
            <a:lvl6pPr lvl="5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6pPr>
            <a:lvl7pPr lvl="6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7pPr>
            <a:lvl8pPr lvl="7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8pPr>
            <a:lvl9pPr lvl="8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9pPr>
          </a:lstStyle>
          <a:p>
            <a:endParaRPr/>
          </a:p>
        </p:txBody>
      </p:sp>
      <p:sp>
        <p:nvSpPr>
          <p:cNvPr id="28" name="Shape 2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hape 30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2" name="Shape 3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bg>
      <p:bgPr>
        <a:solidFill>
          <a:schemeClr val="accent4"/>
        </a:solidFill>
        <a:effectLst/>
      </p:bgPr>
    </p:bg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Shape 34"/>
          <p:cNvSpPr txBox="1">
            <a:spLocks noGrp="1"/>
          </p:cNvSpPr>
          <p:nvPr>
            <p:ph type="title"/>
          </p:nvPr>
        </p:nvSpPr>
        <p:spPr>
          <a:xfrm>
            <a:off x="490250" y="526350"/>
            <a:ext cx="56187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35" name="Shape 3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Shape 37"/>
          <p:cNvSpPr/>
          <p:nvPr/>
        </p:nvSpPr>
        <p:spPr>
          <a:xfrm>
            <a:off x="4572000" y="-25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cxnSp>
        <p:nvCxnSpPr>
          <p:cNvPr id="38" name="Shape 38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w="2857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39" name="Shape 39"/>
          <p:cNvSpPr txBox="1">
            <a:spLocks noGrp="1"/>
          </p:cNvSpPr>
          <p:nvPr>
            <p:ph type="title"/>
          </p:nvPr>
        </p:nvSpPr>
        <p:spPr>
          <a:xfrm>
            <a:off x="265500" y="1081400"/>
            <a:ext cx="4045200" cy="17103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1pPr>
            <a:lvl2pPr lvl="1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2pPr>
            <a:lvl3pPr lvl="2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3pPr>
            <a:lvl4pPr lvl="3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4pPr>
            <a:lvl5pPr lvl="4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5pPr>
            <a:lvl6pPr lvl="5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6pPr>
            <a:lvl7pPr lvl="6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7pPr>
            <a:lvl8pPr lvl="7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8pPr>
            <a:lvl9pPr lvl="8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9pPr>
          </a:lstStyle>
          <a:p>
            <a:endParaRPr/>
          </a:p>
        </p:txBody>
      </p:sp>
      <p:sp>
        <p:nvSpPr>
          <p:cNvPr id="40" name="Shape 40"/>
          <p:cNvSpPr txBox="1">
            <a:spLocks noGrp="1"/>
          </p:cNvSpPr>
          <p:nvPr>
            <p:ph type="subTitle" idx="1"/>
          </p:nvPr>
        </p:nvSpPr>
        <p:spPr>
          <a:xfrm>
            <a:off x="265500" y="2845223"/>
            <a:ext cx="4045200" cy="13455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>
            <a:endParaRPr/>
          </a:p>
        </p:txBody>
      </p:sp>
      <p:sp>
        <p:nvSpPr>
          <p:cNvPr id="41" name="Shape 41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Char char="●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●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●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9pPr>
          </a:lstStyle>
          <a:p>
            <a:endParaRPr/>
          </a:p>
        </p:txBody>
      </p:sp>
      <p:sp>
        <p:nvSpPr>
          <p:cNvPr id="42" name="Shape 4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Shape 44"/>
          <p:cNvSpPr txBox="1">
            <a:spLocks noGrp="1"/>
          </p:cNvSpPr>
          <p:nvPr>
            <p:ph type="body" idx="1"/>
          </p:nvPr>
        </p:nvSpPr>
        <p:spPr>
          <a:xfrm>
            <a:off x="319500" y="4230575"/>
            <a:ext cx="5998800" cy="5988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Amatic SC"/>
              <a:buNone/>
              <a:defRPr sz="24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1pPr>
          </a:lstStyle>
          <a:p>
            <a:endParaRPr/>
          </a:p>
        </p:txBody>
      </p:sp>
      <p:sp>
        <p:nvSpPr>
          <p:cNvPr id="45" name="Shape 4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‹N°›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beach-day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sz="42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sz="42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sz="42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sz="42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sz="42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sz="42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sz="42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sz="42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sz="42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311700" y="1228675"/>
            <a:ext cx="8520600" cy="334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Source Code Pro"/>
              <a:buChar char="●"/>
              <a:defRPr sz="1800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○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■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●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○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■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●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○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Source Code Pro"/>
              <a:buChar char="■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1pPr>
            <a:lvl2pPr lvl="1" algn="r">
              <a:buNone/>
              <a:defRPr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2pPr>
            <a:lvl3pPr lvl="2" algn="r">
              <a:buNone/>
              <a:defRPr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3pPr>
            <a:lvl4pPr lvl="3" algn="r">
              <a:buNone/>
              <a:defRPr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4pPr>
            <a:lvl5pPr lvl="4" algn="r">
              <a:buNone/>
              <a:defRPr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5pPr>
            <a:lvl6pPr lvl="5" algn="r">
              <a:buNone/>
              <a:defRPr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6pPr>
            <a:lvl7pPr lvl="6" algn="r">
              <a:buNone/>
              <a:defRPr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7pPr>
            <a:lvl8pPr lvl="7" algn="r">
              <a:buNone/>
              <a:defRPr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8pPr>
            <a:lvl9pPr lvl="8" algn="r">
              <a:buNone/>
              <a:defRPr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‹N°›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7" Type="http://schemas.openxmlformats.org/officeDocument/2006/relationships/image" Target="../media/image18.em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7.emf"/><Relationship Id="rId5" Type="http://schemas.openxmlformats.org/officeDocument/2006/relationships/image" Target="../media/image16.emf"/><Relationship Id="rId4" Type="http://schemas.openxmlformats.org/officeDocument/2006/relationships/image" Target="../media/image15.e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emf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emf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emf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8.emf"/><Relationship Id="rId4" Type="http://schemas.openxmlformats.org/officeDocument/2006/relationships/image" Target="../media/image7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Shape 56"/>
          <p:cNvSpPr txBox="1">
            <a:spLocks noGrp="1"/>
          </p:cNvSpPr>
          <p:nvPr>
            <p:ph type="ctrTitle"/>
          </p:nvPr>
        </p:nvSpPr>
        <p:spPr>
          <a:xfrm>
            <a:off x="311700" y="428978"/>
            <a:ext cx="8520600" cy="1581128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000" b="0" dirty="0">
              <a:solidFill>
                <a:srgbClr val="000000"/>
              </a:solidFill>
              <a:latin typeface="+mn-lt"/>
              <a:ea typeface="Calibri"/>
              <a:cs typeface="Calibri"/>
              <a:sym typeface="Calibri"/>
            </a:endParaRPr>
          </a:p>
          <a:p>
            <a:pPr marL="0" lvl="0" indent="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None/>
            </a:pPr>
            <a:endParaRPr sz="2000" b="0" dirty="0">
              <a:solidFill>
                <a:srgbClr val="000000"/>
              </a:solidFill>
              <a:latin typeface="+mn-lt"/>
              <a:ea typeface="Calibri"/>
              <a:cs typeface="Calibri"/>
              <a:sym typeface="Calibri"/>
            </a:endParaRPr>
          </a:p>
          <a:p>
            <a:pPr marL="0" lvl="0" indent="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None/>
            </a:pPr>
            <a:r>
              <a:rPr lang="fr" sz="2400" dirty="0">
                <a:solidFill>
                  <a:srgbClr val="000000"/>
                </a:solidFill>
                <a:latin typeface="Arial Black" panose="020B0604020202020204" pitchFamily="34" charset="0"/>
                <a:ea typeface="Calibri"/>
                <a:cs typeface="Arial Black" panose="020B0604020202020204" pitchFamily="34" charset="0"/>
                <a:sym typeface="Calibri"/>
              </a:rPr>
              <a:t>Prescrire du </a:t>
            </a:r>
            <a:r>
              <a:rPr lang="fr" sz="2400" dirty="0">
                <a:solidFill>
                  <a:schemeClr val="accent5">
                    <a:lumMod val="75000"/>
                  </a:schemeClr>
                </a:solidFill>
                <a:latin typeface="Arial Black" panose="020B0604020202020204" pitchFamily="34" charset="0"/>
                <a:ea typeface="Calibri"/>
                <a:cs typeface="Arial Black" panose="020B0604020202020204" pitchFamily="34" charset="0"/>
                <a:sym typeface="Calibri"/>
              </a:rPr>
              <a:t>fer</a:t>
            </a:r>
            <a:r>
              <a:rPr lang="fr" sz="2400" dirty="0">
                <a:solidFill>
                  <a:srgbClr val="000000"/>
                </a:solidFill>
                <a:latin typeface="Arial Black" panose="020B0604020202020204" pitchFamily="34" charset="0"/>
                <a:ea typeface="Calibri"/>
                <a:cs typeface="Arial Black" panose="020B0604020202020204" pitchFamily="34" charset="0"/>
                <a:sym typeface="Calibri"/>
              </a:rPr>
              <a:t> pour améliorer les </a:t>
            </a:r>
            <a:r>
              <a:rPr lang="fr" sz="2400" dirty="0" err="1">
                <a:solidFill>
                  <a:srgbClr val="000000"/>
                </a:solidFill>
                <a:latin typeface="Arial Black" panose="020B0604020202020204" pitchFamily="34" charset="0"/>
                <a:ea typeface="Calibri"/>
                <a:cs typeface="Arial Black" panose="020B0604020202020204" pitchFamily="34" charset="0"/>
                <a:sym typeface="Calibri"/>
              </a:rPr>
              <a:t>sympt</a:t>
            </a:r>
            <a:r>
              <a:rPr lang="fr-CA" sz="2400" dirty="0" err="1">
                <a:solidFill>
                  <a:srgbClr val="000000"/>
                </a:solidFill>
                <a:latin typeface="Arial Black" panose="020B0604020202020204" pitchFamily="34" charset="0"/>
                <a:ea typeface="Calibri"/>
                <a:cs typeface="Arial Black" panose="020B0604020202020204" pitchFamily="34" charset="0"/>
                <a:sym typeface="Calibri"/>
              </a:rPr>
              <a:t>ômes</a:t>
            </a:r>
            <a:r>
              <a:rPr lang="fr-CA" sz="2400" dirty="0">
                <a:solidFill>
                  <a:srgbClr val="000000"/>
                </a:solidFill>
                <a:latin typeface="Arial Black" panose="020B0604020202020204" pitchFamily="34" charset="0"/>
                <a:ea typeface="Calibri"/>
                <a:cs typeface="Arial Black" panose="020B0604020202020204" pitchFamily="34" charset="0"/>
                <a:sym typeface="Calibri"/>
              </a:rPr>
              <a:t> de </a:t>
            </a:r>
            <a:r>
              <a:rPr lang="fr" sz="2400" dirty="0">
                <a:solidFill>
                  <a:srgbClr val="000000"/>
                </a:solidFill>
                <a:latin typeface="Arial Black" panose="020B0604020202020204" pitchFamily="34" charset="0"/>
                <a:ea typeface="Calibri"/>
                <a:cs typeface="Arial Black" panose="020B0604020202020204" pitchFamily="34" charset="0"/>
                <a:sym typeface="Calibri"/>
              </a:rPr>
              <a:t> </a:t>
            </a:r>
            <a:r>
              <a:rPr lang="fr" sz="2400" dirty="0">
                <a:solidFill>
                  <a:schemeClr val="accent5">
                    <a:lumMod val="75000"/>
                  </a:schemeClr>
                </a:solidFill>
                <a:latin typeface="Arial Black" panose="020B0604020202020204" pitchFamily="34" charset="0"/>
                <a:ea typeface="Calibri"/>
                <a:cs typeface="Arial Black" panose="020B0604020202020204" pitchFamily="34" charset="0"/>
                <a:sym typeface="Calibri"/>
              </a:rPr>
              <a:t>fatigue</a:t>
            </a:r>
            <a:r>
              <a:rPr lang="fr" sz="2400" dirty="0">
                <a:solidFill>
                  <a:srgbClr val="000000"/>
                </a:solidFill>
                <a:latin typeface="Arial Black" panose="020B0604020202020204" pitchFamily="34" charset="0"/>
                <a:ea typeface="Calibri"/>
                <a:cs typeface="Arial Black" panose="020B0604020202020204" pitchFamily="34" charset="0"/>
                <a:sym typeface="Calibri"/>
              </a:rPr>
              <a:t> : </a:t>
            </a:r>
            <a:br>
              <a:rPr lang="fr" sz="2400" dirty="0">
                <a:solidFill>
                  <a:srgbClr val="000000"/>
                </a:solidFill>
                <a:latin typeface="Arial Black" panose="020B0604020202020204" pitchFamily="34" charset="0"/>
                <a:ea typeface="Calibri"/>
                <a:cs typeface="Arial Black" panose="020B0604020202020204" pitchFamily="34" charset="0"/>
                <a:sym typeface="Calibri"/>
              </a:rPr>
            </a:br>
            <a:r>
              <a:rPr lang="fr" sz="2400" dirty="0">
                <a:solidFill>
                  <a:srgbClr val="000000"/>
                </a:solidFill>
                <a:latin typeface="Arial Black" panose="020B0604020202020204" pitchFamily="34" charset="0"/>
                <a:ea typeface="Calibri"/>
                <a:cs typeface="Arial Black" panose="020B0604020202020204" pitchFamily="34" charset="0"/>
                <a:sym typeface="Calibri"/>
              </a:rPr>
              <a:t/>
            </a:r>
            <a:br>
              <a:rPr lang="fr" sz="2400" dirty="0">
                <a:solidFill>
                  <a:srgbClr val="000000"/>
                </a:solidFill>
                <a:latin typeface="Arial Black" panose="020B0604020202020204" pitchFamily="34" charset="0"/>
                <a:ea typeface="Calibri"/>
                <a:cs typeface="Arial Black" panose="020B0604020202020204" pitchFamily="34" charset="0"/>
                <a:sym typeface="Calibri"/>
              </a:rPr>
            </a:br>
            <a:r>
              <a:rPr lang="fr" sz="2400" dirty="0">
                <a:solidFill>
                  <a:srgbClr val="000000"/>
                </a:solidFill>
                <a:latin typeface="Arial Black" panose="020B0604020202020204" pitchFamily="34" charset="0"/>
                <a:ea typeface="Calibri"/>
                <a:cs typeface="Arial Black" panose="020B0604020202020204" pitchFamily="34" charset="0"/>
                <a:sym typeface="Calibri"/>
              </a:rPr>
              <a:t>m</a:t>
            </a:r>
            <a:r>
              <a:rPr lang="fr-CA" sz="2400" dirty="0" err="1">
                <a:solidFill>
                  <a:srgbClr val="000000"/>
                </a:solidFill>
                <a:latin typeface="Arial Black" panose="020B0604020202020204" pitchFamily="34" charset="0"/>
                <a:ea typeface="Calibri"/>
                <a:cs typeface="Arial Black" panose="020B0604020202020204" pitchFamily="34" charset="0"/>
                <a:sym typeface="Calibri"/>
              </a:rPr>
              <a:t>ême</a:t>
            </a:r>
            <a:r>
              <a:rPr lang="fr-CA" sz="2400" dirty="0">
                <a:solidFill>
                  <a:srgbClr val="000000"/>
                </a:solidFill>
                <a:latin typeface="Arial Black" panose="020B0604020202020204" pitchFamily="34" charset="0"/>
                <a:ea typeface="Calibri"/>
                <a:cs typeface="Arial Black" panose="020B0604020202020204" pitchFamily="34" charset="0"/>
                <a:sym typeface="Calibri"/>
              </a:rPr>
              <a:t> </a:t>
            </a:r>
            <a:r>
              <a:rPr lang="fr-CA" sz="2400" dirty="0">
                <a:solidFill>
                  <a:srgbClr val="C00000"/>
                </a:solidFill>
                <a:latin typeface="Arial Black" panose="020B0604020202020204" pitchFamily="34" charset="0"/>
                <a:ea typeface="Calibri"/>
                <a:cs typeface="Arial Black" panose="020B0604020202020204" pitchFamily="34" charset="0"/>
                <a:sym typeface="Calibri"/>
              </a:rPr>
              <a:t>sans anémie </a:t>
            </a:r>
            <a:r>
              <a:rPr lang="fr-CA" sz="2400" dirty="0">
                <a:solidFill>
                  <a:srgbClr val="000000"/>
                </a:solidFill>
                <a:latin typeface="Arial Black" panose="020B0604020202020204" pitchFamily="34" charset="0"/>
                <a:ea typeface="Calibri"/>
                <a:cs typeface="Arial Black" panose="020B0604020202020204" pitchFamily="34" charset="0"/>
                <a:sym typeface="Calibri"/>
              </a:rPr>
              <a:t>? </a:t>
            </a:r>
            <a:endParaRPr sz="2400" dirty="0">
              <a:solidFill>
                <a:srgbClr val="000000"/>
              </a:solidFill>
              <a:latin typeface="Arial Black" panose="020B0604020202020204" pitchFamily="34" charset="0"/>
              <a:ea typeface="Calibri"/>
              <a:cs typeface="Arial Black" panose="020B0604020202020204" pitchFamily="34" charset="0"/>
              <a:sym typeface="Calibri"/>
            </a:endParaRPr>
          </a:p>
        </p:txBody>
      </p:sp>
      <p:sp>
        <p:nvSpPr>
          <p:cNvPr id="57" name="Shape 57"/>
          <p:cNvSpPr txBox="1">
            <a:spLocks noGrp="1"/>
          </p:cNvSpPr>
          <p:nvPr>
            <p:ph type="subTitle" idx="1"/>
          </p:nvPr>
        </p:nvSpPr>
        <p:spPr>
          <a:xfrm>
            <a:off x="445273" y="3900541"/>
            <a:ext cx="8387027" cy="711216"/>
          </a:xfrm>
          <a:prstGeom prst="rect">
            <a:avLst/>
          </a:prstGeom>
          <a:noFill/>
        </p:spPr>
        <p:txBody>
          <a:bodyPr spcFirstLastPara="1" wrap="square" lIns="91425" tIns="91425" rIns="91425" bIns="91425" numCol="2" anchor="t" anchorCtr="0">
            <a:noAutofit/>
          </a:bodyPr>
          <a:lstStyle/>
          <a:p>
            <a:pPr marL="0" lvl="0" indent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2000" dirty="0">
                <a:latin typeface="+mn-lt"/>
                <a:ea typeface="Calibri"/>
                <a:cs typeface="Calibri"/>
                <a:sym typeface="Calibri"/>
              </a:rPr>
              <a:t>Gabrielle Ménard</a:t>
            </a:r>
            <a:endParaRPr sz="2000" dirty="0">
              <a:latin typeface="+mn-lt"/>
              <a:ea typeface="Calibri"/>
              <a:cs typeface="Calibri"/>
              <a:sym typeface="Calibri"/>
            </a:endParaRPr>
          </a:p>
          <a:p>
            <a:pPr marL="0" lvl="0" indent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2000" dirty="0">
                <a:latin typeface="+mn-lt"/>
                <a:ea typeface="Calibri"/>
                <a:cs typeface="Calibri"/>
                <a:sym typeface="Calibri"/>
              </a:rPr>
              <a:t>R1 - UMF Notre-Dame </a:t>
            </a:r>
            <a:endParaRPr sz="2000" dirty="0">
              <a:latin typeface="+mn-lt"/>
              <a:ea typeface="Calibri"/>
              <a:cs typeface="Calibri"/>
              <a:sym typeface="Calibri"/>
            </a:endParaRPr>
          </a:p>
          <a:p>
            <a:pPr marL="0" lvl="0" indent="0" algn="l">
              <a:spcBef>
                <a:spcPts val="0"/>
              </a:spcBef>
              <a:spcAft>
                <a:spcPts val="0"/>
              </a:spcAft>
              <a:buNone/>
            </a:pPr>
            <a:endParaRPr lang="fr" sz="2000" dirty="0">
              <a:latin typeface="+mn-lt"/>
              <a:ea typeface="Calibri"/>
              <a:cs typeface="Calibri"/>
              <a:sym typeface="Calibri"/>
            </a:endParaRPr>
          </a:p>
          <a:p>
            <a:pPr marL="0" lvl="0" indent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fr" sz="2000" dirty="0">
                <a:latin typeface="+mn-lt"/>
                <a:ea typeface="Calibri"/>
                <a:cs typeface="Calibri"/>
                <a:sym typeface="Calibri"/>
              </a:rPr>
              <a:t>UdeM</a:t>
            </a:r>
            <a:endParaRPr sz="2000" dirty="0">
              <a:latin typeface="+mn-lt"/>
              <a:ea typeface="Calibri"/>
              <a:cs typeface="Calibri"/>
              <a:sym typeface="Calibri"/>
            </a:endParaRPr>
          </a:p>
          <a:p>
            <a:pPr marL="0" lvl="0" indent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fr" sz="2000" dirty="0">
                <a:latin typeface="+mn-lt"/>
                <a:ea typeface="Calibri"/>
                <a:cs typeface="Calibri"/>
                <a:sym typeface="Calibri"/>
              </a:rPr>
              <a:t>1er juin 2018 </a:t>
            </a:r>
            <a:endParaRPr sz="2000" dirty="0">
              <a:latin typeface="+mn-lt"/>
              <a:ea typeface="Calibri"/>
              <a:cs typeface="Calibri"/>
              <a:sym typeface="Calibri"/>
            </a:endParaRPr>
          </a:p>
          <a:p>
            <a:pPr marL="0" lvl="0" indent="0" algn="l">
              <a:spcBef>
                <a:spcPts val="0"/>
              </a:spcBef>
              <a:spcAft>
                <a:spcPts val="0"/>
              </a:spcAft>
              <a:buNone/>
            </a:pPr>
            <a:endParaRPr sz="2000" dirty="0">
              <a:latin typeface="+mn-lt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>
            <a:extLst>
              <a:ext uri="{FF2B5EF4-FFF2-40B4-BE49-F238E27FC236}">
                <a16:creationId xmlns:a16="http://schemas.microsoft.com/office/drawing/2014/main" xmlns="" id="{543E3E60-93F0-B245-8ECC-8B9CA0D1A1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3611" y="82961"/>
            <a:ext cx="8520600" cy="597696"/>
          </a:xfrm>
        </p:spPr>
        <p:txBody>
          <a:bodyPr/>
          <a:lstStyle/>
          <a:p>
            <a:r>
              <a:rPr lang="fr-FR" dirty="0"/>
              <a:t>Article 4 </a:t>
            </a:r>
          </a:p>
        </p:txBody>
      </p:sp>
      <p:graphicFrame>
        <p:nvGraphicFramePr>
          <p:cNvPr id="8" name="Shape 123">
            <a:extLst>
              <a:ext uri="{FF2B5EF4-FFF2-40B4-BE49-F238E27FC236}">
                <a16:creationId xmlns:a16="http://schemas.microsoft.com/office/drawing/2014/main" xmlns="" id="{700D5FD1-424C-7847-8217-3329B8ECA05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915145199"/>
              </p:ext>
            </p:extLst>
          </p:nvPr>
        </p:nvGraphicFramePr>
        <p:xfrm>
          <a:off x="503611" y="2357037"/>
          <a:ext cx="7621466" cy="2141020"/>
        </p:xfrm>
        <a:graphic>
          <a:graphicData uri="http://schemas.openxmlformats.org/drawingml/2006/table">
            <a:tbl>
              <a:tblPr>
                <a:noFill/>
                <a:tableStyleId>{4FC736B2-3410-4FD4-9DA1-9BA76ED44811}</a:tableStyleId>
              </a:tblPr>
              <a:tblGrid>
                <a:gridCol w="125497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18781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814776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348784">
                  <a:extLst>
                    <a:ext uri="{9D8B030D-6E8A-4147-A177-3AD203B41FA5}">
                      <a16:colId xmlns:a16="http://schemas.microsoft.com/office/drawing/2014/main" xmlns="" val="712673343"/>
                    </a:ext>
                  </a:extLst>
                </a:gridCol>
                <a:gridCol w="1015117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381280">
                <a:tc gridSpan="2"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" b="1" dirty="0"/>
                        <a:t>Groupes</a:t>
                      </a:r>
                      <a:endParaRPr b="1" dirty="0"/>
                    </a:p>
                  </a:txBody>
                  <a:tcPr marL="91425" marR="91425" marT="91425" marB="91425" anchor="ctr">
                    <a:lnL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" b="1" dirty="0"/>
                        <a:t>↓Score de fatigue (score renversé</a:t>
                      </a:r>
                      <a:r>
                        <a:rPr lang="en-US" b="1" dirty="0"/>
                        <a:t>)</a:t>
                      </a: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b="1" i="1" u="none" dirty="0" err="1"/>
                        <a:t>Enfants</a:t>
                      </a:r>
                      <a:r>
                        <a:rPr lang="en-US" b="1" i="1" u="none" dirty="0"/>
                        <a:t> </a:t>
                      </a:r>
                      <a:endParaRPr b="1" i="1" u="none" dirty="0"/>
                    </a:p>
                  </a:txBody>
                  <a:tcPr marL="91425" marR="91425" marT="91425" marB="91425" anchor="ctr">
                    <a:lnL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-CA" b="1" dirty="0"/>
                        <a:t>↓Score de fatigue </a:t>
                      </a: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-CA" b="1" dirty="0"/>
                        <a:t>(score renversé) </a:t>
                      </a: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-CA" b="1" i="1" dirty="0"/>
                        <a:t>Parents  </a:t>
                      </a:r>
                    </a:p>
                  </a:txBody>
                  <a:tcPr marL="91425" marR="91425" marT="91425" marB="91425" anchor="ctr">
                    <a:lnL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" b="1" dirty="0"/>
                        <a:t>Valeur p </a:t>
                      </a:r>
                      <a:endParaRPr b="1" dirty="0"/>
                    </a:p>
                  </a:txBody>
                  <a:tcPr marL="91425" marR="91425" marT="91425" marB="91425" anchor="ctr">
                    <a:lnL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58389">
                <a:tc>
                  <a:txBody>
                    <a:bodyPr/>
                    <a:lstStyle/>
                    <a:p>
                      <a:pPr marL="0" lvl="0" indent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" sz="1200" dirty="0"/>
                        <a:t>TRAITEMENT</a:t>
                      </a:r>
                      <a:endParaRPr sz="1200" dirty="0"/>
                    </a:p>
                  </a:txBody>
                  <a:tcPr marL="91425" marR="91425" marT="91425" marB="91425" anchor="ctr">
                    <a:lnL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fr-CA" sz="1200" dirty="0" err="1"/>
                        <a:t>Venofer</a:t>
                      </a:r>
                      <a:r>
                        <a:rPr lang="fr-CA" sz="1200" dirty="0"/>
                        <a:t> 200 mg x 4 doses </a:t>
                      </a:r>
                    </a:p>
                  </a:txBody>
                  <a:tcPr marL="91425" marR="91425" marT="91425" marB="91425" anchor="ctr">
                    <a:lnL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" sz="1200" dirty="0"/>
                        <a:t>35,2 -&gt; 59,3 (SE: 4,6)</a:t>
                      </a:r>
                    </a:p>
                    <a:p>
                      <a:pPr marL="0" lvl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fr" sz="1200" dirty="0"/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" sz="1200" dirty="0"/>
                        <a:t>↓ 40,6 % </a:t>
                      </a:r>
                    </a:p>
                  </a:txBody>
                  <a:tcPr marL="91425" marR="91425" marT="91425" marB="91425" anchor="ctr">
                    <a:lnL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" sz="1200" dirty="0"/>
                        <a:t>31,9 -&gt; 57,8  (SE : 5,6)</a:t>
                      </a:r>
                    </a:p>
                    <a:p>
                      <a:pPr marL="0" lvl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fr" sz="1200" dirty="0"/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" sz="1200" dirty="0"/>
                        <a:t>↓ 44,8 %  </a:t>
                      </a:r>
                    </a:p>
                  </a:txBody>
                  <a:tcPr marL="91425" marR="91425" marT="91425" marB="91425" anchor="ctr">
                    <a:lnL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fr" sz="1200" dirty="0"/>
                        <a:t>&lt; 0,0001</a:t>
                      </a:r>
                    </a:p>
                    <a:p>
                      <a:pPr marL="0" lvl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dirty="0"/>
                    </a:p>
                  </a:txBody>
                  <a:tcPr marL="91425" marR="91425" marT="91425" marB="91425" anchor="ctr">
                    <a:lnL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86600">
                <a:tc>
                  <a:txBody>
                    <a:bodyPr/>
                    <a:lstStyle/>
                    <a:p>
                      <a:pPr marL="0" lvl="0" indent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" sz="1200" dirty="0"/>
                        <a:t>PLACEBO</a:t>
                      </a:r>
                      <a:endParaRPr sz="1200" dirty="0"/>
                    </a:p>
                  </a:txBody>
                  <a:tcPr marL="91425" marR="91425" marT="91425" marB="91425" anchor="ctr">
                    <a:lnL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" sz="1200" dirty="0"/>
                        <a:t>Aucun</a:t>
                      </a:r>
                      <a:endParaRPr sz="1200" dirty="0"/>
                    </a:p>
                  </a:txBody>
                  <a:tcPr marL="91425" marR="91425" marT="91425" marB="91425" anchor="ctr">
                    <a:lnL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-CA" sz="1200" dirty="0"/>
                        <a:t>n/a</a:t>
                      </a:r>
                      <a:endParaRPr sz="1200" dirty="0"/>
                    </a:p>
                  </a:txBody>
                  <a:tcPr marL="91425" marR="91425" marT="91425" marB="91425" anchor="ctr">
                    <a:lnL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-CA" sz="1200" dirty="0"/>
                        <a:t>n/a</a:t>
                      </a:r>
                      <a:endParaRPr sz="1200" dirty="0"/>
                    </a:p>
                  </a:txBody>
                  <a:tcPr marL="91425" marR="91425" marT="91425" marB="91425" anchor="ctr">
                    <a:lnL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  <p:grpSp>
        <p:nvGrpSpPr>
          <p:cNvPr id="11" name="Group 4">
            <a:extLst>
              <a:ext uri="{FF2B5EF4-FFF2-40B4-BE49-F238E27FC236}">
                <a16:creationId xmlns:a16="http://schemas.microsoft.com/office/drawing/2014/main" xmlns="" id="{410DCF8F-3275-2149-BD2C-07FC2971AD72}"/>
              </a:ext>
            </a:extLst>
          </p:cNvPr>
          <p:cNvGrpSpPr/>
          <p:nvPr/>
        </p:nvGrpSpPr>
        <p:grpSpPr>
          <a:xfrm>
            <a:off x="2751667" y="1773205"/>
            <a:ext cx="3640667" cy="276999"/>
            <a:chOff x="2683933" y="2424057"/>
            <a:chExt cx="3640667" cy="276999"/>
          </a:xfrm>
        </p:grpSpPr>
        <p:cxnSp>
          <p:nvCxnSpPr>
            <p:cNvPr id="12" name="Straight Connector 3">
              <a:extLst>
                <a:ext uri="{FF2B5EF4-FFF2-40B4-BE49-F238E27FC236}">
                  <a16:creationId xmlns:a16="http://schemas.microsoft.com/office/drawing/2014/main" xmlns="" id="{0D5F3F47-996A-CB45-A6E6-CFFC11FFA816}"/>
                </a:ext>
              </a:extLst>
            </p:cNvPr>
            <p:cNvCxnSpPr/>
            <p:nvPr/>
          </p:nvCxnSpPr>
          <p:spPr>
            <a:xfrm>
              <a:off x="2683933" y="2571003"/>
              <a:ext cx="3640667" cy="0"/>
            </a:xfrm>
            <a:prstGeom prst="line">
              <a:avLst/>
            </a:prstGeom>
            <a:ln>
              <a:solidFill>
                <a:schemeClr val="accent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TextBox 1">
              <a:extLst>
                <a:ext uri="{FF2B5EF4-FFF2-40B4-BE49-F238E27FC236}">
                  <a16:creationId xmlns:a16="http://schemas.microsoft.com/office/drawing/2014/main" xmlns="" id="{593EA3ED-E799-B043-AF68-B626ED4BF717}"/>
                </a:ext>
              </a:extLst>
            </p:cNvPr>
            <p:cNvSpPr txBox="1"/>
            <p:nvPr/>
          </p:nvSpPr>
          <p:spPr>
            <a:xfrm>
              <a:off x="3384669" y="2424057"/>
              <a:ext cx="2239194" cy="276999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fr-CA" sz="1200" b="1" dirty="0">
                  <a:latin typeface="+mn-lt"/>
                </a:rPr>
                <a:t>S</a:t>
              </a:r>
              <a:r>
                <a:rPr lang="en-US" sz="1200" b="1" dirty="0" err="1">
                  <a:latin typeface="+mn-lt"/>
                </a:rPr>
                <a:t>ommaire</a:t>
              </a:r>
              <a:r>
                <a:rPr lang="en-US" sz="1200" b="1" dirty="0">
                  <a:latin typeface="+mn-lt"/>
                </a:rPr>
                <a:t> des </a:t>
              </a:r>
              <a:r>
                <a:rPr lang="en-US" sz="1200" b="1" dirty="0" err="1">
                  <a:latin typeface="+mn-lt"/>
                </a:rPr>
                <a:t>résultats</a:t>
              </a:r>
              <a:endParaRPr lang="fr-CA" sz="1200" b="1" dirty="0">
                <a:latin typeface="+mn-lt"/>
              </a:endParaRPr>
            </a:p>
          </p:txBody>
        </p:sp>
      </p:grpSp>
      <p:pic>
        <p:nvPicPr>
          <p:cNvPr id="14" name="Shape 146">
            <a:extLst>
              <a:ext uri="{FF2B5EF4-FFF2-40B4-BE49-F238E27FC236}">
                <a16:creationId xmlns:a16="http://schemas.microsoft.com/office/drawing/2014/main" xmlns="" id="{FB98AB2B-67AC-4B45-A8BB-61F6EDB058CA}"/>
              </a:ext>
            </a:extLst>
          </p:cNvPr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460978" y="827603"/>
            <a:ext cx="4176889" cy="96249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31504500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>
            <a:extLst>
              <a:ext uri="{FF2B5EF4-FFF2-40B4-BE49-F238E27FC236}">
                <a16:creationId xmlns:a16="http://schemas.microsoft.com/office/drawing/2014/main" xmlns="" id="{543E3E60-93F0-B245-8ECC-8B9CA0D1A1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3611" y="82961"/>
            <a:ext cx="8520600" cy="597696"/>
          </a:xfrm>
        </p:spPr>
        <p:txBody>
          <a:bodyPr/>
          <a:lstStyle/>
          <a:p>
            <a:r>
              <a:rPr lang="fr-FR" dirty="0"/>
              <a:t>Article 5 </a:t>
            </a:r>
          </a:p>
        </p:txBody>
      </p:sp>
      <p:graphicFrame>
        <p:nvGraphicFramePr>
          <p:cNvPr id="8" name="Shape 123">
            <a:extLst>
              <a:ext uri="{FF2B5EF4-FFF2-40B4-BE49-F238E27FC236}">
                <a16:creationId xmlns:a16="http://schemas.microsoft.com/office/drawing/2014/main" xmlns="" id="{700D5FD1-424C-7847-8217-3329B8ECA05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89316820"/>
              </p:ext>
            </p:extLst>
          </p:nvPr>
        </p:nvGraphicFramePr>
        <p:xfrm>
          <a:off x="952499" y="2681377"/>
          <a:ext cx="7437602" cy="1927660"/>
        </p:xfrm>
        <a:graphic>
          <a:graphicData uri="http://schemas.openxmlformats.org/drawingml/2006/table">
            <a:tbl>
              <a:tblPr>
                <a:noFill/>
                <a:tableStyleId>{4FC736B2-3410-4FD4-9DA1-9BA76ED44811}</a:tableStyleId>
              </a:tblPr>
              <a:tblGrid>
                <a:gridCol w="131992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057627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245871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407091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407091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381280">
                <a:tc gridSpan="2"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" b="1" dirty="0"/>
                        <a:t>Groupes</a:t>
                      </a:r>
                      <a:endParaRPr b="1" dirty="0"/>
                    </a:p>
                  </a:txBody>
                  <a:tcPr marL="91425" marR="91425" marT="91425" marB="91425" anchor="ctr">
                    <a:lnL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-CA" sz="1400" b="1" dirty="0"/>
                        <a:t>↓ score fatigue ≥ 1 points (%)</a:t>
                      </a:r>
                    </a:p>
                  </a:txBody>
                  <a:tcPr marL="91425" marR="91425" marT="91425" marB="91425" anchor="ctr">
                    <a:lnL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" b="1" dirty="0"/>
                        <a:t>Différence </a:t>
                      </a:r>
                      <a:endParaRPr b="1" dirty="0"/>
                    </a:p>
                  </a:txBody>
                  <a:tcPr marL="91425" marR="91425" marT="91425" marB="91425" anchor="ctr">
                    <a:lnL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" b="1" dirty="0"/>
                        <a:t>Valeur p </a:t>
                      </a:r>
                      <a:endParaRPr b="1" dirty="0"/>
                    </a:p>
                  </a:txBody>
                  <a:tcPr marL="91425" marR="91425" marT="91425" marB="91425" anchor="ctr">
                    <a:lnL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86600">
                <a:tc>
                  <a:txBody>
                    <a:bodyPr/>
                    <a:lstStyle/>
                    <a:p>
                      <a:pPr marL="0" lvl="0" indent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" sz="1200" dirty="0"/>
                        <a:t>TRAITEMENT</a:t>
                      </a:r>
                      <a:endParaRPr sz="1200" dirty="0"/>
                    </a:p>
                  </a:txBody>
                  <a:tcPr marL="91425" marR="91425" marT="91425" marB="91425" anchor="ctr">
                    <a:lnL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fr-CA" sz="1200" dirty="0" err="1"/>
                        <a:t>Venofer</a:t>
                      </a:r>
                      <a:r>
                        <a:rPr lang="fr-CA" sz="1200" dirty="0"/>
                        <a:t> 200 mg x 4 doses </a:t>
                      </a:r>
                    </a:p>
                  </a:txBody>
                  <a:tcPr marL="91425" marR="91425" marT="91425" marB="91425" anchor="ctr">
                    <a:lnL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fr" sz="1200" dirty="0"/>
                        <a:t>-65,3 %</a:t>
                      </a:r>
                    </a:p>
                    <a:p>
                      <a:pPr marL="0" lvl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dirty="0">
                        <a:highlight>
                          <a:srgbClr val="FFFF00"/>
                        </a:highlight>
                      </a:endParaRPr>
                    </a:p>
                  </a:txBody>
                  <a:tcPr marL="91425" marR="91425" marT="91425" marB="91425" anchor="ctr">
                    <a:lnL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lvl="0" indent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" sz="1200" dirty="0"/>
                        <a:t>↓ 12.5 %</a:t>
                      </a:r>
                    </a:p>
                    <a:p>
                      <a:pPr marL="0" lvl="0" indent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" sz="1200" dirty="0"/>
                        <a:t>[ 1,3 - 23,8]</a:t>
                      </a:r>
                    </a:p>
                    <a:p>
                      <a:pPr marL="0" lvl="0" indent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fr-CA" sz="1200" dirty="0"/>
                    </a:p>
                    <a:p>
                      <a:pPr marL="0" lvl="0" indent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-CA" sz="1200" dirty="0"/>
                        <a:t>NNT = 8  </a:t>
                      </a:r>
                    </a:p>
                  </a:txBody>
                  <a:tcPr marL="91425" marR="91425" marT="91425" marB="91425" anchor="ctr">
                    <a:lnL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lvl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" sz="1200" dirty="0"/>
                        <a:t>0,03</a:t>
                      </a:r>
                      <a:endParaRPr sz="1200" dirty="0"/>
                    </a:p>
                  </a:txBody>
                  <a:tcPr marL="91425" marR="91425" marT="91425" marB="91425" anchor="ctr">
                    <a:lnL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86600">
                <a:tc>
                  <a:txBody>
                    <a:bodyPr/>
                    <a:lstStyle/>
                    <a:p>
                      <a:pPr marL="0" lvl="0" indent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" sz="1200" dirty="0"/>
                        <a:t>PLACEBO</a:t>
                      </a:r>
                      <a:endParaRPr sz="1200" dirty="0"/>
                    </a:p>
                  </a:txBody>
                  <a:tcPr marL="91425" marR="91425" marT="91425" marB="91425" anchor="ctr">
                    <a:lnL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-CA" sz="1200" dirty="0"/>
                        <a:t>NS 0.9 %</a:t>
                      </a:r>
                      <a:endParaRPr sz="1200" dirty="0"/>
                    </a:p>
                  </a:txBody>
                  <a:tcPr marL="91425" marR="91425" marT="91425" marB="91425" anchor="ctr">
                    <a:lnL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fr" sz="1200" dirty="0"/>
                        <a:t>52,7 %</a:t>
                      </a:r>
                    </a:p>
                    <a:p>
                      <a:pPr marL="0" lvl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dirty="0">
                        <a:highlight>
                          <a:srgbClr val="FFFF00"/>
                        </a:highlight>
                      </a:endParaRPr>
                    </a:p>
                  </a:txBody>
                  <a:tcPr marL="91425" marR="91425" marT="91425" marB="91425" anchor="ctr">
                    <a:lnL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  <p:grpSp>
        <p:nvGrpSpPr>
          <p:cNvPr id="11" name="Group 4">
            <a:extLst>
              <a:ext uri="{FF2B5EF4-FFF2-40B4-BE49-F238E27FC236}">
                <a16:creationId xmlns:a16="http://schemas.microsoft.com/office/drawing/2014/main" xmlns="" id="{410DCF8F-3275-2149-BD2C-07FC2971AD72}"/>
              </a:ext>
            </a:extLst>
          </p:cNvPr>
          <p:cNvGrpSpPr/>
          <p:nvPr/>
        </p:nvGrpSpPr>
        <p:grpSpPr>
          <a:xfrm>
            <a:off x="2751667" y="2138556"/>
            <a:ext cx="3640667" cy="276999"/>
            <a:chOff x="2683933" y="2424057"/>
            <a:chExt cx="3640667" cy="276999"/>
          </a:xfrm>
        </p:grpSpPr>
        <p:cxnSp>
          <p:nvCxnSpPr>
            <p:cNvPr id="12" name="Straight Connector 3">
              <a:extLst>
                <a:ext uri="{FF2B5EF4-FFF2-40B4-BE49-F238E27FC236}">
                  <a16:creationId xmlns:a16="http://schemas.microsoft.com/office/drawing/2014/main" xmlns="" id="{0D5F3F47-996A-CB45-A6E6-CFFC11FFA816}"/>
                </a:ext>
              </a:extLst>
            </p:cNvPr>
            <p:cNvCxnSpPr/>
            <p:nvPr/>
          </p:nvCxnSpPr>
          <p:spPr>
            <a:xfrm>
              <a:off x="2683933" y="2571003"/>
              <a:ext cx="3640667" cy="0"/>
            </a:xfrm>
            <a:prstGeom prst="line">
              <a:avLst/>
            </a:prstGeom>
            <a:ln>
              <a:solidFill>
                <a:schemeClr val="accent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TextBox 1">
              <a:extLst>
                <a:ext uri="{FF2B5EF4-FFF2-40B4-BE49-F238E27FC236}">
                  <a16:creationId xmlns:a16="http://schemas.microsoft.com/office/drawing/2014/main" xmlns="" id="{593EA3ED-E799-B043-AF68-B626ED4BF717}"/>
                </a:ext>
              </a:extLst>
            </p:cNvPr>
            <p:cNvSpPr txBox="1"/>
            <p:nvPr/>
          </p:nvSpPr>
          <p:spPr>
            <a:xfrm>
              <a:off x="3384669" y="2424057"/>
              <a:ext cx="2239194" cy="276999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fr-CA" sz="1200" b="1" dirty="0">
                  <a:latin typeface="+mn-lt"/>
                </a:rPr>
                <a:t>S</a:t>
              </a:r>
              <a:r>
                <a:rPr lang="en-US" sz="1200" b="1" dirty="0" err="1">
                  <a:latin typeface="+mn-lt"/>
                </a:rPr>
                <a:t>ommaire</a:t>
              </a:r>
              <a:r>
                <a:rPr lang="en-US" sz="1200" b="1" dirty="0">
                  <a:latin typeface="+mn-lt"/>
                </a:rPr>
                <a:t> des </a:t>
              </a:r>
              <a:r>
                <a:rPr lang="en-US" sz="1200" b="1" dirty="0" err="1">
                  <a:latin typeface="+mn-lt"/>
                </a:rPr>
                <a:t>résultats</a:t>
              </a:r>
              <a:endParaRPr lang="fr-CA" sz="1200" b="1" dirty="0">
                <a:latin typeface="+mn-lt"/>
              </a:endParaRPr>
            </a:p>
          </p:txBody>
        </p:sp>
      </p:grpSp>
      <p:pic>
        <p:nvPicPr>
          <p:cNvPr id="14" name="Shape 155">
            <a:extLst>
              <a:ext uri="{FF2B5EF4-FFF2-40B4-BE49-F238E27FC236}">
                <a16:creationId xmlns:a16="http://schemas.microsoft.com/office/drawing/2014/main" xmlns="" id="{CC0A928B-3924-C048-9F00-0CE1940B3BE6}"/>
              </a:ext>
            </a:extLst>
          </p:cNvPr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528711" y="859000"/>
            <a:ext cx="3960675" cy="1149504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408183494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Shape 167"/>
          <p:cNvSpPr txBox="1">
            <a:spLocks noGrp="1"/>
          </p:cNvSpPr>
          <p:nvPr>
            <p:ph type="title"/>
          </p:nvPr>
        </p:nvSpPr>
        <p:spPr>
          <a:xfrm>
            <a:off x="311700" y="73975"/>
            <a:ext cx="8520600" cy="6243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fr" dirty="0"/>
              <a:t>Synthè</a:t>
            </a:r>
            <a:r>
              <a:rPr lang="en-US" dirty="0"/>
              <a:t>se de </a:t>
            </a:r>
            <a:r>
              <a:rPr lang="en-US" dirty="0" err="1"/>
              <a:t>littérature</a:t>
            </a:r>
            <a:endParaRPr dirty="0"/>
          </a:p>
        </p:txBody>
      </p:sp>
      <p:sp>
        <p:nvSpPr>
          <p:cNvPr id="168" name="Shape 168"/>
          <p:cNvSpPr txBox="1">
            <a:spLocks noGrp="1"/>
          </p:cNvSpPr>
          <p:nvPr>
            <p:ph type="body" idx="1"/>
          </p:nvPr>
        </p:nvSpPr>
        <p:spPr>
          <a:xfrm>
            <a:off x="311700" y="1324090"/>
            <a:ext cx="8520600" cy="3340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fr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b="1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aphicFrame>
        <p:nvGraphicFramePr>
          <p:cNvPr id="169" name="Shape 169"/>
          <p:cNvGraphicFramePr/>
          <p:nvPr>
            <p:extLst>
              <p:ext uri="{D42A27DB-BD31-4B8C-83A1-F6EECF244321}">
                <p14:modId xmlns:p14="http://schemas.microsoft.com/office/powerpoint/2010/main" val="2956437182"/>
              </p:ext>
            </p:extLst>
          </p:nvPr>
        </p:nvGraphicFramePr>
        <p:xfrm>
          <a:off x="387637" y="1063218"/>
          <a:ext cx="8368725" cy="3526663"/>
        </p:xfrm>
        <a:graphic>
          <a:graphicData uri="http://schemas.openxmlformats.org/drawingml/2006/table">
            <a:tbl>
              <a:tblPr>
                <a:noFill/>
                <a:tableStyleId>{4FC736B2-3410-4FD4-9DA1-9BA76ED44811}</a:tableStyleId>
              </a:tblPr>
              <a:tblGrid>
                <a:gridCol w="151844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084681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511541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248309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2005750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39310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-CA" sz="1200" b="1" dirty="0">
                          <a:solidFill>
                            <a:schemeClr val="bg1"/>
                          </a:solidFill>
                          <a:latin typeface="Arial Black" panose="020B0A04020102020204" pitchFamily="34" charset="0"/>
                        </a:rPr>
                        <a:t>Études</a:t>
                      </a:r>
                      <a:endParaRPr sz="1200" b="1" dirty="0">
                        <a:solidFill>
                          <a:schemeClr val="bg1"/>
                        </a:solidFill>
                        <a:latin typeface="Arial Black" panose="020B0A04020102020204" pitchFamily="34" charset="0"/>
                      </a:endParaRPr>
                    </a:p>
                  </a:txBody>
                  <a:tcPr marL="91425" marR="91425" marT="91425" marB="91425" anchor="ctr">
                    <a:lnL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-CA" sz="1200" b="1" dirty="0">
                          <a:solidFill>
                            <a:schemeClr val="bg1"/>
                          </a:solidFill>
                          <a:latin typeface="Arial Black" panose="020B0A04020102020204" pitchFamily="34" charset="0"/>
                        </a:rPr>
                        <a:t>Critères d’inclusion</a:t>
                      </a:r>
                      <a:endParaRPr sz="1200" b="1" dirty="0">
                        <a:solidFill>
                          <a:schemeClr val="bg1"/>
                        </a:solidFill>
                        <a:latin typeface="Arial Black" panose="020B0A04020102020204" pitchFamily="34" charset="0"/>
                      </a:endParaRPr>
                    </a:p>
                  </a:txBody>
                  <a:tcPr marL="91425" marR="91425" marT="91425" marB="91425" anchor="ctr">
                    <a:lnL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-CA" sz="1200" b="1" dirty="0">
                          <a:solidFill>
                            <a:schemeClr val="bg1"/>
                          </a:solidFill>
                          <a:latin typeface="Arial Black" panose="020B0A04020102020204" pitchFamily="34" charset="0"/>
                        </a:rPr>
                        <a:t>   </a:t>
                      </a:r>
                      <a:r>
                        <a:rPr lang="fr-CA" sz="1200" b="1" dirty="0" err="1">
                          <a:solidFill>
                            <a:schemeClr val="bg1"/>
                          </a:solidFill>
                          <a:latin typeface="Arial Black" panose="020B0A04020102020204" pitchFamily="34" charset="0"/>
                        </a:rPr>
                        <a:t>Tx</a:t>
                      </a:r>
                      <a:endParaRPr sz="1200" b="1" dirty="0">
                        <a:solidFill>
                          <a:schemeClr val="bg1"/>
                        </a:solidFill>
                        <a:latin typeface="Arial Black" panose="020B0A04020102020204" pitchFamily="34" charset="0"/>
                      </a:endParaRPr>
                    </a:p>
                  </a:txBody>
                  <a:tcPr marL="91425" marR="91425" marT="91425" marB="91425" anchor="ctr">
                    <a:lnL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" sz="1200" b="1" dirty="0">
                          <a:solidFill>
                            <a:schemeClr val="bg1"/>
                          </a:solidFill>
                          <a:latin typeface="Arial Black" panose="020B0A04020102020204" pitchFamily="34" charset="0"/>
                        </a:rPr>
                        <a:t>↓ </a:t>
                      </a:r>
                      <a:r>
                        <a:rPr lang="en-US" sz="1200" b="1" dirty="0">
                          <a:solidFill>
                            <a:schemeClr val="bg1"/>
                          </a:solidFill>
                          <a:latin typeface="Arial Black" panose="020B0A04020102020204" pitchFamily="34" charset="0"/>
                        </a:rPr>
                        <a:t>F</a:t>
                      </a:r>
                      <a:r>
                        <a:rPr lang="fr" sz="1200" b="1" dirty="0">
                          <a:solidFill>
                            <a:schemeClr val="bg1"/>
                          </a:solidFill>
                          <a:latin typeface="Arial Black" panose="020B0A04020102020204" pitchFamily="34" charset="0"/>
                        </a:rPr>
                        <a:t>atigue </a:t>
                      </a:r>
                      <a:endParaRPr sz="1200" b="1" dirty="0">
                        <a:solidFill>
                          <a:schemeClr val="bg1"/>
                        </a:solidFill>
                        <a:latin typeface="Arial Black" panose="020B0A04020102020204" pitchFamily="34" charset="0"/>
                      </a:endParaRPr>
                    </a:p>
                  </a:txBody>
                  <a:tcPr marL="91425" marR="91425" marT="91425" marB="91425" anchor="ctr">
                    <a:lnL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" sz="1200" b="1" dirty="0">
                          <a:solidFill>
                            <a:schemeClr val="bg1"/>
                          </a:solidFill>
                          <a:latin typeface="Arial Black" panose="020B0A04020102020204" pitchFamily="34" charset="0"/>
                        </a:rPr>
                        <a:t>Issus secondaires</a:t>
                      </a:r>
                      <a:endParaRPr sz="1200" b="1" dirty="0">
                        <a:solidFill>
                          <a:schemeClr val="bg1"/>
                        </a:solidFill>
                        <a:latin typeface="Arial Black" panose="020B0A04020102020204" pitchFamily="34" charset="0"/>
                      </a:endParaRPr>
                    </a:p>
                  </a:txBody>
                  <a:tcPr marL="91425" marR="91425" marT="91425" marB="91425" anchor="ctr">
                    <a:lnL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  <a:lumOff val="2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lvl="0" indent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" sz="1100" b="1" dirty="0">
                          <a:solidFill>
                            <a:schemeClr val="accent1"/>
                          </a:solidFill>
                        </a:rPr>
                        <a:t>1. Verdon &amp; al </a:t>
                      </a:r>
                      <a:endParaRPr sz="1100" b="1" dirty="0">
                        <a:solidFill>
                          <a:schemeClr val="accent1"/>
                        </a:solidFill>
                      </a:endParaRPr>
                    </a:p>
                    <a:p>
                      <a:pPr marL="0" lvl="0" indent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" sz="1100" b="1" dirty="0">
                          <a:solidFill>
                            <a:schemeClr val="accent1"/>
                          </a:solidFill>
                        </a:rPr>
                        <a:t>BMJ 2003</a:t>
                      </a:r>
                      <a:endParaRPr sz="1100" b="1" dirty="0">
                        <a:solidFill>
                          <a:schemeClr val="accent1"/>
                        </a:solidFill>
                      </a:endParaRPr>
                    </a:p>
                  </a:txBody>
                  <a:tcPr marL="91425" marR="91425" marT="91425" marB="91425" anchor="ctr">
                    <a:lnL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" sz="1100" dirty="0"/>
                        <a:t>51% Ferritine ⪬20 </a:t>
                      </a:r>
                      <a:endParaRPr sz="1100" dirty="0"/>
                    </a:p>
                  </a:txBody>
                  <a:tcPr marL="91425" marR="91425" marT="91425" marB="91425" anchor="ctr">
                    <a:lnT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rowSpan="2">
                  <a:txBody>
                    <a:bodyPr/>
                    <a:lstStyle/>
                    <a:p>
                      <a:pPr marL="0" lvl="0" indent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100" dirty="0"/>
                    </a:p>
                    <a:p>
                      <a:pPr marL="171450" lvl="0" indent="-171450" rtl="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§"/>
                      </a:pPr>
                      <a:r>
                        <a:rPr lang="fr" sz="1100" dirty="0"/>
                        <a:t>Sulfate ferreux </a:t>
                      </a:r>
                      <a:endParaRPr sz="1100" dirty="0"/>
                    </a:p>
                    <a:p>
                      <a:pPr marL="171450" lvl="0" indent="-171450" rtl="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§"/>
                      </a:pPr>
                      <a:r>
                        <a:rPr lang="fr" sz="1100" dirty="0"/>
                        <a:t>80 mg fer élém. /jr</a:t>
                      </a:r>
                      <a:endParaRPr sz="1100" dirty="0"/>
                    </a:p>
                  </a:txBody>
                  <a:tcPr marL="91425" marR="91425" marT="91425" marB="91425" anchor="ctr">
                    <a:lnT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lvl="0" indent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" sz="1100" dirty="0"/>
                        <a:t>0,97 point  / 10</a:t>
                      </a:r>
                    </a:p>
                    <a:p>
                      <a:pPr marL="0" lvl="0" indent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100" dirty="0"/>
                    </a:p>
                  </a:txBody>
                  <a:tcPr marL="91425" marR="91425" marT="91425" marB="91425" anchor="ctr">
                    <a:lnT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lvl="0" indent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" sz="1100" dirty="0"/>
                        <a:t>Significatif seulement si ferritine base &lt;50</a:t>
                      </a:r>
                      <a:endParaRPr sz="1100" dirty="0"/>
                    </a:p>
                  </a:txBody>
                  <a:tcPr marL="91425" marR="91425" marT="91425" marB="91425" anchor="ctr">
                    <a:lnR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26490">
                <a:tc>
                  <a:txBody>
                    <a:bodyPr/>
                    <a:lstStyle/>
                    <a:p>
                      <a:pPr marL="0" lvl="0" indent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" sz="1100" b="1" dirty="0">
                          <a:solidFill>
                            <a:schemeClr val="accent1"/>
                          </a:solidFill>
                        </a:rPr>
                        <a:t>2. Vaucher &amp; al </a:t>
                      </a:r>
                      <a:endParaRPr sz="1100" b="1" dirty="0">
                        <a:solidFill>
                          <a:schemeClr val="accent1"/>
                        </a:solidFill>
                      </a:endParaRPr>
                    </a:p>
                    <a:p>
                      <a:pPr marL="0" lvl="0" indent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" sz="1100" b="1" dirty="0">
                          <a:solidFill>
                            <a:schemeClr val="accent1"/>
                          </a:solidFill>
                        </a:rPr>
                        <a:t>CMAJ 2012</a:t>
                      </a:r>
                      <a:endParaRPr sz="1100" b="1" dirty="0">
                        <a:solidFill>
                          <a:schemeClr val="accent1"/>
                        </a:solidFill>
                      </a:endParaRPr>
                    </a:p>
                  </a:txBody>
                  <a:tcPr marL="91425" marR="91425" marT="91425" marB="91425" anchor="ctr">
                    <a:lnL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" sz="1100" dirty="0"/>
                        <a:t>Ferritine &lt; 50 </a:t>
                      </a:r>
                      <a:endParaRPr sz="1100" dirty="0"/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" sz="1100" dirty="0"/>
                        <a:t>Hb &gt; 120</a:t>
                      </a:r>
                      <a:endParaRPr sz="1100" dirty="0"/>
                    </a:p>
                  </a:txBody>
                  <a:tcPr marL="91425" marR="91425" marT="91425" marB="91425" anchor="ctr"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" sz="1100" dirty="0"/>
                        <a:t>19 % </a:t>
                      </a:r>
                      <a:endParaRPr sz="1100" dirty="0"/>
                    </a:p>
                  </a:txBody>
                  <a:tcPr marL="91425" marR="91425" marT="91425" marB="91425" anchor="ctr"/>
                </a:tc>
                <a:tc>
                  <a:txBody>
                    <a:bodyPr/>
                    <a:lstStyle/>
                    <a:p>
                      <a:pPr marL="0" lvl="0" indent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" sz="1100" dirty="0"/>
                        <a:t>Pas effet qualité vie </a:t>
                      </a:r>
                      <a:endParaRPr sz="1100" dirty="0"/>
                    </a:p>
                    <a:p>
                      <a:pPr marL="0" lvl="0" indent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" sz="1100" dirty="0"/>
                        <a:t>↑ Hb + Ferritine significatif </a:t>
                      </a:r>
                      <a:endParaRPr sz="1100" dirty="0"/>
                    </a:p>
                  </a:txBody>
                  <a:tcPr marL="91425" marR="91425" marT="91425" marB="91425" anchor="ctr">
                    <a:lnR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lvl="0" indent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" sz="1100" b="1" dirty="0">
                          <a:solidFill>
                            <a:schemeClr val="accent1"/>
                          </a:solidFill>
                        </a:rPr>
                        <a:t>3. Krayenbuehl &amp; al</a:t>
                      </a:r>
                      <a:endParaRPr sz="1100" b="1" dirty="0">
                        <a:solidFill>
                          <a:schemeClr val="accent1"/>
                        </a:solidFill>
                      </a:endParaRPr>
                    </a:p>
                    <a:p>
                      <a:pPr marL="0" lvl="0" indent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" sz="1100" b="1" dirty="0">
                          <a:solidFill>
                            <a:schemeClr val="accent1"/>
                          </a:solidFill>
                        </a:rPr>
                        <a:t>Blood 2011</a:t>
                      </a:r>
                      <a:endParaRPr sz="1100" b="1" dirty="0">
                        <a:solidFill>
                          <a:schemeClr val="accent1"/>
                        </a:solidFill>
                      </a:endParaRPr>
                    </a:p>
                  </a:txBody>
                  <a:tcPr marL="91425" marR="91425" marT="91425" marB="91425" anchor="ctr">
                    <a:lnL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 marL="91425" marR="91425" marT="91425" marB="91425"/>
                </a:tc>
                <a:tc rowSpan="2">
                  <a:txBody>
                    <a:bodyPr/>
                    <a:lstStyle/>
                    <a:p>
                      <a:pPr marL="0" lvl="0" indent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" sz="1100" dirty="0"/>
                        <a:t>800 mg fer IV</a:t>
                      </a:r>
                      <a:endParaRPr sz="1100" dirty="0"/>
                    </a:p>
                  </a:txBody>
                  <a:tcPr marL="91425" marR="91425" marT="91425" marB="91425" anchor="ctr"/>
                </a:tc>
                <a:tc>
                  <a:txBody>
                    <a:bodyPr/>
                    <a:lstStyle/>
                    <a:p>
                      <a:pPr marL="0" lvl="0" indent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" sz="1100" dirty="0"/>
                        <a:t> 15 % </a:t>
                      </a:r>
                      <a:endParaRPr sz="1100" dirty="0"/>
                    </a:p>
                  </a:txBody>
                  <a:tcPr marL="91425" marR="91425" marT="91425" marB="91425" anchor="ctr"/>
                </a:tc>
                <a:tc>
                  <a:txBody>
                    <a:bodyPr/>
                    <a:lstStyle/>
                    <a:p>
                      <a:pPr marL="0" lvl="0" indent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" sz="1100" dirty="0"/>
                        <a:t>Plus deficience sévère , meilleur effet </a:t>
                      </a:r>
                      <a:endParaRPr sz="1100" dirty="0"/>
                    </a:p>
                    <a:p>
                      <a:pPr marL="0" lvl="0" indent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" sz="1100" dirty="0"/>
                        <a:t>Pas effet sur Hb </a:t>
                      </a:r>
                      <a:endParaRPr sz="1100" dirty="0"/>
                    </a:p>
                  </a:txBody>
                  <a:tcPr marL="91425" marR="91425" marT="91425" marB="91425" anchor="ctr">
                    <a:lnR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40788">
                <a:tc>
                  <a:txBody>
                    <a:bodyPr/>
                    <a:lstStyle/>
                    <a:p>
                      <a:pPr marL="0" lvl="0" indent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" sz="1100" b="1" dirty="0">
                          <a:solidFill>
                            <a:schemeClr val="accent1"/>
                          </a:solidFill>
                        </a:rPr>
                        <a:t>4. Sharma &amp; al</a:t>
                      </a:r>
                      <a:endParaRPr sz="1100" b="1" dirty="0">
                        <a:solidFill>
                          <a:schemeClr val="accent1"/>
                        </a:solidFill>
                      </a:endParaRPr>
                    </a:p>
                    <a:p>
                      <a:pPr marL="0" lvl="0" indent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" sz="1100" b="1" dirty="0">
                          <a:solidFill>
                            <a:schemeClr val="accent1"/>
                          </a:solidFill>
                        </a:rPr>
                        <a:t>AJH 2016 </a:t>
                      </a:r>
                      <a:endParaRPr sz="1100" b="1" dirty="0">
                        <a:solidFill>
                          <a:schemeClr val="accent1"/>
                        </a:solidFill>
                      </a:endParaRPr>
                    </a:p>
                    <a:p>
                      <a:pPr marL="0" lvl="0" indent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b="1" i="1" dirty="0">
                          <a:solidFill>
                            <a:schemeClr val="tx2">
                              <a:lumMod val="25000"/>
                            </a:schemeClr>
                          </a:solidFill>
                        </a:rPr>
                        <a:t>Note: </a:t>
                      </a:r>
                      <a:r>
                        <a:rPr lang="fr" sz="1100" b="1" i="1" dirty="0">
                          <a:solidFill>
                            <a:schemeClr val="tx2">
                              <a:lumMod val="25000"/>
                            </a:schemeClr>
                          </a:solidFill>
                        </a:rPr>
                        <a:t>&lt; 21 ans </a:t>
                      </a:r>
                      <a:endParaRPr sz="1100" b="1" i="1" dirty="0">
                        <a:solidFill>
                          <a:schemeClr val="tx2">
                            <a:lumMod val="25000"/>
                          </a:schemeClr>
                        </a:solidFill>
                      </a:endParaRPr>
                    </a:p>
                  </a:txBody>
                  <a:tcPr marL="91425" marR="91425" marT="91425" marB="91425" anchor="ctr">
                    <a:lnL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rtl="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fr" sz="1100" dirty="0"/>
                        <a:t>Ferritine &lt; 50 + fer &lt; 50 </a:t>
                      </a:r>
                      <a:endParaRPr sz="1100" dirty="0"/>
                    </a:p>
                    <a:p>
                      <a:pPr marL="0" lvl="0" indent="0" rtl="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fr" sz="1100" dirty="0"/>
                        <a:t>Ferritine &lt; 20</a:t>
                      </a:r>
                      <a:endParaRPr sz="1100" dirty="0"/>
                    </a:p>
                    <a:p>
                      <a:pPr marL="0" lvl="0" indent="0" rtl="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fr" sz="1100" dirty="0"/>
                        <a:t>110 &gt; Hb &lt; 150  </a:t>
                      </a:r>
                      <a:endParaRPr sz="1100" dirty="0"/>
                    </a:p>
                  </a:txBody>
                  <a:tcPr marL="91425" marR="91425" marT="91425" marB="91425" anchor="ctr"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" sz="1100" dirty="0"/>
                        <a:t> 44% </a:t>
                      </a:r>
                      <a:endParaRPr sz="1100" dirty="0"/>
                    </a:p>
                    <a:p>
                      <a:pPr marL="0" lvl="0" indent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100" dirty="0"/>
                    </a:p>
                    <a:p>
                      <a:pPr marL="0" lvl="0" indent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" sz="1100" i="1" dirty="0"/>
                        <a:t>Pas contrôle </a:t>
                      </a:r>
                      <a:endParaRPr sz="1100" i="1" dirty="0"/>
                    </a:p>
                  </a:txBody>
                  <a:tcPr marL="91425" marR="91425" marT="91425" marB="91425" anchor="ctr"/>
                </a:tc>
                <a:tc>
                  <a:txBody>
                    <a:bodyPr/>
                    <a:lstStyle/>
                    <a:p>
                      <a:pPr marL="0" lvl="0" indent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" sz="1100" dirty="0"/>
                        <a:t>Amélioration des scores observés par parents aussi</a:t>
                      </a:r>
                      <a:endParaRPr sz="1100" dirty="0"/>
                    </a:p>
                  </a:txBody>
                  <a:tcPr marL="91425" marR="91425" marT="91425" marB="91425" anchor="ctr">
                    <a:lnR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725758">
                <a:tc>
                  <a:txBody>
                    <a:bodyPr/>
                    <a:lstStyle/>
                    <a:p>
                      <a:pPr marL="0" lvl="0" indent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" sz="1100" b="1" dirty="0">
                          <a:solidFill>
                            <a:schemeClr val="accent1"/>
                          </a:solidFill>
                        </a:rPr>
                        <a:t>5. Favrat &amp; al </a:t>
                      </a:r>
                      <a:endParaRPr sz="1100" b="1" dirty="0">
                        <a:solidFill>
                          <a:schemeClr val="accent1"/>
                        </a:solidFill>
                      </a:endParaRPr>
                    </a:p>
                    <a:p>
                      <a:pPr marL="0" lvl="0" indent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" sz="1100" b="1" dirty="0">
                          <a:solidFill>
                            <a:schemeClr val="accent1"/>
                          </a:solidFill>
                        </a:rPr>
                        <a:t>PLoS One</a:t>
                      </a:r>
                      <a:endParaRPr sz="1100" b="1" dirty="0">
                        <a:solidFill>
                          <a:schemeClr val="accent1"/>
                        </a:solidFill>
                      </a:endParaRPr>
                    </a:p>
                    <a:p>
                      <a:pPr marL="0" lvl="0" indent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" sz="1100" b="1" dirty="0">
                          <a:solidFill>
                            <a:schemeClr val="accent1"/>
                          </a:solidFill>
                        </a:rPr>
                        <a:t>2014</a:t>
                      </a:r>
                      <a:endParaRPr sz="1100" b="1" dirty="0">
                        <a:solidFill>
                          <a:schemeClr val="accent1"/>
                        </a:solidFill>
                      </a:endParaRPr>
                    </a:p>
                  </a:txBody>
                  <a:tcPr marL="91425" marR="91425" marT="91425" marB="91425" anchor="ctr">
                    <a:lnL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rtl="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fr" sz="1100" dirty="0"/>
                        <a:t>Ferritine &lt; 50 + sat &lt; 20% ou ferritine &lt; 15</a:t>
                      </a:r>
                      <a:endParaRPr sz="1100" dirty="0"/>
                    </a:p>
                    <a:p>
                      <a:pPr marL="0" lvl="0" indent="0" rtl="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fr" sz="1100" dirty="0"/>
                        <a:t>Hb &gt; 125 </a:t>
                      </a:r>
                      <a:endParaRPr sz="1100" dirty="0"/>
                    </a:p>
                  </a:txBody>
                  <a:tcPr marL="91425" marR="91425" marT="91425" marB="91425" anchor="ctr">
                    <a:lnB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" sz="1100" dirty="0"/>
                        <a:t>1000 mg fer IV</a:t>
                      </a:r>
                      <a:endParaRPr sz="1100" dirty="0"/>
                    </a:p>
                    <a:p>
                      <a:pPr marL="0" lvl="0" indent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100" dirty="0"/>
                    </a:p>
                  </a:txBody>
                  <a:tcPr marL="91425" marR="91425" marT="91425" marB="91425" anchor="ctr">
                    <a:lnB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" sz="1100" dirty="0"/>
                        <a:t>12,5% de plus = ↓ score de ≥ 1 points </a:t>
                      </a:r>
                      <a:endParaRPr sz="1100" dirty="0"/>
                    </a:p>
                  </a:txBody>
                  <a:tcPr marL="91425" marR="91425" marT="91425" marB="91425" anchor="ctr">
                    <a:lnB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" sz="1100" dirty="0"/>
                        <a:t>Amélioration des scores cognitifs </a:t>
                      </a:r>
                      <a:endParaRPr sz="1100" dirty="0"/>
                    </a:p>
                  </a:txBody>
                  <a:tcPr marL="91425" marR="91425" marT="91425" marB="91425" anchor="ctr">
                    <a:lnR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  <p:pic>
        <p:nvPicPr>
          <p:cNvPr id="7" name="Picture 42">
            <a:extLst>
              <a:ext uri="{FF2B5EF4-FFF2-40B4-BE49-F238E27FC236}">
                <a16:creationId xmlns:a16="http://schemas.microsoft.com/office/drawing/2014/main" xmlns="" id="{185B5F3E-7292-45A7-9FEB-8304163BBF8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78803" y="1134020"/>
            <a:ext cx="250074" cy="2500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Picture 13">
            <a:extLst>
              <a:ext uri="{FF2B5EF4-FFF2-40B4-BE49-F238E27FC236}">
                <a16:creationId xmlns:a16="http://schemas.microsoft.com/office/drawing/2014/main" xmlns="" id="{192ECF9C-24B0-4254-8E25-9C238998B00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55103" y="1134945"/>
            <a:ext cx="277038" cy="2743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xmlns="" id="{1C87BAED-5FF4-42B6-8E61-63A03553E78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557492" y="1134945"/>
            <a:ext cx="274320" cy="274320"/>
          </a:xfrm>
          <a:prstGeom prst="rect">
            <a:avLst/>
          </a:prstGeom>
        </p:spPr>
      </p:pic>
      <p:pic>
        <p:nvPicPr>
          <p:cNvPr id="10" name="Picture 3">
            <a:extLst>
              <a:ext uri="{FF2B5EF4-FFF2-40B4-BE49-F238E27FC236}">
                <a16:creationId xmlns:a16="http://schemas.microsoft.com/office/drawing/2014/main" xmlns="" id="{03046931-9B18-41F5-8A6B-2EF35AA778C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178" y="1153705"/>
            <a:ext cx="277036" cy="2743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" name="Picture 28">
            <a:extLst>
              <a:ext uri="{FF2B5EF4-FFF2-40B4-BE49-F238E27FC236}">
                <a16:creationId xmlns:a16="http://schemas.microsoft.com/office/drawing/2014/main" xmlns="" id="{FBDC160D-8325-4548-A5F6-EF0CCD9CC8A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23267" y="1132228"/>
            <a:ext cx="274320" cy="27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Shape 176"/>
          <p:cNvSpPr txBox="1">
            <a:spLocks noGrp="1"/>
          </p:cNvSpPr>
          <p:nvPr>
            <p:ph type="title"/>
          </p:nvPr>
        </p:nvSpPr>
        <p:spPr>
          <a:xfrm>
            <a:off x="311700" y="134804"/>
            <a:ext cx="8520600" cy="8010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fr" dirty="0"/>
              <a:t> Critique </a:t>
            </a:r>
            <a:endParaRPr dirty="0"/>
          </a:p>
        </p:txBody>
      </p:sp>
      <p:sp>
        <p:nvSpPr>
          <p:cNvPr id="177" name="Shape 177"/>
          <p:cNvSpPr txBox="1">
            <a:spLocks noGrp="1"/>
          </p:cNvSpPr>
          <p:nvPr>
            <p:ph type="body" idx="1"/>
          </p:nvPr>
        </p:nvSpPr>
        <p:spPr>
          <a:xfrm>
            <a:off x="311700" y="1228675"/>
            <a:ext cx="8520600" cy="3340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fr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b="1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8" name="Shape 178"/>
          <p:cNvSpPr txBox="1"/>
          <p:nvPr/>
        </p:nvSpPr>
        <p:spPr>
          <a:xfrm>
            <a:off x="635769" y="1228675"/>
            <a:ext cx="7514700" cy="2626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3020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600"/>
              <a:buChar char="●"/>
            </a:pPr>
            <a:r>
              <a:rPr lang="fr" sz="1600" dirty="0"/>
              <a:t>Aveugle difficile avec fer PO </a:t>
            </a:r>
            <a:endParaRPr sz="1600" dirty="0"/>
          </a:p>
          <a:p>
            <a:pPr marL="457200" lvl="0" indent="-33020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600"/>
              <a:buChar char="●"/>
            </a:pPr>
            <a:r>
              <a:rPr lang="fr" sz="1600" dirty="0"/>
              <a:t>Absorption variable</a:t>
            </a:r>
            <a:endParaRPr sz="1600" dirty="0"/>
          </a:p>
          <a:p>
            <a:pPr marL="457200" lvl="0" indent="-33020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600"/>
              <a:buChar char="●"/>
            </a:pPr>
            <a:r>
              <a:rPr lang="fr" sz="1600" dirty="0"/>
              <a:t>Comparaison entre études difficile  / Peu de patient </a:t>
            </a:r>
            <a:endParaRPr sz="1600" dirty="0"/>
          </a:p>
          <a:p>
            <a:pPr marL="457200" lvl="0" indent="-33020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600"/>
              <a:buChar char="●"/>
            </a:pPr>
            <a:r>
              <a:rPr lang="fr" sz="1600" dirty="0"/>
              <a:t>Fatigue subjective + impact réel des baisses de scores cliniques</a:t>
            </a:r>
          </a:p>
          <a:p>
            <a:pPr marL="127000" lvl="4">
              <a:lnSpc>
                <a:spcPct val="200000"/>
              </a:lnSpc>
              <a:buSzPts val="1600"/>
            </a:pPr>
            <a:r>
              <a:rPr lang="fr" sz="1600" dirty="0"/>
              <a:t>			                      </a:t>
            </a:r>
            <a:r>
              <a:rPr lang="fr" sz="1600" i="1" dirty="0"/>
              <a:t>et aussi score différents </a:t>
            </a:r>
            <a:endParaRPr sz="1600" i="1" dirty="0"/>
          </a:p>
          <a:p>
            <a:pPr marL="457200" lvl="0" indent="-33020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600"/>
              <a:buChar char="●"/>
            </a:pPr>
            <a:r>
              <a:rPr lang="fr" sz="1600" dirty="0"/>
              <a:t>Financement pharmaceutique </a:t>
            </a:r>
            <a:endParaRPr sz="1600" dirty="0"/>
          </a:p>
          <a:p>
            <a:pPr marL="457200" lvl="0" indent="-31750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fr" sz="1600" dirty="0"/>
              <a:t>Autre cause de fatigue : études hétérogènes</a:t>
            </a:r>
            <a:r>
              <a:rPr lang="fr" dirty="0"/>
              <a:t> </a:t>
            </a:r>
            <a:endParaRPr dirty="0"/>
          </a:p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fr-CA" dirty="0"/>
              <a:t> </a:t>
            </a:r>
            <a:endParaRPr dirty="0"/>
          </a:p>
        </p:txBody>
      </p:sp>
      <p:pic>
        <p:nvPicPr>
          <p:cNvPr id="7" name="Shape 186">
            <a:extLst>
              <a:ext uri="{FF2B5EF4-FFF2-40B4-BE49-F238E27FC236}">
                <a16:creationId xmlns:a16="http://schemas.microsoft.com/office/drawing/2014/main" xmlns="" id="{74940F71-E880-954B-AFF9-8445C2669734}"/>
              </a:ext>
            </a:extLst>
          </p:cNvPr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965273" y="2493630"/>
            <a:ext cx="602830" cy="58945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5" name="Connecteur droit 4">
            <a:extLst>
              <a:ext uri="{FF2B5EF4-FFF2-40B4-BE49-F238E27FC236}">
                <a16:creationId xmlns:a16="http://schemas.microsoft.com/office/drawing/2014/main" xmlns="" id="{F178FAEE-5D2E-2D47-BF55-A7CECD75ADC7}"/>
              </a:ext>
            </a:extLst>
          </p:cNvPr>
          <p:cNvCxnSpPr/>
          <p:nvPr/>
        </p:nvCxnSpPr>
        <p:spPr>
          <a:xfrm>
            <a:off x="7315200" y="1117600"/>
            <a:ext cx="0" cy="3341511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Shape 191"/>
          <p:cNvSpPr txBox="1">
            <a:spLocks noGrp="1"/>
          </p:cNvSpPr>
          <p:nvPr>
            <p:ph type="title"/>
          </p:nvPr>
        </p:nvSpPr>
        <p:spPr>
          <a:xfrm>
            <a:off x="311700" y="168671"/>
            <a:ext cx="8520600" cy="8010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fr" dirty="0"/>
              <a:t> Prospective </a:t>
            </a:r>
            <a:endParaRPr dirty="0"/>
          </a:p>
        </p:txBody>
      </p:sp>
      <p:sp>
        <p:nvSpPr>
          <p:cNvPr id="192" name="Shape 192"/>
          <p:cNvSpPr txBox="1">
            <a:spLocks noGrp="1"/>
          </p:cNvSpPr>
          <p:nvPr>
            <p:ph type="body" idx="1"/>
          </p:nvPr>
        </p:nvSpPr>
        <p:spPr>
          <a:xfrm>
            <a:off x="311700" y="1228675"/>
            <a:ext cx="6676122" cy="3340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fr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b="1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3" name="Shape 193"/>
          <p:cNvSpPr txBox="1"/>
          <p:nvPr/>
        </p:nvSpPr>
        <p:spPr>
          <a:xfrm>
            <a:off x="120725" y="1228675"/>
            <a:ext cx="7058072" cy="192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17500">
              <a:lnSpc>
                <a:spcPct val="25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fr" sz="1600" dirty="0"/>
              <a:t>Changement pratique : </a:t>
            </a:r>
          </a:p>
          <a:p>
            <a:pPr marL="139700" lvl="0">
              <a:lnSpc>
                <a:spcPct val="250000"/>
              </a:lnSpc>
              <a:spcBef>
                <a:spcPts val="0"/>
              </a:spcBef>
              <a:spcAft>
                <a:spcPts val="0"/>
              </a:spcAft>
              <a:buSzPts val="1400"/>
            </a:pPr>
            <a:r>
              <a:rPr lang="fr" sz="1600" dirty="0"/>
              <a:t>	</a:t>
            </a:r>
            <a:r>
              <a:rPr lang="fr" sz="1600" dirty="0">
                <a:sym typeface="Wingdings" pitchFamily="2" charset="2"/>
              </a:rPr>
              <a:t></a:t>
            </a:r>
            <a:r>
              <a:rPr lang="fr" sz="1600" dirty="0"/>
              <a:t> Maintenant recommandation de fer q 2 jours</a:t>
            </a:r>
          </a:p>
          <a:p>
            <a:pPr marL="425450" indent="-285750">
              <a:lnSpc>
                <a:spcPct val="250000"/>
              </a:lnSpc>
              <a:buSzPct val="150000"/>
              <a:buFont typeface="Arial" panose="020B0604020202020204" pitchFamily="34" charset="0"/>
              <a:buChar char="•"/>
            </a:pPr>
            <a:r>
              <a:rPr lang="fr-CA" sz="1600" dirty="0"/>
              <a:t>Temps de traitement ? </a:t>
            </a:r>
            <a:endParaRPr sz="1600" dirty="0"/>
          </a:p>
          <a:p>
            <a:pPr marL="457200" lvl="0" indent="-317500">
              <a:lnSpc>
                <a:spcPct val="25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fr" sz="1600" dirty="0"/>
              <a:t>IRM permettant d’évaluer réserve en fer cortical </a:t>
            </a:r>
          </a:p>
          <a:p>
            <a:pPr marL="139700" lvl="1">
              <a:lnSpc>
                <a:spcPct val="250000"/>
              </a:lnSpc>
              <a:buSzPts val="1400"/>
            </a:pPr>
            <a:r>
              <a:rPr lang="fr" sz="1600" dirty="0"/>
              <a:t>	</a:t>
            </a:r>
            <a:r>
              <a:rPr lang="fr" sz="1600" dirty="0">
                <a:sym typeface="Wingdings" pitchFamily="2" charset="2"/>
              </a:rPr>
              <a:t> </a:t>
            </a:r>
            <a:r>
              <a:rPr lang="fr" sz="1600" dirty="0"/>
              <a:t> Meilleure compréhension de son rôle sur fonction cérébrale ?  </a:t>
            </a:r>
            <a:endParaRPr sz="1600" dirty="0"/>
          </a:p>
        </p:txBody>
      </p:sp>
      <p:cxnSp>
        <p:nvCxnSpPr>
          <p:cNvPr id="5" name="Connecteur droit 4">
            <a:extLst>
              <a:ext uri="{FF2B5EF4-FFF2-40B4-BE49-F238E27FC236}">
                <a16:creationId xmlns:a16="http://schemas.microsoft.com/office/drawing/2014/main" xmlns="" id="{673232AA-82FB-714E-A1D9-D23B3BA7C648}"/>
              </a:ext>
            </a:extLst>
          </p:cNvPr>
          <p:cNvCxnSpPr/>
          <p:nvPr/>
        </p:nvCxnSpPr>
        <p:spPr>
          <a:xfrm>
            <a:off x="7178797" y="1227364"/>
            <a:ext cx="0" cy="3341511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6E46968B-2622-974D-A870-2248BD40216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3300" y="2443445"/>
            <a:ext cx="568125" cy="568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Shape 183"/>
          <p:cNvSpPr txBox="1">
            <a:spLocks noGrp="1"/>
          </p:cNvSpPr>
          <p:nvPr>
            <p:ph type="title"/>
          </p:nvPr>
        </p:nvSpPr>
        <p:spPr>
          <a:xfrm>
            <a:off x="311700" y="179960"/>
            <a:ext cx="8520600" cy="8010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fr" dirty="0"/>
              <a:t> Impact clinique / Conclusion</a:t>
            </a:r>
            <a:endParaRPr dirty="0"/>
          </a:p>
        </p:txBody>
      </p:sp>
      <p:sp>
        <p:nvSpPr>
          <p:cNvPr id="184" name="Shape 184"/>
          <p:cNvSpPr txBox="1">
            <a:spLocks noGrp="1"/>
          </p:cNvSpPr>
          <p:nvPr>
            <p:ph type="body" idx="1"/>
          </p:nvPr>
        </p:nvSpPr>
        <p:spPr>
          <a:xfrm>
            <a:off x="311700" y="1228675"/>
            <a:ext cx="8520600" cy="3340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fr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b="1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5" name="Shape 185"/>
          <p:cNvSpPr txBox="1"/>
          <p:nvPr/>
        </p:nvSpPr>
        <p:spPr>
          <a:xfrm>
            <a:off x="221389" y="1304800"/>
            <a:ext cx="6811589" cy="261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285750" lvl="0" indent="-28575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fr" sz="1600" dirty="0"/>
              <a:t>Peut avoir impact clinique important chez personne avec bonne atteinte fonctionnelle </a:t>
            </a:r>
            <a:endParaRPr sz="1600" dirty="0"/>
          </a:p>
          <a:p>
            <a:pPr marL="285750" lvl="0" indent="-28575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fr" sz="1600" dirty="0"/>
              <a:t>Peu coûteux / Accessible  (PO &gt;&gt; IV) </a:t>
            </a:r>
            <a:endParaRPr sz="1600" dirty="0"/>
          </a:p>
          <a:p>
            <a:pPr marL="285750" lvl="0" indent="-28575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fr" sz="1600" dirty="0"/>
              <a:t>Arsenal thérapeutique de plus pour condition où parfois peu à offrir</a:t>
            </a:r>
            <a:endParaRPr sz="1600" dirty="0"/>
          </a:p>
          <a:p>
            <a:pPr marL="285750" lvl="0" indent="-28575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fr" sz="1600" dirty="0"/>
              <a:t>Inclure ferritine (pas seulement FSC) dans bilan de fatigue </a:t>
            </a:r>
          </a:p>
          <a:p>
            <a:pPr marL="285750" lvl="0" indent="-28575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fr" sz="1600" dirty="0"/>
              <a:t>Ne pas oublier d’investiguer état ferriprive qui persiste non expliqué !</a:t>
            </a:r>
            <a:endParaRPr sz="1600" dirty="0"/>
          </a:p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pic>
        <p:nvPicPr>
          <p:cNvPr id="6" name="Picture 9">
            <a:extLst>
              <a:ext uri="{FF2B5EF4-FFF2-40B4-BE49-F238E27FC236}">
                <a16:creationId xmlns:a16="http://schemas.microsoft.com/office/drawing/2014/main" xmlns="" id="{17D5E5CE-533C-AC49-8E37-1DC69A3B4E0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34464" y="2325025"/>
            <a:ext cx="568125" cy="573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7" name="Connecteur droit 6">
            <a:extLst>
              <a:ext uri="{FF2B5EF4-FFF2-40B4-BE49-F238E27FC236}">
                <a16:creationId xmlns:a16="http://schemas.microsoft.com/office/drawing/2014/main" xmlns="" id="{1E7673CD-25C1-0142-86F5-419296813403}"/>
              </a:ext>
            </a:extLst>
          </p:cNvPr>
          <p:cNvCxnSpPr/>
          <p:nvPr/>
        </p:nvCxnSpPr>
        <p:spPr>
          <a:xfrm>
            <a:off x="7123289" y="1128889"/>
            <a:ext cx="0" cy="3341511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Shape 198"/>
          <p:cNvSpPr txBox="1">
            <a:spLocks noGrp="1"/>
          </p:cNvSpPr>
          <p:nvPr>
            <p:ph type="title"/>
          </p:nvPr>
        </p:nvSpPr>
        <p:spPr>
          <a:xfrm>
            <a:off x="311700" y="157382"/>
            <a:ext cx="8520600" cy="8010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fr" dirty="0"/>
              <a:t> Questions </a:t>
            </a:r>
            <a:endParaRPr dirty="0"/>
          </a:p>
        </p:txBody>
      </p:sp>
      <p:sp>
        <p:nvSpPr>
          <p:cNvPr id="199" name="Shape 199"/>
          <p:cNvSpPr txBox="1">
            <a:spLocks noGrp="1"/>
          </p:cNvSpPr>
          <p:nvPr>
            <p:ph type="body" idx="1"/>
          </p:nvPr>
        </p:nvSpPr>
        <p:spPr>
          <a:xfrm>
            <a:off x="311700" y="1228675"/>
            <a:ext cx="8520600" cy="3340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fr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b="1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5" name="Picture 38">
            <a:extLst>
              <a:ext uri="{FF2B5EF4-FFF2-40B4-BE49-F238E27FC236}">
                <a16:creationId xmlns:a16="http://schemas.microsoft.com/office/drawing/2014/main" xmlns="" id="{54FB16DC-F8E8-1245-993E-F9EE9591243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51054" y="1750804"/>
            <a:ext cx="1641892" cy="16418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ZoneTexte 2">
            <a:extLst>
              <a:ext uri="{FF2B5EF4-FFF2-40B4-BE49-F238E27FC236}">
                <a16:creationId xmlns:a16="http://schemas.microsoft.com/office/drawing/2014/main" xmlns="" id="{BE5BDB31-4115-FE4C-8BC9-30CBDC53FB9D}"/>
              </a:ext>
            </a:extLst>
          </p:cNvPr>
          <p:cNvSpPr txBox="1"/>
          <p:nvPr/>
        </p:nvSpPr>
        <p:spPr>
          <a:xfrm>
            <a:off x="5775960" y="4568875"/>
            <a:ext cx="32544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i="1" dirty="0"/>
              <a:t>Merci à Dr </a:t>
            </a:r>
            <a:r>
              <a:rPr lang="fr-FR" b="1" i="1" dirty="0" err="1"/>
              <a:t>Pless</a:t>
            </a:r>
            <a:r>
              <a:rPr lang="fr-FR" b="1" i="1" dirty="0"/>
              <a:t> et Dr Castonguay 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Shape 204"/>
          <p:cNvSpPr txBox="1">
            <a:spLocks noGrp="1"/>
          </p:cNvSpPr>
          <p:nvPr>
            <p:ph type="title"/>
          </p:nvPr>
        </p:nvSpPr>
        <p:spPr>
          <a:xfrm>
            <a:off x="311700" y="179960"/>
            <a:ext cx="8520600" cy="8010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 Références </a:t>
            </a:r>
            <a:endParaRPr/>
          </a:p>
        </p:txBody>
      </p:sp>
      <p:sp>
        <p:nvSpPr>
          <p:cNvPr id="205" name="Shape 205"/>
          <p:cNvSpPr txBox="1">
            <a:spLocks noGrp="1"/>
          </p:cNvSpPr>
          <p:nvPr>
            <p:ph type="body" idx="1"/>
          </p:nvPr>
        </p:nvSpPr>
        <p:spPr>
          <a:xfrm>
            <a:off x="94389" y="980960"/>
            <a:ext cx="8520600" cy="3340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fr" sz="1100" dirty="0">
                <a:solidFill>
                  <a:schemeClr val="accent1"/>
                </a:solidFill>
                <a:latin typeface="+mj-lt"/>
                <a:ea typeface="Calibri"/>
                <a:cs typeface="Calibri"/>
                <a:sym typeface="Calibri"/>
              </a:rPr>
              <a:t>	</a:t>
            </a:r>
            <a:r>
              <a:rPr lang="fr" sz="1100" dirty="0" err="1">
                <a:solidFill>
                  <a:schemeClr val="accent1"/>
                </a:solidFill>
                <a:latin typeface="+mj-lt"/>
                <a:ea typeface="Calibri"/>
                <a:cs typeface="Calibri"/>
                <a:sym typeface="Calibri"/>
              </a:rPr>
              <a:t>Krayenbuehl</a:t>
            </a:r>
            <a:r>
              <a:rPr lang="fr" sz="1100" dirty="0">
                <a:solidFill>
                  <a:schemeClr val="accent1"/>
                </a:solidFill>
                <a:latin typeface="+mj-lt"/>
                <a:ea typeface="Calibri"/>
                <a:cs typeface="Calibri"/>
                <a:sym typeface="Calibri"/>
              </a:rPr>
              <a:t>, P.-A., </a:t>
            </a:r>
            <a:r>
              <a:rPr lang="fr" sz="1100" dirty="0" err="1">
                <a:solidFill>
                  <a:schemeClr val="accent1"/>
                </a:solidFill>
                <a:latin typeface="+mj-lt"/>
                <a:ea typeface="Calibri"/>
                <a:cs typeface="Calibri"/>
                <a:sym typeface="Calibri"/>
              </a:rPr>
              <a:t>Battegay</a:t>
            </a:r>
            <a:r>
              <a:rPr lang="fr" sz="1100" dirty="0">
                <a:solidFill>
                  <a:schemeClr val="accent1"/>
                </a:solidFill>
                <a:latin typeface="+mj-lt"/>
                <a:ea typeface="Calibri"/>
                <a:cs typeface="Calibri"/>
                <a:sym typeface="Calibri"/>
              </a:rPr>
              <a:t>, E., </a:t>
            </a:r>
            <a:r>
              <a:rPr lang="fr" sz="1100" dirty="0" err="1">
                <a:solidFill>
                  <a:schemeClr val="accent1"/>
                </a:solidFill>
                <a:latin typeface="+mj-lt"/>
                <a:ea typeface="Calibri"/>
                <a:cs typeface="Calibri"/>
                <a:sym typeface="Calibri"/>
              </a:rPr>
              <a:t>Breymann</a:t>
            </a:r>
            <a:r>
              <a:rPr lang="fr" sz="1100" dirty="0">
                <a:solidFill>
                  <a:schemeClr val="accent1"/>
                </a:solidFill>
                <a:latin typeface="+mj-lt"/>
                <a:ea typeface="Calibri"/>
                <a:cs typeface="Calibri"/>
                <a:sym typeface="Calibri"/>
              </a:rPr>
              <a:t>, C., </a:t>
            </a:r>
            <a:r>
              <a:rPr lang="fr" sz="1100" dirty="0" err="1">
                <a:solidFill>
                  <a:schemeClr val="accent1"/>
                </a:solidFill>
                <a:latin typeface="+mj-lt"/>
                <a:ea typeface="Calibri"/>
                <a:cs typeface="Calibri"/>
                <a:sym typeface="Calibri"/>
              </a:rPr>
              <a:t>Furrer</a:t>
            </a:r>
            <a:r>
              <a:rPr lang="fr" sz="1100" dirty="0">
                <a:solidFill>
                  <a:schemeClr val="accent1"/>
                </a:solidFill>
                <a:latin typeface="+mj-lt"/>
                <a:ea typeface="Calibri"/>
                <a:cs typeface="Calibri"/>
                <a:sym typeface="Calibri"/>
              </a:rPr>
              <a:t>, J., </a:t>
            </a:r>
            <a:r>
              <a:rPr lang="fr" sz="1100" dirty="0" err="1">
                <a:solidFill>
                  <a:schemeClr val="accent1"/>
                </a:solidFill>
                <a:latin typeface="+mj-lt"/>
                <a:ea typeface="Calibri"/>
                <a:cs typeface="Calibri"/>
                <a:sym typeface="Calibri"/>
              </a:rPr>
              <a:t>Schulthedd</a:t>
            </a:r>
            <a:r>
              <a:rPr lang="fr" sz="1100" dirty="0">
                <a:solidFill>
                  <a:schemeClr val="accent1"/>
                </a:solidFill>
                <a:latin typeface="+mj-lt"/>
                <a:ea typeface="Calibri"/>
                <a:cs typeface="Calibri"/>
                <a:sym typeface="Calibri"/>
              </a:rPr>
              <a:t>, G. (2011). </a:t>
            </a:r>
            <a:r>
              <a:rPr lang="fr" sz="1100" dirty="0" err="1">
                <a:solidFill>
                  <a:schemeClr val="accent1"/>
                </a:solidFill>
                <a:latin typeface="+mj-lt"/>
                <a:ea typeface="Calibri"/>
                <a:cs typeface="Calibri"/>
                <a:sym typeface="Calibri"/>
              </a:rPr>
              <a:t>Intravenous</a:t>
            </a:r>
            <a:r>
              <a:rPr lang="fr" sz="1100" dirty="0">
                <a:solidFill>
                  <a:schemeClr val="accent1"/>
                </a:solidFill>
                <a:latin typeface="+mj-lt"/>
                <a:ea typeface="Calibri"/>
                <a:cs typeface="Calibri"/>
                <a:sym typeface="Calibri"/>
              </a:rPr>
              <a:t> </a:t>
            </a:r>
            <a:r>
              <a:rPr lang="fr" sz="1100" dirty="0" err="1">
                <a:solidFill>
                  <a:schemeClr val="accent1"/>
                </a:solidFill>
                <a:latin typeface="+mj-lt"/>
                <a:ea typeface="Calibri"/>
                <a:cs typeface="Calibri"/>
                <a:sym typeface="Calibri"/>
              </a:rPr>
              <a:t>iron</a:t>
            </a:r>
            <a:r>
              <a:rPr lang="fr" sz="1100" dirty="0">
                <a:solidFill>
                  <a:schemeClr val="accent1"/>
                </a:solidFill>
                <a:latin typeface="+mj-lt"/>
                <a:ea typeface="Calibri"/>
                <a:cs typeface="Calibri"/>
                <a:sym typeface="Calibri"/>
              </a:rPr>
              <a:t> for the </a:t>
            </a:r>
            <a:r>
              <a:rPr lang="fr" sz="1100" dirty="0" err="1">
                <a:solidFill>
                  <a:schemeClr val="accent1"/>
                </a:solidFill>
                <a:latin typeface="+mj-lt"/>
                <a:ea typeface="Calibri"/>
                <a:cs typeface="Calibri"/>
                <a:sym typeface="Calibri"/>
              </a:rPr>
              <a:t>treatment</a:t>
            </a:r>
            <a:r>
              <a:rPr lang="fr" sz="1100" dirty="0">
                <a:solidFill>
                  <a:schemeClr val="accent1"/>
                </a:solidFill>
                <a:latin typeface="+mj-lt"/>
                <a:ea typeface="Calibri"/>
                <a:cs typeface="Calibri"/>
                <a:sym typeface="Calibri"/>
              </a:rPr>
              <a:t> of fatigue in </a:t>
            </a:r>
            <a:r>
              <a:rPr lang="fr" sz="1100" dirty="0" err="1">
                <a:solidFill>
                  <a:schemeClr val="accent1"/>
                </a:solidFill>
                <a:latin typeface="+mj-lt"/>
                <a:ea typeface="Calibri"/>
                <a:cs typeface="Calibri"/>
                <a:sym typeface="Calibri"/>
              </a:rPr>
              <a:t>nonanemic</a:t>
            </a:r>
            <a:r>
              <a:rPr lang="fr" sz="1100" dirty="0">
                <a:solidFill>
                  <a:schemeClr val="accent1"/>
                </a:solidFill>
                <a:latin typeface="+mj-lt"/>
                <a:ea typeface="Calibri"/>
                <a:cs typeface="Calibri"/>
                <a:sym typeface="Calibri"/>
              </a:rPr>
              <a:t>, </a:t>
            </a:r>
            <a:r>
              <a:rPr lang="fr" sz="1100" dirty="0" err="1">
                <a:solidFill>
                  <a:schemeClr val="accent1"/>
                </a:solidFill>
                <a:latin typeface="+mj-lt"/>
                <a:ea typeface="Calibri"/>
                <a:cs typeface="Calibri"/>
                <a:sym typeface="Calibri"/>
              </a:rPr>
              <a:t>premenopausal</a:t>
            </a:r>
            <a:r>
              <a:rPr lang="fr" sz="1100" dirty="0">
                <a:solidFill>
                  <a:schemeClr val="accent1"/>
                </a:solidFill>
                <a:latin typeface="+mj-lt"/>
                <a:ea typeface="Calibri"/>
                <a:cs typeface="Calibri"/>
                <a:sym typeface="Calibri"/>
              </a:rPr>
              <a:t> </a:t>
            </a:r>
            <a:r>
              <a:rPr lang="fr" sz="1100" dirty="0" err="1">
                <a:solidFill>
                  <a:schemeClr val="accent1"/>
                </a:solidFill>
                <a:latin typeface="+mj-lt"/>
                <a:ea typeface="Calibri"/>
                <a:cs typeface="Calibri"/>
                <a:sym typeface="Calibri"/>
              </a:rPr>
              <a:t>women</a:t>
            </a:r>
            <a:r>
              <a:rPr lang="fr" sz="1100" dirty="0">
                <a:solidFill>
                  <a:schemeClr val="accent1"/>
                </a:solidFill>
                <a:latin typeface="+mj-lt"/>
                <a:ea typeface="Calibri"/>
                <a:cs typeface="Calibri"/>
                <a:sym typeface="Calibri"/>
              </a:rPr>
              <a:t> </a:t>
            </a:r>
            <a:r>
              <a:rPr lang="fr" sz="1100" dirty="0" err="1">
                <a:solidFill>
                  <a:schemeClr val="accent1"/>
                </a:solidFill>
                <a:latin typeface="+mj-lt"/>
                <a:ea typeface="Calibri"/>
                <a:cs typeface="Calibri"/>
                <a:sym typeface="Calibri"/>
              </a:rPr>
              <a:t>with</a:t>
            </a:r>
            <a:r>
              <a:rPr lang="fr" sz="1100" dirty="0">
                <a:solidFill>
                  <a:schemeClr val="accent1"/>
                </a:solidFill>
                <a:latin typeface="+mj-lt"/>
                <a:ea typeface="Calibri"/>
                <a:cs typeface="Calibri"/>
                <a:sym typeface="Calibri"/>
              </a:rPr>
              <a:t> </a:t>
            </a:r>
            <a:r>
              <a:rPr lang="fr" sz="1100" dirty="0" err="1">
                <a:solidFill>
                  <a:schemeClr val="accent1"/>
                </a:solidFill>
                <a:latin typeface="+mj-lt"/>
                <a:ea typeface="Calibri"/>
                <a:cs typeface="Calibri"/>
                <a:sym typeface="Calibri"/>
              </a:rPr>
              <a:t>low</a:t>
            </a:r>
            <a:r>
              <a:rPr lang="fr" sz="1100" dirty="0">
                <a:solidFill>
                  <a:schemeClr val="accent1"/>
                </a:solidFill>
                <a:latin typeface="+mj-lt"/>
                <a:ea typeface="Calibri"/>
                <a:cs typeface="Calibri"/>
                <a:sym typeface="Calibri"/>
              </a:rPr>
              <a:t> </a:t>
            </a:r>
            <a:r>
              <a:rPr lang="fr" sz="1100" dirty="0" err="1">
                <a:solidFill>
                  <a:schemeClr val="accent1"/>
                </a:solidFill>
                <a:latin typeface="+mj-lt"/>
                <a:ea typeface="Calibri"/>
                <a:cs typeface="Calibri"/>
                <a:sym typeface="Calibri"/>
              </a:rPr>
              <a:t>ferritin</a:t>
            </a:r>
            <a:r>
              <a:rPr lang="fr" sz="1100" dirty="0">
                <a:solidFill>
                  <a:schemeClr val="accent1"/>
                </a:solidFill>
                <a:latin typeface="+mj-lt"/>
                <a:ea typeface="Calibri"/>
                <a:cs typeface="Calibri"/>
                <a:sym typeface="Calibri"/>
              </a:rPr>
              <a:t> concentration. </a:t>
            </a:r>
            <a:r>
              <a:rPr lang="fr" sz="1100" i="1" dirty="0">
                <a:solidFill>
                  <a:schemeClr val="accent1"/>
                </a:solidFill>
                <a:latin typeface="+mj-lt"/>
                <a:ea typeface="Calibri"/>
                <a:cs typeface="Calibri"/>
                <a:sym typeface="Calibri"/>
              </a:rPr>
              <a:t>Blood, 118 (12), </a:t>
            </a:r>
            <a:r>
              <a:rPr lang="fr" sz="1100" dirty="0">
                <a:solidFill>
                  <a:schemeClr val="accent1"/>
                </a:solidFill>
                <a:latin typeface="+mj-lt"/>
                <a:ea typeface="Calibri"/>
                <a:cs typeface="Calibri"/>
                <a:sym typeface="Calibri"/>
              </a:rPr>
              <a:t>3222-3227. </a:t>
            </a:r>
            <a:endParaRPr sz="1100" dirty="0">
              <a:solidFill>
                <a:schemeClr val="accent1"/>
              </a:solidFill>
              <a:latin typeface="+mj-lt"/>
              <a:ea typeface="Calibri"/>
              <a:cs typeface="Calibri"/>
              <a:sym typeface="Calibri"/>
            </a:endParaRPr>
          </a:p>
          <a:p>
            <a:pPr marL="0" lvl="0" indent="0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fr" sz="1100" dirty="0">
                <a:solidFill>
                  <a:schemeClr val="accent1"/>
                </a:solidFill>
                <a:latin typeface="+mj-lt"/>
                <a:ea typeface="Calibri"/>
                <a:cs typeface="Calibri"/>
                <a:sym typeface="Calibri"/>
              </a:rPr>
              <a:t>	Sharma, R., R. </a:t>
            </a:r>
            <a:r>
              <a:rPr lang="fr" sz="1100" dirty="0" err="1">
                <a:solidFill>
                  <a:schemeClr val="accent1"/>
                </a:solidFill>
                <a:latin typeface="+mj-lt"/>
                <a:ea typeface="Calibri"/>
                <a:cs typeface="Calibri"/>
                <a:sym typeface="Calibri"/>
              </a:rPr>
              <a:t>Stanek</a:t>
            </a:r>
            <a:r>
              <a:rPr lang="fr" sz="1100" dirty="0">
                <a:solidFill>
                  <a:schemeClr val="accent1"/>
                </a:solidFill>
                <a:latin typeface="+mj-lt"/>
                <a:ea typeface="Calibri"/>
                <a:cs typeface="Calibri"/>
                <a:sym typeface="Calibri"/>
              </a:rPr>
              <a:t>, J., Koch, </a:t>
            </a:r>
            <a:r>
              <a:rPr lang="fr" sz="1100" dirty="0" err="1">
                <a:solidFill>
                  <a:schemeClr val="accent1"/>
                </a:solidFill>
                <a:latin typeface="+mj-lt"/>
                <a:ea typeface="Calibri"/>
                <a:cs typeface="Calibri"/>
                <a:sym typeface="Calibri"/>
              </a:rPr>
              <a:t>T.l</a:t>
            </a:r>
            <a:r>
              <a:rPr lang="fr" sz="1100" dirty="0">
                <a:solidFill>
                  <a:schemeClr val="accent1"/>
                </a:solidFill>
                <a:latin typeface="+mj-lt"/>
                <a:ea typeface="Calibri"/>
                <a:cs typeface="Calibri"/>
                <a:sym typeface="Calibri"/>
              </a:rPr>
              <a:t>., Grooms, L., O’Brien, S. (2016). </a:t>
            </a:r>
            <a:r>
              <a:rPr lang="fr" sz="1100" dirty="0" err="1">
                <a:solidFill>
                  <a:schemeClr val="accent1"/>
                </a:solidFill>
                <a:latin typeface="+mj-lt"/>
                <a:ea typeface="Calibri"/>
                <a:cs typeface="Calibri"/>
                <a:sym typeface="Calibri"/>
              </a:rPr>
              <a:t>Intravenous</a:t>
            </a:r>
            <a:r>
              <a:rPr lang="fr" sz="1100" dirty="0">
                <a:solidFill>
                  <a:schemeClr val="accent1"/>
                </a:solidFill>
                <a:latin typeface="+mj-lt"/>
                <a:ea typeface="Calibri"/>
                <a:cs typeface="Calibri"/>
                <a:sym typeface="Calibri"/>
              </a:rPr>
              <a:t> </a:t>
            </a:r>
            <a:r>
              <a:rPr lang="fr" sz="1100" dirty="0" err="1">
                <a:solidFill>
                  <a:schemeClr val="accent1"/>
                </a:solidFill>
                <a:latin typeface="+mj-lt"/>
                <a:ea typeface="Calibri"/>
                <a:cs typeface="Calibri"/>
                <a:sym typeface="Calibri"/>
              </a:rPr>
              <a:t>iron</a:t>
            </a:r>
            <a:r>
              <a:rPr lang="fr" sz="1100" dirty="0">
                <a:solidFill>
                  <a:schemeClr val="accent1"/>
                </a:solidFill>
                <a:latin typeface="+mj-lt"/>
                <a:ea typeface="Calibri"/>
                <a:cs typeface="Calibri"/>
                <a:sym typeface="Calibri"/>
              </a:rPr>
              <a:t> </a:t>
            </a:r>
            <a:r>
              <a:rPr lang="fr" sz="1100" dirty="0" err="1">
                <a:solidFill>
                  <a:schemeClr val="accent1"/>
                </a:solidFill>
                <a:latin typeface="+mj-lt"/>
                <a:ea typeface="Calibri"/>
                <a:cs typeface="Calibri"/>
                <a:sym typeface="Calibri"/>
              </a:rPr>
              <a:t>therapy</a:t>
            </a:r>
            <a:r>
              <a:rPr lang="fr" sz="1100" dirty="0">
                <a:solidFill>
                  <a:schemeClr val="accent1"/>
                </a:solidFill>
                <a:latin typeface="+mj-lt"/>
                <a:ea typeface="Calibri"/>
                <a:cs typeface="Calibri"/>
                <a:sym typeface="Calibri"/>
              </a:rPr>
              <a:t> in non-</a:t>
            </a:r>
            <a:r>
              <a:rPr lang="fr" sz="1100" dirty="0" err="1">
                <a:solidFill>
                  <a:schemeClr val="accent1"/>
                </a:solidFill>
                <a:latin typeface="+mj-lt"/>
                <a:ea typeface="Calibri"/>
                <a:cs typeface="Calibri"/>
                <a:sym typeface="Calibri"/>
              </a:rPr>
              <a:t>anemic</a:t>
            </a:r>
            <a:r>
              <a:rPr lang="fr" sz="1100" dirty="0">
                <a:solidFill>
                  <a:schemeClr val="accent1"/>
                </a:solidFill>
                <a:latin typeface="+mj-lt"/>
                <a:ea typeface="Calibri"/>
                <a:cs typeface="Calibri"/>
                <a:sym typeface="Calibri"/>
              </a:rPr>
              <a:t> </a:t>
            </a:r>
            <a:r>
              <a:rPr lang="fr" sz="1100" dirty="0" err="1">
                <a:solidFill>
                  <a:schemeClr val="accent1"/>
                </a:solidFill>
                <a:latin typeface="+mj-lt"/>
                <a:ea typeface="Calibri"/>
                <a:cs typeface="Calibri"/>
                <a:sym typeface="Calibri"/>
              </a:rPr>
              <a:t>iron-deficient</a:t>
            </a:r>
            <a:r>
              <a:rPr lang="fr" sz="1100" dirty="0">
                <a:solidFill>
                  <a:schemeClr val="accent1"/>
                </a:solidFill>
                <a:latin typeface="+mj-lt"/>
                <a:ea typeface="Calibri"/>
                <a:cs typeface="Calibri"/>
                <a:sym typeface="Calibri"/>
              </a:rPr>
              <a:t> menstruation adolescent </a:t>
            </a:r>
            <a:r>
              <a:rPr lang="fr" sz="1100" dirty="0" err="1">
                <a:solidFill>
                  <a:schemeClr val="accent1"/>
                </a:solidFill>
                <a:latin typeface="+mj-lt"/>
                <a:ea typeface="Calibri"/>
                <a:cs typeface="Calibri"/>
                <a:sym typeface="Calibri"/>
              </a:rPr>
              <a:t>females</a:t>
            </a:r>
            <a:r>
              <a:rPr lang="fr" sz="1100" dirty="0">
                <a:solidFill>
                  <a:schemeClr val="accent1"/>
                </a:solidFill>
                <a:latin typeface="+mj-lt"/>
                <a:ea typeface="Calibri"/>
                <a:cs typeface="Calibri"/>
                <a:sym typeface="Calibri"/>
              </a:rPr>
              <a:t> </a:t>
            </a:r>
            <a:r>
              <a:rPr lang="fr" sz="1100" dirty="0" err="1">
                <a:solidFill>
                  <a:schemeClr val="accent1"/>
                </a:solidFill>
                <a:latin typeface="+mj-lt"/>
                <a:ea typeface="Calibri"/>
                <a:cs typeface="Calibri"/>
                <a:sym typeface="Calibri"/>
              </a:rPr>
              <a:t>with</a:t>
            </a:r>
            <a:r>
              <a:rPr lang="fr" sz="1100" dirty="0">
                <a:solidFill>
                  <a:schemeClr val="accent1"/>
                </a:solidFill>
                <a:latin typeface="+mj-lt"/>
                <a:ea typeface="Calibri"/>
                <a:cs typeface="Calibri"/>
                <a:sym typeface="Calibri"/>
              </a:rPr>
              <a:t> fatigue. </a:t>
            </a:r>
            <a:r>
              <a:rPr lang="fr" sz="1100" i="1" dirty="0">
                <a:solidFill>
                  <a:schemeClr val="accent1"/>
                </a:solidFill>
                <a:latin typeface="+mj-lt"/>
                <a:ea typeface="Calibri"/>
                <a:cs typeface="Calibri"/>
                <a:sym typeface="Calibri"/>
              </a:rPr>
              <a:t>American Journal of </a:t>
            </a:r>
            <a:r>
              <a:rPr lang="fr" sz="1100" i="1" dirty="0" err="1">
                <a:solidFill>
                  <a:schemeClr val="accent1"/>
                </a:solidFill>
                <a:latin typeface="+mj-lt"/>
                <a:ea typeface="Calibri"/>
                <a:cs typeface="Calibri"/>
                <a:sym typeface="Calibri"/>
              </a:rPr>
              <a:t>Hematology</a:t>
            </a:r>
            <a:r>
              <a:rPr lang="fr" sz="1100" i="1" dirty="0">
                <a:solidFill>
                  <a:schemeClr val="accent1"/>
                </a:solidFill>
                <a:latin typeface="+mj-lt"/>
                <a:ea typeface="Calibri"/>
                <a:cs typeface="Calibri"/>
                <a:sym typeface="Calibri"/>
              </a:rPr>
              <a:t> 91 (10).</a:t>
            </a:r>
            <a:r>
              <a:rPr lang="fr" sz="1100" dirty="0">
                <a:solidFill>
                  <a:schemeClr val="accent1"/>
                </a:solidFill>
                <a:latin typeface="+mj-lt"/>
                <a:ea typeface="Calibri"/>
                <a:cs typeface="Calibri"/>
                <a:sym typeface="Calibri"/>
              </a:rPr>
              <a:t> 91:973-977.</a:t>
            </a:r>
            <a:endParaRPr sz="1100" dirty="0">
              <a:solidFill>
                <a:schemeClr val="accent1"/>
              </a:solidFill>
              <a:latin typeface="+mj-lt"/>
              <a:ea typeface="Calibri"/>
              <a:cs typeface="Calibri"/>
              <a:sym typeface="Calibri"/>
            </a:endParaRPr>
          </a:p>
          <a:p>
            <a:pPr marL="0" lvl="0" indent="0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fr" sz="1100" dirty="0">
                <a:solidFill>
                  <a:schemeClr val="accent1"/>
                </a:solidFill>
                <a:latin typeface="+mj-lt"/>
                <a:ea typeface="Calibri"/>
                <a:cs typeface="Calibri"/>
                <a:sym typeface="Calibri"/>
              </a:rPr>
              <a:t>	</a:t>
            </a:r>
            <a:r>
              <a:rPr lang="fr" sz="1100" dirty="0" err="1">
                <a:solidFill>
                  <a:schemeClr val="accent1"/>
                </a:solidFill>
                <a:latin typeface="+mj-lt"/>
                <a:ea typeface="Calibri"/>
                <a:cs typeface="Calibri"/>
                <a:sym typeface="Calibri"/>
              </a:rPr>
              <a:t>German</a:t>
            </a:r>
            <a:r>
              <a:rPr lang="fr" sz="1100" dirty="0">
                <a:solidFill>
                  <a:schemeClr val="accent1"/>
                </a:solidFill>
                <a:latin typeface="+mj-lt"/>
                <a:ea typeface="Calibri"/>
                <a:cs typeface="Calibri"/>
                <a:sym typeface="Calibri"/>
              </a:rPr>
              <a:t> E. C., The </a:t>
            </a:r>
            <a:r>
              <a:rPr lang="fr" sz="1100" dirty="0" err="1">
                <a:solidFill>
                  <a:schemeClr val="accent1"/>
                </a:solidFill>
                <a:latin typeface="+mj-lt"/>
                <a:ea typeface="Calibri"/>
                <a:cs typeface="Calibri"/>
                <a:sym typeface="Calibri"/>
              </a:rPr>
              <a:t>treatment</a:t>
            </a:r>
            <a:r>
              <a:rPr lang="fr" sz="1100" dirty="0">
                <a:solidFill>
                  <a:schemeClr val="accent1"/>
                </a:solidFill>
                <a:latin typeface="+mj-lt"/>
                <a:ea typeface="Calibri"/>
                <a:cs typeface="Calibri"/>
                <a:sym typeface="Calibri"/>
              </a:rPr>
              <a:t> of </a:t>
            </a:r>
            <a:r>
              <a:rPr lang="fr" sz="1100" dirty="0" err="1">
                <a:solidFill>
                  <a:schemeClr val="accent1"/>
                </a:solidFill>
                <a:latin typeface="+mj-lt"/>
                <a:ea typeface="Calibri"/>
                <a:cs typeface="Calibri"/>
                <a:sym typeface="Calibri"/>
              </a:rPr>
              <a:t>iron</a:t>
            </a:r>
            <a:r>
              <a:rPr lang="fr" sz="1100" dirty="0">
                <a:solidFill>
                  <a:schemeClr val="accent1"/>
                </a:solidFill>
                <a:latin typeface="+mj-lt"/>
                <a:ea typeface="Calibri"/>
                <a:cs typeface="Calibri"/>
                <a:sym typeface="Calibri"/>
              </a:rPr>
              <a:t> </a:t>
            </a:r>
            <a:r>
              <a:rPr lang="fr" sz="1100" dirty="0" err="1">
                <a:solidFill>
                  <a:schemeClr val="accent1"/>
                </a:solidFill>
                <a:latin typeface="+mj-lt"/>
                <a:ea typeface="Calibri"/>
                <a:cs typeface="Calibri"/>
                <a:sym typeface="Calibri"/>
              </a:rPr>
              <a:t>defiency</a:t>
            </a:r>
            <a:r>
              <a:rPr lang="fr" sz="1100" dirty="0">
                <a:solidFill>
                  <a:schemeClr val="accent1"/>
                </a:solidFill>
                <a:latin typeface="+mj-lt"/>
                <a:ea typeface="Calibri"/>
                <a:cs typeface="Calibri"/>
                <a:sym typeface="Calibri"/>
              </a:rPr>
              <a:t> </a:t>
            </a:r>
            <a:r>
              <a:rPr lang="fr" sz="1100" dirty="0" err="1">
                <a:solidFill>
                  <a:schemeClr val="accent1"/>
                </a:solidFill>
                <a:latin typeface="+mj-lt"/>
                <a:ea typeface="Calibri"/>
                <a:cs typeface="Calibri"/>
                <a:sym typeface="Calibri"/>
              </a:rPr>
              <a:t>without</a:t>
            </a:r>
            <a:r>
              <a:rPr lang="fr" sz="1100" dirty="0">
                <a:solidFill>
                  <a:schemeClr val="accent1"/>
                </a:solidFill>
                <a:latin typeface="+mj-lt"/>
                <a:ea typeface="Calibri"/>
                <a:cs typeface="Calibri"/>
                <a:sym typeface="Calibri"/>
              </a:rPr>
              <a:t> </a:t>
            </a:r>
            <a:r>
              <a:rPr lang="fr" sz="1100" dirty="0" err="1">
                <a:solidFill>
                  <a:schemeClr val="accent1"/>
                </a:solidFill>
                <a:latin typeface="+mj-lt"/>
                <a:ea typeface="Calibri"/>
                <a:cs typeface="Calibri"/>
                <a:sym typeface="Calibri"/>
              </a:rPr>
              <a:t>anaemia</a:t>
            </a:r>
            <a:r>
              <a:rPr lang="fr" sz="1100" dirty="0">
                <a:solidFill>
                  <a:schemeClr val="accent1"/>
                </a:solidFill>
                <a:latin typeface="+mj-lt"/>
                <a:ea typeface="Calibri"/>
                <a:cs typeface="Calibri"/>
                <a:sym typeface="Calibri"/>
              </a:rPr>
              <a:t> (in </a:t>
            </a:r>
            <a:r>
              <a:rPr lang="fr" sz="1100" dirty="0" err="1">
                <a:solidFill>
                  <a:schemeClr val="accent1"/>
                </a:solidFill>
                <a:latin typeface="+mj-lt"/>
                <a:ea typeface="Calibri"/>
                <a:cs typeface="Calibri"/>
                <a:sym typeface="Calibri"/>
              </a:rPr>
              <a:t>otherwise</a:t>
            </a:r>
            <a:r>
              <a:rPr lang="fr" sz="1100" dirty="0">
                <a:solidFill>
                  <a:schemeClr val="accent1"/>
                </a:solidFill>
                <a:latin typeface="+mj-lt"/>
                <a:ea typeface="Calibri"/>
                <a:cs typeface="Calibri"/>
                <a:sym typeface="Calibri"/>
              </a:rPr>
              <a:t> </a:t>
            </a:r>
            <a:r>
              <a:rPr lang="fr" sz="1100" dirty="0" err="1">
                <a:solidFill>
                  <a:schemeClr val="accent1"/>
                </a:solidFill>
                <a:latin typeface="+mj-lt"/>
                <a:ea typeface="Calibri"/>
                <a:cs typeface="Calibri"/>
                <a:sym typeface="Calibri"/>
              </a:rPr>
              <a:t>healthy</a:t>
            </a:r>
            <a:r>
              <a:rPr lang="fr" sz="1100" dirty="0">
                <a:solidFill>
                  <a:schemeClr val="accent1"/>
                </a:solidFill>
                <a:latin typeface="+mj-lt"/>
                <a:ea typeface="Calibri"/>
                <a:cs typeface="Calibri"/>
                <a:sym typeface="Calibri"/>
              </a:rPr>
              <a:t> </a:t>
            </a:r>
            <a:r>
              <a:rPr lang="fr" sz="1100" dirty="0" err="1">
                <a:solidFill>
                  <a:schemeClr val="accent1"/>
                </a:solidFill>
                <a:latin typeface="+mj-lt"/>
                <a:ea typeface="Calibri"/>
                <a:cs typeface="Calibri"/>
                <a:sym typeface="Calibri"/>
              </a:rPr>
              <a:t>persons</a:t>
            </a:r>
            <a:r>
              <a:rPr lang="fr" sz="1100" dirty="0">
                <a:solidFill>
                  <a:schemeClr val="accent1"/>
                </a:solidFill>
                <a:latin typeface="+mj-lt"/>
                <a:ea typeface="Calibri"/>
                <a:cs typeface="Calibri"/>
                <a:sym typeface="Calibri"/>
              </a:rPr>
              <a:t>). (2017) </a:t>
            </a:r>
            <a:r>
              <a:rPr lang="fr" sz="1100" i="1" dirty="0" err="1">
                <a:solidFill>
                  <a:schemeClr val="accent1"/>
                </a:solidFill>
                <a:latin typeface="+mj-lt"/>
                <a:ea typeface="Calibri"/>
                <a:cs typeface="Calibri"/>
                <a:sym typeface="Calibri"/>
              </a:rPr>
              <a:t>Swiss</a:t>
            </a:r>
            <a:r>
              <a:rPr lang="fr" sz="1100" i="1" dirty="0">
                <a:solidFill>
                  <a:schemeClr val="accent1"/>
                </a:solidFill>
                <a:latin typeface="+mj-lt"/>
                <a:ea typeface="Calibri"/>
                <a:cs typeface="Calibri"/>
                <a:sym typeface="Calibri"/>
              </a:rPr>
              <a:t> </a:t>
            </a:r>
            <a:r>
              <a:rPr lang="fr" sz="1100" i="1" dirty="0" err="1">
                <a:solidFill>
                  <a:schemeClr val="accent1"/>
                </a:solidFill>
                <a:latin typeface="+mj-lt"/>
                <a:ea typeface="Calibri"/>
                <a:cs typeface="Calibri"/>
                <a:sym typeface="Calibri"/>
              </a:rPr>
              <a:t>Medical</a:t>
            </a:r>
            <a:r>
              <a:rPr lang="fr" sz="1100" i="1" dirty="0">
                <a:solidFill>
                  <a:schemeClr val="accent1"/>
                </a:solidFill>
                <a:latin typeface="+mj-lt"/>
                <a:ea typeface="Calibri"/>
                <a:cs typeface="Calibri"/>
                <a:sym typeface="Calibri"/>
              </a:rPr>
              <a:t> Weekly. </a:t>
            </a:r>
            <a:endParaRPr sz="1100" i="1" dirty="0">
              <a:solidFill>
                <a:schemeClr val="accent1"/>
              </a:solidFill>
              <a:latin typeface="+mj-lt"/>
              <a:ea typeface="Calibri"/>
              <a:cs typeface="Calibri"/>
              <a:sym typeface="Calibri"/>
            </a:endParaRPr>
          </a:p>
          <a:p>
            <a:pPr marL="0" lvl="0" indent="0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fr" sz="1100" dirty="0">
                <a:solidFill>
                  <a:schemeClr val="accent1"/>
                </a:solidFill>
                <a:latin typeface="+mj-lt"/>
                <a:ea typeface="Calibri"/>
                <a:cs typeface="Calibri"/>
                <a:sym typeface="Calibri"/>
              </a:rPr>
              <a:t>	</a:t>
            </a:r>
            <a:r>
              <a:rPr lang="fr" sz="1100" dirty="0" err="1">
                <a:solidFill>
                  <a:schemeClr val="accent1"/>
                </a:solidFill>
                <a:latin typeface="+mj-lt"/>
                <a:ea typeface="Calibri"/>
                <a:cs typeface="Calibri"/>
                <a:sym typeface="Calibri"/>
              </a:rPr>
              <a:t>Vaucher</a:t>
            </a:r>
            <a:r>
              <a:rPr lang="fr" sz="1100" dirty="0">
                <a:solidFill>
                  <a:schemeClr val="accent1"/>
                </a:solidFill>
                <a:latin typeface="+mj-lt"/>
                <a:ea typeface="Calibri"/>
                <a:cs typeface="Calibri"/>
                <a:sym typeface="Calibri"/>
              </a:rPr>
              <a:t>, P., </a:t>
            </a:r>
            <a:r>
              <a:rPr lang="fr" sz="1100" dirty="0" err="1">
                <a:solidFill>
                  <a:schemeClr val="accent1"/>
                </a:solidFill>
                <a:latin typeface="+mj-lt"/>
                <a:ea typeface="Calibri"/>
                <a:cs typeface="Calibri"/>
                <a:sym typeface="Calibri"/>
              </a:rPr>
              <a:t>Druais</a:t>
            </a:r>
            <a:r>
              <a:rPr lang="fr" sz="1100" dirty="0">
                <a:solidFill>
                  <a:schemeClr val="accent1"/>
                </a:solidFill>
                <a:latin typeface="+mj-lt"/>
                <a:ea typeface="Calibri"/>
                <a:cs typeface="Calibri"/>
                <a:sym typeface="Calibri"/>
              </a:rPr>
              <a:t>, P.-L., </a:t>
            </a:r>
            <a:r>
              <a:rPr lang="fr" sz="1100" dirty="0" err="1">
                <a:solidFill>
                  <a:schemeClr val="accent1"/>
                </a:solidFill>
                <a:latin typeface="+mj-lt"/>
                <a:ea typeface="Calibri"/>
                <a:cs typeface="Calibri"/>
                <a:sym typeface="Calibri"/>
              </a:rPr>
              <a:t>Waldvogel</a:t>
            </a:r>
            <a:r>
              <a:rPr lang="fr" sz="1100" dirty="0">
                <a:solidFill>
                  <a:schemeClr val="accent1"/>
                </a:solidFill>
                <a:latin typeface="+mj-lt"/>
                <a:ea typeface="Calibri"/>
                <a:cs typeface="Calibri"/>
                <a:sym typeface="Calibri"/>
              </a:rPr>
              <a:t>, S., </a:t>
            </a:r>
            <a:r>
              <a:rPr lang="fr" sz="1100" dirty="0" err="1">
                <a:solidFill>
                  <a:schemeClr val="accent1"/>
                </a:solidFill>
                <a:latin typeface="+mj-lt"/>
                <a:ea typeface="Calibri"/>
                <a:cs typeface="Calibri"/>
                <a:sym typeface="Calibri"/>
              </a:rPr>
              <a:t>Favrat</a:t>
            </a:r>
            <a:r>
              <a:rPr lang="fr" sz="1100" dirty="0">
                <a:solidFill>
                  <a:schemeClr val="accent1"/>
                </a:solidFill>
                <a:latin typeface="+mj-lt"/>
                <a:ea typeface="Calibri"/>
                <a:cs typeface="Calibri"/>
                <a:sym typeface="Calibri"/>
              </a:rPr>
              <a:t>, B. (2012) </a:t>
            </a:r>
            <a:r>
              <a:rPr lang="fr" sz="1100" dirty="0" err="1">
                <a:solidFill>
                  <a:schemeClr val="accent1"/>
                </a:solidFill>
                <a:latin typeface="+mj-lt"/>
                <a:ea typeface="Calibri"/>
                <a:cs typeface="Calibri"/>
                <a:sym typeface="Calibri"/>
              </a:rPr>
              <a:t>Effect</a:t>
            </a:r>
            <a:r>
              <a:rPr lang="fr" sz="1100" dirty="0">
                <a:solidFill>
                  <a:schemeClr val="accent1"/>
                </a:solidFill>
                <a:latin typeface="+mj-lt"/>
                <a:ea typeface="Calibri"/>
                <a:cs typeface="Calibri"/>
                <a:sym typeface="Calibri"/>
              </a:rPr>
              <a:t> of </a:t>
            </a:r>
            <a:r>
              <a:rPr lang="fr" sz="1100" dirty="0" err="1">
                <a:solidFill>
                  <a:schemeClr val="accent1"/>
                </a:solidFill>
                <a:latin typeface="+mj-lt"/>
                <a:ea typeface="Calibri"/>
                <a:cs typeface="Calibri"/>
                <a:sym typeface="Calibri"/>
              </a:rPr>
              <a:t>iron</a:t>
            </a:r>
            <a:r>
              <a:rPr lang="fr" sz="1100" dirty="0">
                <a:solidFill>
                  <a:schemeClr val="accent1"/>
                </a:solidFill>
                <a:latin typeface="+mj-lt"/>
                <a:ea typeface="Calibri"/>
                <a:cs typeface="Calibri"/>
                <a:sym typeface="Calibri"/>
              </a:rPr>
              <a:t> </a:t>
            </a:r>
            <a:r>
              <a:rPr lang="fr" sz="1100" dirty="0" err="1">
                <a:solidFill>
                  <a:schemeClr val="accent1"/>
                </a:solidFill>
                <a:latin typeface="+mj-lt"/>
                <a:ea typeface="Calibri"/>
                <a:cs typeface="Calibri"/>
                <a:sym typeface="Calibri"/>
              </a:rPr>
              <a:t>supplementation</a:t>
            </a:r>
            <a:r>
              <a:rPr lang="fr" sz="1100" dirty="0">
                <a:solidFill>
                  <a:schemeClr val="accent1"/>
                </a:solidFill>
                <a:latin typeface="+mj-lt"/>
                <a:ea typeface="Calibri"/>
                <a:cs typeface="Calibri"/>
                <a:sym typeface="Calibri"/>
              </a:rPr>
              <a:t> on fatigue in </a:t>
            </a:r>
            <a:r>
              <a:rPr lang="fr" sz="1100" dirty="0" err="1">
                <a:solidFill>
                  <a:schemeClr val="accent1"/>
                </a:solidFill>
                <a:latin typeface="+mj-lt"/>
                <a:ea typeface="Calibri"/>
                <a:cs typeface="Calibri"/>
                <a:sym typeface="Calibri"/>
              </a:rPr>
              <a:t>nonanemic</a:t>
            </a:r>
            <a:r>
              <a:rPr lang="fr" sz="1100" dirty="0">
                <a:solidFill>
                  <a:schemeClr val="accent1"/>
                </a:solidFill>
                <a:latin typeface="+mj-lt"/>
                <a:ea typeface="Calibri"/>
                <a:cs typeface="Calibri"/>
                <a:sym typeface="Calibri"/>
              </a:rPr>
              <a:t> menstruation </a:t>
            </a:r>
            <a:r>
              <a:rPr lang="fr" sz="1100" dirty="0" err="1">
                <a:solidFill>
                  <a:schemeClr val="accent1"/>
                </a:solidFill>
                <a:latin typeface="+mj-lt"/>
                <a:ea typeface="Calibri"/>
                <a:cs typeface="Calibri"/>
                <a:sym typeface="Calibri"/>
              </a:rPr>
              <a:t>women</a:t>
            </a:r>
            <a:r>
              <a:rPr lang="fr" sz="1100" dirty="0">
                <a:solidFill>
                  <a:schemeClr val="accent1"/>
                </a:solidFill>
                <a:latin typeface="+mj-lt"/>
                <a:ea typeface="Calibri"/>
                <a:cs typeface="Calibri"/>
                <a:sym typeface="Calibri"/>
              </a:rPr>
              <a:t> </a:t>
            </a:r>
            <a:r>
              <a:rPr lang="fr" sz="1100" dirty="0" err="1">
                <a:solidFill>
                  <a:schemeClr val="accent1"/>
                </a:solidFill>
                <a:latin typeface="+mj-lt"/>
                <a:ea typeface="Calibri"/>
                <a:cs typeface="Calibri"/>
                <a:sym typeface="Calibri"/>
              </a:rPr>
              <a:t>with</a:t>
            </a:r>
            <a:r>
              <a:rPr lang="fr" sz="1100" dirty="0">
                <a:solidFill>
                  <a:schemeClr val="accent1"/>
                </a:solidFill>
                <a:latin typeface="+mj-lt"/>
                <a:ea typeface="Calibri"/>
                <a:cs typeface="Calibri"/>
                <a:sym typeface="Calibri"/>
              </a:rPr>
              <a:t> </a:t>
            </a:r>
            <a:r>
              <a:rPr lang="fr" sz="1100" dirty="0" err="1">
                <a:solidFill>
                  <a:schemeClr val="accent1"/>
                </a:solidFill>
                <a:latin typeface="+mj-lt"/>
                <a:ea typeface="Calibri"/>
                <a:cs typeface="Calibri"/>
                <a:sym typeface="Calibri"/>
              </a:rPr>
              <a:t>low</a:t>
            </a:r>
            <a:r>
              <a:rPr lang="fr" sz="1100" dirty="0">
                <a:solidFill>
                  <a:schemeClr val="accent1"/>
                </a:solidFill>
                <a:latin typeface="+mj-lt"/>
                <a:ea typeface="Calibri"/>
                <a:cs typeface="Calibri"/>
                <a:sym typeface="Calibri"/>
              </a:rPr>
              <a:t> </a:t>
            </a:r>
            <a:r>
              <a:rPr lang="fr" sz="1100" dirty="0" err="1">
                <a:solidFill>
                  <a:schemeClr val="accent1"/>
                </a:solidFill>
                <a:latin typeface="+mj-lt"/>
                <a:ea typeface="Calibri"/>
                <a:cs typeface="Calibri"/>
                <a:sym typeface="Calibri"/>
              </a:rPr>
              <a:t>ferritin</a:t>
            </a:r>
            <a:r>
              <a:rPr lang="fr" sz="1100" dirty="0">
                <a:solidFill>
                  <a:schemeClr val="accent1"/>
                </a:solidFill>
                <a:latin typeface="+mj-lt"/>
                <a:ea typeface="Calibri"/>
                <a:cs typeface="Calibri"/>
                <a:sym typeface="Calibri"/>
              </a:rPr>
              <a:t>: a </a:t>
            </a:r>
            <a:r>
              <a:rPr lang="fr" sz="1100" dirty="0" err="1">
                <a:solidFill>
                  <a:schemeClr val="accent1"/>
                </a:solidFill>
                <a:latin typeface="+mj-lt"/>
                <a:ea typeface="Calibri"/>
                <a:cs typeface="Calibri"/>
                <a:sym typeface="Calibri"/>
              </a:rPr>
              <a:t>randomized</a:t>
            </a:r>
            <a:r>
              <a:rPr lang="fr" sz="1100" dirty="0">
                <a:solidFill>
                  <a:schemeClr val="accent1"/>
                </a:solidFill>
                <a:latin typeface="+mj-lt"/>
                <a:ea typeface="Calibri"/>
                <a:cs typeface="Calibri"/>
                <a:sym typeface="Calibri"/>
              </a:rPr>
              <a:t> </a:t>
            </a:r>
            <a:r>
              <a:rPr lang="fr" sz="1100" dirty="0" err="1">
                <a:solidFill>
                  <a:schemeClr val="accent1"/>
                </a:solidFill>
                <a:latin typeface="+mj-lt"/>
                <a:ea typeface="Calibri"/>
                <a:cs typeface="Calibri"/>
                <a:sym typeface="Calibri"/>
              </a:rPr>
              <a:t>controlled</a:t>
            </a:r>
            <a:r>
              <a:rPr lang="fr" sz="1100" dirty="0">
                <a:solidFill>
                  <a:schemeClr val="accent1"/>
                </a:solidFill>
                <a:latin typeface="+mj-lt"/>
                <a:ea typeface="Calibri"/>
                <a:cs typeface="Calibri"/>
                <a:sym typeface="Calibri"/>
              </a:rPr>
              <a:t> trial. </a:t>
            </a:r>
            <a:r>
              <a:rPr lang="fr" sz="1100" i="1" dirty="0">
                <a:solidFill>
                  <a:schemeClr val="accent1"/>
                </a:solidFill>
                <a:latin typeface="+mj-lt"/>
                <a:ea typeface="Calibri"/>
                <a:cs typeface="Calibri"/>
                <a:sym typeface="Calibri"/>
              </a:rPr>
              <a:t>CMAJ, 184(11) DOI: 10.1503</a:t>
            </a:r>
            <a:endParaRPr sz="1100" i="1" dirty="0">
              <a:solidFill>
                <a:schemeClr val="accent1"/>
              </a:solidFill>
              <a:latin typeface="+mj-lt"/>
              <a:ea typeface="Calibri"/>
              <a:cs typeface="Calibri"/>
              <a:sym typeface="Calibri"/>
            </a:endParaRPr>
          </a:p>
          <a:p>
            <a:pPr marL="0" lvl="0" indent="0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fr" sz="1100" dirty="0">
                <a:solidFill>
                  <a:schemeClr val="accent1"/>
                </a:solidFill>
                <a:latin typeface="+mj-lt"/>
                <a:ea typeface="Calibri"/>
                <a:cs typeface="Calibri"/>
                <a:sym typeface="Calibri"/>
              </a:rPr>
              <a:t>	Verdon, F., </a:t>
            </a:r>
            <a:r>
              <a:rPr lang="fr" sz="1100" dirty="0" err="1">
                <a:solidFill>
                  <a:schemeClr val="accent1"/>
                </a:solidFill>
                <a:latin typeface="+mj-lt"/>
                <a:ea typeface="Calibri"/>
                <a:cs typeface="Calibri"/>
                <a:sym typeface="Calibri"/>
              </a:rPr>
              <a:t>Brunand</a:t>
            </a:r>
            <a:r>
              <a:rPr lang="fr" sz="1100" dirty="0">
                <a:solidFill>
                  <a:schemeClr val="accent1"/>
                </a:solidFill>
                <a:latin typeface="+mj-lt"/>
                <a:ea typeface="Calibri"/>
                <a:cs typeface="Calibri"/>
                <a:sym typeface="Calibri"/>
              </a:rPr>
              <a:t>, B., </a:t>
            </a:r>
            <a:r>
              <a:rPr lang="fr" sz="1100" dirty="0" err="1">
                <a:solidFill>
                  <a:schemeClr val="accent1"/>
                </a:solidFill>
                <a:latin typeface="+mj-lt"/>
                <a:ea typeface="Calibri"/>
                <a:cs typeface="Calibri"/>
                <a:sym typeface="Calibri"/>
              </a:rPr>
              <a:t>Fallab</a:t>
            </a:r>
            <a:r>
              <a:rPr lang="fr" sz="1100" dirty="0">
                <a:solidFill>
                  <a:schemeClr val="accent1"/>
                </a:solidFill>
                <a:latin typeface="+mj-lt"/>
                <a:ea typeface="Calibri"/>
                <a:cs typeface="Calibri"/>
                <a:sym typeface="Calibri"/>
              </a:rPr>
              <a:t> </a:t>
            </a:r>
            <a:r>
              <a:rPr lang="fr" sz="1100" dirty="0" err="1">
                <a:solidFill>
                  <a:schemeClr val="accent1"/>
                </a:solidFill>
                <a:latin typeface="+mj-lt"/>
                <a:ea typeface="Calibri"/>
                <a:cs typeface="Calibri"/>
                <a:sym typeface="Calibri"/>
              </a:rPr>
              <a:t>Stubi</a:t>
            </a:r>
            <a:r>
              <a:rPr lang="fr" sz="1100" dirty="0">
                <a:solidFill>
                  <a:schemeClr val="accent1"/>
                </a:solidFill>
                <a:latin typeface="+mj-lt"/>
                <a:ea typeface="Calibri"/>
                <a:cs typeface="Calibri"/>
                <a:sym typeface="Calibri"/>
              </a:rPr>
              <a:t>, C-L., Bonard, C., Graff, M., Michaud, A., . . ., </a:t>
            </a:r>
            <a:r>
              <a:rPr lang="fr" sz="1100" dirty="0" err="1">
                <a:solidFill>
                  <a:schemeClr val="accent1"/>
                </a:solidFill>
                <a:latin typeface="+mj-lt"/>
                <a:ea typeface="Calibri"/>
                <a:cs typeface="Calibri"/>
                <a:sym typeface="Calibri"/>
              </a:rPr>
              <a:t>Favrat</a:t>
            </a:r>
            <a:r>
              <a:rPr lang="fr" sz="1100" dirty="0">
                <a:solidFill>
                  <a:schemeClr val="accent1"/>
                </a:solidFill>
                <a:latin typeface="+mj-lt"/>
                <a:ea typeface="Calibri"/>
                <a:cs typeface="Calibri"/>
                <a:sym typeface="Calibri"/>
              </a:rPr>
              <a:t>, B. </a:t>
            </a:r>
            <a:r>
              <a:rPr lang="fr" sz="1100" dirty="0" err="1">
                <a:solidFill>
                  <a:schemeClr val="accent1"/>
                </a:solidFill>
                <a:latin typeface="+mj-lt"/>
                <a:ea typeface="Calibri"/>
                <a:cs typeface="Calibri"/>
                <a:sym typeface="Calibri"/>
              </a:rPr>
              <a:t>Iron</a:t>
            </a:r>
            <a:r>
              <a:rPr lang="fr" sz="1100" dirty="0">
                <a:solidFill>
                  <a:schemeClr val="accent1"/>
                </a:solidFill>
                <a:latin typeface="+mj-lt"/>
                <a:ea typeface="Calibri"/>
                <a:cs typeface="Calibri"/>
                <a:sym typeface="Calibri"/>
              </a:rPr>
              <a:t> </a:t>
            </a:r>
            <a:r>
              <a:rPr lang="fr" sz="1100" dirty="0" err="1">
                <a:solidFill>
                  <a:schemeClr val="accent1"/>
                </a:solidFill>
                <a:latin typeface="+mj-lt"/>
                <a:ea typeface="Calibri"/>
                <a:cs typeface="Calibri"/>
                <a:sym typeface="Calibri"/>
              </a:rPr>
              <a:t>supplementation</a:t>
            </a:r>
            <a:r>
              <a:rPr lang="fr" sz="1100" dirty="0">
                <a:solidFill>
                  <a:schemeClr val="accent1"/>
                </a:solidFill>
                <a:latin typeface="+mj-lt"/>
                <a:ea typeface="Calibri"/>
                <a:cs typeface="Calibri"/>
                <a:sym typeface="Calibri"/>
              </a:rPr>
              <a:t> for </a:t>
            </a:r>
            <a:r>
              <a:rPr lang="fr" sz="1100" dirty="0" err="1">
                <a:solidFill>
                  <a:schemeClr val="accent1"/>
                </a:solidFill>
                <a:latin typeface="+mj-lt"/>
                <a:ea typeface="Calibri"/>
                <a:cs typeface="Calibri"/>
                <a:sym typeface="Calibri"/>
              </a:rPr>
              <a:t>unexplained</a:t>
            </a:r>
            <a:r>
              <a:rPr lang="fr" sz="1100" dirty="0">
                <a:solidFill>
                  <a:schemeClr val="accent1"/>
                </a:solidFill>
                <a:latin typeface="+mj-lt"/>
                <a:ea typeface="Calibri"/>
                <a:cs typeface="Calibri"/>
                <a:sym typeface="Calibri"/>
              </a:rPr>
              <a:t> fatigue in non-</a:t>
            </a:r>
            <a:r>
              <a:rPr lang="fr" sz="1100" dirty="0" err="1">
                <a:solidFill>
                  <a:schemeClr val="accent1"/>
                </a:solidFill>
                <a:latin typeface="+mj-lt"/>
                <a:ea typeface="Calibri"/>
                <a:cs typeface="Calibri"/>
                <a:sym typeface="Calibri"/>
              </a:rPr>
              <a:t>anaemic</a:t>
            </a:r>
            <a:r>
              <a:rPr lang="fr" sz="1100" dirty="0">
                <a:solidFill>
                  <a:schemeClr val="accent1"/>
                </a:solidFill>
                <a:latin typeface="+mj-lt"/>
                <a:ea typeface="Calibri"/>
                <a:cs typeface="Calibri"/>
                <a:sym typeface="Calibri"/>
              </a:rPr>
              <a:t> </a:t>
            </a:r>
            <a:r>
              <a:rPr lang="fr" sz="1100" dirty="0" err="1">
                <a:solidFill>
                  <a:schemeClr val="accent1"/>
                </a:solidFill>
                <a:latin typeface="+mj-lt"/>
                <a:ea typeface="Calibri"/>
                <a:cs typeface="Calibri"/>
                <a:sym typeface="Calibri"/>
              </a:rPr>
              <a:t>women</a:t>
            </a:r>
            <a:r>
              <a:rPr lang="fr" sz="1100" dirty="0">
                <a:solidFill>
                  <a:schemeClr val="accent1"/>
                </a:solidFill>
                <a:latin typeface="+mj-lt"/>
                <a:ea typeface="Calibri"/>
                <a:cs typeface="Calibri"/>
                <a:sym typeface="Calibri"/>
              </a:rPr>
              <a:t> : double </a:t>
            </a:r>
            <a:r>
              <a:rPr lang="fr" sz="1100" dirty="0" err="1">
                <a:solidFill>
                  <a:schemeClr val="accent1"/>
                </a:solidFill>
                <a:latin typeface="+mj-lt"/>
                <a:ea typeface="Calibri"/>
                <a:cs typeface="Calibri"/>
                <a:sym typeface="Calibri"/>
              </a:rPr>
              <a:t>blind</a:t>
            </a:r>
            <a:r>
              <a:rPr lang="fr" sz="1100" dirty="0">
                <a:solidFill>
                  <a:schemeClr val="accent1"/>
                </a:solidFill>
                <a:latin typeface="+mj-lt"/>
                <a:ea typeface="Calibri"/>
                <a:cs typeface="Calibri"/>
                <a:sym typeface="Calibri"/>
              </a:rPr>
              <a:t> </a:t>
            </a:r>
            <a:r>
              <a:rPr lang="fr" sz="1100" dirty="0" err="1">
                <a:solidFill>
                  <a:schemeClr val="accent1"/>
                </a:solidFill>
                <a:latin typeface="+mj-lt"/>
                <a:ea typeface="Calibri"/>
                <a:cs typeface="Calibri"/>
                <a:sym typeface="Calibri"/>
              </a:rPr>
              <a:t>randomised</a:t>
            </a:r>
            <a:r>
              <a:rPr lang="fr" sz="1100" dirty="0">
                <a:solidFill>
                  <a:schemeClr val="accent1"/>
                </a:solidFill>
                <a:latin typeface="+mj-lt"/>
                <a:ea typeface="Calibri"/>
                <a:cs typeface="Calibri"/>
                <a:sym typeface="Calibri"/>
              </a:rPr>
              <a:t> placebo </a:t>
            </a:r>
            <a:r>
              <a:rPr lang="fr" sz="1100" dirty="0" err="1">
                <a:solidFill>
                  <a:schemeClr val="accent1"/>
                </a:solidFill>
                <a:latin typeface="+mj-lt"/>
                <a:ea typeface="Calibri"/>
                <a:cs typeface="Calibri"/>
                <a:sym typeface="Calibri"/>
              </a:rPr>
              <a:t>controlled</a:t>
            </a:r>
            <a:r>
              <a:rPr lang="fr" sz="1100" dirty="0">
                <a:solidFill>
                  <a:schemeClr val="accent1"/>
                </a:solidFill>
                <a:latin typeface="+mj-lt"/>
                <a:ea typeface="Calibri"/>
                <a:cs typeface="Calibri"/>
                <a:sym typeface="Calibri"/>
              </a:rPr>
              <a:t> trial</a:t>
            </a:r>
            <a:endParaRPr sz="1100" dirty="0">
              <a:solidFill>
                <a:schemeClr val="accent1"/>
              </a:solidFill>
              <a:latin typeface="+mj-lt"/>
              <a:ea typeface="Calibri"/>
              <a:cs typeface="Calibri"/>
              <a:sym typeface="Calibri"/>
            </a:endParaRPr>
          </a:p>
          <a:p>
            <a:pPr marL="0" lvl="0" indent="0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fr" sz="1100" dirty="0">
                <a:solidFill>
                  <a:schemeClr val="accent1"/>
                </a:solidFill>
                <a:latin typeface="+mj-lt"/>
                <a:ea typeface="Calibri"/>
                <a:cs typeface="Calibri"/>
                <a:sym typeface="Calibri"/>
              </a:rPr>
              <a:t>	OMS. </a:t>
            </a:r>
            <a:r>
              <a:rPr lang="fr" sz="1100" dirty="0" err="1">
                <a:solidFill>
                  <a:schemeClr val="accent1"/>
                </a:solidFill>
                <a:latin typeface="+mj-lt"/>
                <a:ea typeface="Calibri"/>
                <a:cs typeface="Calibri"/>
                <a:sym typeface="Calibri"/>
              </a:rPr>
              <a:t>Iron</a:t>
            </a:r>
            <a:r>
              <a:rPr lang="fr" sz="1100" dirty="0">
                <a:solidFill>
                  <a:schemeClr val="accent1"/>
                </a:solidFill>
                <a:latin typeface="+mj-lt"/>
                <a:ea typeface="Calibri"/>
                <a:cs typeface="Calibri"/>
                <a:sym typeface="Calibri"/>
              </a:rPr>
              <a:t> </a:t>
            </a:r>
            <a:r>
              <a:rPr lang="fr" sz="1100" dirty="0" err="1">
                <a:solidFill>
                  <a:schemeClr val="accent1"/>
                </a:solidFill>
                <a:latin typeface="+mj-lt"/>
                <a:ea typeface="Calibri"/>
                <a:cs typeface="Calibri"/>
                <a:sym typeface="Calibri"/>
              </a:rPr>
              <a:t>defiency</a:t>
            </a:r>
            <a:r>
              <a:rPr lang="fr" sz="1100" dirty="0">
                <a:solidFill>
                  <a:schemeClr val="accent1"/>
                </a:solidFill>
                <a:latin typeface="+mj-lt"/>
                <a:ea typeface="Calibri"/>
                <a:cs typeface="Calibri"/>
                <a:sym typeface="Calibri"/>
              </a:rPr>
              <a:t> </a:t>
            </a:r>
            <a:r>
              <a:rPr lang="fr" sz="1100" dirty="0" err="1">
                <a:solidFill>
                  <a:schemeClr val="accent1"/>
                </a:solidFill>
                <a:latin typeface="+mj-lt"/>
                <a:ea typeface="Calibri"/>
                <a:cs typeface="Calibri"/>
                <a:sym typeface="Calibri"/>
              </a:rPr>
              <a:t>anemia</a:t>
            </a:r>
            <a:r>
              <a:rPr lang="fr" sz="1100" dirty="0">
                <a:solidFill>
                  <a:schemeClr val="accent1"/>
                </a:solidFill>
                <a:latin typeface="+mj-lt"/>
                <a:ea typeface="Calibri"/>
                <a:cs typeface="Calibri"/>
                <a:sym typeface="Calibri"/>
              </a:rPr>
              <a:t>. </a:t>
            </a:r>
            <a:r>
              <a:rPr lang="fr" sz="1100" dirty="0" err="1">
                <a:solidFill>
                  <a:schemeClr val="accent1"/>
                </a:solidFill>
                <a:latin typeface="+mj-lt"/>
                <a:ea typeface="Calibri"/>
                <a:cs typeface="Calibri"/>
                <a:sym typeface="Calibri"/>
              </a:rPr>
              <a:t>Assesment</a:t>
            </a:r>
            <a:r>
              <a:rPr lang="fr" sz="1100" dirty="0">
                <a:solidFill>
                  <a:schemeClr val="accent1"/>
                </a:solidFill>
                <a:latin typeface="+mj-lt"/>
                <a:ea typeface="Calibri"/>
                <a:cs typeface="Calibri"/>
                <a:sym typeface="Calibri"/>
              </a:rPr>
              <a:t>, </a:t>
            </a:r>
            <a:r>
              <a:rPr lang="fr" sz="1100" dirty="0" err="1">
                <a:solidFill>
                  <a:schemeClr val="accent1"/>
                </a:solidFill>
                <a:latin typeface="+mj-lt"/>
                <a:ea typeface="Calibri"/>
                <a:cs typeface="Calibri"/>
                <a:sym typeface="Calibri"/>
              </a:rPr>
              <a:t>prevention</a:t>
            </a:r>
            <a:r>
              <a:rPr lang="fr" sz="1100" dirty="0">
                <a:solidFill>
                  <a:schemeClr val="accent1"/>
                </a:solidFill>
                <a:latin typeface="+mj-lt"/>
                <a:ea typeface="Calibri"/>
                <a:cs typeface="Calibri"/>
                <a:sym typeface="Calibri"/>
              </a:rPr>
              <a:t> and control. A guide for program managers. </a:t>
            </a:r>
            <a:r>
              <a:rPr lang="fr" sz="1100" i="1" dirty="0">
                <a:solidFill>
                  <a:schemeClr val="accent1"/>
                </a:solidFill>
                <a:latin typeface="+mj-lt"/>
                <a:ea typeface="Calibri"/>
                <a:cs typeface="Calibri"/>
                <a:sym typeface="Calibri"/>
              </a:rPr>
              <a:t>World </a:t>
            </a:r>
            <a:r>
              <a:rPr lang="fr" sz="1100" i="1" dirty="0" err="1">
                <a:solidFill>
                  <a:schemeClr val="accent1"/>
                </a:solidFill>
                <a:latin typeface="+mj-lt"/>
                <a:ea typeface="Calibri"/>
                <a:cs typeface="Calibri"/>
                <a:sym typeface="Calibri"/>
              </a:rPr>
              <a:t>health</a:t>
            </a:r>
            <a:r>
              <a:rPr lang="fr" sz="1100" i="1" dirty="0">
                <a:solidFill>
                  <a:schemeClr val="accent1"/>
                </a:solidFill>
                <a:latin typeface="+mj-lt"/>
                <a:ea typeface="Calibri"/>
                <a:cs typeface="Calibri"/>
                <a:sym typeface="Calibri"/>
              </a:rPr>
              <a:t> </a:t>
            </a:r>
            <a:r>
              <a:rPr lang="fr" sz="1100" i="1" dirty="0" err="1">
                <a:solidFill>
                  <a:schemeClr val="accent1"/>
                </a:solidFill>
                <a:latin typeface="+mj-lt"/>
                <a:ea typeface="Calibri"/>
                <a:cs typeface="Calibri"/>
                <a:sym typeface="Calibri"/>
              </a:rPr>
              <a:t>organization</a:t>
            </a:r>
            <a:r>
              <a:rPr lang="fr" sz="1100" i="1" dirty="0">
                <a:solidFill>
                  <a:schemeClr val="accent1"/>
                </a:solidFill>
                <a:latin typeface="+mj-lt"/>
                <a:ea typeface="Calibri"/>
                <a:cs typeface="Calibri"/>
                <a:sym typeface="Calibri"/>
              </a:rPr>
              <a:t>. </a:t>
            </a:r>
            <a:r>
              <a:rPr lang="fr" sz="1100" dirty="0">
                <a:solidFill>
                  <a:schemeClr val="accent1"/>
                </a:solidFill>
                <a:latin typeface="+mj-lt"/>
                <a:ea typeface="Calibri"/>
                <a:cs typeface="Calibri"/>
                <a:sym typeface="Calibri"/>
              </a:rPr>
              <a:t>2001 		</a:t>
            </a:r>
            <a:endParaRPr sz="1100" dirty="0">
              <a:solidFill>
                <a:schemeClr val="accent1"/>
              </a:solidFill>
              <a:latin typeface="+mj-lt"/>
              <a:ea typeface="Calibri"/>
              <a:cs typeface="Calibri"/>
              <a:sym typeface="Calibri"/>
            </a:endParaRPr>
          </a:p>
          <a:p>
            <a:pPr marL="0" lvl="0" indent="0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fr" sz="1100" dirty="0">
                <a:solidFill>
                  <a:schemeClr val="accent1"/>
                </a:solidFill>
                <a:latin typeface="+mj-lt"/>
                <a:ea typeface="Calibri"/>
                <a:cs typeface="Calibri"/>
                <a:sym typeface="Calibri"/>
              </a:rPr>
              <a:t>	</a:t>
            </a:r>
            <a:r>
              <a:rPr lang="fr" sz="1100" dirty="0" err="1">
                <a:solidFill>
                  <a:schemeClr val="accent1"/>
                </a:solidFill>
                <a:latin typeface="+mj-lt"/>
                <a:ea typeface="Calibri"/>
                <a:cs typeface="Calibri"/>
                <a:sym typeface="Calibri"/>
              </a:rPr>
              <a:t>Favrat</a:t>
            </a:r>
            <a:r>
              <a:rPr lang="fr" sz="1100" dirty="0">
                <a:solidFill>
                  <a:schemeClr val="accent1"/>
                </a:solidFill>
                <a:latin typeface="+mj-lt"/>
                <a:ea typeface="Calibri"/>
                <a:cs typeface="Calibri"/>
                <a:sym typeface="Calibri"/>
              </a:rPr>
              <a:t> B, </a:t>
            </a:r>
            <a:r>
              <a:rPr lang="fr" sz="1100" dirty="0" err="1">
                <a:solidFill>
                  <a:schemeClr val="accent1"/>
                </a:solidFill>
                <a:latin typeface="+mj-lt"/>
                <a:ea typeface="Calibri"/>
                <a:cs typeface="Calibri"/>
                <a:sym typeface="Calibri"/>
              </a:rPr>
              <a:t>Balck</a:t>
            </a:r>
            <a:r>
              <a:rPr lang="fr" sz="1100" dirty="0">
                <a:solidFill>
                  <a:schemeClr val="accent1"/>
                </a:solidFill>
                <a:latin typeface="+mj-lt"/>
                <a:ea typeface="Calibri"/>
                <a:cs typeface="Calibri"/>
                <a:sym typeface="Calibri"/>
              </a:rPr>
              <a:t> K, </a:t>
            </a:r>
            <a:r>
              <a:rPr lang="fr" sz="1100" dirty="0" err="1">
                <a:solidFill>
                  <a:schemeClr val="accent1"/>
                </a:solidFill>
                <a:latin typeface="+mj-lt"/>
                <a:ea typeface="Calibri"/>
                <a:cs typeface="Calibri"/>
                <a:sym typeface="Calibri"/>
              </a:rPr>
              <a:t>Breymann</a:t>
            </a:r>
            <a:r>
              <a:rPr lang="fr" sz="1100" dirty="0">
                <a:solidFill>
                  <a:schemeClr val="accent1"/>
                </a:solidFill>
                <a:latin typeface="+mj-lt"/>
                <a:ea typeface="Calibri"/>
                <a:cs typeface="Calibri"/>
                <a:sym typeface="Calibri"/>
              </a:rPr>
              <a:t> C, </a:t>
            </a:r>
            <a:r>
              <a:rPr lang="fr" sz="1100" dirty="0" err="1">
                <a:solidFill>
                  <a:schemeClr val="accent1"/>
                </a:solidFill>
                <a:latin typeface="+mj-lt"/>
                <a:ea typeface="Calibri"/>
                <a:cs typeface="Calibri"/>
                <a:sym typeface="Calibri"/>
              </a:rPr>
              <a:t>Hedenus</a:t>
            </a:r>
            <a:r>
              <a:rPr lang="fr" sz="1100" dirty="0">
                <a:solidFill>
                  <a:schemeClr val="accent1"/>
                </a:solidFill>
                <a:latin typeface="+mj-lt"/>
                <a:ea typeface="Calibri"/>
                <a:cs typeface="Calibri"/>
                <a:sym typeface="Calibri"/>
              </a:rPr>
              <a:t> M, Keller </a:t>
            </a:r>
            <a:r>
              <a:rPr lang="fr" sz="1100" dirty="0" err="1">
                <a:solidFill>
                  <a:schemeClr val="accent1"/>
                </a:solidFill>
                <a:latin typeface="+mj-lt"/>
                <a:ea typeface="Calibri"/>
                <a:cs typeface="Calibri"/>
                <a:sym typeface="Calibri"/>
              </a:rPr>
              <a:t>T</a:t>
            </a:r>
            <a:r>
              <a:rPr lang="fr" sz="1100" dirty="0">
                <a:solidFill>
                  <a:schemeClr val="accent1"/>
                </a:solidFill>
                <a:latin typeface="+mj-lt"/>
                <a:ea typeface="Calibri"/>
                <a:cs typeface="Calibri"/>
                <a:sym typeface="Calibri"/>
              </a:rPr>
              <a:t>, et al. (2014) Evaluation of a Single Dose of </a:t>
            </a:r>
            <a:r>
              <a:rPr lang="fr" sz="1100" dirty="0" err="1">
                <a:solidFill>
                  <a:schemeClr val="accent1"/>
                </a:solidFill>
                <a:latin typeface="+mj-lt"/>
                <a:ea typeface="Calibri"/>
                <a:cs typeface="Calibri"/>
                <a:sym typeface="Calibri"/>
              </a:rPr>
              <a:t>Ferric</a:t>
            </a:r>
            <a:r>
              <a:rPr lang="fr" sz="1100" dirty="0">
                <a:solidFill>
                  <a:schemeClr val="accent1"/>
                </a:solidFill>
                <a:latin typeface="+mj-lt"/>
                <a:ea typeface="Calibri"/>
                <a:cs typeface="Calibri"/>
                <a:sym typeface="Calibri"/>
              </a:rPr>
              <a:t> </a:t>
            </a:r>
            <a:r>
              <a:rPr lang="fr" sz="1100" dirty="0" err="1">
                <a:solidFill>
                  <a:schemeClr val="accent1"/>
                </a:solidFill>
                <a:latin typeface="+mj-lt"/>
                <a:ea typeface="Calibri"/>
                <a:cs typeface="Calibri"/>
                <a:sym typeface="Calibri"/>
              </a:rPr>
              <a:t>Carboxymaltose</a:t>
            </a:r>
            <a:r>
              <a:rPr lang="fr" sz="1100" dirty="0">
                <a:solidFill>
                  <a:schemeClr val="accent1"/>
                </a:solidFill>
                <a:latin typeface="+mj-lt"/>
                <a:ea typeface="Calibri"/>
                <a:cs typeface="Calibri"/>
                <a:sym typeface="Calibri"/>
              </a:rPr>
              <a:t> in </a:t>
            </a:r>
            <a:r>
              <a:rPr lang="fr" sz="1100" dirty="0" err="1">
                <a:solidFill>
                  <a:schemeClr val="accent1"/>
                </a:solidFill>
                <a:latin typeface="+mj-lt"/>
                <a:ea typeface="Calibri"/>
                <a:cs typeface="Calibri"/>
                <a:sym typeface="Calibri"/>
              </a:rPr>
              <a:t>Fatigued</a:t>
            </a:r>
            <a:r>
              <a:rPr lang="fr" sz="1100" dirty="0">
                <a:solidFill>
                  <a:schemeClr val="accent1"/>
                </a:solidFill>
                <a:latin typeface="+mj-lt"/>
                <a:ea typeface="Calibri"/>
                <a:cs typeface="Calibri"/>
                <a:sym typeface="Calibri"/>
              </a:rPr>
              <a:t>, </a:t>
            </a:r>
            <a:r>
              <a:rPr lang="fr" sz="1100" dirty="0" err="1">
                <a:solidFill>
                  <a:schemeClr val="accent1"/>
                </a:solidFill>
                <a:latin typeface="+mj-lt"/>
                <a:ea typeface="Calibri"/>
                <a:cs typeface="Calibri"/>
                <a:sym typeface="Calibri"/>
              </a:rPr>
              <a:t>Iron-Deficient</a:t>
            </a:r>
            <a:r>
              <a:rPr lang="fr" sz="1100" dirty="0">
                <a:solidFill>
                  <a:schemeClr val="accent1"/>
                </a:solidFill>
                <a:latin typeface="+mj-lt"/>
                <a:ea typeface="Calibri"/>
                <a:cs typeface="Calibri"/>
                <a:sym typeface="Calibri"/>
              </a:rPr>
              <a:t> </a:t>
            </a:r>
            <a:r>
              <a:rPr lang="fr" sz="1100" dirty="0" err="1">
                <a:solidFill>
                  <a:schemeClr val="accent1"/>
                </a:solidFill>
                <a:latin typeface="+mj-lt"/>
                <a:ea typeface="Calibri"/>
                <a:cs typeface="Calibri"/>
                <a:sym typeface="Calibri"/>
              </a:rPr>
              <a:t>Women</a:t>
            </a:r>
            <a:r>
              <a:rPr lang="fr" sz="1100" dirty="0">
                <a:solidFill>
                  <a:schemeClr val="accent1"/>
                </a:solidFill>
                <a:latin typeface="+mj-lt"/>
                <a:ea typeface="Calibri"/>
                <a:cs typeface="Calibri"/>
                <a:sym typeface="Calibri"/>
              </a:rPr>
              <a:t> – PREFER a </a:t>
            </a:r>
            <a:r>
              <a:rPr lang="fr" sz="1100" dirty="0" err="1">
                <a:solidFill>
                  <a:schemeClr val="accent1"/>
                </a:solidFill>
                <a:latin typeface="+mj-lt"/>
                <a:ea typeface="Calibri"/>
                <a:cs typeface="Calibri"/>
                <a:sym typeface="Calibri"/>
              </a:rPr>
              <a:t>Randomized</a:t>
            </a:r>
            <a:r>
              <a:rPr lang="fr" sz="1100" dirty="0">
                <a:solidFill>
                  <a:schemeClr val="accent1"/>
                </a:solidFill>
                <a:latin typeface="+mj-lt"/>
                <a:ea typeface="Calibri"/>
                <a:cs typeface="Calibri"/>
                <a:sym typeface="Calibri"/>
              </a:rPr>
              <a:t>, Placebo-</a:t>
            </a:r>
            <a:r>
              <a:rPr lang="fr" sz="1100" dirty="0" err="1">
                <a:solidFill>
                  <a:schemeClr val="accent1"/>
                </a:solidFill>
                <a:latin typeface="+mj-lt"/>
                <a:ea typeface="Calibri"/>
                <a:cs typeface="Calibri"/>
                <a:sym typeface="Calibri"/>
              </a:rPr>
              <a:t>Controlled</a:t>
            </a:r>
            <a:r>
              <a:rPr lang="fr" sz="1100" dirty="0">
                <a:solidFill>
                  <a:schemeClr val="accent1"/>
                </a:solidFill>
                <a:latin typeface="+mj-lt"/>
                <a:ea typeface="Calibri"/>
                <a:cs typeface="Calibri"/>
                <a:sym typeface="Calibri"/>
              </a:rPr>
              <a:t> </a:t>
            </a:r>
            <a:r>
              <a:rPr lang="fr" sz="1100" dirty="0" err="1">
                <a:solidFill>
                  <a:schemeClr val="accent1"/>
                </a:solidFill>
                <a:latin typeface="+mj-lt"/>
                <a:ea typeface="Calibri"/>
                <a:cs typeface="Calibri"/>
                <a:sym typeface="Calibri"/>
              </a:rPr>
              <a:t>Study</a:t>
            </a:r>
            <a:r>
              <a:rPr lang="fr" sz="1100" i="1" dirty="0">
                <a:solidFill>
                  <a:schemeClr val="accent1"/>
                </a:solidFill>
                <a:latin typeface="+mj-lt"/>
                <a:ea typeface="Calibri"/>
                <a:cs typeface="Calibri"/>
                <a:sym typeface="Calibri"/>
              </a:rPr>
              <a:t>. </a:t>
            </a:r>
            <a:r>
              <a:rPr lang="fr" sz="1100" i="1" dirty="0" err="1">
                <a:solidFill>
                  <a:schemeClr val="accent1"/>
                </a:solidFill>
                <a:latin typeface="+mj-lt"/>
                <a:ea typeface="Calibri"/>
                <a:cs typeface="Calibri"/>
                <a:sym typeface="Calibri"/>
              </a:rPr>
              <a:t>PLoS</a:t>
            </a:r>
            <a:r>
              <a:rPr lang="fr" sz="1100" i="1" dirty="0">
                <a:solidFill>
                  <a:schemeClr val="accent1"/>
                </a:solidFill>
                <a:latin typeface="+mj-lt"/>
                <a:ea typeface="Calibri"/>
                <a:cs typeface="Calibri"/>
                <a:sym typeface="Calibri"/>
              </a:rPr>
              <a:t> ONE</a:t>
            </a:r>
            <a:r>
              <a:rPr lang="fr" sz="1100" dirty="0">
                <a:solidFill>
                  <a:schemeClr val="accent1"/>
                </a:solidFill>
                <a:latin typeface="+mj-lt"/>
                <a:ea typeface="Calibri"/>
                <a:cs typeface="Calibri"/>
                <a:sym typeface="Calibri"/>
              </a:rPr>
              <a:t> . doi:10.1371</a:t>
            </a:r>
            <a:r>
              <a:rPr lang="fr" sz="1050" dirty="0">
                <a:solidFill>
                  <a:schemeClr val="accent1"/>
                </a:solidFill>
                <a:latin typeface="+mj-lt"/>
                <a:ea typeface="Arial"/>
                <a:cs typeface="Arial"/>
                <a:sym typeface="Arial"/>
              </a:rPr>
              <a:t>					</a:t>
            </a:r>
            <a:endParaRPr sz="1050" dirty="0">
              <a:solidFill>
                <a:schemeClr val="accent1"/>
              </a:solidFill>
              <a:latin typeface="+mj-lt"/>
              <a:ea typeface="Arial"/>
              <a:cs typeface="Arial"/>
              <a:sym typeface="Arial"/>
            </a:endParaRPr>
          </a:p>
          <a:p>
            <a:pPr marL="0" lvl="0" indent="0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fr" sz="1050" dirty="0">
                <a:solidFill>
                  <a:srgbClr val="000000"/>
                </a:solidFill>
                <a:latin typeface="+mj-lt"/>
                <a:ea typeface="Arial"/>
                <a:cs typeface="Arial"/>
                <a:sym typeface="Arial"/>
              </a:rPr>
              <a:t>				</a:t>
            </a:r>
            <a:endParaRPr sz="1050" dirty="0">
              <a:solidFill>
                <a:srgbClr val="000000"/>
              </a:solidFill>
              <a:latin typeface="+mj-lt"/>
              <a:ea typeface="Arial"/>
              <a:cs typeface="Arial"/>
              <a:sym typeface="Arial"/>
            </a:endParaRPr>
          </a:p>
          <a:p>
            <a:pPr marL="0" lvl="0" indent="0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fr" sz="11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			</a:t>
            </a:r>
            <a:endParaRPr sz="110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fr" sz="11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		</a:t>
            </a:r>
            <a:endParaRPr sz="110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rtl="0">
              <a:spcBef>
                <a:spcPts val="1000"/>
              </a:spcBef>
              <a:spcAft>
                <a:spcPts val="1000"/>
              </a:spcAft>
              <a:buNone/>
            </a:pPr>
            <a:endParaRPr sz="1200" dirty="0">
              <a:solidFill>
                <a:srgbClr val="333333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 txBox="1">
            <a:spLocks noGrp="1"/>
          </p:cNvSpPr>
          <p:nvPr>
            <p:ph type="title"/>
          </p:nvPr>
        </p:nvSpPr>
        <p:spPr>
          <a:xfrm>
            <a:off x="311700" y="165634"/>
            <a:ext cx="8520600" cy="597696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fr" sz="2800" dirty="0">
                <a:latin typeface="Arial Black" panose="020B0A04020102020204" pitchFamily="34" charset="0"/>
              </a:rPr>
              <a:t> Plan de présentation</a:t>
            </a:r>
            <a:endParaRPr sz="2800" dirty="0">
              <a:latin typeface="Arial Black" panose="020B0A04020102020204" pitchFamily="34" charset="0"/>
            </a:endParaRPr>
          </a:p>
        </p:txBody>
      </p:sp>
      <p:sp>
        <p:nvSpPr>
          <p:cNvPr id="63" name="Shape 63"/>
          <p:cNvSpPr txBox="1">
            <a:spLocks noGrp="1"/>
          </p:cNvSpPr>
          <p:nvPr>
            <p:ph type="body" idx="1"/>
          </p:nvPr>
        </p:nvSpPr>
        <p:spPr>
          <a:xfrm>
            <a:off x="311700" y="1228675"/>
            <a:ext cx="8520600" cy="3340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fr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b="1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4" name="Shape 64"/>
          <p:cNvSpPr txBox="1"/>
          <p:nvPr/>
        </p:nvSpPr>
        <p:spPr>
          <a:xfrm>
            <a:off x="703785" y="1228675"/>
            <a:ext cx="4888200" cy="3137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17500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400"/>
              <a:buAutoNum type="arabicPeriod"/>
            </a:pPr>
            <a:r>
              <a:rPr lang="fr" dirty="0"/>
              <a:t>Introduction - </a:t>
            </a:r>
            <a:r>
              <a:rPr lang="en-US" dirty="0"/>
              <a:t>P</a:t>
            </a:r>
            <a:r>
              <a:rPr lang="fr" dirty="0"/>
              <a:t>hysiologie </a:t>
            </a:r>
            <a:r>
              <a:rPr lang="en-US" dirty="0"/>
              <a:t>du </a:t>
            </a:r>
            <a:r>
              <a:rPr lang="fr" dirty="0"/>
              <a:t>fer </a:t>
            </a:r>
            <a:endParaRPr dirty="0"/>
          </a:p>
          <a:p>
            <a:pPr marL="457200" lvl="0" indent="-317500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400"/>
              <a:buAutoNum type="arabicPeriod"/>
            </a:pPr>
            <a:r>
              <a:rPr lang="fr" dirty="0"/>
              <a:t>Question clinique </a:t>
            </a:r>
            <a:endParaRPr dirty="0"/>
          </a:p>
          <a:p>
            <a:pPr marL="457200" lvl="0" indent="-317500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400"/>
              <a:buAutoNum type="arabicPeriod"/>
            </a:pPr>
            <a:r>
              <a:rPr lang="fr" dirty="0"/>
              <a:t>Présentation des articles </a:t>
            </a:r>
            <a:endParaRPr dirty="0"/>
          </a:p>
          <a:p>
            <a:pPr marL="457200" lvl="0" indent="-317500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400"/>
              <a:buAutoNum type="arabicPeriod"/>
            </a:pPr>
            <a:r>
              <a:rPr lang="fr" dirty="0"/>
              <a:t>Résultats </a:t>
            </a:r>
            <a:endParaRPr dirty="0"/>
          </a:p>
          <a:p>
            <a:pPr marL="457200" lvl="0" indent="-317500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400"/>
              <a:buAutoNum type="arabicPeriod"/>
            </a:pPr>
            <a:r>
              <a:rPr lang="fr" dirty="0"/>
              <a:t>Critique </a:t>
            </a:r>
            <a:endParaRPr dirty="0"/>
          </a:p>
          <a:p>
            <a:pPr marL="457200" lvl="0" indent="-317500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400"/>
              <a:buAutoNum type="arabicPeriod"/>
            </a:pPr>
            <a:r>
              <a:rPr lang="fr" dirty="0"/>
              <a:t>Impact clinique </a:t>
            </a:r>
            <a:endParaRPr dirty="0"/>
          </a:p>
          <a:p>
            <a:pPr marL="457200" lvl="0" indent="-317500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400"/>
              <a:buAutoNum type="arabicPeriod"/>
            </a:pPr>
            <a:r>
              <a:rPr lang="fr" dirty="0"/>
              <a:t>Perspectives futures </a:t>
            </a:r>
            <a:endParaRPr dirty="0"/>
          </a:p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hape 69"/>
          <p:cNvSpPr txBox="1">
            <a:spLocks noGrp="1"/>
          </p:cNvSpPr>
          <p:nvPr>
            <p:ph type="title"/>
          </p:nvPr>
        </p:nvSpPr>
        <p:spPr>
          <a:xfrm>
            <a:off x="311700" y="133825"/>
            <a:ext cx="8444400" cy="6454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r>
              <a:rPr lang="fr" dirty="0"/>
              <a:t> Introduction – </a:t>
            </a:r>
            <a:r>
              <a:rPr lang="en-US" dirty="0" err="1"/>
              <a:t>Physiologie</a:t>
            </a:r>
            <a:r>
              <a:rPr lang="en-US" dirty="0"/>
              <a:t> du </a:t>
            </a:r>
            <a:r>
              <a:rPr lang="en-US" dirty="0" err="1"/>
              <a:t>fer</a:t>
            </a:r>
            <a:r>
              <a:rPr lang="en-US" dirty="0"/>
              <a:t> </a:t>
            </a:r>
            <a:r>
              <a:rPr lang="fr" dirty="0"/>
              <a:t>(1/2) </a:t>
            </a:r>
            <a:endParaRPr dirty="0"/>
          </a:p>
        </p:txBody>
      </p:sp>
      <p:sp>
        <p:nvSpPr>
          <p:cNvPr id="70" name="Shape 70"/>
          <p:cNvSpPr txBox="1">
            <a:spLocks noGrp="1"/>
          </p:cNvSpPr>
          <p:nvPr>
            <p:ph type="body" idx="1"/>
          </p:nvPr>
        </p:nvSpPr>
        <p:spPr>
          <a:xfrm>
            <a:off x="524786" y="1228675"/>
            <a:ext cx="8307514" cy="3340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fr" sz="1600" dirty="0">
                <a:solidFill>
                  <a:srgbClr val="000000"/>
                </a:solidFill>
                <a:latin typeface="+mn-lt"/>
                <a:ea typeface="Calibri"/>
                <a:cs typeface="Calibri"/>
                <a:sym typeface="Calibri"/>
              </a:rPr>
              <a:t>Déficit nutritionnel le plus fréquent </a:t>
            </a:r>
            <a:endParaRPr sz="1600" dirty="0">
              <a:solidFill>
                <a:srgbClr val="000000"/>
              </a:solidFill>
              <a:latin typeface="+mn-lt"/>
              <a:ea typeface="Calibri"/>
              <a:cs typeface="Calibri"/>
              <a:sym typeface="Calibri"/>
            </a:endParaRPr>
          </a:p>
          <a:p>
            <a:pPr marL="0" lvl="0" indent="0">
              <a:spcBef>
                <a:spcPts val="1600"/>
              </a:spcBef>
              <a:spcAft>
                <a:spcPts val="0"/>
              </a:spcAft>
              <a:buNone/>
            </a:pPr>
            <a:r>
              <a:rPr lang="fr" sz="1600" dirty="0">
                <a:solidFill>
                  <a:srgbClr val="000000"/>
                </a:solidFill>
                <a:latin typeface="+mn-lt"/>
                <a:ea typeface="Calibri"/>
                <a:cs typeface="Calibri"/>
                <a:sym typeface="Calibri"/>
              </a:rPr>
              <a:t>Affect</a:t>
            </a:r>
            <a:r>
              <a:rPr lang="en-US" sz="1600" dirty="0">
                <a:solidFill>
                  <a:srgbClr val="000000"/>
                </a:solidFill>
                <a:latin typeface="+mn-lt"/>
                <a:ea typeface="Calibri"/>
                <a:cs typeface="Calibri"/>
                <a:sym typeface="Calibri"/>
              </a:rPr>
              <a:t>e</a:t>
            </a:r>
            <a:r>
              <a:rPr lang="fr" sz="1600" dirty="0">
                <a:solidFill>
                  <a:srgbClr val="000000"/>
                </a:solidFill>
                <a:latin typeface="+mn-lt"/>
                <a:ea typeface="Calibri"/>
                <a:cs typeface="Calibri"/>
                <a:sym typeface="Calibri"/>
              </a:rPr>
              <a:t> surtout femme pré-ménopausée 2e à menstruations abondantes </a:t>
            </a:r>
            <a:endParaRPr sz="1600" dirty="0">
              <a:solidFill>
                <a:srgbClr val="000000"/>
              </a:solidFill>
              <a:latin typeface="+mn-lt"/>
              <a:ea typeface="Calibri"/>
              <a:cs typeface="Calibri"/>
              <a:sym typeface="Calibri"/>
            </a:endParaRPr>
          </a:p>
          <a:p>
            <a:pPr marL="0" lvl="0" indent="0">
              <a:spcBef>
                <a:spcPts val="1600"/>
              </a:spcBef>
              <a:spcAft>
                <a:spcPts val="0"/>
              </a:spcAft>
              <a:buNone/>
            </a:pPr>
            <a:r>
              <a:rPr lang="fr" sz="1600" dirty="0">
                <a:solidFill>
                  <a:srgbClr val="000000"/>
                </a:solidFill>
                <a:latin typeface="+mn-lt"/>
                <a:ea typeface="Calibri"/>
                <a:cs typeface="Calibri"/>
                <a:sym typeface="Calibri"/>
              </a:rPr>
              <a:t>Impact sur hématopoïèse, mais aussi :</a:t>
            </a:r>
            <a:endParaRPr sz="1600" dirty="0">
              <a:solidFill>
                <a:srgbClr val="000000"/>
              </a:solidFill>
              <a:latin typeface="+mn-lt"/>
              <a:ea typeface="Calibri"/>
              <a:cs typeface="Calibri"/>
              <a:sym typeface="Calibri"/>
            </a:endParaRPr>
          </a:p>
          <a:p>
            <a:pPr marL="914400" lvl="0" indent="-342900" rtl="0"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Char char="➔"/>
            </a:pPr>
            <a:r>
              <a:rPr lang="fr" sz="1600" dirty="0">
                <a:solidFill>
                  <a:srgbClr val="000000"/>
                </a:solidFill>
                <a:latin typeface="+mn-lt"/>
                <a:ea typeface="Calibri"/>
                <a:cs typeface="Calibri"/>
                <a:sym typeface="Calibri"/>
              </a:rPr>
              <a:t>Fonctions cognitives </a:t>
            </a:r>
            <a:endParaRPr sz="1600" dirty="0">
              <a:solidFill>
                <a:srgbClr val="000000"/>
              </a:solidFill>
              <a:latin typeface="+mn-lt"/>
              <a:ea typeface="Calibri"/>
              <a:cs typeface="Calibri"/>
              <a:sym typeface="Calibri"/>
            </a:endParaRPr>
          </a:p>
          <a:p>
            <a:pPr marL="914400" lvl="0" indent="-342900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Char char="➔"/>
            </a:pPr>
            <a:r>
              <a:rPr lang="fr" sz="1600" dirty="0">
                <a:solidFill>
                  <a:srgbClr val="000000"/>
                </a:solidFill>
                <a:latin typeface="+mn-lt"/>
                <a:ea typeface="Calibri"/>
                <a:cs typeface="Calibri"/>
                <a:sym typeface="Calibri"/>
              </a:rPr>
              <a:t>Performances physiques </a:t>
            </a:r>
            <a:endParaRPr sz="1600" dirty="0">
              <a:solidFill>
                <a:srgbClr val="000000"/>
              </a:solidFill>
              <a:latin typeface="+mn-lt"/>
              <a:ea typeface="Calibri"/>
              <a:cs typeface="Calibri"/>
              <a:sym typeface="Calibri"/>
            </a:endParaRPr>
          </a:p>
          <a:p>
            <a:pPr marL="914400" lvl="0" indent="-342900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Char char="➔"/>
            </a:pPr>
            <a:r>
              <a:rPr lang="fr" sz="1600" dirty="0">
                <a:solidFill>
                  <a:srgbClr val="000000"/>
                </a:solidFill>
                <a:latin typeface="+mn-lt"/>
                <a:ea typeface="Calibri"/>
                <a:cs typeface="Calibri"/>
                <a:sym typeface="Calibri"/>
              </a:rPr>
              <a:t>Multiples réactions biochimiques/enzymatiques </a:t>
            </a:r>
            <a:endParaRPr sz="1600" dirty="0">
              <a:solidFill>
                <a:srgbClr val="000000"/>
              </a:solidFill>
              <a:latin typeface="+mn-lt"/>
              <a:ea typeface="Calibri"/>
              <a:cs typeface="Calibri"/>
              <a:sym typeface="Calibri"/>
            </a:endParaRPr>
          </a:p>
          <a:p>
            <a:pPr marL="0" lvl="0" indent="0" rtl="0">
              <a:spcBef>
                <a:spcPts val="1600"/>
              </a:spcBef>
              <a:spcAft>
                <a:spcPts val="1600"/>
              </a:spcAft>
              <a:buNone/>
            </a:pPr>
            <a:endParaRPr sz="1600" dirty="0">
              <a:solidFill>
                <a:srgbClr val="000000"/>
              </a:solidFill>
              <a:latin typeface="+mn-lt"/>
              <a:ea typeface="Calibri"/>
              <a:cs typeface="Calibri"/>
              <a:sym typeface="Calibri"/>
            </a:endParaRPr>
          </a:p>
        </p:txBody>
      </p:sp>
      <p:pic>
        <p:nvPicPr>
          <p:cNvPr id="71" name="Shape 7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080098" y="2358122"/>
            <a:ext cx="3063902" cy="2785378"/>
          </a:xfrm>
          <a:prstGeom prst="rect">
            <a:avLst/>
          </a:prstGeom>
          <a:noFill/>
          <a:ln>
            <a:noFill/>
          </a:ln>
        </p:spPr>
      </p:pic>
      <p:sp>
        <p:nvSpPr>
          <p:cNvPr id="72" name="Shape 72"/>
          <p:cNvSpPr txBox="1"/>
          <p:nvPr/>
        </p:nvSpPr>
        <p:spPr>
          <a:xfrm>
            <a:off x="5245892" y="4785320"/>
            <a:ext cx="924210" cy="2330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fr" sz="800" i="1" dirty="0"/>
              <a:t>Passeportsanté</a:t>
            </a:r>
            <a:r>
              <a:rPr lang="fr" i="1" dirty="0"/>
              <a:t> </a:t>
            </a:r>
            <a:endParaRPr i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Shape 78"/>
          <p:cNvSpPr txBox="1">
            <a:spLocks noGrp="1"/>
          </p:cNvSpPr>
          <p:nvPr>
            <p:ph type="body" idx="1"/>
          </p:nvPr>
        </p:nvSpPr>
        <p:spPr>
          <a:xfrm>
            <a:off x="1048993" y="3633779"/>
            <a:ext cx="7160873" cy="517542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buNone/>
            </a:pPr>
            <a:r>
              <a:rPr lang="fr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Aussi accepté dans la littérature : Ferritine &lt; 50 + saturation &lt; 20 % </a:t>
            </a:r>
            <a:endParaRPr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7" name="Shape 77"/>
          <p:cNvSpPr txBox="1">
            <a:spLocks noGrp="1"/>
          </p:cNvSpPr>
          <p:nvPr>
            <p:ph type="title"/>
          </p:nvPr>
        </p:nvSpPr>
        <p:spPr>
          <a:xfrm>
            <a:off x="311700" y="38407"/>
            <a:ext cx="8444400" cy="80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r>
              <a:rPr lang="fr" dirty="0"/>
              <a:t> Introduction - </a:t>
            </a:r>
            <a:r>
              <a:rPr lang="en-US" dirty="0" err="1"/>
              <a:t>Physiologie</a:t>
            </a:r>
            <a:r>
              <a:rPr lang="en-US" dirty="0"/>
              <a:t> du </a:t>
            </a:r>
            <a:r>
              <a:rPr lang="en-US" dirty="0" err="1"/>
              <a:t>fer</a:t>
            </a:r>
            <a:r>
              <a:rPr lang="en-US" dirty="0"/>
              <a:t> </a:t>
            </a:r>
            <a:r>
              <a:rPr lang="fr" dirty="0"/>
              <a:t>(2/2)</a:t>
            </a:r>
            <a:endParaRPr dirty="0"/>
          </a:p>
        </p:txBody>
      </p:sp>
      <p:sp>
        <p:nvSpPr>
          <p:cNvPr id="79" name="Shape 79"/>
          <p:cNvSpPr txBox="1"/>
          <p:nvPr/>
        </p:nvSpPr>
        <p:spPr>
          <a:xfrm>
            <a:off x="0" y="4770800"/>
            <a:ext cx="7441800" cy="47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fr" sz="1200" i="1" dirty="0"/>
              <a:t>* Source: Iron defiency anemia, OMS, 2011 </a:t>
            </a:r>
            <a:endParaRPr sz="1200" i="1" dirty="0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xmlns="" id="{3AA8F3D3-1DDB-4735-880C-8A7F68ECD068}"/>
              </a:ext>
            </a:extLst>
          </p:cNvPr>
          <p:cNvGrpSpPr/>
          <p:nvPr/>
        </p:nvGrpSpPr>
        <p:grpSpPr>
          <a:xfrm>
            <a:off x="1565356" y="1680915"/>
            <a:ext cx="5563313" cy="1118530"/>
            <a:chOff x="1574358" y="1972635"/>
            <a:chExt cx="5563313" cy="1118530"/>
          </a:xfrm>
        </p:grpSpPr>
        <p:sp>
          <p:nvSpPr>
            <p:cNvPr id="80" name="Shape 80"/>
            <p:cNvSpPr txBox="1"/>
            <p:nvPr/>
          </p:nvSpPr>
          <p:spPr>
            <a:xfrm>
              <a:off x="5082671" y="2156406"/>
              <a:ext cx="2055000" cy="934759"/>
            </a:xfrm>
            <a:prstGeom prst="rect">
              <a:avLst/>
            </a:prstGeom>
            <a:noFill/>
            <a:ln w="28575" cap="flat" cmpd="sng">
              <a:solidFill>
                <a:schemeClr val="accent5">
                  <a:lumMod val="60000"/>
                  <a:lumOff val="40000"/>
                </a:schemeClr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lvl="0" algn="ctr">
                <a:lnSpc>
                  <a:spcPct val="115000"/>
                </a:lnSpc>
              </a:pPr>
              <a:r>
                <a:rPr lang="en-US" sz="1800" dirty="0" err="1">
                  <a:latin typeface="Calibri"/>
                  <a:ea typeface="Calibri"/>
                  <a:cs typeface="Calibri"/>
                  <a:sym typeface="Calibri"/>
                </a:rPr>
                <a:t>Hb</a:t>
              </a:r>
              <a:r>
                <a:rPr lang="en-US" sz="1800" dirty="0">
                  <a:latin typeface="Calibri"/>
                  <a:ea typeface="Calibri"/>
                  <a:cs typeface="Calibri"/>
                  <a:sym typeface="Calibri"/>
                </a:rPr>
                <a:t> &lt; 120 g/L  </a:t>
              </a:r>
            </a:p>
          </p:txBody>
        </p:sp>
        <p:cxnSp>
          <p:nvCxnSpPr>
            <p:cNvPr id="82" name="Shape 82"/>
            <p:cNvCxnSpPr>
              <a:cxnSpLocks/>
              <a:stCxn id="10" idx="3"/>
              <a:endCxn id="80" idx="1"/>
            </p:cNvCxnSpPr>
            <p:nvPr/>
          </p:nvCxnSpPr>
          <p:spPr>
            <a:xfrm>
              <a:off x="3928471" y="2623786"/>
              <a:ext cx="1154200" cy="0"/>
            </a:xfrm>
            <a:prstGeom prst="straightConnector1">
              <a:avLst/>
            </a:prstGeom>
            <a:noFill/>
            <a:ln w="38100" cap="flat" cmpd="sng">
              <a:solidFill>
                <a:schemeClr val="tx2">
                  <a:lumMod val="10000"/>
                </a:schemeClr>
              </a:solidFill>
              <a:prstDash val="dash"/>
              <a:round/>
              <a:headEnd type="none" w="med" len="med"/>
              <a:tailEnd type="stealth" w="med" len="med"/>
            </a:ln>
          </p:spPr>
        </p:cxnSp>
        <p:sp>
          <p:nvSpPr>
            <p:cNvPr id="2" name="TextBox 1">
              <a:extLst>
                <a:ext uri="{FF2B5EF4-FFF2-40B4-BE49-F238E27FC236}">
                  <a16:creationId xmlns:a16="http://schemas.microsoft.com/office/drawing/2014/main" xmlns="" id="{990ECC69-C8ED-4CB5-BEC5-F26BBB3E8EDA}"/>
                </a:ext>
              </a:extLst>
            </p:cNvPr>
            <p:cNvSpPr txBox="1"/>
            <p:nvPr/>
          </p:nvSpPr>
          <p:spPr>
            <a:xfrm>
              <a:off x="5559746" y="1972635"/>
              <a:ext cx="1100849" cy="358816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lvl="0" algn="ctr">
                <a:lnSpc>
                  <a:spcPct val="115000"/>
                </a:lnSpc>
              </a:pPr>
              <a:r>
                <a:rPr lang="en-US" sz="1600" b="1" dirty="0">
                  <a:latin typeface="Calibri"/>
                  <a:ea typeface="Calibri"/>
                  <a:cs typeface="Calibri"/>
                  <a:sym typeface="Calibri"/>
                </a:rPr>
                <a:t>ANÉMIE </a:t>
              </a:r>
            </a:p>
          </p:txBody>
        </p:sp>
        <p:sp>
          <p:nvSpPr>
            <p:cNvPr id="10" name="Shape 80">
              <a:extLst>
                <a:ext uri="{FF2B5EF4-FFF2-40B4-BE49-F238E27FC236}">
                  <a16:creationId xmlns:a16="http://schemas.microsoft.com/office/drawing/2014/main" xmlns="" id="{2E6FA95A-1151-4C93-BD1D-69A0AFCC1E26}"/>
                </a:ext>
              </a:extLst>
            </p:cNvPr>
            <p:cNvSpPr txBox="1"/>
            <p:nvPr/>
          </p:nvSpPr>
          <p:spPr>
            <a:xfrm>
              <a:off x="1574358" y="2156406"/>
              <a:ext cx="2354113" cy="934759"/>
            </a:xfrm>
            <a:prstGeom prst="rect">
              <a:avLst/>
            </a:prstGeom>
            <a:noFill/>
            <a:ln w="28575" cap="flat" cmpd="sng">
              <a:solidFill>
                <a:schemeClr val="accent3">
                  <a:lumMod val="75000"/>
                </a:schemeClr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lnSpc>
                  <a:spcPct val="115000"/>
                </a:lnSpc>
                <a:spcAft>
                  <a:spcPts val="0"/>
                </a:spcAft>
                <a:buNone/>
              </a:pPr>
              <a:r>
                <a:rPr lang="fr" sz="1800" dirty="0">
                  <a:latin typeface="Calibri"/>
                  <a:ea typeface="Calibri"/>
                  <a:cs typeface="Calibri"/>
                  <a:sym typeface="Calibri"/>
                </a:rPr>
                <a:t>Ferritine &lt; 15 µg/L </a:t>
              </a:r>
              <a:endParaRPr sz="1800" dirty="0"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xmlns="" id="{C0004553-6F61-4865-BFF7-FF4A82025811}"/>
                </a:ext>
              </a:extLst>
            </p:cNvPr>
            <p:cNvSpPr txBox="1"/>
            <p:nvPr/>
          </p:nvSpPr>
          <p:spPr>
            <a:xfrm>
              <a:off x="1763588" y="1972635"/>
              <a:ext cx="1975652" cy="375487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lvl="0" algn="ctr">
                <a:lnSpc>
                  <a:spcPct val="115000"/>
                </a:lnSpc>
              </a:pPr>
              <a:r>
                <a:rPr lang="en-US" sz="1600" b="1" dirty="0">
                  <a:latin typeface="Calibri"/>
                  <a:ea typeface="Calibri"/>
                  <a:cs typeface="Calibri"/>
                  <a:sym typeface="Calibri"/>
                </a:rPr>
                <a:t>DÉPLÉTION EN FER </a:t>
              </a:r>
            </a:p>
          </p:txBody>
        </p:sp>
      </p:grp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54AC1C6F-DAD2-461D-877D-387949B532E9}"/>
              </a:ext>
            </a:extLst>
          </p:cNvPr>
          <p:cNvSpPr/>
          <p:nvPr/>
        </p:nvSpPr>
        <p:spPr>
          <a:xfrm>
            <a:off x="564544" y="1447137"/>
            <a:ext cx="8006962" cy="176519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B9409D19-E4B7-4B39-B3D0-3117A92FEBCB}"/>
              </a:ext>
            </a:extLst>
          </p:cNvPr>
          <p:cNvSpPr txBox="1"/>
          <p:nvPr/>
        </p:nvSpPr>
        <p:spPr>
          <a:xfrm>
            <a:off x="1048993" y="1262471"/>
            <a:ext cx="2769182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fr" sz="1800" dirty="0">
                <a:latin typeface="Calibri"/>
                <a:ea typeface="Calibri"/>
                <a:cs typeface="Calibri"/>
                <a:sym typeface="Calibri"/>
              </a:rPr>
              <a:t>Critères diagnostiques</a:t>
            </a:r>
            <a:r>
              <a:rPr lang="fr" sz="1800" baseline="30000" dirty="0">
                <a:latin typeface="Calibri"/>
                <a:ea typeface="Calibri"/>
                <a:cs typeface="Calibri"/>
                <a:sym typeface="Calibri"/>
              </a:rPr>
              <a:t>*</a:t>
            </a:r>
            <a:endParaRPr lang="en-US" sz="1800" dirty="0"/>
          </a:p>
        </p:txBody>
      </p:sp>
      <p:sp>
        <p:nvSpPr>
          <p:cNvPr id="8" name="Isosceles Triangle 7">
            <a:extLst>
              <a:ext uri="{FF2B5EF4-FFF2-40B4-BE49-F238E27FC236}">
                <a16:creationId xmlns:a16="http://schemas.microsoft.com/office/drawing/2014/main" xmlns="" id="{0B775A9D-3E5F-4E46-B3F3-FE879D07AC90}"/>
              </a:ext>
            </a:extLst>
          </p:cNvPr>
          <p:cNvSpPr/>
          <p:nvPr/>
        </p:nvSpPr>
        <p:spPr>
          <a:xfrm rot="10800000">
            <a:off x="3919469" y="3445210"/>
            <a:ext cx="901957" cy="106669"/>
          </a:xfrm>
          <a:prstGeom prst="triangle">
            <a:avLst/>
          </a:prstGeom>
          <a:solidFill>
            <a:schemeClr val="bg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0" name="Shape 90"/>
          <p:cNvGraphicFramePr/>
          <p:nvPr>
            <p:extLst>
              <p:ext uri="{D42A27DB-BD31-4B8C-83A1-F6EECF244321}">
                <p14:modId xmlns:p14="http://schemas.microsoft.com/office/powerpoint/2010/main" val="768327731"/>
              </p:ext>
            </p:extLst>
          </p:nvPr>
        </p:nvGraphicFramePr>
        <p:xfrm>
          <a:off x="1860603" y="2605565"/>
          <a:ext cx="5709035" cy="2010240"/>
        </p:xfrm>
        <a:graphic>
          <a:graphicData uri="http://schemas.openxmlformats.org/drawingml/2006/table">
            <a:tbl>
              <a:tblPr>
                <a:noFill/>
                <a:tableStyleId>{4FC736B2-3410-4FD4-9DA1-9BA76ED44811}</a:tableStyleId>
              </a:tblPr>
              <a:tblGrid>
                <a:gridCol w="59882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98827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4511381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50256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" sz="1800" b="1" dirty="0"/>
                        <a:t>P</a:t>
                      </a:r>
                      <a:endParaRPr sz="1800" b="1" dirty="0"/>
                    </a:p>
                  </a:txBody>
                  <a:tcPr marL="91425" marR="91425" marT="91425" marB="91425" anchor="ctr"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600"/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</a:tcPr>
                </a:tc>
                <a:tc>
                  <a:txBody>
                    <a:bodyPr/>
                    <a:lstStyle/>
                    <a:p>
                      <a:pPr marL="0" lvl="0" indent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" sz="1600" dirty="0"/>
                        <a:t> Femmes pré-ménopausées</a:t>
                      </a:r>
                      <a:endParaRPr sz="1600" dirty="0"/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0256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" sz="1800" b="1" dirty="0"/>
                        <a:t>I</a:t>
                      </a:r>
                      <a:endParaRPr sz="1800" b="1" dirty="0"/>
                    </a:p>
                  </a:txBody>
                  <a:tcPr marL="91425" marR="91425" marT="91425" marB="91425" anchor="ctr"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600"/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</a:tcPr>
                </a:tc>
                <a:tc>
                  <a:txBody>
                    <a:bodyPr/>
                    <a:lstStyle/>
                    <a:p>
                      <a:pPr marL="0" lvl="0" indent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" sz="1600" dirty="0"/>
                        <a:t>Supplémentation en fer (IV ou PO)</a:t>
                      </a:r>
                      <a:endParaRPr sz="1600" dirty="0"/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0256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" sz="1800" b="1" dirty="0"/>
                        <a:t>C</a:t>
                      </a:r>
                      <a:endParaRPr sz="1800" b="1" dirty="0"/>
                    </a:p>
                  </a:txBody>
                  <a:tcPr marL="91425" marR="91425" marT="91425" marB="91425" anchor="ctr"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600"/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</a:tcPr>
                </a:tc>
                <a:tc>
                  <a:txBody>
                    <a:bodyPr/>
                    <a:lstStyle/>
                    <a:p>
                      <a:pPr marL="0" lvl="0" indent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" sz="1600" dirty="0"/>
                        <a:t>Placebo (Oral ou Salin)</a:t>
                      </a:r>
                      <a:endParaRPr sz="1600" dirty="0"/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0256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" sz="1800" b="1" dirty="0"/>
                        <a:t>O</a:t>
                      </a:r>
                      <a:endParaRPr sz="1800" b="1" dirty="0"/>
                    </a:p>
                  </a:txBody>
                  <a:tcPr marL="91425" marR="91425" marT="91425" marB="91425" anchor="ctr"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600" dirty="0"/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</a:tcPr>
                </a:tc>
                <a:tc>
                  <a:txBody>
                    <a:bodyPr/>
                    <a:lstStyle/>
                    <a:p>
                      <a:pPr marL="0" lvl="0" indent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" sz="1600" dirty="0"/>
                        <a:t>Amélioration des scores de fatigue</a:t>
                      </a:r>
                      <a:endParaRPr sz="1600" dirty="0"/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87" name="Shape 87"/>
          <p:cNvSpPr txBox="1">
            <a:spLocks noGrp="1"/>
          </p:cNvSpPr>
          <p:nvPr>
            <p:ph type="title"/>
          </p:nvPr>
        </p:nvSpPr>
        <p:spPr>
          <a:xfrm>
            <a:off x="295798" y="175074"/>
            <a:ext cx="8520600" cy="8010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fr" dirty="0"/>
              <a:t> Question Clinique </a:t>
            </a:r>
            <a:endParaRPr dirty="0"/>
          </a:p>
        </p:txBody>
      </p:sp>
      <p:sp>
        <p:nvSpPr>
          <p:cNvPr id="88" name="Shape 88"/>
          <p:cNvSpPr txBox="1">
            <a:spLocks noGrp="1"/>
          </p:cNvSpPr>
          <p:nvPr>
            <p:ph type="body" idx="1"/>
          </p:nvPr>
        </p:nvSpPr>
        <p:spPr>
          <a:xfrm>
            <a:off x="295799" y="1171266"/>
            <a:ext cx="8697126" cy="830846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fr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Quelle est l’efficacité de la </a:t>
            </a:r>
            <a:r>
              <a:rPr lang="fr" b="1" dirty="0">
                <a:solidFill>
                  <a:srgbClr val="741B47"/>
                </a:solidFill>
                <a:latin typeface="Calibri"/>
                <a:ea typeface="Calibri"/>
                <a:cs typeface="Calibri"/>
                <a:sym typeface="Calibri"/>
              </a:rPr>
              <a:t>supplémentation en fer</a:t>
            </a:r>
            <a:r>
              <a:rPr lang="fr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pour améliorer les symptômes de </a:t>
            </a:r>
            <a:r>
              <a:rPr lang="fr" b="1" dirty="0">
                <a:solidFill>
                  <a:srgbClr val="741B47"/>
                </a:solidFill>
                <a:latin typeface="Calibri"/>
                <a:ea typeface="Calibri"/>
                <a:cs typeface="Calibri"/>
                <a:sym typeface="Calibri"/>
              </a:rPr>
              <a:t>fatigue</a:t>
            </a:r>
            <a:r>
              <a:rPr lang="fr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chez les femmes pré-ménopausées qui présentent un </a:t>
            </a:r>
            <a:r>
              <a:rPr lang="fr" b="1" dirty="0">
                <a:solidFill>
                  <a:srgbClr val="741B47"/>
                </a:solidFill>
                <a:latin typeface="Calibri"/>
                <a:ea typeface="Calibri"/>
                <a:cs typeface="Calibri"/>
                <a:sym typeface="Calibri"/>
              </a:rPr>
              <a:t>état ferriprive sans anémie</a:t>
            </a:r>
            <a:r>
              <a:rPr lang="fr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?</a:t>
            </a:r>
            <a:endParaRPr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89" name="Shape 8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540456" y="3184140"/>
            <a:ext cx="385366" cy="385366"/>
          </a:xfrm>
          <a:prstGeom prst="rect">
            <a:avLst/>
          </a:prstGeom>
          <a:noFill/>
          <a:ln>
            <a:noFill/>
          </a:ln>
        </p:spPr>
      </p:pic>
      <p:pic>
        <p:nvPicPr>
          <p:cNvPr id="91" name="Shape 91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540456" y="3683921"/>
            <a:ext cx="385366" cy="394138"/>
          </a:xfrm>
          <a:prstGeom prst="rect">
            <a:avLst/>
          </a:prstGeom>
          <a:noFill/>
          <a:ln>
            <a:noFill/>
          </a:ln>
        </p:spPr>
      </p:pic>
      <p:pic>
        <p:nvPicPr>
          <p:cNvPr id="92" name="Shape 92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2540456" y="2692915"/>
            <a:ext cx="385366" cy="376810"/>
          </a:xfrm>
          <a:prstGeom prst="rect">
            <a:avLst/>
          </a:prstGeom>
          <a:noFill/>
          <a:ln>
            <a:noFill/>
          </a:ln>
        </p:spPr>
      </p:pic>
      <p:pic>
        <p:nvPicPr>
          <p:cNvPr id="93" name="Shape 93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2575154" y="4192473"/>
            <a:ext cx="315970" cy="315970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Isosceles Triangle 3">
            <a:extLst>
              <a:ext uri="{FF2B5EF4-FFF2-40B4-BE49-F238E27FC236}">
                <a16:creationId xmlns:a16="http://schemas.microsoft.com/office/drawing/2014/main" xmlns="" id="{EEBCB29D-89C2-49C1-975E-1AB630A0E916}"/>
              </a:ext>
            </a:extLst>
          </p:cNvPr>
          <p:cNvSpPr/>
          <p:nvPr/>
        </p:nvSpPr>
        <p:spPr>
          <a:xfrm rot="10800000">
            <a:off x="3558205" y="2185168"/>
            <a:ext cx="2313830" cy="298821"/>
          </a:xfrm>
          <a:prstGeom prst="triangle">
            <a:avLst/>
          </a:prstGeom>
          <a:solidFill>
            <a:schemeClr val="bg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9CC0A16B-7E8F-40D3-B512-BA7B951B2382}"/>
              </a:ext>
            </a:extLst>
          </p:cNvPr>
          <p:cNvSpPr txBox="1"/>
          <p:nvPr/>
        </p:nvSpPr>
        <p:spPr>
          <a:xfrm>
            <a:off x="4381294" y="2184724"/>
            <a:ext cx="66765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CA" sz="1100" b="1" dirty="0">
                <a:solidFill>
                  <a:schemeClr val="accent1"/>
                </a:solidFill>
              </a:rPr>
              <a:t>P.I.C.O</a:t>
            </a:r>
            <a:endParaRPr lang="en-US" sz="1100" b="1" dirty="0">
              <a:solidFill>
                <a:schemeClr val="accent1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5" name="Straight Connector 84">
            <a:extLst>
              <a:ext uri="{FF2B5EF4-FFF2-40B4-BE49-F238E27FC236}">
                <a16:creationId xmlns:a16="http://schemas.microsoft.com/office/drawing/2014/main" xmlns="" id="{4FA4777B-7628-4FCB-8C0E-D5B58CC7E152}"/>
              </a:ext>
            </a:extLst>
          </p:cNvPr>
          <p:cNvCxnSpPr/>
          <p:nvPr/>
        </p:nvCxnSpPr>
        <p:spPr>
          <a:xfrm>
            <a:off x="2986122" y="1821202"/>
            <a:ext cx="0" cy="2926080"/>
          </a:xfrm>
          <a:prstGeom prst="line">
            <a:avLst/>
          </a:prstGeom>
          <a:ln w="19050">
            <a:solidFill>
              <a:schemeClr val="bg2">
                <a:lumMod val="40000"/>
                <a:lumOff val="6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8" name="Shape 98"/>
          <p:cNvSpPr txBox="1">
            <a:spLocks noGrp="1"/>
          </p:cNvSpPr>
          <p:nvPr>
            <p:ph type="title"/>
          </p:nvPr>
        </p:nvSpPr>
        <p:spPr>
          <a:xfrm>
            <a:off x="354439" y="109900"/>
            <a:ext cx="8514248" cy="8010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fr" dirty="0"/>
              <a:t> Méthode </a:t>
            </a:r>
            <a:r>
              <a:rPr lang="en-US" dirty="0"/>
              <a:t>de recherche de </a:t>
            </a:r>
            <a:r>
              <a:rPr lang="en-US" dirty="0" err="1"/>
              <a:t>littérature</a:t>
            </a:r>
            <a:r>
              <a:rPr lang="fr" dirty="0"/>
              <a:t> </a:t>
            </a:r>
            <a:endParaRPr dirty="0"/>
          </a:p>
        </p:txBody>
      </p:sp>
      <p:sp>
        <p:nvSpPr>
          <p:cNvPr id="99" name="Shape 99"/>
          <p:cNvSpPr txBox="1">
            <a:spLocks noGrp="1"/>
          </p:cNvSpPr>
          <p:nvPr>
            <p:ph type="body" idx="1"/>
          </p:nvPr>
        </p:nvSpPr>
        <p:spPr>
          <a:xfrm>
            <a:off x="355523" y="1862686"/>
            <a:ext cx="2534222" cy="894723"/>
          </a:xfrm>
          <a:prstGeom prst="rect">
            <a:avLst/>
          </a:prstGeom>
          <a:noFill/>
          <a:ln w="9525" cap="flat" cmpd="sng">
            <a:noFill/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285750" lvl="0" indent="-91440" rtl="0">
              <a:spcBef>
                <a:spcPts val="0"/>
              </a:spcBef>
              <a:spcAft>
                <a:spcPts val="0"/>
              </a:spcAft>
              <a:buClrTx/>
              <a:buSzPct val="100000"/>
              <a:buFont typeface="Wingdings" panose="05000000000000000000" pitchFamily="2" charset="2"/>
              <a:buChar char="§"/>
            </a:pPr>
            <a:r>
              <a:rPr lang="fr" sz="1100" dirty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Iron deficiency </a:t>
            </a:r>
            <a:r>
              <a:rPr lang="fr" sz="1100" b="1" dirty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OR</a:t>
            </a:r>
            <a:r>
              <a:rPr lang="fr" sz="1100" dirty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</a:p>
          <a:p>
            <a:pPr marL="285750" lvl="0" indent="-91440" rtl="0">
              <a:spcBef>
                <a:spcPts val="0"/>
              </a:spcBef>
              <a:spcAft>
                <a:spcPts val="0"/>
              </a:spcAft>
              <a:buClrTx/>
              <a:buSzPct val="100000"/>
              <a:buFont typeface="Wingdings" panose="05000000000000000000" pitchFamily="2" charset="2"/>
              <a:buChar char="§"/>
            </a:pPr>
            <a:r>
              <a:rPr lang="fr" sz="1100" dirty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Low ferritin </a:t>
            </a:r>
            <a:r>
              <a:rPr lang="fr" sz="1100" b="1" dirty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OR</a:t>
            </a:r>
            <a:r>
              <a:rPr lang="fr" sz="1100" dirty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</a:p>
          <a:p>
            <a:pPr marL="285750" lvl="0" indent="-91440" rtl="0">
              <a:spcBef>
                <a:spcPts val="0"/>
              </a:spcBef>
              <a:spcAft>
                <a:spcPts val="0"/>
              </a:spcAft>
              <a:buClrTx/>
              <a:buSzPct val="100000"/>
              <a:buFont typeface="Wingdings" panose="05000000000000000000" pitchFamily="2" charset="2"/>
              <a:buChar char="§"/>
            </a:pPr>
            <a:r>
              <a:rPr lang="fr" sz="1100" dirty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Iron treatment </a:t>
            </a:r>
            <a:r>
              <a:rPr lang="fr" sz="1100" b="1" dirty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OR</a:t>
            </a:r>
            <a:r>
              <a:rPr lang="fr" sz="1100" dirty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</a:p>
          <a:p>
            <a:pPr marL="285750" lvl="0" indent="-91440" rtl="0">
              <a:spcBef>
                <a:spcPts val="0"/>
              </a:spcBef>
              <a:spcAft>
                <a:spcPts val="0"/>
              </a:spcAft>
              <a:buClrTx/>
              <a:buSzPct val="100000"/>
              <a:buFont typeface="Wingdings" panose="05000000000000000000" pitchFamily="2" charset="2"/>
              <a:buChar char="§"/>
            </a:pPr>
            <a:r>
              <a:rPr lang="fr" sz="1100" dirty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Iron  </a:t>
            </a:r>
            <a:r>
              <a:rPr lang="fr" sz="1100" b="1" dirty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AND</a:t>
            </a:r>
            <a:r>
              <a:rPr lang="fr" sz="1100" dirty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 fatigue  </a:t>
            </a:r>
            <a:r>
              <a:rPr lang="fr" sz="1100" b="1" dirty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AND</a:t>
            </a:r>
            <a:r>
              <a:rPr lang="fr" sz="1100" dirty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 wome</a:t>
            </a:r>
            <a:r>
              <a:rPr lang="en-US" sz="1100" dirty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n</a:t>
            </a:r>
            <a:endParaRPr sz="1100" dirty="0">
              <a:solidFill>
                <a:schemeClr val="accen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1" name="Shape 101"/>
          <p:cNvSpPr txBox="1">
            <a:spLocks noGrp="1"/>
          </p:cNvSpPr>
          <p:nvPr>
            <p:ph type="body" idx="1"/>
          </p:nvPr>
        </p:nvSpPr>
        <p:spPr>
          <a:xfrm>
            <a:off x="508581" y="4089304"/>
            <a:ext cx="2146095" cy="608812"/>
          </a:xfrm>
          <a:prstGeom prst="rect">
            <a:avLst/>
          </a:prstGeom>
          <a:ln w="9525" cap="flat" cmpd="sng">
            <a:noFill/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000" b="1" i="1" dirty="0">
                <a:solidFill>
                  <a:schemeClr val="tx2">
                    <a:lumMod val="2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16 </a:t>
            </a:r>
            <a:r>
              <a:rPr lang="fr" sz="1000" i="1" dirty="0">
                <a:solidFill>
                  <a:schemeClr val="tx2">
                    <a:lumMod val="2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pas en lien avec le sujet </a:t>
            </a:r>
            <a:endParaRPr sz="1000" i="1" dirty="0">
              <a:solidFill>
                <a:schemeClr val="tx2">
                  <a:lumMod val="25000"/>
                </a:schemeClr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000" b="1" i="1" dirty="0">
                <a:solidFill>
                  <a:schemeClr val="tx2">
                    <a:lumMod val="2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4 </a:t>
            </a:r>
            <a:r>
              <a:rPr lang="fr" sz="1000" i="1" dirty="0">
                <a:solidFill>
                  <a:schemeClr val="tx2">
                    <a:lumMod val="2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ne traitaient pas effet sur fatigue </a:t>
            </a:r>
            <a:endParaRPr sz="1000" i="1" dirty="0">
              <a:solidFill>
                <a:schemeClr val="tx2">
                  <a:lumMod val="25000"/>
                </a:schemeClr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000" b="1" i="1" dirty="0">
                <a:solidFill>
                  <a:schemeClr val="tx2">
                    <a:lumMod val="2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5</a:t>
            </a:r>
            <a:r>
              <a:rPr lang="fr" sz="1000" i="1" dirty="0">
                <a:solidFill>
                  <a:schemeClr val="tx2">
                    <a:lumMod val="2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 pas de traitement avec fer </a:t>
            </a:r>
            <a:endParaRPr sz="1000" i="1" dirty="0">
              <a:solidFill>
                <a:schemeClr val="tx2">
                  <a:lumMod val="25000"/>
                </a:schemeClr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rtl="0">
              <a:spcBef>
                <a:spcPts val="0"/>
              </a:spcBef>
              <a:spcAft>
                <a:spcPts val="1600"/>
              </a:spcAft>
              <a:buNone/>
            </a:pPr>
            <a:endParaRPr sz="1050" i="1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4" name="Shape 104"/>
          <p:cNvSpPr txBox="1"/>
          <p:nvPr/>
        </p:nvSpPr>
        <p:spPr>
          <a:xfrm>
            <a:off x="3288979" y="4129873"/>
            <a:ext cx="3222300" cy="547200"/>
          </a:xfrm>
          <a:prstGeom prst="rect">
            <a:avLst/>
          </a:prstGeom>
          <a:noFill/>
          <a:ln w="9525" cap="flat" cmpd="sng">
            <a:noFill/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0" indent="0">
              <a:buClr>
                <a:schemeClr val="dk2"/>
              </a:buClr>
              <a:buSzPts val="1800"/>
              <a:buFont typeface="Source Code Pro"/>
              <a:buNone/>
              <a:defRPr sz="1000" b="1" i="1">
                <a:solidFill>
                  <a:schemeClr val="tx2">
                    <a:lumMod val="25000"/>
                  </a:schemeClr>
                </a:solidFill>
                <a:sym typeface="Source Code Pro"/>
              </a:defRPr>
            </a:lvl1pPr>
            <a:lvl2pPr marL="914400" indent="-317500">
              <a:lnSpc>
                <a:spcPct val="115000"/>
              </a:lnSpc>
              <a:spcBef>
                <a:spcPts val="1600"/>
              </a:spcBef>
              <a:buClr>
                <a:schemeClr val="dk2"/>
              </a:buClr>
              <a:buSzPts val="1400"/>
              <a:buFont typeface="Source Code Pro"/>
              <a:buChar char="○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2pPr>
            <a:lvl3pPr marL="1371600" indent="-317500">
              <a:lnSpc>
                <a:spcPct val="115000"/>
              </a:lnSpc>
              <a:spcBef>
                <a:spcPts val="1600"/>
              </a:spcBef>
              <a:buClr>
                <a:schemeClr val="dk2"/>
              </a:buClr>
              <a:buSzPts val="1400"/>
              <a:buFont typeface="Source Code Pro"/>
              <a:buChar char="■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3pPr>
            <a:lvl4pPr marL="1828800" indent="-317500">
              <a:lnSpc>
                <a:spcPct val="115000"/>
              </a:lnSpc>
              <a:spcBef>
                <a:spcPts val="1600"/>
              </a:spcBef>
              <a:buClr>
                <a:schemeClr val="dk2"/>
              </a:buClr>
              <a:buSzPts val="1400"/>
              <a:buFont typeface="Source Code Pro"/>
              <a:buChar char="●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4pPr>
            <a:lvl5pPr marL="2286000" indent="-317500">
              <a:lnSpc>
                <a:spcPct val="115000"/>
              </a:lnSpc>
              <a:spcBef>
                <a:spcPts val="1600"/>
              </a:spcBef>
              <a:buClr>
                <a:schemeClr val="dk2"/>
              </a:buClr>
              <a:buSzPts val="1400"/>
              <a:buFont typeface="Source Code Pro"/>
              <a:buChar char="○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5pPr>
            <a:lvl6pPr marL="2743200" indent="-317500">
              <a:lnSpc>
                <a:spcPct val="115000"/>
              </a:lnSpc>
              <a:spcBef>
                <a:spcPts val="1600"/>
              </a:spcBef>
              <a:buClr>
                <a:schemeClr val="dk2"/>
              </a:buClr>
              <a:buSzPts val="1400"/>
              <a:buFont typeface="Source Code Pro"/>
              <a:buChar char="■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6pPr>
            <a:lvl7pPr marL="3200400" indent="-317500">
              <a:lnSpc>
                <a:spcPct val="115000"/>
              </a:lnSpc>
              <a:spcBef>
                <a:spcPts val="1600"/>
              </a:spcBef>
              <a:buClr>
                <a:schemeClr val="dk2"/>
              </a:buClr>
              <a:buSzPts val="1400"/>
              <a:buFont typeface="Source Code Pro"/>
              <a:buChar char="●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7pPr>
            <a:lvl8pPr marL="3657600" indent="-317500">
              <a:lnSpc>
                <a:spcPct val="115000"/>
              </a:lnSpc>
              <a:spcBef>
                <a:spcPts val="1600"/>
              </a:spcBef>
              <a:buClr>
                <a:schemeClr val="dk2"/>
              </a:buClr>
              <a:buSzPts val="1400"/>
              <a:buFont typeface="Source Code Pro"/>
              <a:buChar char="○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8pPr>
            <a:lvl9pPr marL="4114800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Source Code Pro"/>
              <a:buChar char="■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9pPr>
          </a:lstStyle>
          <a:p>
            <a:r>
              <a:rPr lang="fr" dirty="0"/>
              <a:t>1 </a:t>
            </a:r>
            <a:r>
              <a:rPr lang="fr" b="0" dirty="0"/>
              <a:t>doublon</a:t>
            </a:r>
            <a:endParaRPr b="0" dirty="0"/>
          </a:p>
          <a:p>
            <a:r>
              <a:rPr lang="fr" dirty="0"/>
              <a:t>1 </a:t>
            </a:r>
            <a:r>
              <a:rPr lang="fr" b="0" dirty="0"/>
              <a:t>méta-analyse sur cognition &gt; fatigue</a:t>
            </a:r>
            <a:endParaRPr b="0" dirty="0"/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xmlns="" id="{81BA3740-9BD6-4694-893A-4DEC8969CF94}"/>
              </a:ext>
            </a:extLst>
          </p:cNvPr>
          <p:cNvGrpSpPr/>
          <p:nvPr/>
        </p:nvGrpSpPr>
        <p:grpSpPr>
          <a:xfrm>
            <a:off x="2984198" y="826014"/>
            <a:ext cx="3466769" cy="642853"/>
            <a:chOff x="1653871" y="1010026"/>
            <a:chExt cx="4436828" cy="660812"/>
          </a:xfrm>
        </p:grpSpPr>
        <p:sp>
          <p:nvSpPr>
            <p:cNvPr id="100" name="Shape 100"/>
            <p:cNvSpPr txBox="1"/>
            <p:nvPr/>
          </p:nvSpPr>
          <p:spPr>
            <a:xfrm>
              <a:off x="1653871" y="1172096"/>
              <a:ext cx="4436828" cy="498742"/>
            </a:xfrm>
            <a:prstGeom prst="rect">
              <a:avLst/>
            </a:prstGeom>
            <a:noFill/>
            <a:ln w="19050">
              <a:solidFill>
                <a:srgbClr val="009900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fr" dirty="0"/>
                <a:t>Pubmed | Medline | Embase </a:t>
              </a:r>
              <a:endParaRPr dirty="0"/>
            </a:p>
          </p:txBody>
        </p:sp>
        <p:sp>
          <p:nvSpPr>
            <p:cNvPr id="2" name="TextBox 1">
              <a:extLst>
                <a:ext uri="{FF2B5EF4-FFF2-40B4-BE49-F238E27FC236}">
                  <a16:creationId xmlns:a16="http://schemas.microsoft.com/office/drawing/2014/main" xmlns="" id="{12699D3A-F653-4842-AD77-903FBC7EF1B5}"/>
                </a:ext>
              </a:extLst>
            </p:cNvPr>
            <p:cNvSpPr txBox="1"/>
            <p:nvPr/>
          </p:nvSpPr>
          <p:spPr>
            <a:xfrm>
              <a:off x="2282134" y="1010026"/>
              <a:ext cx="3180302" cy="307777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fr-CA" b="1" dirty="0"/>
                <a:t>Moteurs de recherche</a:t>
              </a:r>
              <a:endParaRPr lang="en-US" b="1" dirty="0"/>
            </a:p>
          </p:txBody>
        </p:sp>
      </p:grpSp>
      <p:pic>
        <p:nvPicPr>
          <p:cNvPr id="17" name="Picture 21">
            <a:extLst>
              <a:ext uri="{FF2B5EF4-FFF2-40B4-BE49-F238E27FC236}">
                <a16:creationId xmlns:a16="http://schemas.microsoft.com/office/drawing/2014/main" xmlns="" id="{82614CB0-225E-4023-878D-1DF099720B8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40288" y="1864710"/>
            <a:ext cx="214537" cy="2124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9F3307F5-A536-4401-B16D-35DF444B5DBD}"/>
              </a:ext>
            </a:extLst>
          </p:cNvPr>
          <p:cNvSpPr txBox="1"/>
          <p:nvPr/>
        </p:nvSpPr>
        <p:spPr>
          <a:xfrm>
            <a:off x="2154825" y="1829079"/>
            <a:ext cx="54889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CA" sz="1050" i="1" dirty="0"/>
              <a:t>Filtre</a:t>
            </a:r>
            <a:endParaRPr lang="en-US" sz="1050" i="1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xmlns="" id="{86031360-613F-413B-B0B3-2EA3877FDF2A}"/>
              </a:ext>
            </a:extLst>
          </p:cNvPr>
          <p:cNvSpPr/>
          <p:nvPr/>
        </p:nvSpPr>
        <p:spPr>
          <a:xfrm>
            <a:off x="377766" y="1798146"/>
            <a:ext cx="2377440" cy="945628"/>
          </a:xfrm>
          <a:prstGeom prst="rect">
            <a:avLst/>
          </a:prstGeom>
          <a:noFill/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BE3CA25A-857F-438A-83F2-A310283C4D90}"/>
              </a:ext>
            </a:extLst>
          </p:cNvPr>
          <p:cNvSpPr txBox="1"/>
          <p:nvPr/>
        </p:nvSpPr>
        <p:spPr>
          <a:xfrm>
            <a:off x="227746" y="1613478"/>
            <a:ext cx="456023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fr-CA" sz="1800" dirty="0">
                <a:latin typeface="Arial Black" panose="020B0A04020102020204" pitchFamily="34" charset="0"/>
              </a:rPr>
              <a:t>1</a:t>
            </a:r>
            <a:endParaRPr lang="en-US" sz="1800" dirty="0">
              <a:latin typeface="Arial Black" panose="020B0A04020102020204" pitchFamily="34" charset="0"/>
            </a:endParaRP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xmlns="" id="{23A7018C-0B49-46A4-A1DD-BA68B126D47E}"/>
              </a:ext>
            </a:extLst>
          </p:cNvPr>
          <p:cNvCxnSpPr/>
          <p:nvPr/>
        </p:nvCxnSpPr>
        <p:spPr>
          <a:xfrm>
            <a:off x="1032990" y="2817910"/>
            <a:ext cx="1097280" cy="0"/>
          </a:xfrm>
          <a:prstGeom prst="line">
            <a:avLst/>
          </a:prstGeom>
          <a:ln w="28575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68FA3D87-4F9C-4C55-82D6-28C4181A806B}"/>
              </a:ext>
            </a:extLst>
          </p:cNvPr>
          <p:cNvSpPr txBox="1"/>
          <p:nvPr/>
        </p:nvSpPr>
        <p:spPr>
          <a:xfrm>
            <a:off x="1159329" y="2844694"/>
            <a:ext cx="84460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CA" sz="1200" b="1" dirty="0"/>
              <a:t>N = 95</a:t>
            </a:r>
            <a:endParaRPr lang="en-US" sz="1200" b="1" dirty="0"/>
          </a:p>
        </p:txBody>
      </p:sp>
      <p:sp>
        <p:nvSpPr>
          <p:cNvPr id="30" name="Shape 99">
            <a:extLst>
              <a:ext uri="{FF2B5EF4-FFF2-40B4-BE49-F238E27FC236}">
                <a16:creationId xmlns:a16="http://schemas.microsoft.com/office/drawing/2014/main" xmlns="" id="{F4D878A4-0806-4DC2-AF96-F08976FAAF41}"/>
              </a:ext>
            </a:extLst>
          </p:cNvPr>
          <p:cNvSpPr txBox="1">
            <a:spLocks/>
          </p:cNvSpPr>
          <p:nvPr/>
        </p:nvSpPr>
        <p:spPr>
          <a:xfrm>
            <a:off x="438502" y="3351958"/>
            <a:ext cx="1742521" cy="365700"/>
          </a:xfrm>
          <a:prstGeom prst="rect">
            <a:avLst/>
          </a:prstGeom>
          <a:noFill/>
          <a:ln w="9525" cap="flat" cmpd="sng">
            <a:noFill/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Source Code Pro"/>
              <a:buChar char="●"/>
              <a:defRPr sz="1800" b="0" i="0" u="none" strike="noStrike" cap="none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1pPr>
            <a:lvl2pPr marL="914400" marR="0" lvl="1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○"/>
              <a:defRPr sz="1400" b="0" i="0" u="none" strike="noStrike" cap="none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2pPr>
            <a:lvl3pPr marL="1371600" marR="0" lvl="2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■"/>
              <a:defRPr sz="1400" b="0" i="0" u="none" strike="noStrike" cap="none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3pPr>
            <a:lvl4pPr marL="1828800" marR="0" lvl="3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●"/>
              <a:defRPr sz="1400" b="0" i="0" u="none" strike="noStrike" cap="none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4pPr>
            <a:lvl5pPr marL="2286000" marR="0" lvl="4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○"/>
              <a:defRPr sz="1400" b="0" i="0" u="none" strike="noStrike" cap="none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5pPr>
            <a:lvl6pPr marL="2743200" marR="0" lvl="5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■"/>
              <a:defRPr sz="1400" b="0" i="0" u="none" strike="noStrike" cap="none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6pPr>
            <a:lvl7pPr marL="3200400" marR="0" lvl="6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●"/>
              <a:defRPr sz="1400" b="0" i="0" u="none" strike="noStrike" cap="none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7pPr>
            <a:lvl8pPr marL="3657600" marR="0" lvl="7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○"/>
              <a:defRPr sz="1400" b="0" i="0" u="none" strike="noStrike" cap="none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8pPr>
            <a:lvl9pPr marL="4114800" marR="0" lvl="8" indent="-31750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Source Code Pro"/>
              <a:buChar char="■"/>
              <a:defRPr sz="1400" b="0" i="0" u="none" strike="noStrike" cap="none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9pPr>
          </a:lstStyle>
          <a:p>
            <a:pPr marL="0" indent="0" algn="ctr">
              <a:buClrTx/>
              <a:buSzPct val="100000"/>
              <a:buNone/>
            </a:pPr>
            <a:r>
              <a:rPr lang="en-US" sz="1100" dirty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NOT anemia</a:t>
            </a:r>
            <a:endParaRPr lang="en-US" sz="1200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xmlns="" id="{3539C8F3-0100-43FF-B948-F0D811DAC38A}"/>
              </a:ext>
            </a:extLst>
          </p:cNvPr>
          <p:cNvSpPr/>
          <p:nvPr/>
        </p:nvSpPr>
        <p:spPr>
          <a:xfrm>
            <a:off x="377766" y="3313649"/>
            <a:ext cx="2377440" cy="442319"/>
          </a:xfrm>
          <a:prstGeom prst="rect">
            <a:avLst/>
          </a:prstGeom>
          <a:noFill/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xmlns="" id="{1AE52558-F94F-461F-87A1-6D973A36E6D8}"/>
              </a:ext>
            </a:extLst>
          </p:cNvPr>
          <p:cNvSpPr txBox="1"/>
          <p:nvPr/>
        </p:nvSpPr>
        <p:spPr>
          <a:xfrm>
            <a:off x="227745" y="3128982"/>
            <a:ext cx="456023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fr-CA" sz="1800" dirty="0">
                <a:latin typeface="Arial Black" panose="020B0A04020102020204" pitchFamily="34" charset="0"/>
              </a:rPr>
              <a:t>2</a:t>
            </a:r>
            <a:endParaRPr lang="en-US" sz="1800" dirty="0">
              <a:latin typeface="Arial Black" panose="020B0A04020102020204" pitchFamily="34" charset="0"/>
            </a:endParaRPr>
          </a:p>
        </p:txBody>
      </p: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xmlns="" id="{49BBA297-713D-4AF9-B3DD-944F6BDD3BD8}"/>
              </a:ext>
            </a:extLst>
          </p:cNvPr>
          <p:cNvCxnSpPr/>
          <p:nvPr/>
        </p:nvCxnSpPr>
        <p:spPr>
          <a:xfrm>
            <a:off x="1017846" y="3853345"/>
            <a:ext cx="1097280" cy="0"/>
          </a:xfrm>
          <a:prstGeom prst="line">
            <a:avLst/>
          </a:prstGeom>
          <a:ln w="28575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>
            <a:extLst>
              <a:ext uri="{FF2B5EF4-FFF2-40B4-BE49-F238E27FC236}">
                <a16:creationId xmlns:a16="http://schemas.microsoft.com/office/drawing/2014/main" xmlns="" id="{3C36897C-4CDA-468A-89C8-8EFAE8F9E2E2}"/>
              </a:ext>
            </a:extLst>
          </p:cNvPr>
          <p:cNvSpPr txBox="1"/>
          <p:nvPr/>
        </p:nvSpPr>
        <p:spPr>
          <a:xfrm>
            <a:off x="1100076" y="3889359"/>
            <a:ext cx="84460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CA" sz="1200" b="1" dirty="0"/>
              <a:t>N = 32</a:t>
            </a:r>
            <a:endParaRPr lang="en-US" sz="1200" b="1" dirty="0"/>
          </a:p>
        </p:txBody>
      </p:sp>
      <p:pic>
        <p:nvPicPr>
          <p:cNvPr id="53" name="Picture 21">
            <a:extLst>
              <a:ext uri="{FF2B5EF4-FFF2-40B4-BE49-F238E27FC236}">
                <a16:creationId xmlns:a16="http://schemas.microsoft.com/office/drawing/2014/main" xmlns="" id="{2E3B8AC1-0B9F-4D95-9EBA-39E9CD356FA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27222" y="3384030"/>
            <a:ext cx="214537" cy="2124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4" name="TextBox 53">
            <a:extLst>
              <a:ext uri="{FF2B5EF4-FFF2-40B4-BE49-F238E27FC236}">
                <a16:creationId xmlns:a16="http://schemas.microsoft.com/office/drawing/2014/main" xmlns="" id="{0B49BAC5-2B41-4C31-B727-53DF52F61B83}"/>
              </a:ext>
            </a:extLst>
          </p:cNvPr>
          <p:cNvSpPr txBox="1"/>
          <p:nvPr/>
        </p:nvSpPr>
        <p:spPr>
          <a:xfrm>
            <a:off x="2241759" y="3348399"/>
            <a:ext cx="54889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CA" sz="1050" i="1" dirty="0"/>
              <a:t>Filtre</a:t>
            </a:r>
            <a:endParaRPr lang="en-US" sz="1050" i="1" dirty="0"/>
          </a:p>
        </p:txBody>
      </p:sp>
      <p:grpSp>
        <p:nvGrpSpPr>
          <p:cNvPr id="83" name="Group 82">
            <a:extLst>
              <a:ext uri="{FF2B5EF4-FFF2-40B4-BE49-F238E27FC236}">
                <a16:creationId xmlns:a16="http://schemas.microsoft.com/office/drawing/2014/main" xmlns="" id="{B96D8B62-D86E-405C-8793-2EC07D8ECCD0}"/>
              </a:ext>
            </a:extLst>
          </p:cNvPr>
          <p:cNvGrpSpPr/>
          <p:nvPr/>
        </p:nvGrpSpPr>
        <p:grpSpPr>
          <a:xfrm>
            <a:off x="3175378" y="3104011"/>
            <a:ext cx="2544716" cy="1082879"/>
            <a:chOff x="3096271" y="1833612"/>
            <a:chExt cx="2544716" cy="1082879"/>
          </a:xfrm>
        </p:grpSpPr>
        <p:sp>
          <p:nvSpPr>
            <p:cNvPr id="73" name="Shape 99">
              <a:extLst>
                <a:ext uri="{FF2B5EF4-FFF2-40B4-BE49-F238E27FC236}">
                  <a16:creationId xmlns:a16="http://schemas.microsoft.com/office/drawing/2014/main" xmlns="" id="{44B8C4DA-4D6D-440A-8349-72EDBDF73B3F}"/>
                </a:ext>
              </a:extLst>
            </p:cNvPr>
            <p:cNvSpPr txBox="1">
              <a:spLocks/>
            </p:cNvSpPr>
            <p:nvPr/>
          </p:nvSpPr>
          <p:spPr>
            <a:xfrm>
              <a:off x="3453699" y="2087193"/>
              <a:ext cx="1997136" cy="365700"/>
            </a:xfrm>
            <a:prstGeom prst="rect">
              <a:avLst/>
            </a:prstGeom>
            <a:noFill/>
            <a:ln w="9525" cap="flat" cmpd="sng">
              <a:noFill/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t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L="457200" marR="0" lvl="0" indent="-342900" algn="l" rtl="0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2"/>
                </a:buClr>
                <a:buSzPts val="1800"/>
                <a:buFont typeface="Source Code Pro"/>
                <a:buChar char="●"/>
                <a:defRPr sz="1800" b="0" i="0" u="none" strike="noStrike" cap="none">
                  <a:solidFill>
                    <a:schemeClr val="dk2"/>
                  </a:solidFill>
                  <a:latin typeface="Source Code Pro"/>
                  <a:ea typeface="Source Code Pro"/>
                  <a:cs typeface="Source Code Pro"/>
                  <a:sym typeface="Source Code Pro"/>
                </a:defRPr>
              </a:lvl1pPr>
              <a:lvl2pPr marL="914400" marR="0" lvl="1" indent="-317500" algn="l" rtl="0">
                <a:lnSpc>
                  <a:spcPct val="115000"/>
                </a:lnSpc>
                <a:spcBef>
                  <a:spcPts val="1600"/>
                </a:spcBef>
                <a:spcAft>
                  <a:spcPts val="0"/>
                </a:spcAft>
                <a:buClr>
                  <a:schemeClr val="dk2"/>
                </a:buClr>
                <a:buSzPts val="1400"/>
                <a:buFont typeface="Source Code Pro"/>
                <a:buChar char="○"/>
                <a:defRPr sz="1400" b="0" i="0" u="none" strike="noStrike" cap="none">
                  <a:solidFill>
                    <a:schemeClr val="dk2"/>
                  </a:solidFill>
                  <a:latin typeface="Source Code Pro"/>
                  <a:ea typeface="Source Code Pro"/>
                  <a:cs typeface="Source Code Pro"/>
                  <a:sym typeface="Source Code Pro"/>
                </a:defRPr>
              </a:lvl2pPr>
              <a:lvl3pPr marL="1371600" marR="0" lvl="2" indent="-317500" algn="l" rtl="0">
                <a:lnSpc>
                  <a:spcPct val="115000"/>
                </a:lnSpc>
                <a:spcBef>
                  <a:spcPts val="1600"/>
                </a:spcBef>
                <a:spcAft>
                  <a:spcPts val="0"/>
                </a:spcAft>
                <a:buClr>
                  <a:schemeClr val="dk2"/>
                </a:buClr>
                <a:buSzPts val="1400"/>
                <a:buFont typeface="Source Code Pro"/>
                <a:buChar char="■"/>
                <a:defRPr sz="1400" b="0" i="0" u="none" strike="noStrike" cap="none">
                  <a:solidFill>
                    <a:schemeClr val="dk2"/>
                  </a:solidFill>
                  <a:latin typeface="Source Code Pro"/>
                  <a:ea typeface="Source Code Pro"/>
                  <a:cs typeface="Source Code Pro"/>
                  <a:sym typeface="Source Code Pro"/>
                </a:defRPr>
              </a:lvl3pPr>
              <a:lvl4pPr marL="1828800" marR="0" lvl="3" indent="-317500" algn="l" rtl="0">
                <a:lnSpc>
                  <a:spcPct val="115000"/>
                </a:lnSpc>
                <a:spcBef>
                  <a:spcPts val="1600"/>
                </a:spcBef>
                <a:spcAft>
                  <a:spcPts val="0"/>
                </a:spcAft>
                <a:buClr>
                  <a:schemeClr val="dk2"/>
                </a:buClr>
                <a:buSzPts val="1400"/>
                <a:buFont typeface="Source Code Pro"/>
                <a:buChar char="●"/>
                <a:defRPr sz="1400" b="0" i="0" u="none" strike="noStrike" cap="none">
                  <a:solidFill>
                    <a:schemeClr val="dk2"/>
                  </a:solidFill>
                  <a:latin typeface="Source Code Pro"/>
                  <a:ea typeface="Source Code Pro"/>
                  <a:cs typeface="Source Code Pro"/>
                  <a:sym typeface="Source Code Pro"/>
                </a:defRPr>
              </a:lvl4pPr>
              <a:lvl5pPr marL="2286000" marR="0" lvl="4" indent="-317500" algn="l" rtl="0">
                <a:lnSpc>
                  <a:spcPct val="115000"/>
                </a:lnSpc>
                <a:spcBef>
                  <a:spcPts val="1600"/>
                </a:spcBef>
                <a:spcAft>
                  <a:spcPts val="0"/>
                </a:spcAft>
                <a:buClr>
                  <a:schemeClr val="dk2"/>
                </a:buClr>
                <a:buSzPts val="1400"/>
                <a:buFont typeface="Source Code Pro"/>
                <a:buChar char="○"/>
                <a:defRPr sz="1400" b="0" i="0" u="none" strike="noStrike" cap="none">
                  <a:solidFill>
                    <a:schemeClr val="dk2"/>
                  </a:solidFill>
                  <a:latin typeface="Source Code Pro"/>
                  <a:ea typeface="Source Code Pro"/>
                  <a:cs typeface="Source Code Pro"/>
                  <a:sym typeface="Source Code Pro"/>
                </a:defRPr>
              </a:lvl5pPr>
              <a:lvl6pPr marL="2743200" marR="0" lvl="5" indent="-317500" algn="l" rtl="0">
                <a:lnSpc>
                  <a:spcPct val="115000"/>
                </a:lnSpc>
                <a:spcBef>
                  <a:spcPts val="1600"/>
                </a:spcBef>
                <a:spcAft>
                  <a:spcPts val="0"/>
                </a:spcAft>
                <a:buClr>
                  <a:schemeClr val="dk2"/>
                </a:buClr>
                <a:buSzPts val="1400"/>
                <a:buFont typeface="Source Code Pro"/>
                <a:buChar char="■"/>
                <a:defRPr sz="1400" b="0" i="0" u="none" strike="noStrike" cap="none">
                  <a:solidFill>
                    <a:schemeClr val="dk2"/>
                  </a:solidFill>
                  <a:latin typeface="Source Code Pro"/>
                  <a:ea typeface="Source Code Pro"/>
                  <a:cs typeface="Source Code Pro"/>
                  <a:sym typeface="Source Code Pro"/>
                </a:defRPr>
              </a:lvl6pPr>
              <a:lvl7pPr marL="3200400" marR="0" lvl="6" indent="-317500" algn="l" rtl="0">
                <a:lnSpc>
                  <a:spcPct val="115000"/>
                </a:lnSpc>
                <a:spcBef>
                  <a:spcPts val="1600"/>
                </a:spcBef>
                <a:spcAft>
                  <a:spcPts val="0"/>
                </a:spcAft>
                <a:buClr>
                  <a:schemeClr val="dk2"/>
                </a:buClr>
                <a:buSzPts val="1400"/>
                <a:buFont typeface="Source Code Pro"/>
                <a:buChar char="●"/>
                <a:defRPr sz="1400" b="0" i="0" u="none" strike="noStrike" cap="none">
                  <a:solidFill>
                    <a:schemeClr val="dk2"/>
                  </a:solidFill>
                  <a:latin typeface="Source Code Pro"/>
                  <a:ea typeface="Source Code Pro"/>
                  <a:cs typeface="Source Code Pro"/>
                  <a:sym typeface="Source Code Pro"/>
                </a:defRPr>
              </a:lvl7pPr>
              <a:lvl8pPr marL="3657600" marR="0" lvl="7" indent="-317500" algn="l" rtl="0">
                <a:lnSpc>
                  <a:spcPct val="115000"/>
                </a:lnSpc>
                <a:spcBef>
                  <a:spcPts val="1600"/>
                </a:spcBef>
                <a:spcAft>
                  <a:spcPts val="0"/>
                </a:spcAft>
                <a:buClr>
                  <a:schemeClr val="dk2"/>
                </a:buClr>
                <a:buSzPts val="1400"/>
                <a:buFont typeface="Source Code Pro"/>
                <a:buChar char="○"/>
                <a:defRPr sz="1400" b="0" i="0" u="none" strike="noStrike" cap="none">
                  <a:solidFill>
                    <a:schemeClr val="dk2"/>
                  </a:solidFill>
                  <a:latin typeface="Source Code Pro"/>
                  <a:ea typeface="Source Code Pro"/>
                  <a:cs typeface="Source Code Pro"/>
                  <a:sym typeface="Source Code Pro"/>
                </a:defRPr>
              </a:lvl8pPr>
              <a:lvl9pPr marL="4114800" marR="0" lvl="8" indent="-317500" algn="l" rtl="0">
                <a:lnSpc>
                  <a:spcPct val="115000"/>
                </a:lnSpc>
                <a:spcBef>
                  <a:spcPts val="1600"/>
                </a:spcBef>
                <a:spcAft>
                  <a:spcPts val="1600"/>
                </a:spcAft>
                <a:buClr>
                  <a:schemeClr val="dk2"/>
                </a:buClr>
                <a:buSzPts val="1400"/>
                <a:buFont typeface="Source Code Pro"/>
                <a:buChar char="■"/>
                <a:defRPr sz="1400" b="0" i="0" u="none" strike="noStrike" cap="none">
                  <a:solidFill>
                    <a:schemeClr val="dk2"/>
                  </a:solidFill>
                  <a:latin typeface="Source Code Pro"/>
                  <a:ea typeface="Source Code Pro"/>
                  <a:cs typeface="Source Code Pro"/>
                  <a:sym typeface="Source Code Pro"/>
                </a:defRPr>
              </a:lvl9pPr>
            </a:lstStyle>
            <a:p>
              <a:pPr marL="0" indent="0" algn="ctr">
                <a:buClrTx/>
                <a:buSzPct val="100000"/>
                <a:buNone/>
              </a:pPr>
              <a:r>
                <a:rPr lang="fr-CA" sz="1100" dirty="0">
                  <a:solidFill>
                    <a:schemeClr val="accent1"/>
                  </a:solidFill>
                  <a:latin typeface="Arial"/>
                  <a:ea typeface="Arial"/>
                  <a:cs typeface="Arial"/>
                  <a:sym typeface="Arial"/>
                </a:rPr>
                <a:t>Analyse Approfondie</a:t>
              </a:r>
              <a:endParaRPr lang="fr-CA" sz="1200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4" name="Rectangle 73">
              <a:extLst>
                <a:ext uri="{FF2B5EF4-FFF2-40B4-BE49-F238E27FC236}">
                  <a16:creationId xmlns:a16="http://schemas.microsoft.com/office/drawing/2014/main" xmlns="" id="{0B7EEE39-E613-4F08-B619-C71715D2135A}"/>
                </a:ext>
              </a:extLst>
            </p:cNvPr>
            <p:cNvSpPr/>
            <p:nvPr/>
          </p:nvSpPr>
          <p:spPr>
            <a:xfrm>
              <a:off x="3263547" y="2049213"/>
              <a:ext cx="2377440" cy="442319"/>
            </a:xfrm>
            <a:prstGeom prst="rect">
              <a:avLst/>
            </a:prstGeom>
            <a:noFill/>
            <a:ln>
              <a:solidFill>
                <a:schemeClr val="accent5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5" name="TextBox 74">
              <a:extLst>
                <a:ext uri="{FF2B5EF4-FFF2-40B4-BE49-F238E27FC236}">
                  <a16:creationId xmlns:a16="http://schemas.microsoft.com/office/drawing/2014/main" xmlns="" id="{49E9D45D-72E4-4821-BB8A-F1A1AFC2E510}"/>
                </a:ext>
              </a:extLst>
            </p:cNvPr>
            <p:cNvSpPr txBox="1"/>
            <p:nvPr/>
          </p:nvSpPr>
          <p:spPr>
            <a:xfrm>
              <a:off x="3096271" y="1833612"/>
              <a:ext cx="456023" cy="369332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fr-CA" sz="1800" dirty="0">
                  <a:latin typeface="Arial Black" panose="020B0A04020102020204" pitchFamily="34" charset="0"/>
                </a:rPr>
                <a:t>3</a:t>
              </a:r>
              <a:endParaRPr lang="en-US" sz="1800" dirty="0">
                <a:latin typeface="Arial Black" panose="020B0A04020102020204" pitchFamily="34" charset="0"/>
              </a:endParaRPr>
            </a:p>
          </p:txBody>
        </p:sp>
        <p:cxnSp>
          <p:nvCxnSpPr>
            <p:cNvPr id="76" name="Straight Connector 75">
              <a:extLst>
                <a:ext uri="{FF2B5EF4-FFF2-40B4-BE49-F238E27FC236}">
                  <a16:creationId xmlns:a16="http://schemas.microsoft.com/office/drawing/2014/main" xmlns="" id="{6A3317FD-0E79-4525-85C6-6FEE797016B7}"/>
                </a:ext>
              </a:extLst>
            </p:cNvPr>
            <p:cNvCxnSpPr/>
            <p:nvPr/>
          </p:nvCxnSpPr>
          <p:spPr>
            <a:xfrm>
              <a:off x="3903627" y="2588909"/>
              <a:ext cx="1097280" cy="0"/>
            </a:xfrm>
            <a:prstGeom prst="line">
              <a:avLst/>
            </a:prstGeom>
            <a:ln w="28575">
              <a:solidFill>
                <a:schemeClr val="tx2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7" name="TextBox 76">
              <a:extLst>
                <a:ext uri="{FF2B5EF4-FFF2-40B4-BE49-F238E27FC236}">
                  <a16:creationId xmlns:a16="http://schemas.microsoft.com/office/drawing/2014/main" xmlns="" id="{AA680F28-EF71-45F4-AC07-8F157F6885B2}"/>
                </a:ext>
              </a:extLst>
            </p:cNvPr>
            <p:cNvSpPr txBox="1"/>
            <p:nvPr/>
          </p:nvSpPr>
          <p:spPr>
            <a:xfrm>
              <a:off x="4029966" y="2639492"/>
              <a:ext cx="844602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CA" sz="1200" b="1" dirty="0"/>
                <a:t>N = 7</a:t>
              </a:r>
              <a:endParaRPr lang="en-US" sz="1200" b="1" dirty="0"/>
            </a:p>
          </p:txBody>
        </p:sp>
      </p:grpSp>
      <p:sp>
        <p:nvSpPr>
          <p:cNvPr id="95" name="Isosceles Triangle 94">
            <a:extLst>
              <a:ext uri="{FF2B5EF4-FFF2-40B4-BE49-F238E27FC236}">
                <a16:creationId xmlns:a16="http://schemas.microsoft.com/office/drawing/2014/main" xmlns="" id="{82816518-4F47-4866-95E9-88292C555A6C}"/>
              </a:ext>
            </a:extLst>
          </p:cNvPr>
          <p:cNvSpPr/>
          <p:nvPr/>
        </p:nvSpPr>
        <p:spPr>
          <a:xfrm rot="10800000">
            <a:off x="1204262" y="3131753"/>
            <a:ext cx="822960" cy="106657"/>
          </a:xfrm>
          <a:prstGeom prst="triangle">
            <a:avLst/>
          </a:prstGeom>
          <a:solidFill>
            <a:schemeClr val="tx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1" name="Isosceles Triangle 110">
            <a:extLst>
              <a:ext uri="{FF2B5EF4-FFF2-40B4-BE49-F238E27FC236}">
                <a16:creationId xmlns:a16="http://schemas.microsoft.com/office/drawing/2014/main" xmlns="" id="{CC9F1E84-C5A2-4095-995C-76F229654DF5}"/>
              </a:ext>
            </a:extLst>
          </p:cNvPr>
          <p:cNvSpPr/>
          <p:nvPr/>
        </p:nvSpPr>
        <p:spPr>
          <a:xfrm rot="5400000">
            <a:off x="2626047" y="3487134"/>
            <a:ext cx="822960" cy="106657"/>
          </a:xfrm>
          <a:prstGeom prst="triangle">
            <a:avLst/>
          </a:prstGeom>
          <a:solidFill>
            <a:schemeClr val="tx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" name="Isosceles Triangle 111">
            <a:extLst>
              <a:ext uri="{FF2B5EF4-FFF2-40B4-BE49-F238E27FC236}">
                <a16:creationId xmlns:a16="http://schemas.microsoft.com/office/drawing/2014/main" xmlns="" id="{89739EC3-1023-4EB6-8C12-301B2B899415}"/>
              </a:ext>
            </a:extLst>
          </p:cNvPr>
          <p:cNvSpPr/>
          <p:nvPr/>
        </p:nvSpPr>
        <p:spPr>
          <a:xfrm rot="5400000">
            <a:off x="5627423" y="3961455"/>
            <a:ext cx="822960" cy="106657"/>
          </a:xfrm>
          <a:prstGeom prst="triangle">
            <a:avLst/>
          </a:prstGeom>
          <a:solidFill>
            <a:schemeClr val="tx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13" name="Group 112">
            <a:extLst>
              <a:ext uri="{FF2B5EF4-FFF2-40B4-BE49-F238E27FC236}">
                <a16:creationId xmlns:a16="http://schemas.microsoft.com/office/drawing/2014/main" xmlns="" id="{082168E4-E12E-44C0-96DD-16AF11EE18F5}"/>
              </a:ext>
            </a:extLst>
          </p:cNvPr>
          <p:cNvGrpSpPr/>
          <p:nvPr/>
        </p:nvGrpSpPr>
        <p:grpSpPr>
          <a:xfrm>
            <a:off x="6333433" y="3104011"/>
            <a:ext cx="2544716" cy="1082879"/>
            <a:chOff x="3096271" y="1833612"/>
            <a:chExt cx="2544716" cy="1082879"/>
          </a:xfrm>
        </p:grpSpPr>
        <p:sp>
          <p:nvSpPr>
            <p:cNvPr id="114" name="Shape 99">
              <a:extLst>
                <a:ext uri="{FF2B5EF4-FFF2-40B4-BE49-F238E27FC236}">
                  <a16:creationId xmlns:a16="http://schemas.microsoft.com/office/drawing/2014/main" xmlns="" id="{7D63D09E-C640-47E6-B9F6-37308ED09752}"/>
                </a:ext>
              </a:extLst>
            </p:cNvPr>
            <p:cNvSpPr txBox="1">
              <a:spLocks/>
            </p:cNvSpPr>
            <p:nvPr/>
          </p:nvSpPr>
          <p:spPr>
            <a:xfrm>
              <a:off x="3453699" y="2087193"/>
              <a:ext cx="1997136" cy="365700"/>
            </a:xfrm>
            <a:prstGeom prst="rect">
              <a:avLst/>
            </a:prstGeom>
            <a:noFill/>
            <a:ln w="9525" cap="flat" cmpd="sng">
              <a:noFill/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t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L="457200" marR="0" lvl="0" indent="-342900" algn="l" rtl="0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2"/>
                </a:buClr>
                <a:buSzPts val="1800"/>
                <a:buFont typeface="Source Code Pro"/>
                <a:buChar char="●"/>
                <a:defRPr sz="1800" b="0" i="0" u="none" strike="noStrike" cap="none">
                  <a:solidFill>
                    <a:schemeClr val="dk2"/>
                  </a:solidFill>
                  <a:latin typeface="Source Code Pro"/>
                  <a:ea typeface="Source Code Pro"/>
                  <a:cs typeface="Source Code Pro"/>
                  <a:sym typeface="Source Code Pro"/>
                </a:defRPr>
              </a:lvl1pPr>
              <a:lvl2pPr marL="914400" marR="0" lvl="1" indent="-317500" algn="l" rtl="0">
                <a:lnSpc>
                  <a:spcPct val="115000"/>
                </a:lnSpc>
                <a:spcBef>
                  <a:spcPts val="1600"/>
                </a:spcBef>
                <a:spcAft>
                  <a:spcPts val="0"/>
                </a:spcAft>
                <a:buClr>
                  <a:schemeClr val="dk2"/>
                </a:buClr>
                <a:buSzPts val="1400"/>
                <a:buFont typeface="Source Code Pro"/>
                <a:buChar char="○"/>
                <a:defRPr sz="1400" b="0" i="0" u="none" strike="noStrike" cap="none">
                  <a:solidFill>
                    <a:schemeClr val="dk2"/>
                  </a:solidFill>
                  <a:latin typeface="Source Code Pro"/>
                  <a:ea typeface="Source Code Pro"/>
                  <a:cs typeface="Source Code Pro"/>
                  <a:sym typeface="Source Code Pro"/>
                </a:defRPr>
              </a:lvl2pPr>
              <a:lvl3pPr marL="1371600" marR="0" lvl="2" indent="-317500" algn="l" rtl="0">
                <a:lnSpc>
                  <a:spcPct val="115000"/>
                </a:lnSpc>
                <a:spcBef>
                  <a:spcPts val="1600"/>
                </a:spcBef>
                <a:spcAft>
                  <a:spcPts val="0"/>
                </a:spcAft>
                <a:buClr>
                  <a:schemeClr val="dk2"/>
                </a:buClr>
                <a:buSzPts val="1400"/>
                <a:buFont typeface="Source Code Pro"/>
                <a:buChar char="■"/>
                <a:defRPr sz="1400" b="0" i="0" u="none" strike="noStrike" cap="none">
                  <a:solidFill>
                    <a:schemeClr val="dk2"/>
                  </a:solidFill>
                  <a:latin typeface="Source Code Pro"/>
                  <a:ea typeface="Source Code Pro"/>
                  <a:cs typeface="Source Code Pro"/>
                  <a:sym typeface="Source Code Pro"/>
                </a:defRPr>
              </a:lvl3pPr>
              <a:lvl4pPr marL="1828800" marR="0" lvl="3" indent="-317500" algn="l" rtl="0">
                <a:lnSpc>
                  <a:spcPct val="115000"/>
                </a:lnSpc>
                <a:spcBef>
                  <a:spcPts val="1600"/>
                </a:spcBef>
                <a:spcAft>
                  <a:spcPts val="0"/>
                </a:spcAft>
                <a:buClr>
                  <a:schemeClr val="dk2"/>
                </a:buClr>
                <a:buSzPts val="1400"/>
                <a:buFont typeface="Source Code Pro"/>
                <a:buChar char="●"/>
                <a:defRPr sz="1400" b="0" i="0" u="none" strike="noStrike" cap="none">
                  <a:solidFill>
                    <a:schemeClr val="dk2"/>
                  </a:solidFill>
                  <a:latin typeface="Source Code Pro"/>
                  <a:ea typeface="Source Code Pro"/>
                  <a:cs typeface="Source Code Pro"/>
                  <a:sym typeface="Source Code Pro"/>
                </a:defRPr>
              </a:lvl4pPr>
              <a:lvl5pPr marL="2286000" marR="0" lvl="4" indent="-317500" algn="l" rtl="0">
                <a:lnSpc>
                  <a:spcPct val="115000"/>
                </a:lnSpc>
                <a:spcBef>
                  <a:spcPts val="1600"/>
                </a:spcBef>
                <a:spcAft>
                  <a:spcPts val="0"/>
                </a:spcAft>
                <a:buClr>
                  <a:schemeClr val="dk2"/>
                </a:buClr>
                <a:buSzPts val="1400"/>
                <a:buFont typeface="Source Code Pro"/>
                <a:buChar char="○"/>
                <a:defRPr sz="1400" b="0" i="0" u="none" strike="noStrike" cap="none">
                  <a:solidFill>
                    <a:schemeClr val="dk2"/>
                  </a:solidFill>
                  <a:latin typeface="Source Code Pro"/>
                  <a:ea typeface="Source Code Pro"/>
                  <a:cs typeface="Source Code Pro"/>
                  <a:sym typeface="Source Code Pro"/>
                </a:defRPr>
              </a:lvl5pPr>
              <a:lvl6pPr marL="2743200" marR="0" lvl="5" indent="-317500" algn="l" rtl="0">
                <a:lnSpc>
                  <a:spcPct val="115000"/>
                </a:lnSpc>
                <a:spcBef>
                  <a:spcPts val="1600"/>
                </a:spcBef>
                <a:spcAft>
                  <a:spcPts val="0"/>
                </a:spcAft>
                <a:buClr>
                  <a:schemeClr val="dk2"/>
                </a:buClr>
                <a:buSzPts val="1400"/>
                <a:buFont typeface="Source Code Pro"/>
                <a:buChar char="■"/>
                <a:defRPr sz="1400" b="0" i="0" u="none" strike="noStrike" cap="none">
                  <a:solidFill>
                    <a:schemeClr val="dk2"/>
                  </a:solidFill>
                  <a:latin typeface="Source Code Pro"/>
                  <a:ea typeface="Source Code Pro"/>
                  <a:cs typeface="Source Code Pro"/>
                  <a:sym typeface="Source Code Pro"/>
                </a:defRPr>
              </a:lvl6pPr>
              <a:lvl7pPr marL="3200400" marR="0" lvl="6" indent="-317500" algn="l" rtl="0">
                <a:lnSpc>
                  <a:spcPct val="115000"/>
                </a:lnSpc>
                <a:spcBef>
                  <a:spcPts val="1600"/>
                </a:spcBef>
                <a:spcAft>
                  <a:spcPts val="0"/>
                </a:spcAft>
                <a:buClr>
                  <a:schemeClr val="dk2"/>
                </a:buClr>
                <a:buSzPts val="1400"/>
                <a:buFont typeface="Source Code Pro"/>
                <a:buChar char="●"/>
                <a:defRPr sz="1400" b="0" i="0" u="none" strike="noStrike" cap="none">
                  <a:solidFill>
                    <a:schemeClr val="dk2"/>
                  </a:solidFill>
                  <a:latin typeface="Source Code Pro"/>
                  <a:ea typeface="Source Code Pro"/>
                  <a:cs typeface="Source Code Pro"/>
                  <a:sym typeface="Source Code Pro"/>
                </a:defRPr>
              </a:lvl7pPr>
              <a:lvl8pPr marL="3657600" marR="0" lvl="7" indent="-317500" algn="l" rtl="0">
                <a:lnSpc>
                  <a:spcPct val="115000"/>
                </a:lnSpc>
                <a:spcBef>
                  <a:spcPts val="1600"/>
                </a:spcBef>
                <a:spcAft>
                  <a:spcPts val="0"/>
                </a:spcAft>
                <a:buClr>
                  <a:schemeClr val="dk2"/>
                </a:buClr>
                <a:buSzPts val="1400"/>
                <a:buFont typeface="Source Code Pro"/>
                <a:buChar char="○"/>
                <a:defRPr sz="1400" b="0" i="0" u="none" strike="noStrike" cap="none">
                  <a:solidFill>
                    <a:schemeClr val="dk2"/>
                  </a:solidFill>
                  <a:latin typeface="Source Code Pro"/>
                  <a:ea typeface="Source Code Pro"/>
                  <a:cs typeface="Source Code Pro"/>
                  <a:sym typeface="Source Code Pro"/>
                </a:defRPr>
              </a:lvl8pPr>
              <a:lvl9pPr marL="4114800" marR="0" lvl="8" indent="-317500" algn="l" rtl="0">
                <a:lnSpc>
                  <a:spcPct val="115000"/>
                </a:lnSpc>
                <a:spcBef>
                  <a:spcPts val="1600"/>
                </a:spcBef>
                <a:spcAft>
                  <a:spcPts val="1600"/>
                </a:spcAft>
                <a:buClr>
                  <a:schemeClr val="dk2"/>
                </a:buClr>
                <a:buSzPts val="1400"/>
                <a:buFont typeface="Source Code Pro"/>
                <a:buChar char="■"/>
                <a:defRPr sz="1400" b="0" i="0" u="none" strike="noStrike" cap="none">
                  <a:solidFill>
                    <a:schemeClr val="dk2"/>
                  </a:solidFill>
                  <a:latin typeface="Source Code Pro"/>
                  <a:ea typeface="Source Code Pro"/>
                  <a:cs typeface="Source Code Pro"/>
                  <a:sym typeface="Source Code Pro"/>
                </a:defRPr>
              </a:lvl9pPr>
            </a:lstStyle>
            <a:p>
              <a:pPr marL="0" indent="0" algn="ctr">
                <a:buClrTx/>
                <a:buSzPct val="100000"/>
                <a:buNone/>
              </a:pPr>
              <a:r>
                <a:rPr lang="fr-CA" sz="1200" dirty="0">
                  <a:solidFill>
                    <a:srgbClr val="000000"/>
                  </a:solidFill>
                  <a:latin typeface="+mn-lt"/>
                  <a:ea typeface="Calibri"/>
                  <a:cs typeface="Calibri"/>
                  <a:sym typeface="Calibri"/>
                </a:rPr>
                <a:t>Articles Inclus</a:t>
              </a:r>
              <a:endParaRPr lang="en-US" sz="1200" dirty="0">
                <a:solidFill>
                  <a:srgbClr val="000000"/>
                </a:solidFill>
                <a:latin typeface="+mn-lt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5" name="Rectangle 114">
              <a:extLst>
                <a:ext uri="{FF2B5EF4-FFF2-40B4-BE49-F238E27FC236}">
                  <a16:creationId xmlns:a16="http://schemas.microsoft.com/office/drawing/2014/main" xmlns="" id="{E4C8D451-2D89-4298-846A-5DC13DCE8D9F}"/>
                </a:ext>
              </a:extLst>
            </p:cNvPr>
            <p:cNvSpPr/>
            <p:nvPr/>
          </p:nvSpPr>
          <p:spPr>
            <a:xfrm>
              <a:off x="3263547" y="2049213"/>
              <a:ext cx="2377440" cy="442319"/>
            </a:xfrm>
            <a:prstGeom prst="rect">
              <a:avLst/>
            </a:prstGeom>
            <a:noFill/>
            <a:ln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6" name="TextBox 115">
              <a:extLst>
                <a:ext uri="{FF2B5EF4-FFF2-40B4-BE49-F238E27FC236}">
                  <a16:creationId xmlns:a16="http://schemas.microsoft.com/office/drawing/2014/main" xmlns="" id="{E3AB1323-A72A-485B-8279-C441A204809E}"/>
                </a:ext>
              </a:extLst>
            </p:cNvPr>
            <p:cNvSpPr txBox="1"/>
            <p:nvPr/>
          </p:nvSpPr>
          <p:spPr>
            <a:xfrm>
              <a:off x="3096271" y="1833612"/>
              <a:ext cx="456023" cy="369332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fr-CA" sz="1800" dirty="0">
                  <a:latin typeface="Arial Black" panose="020B0A04020102020204" pitchFamily="34" charset="0"/>
                </a:rPr>
                <a:t>4</a:t>
              </a:r>
              <a:endParaRPr lang="en-US" sz="1800" dirty="0">
                <a:latin typeface="Arial Black" panose="020B0A04020102020204" pitchFamily="34" charset="0"/>
              </a:endParaRPr>
            </a:p>
          </p:txBody>
        </p:sp>
        <p:cxnSp>
          <p:nvCxnSpPr>
            <p:cNvPr id="117" name="Straight Connector 116">
              <a:extLst>
                <a:ext uri="{FF2B5EF4-FFF2-40B4-BE49-F238E27FC236}">
                  <a16:creationId xmlns:a16="http://schemas.microsoft.com/office/drawing/2014/main" xmlns="" id="{B2D1D0CD-3FC2-4BA8-9993-3D102F4BE887}"/>
                </a:ext>
              </a:extLst>
            </p:cNvPr>
            <p:cNvCxnSpPr/>
            <p:nvPr/>
          </p:nvCxnSpPr>
          <p:spPr>
            <a:xfrm>
              <a:off x="3903627" y="2588909"/>
              <a:ext cx="1097280" cy="0"/>
            </a:xfrm>
            <a:prstGeom prst="line">
              <a:avLst/>
            </a:prstGeom>
            <a:ln w="28575">
              <a:solidFill>
                <a:schemeClr val="tx2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8" name="TextBox 117">
              <a:extLst>
                <a:ext uri="{FF2B5EF4-FFF2-40B4-BE49-F238E27FC236}">
                  <a16:creationId xmlns:a16="http://schemas.microsoft.com/office/drawing/2014/main" xmlns="" id="{5EB99581-CD4A-43E6-AE55-42174C0714F3}"/>
                </a:ext>
              </a:extLst>
            </p:cNvPr>
            <p:cNvSpPr txBox="1"/>
            <p:nvPr/>
          </p:nvSpPr>
          <p:spPr>
            <a:xfrm>
              <a:off x="4029966" y="2639492"/>
              <a:ext cx="844602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CA" sz="1200" b="1" dirty="0"/>
                <a:t>N = 5</a:t>
              </a:r>
              <a:endParaRPr lang="en-US" sz="1200" b="1" dirty="0"/>
            </a:p>
          </p:txBody>
        </p:sp>
      </p:grpSp>
      <p:pic>
        <p:nvPicPr>
          <p:cNvPr id="119" name="Picture 5">
            <a:extLst>
              <a:ext uri="{FF2B5EF4-FFF2-40B4-BE49-F238E27FC236}">
                <a16:creationId xmlns:a16="http://schemas.microsoft.com/office/drawing/2014/main" xmlns="" id="{7791FAFB-FAE4-4A8F-86DF-6D3282847A0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58143" y="2675301"/>
            <a:ext cx="419324" cy="419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0" name="Picture 16">
            <a:extLst>
              <a:ext uri="{FF2B5EF4-FFF2-40B4-BE49-F238E27FC236}">
                <a16:creationId xmlns:a16="http://schemas.microsoft.com/office/drawing/2014/main" xmlns="" id="{390BDBCE-1845-46CD-BA11-A506E923675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49129" y="2642284"/>
            <a:ext cx="480600" cy="4853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6" name="Connecteur droit 5">
            <a:extLst>
              <a:ext uri="{FF2B5EF4-FFF2-40B4-BE49-F238E27FC236}">
                <a16:creationId xmlns:a16="http://schemas.microsoft.com/office/drawing/2014/main" xmlns="" id="{0CC30CA3-D91D-8E4D-99C2-518E250F2604}"/>
              </a:ext>
            </a:extLst>
          </p:cNvPr>
          <p:cNvCxnSpPr/>
          <p:nvPr/>
        </p:nvCxnSpPr>
        <p:spPr>
          <a:xfrm>
            <a:off x="432000" y="1570468"/>
            <a:ext cx="8280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Shape 121"/>
          <p:cNvSpPr txBox="1">
            <a:spLocks noGrp="1"/>
          </p:cNvSpPr>
          <p:nvPr>
            <p:ph type="title"/>
          </p:nvPr>
        </p:nvSpPr>
        <p:spPr>
          <a:xfrm>
            <a:off x="342705" y="135972"/>
            <a:ext cx="8458589" cy="8010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fr" dirty="0"/>
              <a:t> Article 1 </a:t>
            </a:r>
            <a:endParaRPr dirty="0"/>
          </a:p>
        </p:txBody>
      </p:sp>
      <p:pic>
        <p:nvPicPr>
          <p:cNvPr id="122" name="Shape 12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383231" y="894394"/>
            <a:ext cx="4377538" cy="87796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</p:pic>
      <p:graphicFrame>
        <p:nvGraphicFramePr>
          <p:cNvPr id="123" name="Shape 123"/>
          <p:cNvGraphicFramePr/>
          <p:nvPr>
            <p:extLst>
              <p:ext uri="{D42A27DB-BD31-4B8C-83A1-F6EECF244321}">
                <p14:modId xmlns:p14="http://schemas.microsoft.com/office/powerpoint/2010/main" val="3555439441"/>
              </p:ext>
            </p:extLst>
          </p:nvPr>
        </p:nvGraphicFramePr>
        <p:xfrm>
          <a:off x="952499" y="2591065"/>
          <a:ext cx="7437602" cy="1569410"/>
        </p:xfrm>
        <a:graphic>
          <a:graphicData uri="http://schemas.openxmlformats.org/drawingml/2006/table">
            <a:tbl>
              <a:tblPr>
                <a:noFill/>
                <a:tableStyleId>{4FC736B2-3410-4FD4-9DA1-9BA76ED44811}</a:tableStyleId>
              </a:tblPr>
              <a:tblGrid>
                <a:gridCol w="131992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057627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245871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407091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407091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381280">
                <a:tc gridSpan="2"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" b="1" dirty="0"/>
                        <a:t>Groupes</a:t>
                      </a:r>
                      <a:endParaRPr b="1" dirty="0"/>
                    </a:p>
                  </a:txBody>
                  <a:tcPr marL="91425" marR="91425" marT="91425" marB="91425" anchor="ctr">
                    <a:lnL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" b="1" dirty="0"/>
                        <a:t>↓ Niv. de fatigue (1 </a:t>
                      </a:r>
                      <a:r>
                        <a:rPr lang="en-US" b="1" dirty="0"/>
                        <a:t>à 10)</a:t>
                      </a:r>
                      <a:endParaRPr b="1" dirty="0"/>
                    </a:p>
                  </a:txBody>
                  <a:tcPr marL="91425" marR="91425" marT="91425" marB="91425" anchor="ctr">
                    <a:lnL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" b="1" dirty="0"/>
                        <a:t>Différence </a:t>
                      </a:r>
                      <a:endParaRPr b="1" dirty="0"/>
                    </a:p>
                  </a:txBody>
                  <a:tcPr marL="91425" marR="91425" marT="91425" marB="91425" anchor="ctr">
                    <a:lnL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" b="1" dirty="0"/>
                        <a:t>Valeur p </a:t>
                      </a:r>
                      <a:endParaRPr b="1" dirty="0"/>
                    </a:p>
                  </a:txBody>
                  <a:tcPr marL="91425" marR="91425" marT="91425" marB="91425" anchor="ctr">
                    <a:lnL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86600">
                <a:tc>
                  <a:txBody>
                    <a:bodyPr/>
                    <a:lstStyle/>
                    <a:p>
                      <a:pPr marL="0" lvl="0" indent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" sz="1200" dirty="0"/>
                        <a:t>TRAITEMENT</a:t>
                      </a:r>
                      <a:endParaRPr sz="1200" dirty="0"/>
                    </a:p>
                  </a:txBody>
                  <a:tcPr marL="91425" marR="91425" marT="91425" marB="91425" anchor="ctr">
                    <a:lnL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" sz="1200" dirty="0"/>
                        <a:t>80 mg fer élémentaire </a:t>
                      </a:r>
                      <a:endParaRPr sz="1200" dirty="0"/>
                    </a:p>
                  </a:txBody>
                  <a:tcPr marL="91425" marR="91425" marT="91425" marB="91425" anchor="ctr">
                    <a:lnL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" sz="1200" dirty="0"/>
                        <a:t>1,82 (</a:t>
                      </a:r>
                      <a:r>
                        <a:rPr lang="fr-CA" sz="1200" dirty="0"/>
                        <a:t>SD:</a:t>
                      </a:r>
                      <a:r>
                        <a:rPr lang="fr" sz="1200" dirty="0"/>
                        <a:t>1,7)</a:t>
                      </a:r>
                      <a:endParaRPr sz="1200" dirty="0"/>
                    </a:p>
                  </a:txBody>
                  <a:tcPr marL="91425" marR="91425" marT="91425" marB="91425" anchor="ctr">
                    <a:lnL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lvl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" sz="1200" dirty="0"/>
                        <a:t>0,97 </a:t>
                      </a:r>
                      <a:endParaRPr sz="1200" dirty="0"/>
                    </a:p>
                    <a:p>
                      <a:pPr marL="0" lvl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" sz="1200" dirty="0"/>
                        <a:t>[0,32 à 1,62]</a:t>
                      </a:r>
                    </a:p>
                    <a:p>
                      <a:pPr marL="0" lvl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fr" sz="1200" dirty="0"/>
                    </a:p>
                    <a:p>
                      <a:pPr marL="0" lvl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dirty="0"/>
                    </a:p>
                  </a:txBody>
                  <a:tcPr marL="91425" marR="91425" marT="91425" marB="91425" anchor="ctr">
                    <a:lnL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lvl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" sz="1200" dirty="0"/>
                        <a:t>0,004</a:t>
                      </a:r>
                      <a:endParaRPr sz="1200" dirty="0"/>
                    </a:p>
                  </a:txBody>
                  <a:tcPr marL="91425" marR="91425" marT="91425" marB="91425" anchor="ctr">
                    <a:lnL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86600">
                <a:tc>
                  <a:txBody>
                    <a:bodyPr/>
                    <a:lstStyle/>
                    <a:p>
                      <a:pPr marL="0" lvl="0" indent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" sz="1200" dirty="0"/>
                        <a:t>PLACEBO</a:t>
                      </a:r>
                      <a:endParaRPr sz="1200" dirty="0"/>
                    </a:p>
                  </a:txBody>
                  <a:tcPr marL="91425" marR="91425" marT="91425" marB="91425" anchor="ctr">
                    <a:lnL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" sz="1200"/>
                        <a:t>Comprimé similaire </a:t>
                      </a:r>
                      <a:endParaRPr sz="1200"/>
                    </a:p>
                  </a:txBody>
                  <a:tcPr marL="91425" marR="91425" marT="91425" marB="91425" anchor="ctr">
                    <a:lnL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" sz="1200" dirty="0"/>
                        <a:t>0,85 (</a:t>
                      </a:r>
                      <a:r>
                        <a:rPr lang="en-US" sz="1200" dirty="0"/>
                        <a:t>SD:</a:t>
                      </a:r>
                      <a:r>
                        <a:rPr lang="fr" sz="1200" dirty="0"/>
                        <a:t>2,1) </a:t>
                      </a:r>
                      <a:endParaRPr sz="1200" dirty="0"/>
                    </a:p>
                  </a:txBody>
                  <a:tcPr marL="91425" marR="91425" marT="91425" marB="91425" anchor="ctr">
                    <a:lnL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  <p:sp>
        <p:nvSpPr>
          <p:cNvPr id="124" name="Shape 124"/>
          <p:cNvSpPr txBox="1"/>
          <p:nvPr/>
        </p:nvSpPr>
        <p:spPr>
          <a:xfrm>
            <a:off x="952500" y="4585170"/>
            <a:ext cx="7437600" cy="43515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fr" b="1" i="1" dirty="0"/>
              <a:t>Réponse significative seulement chez femmes avec ferritine base &lt; 50 µg/L</a:t>
            </a:r>
          </a:p>
          <a:p>
            <a:pPr marL="0" lvl="0" indent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fr" b="1" i="1" dirty="0"/>
              <a:t>5,6 vs 0,3 points (p=0,03)</a:t>
            </a:r>
            <a:endParaRPr b="1" i="1" dirty="0"/>
          </a:p>
        </p:txBody>
      </p:sp>
      <p:sp>
        <p:nvSpPr>
          <p:cNvPr id="6" name="Isosceles Triangle 5">
            <a:extLst>
              <a:ext uri="{FF2B5EF4-FFF2-40B4-BE49-F238E27FC236}">
                <a16:creationId xmlns:a16="http://schemas.microsoft.com/office/drawing/2014/main" xmlns="" id="{F208CA58-FA94-4EA2-9689-2F8DFC5FE2D3}"/>
              </a:ext>
            </a:extLst>
          </p:cNvPr>
          <p:cNvSpPr/>
          <p:nvPr/>
        </p:nvSpPr>
        <p:spPr>
          <a:xfrm rot="10800000">
            <a:off x="4259821" y="4297889"/>
            <a:ext cx="822960" cy="106657"/>
          </a:xfrm>
          <a:prstGeom prst="triangle">
            <a:avLst/>
          </a:prstGeom>
          <a:solidFill>
            <a:schemeClr val="tx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xmlns="" id="{EDD0D2B0-494F-4D9D-B70E-9EFCB967775A}"/>
              </a:ext>
            </a:extLst>
          </p:cNvPr>
          <p:cNvGrpSpPr/>
          <p:nvPr/>
        </p:nvGrpSpPr>
        <p:grpSpPr>
          <a:xfrm>
            <a:off x="2850967" y="2243433"/>
            <a:ext cx="3640667" cy="276999"/>
            <a:chOff x="2683933" y="2424057"/>
            <a:chExt cx="3640667" cy="276999"/>
          </a:xfrm>
        </p:grpSpPr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xmlns="" id="{59E652C8-FE9D-4F8D-8A0B-A3758E587D86}"/>
                </a:ext>
              </a:extLst>
            </p:cNvPr>
            <p:cNvCxnSpPr/>
            <p:nvPr/>
          </p:nvCxnSpPr>
          <p:spPr>
            <a:xfrm>
              <a:off x="2683933" y="2571003"/>
              <a:ext cx="3640667" cy="0"/>
            </a:xfrm>
            <a:prstGeom prst="line">
              <a:avLst/>
            </a:prstGeom>
            <a:ln>
              <a:solidFill>
                <a:schemeClr val="accent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" name="TextBox 1">
              <a:extLst>
                <a:ext uri="{FF2B5EF4-FFF2-40B4-BE49-F238E27FC236}">
                  <a16:creationId xmlns:a16="http://schemas.microsoft.com/office/drawing/2014/main" xmlns="" id="{FA3A7ADE-A125-4B0E-947B-59EC406F492A}"/>
                </a:ext>
              </a:extLst>
            </p:cNvPr>
            <p:cNvSpPr txBox="1"/>
            <p:nvPr/>
          </p:nvSpPr>
          <p:spPr>
            <a:xfrm>
              <a:off x="3384669" y="2424057"/>
              <a:ext cx="2239194" cy="276999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fr-CA" sz="1200" b="1" dirty="0">
                  <a:latin typeface="+mn-lt"/>
                </a:rPr>
                <a:t>S</a:t>
              </a:r>
              <a:r>
                <a:rPr lang="en-US" sz="1200" b="1" dirty="0" err="1">
                  <a:latin typeface="+mn-lt"/>
                </a:rPr>
                <a:t>ommaire</a:t>
              </a:r>
              <a:r>
                <a:rPr lang="en-US" sz="1200" b="1" dirty="0">
                  <a:latin typeface="+mn-lt"/>
                </a:rPr>
                <a:t> des </a:t>
              </a:r>
              <a:r>
                <a:rPr lang="en-US" sz="1200" b="1" dirty="0" err="1">
                  <a:latin typeface="+mn-lt"/>
                </a:rPr>
                <a:t>résultats</a:t>
              </a:r>
              <a:endParaRPr lang="fr-CA" sz="1200" b="1" dirty="0">
                <a:latin typeface="+mn-lt"/>
              </a:endParaRPr>
            </a:p>
          </p:txBody>
        </p:sp>
      </p:grp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0" name="Shape 13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993319" y="827604"/>
            <a:ext cx="3125258" cy="106893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</p:pic>
      <p:sp>
        <p:nvSpPr>
          <p:cNvPr id="3" name="Titre 2">
            <a:extLst>
              <a:ext uri="{FF2B5EF4-FFF2-40B4-BE49-F238E27FC236}">
                <a16:creationId xmlns:a16="http://schemas.microsoft.com/office/drawing/2014/main" xmlns="" id="{543E3E60-93F0-B245-8ECC-8B9CA0D1A1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3611" y="82961"/>
            <a:ext cx="8520600" cy="597696"/>
          </a:xfrm>
        </p:spPr>
        <p:txBody>
          <a:bodyPr/>
          <a:lstStyle/>
          <a:p>
            <a:r>
              <a:rPr lang="fr-FR" dirty="0"/>
              <a:t>Article 2 </a:t>
            </a:r>
          </a:p>
        </p:txBody>
      </p:sp>
      <p:graphicFrame>
        <p:nvGraphicFramePr>
          <p:cNvPr id="8" name="Shape 123">
            <a:extLst>
              <a:ext uri="{FF2B5EF4-FFF2-40B4-BE49-F238E27FC236}">
                <a16:creationId xmlns:a16="http://schemas.microsoft.com/office/drawing/2014/main" xmlns="" id="{700D5FD1-424C-7847-8217-3329B8ECA05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61373770"/>
              </p:ext>
            </p:extLst>
          </p:nvPr>
        </p:nvGraphicFramePr>
        <p:xfrm>
          <a:off x="952499" y="2610933"/>
          <a:ext cx="7437602" cy="1782770"/>
        </p:xfrm>
        <a:graphic>
          <a:graphicData uri="http://schemas.openxmlformats.org/drawingml/2006/table">
            <a:tbl>
              <a:tblPr>
                <a:noFill/>
                <a:tableStyleId>{4FC736B2-3410-4FD4-9DA1-9BA76ED44811}</a:tableStyleId>
              </a:tblPr>
              <a:tblGrid>
                <a:gridCol w="131992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057627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336974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315988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407091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381280">
                <a:tc gridSpan="2"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" b="1" dirty="0"/>
                        <a:t>Groupes</a:t>
                      </a:r>
                      <a:endParaRPr b="1" dirty="0"/>
                    </a:p>
                  </a:txBody>
                  <a:tcPr marL="91425" marR="91425" marT="91425" marB="91425" anchor="ctr">
                    <a:lnL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" b="1" dirty="0"/>
                        <a:t>↓ Niv. de fatigue </a:t>
                      </a: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" b="1" dirty="0"/>
                        <a:t>(0 à 40 points</a:t>
                      </a:r>
                      <a:r>
                        <a:rPr lang="en-US" b="1" dirty="0"/>
                        <a:t>)</a:t>
                      </a:r>
                      <a:endParaRPr b="1" dirty="0"/>
                    </a:p>
                  </a:txBody>
                  <a:tcPr marL="91425" marR="91425" marT="91425" marB="91425" anchor="ctr">
                    <a:lnL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" b="1" dirty="0"/>
                        <a:t>Différence </a:t>
                      </a:r>
                      <a:endParaRPr b="1" dirty="0"/>
                    </a:p>
                  </a:txBody>
                  <a:tcPr marL="91425" marR="91425" marT="91425" marB="91425" anchor="ctr">
                    <a:lnL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" b="1" dirty="0"/>
                        <a:t>Valeur p </a:t>
                      </a:r>
                      <a:endParaRPr b="1" dirty="0"/>
                    </a:p>
                  </a:txBody>
                  <a:tcPr marL="91425" marR="91425" marT="91425" marB="91425" anchor="ctr">
                    <a:lnL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86600">
                <a:tc>
                  <a:txBody>
                    <a:bodyPr/>
                    <a:lstStyle/>
                    <a:p>
                      <a:pPr marL="0" lvl="0" indent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" sz="1200" dirty="0"/>
                        <a:t>TRAITEMENT</a:t>
                      </a:r>
                      <a:endParaRPr sz="1200" dirty="0"/>
                    </a:p>
                  </a:txBody>
                  <a:tcPr marL="91425" marR="91425" marT="91425" marB="91425" anchor="ctr">
                    <a:lnL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" sz="1200" dirty="0"/>
                        <a:t>80 mg fer élémentaire </a:t>
                      </a:r>
                      <a:endParaRPr sz="1200" dirty="0"/>
                    </a:p>
                  </a:txBody>
                  <a:tcPr marL="91425" marR="91425" marT="91425" marB="91425" anchor="ctr">
                    <a:lnL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" sz="1200" dirty="0"/>
                        <a:t>- 12, 2 (</a:t>
                      </a:r>
                      <a:r>
                        <a:rPr lang="fr-CA" sz="1200" dirty="0"/>
                        <a:t>SD:</a:t>
                      </a:r>
                      <a:r>
                        <a:rPr lang="fr" sz="1200" dirty="0"/>
                        <a:t> 10,2) </a:t>
                      </a:r>
                    </a:p>
                    <a:p>
                      <a:pPr marL="0" lvl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" sz="1200" dirty="0"/>
                        <a:t>-47,7 %</a:t>
                      </a:r>
                      <a:endParaRPr sz="1200" dirty="0">
                        <a:highlight>
                          <a:srgbClr val="FFFF00"/>
                        </a:highlight>
                      </a:endParaRPr>
                    </a:p>
                  </a:txBody>
                  <a:tcPr marL="91425" marR="91425" marT="91425" marB="91425" anchor="ctr">
                    <a:lnL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lvl="0" indent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-CA" sz="1200" dirty="0"/>
                        <a:t>-18,9 %</a:t>
                      </a:r>
                    </a:p>
                    <a:p>
                      <a:pPr marL="0" lvl="0" indent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-CA" sz="1200" dirty="0"/>
                        <a:t>[-34,5 à -3,2]</a:t>
                      </a:r>
                    </a:p>
                    <a:p>
                      <a:pPr marL="0" lvl="0" indent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fr-CA" sz="1200" dirty="0"/>
                    </a:p>
                    <a:p>
                      <a:pPr marL="0" lvl="0" indent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-CA" sz="1200" dirty="0"/>
                        <a:t>NNT = 5  </a:t>
                      </a:r>
                    </a:p>
                  </a:txBody>
                  <a:tcPr marL="91425" marR="91425" marT="91425" marB="91425" anchor="ctr">
                    <a:lnL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lvl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" sz="1200" dirty="0"/>
                        <a:t>0,003</a:t>
                      </a:r>
                      <a:endParaRPr sz="1200" dirty="0"/>
                    </a:p>
                  </a:txBody>
                  <a:tcPr marL="91425" marR="91425" marT="91425" marB="91425" anchor="ctr">
                    <a:lnL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86600">
                <a:tc>
                  <a:txBody>
                    <a:bodyPr/>
                    <a:lstStyle/>
                    <a:p>
                      <a:pPr marL="0" lvl="0" indent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" sz="1200" dirty="0"/>
                        <a:t>PLACEBO</a:t>
                      </a:r>
                      <a:endParaRPr sz="1200" dirty="0"/>
                    </a:p>
                  </a:txBody>
                  <a:tcPr marL="91425" marR="91425" marT="91425" marB="91425" anchor="ctr">
                    <a:lnL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" sz="1200"/>
                        <a:t>Comprimé similaire </a:t>
                      </a:r>
                      <a:endParaRPr sz="1200"/>
                    </a:p>
                  </a:txBody>
                  <a:tcPr marL="91425" marR="91425" marT="91425" marB="91425" anchor="ctr">
                    <a:lnL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" sz="1200" dirty="0"/>
                        <a:t>- 8,7 (</a:t>
                      </a:r>
                      <a:r>
                        <a:rPr lang="en-US" sz="1200" dirty="0"/>
                        <a:t>SD:</a:t>
                      </a:r>
                      <a:r>
                        <a:rPr lang="fr" sz="1200" dirty="0"/>
                        <a:t>11,7)</a:t>
                      </a:r>
                    </a:p>
                    <a:p>
                      <a:pPr marL="0" lvl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" sz="1200" dirty="0"/>
                        <a:t>- 28,8 %</a:t>
                      </a:r>
                      <a:endParaRPr sz="1200" dirty="0">
                        <a:highlight>
                          <a:srgbClr val="FFFF00"/>
                        </a:highlight>
                      </a:endParaRPr>
                    </a:p>
                  </a:txBody>
                  <a:tcPr marL="91425" marR="91425" marT="91425" marB="91425" anchor="ctr">
                    <a:lnL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  <p:sp>
        <p:nvSpPr>
          <p:cNvPr id="9" name="Shape 124">
            <a:extLst>
              <a:ext uri="{FF2B5EF4-FFF2-40B4-BE49-F238E27FC236}">
                <a16:creationId xmlns:a16="http://schemas.microsoft.com/office/drawing/2014/main" xmlns="" id="{79F5B0C7-CD89-5E47-B7E7-14378FA48572}"/>
              </a:ext>
            </a:extLst>
          </p:cNvPr>
          <p:cNvSpPr txBox="1"/>
          <p:nvPr/>
        </p:nvSpPr>
        <p:spPr>
          <a:xfrm>
            <a:off x="952500" y="4585170"/>
            <a:ext cx="7437600" cy="43515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fr" b="1" i="1" dirty="0"/>
              <a:t>Changement similaire pour autres scores de fatigue </a:t>
            </a:r>
            <a:endParaRPr b="1" i="1" dirty="0"/>
          </a:p>
        </p:txBody>
      </p:sp>
      <p:sp>
        <p:nvSpPr>
          <p:cNvPr id="10" name="Isosceles Triangle 5">
            <a:extLst>
              <a:ext uri="{FF2B5EF4-FFF2-40B4-BE49-F238E27FC236}">
                <a16:creationId xmlns:a16="http://schemas.microsoft.com/office/drawing/2014/main" xmlns="" id="{AFDBF285-863F-2941-BE45-1C988BCD55F3}"/>
              </a:ext>
            </a:extLst>
          </p:cNvPr>
          <p:cNvSpPr/>
          <p:nvPr/>
        </p:nvSpPr>
        <p:spPr>
          <a:xfrm rot="10800000">
            <a:off x="4259821" y="4478513"/>
            <a:ext cx="822960" cy="106657"/>
          </a:xfrm>
          <a:prstGeom prst="triangle">
            <a:avLst/>
          </a:prstGeom>
          <a:solidFill>
            <a:schemeClr val="tx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1" name="Group 4">
            <a:extLst>
              <a:ext uri="{FF2B5EF4-FFF2-40B4-BE49-F238E27FC236}">
                <a16:creationId xmlns:a16="http://schemas.microsoft.com/office/drawing/2014/main" xmlns="" id="{410DCF8F-3275-2149-BD2C-07FC2971AD72}"/>
              </a:ext>
            </a:extLst>
          </p:cNvPr>
          <p:cNvGrpSpPr/>
          <p:nvPr/>
        </p:nvGrpSpPr>
        <p:grpSpPr>
          <a:xfrm>
            <a:off x="2850967" y="2186988"/>
            <a:ext cx="3640667" cy="276999"/>
            <a:chOff x="2683933" y="2424057"/>
            <a:chExt cx="3640667" cy="276999"/>
          </a:xfrm>
        </p:grpSpPr>
        <p:cxnSp>
          <p:nvCxnSpPr>
            <p:cNvPr id="12" name="Straight Connector 3">
              <a:extLst>
                <a:ext uri="{FF2B5EF4-FFF2-40B4-BE49-F238E27FC236}">
                  <a16:creationId xmlns:a16="http://schemas.microsoft.com/office/drawing/2014/main" xmlns="" id="{0D5F3F47-996A-CB45-A6E6-CFFC11FFA816}"/>
                </a:ext>
              </a:extLst>
            </p:cNvPr>
            <p:cNvCxnSpPr/>
            <p:nvPr/>
          </p:nvCxnSpPr>
          <p:spPr>
            <a:xfrm>
              <a:off x="2683933" y="2571003"/>
              <a:ext cx="3640667" cy="0"/>
            </a:xfrm>
            <a:prstGeom prst="line">
              <a:avLst/>
            </a:prstGeom>
            <a:ln>
              <a:solidFill>
                <a:schemeClr val="accent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TextBox 1">
              <a:extLst>
                <a:ext uri="{FF2B5EF4-FFF2-40B4-BE49-F238E27FC236}">
                  <a16:creationId xmlns:a16="http://schemas.microsoft.com/office/drawing/2014/main" xmlns="" id="{593EA3ED-E799-B043-AF68-B626ED4BF717}"/>
                </a:ext>
              </a:extLst>
            </p:cNvPr>
            <p:cNvSpPr txBox="1"/>
            <p:nvPr/>
          </p:nvSpPr>
          <p:spPr>
            <a:xfrm>
              <a:off x="3384669" y="2424057"/>
              <a:ext cx="2239194" cy="276999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fr-CA" sz="1200" b="1" dirty="0">
                  <a:latin typeface="+mn-lt"/>
                </a:rPr>
                <a:t>S</a:t>
              </a:r>
              <a:r>
                <a:rPr lang="en-US" sz="1200" b="1" dirty="0" err="1">
                  <a:latin typeface="+mn-lt"/>
                </a:rPr>
                <a:t>ommaire</a:t>
              </a:r>
              <a:r>
                <a:rPr lang="en-US" sz="1200" b="1" dirty="0">
                  <a:latin typeface="+mn-lt"/>
                </a:rPr>
                <a:t> des </a:t>
              </a:r>
              <a:r>
                <a:rPr lang="en-US" sz="1200" b="1" dirty="0" err="1">
                  <a:latin typeface="+mn-lt"/>
                </a:rPr>
                <a:t>résultats</a:t>
              </a:r>
              <a:endParaRPr lang="fr-CA" sz="1200" b="1" dirty="0">
                <a:latin typeface="+mn-lt"/>
              </a:endParaRPr>
            </a:p>
          </p:txBody>
        </p:sp>
      </p:grp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>
            <a:extLst>
              <a:ext uri="{FF2B5EF4-FFF2-40B4-BE49-F238E27FC236}">
                <a16:creationId xmlns:a16="http://schemas.microsoft.com/office/drawing/2014/main" xmlns="" id="{543E3E60-93F0-B245-8ECC-8B9CA0D1A1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6188" y="45200"/>
            <a:ext cx="8520600" cy="597696"/>
          </a:xfrm>
        </p:spPr>
        <p:txBody>
          <a:bodyPr/>
          <a:lstStyle/>
          <a:p>
            <a:r>
              <a:rPr lang="fr-FR" dirty="0"/>
              <a:t>Article 3 </a:t>
            </a:r>
          </a:p>
        </p:txBody>
      </p:sp>
      <p:graphicFrame>
        <p:nvGraphicFramePr>
          <p:cNvPr id="8" name="Shape 123">
            <a:extLst>
              <a:ext uri="{FF2B5EF4-FFF2-40B4-BE49-F238E27FC236}">
                <a16:creationId xmlns:a16="http://schemas.microsoft.com/office/drawing/2014/main" xmlns="" id="{700D5FD1-424C-7847-8217-3329B8ECA05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535423630"/>
              </p:ext>
            </p:extLst>
          </p:nvPr>
        </p:nvGraphicFramePr>
        <p:xfrm>
          <a:off x="293512" y="2354330"/>
          <a:ext cx="8602134" cy="1996130"/>
        </p:xfrm>
        <a:graphic>
          <a:graphicData uri="http://schemas.openxmlformats.org/drawingml/2006/table">
            <a:tbl>
              <a:tblPr>
                <a:noFill/>
                <a:tableStyleId>{4FC736B2-3410-4FD4-9DA1-9BA76ED44811}</a:tableStyleId>
              </a:tblPr>
              <a:tblGrid>
                <a:gridCol w="124285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99587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17522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162755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959556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2065867">
                  <a:extLst>
                    <a:ext uri="{9D8B030D-6E8A-4147-A177-3AD203B41FA5}">
                      <a16:colId xmlns:a16="http://schemas.microsoft.com/office/drawing/2014/main" xmlns="" val="1614173380"/>
                    </a:ext>
                  </a:extLst>
                </a:gridCol>
              </a:tblGrid>
              <a:tr h="0">
                <a:tc gridSpan="2"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" b="1" dirty="0"/>
                        <a:t>Groupes</a:t>
                      </a:r>
                      <a:endParaRPr b="1" dirty="0"/>
                    </a:p>
                  </a:txBody>
                  <a:tcPr marL="91425" marR="91425" marT="91425" marB="91425" anchor="ctr">
                    <a:lnL w="190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" b="1" dirty="0"/>
                        <a:t>↓ Score de fatigue </a:t>
                      </a: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" b="1" dirty="0"/>
                        <a:t>(1 à 10) </a:t>
                      </a:r>
                      <a:endParaRPr b="1" dirty="0"/>
                    </a:p>
                  </a:txBody>
                  <a:tcPr marL="91425" marR="91425" marT="91425" marB="91425" anchor="ctr">
                    <a:lnL w="190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" b="1" dirty="0"/>
                        <a:t>Différence </a:t>
                      </a:r>
                      <a:endParaRPr b="1" dirty="0"/>
                    </a:p>
                  </a:txBody>
                  <a:tcPr marL="91425" marR="91425" marT="91425" marB="91425" anchor="ctr">
                    <a:lnL w="190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" b="1" dirty="0"/>
                        <a:t>Valeur p </a:t>
                      </a:r>
                      <a:endParaRPr b="1" dirty="0"/>
                    </a:p>
                  </a:txBody>
                  <a:tcPr marL="91425" marR="91425" marT="91425" marB="91425" anchor="ctr">
                    <a:lnL w="190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-CA" b="1" dirty="0"/>
                        <a:t>Amélioration fatigue </a:t>
                      </a: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-CA" b="1" dirty="0"/>
                        <a:t>«</a:t>
                      </a:r>
                      <a:r>
                        <a:rPr lang="fr-CA" b="1" dirty="0" err="1"/>
                        <a:t>much</a:t>
                      </a:r>
                      <a:r>
                        <a:rPr lang="fr-CA" b="1" dirty="0"/>
                        <a:t> </a:t>
                      </a:r>
                      <a:r>
                        <a:rPr lang="fr-CA" b="1" dirty="0" err="1"/>
                        <a:t>better</a:t>
                      </a:r>
                      <a:r>
                        <a:rPr lang="fr-CA" b="1" dirty="0"/>
                        <a:t>»</a:t>
                      </a: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-CA" b="1" dirty="0"/>
                        <a:t>(% de patient) </a:t>
                      </a:r>
                      <a:endParaRPr b="1" dirty="0"/>
                    </a:p>
                  </a:txBody>
                  <a:tcPr marL="91425" marR="91425" marT="91425" marB="91425" anchor="ctr">
                    <a:lnL w="190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866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" sz="1200" dirty="0"/>
                        <a:t>TRAITEMENT</a:t>
                      </a:r>
                      <a:endParaRPr sz="1200" dirty="0"/>
                    </a:p>
                  </a:txBody>
                  <a:tcPr marL="91425" marR="91425" marT="91425" marB="91425" anchor="ctr">
                    <a:lnL w="190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" sz="1200" dirty="0"/>
                        <a:t>800 mg fer IV </a:t>
                      </a:r>
                      <a:endParaRPr sz="1200" dirty="0"/>
                    </a:p>
                  </a:txBody>
                  <a:tcPr marL="91425" marR="91425" marT="91425" marB="91425" anchor="ctr">
                    <a:lnL w="190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" sz="1200" dirty="0"/>
                        <a:t>-1,1</a:t>
                      </a:r>
                    </a:p>
                    <a:p>
                      <a:pPr marL="0" lvl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" sz="1200" dirty="0"/>
                        <a:t>(Valeur médiane : -2,2 , - 0,3)</a:t>
                      </a:r>
                      <a:endParaRPr sz="1200" dirty="0"/>
                    </a:p>
                  </a:txBody>
                  <a:tcPr marL="91425" marR="91425" marT="91425" marB="91425" anchor="ctr">
                    <a:lnL w="190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lvl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-CA" sz="1200" dirty="0"/>
                        <a:t>-15 %</a:t>
                      </a:r>
                    </a:p>
                    <a:p>
                      <a:pPr marL="0" lvl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fr-CA" sz="1200" dirty="0"/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-CA" sz="1200" dirty="0"/>
                        <a:t>NNT = 6  </a:t>
                      </a:r>
                    </a:p>
                  </a:txBody>
                  <a:tcPr marL="91425" marR="91425" marT="91425" marB="91425" anchor="ctr">
                    <a:lnL w="190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lvl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" sz="1200" dirty="0"/>
                        <a:t>0,07</a:t>
                      </a:r>
                      <a:endParaRPr sz="1200" dirty="0"/>
                    </a:p>
                  </a:txBody>
                  <a:tcPr marL="91425" marR="91425" marT="91425" marB="91425" anchor="ctr">
                    <a:lnL w="190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-CA" sz="1200" dirty="0"/>
                        <a:t>28%</a:t>
                      </a:r>
                      <a:endParaRPr sz="1200" dirty="0"/>
                    </a:p>
                  </a:txBody>
                  <a:tcPr marL="91425" marR="91425" marT="91425" marB="91425" anchor="ctr">
                    <a:lnL w="190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866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" sz="1200" dirty="0"/>
                        <a:t>PLACEBO</a:t>
                      </a:r>
                      <a:endParaRPr sz="1200" dirty="0"/>
                    </a:p>
                  </a:txBody>
                  <a:tcPr marL="91425" marR="91425" marT="91425" marB="91425" anchor="ctr">
                    <a:lnL w="190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" sz="1200" dirty="0"/>
                        <a:t>NS 0,9 %</a:t>
                      </a:r>
                    </a:p>
                    <a:p>
                      <a:pPr marL="0" lvl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" sz="1200" dirty="0"/>
                        <a:t>IV </a:t>
                      </a:r>
                      <a:endParaRPr sz="1200" dirty="0"/>
                    </a:p>
                  </a:txBody>
                  <a:tcPr marL="91425" marR="91425" marT="91425" marB="91425" anchor="ctr">
                    <a:lnL w="190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71450" lvl="0" indent="-171450" algn="ctr"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fr" sz="1200" dirty="0"/>
                        <a:t>0,7 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CA" sz="1200" dirty="0"/>
                        <a:t>(Valeur médiane : -1,3 , - 0,0)</a:t>
                      </a:r>
                      <a:r>
                        <a:rPr lang="fr" sz="1200" dirty="0"/>
                        <a:t> </a:t>
                      </a:r>
                      <a:endParaRPr sz="1200" dirty="0"/>
                    </a:p>
                  </a:txBody>
                  <a:tcPr marL="91425" marR="91425" marT="91425" marB="91425" anchor="ctr">
                    <a:lnL w="190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-CA" sz="1200" dirty="0"/>
                        <a:t>13%</a:t>
                      </a:r>
                      <a:endParaRPr sz="1200" dirty="0"/>
                    </a:p>
                  </a:txBody>
                  <a:tcPr marL="91425" marR="91425" marT="91425" marB="91425" anchor="ctr">
                    <a:lnL w="190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  <p:sp>
        <p:nvSpPr>
          <p:cNvPr id="9" name="Shape 124">
            <a:extLst>
              <a:ext uri="{FF2B5EF4-FFF2-40B4-BE49-F238E27FC236}">
                <a16:creationId xmlns:a16="http://schemas.microsoft.com/office/drawing/2014/main" xmlns="" id="{79F5B0C7-CD89-5E47-B7E7-14378FA48572}"/>
              </a:ext>
            </a:extLst>
          </p:cNvPr>
          <p:cNvSpPr txBox="1"/>
          <p:nvPr/>
        </p:nvSpPr>
        <p:spPr>
          <a:xfrm>
            <a:off x="952499" y="4708342"/>
            <a:ext cx="7437600" cy="43515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fr" b="1" i="1" dirty="0"/>
              <a:t>Avec ferritine &lt; 15 de base :  - 1,8 vs – 0,4 (p = 0,005)</a:t>
            </a:r>
          </a:p>
          <a:p>
            <a:pPr marL="0" lvl="0" indent="0" algn="ctr">
              <a:spcBef>
                <a:spcPts val="0"/>
              </a:spcBef>
              <a:spcAft>
                <a:spcPts val="0"/>
              </a:spcAft>
              <a:buNone/>
            </a:pPr>
            <a:endParaRPr b="1" i="1" dirty="0"/>
          </a:p>
        </p:txBody>
      </p:sp>
      <p:sp>
        <p:nvSpPr>
          <p:cNvPr id="10" name="Isosceles Triangle 5">
            <a:extLst>
              <a:ext uri="{FF2B5EF4-FFF2-40B4-BE49-F238E27FC236}">
                <a16:creationId xmlns:a16="http://schemas.microsoft.com/office/drawing/2014/main" xmlns="" id="{AFDBF285-863F-2941-BE45-1C988BCD55F3}"/>
              </a:ext>
            </a:extLst>
          </p:cNvPr>
          <p:cNvSpPr/>
          <p:nvPr/>
        </p:nvSpPr>
        <p:spPr>
          <a:xfrm rot="10800000">
            <a:off x="4259819" y="4655012"/>
            <a:ext cx="822960" cy="106657"/>
          </a:xfrm>
          <a:prstGeom prst="triangle">
            <a:avLst/>
          </a:prstGeom>
          <a:solidFill>
            <a:schemeClr val="tx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11" name="Group 4">
            <a:extLst>
              <a:ext uri="{FF2B5EF4-FFF2-40B4-BE49-F238E27FC236}">
                <a16:creationId xmlns:a16="http://schemas.microsoft.com/office/drawing/2014/main" xmlns="" id="{410DCF8F-3275-2149-BD2C-07FC2971AD72}"/>
              </a:ext>
            </a:extLst>
          </p:cNvPr>
          <p:cNvGrpSpPr/>
          <p:nvPr/>
        </p:nvGrpSpPr>
        <p:grpSpPr>
          <a:xfrm>
            <a:off x="2850966" y="1990556"/>
            <a:ext cx="3640667" cy="276999"/>
            <a:chOff x="2683933" y="2424057"/>
            <a:chExt cx="3640667" cy="276999"/>
          </a:xfrm>
        </p:grpSpPr>
        <p:cxnSp>
          <p:nvCxnSpPr>
            <p:cNvPr id="12" name="Straight Connector 3">
              <a:extLst>
                <a:ext uri="{FF2B5EF4-FFF2-40B4-BE49-F238E27FC236}">
                  <a16:creationId xmlns:a16="http://schemas.microsoft.com/office/drawing/2014/main" xmlns="" id="{0D5F3F47-996A-CB45-A6E6-CFFC11FFA816}"/>
                </a:ext>
              </a:extLst>
            </p:cNvPr>
            <p:cNvCxnSpPr/>
            <p:nvPr/>
          </p:nvCxnSpPr>
          <p:spPr>
            <a:xfrm>
              <a:off x="2683933" y="2571003"/>
              <a:ext cx="3640667" cy="0"/>
            </a:xfrm>
            <a:prstGeom prst="line">
              <a:avLst/>
            </a:prstGeom>
            <a:ln>
              <a:solidFill>
                <a:schemeClr val="accent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TextBox 1">
              <a:extLst>
                <a:ext uri="{FF2B5EF4-FFF2-40B4-BE49-F238E27FC236}">
                  <a16:creationId xmlns:a16="http://schemas.microsoft.com/office/drawing/2014/main" xmlns="" id="{593EA3ED-E799-B043-AF68-B626ED4BF717}"/>
                </a:ext>
              </a:extLst>
            </p:cNvPr>
            <p:cNvSpPr txBox="1"/>
            <p:nvPr/>
          </p:nvSpPr>
          <p:spPr>
            <a:xfrm>
              <a:off x="3384669" y="2424057"/>
              <a:ext cx="2239194" cy="276999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fr-CA" sz="1200" b="1" dirty="0">
                  <a:latin typeface="+mn-lt"/>
                </a:rPr>
                <a:t>S</a:t>
              </a:r>
              <a:r>
                <a:rPr lang="en-US" sz="1200" b="1" dirty="0" err="1">
                  <a:latin typeface="+mn-lt"/>
                </a:rPr>
                <a:t>ommaire</a:t>
              </a:r>
              <a:r>
                <a:rPr lang="en-US" sz="1200" b="1" dirty="0">
                  <a:latin typeface="+mn-lt"/>
                </a:rPr>
                <a:t> des </a:t>
              </a:r>
              <a:r>
                <a:rPr lang="en-US" sz="1200" b="1" dirty="0" err="1">
                  <a:latin typeface="+mn-lt"/>
                </a:rPr>
                <a:t>résultats</a:t>
              </a:r>
              <a:endParaRPr lang="fr-CA" sz="1200" b="1" dirty="0">
                <a:latin typeface="+mn-lt"/>
              </a:endParaRPr>
            </a:p>
          </p:txBody>
        </p:sp>
      </p:grpSp>
      <p:pic>
        <p:nvPicPr>
          <p:cNvPr id="14" name="Shape 138">
            <a:extLst>
              <a:ext uri="{FF2B5EF4-FFF2-40B4-BE49-F238E27FC236}">
                <a16:creationId xmlns:a16="http://schemas.microsoft.com/office/drawing/2014/main" xmlns="" id="{87C408EB-00BD-A746-AF25-92B82AFC0BB3}"/>
              </a:ext>
            </a:extLst>
          </p:cNvPr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406259" y="799926"/>
            <a:ext cx="4331483" cy="112074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</p:pic>
      <p:sp>
        <p:nvSpPr>
          <p:cNvPr id="5" name="ZoneTexte 4">
            <a:extLst>
              <a:ext uri="{FF2B5EF4-FFF2-40B4-BE49-F238E27FC236}">
                <a16:creationId xmlns:a16="http://schemas.microsoft.com/office/drawing/2014/main" xmlns="" id="{4C273BB5-9522-4546-ABFE-56C0F3A0F8B4}"/>
              </a:ext>
            </a:extLst>
          </p:cNvPr>
          <p:cNvSpPr txBox="1"/>
          <p:nvPr/>
        </p:nvSpPr>
        <p:spPr>
          <a:xfrm>
            <a:off x="6737742" y="1611518"/>
            <a:ext cx="144065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i="1" dirty="0"/>
              <a:t>Blood : 2017</a:t>
            </a:r>
          </a:p>
        </p:txBody>
      </p:sp>
    </p:spTree>
    <p:extLst>
      <p:ext uri="{BB962C8B-B14F-4D97-AF65-F5344CB8AC3E}">
        <p14:creationId xmlns:p14="http://schemas.microsoft.com/office/powerpoint/2010/main" val="1511486176"/>
      </p:ext>
    </p:extLst>
  </p:cSld>
  <p:clrMapOvr>
    <a:masterClrMapping/>
  </p:clrMapOvr>
</p:sld>
</file>

<file path=ppt/theme/theme1.xml><?xml version="1.0" encoding="utf-8"?>
<a:theme xmlns:a="http://schemas.openxmlformats.org/drawingml/2006/main" name="Beach Day">
  <a:themeElements>
    <a:clrScheme name="Beach Day">
      <a:dk1>
        <a:srgbClr val="00FDC8"/>
      </a:dk1>
      <a:lt1>
        <a:srgbClr val="FFFFFF"/>
      </a:lt1>
      <a:dk2>
        <a:srgbClr val="666666"/>
      </a:dk2>
      <a:lt2>
        <a:srgbClr val="EEEEEE"/>
      </a:lt2>
      <a:accent1>
        <a:srgbClr val="212121"/>
      </a:accent1>
      <a:accent2>
        <a:srgbClr val="455A64"/>
      </a:accent2>
      <a:accent3>
        <a:srgbClr val="78909C"/>
      </a:accent3>
      <a:accent4>
        <a:srgbClr val="7C7CE0"/>
      </a:accent4>
      <a:accent5>
        <a:srgbClr val="DB4437"/>
      </a:accent5>
      <a:accent6>
        <a:srgbClr val="F6CD4C"/>
      </a:accent6>
      <a:hlink>
        <a:srgbClr val="DB4437"/>
      </a:hlink>
      <a:folHlink>
        <a:srgbClr val="DB443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2913</TotalTime>
  <Words>954</Words>
  <Application>Microsoft Office PowerPoint</Application>
  <PresentationFormat>Affichage à l'écran (16:9)</PresentationFormat>
  <Paragraphs>269</Paragraphs>
  <Slides>17</Slides>
  <Notes>17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17</vt:i4>
      </vt:variant>
    </vt:vector>
  </HeadingPairs>
  <TitlesOfParts>
    <vt:vector size="24" baseType="lpstr">
      <vt:lpstr>Amatic SC</vt:lpstr>
      <vt:lpstr>Calibri</vt:lpstr>
      <vt:lpstr>Arial Black</vt:lpstr>
      <vt:lpstr>Arial</vt:lpstr>
      <vt:lpstr>Wingdings</vt:lpstr>
      <vt:lpstr>Source Code Pro</vt:lpstr>
      <vt:lpstr>Beach Day</vt:lpstr>
      <vt:lpstr>  Prescrire du fer pour améliorer les symptômes de  fatigue :   même sans anémie ? </vt:lpstr>
      <vt:lpstr> Plan de présentation</vt:lpstr>
      <vt:lpstr> Introduction – Physiologie du fer (1/2) </vt:lpstr>
      <vt:lpstr> Introduction - Physiologie du fer (2/2)</vt:lpstr>
      <vt:lpstr> Question Clinique </vt:lpstr>
      <vt:lpstr> Méthode de recherche de littérature </vt:lpstr>
      <vt:lpstr> Article 1 </vt:lpstr>
      <vt:lpstr>Article 2 </vt:lpstr>
      <vt:lpstr>Article 3 </vt:lpstr>
      <vt:lpstr>Article 4 </vt:lpstr>
      <vt:lpstr>Article 5 </vt:lpstr>
      <vt:lpstr>Synthèse de littérature</vt:lpstr>
      <vt:lpstr> Critique </vt:lpstr>
      <vt:lpstr> Prospective </vt:lpstr>
      <vt:lpstr> Impact clinique / Conclusion</vt:lpstr>
      <vt:lpstr> Questions </vt:lpstr>
      <vt:lpstr> Références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supplémentation en fer pour améliorer les symptômes de  fatigue chez les femmes pré-ménopausée en  état ferriprive sans  anémie</dc:title>
  <dc:creator>Bouchard Catherine</dc:creator>
  <cp:lastModifiedBy>Bouchard Catherine</cp:lastModifiedBy>
  <cp:revision>32</cp:revision>
  <dcterms:modified xsi:type="dcterms:W3CDTF">2018-05-28T20:26:08Z</dcterms:modified>
</cp:coreProperties>
</file>