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6" r:id="rId3"/>
    <p:sldId id="302" r:id="rId4"/>
    <p:sldId id="301" r:id="rId5"/>
    <p:sldId id="257" r:id="rId6"/>
    <p:sldId id="303" r:id="rId7"/>
    <p:sldId id="258" r:id="rId8"/>
    <p:sldId id="326" r:id="rId9"/>
    <p:sldId id="327" r:id="rId10"/>
    <p:sldId id="259" r:id="rId11"/>
    <p:sldId id="295" r:id="rId12"/>
    <p:sldId id="290" r:id="rId13"/>
    <p:sldId id="288" r:id="rId14"/>
    <p:sldId id="296" r:id="rId15"/>
    <p:sldId id="277" r:id="rId16"/>
    <p:sldId id="293" r:id="rId17"/>
    <p:sldId id="298" r:id="rId18"/>
    <p:sldId id="264" r:id="rId19"/>
    <p:sldId id="312" r:id="rId20"/>
    <p:sldId id="279" r:id="rId21"/>
    <p:sldId id="308" r:id="rId22"/>
    <p:sldId id="316" r:id="rId23"/>
    <p:sldId id="309" r:id="rId24"/>
    <p:sldId id="324" r:id="rId25"/>
    <p:sldId id="317" r:id="rId26"/>
    <p:sldId id="318" r:id="rId27"/>
    <p:sldId id="319" r:id="rId28"/>
    <p:sldId id="320" r:id="rId29"/>
    <p:sldId id="322" r:id="rId30"/>
    <p:sldId id="311" r:id="rId31"/>
    <p:sldId id="273" r:id="rId32"/>
    <p:sldId id="323" r:id="rId33"/>
    <p:sldId id="300" r:id="rId34"/>
    <p:sldId id="274" r:id="rId35"/>
    <p:sldId id="286" r:id="rId36"/>
    <p:sldId id="275" r:id="rId3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85433" autoAdjust="0"/>
  </p:normalViewPr>
  <p:slideViewPr>
    <p:cSldViewPr snapToGrid="0" snapToObjects="1">
      <p:cViewPr varScale="1">
        <p:scale>
          <a:sx n="92" d="100"/>
          <a:sy n="92" d="100"/>
        </p:scale>
        <p:origin x="21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36B56-9756-D645-BF5B-DD4EC35B99CF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BFDCA-FABD-5548-A43D-3BB6B430C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572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C7F3B-A878-914E-B19F-3D96F7C7E0D3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D58B7-7696-7D46-AA47-CC3682E23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828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244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83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500" dirty="0"/>
              <a:t>Revue rétrospective de données provenant d’un programme de dépistage cardiaque chez les jeunes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500" dirty="0"/>
              <a:t>dans le cadre d’évènements sportifs ,840 joueurs de soccer âgés entre 14 et 18 ans du </a:t>
            </a:r>
            <a:r>
              <a:rPr lang="fr-FR" sz="1500" dirty="0" err="1"/>
              <a:t>Minnesotta</a:t>
            </a:r>
            <a:r>
              <a:rPr lang="fr-FR" sz="1500" dirty="0"/>
              <a:t> , ayant subi un dépistage de MSOC comprenant un ECG et échocardiographie subséquente. Ensuite, étaient revus par MD qui décidaient si nécessitaient une référence pour plus d’investigations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59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dirty="0"/>
              <a:t>Messages clés:</a:t>
            </a:r>
          </a:p>
          <a:p>
            <a:pPr algn="just"/>
            <a:r>
              <a:rPr lang="fr-FR" dirty="0"/>
              <a:t>3 ECG anormaux : 2 ont été référés et 1 non référé. Les 2 référés (WPW et multiple </a:t>
            </a:r>
            <a:r>
              <a:rPr lang="fr-FR" dirty="0" err="1"/>
              <a:t>premature</a:t>
            </a:r>
            <a:r>
              <a:rPr lang="fr-FR" dirty="0"/>
              <a:t> beats </a:t>
            </a:r>
            <a:r>
              <a:rPr lang="fr-FR" dirty="0" err="1"/>
              <a:t>ventricular</a:t>
            </a:r>
            <a:r>
              <a:rPr lang="fr-FR" dirty="0"/>
              <a:t>) avaient aussi des </a:t>
            </a:r>
            <a:r>
              <a:rPr lang="fr-FR" dirty="0" err="1"/>
              <a:t>sx</a:t>
            </a:r>
            <a:r>
              <a:rPr lang="fr-FR" dirty="0"/>
              <a:t> à </a:t>
            </a:r>
            <a:r>
              <a:rPr lang="fr-FR" dirty="0" err="1"/>
              <a:t>Hx</a:t>
            </a:r>
            <a:r>
              <a:rPr lang="fr-FR" dirty="0"/>
              <a:t> et EP ) . Celui sans </a:t>
            </a:r>
            <a:r>
              <a:rPr lang="fr-FR" dirty="0" err="1"/>
              <a:t>hx</a:t>
            </a:r>
            <a:r>
              <a:rPr lang="fr-FR" dirty="0"/>
              <a:t> </a:t>
            </a:r>
            <a:r>
              <a:rPr lang="fr-FR" dirty="0" err="1"/>
              <a:t>ep</a:t>
            </a:r>
            <a:r>
              <a:rPr lang="fr-FR" dirty="0"/>
              <a:t> positive avait écho normale donc pas de référence. </a:t>
            </a:r>
          </a:p>
          <a:p>
            <a:pPr algn="just"/>
            <a:r>
              <a:rPr lang="fr-FR" dirty="0"/>
              <a:t>12 échographies anormales : 6 sans drapeaux rouges ni à l’</a:t>
            </a:r>
            <a:r>
              <a:rPr lang="fr-FR" dirty="0" err="1"/>
              <a:t>écg</a:t>
            </a:r>
            <a:r>
              <a:rPr lang="fr-FR" dirty="0"/>
              <a:t> ou </a:t>
            </a:r>
            <a:r>
              <a:rPr lang="fr-FR" dirty="0" err="1"/>
              <a:t>hx</a:t>
            </a:r>
            <a:r>
              <a:rPr lang="fr-FR" dirty="0"/>
              <a:t> et </a:t>
            </a:r>
            <a:r>
              <a:rPr lang="fr-FR" dirty="0" err="1"/>
              <a:t>ep</a:t>
            </a:r>
            <a:r>
              <a:rPr lang="fr-FR" dirty="0"/>
              <a:t>… mais est-ce vraiment significatif  ? Pas de suivi. </a:t>
            </a:r>
          </a:p>
          <a:p>
            <a:pPr lvl="1" algn="just"/>
            <a:r>
              <a:rPr lang="fr-FR" b="1" u="sng" dirty="0"/>
              <a:t>1 ECG anormal seulement sans drapeaux rouges au niveau de l’histoire ou E/P </a:t>
            </a:r>
          </a:p>
          <a:p>
            <a:pPr lvl="2" algn="just"/>
            <a:r>
              <a:rPr lang="fr-FR" dirty="0"/>
              <a:t>Échocardiographie normale pour ce patient donc pas de référence en cardio par la suite </a:t>
            </a:r>
          </a:p>
          <a:p>
            <a:pPr lvl="1" algn="just"/>
            <a:r>
              <a:rPr lang="fr-FR" b="1" u="sng" dirty="0"/>
              <a:t>Résultats non statistiquement significatifs mais cliniquement significatifs selon étude </a:t>
            </a:r>
          </a:p>
          <a:p>
            <a:pPr lvl="1" algn="just"/>
            <a:endParaRPr lang="fr-FR" b="1" u="sng" dirty="0"/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12 échocardiographies anormales </a:t>
            </a:r>
            <a:r>
              <a:rPr lang="fr-FR" baseline="0" dirty="0">
                <a:sym typeface="Wingdings"/>
              </a:rPr>
              <a:t> 1 ECG anormal seulement ‘’warning marker’’ </a:t>
            </a:r>
            <a:endParaRPr lang="fr-FR" dirty="0"/>
          </a:p>
          <a:p>
            <a:pPr lvl="1" algn="just"/>
            <a:endParaRPr lang="fr-FR" b="1" u="sng" dirty="0"/>
          </a:p>
          <a:p>
            <a:pPr lvl="1" algn="just"/>
            <a:r>
              <a:rPr lang="fr-FR" b="1" u="sng" dirty="0"/>
              <a:t>Faux positif ECG: 1/3 = 33% </a:t>
            </a:r>
          </a:p>
          <a:p>
            <a:pPr lvl="1" algn="just"/>
            <a:r>
              <a:rPr lang="fr-FR" b="1" u="sng" dirty="0"/>
              <a:t>H&amp;EP :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380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445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dirty="0"/>
              <a:t>Méta-analyse incluant 15 études portant sur le dépistage pré-participatif des athlètes  (pour un total de 47137 athlètes)</a:t>
            </a:r>
          </a:p>
          <a:p>
            <a:pPr algn="just"/>
            <a:r>
              <a:rPr lang="fr-FR" dirty="0"/>
              <a:t>160 conditions cardiaques potentiellement létales détectées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329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Tous sont assez spécifiques mais l’</a:t>
            </a:r>
            <a:r>
              <a:rPr lang="fr-FR" dirty="0" err="1"/>
              <a:t>hx</a:t>
            </a:r>
            <a:r>
              <a:rPr lang="fr-FR" dirty="0"/>
              <a:t> et l’E/P ne sont pas assez sensibles </a:t>
            </a:r>
            <a:r>
              <a:rPr lang="fr-FR" b="1" dirty="0"/>
              <a:t>pour un test de dépistage </a:t>
            </a:r>
          </a:p>
          <a:p>
            <a:r>
              <a:rPr lang="fr-FR" b="1" dirty="0"/>
              <a:t>RV- 0.055 = 18 fois moins de chances </a:t>
            </a:r>
            <a:r>
              <a:rPr lang="fr-FR" b="1" dirty="0" err="1"/>
              <a:t>davoir</a:t>
            </a:r>
            <a:r>
              <a:rPr lang="fr-FR" b="1" dirty="0"/>
              <a:t> un test négatif lorsque la personne est malade que pas malade 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RV: aident à calculer </a:t>
            </a:r>
            <a:r>
              <a:rPr lang="fr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probabilité </a:t>
            </a:r>
            <a:r>
              <a:rPr lang="fr-CA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post-test</a:t>
            </a:r>
            <a:r>
              <a:rPr lang="fr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.Ils correspondent, pour un test positif, au rapport de la probabilité d'avoir un test positif quand il y a maladie (la sensibilité) sur la probabilité d'avoir un test positif quand il n'y a pas de maladie (1-spécificité). n rapport de vraisemblance positif de 14.8 signifie qu'il y a 14.8 fois plus de chance de présenter un test + lorsque la personne est malade que lorsque la personne est non malade</a:t>
            </a:r>
            <a:endParaRPr lang="fr-FR" b="1" dirty="0"/>
          </a:p>
          <a:p>
            <a:endParaRPr lang="fr-FR" dirty="0"/>
          </a:p>
          <a:p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lus le rapport de vraisemblance d'un test positif est grand et plus le rapport de vraisemblance d'un test négatif est petit, plus le test est utile cliniquement.</a:t>
            </a:r>
            <a:endParaRPr lang="fr-FR" dirty="0"/>
          </a:p>
          <a:p>
            <a:endParaRPr lang="fr-FR" dirty="0"/>
          </a:p>
          <a:p>
            <a:r>
              <a:rPr lang="fr-FR" sz="1700" b="1" dirty="0"/>
              <a:t>Anamnèse</a:t>
            </a:r>
            <a:r>
              <a:rPr lang="fr-FR" sz="1700" dirty="0"/>
              <a:t> </a:t>
            </a:r>
          </a:p>
          <a:p>
            <a:pPr lvl="1"/>
            <a:r>
              <a:rPr lang="fr-FR" sz="1700" dirty="0"/>
              <a:t>sens 20 % et </a:t>
            </a:r>
            <a:r>
              <a:rPr lang="fr-FR" sz="1700" dirty="0" err="1"/>
              <a:t>spéc</a:t>
            </a:r>
            <a:r>
              <a:rPr lang="fr-FR" sz="1700" dirty="0"/>
              <a:t> 94 </a:t>
            </a:r>
            <a:r>
              <a:rPr lang="fr-FR" sz="1700" dirty="0">
                <a:sym typeface="Wingdings" pitchFamily="2" charset="2"/>
              </a:rPr>
              <a:t> </a:t>
            </a:r>
            <a:r>
              <a:rPr lang="fr-FR" sz="1700" dirty="0"/>
              <a:t>RV+ 3.22et RV 0.93</a:t>
            </a:r>
          </a:p>
          <a:p>
            <a:r>
              <a:rPr lang="fr-FR" sz="1700" b="1" dirty="0"/>
              <a:t>Examen physique </a:t>
            </a:r>
          </a:p>
          <a:p>
            <a:pPr lvl="1"/>
            <a:r>
              <a:rPr lang="fr-FR" sz="1700" dirty="0"/>
              <a:t> sens 9% et </a:t>
            </a:r>
            <a:r>
              <a:rPr lang="fr-FR" sz="1700" dirty="0" err="1"/>
              <a:t>spéc</a:t>
            </a:r>
            <a:r>
              <a:rPr lang="fr-FR" sz="1700" dirty="0"/>
              <a:t> 97 </a:t>
            </a:r>
            <a:r>
              <a:rPr lang="fr-FR" sz="1700" dirty="0">
                <a:sym typeface="Wingdings" pitchFamily="2" charset="2"/>
              </a:rPr>
              <a:t>RV</a:t>
            </a:r>
            <a:r>
              <a:rPr lang="fr-FR" sz="1700" dirty="0"/>
              <a:t>+ 2.93 et RV – 0.93</a:t>
            </a:r>
          </a:p>
          <a:p>
            <a:r>
              <a:rPr lang="fr-FR" sz="1700" b="1" dirty="0"/>
              <a:t>ECG</a:t>
            </a:r>
            <a:r>
              <a:rPr lang="fr-FR" sz="1700" dirty="0"/>
              <a:t> </a:t>
            </a:r>
          </a:p>
          <a:p>
            <a:pPr lvl="1"/>
            <a:r>
              <a:rPr lang="fr-FR" sz="1700" dirty="0"/>
              <a:t>sens 94% et </a:t>
            </a:r>
            <a:r>
              <a:rPr lang="fr-FR" sz="1700" dirty="0" err="1"/>
              <a:t>spec</a:t>
            </a:r>
            <a:r>
              <a:rPr lang="fr-FR" sz="1700" dirty="0"/>
              <a:t> 93% </a:t>
            </a:r>
            <a:r>
              <a:rPr lang="fr-FR" sz="1700" dirty="0">
                <a:sym typeface="Wingdings" pitchFamily="2" charset="2"/>
              </a:rPr>
              <a:t> </a:t>
            </a:r>
            <a:r>
              <a:rPr lang="fr-FR" sz="1700" dirty="0"/>
              <a:t>RV+ 14.8 et  RV- 0.055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869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372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Revue de littérature visant à établir la validité de l’ajout de l’ECG au PPE </a:t>
            </a:r>
          </a:p>
          <a:p>
            <a:r>
              <a:rPr lang="fr-FR" dirty="0"/>
              <a:t>16 articles originaux concernant population d’athlètes de 35 ans et moins , provenance de partout dans le monde </a:t>
            </a:r>
          </a:p>
          <a:p>
            <a:r>
              <a:rPr lang="fr-FR" dirty="0"/>
              <a:t>&gt; 60 000 athlètes inclus dans les études concernées </a:t>
            </a: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29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 étude</a:t>
            </a:r>
            <a:r>
              <a:rPr lang="fr-FR" baseline="0" dirty="0"/>
              <a:t>s les plus récentes inclues dans la revue : </a:t>
            </a:r>
            <a:r>
              <a:rPr lang="fr-FR" dirty="0"/>
              <a:t>Sensibilité de l’ECG à 88% vs 12% pour H&amp;EP pour détecter les maladies CV potentiellement </a:t>
            </a:r>
            <a:r>
              <a:rPr lang="fr-FR" dirty="0" err="1"/>
              <a:t>léthales</a:t>
            </a:r>
            <a:r>
              <a:rPr lang="fr-FR" dirty="0"/>
              <a:t> </a:t>
            </a:r>
          </a:p>
          <a:p>
            <a:r>
              <a:rPr lang="fr-FR" dirty="0"/>
              <a:t>Messages clés : </a:t>
            </a:r>
          </a:p>
          <a:p>
            <a:pPr lvl="1"/>
            <a:r>
              <a:rPr lang="fr-FR" dirty="0"/>
              <a:t>Dans la plupart des études recensées , les athlètes étant reconnus avec pathologies cardiaques avaient des H&amp; E/P </a:t>
            </a:r>
            <a:r>
              <a:rPr lang="fr-FR" b="1" dirty="0"/>
              <a:t>négatifs </a:t>
            </a:r>
          </a:p>
          <a:p>
            <a:pPr lvl="1"/>
            <a:r>
              <a:rPr lang="fr-FR" dirty="0"/>
              <a:t>Augmentation significative de la sensibilité de l’H&amp;EP en ajoutant l’ECG au dépistage , spécificité raisonnable et VPN excellente : bon rapport coût-efficacité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. </a:t>
            </a:r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039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Messages clés :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25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5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198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Messages clés </a:t>
            </a:r>
          </a:p>
          <a:p>
            <a:pPr lvl="1"/>
            <a:r>
              <a:rPr lang="fr-FR" dirty="0"/>
              <a:t>Haut taux de faux positifs avec histoire et examen physique seulement et sensibilité limitée </a:t>
            </a:r>
          </a:p>
          <a:p>
            <a:pPr lvl="1"/>
            <a:r>
              <a:rPr lang="fr-FR" dirty="0"/>
              <a:t>Dépistage avec ECG a un faible taux de faux positifs lorsqu’on utilise des critères modernes d’</a:t>
            </a:r>
            <a:r>
              <a:rPr lang="fr-FR" dirty="0" err="1"/>
              <a:t>itnerprétation</a:t>
            </a:r>
            <a:r>
              <a:rPr lang="fr-FR" dirty="0"/>
              <a:t> et améliore la détection de maladies cardiaques pathologiques </a:t>
            </a:r>
          </a:p>
          <a:p>
            <a:br>
              <a:rPr lang="fr-CA"/>
            </a:br>
            <a:r>
              <a:rPr lang="fr-CA"/>
              <a:t>****</a:t>
            </a:r>
            <a:r>
              <a:rPr lang="fr-CA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réponses positives au questionnaire PPE-4 sont fréquentes chez les jeunes athlètes. Plus de la moitié des réponses sont considérées comme non cardiaques ou bénignes et ne justifient pas une évaluation plus approfondie.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045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951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010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Questionnaire</a:t>
            </a:r>
            <a:r>
              <a:rPr lang="fr-FR" baseline="0" dirty="0"/>
              <a:t> AHA inclut l’examen physique </a:t>
            </a:r>
          </a:p>
          <a:p>
            <a:r>
              <a:rPr lang="fr-FR" baseline="0" dirty="0"/>
              <a:t>En général , ECG plus sensible et spécifique (même si sensibilité assez médiocre) </a:t>
            </a:r>
          </a:p>
          <a:p>
            <a:r>
              <a:rPr lang="fr-FR" baseline="0" dirty="0"/>
              <a:t>Spécificité semblable entre ECG et dépistage de base pour détecter pathologies nécessitant traitement ou disqualification  mais meilleure sensibilité de l’ECG, même si elle est assez basse (50%)</a:t>
            </a:r>
          </a:p>
          <a:p>
            <a:r>
              <a:rPr lang="fr-FR" baseline="0" dirty="0"/>
              <a:t>LLR + très satisfaisant pour ECG (11-13) vs dépistage base (0 ou 3.26) et LLR – meilleure pour </a:t>
            </a:r>
            <a:r>
              <a:rPr lang="fr-FR" baseline="0" dirty="0" err="1"/>
              <a:t>ecg</a:t>
            </a: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7419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327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Une seule étude (italienne 2006) a démontré la diminution de la mortalité avec le dépistage incluant ECG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Coûts engendrés : Peu réaliste vu le grand nombre d’athlètes à dépister et le manque de ressources pour prendre en charge les résultats anormaux et interpréter les ECG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671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FF0000"/>
                </a:solidFill>
              </a:rPr>
              <a:t>Au</a:t>
            </a:r>
            <a:r>
              <a:rPr lang="fr-FR" baseline="0" dirty="0">
                <a:solidFill>
                  <a:srgbClr val="FF0000"/>
                </a:solidFill>
              </a:rPr>
              <a:t> moment de choisir projet d’érudition; il n’y avait pas eu sortie de l’article 01-2019 en défaveur de l’ECG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031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Messages clés</a:t>
            </a:r>
          </a:p>
          <a:p>
            <a:pPr marL="228600" indent="-228600">
              <a:buAutoNum type="arabicParenR"/>
            </a:pPr>
            <a:r>
              <a:rPr lang="fr-FR" dirty="0"/>
              <a:t>ECG plus efficace pour dépister pathologies causant MSOC</a:t>
            </a:r>
          </a:p>
          <a:p>
            <a:pPr marL="228600" indent="-228600">
              <a:buAutoNum type="arabicParenR"/>
            </a:pPr>
            <a:r>
              <a:rPr lang="fr-FR" dirty="0"/>
              <a:t>Prévention secondaire (DEA, RCR)</a:t>
            </a:r>
          </a:p>
          <a:p>
            <a:pPr marL="228600" indent="-228600">
              <a:buAutoNum type="arabicParenR"/>
            </a:pPr>
            <a:r>
              <a:rPr lang="fr-FR" dirty="0"/>
              <a:t>Ne pas négliger histoire et examen physique (c’est tout ce qu’on a )</a:t>
            </a:r>
          </a:p>
          <a:p>
            <a:pPr marL="228600" indent="-228600">
              <a:buAutoNum type="arabicParenR"/>
            </a:pPr>
            <a:r>
              <a:rPr lang="fr-FR" dirty="0"/>
              <a:t>MSOC = événement rare mais tragique</a:t>
            </a:r>
          </a:p>
          <a:p>
            <a:pPr marL="228600" indent="-228600">
              <a:buAutoNum type="arabicParenR"/>
            </a:pPr>
            <a:r>
              <a:rPr lang="fr-FR" dirty="0"/>
              <a:t>Retombées économiques et psychologique </a:t>
            </a:r>
            <a:r>
              <a:rPr lang="fr-FR"/>
              <a:t>d’un dépistage de masse = trop grandes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952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51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MCOS sera la présentation initiale d’une pathologie cardiaque dans 80% des cas</a:t>
            </a:r>
            <a:r>
              <a:rPr lang="fr-FR" baseline="30000" dirty="0"/>
              <a:t>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39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1) En majorité cardiomyopathies (</a:t>
            </a:r>
            <a:r>
              <a:rPr lang="fr-FR" dirty="0" err="1"/>
              <a:t>srutout</a:t>
            </a:r>
            <a:r>
              <a:rPr lang="fr-FR" dirty="0"/>
              <a:t> </a:t>
            </a:r>
            <a:r>
              <a:rPr lang="fr-FR" dirty="0" err="1"/>
              <a:t>cmp</a:t>
            </a:r>
            <a:r>
              <a:rPr lang="fr-FR" dirty="0"/>
              <a:t> hypertrophique)</a:t>
            </a:r>
          </a:p>
          <a:p>
            <a:r>
              <a:rPr lang="fr-FR" dirty="0"/>
              <a:t>2)Anomalies congénitale de l’artère coronaire </a:t>
            </a:r>
          </a:p>
          <a:p>
            <a:r>
              <a:rPr lang="fr-FR" dirty="0"/>
              <a:t>3)Anomalies de la conduction (QT long, WPW)</a:t>
            </a:r>
          </a:p>
          <a:p>
            <a:endParaRPr lang="e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2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27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Italie, après que le dépistage par ECG fut devenu obligatoire, l’incidence annuelle de mort subite a diminué, de 3,6 par 100 000 en 1979-1980 à 0,4 par 100 000 en 2003-2004. Par contre, en Israël, l’incidence de mort subite n’a pas changé après l’implantation du dépistage.</a:t>
            </a:r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826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Devrions nous ajouter l’ECG au</a:t>
            </a:r>
            <a:r>
              <a:rPr lang="fr-FR" baseline="0" dirty="0"/>
              <a:t> dépistage de la MSOC chez nos athlètes (qui comprend pour le moment seulement </a:t>
            </a:r>
            <a:r>
              <a:rPr lang="fr-FR" baseline="0" dirty="0" err="1"/>
              <a:t>hx</a:t>
            </a:r>
            <a:r>
              <a:rPr lang="fr-FR" baseline="0" dirty="0"/>
              <a:t> et e/p) ?</a:t>
            </a:r>
          </a:p>
          <a:p>
            <a:pPr algn="just"/>
            <a:r>
              <a:rPr lang="fr-FR" dirty="0">
                <a:solidFill>
                  <a:srgbClr val="FF0000"/>
                </a:solidFill>
              </a:rPr>
              <a:t>Population</a:t>
            </a:r>
            <a:r>
              <a:rPr lang="fr-FR" dirty="0"/>
              <a:t> : athlètes âgés de 12-35 ans </a:t>
            </a:r>
          </a:p>
          <a:p>
            <a:pPr algn="just"/>
            <a:r>
              <a:rPr lang="fr-FR" dirty="0">
                <a:solidFill>
                  <a:srgbClr val="FF0000"/>
                </a:solidFill>
              </a:rPr>
              <a:t>Intervention</a:t>
            </a:r>
            <a:r>
              <a:rPr lang="fr-FR" dirty="0"/>
              <a:t> : Ajouter ECG au dépistage de la MSOC</a:t>
            </a:r>
          </a:p>
          <a:p>
            <a:pPr algn="just"/>
            <a:r>
              <a:rPr lang="fr-FR" dirty="0">
                <a:solidFill>
                  <a:srgbClr val="FF0000"/>
                </a:solidFill>
              </a:rPr>
              <a:t>Comparaison</a:t>
            </a:r>
            <a:r>
              <a:rPr lang="fr-FR" dirty="0"/>
              <a:t> : dépistage habituel avec histoire et examen physique ciblés</a:t>
            </a:r>
          </a:p>
          <a:p>
            <a:pPr algn="just"/>
            <a:r>
              <a:rPr lang="fr-FR" dirty="0">
                <a:solidFill>
                  <a:srgbClr val="FF0000"/>
                </a:solidFill>
              </a:rPr>
              <a:t>Issue</a:t>
            </a:r>
            <a:r>
              <a:rPr lang="fr-FR" dirty="0"/>
              <a:t> : Efficacité pour dépister les pathologies causant la MSOC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926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881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58B7-7696-7D46-AA47-CC3682E23C3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1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1C9D-1D16-454F-81A0-6033B4F279B9}" type="datetime1">
              <a:rPr lang="fr-CA" smtClean="0"/>
              <a:t>19-05-20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6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35E2-CEFC-6C49-91EF-841092338A1A}" type="datetime1">
              <a:rPr lang="fr-CA" smtClean="0"/>
              <a:t>19-05-20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3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CE05-6DCF-AF4E-9096-F6762BDE3B6C}" type="datetime1">
              <a:rPr lang="fr-CA" smtClean="0"/>
              <a:t>19-05-20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23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3076-5270-DC40-A6CA-F6C6E9A92040}" type="datetime1">
              <a:rPr lang="fr-CA" smtClean="0"/>
              <a:t>19-05-20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6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DD45-7B8B-6948-8E91-ACBA011193C7}" type="datetime1">
              <a:rPr lang="fr-CA" smtClean="0"/>
              <a:t>19-05-20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51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A1CF-49A0-4344-AAFD-2E57BCD616CE}" type="datetime1">
              <a:rPr lang="fr-CA" smtClean="0"/>
              <a:t>19-05-20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40CF-32F4-8049-B3A1-8CFAD863C95F}" type="datetime1">
              <a:rPr lang="fr-CA" smtClean="0"/>
              <a:t>19-05-20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7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D8F2-AF67-284A-8CAA-E790CD4ACC86}" type="datetime1">
              <a:rPr lang="fr-CA" smtClean="0"/>
              <a:t>19-05-20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69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2077-BFA2-DF44-9EEE-7FD923EF948A}" type="datetime1">
              <a:rPr lang="fr-CA" smtClean="0"/>
              <a:t>19-05-20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72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9178-3D6C-124A-9E35-96F1AFFADE55}" type="datetime1">
              <a:rPr lang="fr-CA" smtClean="0"/>
              <a:t>19-05-20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93462CD-11C2-164B-8C79-F03FDDDB4E5C}" type="datetime1">
              <a:rPr lang="fr-CA" smtClean="0"/>
              <a:t>19-05-20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0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F117A0C-8DD8-354F-AF68-196C4CC3833C}" type="datetime1">
              <a:rPr lang="fr-CA" smtClean="0"/>
              <a:t>19-05-20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6A5C438-9ACB-D84F-9A35-564C9EEBC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0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5049314?dopt=Abstrac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14662259?dopt=Abstrac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388" y="717985"/>
            <a:ext cx="7620485" cy="2168089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La mort subite cardiaque chez l’athlète : quelle place réserver à l’ECG de dépistage </a:t>
            </a:r>
            <a:r>
              <a:rPr lang="fr-FR" sz="4400" dirty="0"/>
              <a:t>?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0868" y="4210595"/>
            <a:ext cx="7865180" cy="1929420"/>
          </a:xfrm>
        </p:spPr>
        <p:txBody>
          <a:bodyPr>
            <a:normAutofit/>
          </a:bodyPr>
          <a:lstStyle/>
          <a:p>
            <a:r>
              <a:rPr lang="fr-FR" dirty="0"/>
              <a:t>Juliette Masse Savard</a:t>
            </a:r>
          </a:p>
          <a:p>
            <a:r>
              <a:rPr lang="fr-FR" dirty="0"/>
              <a:t>Vendredi 31 mai 2019</a:t>
            </a:r>
          </a:p>
          <a:p>
            <a:r>
              <a:rPr lang="fr-FR" dirty="0"/>
              <a:t>GMF-U Notre-Dame</a:t>
            </a:r>
          </a:p>
          <a:p>
            <a:r>
              <a:rPr lang="fr-FR" dirty="0"/>
              <a:t>Superviseure: Dre </a:t>
            </a:r>
            <a:r>
              <a:rPr lang="fr-FR" dirty="0" err="1"/>
              <a:t>Ouedraogo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9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03122" y="688556"/>
            <a:ext cx="5937755" cy="1188720"/>
          </a:xfrm>
        </p:spPr>
        <p:txBody>
          <a:bodyPr/>
          <a:lstStyle/>
          <a:p>
            <a:r>
              <a:rPr lang="fr-FR" dirty="0"/>
              <a:t>Question de recherche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15960" y="2671996"/>
            <a:ext cx="5712078" cy="1723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Chez les athlètes de 12-35 ans, l’ajout de l’ECG au dépistage actuel comprenant l’anamnèse et l’examen physique est-il plus efficace pour prévenir la MSOC?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45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06045" y="2638045"/>
            <a:ext cx="5937755" cy="3579875"/>
          </a:xfrm>
        </p:spPr>
        <p:txBody>
          <a:bodyPr>
            <a:normAutofit/>
          </a:bodyPr>
          <a:lstStyle/>
          <a:p>
            <a:pPr algn="just"/>
            <a:r>
              <a:rPr lang="fr-FR" sz="2300" dirty="0"/>
              <a:t>Quantifier l’efficacité de l’ECG comme outil de dépistage (sensibilité, spécificité, valeur prédictive +/- , </a:t>
            </a:r>
            <a:r>
              <a:rPr lang="fr-FR" sz="2300" dirty="0" err="1"/>
              <a:t>etc</a:t>
            </a:r>
            <a:r>
              <a:rPr lang="fr-FR" sz="2300" dirty="0"/>
              <a:t>) </a:t>
            </a:r>
          </a:p>
          <a:p>
            <a:pPr algn="just"/>
            <a:r>
              <a:rPr lang="fr-FR" sz="2300" dirty="0"/>
              <a:t>Évaluer si l’ECG  est associé à une diminution de la mortalité secondaire à la MSOC</a:t>
            </a:r>
          </a:p>
          <a:p>
            <a:pPr algn="just"/>
            <a:r>
              <a:rPr lang="fr-FR" sz="2300" dirty="0"/>
              <a:t>Estimer le coût par vie sauvée 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25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84026" y="2131225"/>
            <a:ext cx="6072215" cy="4086695"/>
          </a:xfrm>
        </p:spPr>
        <p:txBody>
          <a:bodyPr>
            <a:normAutofit/>
          </a:bodyPr>
          <a:lstStyle/>
          <a:p>
            <a:r>
              <a:rPr lang="fr-FR" dirty="0"/>
              <a:t>Aide d’une bibliothécaire de l’AMC : </a:t>
            </a:r>
            <a:r>
              <a:rPr lang="fr-CA" dirty="0"/>
              <a:t>Renée de </a:t>
            </a:r>
            <a:r>
              <a:rPr lang="fr-CA" dirty="0" err="1"/>
              <a:t>Gannes</a:t>
            </a:r>
            <a:r>
              <a:rPr lang="fr-CA" dirty="0"/>
              <a:t>-Marshall</a:t>
            </a:r>
            <a:endParaRPr lang="fr-FR" dirty="0"/>
          </a:p>
          <a:p>
            <a:r>
              <a:rPr lang="fr-FR" dirty="0"/>
              <a:t>Moteurs de recherche OVID </a:t>
            </a:r>
            <a:r>
              <a:rPr lang="fr-FR" dirty="0" err="1"/>
              <a:t>Medline</a:t>
            </a:r>
            <a:r>
              <a:rPr lang="fr-FR" dirty="0"/>
              <a:t> </a:t>
            </a:r>
          </a:p>
          <a:p>
            <a:pPr algn="just"/>
            <a:r>
              <a:rPr lang="fr-FR" dirty="0"/>
              <a:t> </a:t>
            </a:r>
            <a:r>
              <a:rPr lang="fr-CA" dirty="0">
                <a:solidFill>
                  <a:schemeClr val="tx1"/>
                </a:solidFill>
              </a:rPr>
              <a:t>Mots clés :</a:t>
            </a:r>
          </a:p>
          <a:p>
            <a:pPr lvl="1" algn="ctr"/>
            <a:r>
              <a:rPr lang="fr-FR" dirty="0">
                <a:solidFill>
                  <a:schemeClr val="tx1"/>
                </a:solidFill>
              </a:rPr>
              <a:t>(</a:t>
            </a:r>
            <a:r>
              <a:rPr lang="fr-FR" b="1" dirty="0" err="1">
                <a:solidFill>
                  <a:schemeClr val="tx1"/>
                </a:solidFill>
              </a:rPr>
              <a:t>athletes</a:t>
            </a:r>
            <a:r>
              <a:rPr lang="fr-FR" dirty="0">
                <a:solidFill>
                  <a:schemeClr val="tx1"/>
                </a:solidFill>
              </a:rPr>
              <a:t>' OU ’</a:t>
            </a:r>
            <a:r>
              <a:rPr lang="fr-FR" b="1" dirty="0">
                <a:solidFill>
                  <a:schemeClr val="tx1"/>
                </a:solidFill>
              </a:rPr>
              <a:t>sports</a:t>
            </a:r>
            <a:r>
              <a:rPr lang="fr-FR" dirty="0">
                <a:solidFill>
                  <a:schemeClr val="tx1"/>
                </a:solidFill>
              </a:rPr>
              <a:t>' ) ET (’</a:t>
            </a:r>
            <a:r>
              <a:rPr lang="fr-FR" b="1" dirty="0" err="1">
                <a:solidFill>
                  <a:schemeClr val="tx1"/>
                </a:solidFill>
              </a:rPr>
              <a:t>death,sudden,cardiac</a:t>
            </a:r>
            <a:r>
              <a:rPr lang="fr-FR" dirty="0">
                <a:solidFill>
                  <a:schemeClr val="tx1"/>
                </a:solidFill>
              </a:rPr>
              <a:t>' OU </a:t>
            </a:r>
            <a:r>
              <a:rPr lang="fr-FR" b="1" dirty="0">
                <a:solidFill>
                  <a:schemeClr val="tx1"/>
                </a:solidFill>
              </a:rPr>
              <a:t>’</a:t>
            </a:r>
            <a:r>
              <a:rPr lang="fr-FR" b="1" dirty="0" err="1">
                <a:solidFill>
                  <a:schemeClr val="tx1"/>
                </a:solidFill>
              </a:rPr>
              <a:t>sudden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cardiac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arrest</a:t>
            </a:r>
            <a:r>
              <a:rPr lang="fr-FR" dirty="0">
                <a:solidFill>
                  <a:schemeClr val="tx1"/>
                </a:solidFill>
              </a:rPr>
              <a:t>* ou </a:t>
            </a:r>
            <a:r>
              <a:rPr lang="fr-FR" b="1" dirty="0" err="1">
                <a:solidFill>
                  <a:schemeClr val="tx1"/>
                </a:solidFill>
              </a:rPr>
              <a:t>death</a:t>
            </a:r>
            <a:r>
              <a:rPr lang="fr-FR" dirty="0">
                <a:solidFill>
                  <a:schemeClr val="tx1"/>
                </a:solidFill>
              </a:rPr>
              <a:t>*’ OU  ‘</a:t>
            </a:r>
            <a:r>
              <a:rPr lang="fr-FR" b="1" dirty="0">
                <a:solidFill>
                  <a:schemeClr val="tx1"/>
                </a:solidFill>
              </a:rPr>
              <a:t>SCA/SCD</a:t>
            </a:r>
            <a:r>
              <a:rPr lang="fr-FR" dirty="0">
                <a:solidFill>
                  <a:schemeClr val="tx1"/>
                </a:solidFill>
              </a:rPr>
              <a:t>’ ) ET (</a:t>
            </a:r>
            <a:r>
              <a:rPr lang="fr-FR" b="1" dirty="0" err="1">
                <a:solidFill>
                  <a:schemeClr val="tx1"/>
                </a:solidFill>
              </a:rPr>
              <a:t>electocardiography</a:t>
            </a:r>
            <a:r>
              <a:rPr lang="fr-FR" dirty="0">
                <a:solidFill>
                  <a:schemeClr val="tx1"/>
                </a:solidFill>
              </a:rPr>
              <a:t> OU </a:t>
            </a:r>
            <a:r>
              <a:rPr lang="fr-FR" b="1" dirty="0">
                <a:solidFill>
                  <a:schemeClr val="tx1"/>
                </a:solidFill>
              </a:rPr>
              <a:t>ECG/</a:t>
            </a:r>
            <a:r>
              <a:rPr lang="fr-FR" b="1" dirty="0" err="1">
                <a:solidFill>
                  <a:schemeClr val="tx1"/>
                </a:solidFill>
              </a:rPr>
              <a:t>electrocardiogra</a:t>
            </a:r>
            <a:r>
              <a:rPr lang="fr-FR" dirty="0">
                <a:solidFill>
                  <a:schemeClr val="tx1"/>
                </a:solidFill>
              </a:rPr>
              <a:t>*)  ET (</a:t>
            </a:r>
            <a:r>
              <a:rPr lang="fr-FR" b="1" dirty="0">
                <a:solidFill>
                  <a:schemeClr val="tx1"/>
                </a:solidFill>
              </a:rPr>
              <a:t>’</a:t>
            </a:r>
            <a:r>
              <a:rPr lang="fr-FR" b="1" dirty="0" err="1">
                <a:solidFill>
                  <a:schemeClr val="tx1"/>
                </a:solidFill>
              </a:rPr>
              <a:t>preparticipat</a:t>
            </a:r>
            <a:r>
              <a:rPr lang="fr-FR" dirty="0">
                <a:solidFill>
                  <a:schemeClr val="tx1"/>
                </a:solidFill>
              </a:rPr>
              <a:t>* ou </a:t>
            </a:r>
            <a:r>
              <a:rPr lang="fr-FR" b="1" dirty="0" err="1">
                <a:solidFill>
                  <a:schemeClr val="tx1"/>
                </a:solidFill>
              </a:rPr>
              <a:t>pre-participat</a:t>
            </a:r>
            <a:r>
              <a:rPr lang="fr-FR" dirty="0">
                <a:solidFill>
                  <a:schemeClr val="tx1"/>
                </a:solidFill>
              </a:rPr>
              <a:t>* ou </a:t>
            </a:r>
            <a:r>
              <a:rPr lang="fr-FR" b="1" dirty="0">
                <a:solidFill>
                  <a:schemeClr val="tx1"/>
                </a:solidFill>
              </a:rPr>
              <a:t>PPE</a:t>
            </a:r>
            <a:r>
              <a:rPr lang="fr-FR" dirty="0">
                <a:solidFill>
                  <a:schemeClr val="tx1"/>
                </a:solidFill>
              </a:rPr>
              <a:t>) </a:t>
            </a:r>
          </a:p>
          <a:p>
            <a:r>
              <a:rPr lang="fr-FR" dirty="0">
                <a:solidFill>
                  <a:schemeClr val="tx1"/>
                </a:solidFill>
              </a:rPr>
              <a:t>Restrictions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Article en français ou anglais seulement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Articles des 5 dernières années seulement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12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9F5E298-D560-0840-9A32-8E7D747442A5}"/>
              </a:ext>
            </a:extLst>
          </p:cNvPr>
          <p:cNvSpPr txBox="1">
            <a:spLocks/>
          </p:cNvSpPr>
          <p:nvPr/>
        </p:nvSpPr>
        <p:spPr bwMode="black">
          <a:xfrm>
            <a:off x="1618486" y="640080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Méthodologie </a:t>
            </a:r>
          </a:p>
        </p:txBody>
      </p:sp>
    </p:spTree>
    <p:extLst>
      <p:ext uri="{BB962C8B-B14F-4D97-AF65-F5344CB8AC3E}">
        <p14:creationId xmlns:p14="http://schemas.microsoft.com/office/powerpoint/2010/main" val="100891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0300" y="180757"/>
            <a:ext cx="1903228" cy="475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124 résultats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544" y="320948"/>
            <a:ext cx="2490420" cy="1549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  <a:p>
            <a:pPr algn="ctr"/>
            <a:r>
              <a:rPr lang="fr-CA" dirty="0">
                <a:solidFill>
                  <a:schemeClr val="tx1"/>
                </a:solidFill>
              </a:rPr>
              <a:t>112 articles exclus après la lecture du titre ou à cause du type d’article (commentaire, article résumé) </a:t>
            </a:r>
          </a:p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/>
          <p:cNvCxnSpPr>
            <a:cxnSpLocks/>
            <a:stCxn id="5" idx="2"/>
          </p:cNvCxnSpPr>
          <p:nvPr/>
        </p:nvCxnSpPr>
        <p:spPr>
          <a:xfrm>
            <a:off x="4521914" y="656571"/>
            <a:ext cx="8528" cy="6926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48843" y="1393923"/>
            <a:ext cx="2194804" cy="870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12 articles pertinents pour mon projet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70300" y="3155343"/>
            <a:ext cx="1903228" cy="611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12 articles analysés</a:t>
            </a:r>
          </a:p>
        </p:txBody>
      </p:sp>
      <p:cxnSp>
        <p:nvCxnSpPr>
          <p:cNvPr id="16" name="Connecteur droit avec flèche 15"/>
          <p:cNvCxnSpPr>
            <a:cxnSpLocks/>
            <a:stCxn id="10" idx="2"/>
          </p:cNvCxnSpPr>
          <p:nvPr/>
        </p:nvCxnSpPr>
        <p:spPr>
          <a:xfrm>
            <a:off x="4546245" y="2264482"/>
            <a:ext cx="1" cy="899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08708" y="4806462"/>
            <a:ext cx="2243467" cy="439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6 articles sélectionnés</a:t>
            </a:r>
          </a:p>
        </p:txBody>
      </p:sp>
      <p:cxnSp>
        <p:nvCxnSpPr>
          <p:cNvPr id="20" name="Connecteur droit avec flèche 19"/>
          <p:cNvCxnSpPr>
            <a:cxnSpLocks/>
          </p:cNvCxnSpPr>
          <p:nvPr/>
        </p:nvCxnSpPr>
        <p:spPr>
          <a:xfrm flipH="1">
            <a:off x="4521914" y="3766726"/>
            <a:ext cx="8528" cy="1039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872202" y="3761653"/>
            <a:ext cx="3140515" cy="1189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6 articles ne répondant pas spécifiquement au PICO</a:t>
            </a:r>
          </a:p>
        </p:txBody>
      </p:sp>
      <p:cxnSp>
        <p:nvCxnSpPr>
          <p:cNvPr id="23" name="Connecteur droit avec flèche 22"/>
          <p:cNvCxnSpPr>
            <a:cxnSpLocks/>
          </p:cNvCxnSpPr>
          <p:nvPr/>
        </p:nvCxnSpPr>
        <p:spPr>
          <a:xfrm>
            <a:off x="4521914" y="4356504"/>
            <a:ext cx="13502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cxnSpLocks/>
          </p:cNvCxnSpPr>
          <p:nvPr/>
        </p:nvCxnSpPr>
        <p:spPr>
          <a:xfrm>
            <a:off x="2658826" y="910261"/>
            <a:ext cx="18874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400180" y="5498274"/>
            <a:ext cx="2243467" cy="125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Sélection des 5 articles les plus pertinents et récents pour le projet </a:t>
            </a:r>
          </a:p>
        </p:txBody>
      </p:sp>
      <p:cxnSp>
        <p:nvCxnSpPr>
          <p:cNvPr id="91" name="Connecteur droit avec flèche 90"/>
          <p:cNvCxnSpPr>
            <a:cxnSpLocks/>
            <a:stCxn id="18" idx="2"/>
            <a:endCxn id="90" idx="0"/>
          </p:cNvCxnSpPr>
          <p:nvPr/>
        </p:nvCxnSpPr>
        <p:spPr>
          <a:xfrm flipH="1">
            <a:off x="4521914" y="5245622"/>
            <a:ext cx="8528" cy="252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92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03122" y="690294"/>
            <a:ext cx="5937755" cy="1188720"/>
          </a:xfrm>
        </p:spPr>
        <p:txBody>
          <a:bodyPr/>
          <a:lstStyle/>
          <a:p>
            <a:r>
              <a:rPr lang="fr-FR" dirty="0"/>
              <a:t>Article #1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14</a:t>
            </a:fld>
            <a:endParaRPr lang="fr-FR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510"/>
            <a:ext cx="5063126" cy="3525532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29" y="5448211"/>
            <a:ext cx="2714773" cy="128249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44288" y="6214348"/>
            <a:ext cx="213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Publié en Juillet 2018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6A3BF11-E4D1-D44D-AB53-8426D3EE3566}"/>
              </a:ext>
            </a:extLst>
          </p:cNvPr>
          <p:cNvSpPr txBox="1"/>
          <p:nvPr/>
        </p:nvSpPr>
        <p:spPr>
          <a:xfrm>
            <a:off x="5063126" y="2729568"/>
            <a:ext cx="3816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i="1" u="sng" dirty="0"/>
              <a:t>Revue rétrospective des données </a:t>
            </a:r>
            <a:r>
              <a:rPr lang="fr-FR" sz="2000" i="1" dirty="0"/>
              <a:t>provenant d’un programme de dépistage cardiaque : </a:t>
            </a:r>
            <a:r>
              <a:rPr lang="fr-FR" sz="2000" b="1" i="1" dirty="0"/>
              <a:t>840 joueurs de soccer 14-18 ans</a:t>
            </a:r>
            <a:r>
              <a:rPr lang="fr-FR" sz="2000" i="1" dirty="0"/>
              <a:t> (</a:t>
            </a:r>
            <a:r>
              <a:rPr lang="fr-FR" sz="2000" i="1" dirty="0" err="1"/>
              <a:t>Minnesotta</a:t>
            </a:r>
            <a:r>
              <a:rPr lang="fr-FR" sz="2000" i="1" dirty="0"/>
              <a:t>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i="1" dirty="0"/>
              <a:t>Dépistage comprenant : H&amp;EP, ECG et échocardiographie +/- référence en cardiologie selon MD </a:t>
            </a:r>
          </a:p>
        </p:txBody>
      </p:sp>
    </p:spTree>
    <p:extLst>
      <p:ext uri="{BB962C8B-B14F-4D97-AF65-F5344CB8AC3E}">
        <p14:creationId xmlns:p14="http://schemas.microsoft.com/office/powerpoint/2010/main" val="44994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#1- Résultats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95130" y="2504660"/>
            <a:ext cx="7215809" cy="3896140"/>
          </a:xfrm>
        </p:spPr>
        <p:txBody>
          <a:bodyPr/>
          <a:lstStyle/>
          <a:p>
            <a:pPr lvl="1" algn="just"/>
            <a:r>
              <a:rPr lang="fr-FR" sz="2000" u="sng" dirty="0"/>
              <a:t>3 ECG anormaux </a:t>
            </a:r>
            <a:r>
              <a:rPr lang="fr-FR" sz="2000" dirty="0"/>
              <a:t>	</a:t>
            </a:r>
          </a:p>
          <a:p>
            <a:pPr lvl="2" algn="just"/>
            <a:r>
              <a:rPr lang="fr-FR" sz="2000" dirty="0"/>
              <a:t>Deux participants avec </a:t>
            </a:r>
            <a:r>
              <a:rPr lang="fr-FR" sz="2000" dirty="0" err="1"/>
              <a:t>sx</a:t>
            </a:r>
            <a:r>
              <a:rPr lang="fr-FR" sz="2000" dirty="0"/>
              <a:t> à l’histoire , un participant sans « drapeaux rouges» </a:t>
            </a:r>
          </a:p>
          <a:p>
            <a:pPr lvl="3" algn="just"/>
            <a:r>
              <a:rPr lang="fr-FR" sz="2000" dirty="0"/>
              <a:t>2 participants référés par MD (WPW et battements ventriculaires prématurés) </a:t>
            </a:r>
            <a:r>
              <a:rPr lang="fr-FR" sz="2000" dirty="0">
                <a:sym typeface="Wingdings" pitchFamily="2" charset="2"/>
              </a:rPr>
              <a:t> 2/2 avec questionnaire positif</a:t>
            </a:r>
          </a:p>
          <a:p>
            <a:pPr lvl="3" algn="just"/>
            <a:r>
              <a:rPr lang="fr-FR" sz="2000" dirty="0">
                <a:sym typeface="Wingdings" pitchFamily="2" charset="2"/>
              </a:rPr>
              <a:t>Échographie normale pour celui « sans drapeaux rouges» = pas de référence </a:t>
            </a:r>
          </a:p>
          <a:p>
            <a:pPr lvl="3" algn="just"/>
            <a:r>
              <a:rPr lang="fr-FR" sz="2000" dirty="0">
                <a:sym typeface="Wingdings" pitchFamily="2" charset="2"/>
              </a:rPr>
              <a:t>Taux de </a:t>
            </a:r>
            <a:r>
              <a:rPr lang="fr-FR" sz="2000" u="sng" dirty="0">
                <a:sym typeface="Wingdings" pitchFamily="2" charset="2"/>
              </a:rPr>
              <a:t>faux positifs de l’ECG </a:t>
            </a:r>
            <a:r>
              <a:rPr lang="fr-FR" sz="2000" dirty="0">
                <a:sym typeface="Wingdings" pitchFamily="2" charset="2"/>
              </a:rPr>
              <a:t>à </a:t>
            </a:r>
            <a:r>
              <a:rPr lang="fr-FR" sz="2000" u="sng" dirty="0">
                <a:sym typeface="Wingdings" pitchFamily="2" charset="2"/>
              </a:rPr>
              <a:t>33% (</a:t>
            </a:r>
            <a:r>
              <a:rPr lang="fr-FR" sz="2000" dirty="0">
                <a:sym typeface="Wingdings" pitchFamily="2" charset="2"/>
              </a:rPr>
              <a:t>non significatif)</a:t>
            </a:r>
            <a:endParaRPr lang="fr-FR" sz="2000" u="sng" dirty="0"/>
          </a:p>
          <a:p>
            <a:pPr lvl="1" algn="just"/>
            <a:r>
              <a:rPr lang="fr-FR" sz="2000" b="1" dirty="0"/>
              <a:t>L’ajout de l’ECG à l’H&amp;EP n’a pas permis de dépister de pathologie cardiaque supplémentaire </a:t>
            </a:r>
          </a:p>
          <a:p>
            <a:pPr algn="just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48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56710C8-6462-1749-AF23-415B44F01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843"/>
              </p:ext>
            </p:extLst>
          </p:nvPr>
        </p:nvGraphicFramePr>
        <p:xfrm>
          <a:off x="357809" y="2376765"/>
          <a:ext cx="8248064" cy="42945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24032">
                  <a:extLst>
                    <a:ext uri="{9D8B030D-6E8A-4147-A177-3AD203B41FA5}">
                      <a16:colId xmlns:a16="http://schemas.microsoft.com/office/drawing/2014/main" val="2459020359"/>
                    </a:ext>
                  </a:extLst>
                </a:gridCol>
                <a:gridCol w="4124032">
                  <a:extLst>
                    <a:ext uri="{9D8B030D-6E8A-4147-A177-3AD203B41FA5}">
                      <a16:colId xmlns:a16="http://schemas.microsoft.com/office/drawing/2014/main" val="2736315457"/>
                    </a:ext>
                  </a:extLst>
                </a:gridCol>
              </a:tblGrid>
              <a:tr h="654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u="sng" dirty="0">
                          <a:solidFill>
                            <a:srgbClr val="1D3CFF"/>
                          </a:solidFill>
                        </a:rPr>
                        <a:t>Forces </a:t>
                      </a:r>
                      <a:endParaRPr lang="fr-FR" sz="2100" dirty="0">
                        <a:solidFill>
                          <a:srgbClr val="1D3CFF"/>
                        </a:solidFill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u="sng" dirty="0">
                          <a:solidFill>
                            <a:srgbClr val="FF0000"/>
                          </a:solidFill>
                        </a:rPr>
                        <a:t>Limites </a:t>
                      </a:r>
                    </a:p>
                    <a:p>
                      <a:endParaRPr lang="fr-FR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722515"/>
                  </a:ext>
                </a:extLst>
              </a:tr>
              <a:tr h="31868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Utilisation d’une investigation de 2</a:t>
                      </a:r>
                      <a:r>
                        <a:rPr lang="fr-FR" sz="2400" baseline="30000" dirty="0"/>
                        <a:t>e</a:t>
                      </a:r>
                      <a:r>
                        <a:rPr lang="fr-FR" sz="2400" dirty="0"/>
                        <a:t> ligne(écho cardiaque)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Suivi post-étude (mais pertes au suivi ++)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sz="2000" dirty="0"/>
                        <a:t>Échantillon homogène (caucasien) et trop petit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sz="2000" dirty="0"/>
                        <a:t>Pas de données sur sensibilité, spécificité ou valeurs prédictives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sz="2000" dirty="0"/>
                        <a:t>Références pour investigations arbitraire : raisons non explicitées si médecin décidait de ne pas référer en cardio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sz="2000" dirty="0"/>
                        <a:t>Résultats non statistiquement significatifs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661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387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#2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7" y="2322167"/>
            <a:ext cx="6600485" cy="2382422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17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18" y="3808475"/>
            <a:ext cx="2197354" cy="277520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094305" y="3429000"/>
            <a:ext cx="183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Publié mai 2015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296DD13-924D-A042-A2DB-B9381326F0C0}"/>
              </a:ext>
            </a:extLst>
          </p:cNvPr>
          <p:cNvSpPr txBox="1"/>
          <p:nvPr/>
        </p:nvSpPr>
        <p:spPr>
          <a:xfrm>
            <a:off x="213177" y="4873344"/>
            <a:ext cx="5804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i="1" u="sng" dirty="0"/>
              <a:t>Méta-analyse</a:t>
            </a:r>
            <a:r>
              <a:rPr lang="fr-FR" sz="2000" i="1" dirty="0"/>
              <a:t> incluant </a:t>
            </a:r>
            <a:r>
              <a:rPr lang="fr-FR" sz="2000" b="1" i="1" dirty="0"/>
              <a:t>15 études </a:t>
            </a:r>
            <a:r>
              <a:rPr lang="fr-FR" sz="2000" i="1" dirty="0"/>
              <a:t>portant sur dépistage cardiaque d’un total de </a:t>
            </a:r>
            <a:r>
              <a:rPr lang="fr-FR" sz="2000" b="1" i="1" dirty="0"/>
              <a:t>47137 athlètes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i="1" dirty="0"/>
              <a:t>160 conditions cardiaques potentiellement </a:t>
            </a:r>
            <a:r>
              <a:rPr lang="fr-FR" sz="2000" i="1" dirty="0" err="1"/>
              <a:t>léthales</a:t>
            </a:r>
            <a:r>
              <a:rPr lang="fr-FR" sz="2000" i="1" dirty="0"/>
              <a:t> détectées</a:t>
            </a:r>
          </a:p>
        </p:txBody>
      </p:sp>
    </p:spTree>
    <p:extLst>
      <p:ext uri="{BB962C8B-B14F-4D97-AF65-F5344CB8AC3E}">
        <p14:creationId xmlns:p14="http://schemas.microsoft.com/office/powerpoint/2010/main" val="1465621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#2 : résultats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1" y="4989442"/>
            <a:ext cx="8863769" cy="1868557"/>
          </a:xfrm>
        </p:spPr>
        <p:txBody>
          <a:bodyPr>
            <a:normAutofit/>
          </a:bodyPr>
          <a:lstStyle/>
          <a:p>
            <a:pPr marL="228600" lvl="1" indent="0" algn="just">
              <a:buNone/>
            </a:pPr>
            <a:r>
              <a:rPr lang="fr-FR" sz="1700" u="sng" dirty="0"/>
              <a:t>En résumé: </a:t>
            </a:r>
          </a:p>
          <a:p>
            <a:pPr lvl="1" algn="just"/>
            <a:r>
              <a:rPr lang="fr-FR" sz="1700" b="1" dirty="0"/>
              <a:t>Meilleure sensibilité de l’ECG </a:t>
            </a:r>
            <a:r>
              <a:rPr lang="fr-FR" sz="1700" dirty="0"/>
              <a:t>vs anamnèse et E/P </a:t>
            </a:r>
          </a:p>
          <a:p>
            <a:pPr lvl="1" algn="just"/>
            <a:r>
              <a:rPr lang="fr-FR" sz="1700" dirty="0"/>
              <a:t>ECG = méthode la plus efficace pour le dépistage</a:t>
            </a:r>
          </a:p>
          <a:p>
            <a:pPr lvl="1" algn="just"/>
            <a:r>
              <a:rPr lang="fr-FR" sz="1700" dirty="0"/>
              <a:t>Histoire et examen physique </a:t>
            </a:r>
            <a:r>
              <a:rPr lang="fr-FR" sz="1700" b="1" u="sng" dirty="0"/>
              <a:t>pas assez sensibles </a:t>
            </a:r>
            <a:r>
              <a:rPr lang="fr-FR" sz="1700" u="sng" dirty="0"/>
              <a:t>pour un test de dépistage </a:t>
            </a:r>
          </a:p>
          <a:p>
            <a:pPr lvl="1" algn="just"/>
            <a:endParaRPr lang="fr-FR" b="1" u="sng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2C2E364-9DCD-6C43-9BD8-991132BB0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729241"/>
              </p:ext>
            </p:extLst>
          </p:nvPr>
        </p:nvGraphicFramePr>
        <p:xfrm>
          <a:off x="280232" y="2353457"/>
          <a:ext cx="8494645" cy="2635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8929">
                  <a:extLst>
                    <a:ext uri="{9D8B030D-6E8A-4147-A177-3AD203B41FA5}">
                      <a16:colId xmlns:a16="http://schemas.microsoft.com/office/drawing/2014/main" val="3904678578"/>
                    </a:ext>
                  </a:extLst>
                </a:gridCol>
                <a:gridCol w="1698929">
                  <a:extLst>
                    <a:ext uri="{9D8B030D-6E8A-4147-A177-3AD203B41FA5}">
                      <a16:colId xmlns:a16="http://schemas.microsoft.com/office/drawing/2014/main" val="3323080019"/>
                    </a:ext>
                  </a:extLst>
                </a:gridCol>
                <a:gridCol w="1698929">
                  <a:extLst>
                    <a:ext uri="{9D8B030D-6E8A-4147-A177-3AD203B41FA5}">
                      <a16:colId xmlns:a16="http://schemas.microsoft.com/office/drawing/2014/main" val="286233779"/>
                    </a:ext>
                  </a:extLst>
                </a:gridCol>
                <a:gridCol w="1698929">
                  <a:extLst>
                    <a:ext uri="{9D8B030D-6E8A-4147-A177-3AD203B41FA5}">
                      <a16:colId xmlns:a16="http://schemas.microsoft.com/office/drawing/2014/main" val="1504688954"/>
                    </a:ext>
                  </a:extLst>
                </a:gridCol>
                <a:gridCol w="1698929">
                  <a:extLst>
                    <a:ext uri="{9D8B030D-6E8A-4147-A177-3AD203B41FA5}">
                      <a16:colId xmlns:a16="http://schemas.microsoft.com/office/drawing/2014/main" val="2846590093"/>
                    </a:ext>
                  </a:extLst>
                </a:gridCol>
              </a:tblGrid>
              <a:tr h="557759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0070C0"/>
                          </a:solidFill>
                        </a:rPr>
                        <a:t>Sensibilité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0070C0"/>
                          </a:solidFill>
                        </a:rPr>
                        <a:t>Spécificité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00B050"/>
                          </a:solidFill>
                        </a:rPr>
                        <a:t>RV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FF0000"/>
                          </a:solidFill>
                        </a:rPr>
                        <a:t>RV-</a:t>
                      </a:r>
                      <a:r>
                        <a:rPr lang="fr-FR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83113"/>
                  </a:ext>
                </a:extLst>
              </a:tr>
              <a:tr h="557759">
                <a:tc>
                  <a:txBody>
                    <a:bodyPr/>
                    <a:lstStyle/>
                    <a:p>
                      <a:r>
                        <a:rPr lang="fr-FR" sz="2400" dirty="0"/>
                        <a:t>Anamnèse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u="sng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3.22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0.93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16845"/>
                  </a:ext>
                </a:extLst>
              </a:tr>
              <a:tr h="962708">
                <a:tc>
                  <a:txBody>
                    <a:bodyPr/>
                    <a:lstStyle/>
                    <a:p>
                      <a:r>
                        <a:rPr lang="fr-FR" sz="2400" dirty="0"/>
                        <a:t>Examen physique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u="sng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2.93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0.93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548975"/>
                  </a:ext>
                </a:extLst>
              </a:tr>
              <a:tr h="557759">
                <a:tc>
                  <a:txBody>
                    <a:bodyPr/>
                    <a:lstStyle/>
                    <a:p>
                      <a:r>
                        <a:rPr lang="fr-FR" sz="2400" dirty="0"/>
                        <a:t>ECG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u="sng" dirty="0"/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u="sng" dirty="0"/>
                        <a:t>14.8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0.055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53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452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3122" y="435838"/>
            <a:ext cx="5937755" cy="1188720"/>
          </a:xfrm>
        </p:spPr>
        <p:txBody>
          <a:bodyPr/>
          <a:lstStyle/>
          <a:p>
            <a:r>
              <a:rPr lang="fr-FR" dirty="0"/>
              <a:t>Article #2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28123AF-8165-5D40-9770-BB32BB2E3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47808"/>
              </p:ext>
            </p:extLst>
          </p:nvPr>
        </p:nvGraphicFramePr>
        <p:xfrm>
          <a:off x="382833" y="1882975"/>
          <a:ext cx="8378334" cy="47441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89167">
                  <a:extLst>
                    <a:ext uri="{9D8B030D-6E8A-4147-A177-3AD203B41FA5}">
                      <a16:colId xmlns:a16="http://schemas.microsoft.com/office/drawing/2014/main" val="2459020359"/>
                    </a:ext>
                  </a:extLst>
                </a:gridCol>
                <a:gridCol w="4189167">
                  <a:extLst>
                    <a:ext uri="{9D8B030D-6E8A-4147-A177-3AD203B41FA5}">
                      <a16:colId xmlns:a16="http://schemas.microsoft.com/office/drawing/2014/main" val="2736315457"/>
                    </a:ext>
                  </a:extLst>
                </a:gridCol>
              </a:tblGrid>
              <a:tr h="6219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u="sng" dirty="0">
                          <a:solidFill>
                            <a:srgbClr val="1D3CFF"/>
                          </a:solidFill>
                        </a:rPr>
                        <a:t>Forces </a:t>
                      </a:r>
                      <a:endParaRPr lang="fr-FR" sz="2100" dirty="0">
                        <a:solidFill>
                          <a:srgbClr val="1D3CFF"/>
                        </a:solidFill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u="sng" dirty="0">
                          <a:solidFill>
                            <a:srgbClr val="FF0000"/>
                          </a:solidFill>
                        </a:rPr>
                        <a:t>Limites </a:t>
                      </a:r>
                    </a:p>
                    <a:p>
                      <a:endParaRPr lang="fr-FR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722515"/>
                  </a:ext>
                </a:extLst>
              </a:tr>
              <a:tr h="3411515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Revue extensive de la littérature sur plusieurs bases de données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Étude de qualité pour l’inclusion des articles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Population de partout dans le monde (9 pays inclus) 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Taille de l’échantillon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700" dirty="0"/>
                        <a:t>Pas de suivi post-étude 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700" dirty="0"/>
                        <a:t>Critères interprétation d’ECG utilisés (ne sont plus utilisés) 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700" dirty="0"/>
                        <a:t>Pas d’utilisation systématique d’écho dans toutes les études (discrétion du MD examinateur ) 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700" dirty="0"/>
                        <a:t>Sensibilité/spécificité basés sur le nombre total de pathologies identifiés </a:t>
                      </a:r>
                      <a:endParaRPr lang="fr-FR" sz="17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661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13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Divulgation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88765" y="2909758"/>
            <a:ext cx="2917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Aucun conflit d’intérêt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44500" y="6526567"/>
            <a:ext cx="8328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176526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2" y="2589578"/>
            <a:ext cx="8178320" cy="1843156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27" y="4441063"/>
            <a:ext cx="2643545" cy="15319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962327" y="5981292"/>
            <a:ext cx="256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Publié en novembre 2015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E909B1-E4F6-BB4D-B962-24B84C0B05B7}"/>
              </a:ext>
            </a:extLst>
          </p:cNvPr>
          <p:cNvSpPr txBox="1"/>
          <p:nvPr/>
        </p:nvSpPr>
        <p:spPr>
          <a:xfrm>
            <a:off x="427552" y="4868900"/>
            <a:ext cx="52081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i="1" u="sng" dirty="0"/>
              <a:t>Revue de littérature </a:t>
            </a:r>
            <a:r>
              <a:rPr lang="fr-FR" sz="2000" i="1" dirty="0"/>
              <a:t>analysant </a:t>
            </a:r>
            <a:r>
              <a:rPr lang="fr-FR" sz="2000" b="1" i="1" dirty="0"/>
              <a:t>16 articles originaux </a:t>
            </a:r>
            <a:r>
              <a:rPr lang="fr-FR" sz="2000" i="1" dirty="0"/>
              <a:t>cumulant </a:t>
            </a:r>
            <a:r>
              <a:rPr lang="fr-FR" sz="2000" b="1" i="1" dirty="0"/>
              <a:t>&gt; 60 000 athlètes de 35 ans et moins , </a:t>
            </a:r>
            <a:r>
              <a:rPr lang="fr-FR" sz="2000" i="1" dirty="0"/>
              <a:t>provenance de partout dans le monde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03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04" y="964692"/>
            <a:ext cx="7046435" cy="505833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21</a:t>
            </a:fld>
            <a:endParaRPr lang="fr-FR"/>
          </a:p>
        </p:txBody>
      </p:sp>
      <p:sp>
        <p:nvSpPr>
          <p:cNvPr id="7" name="Cadre 6"/>
          <p:cNvSpPr/>
          <p:nvPr/>
        </p:nvSpPr>
        <p:spPr>
          <a:xfrm>
            <a:off x="5329238" y="1700213"/>
            <a:ext cx="2314575" cy="6429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adre 7"/>
          <p:cNvSpPr/>
          <p:nvPr/>
        </p:nvSpPr>
        <p:spPr>
          <a:xfrm>
            <a:off x="6029325" y="5143500"/>
            <a:ext cx="1843088" cy="5143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3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#3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22</a:t>
            </a:fld>
            <a:endParaRPr lang="fr-FR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98F1010-5A55-9841-A4FF-992E8986E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429432"/>
              </p:ext>
            </p:extLst>
          </p:nvPr>
        </p:nvGraphicFramePr>
        <p:xfrm>
          <a:off x="538128" y="2555302"/>
          <a:ext cx="8067744" cy="37040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3872">
                  <a:extLst>
                    <a:ext uri="{9D8B030D-6E8A-4147-A177-3AD203B41FA5}">
                      <a16:colId xmlns:a16="http://schemas.microsoft.com/office/drawing/2014/main" val="2459020359"/>
                    </a:ext>
                  </a:extLst>
                </a:gridCol>
                <a:gridCol w="4033872">
                  <a:extLst>
                    <a:ext uri="{9D8B030D-6E8A-4147-A177-3AD203B41FA5}">
                      <a16:colId xmlns:a16="http://schemas.microsoft.com/office/drawing/2014/main" val="2736315457"/>
                    </a:ext>
                  </a:extLst>
                </a:gridCol>
              </a:tblGrid>
              <a:tr h="690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u="sng" dirty="0">
                          <a:solidFill>
                            <a:srgbClr val="1D3CFF"/>
                          </a:solidFill>
                        </a:rPr>
                        <a:t>Forces </a:t>
                      </a:r>
                      <a:endParaRPr lang="fr-FR" sz="2100" dirty="0">
                        <a:solidFill>
                          <a:srgbClr val="1D3CFF"/>
                        </a:solidFill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u="sng" dirty="0">
                          <a:solidFill>
                            <a:srgbClr val="FF0000"/>
                          </a:solidFill>
                        </a:rPr>
                        <a:t>Limites </a:t>
                      </a:r>
                    </a:p>
                    <a:p>
                      <a:endParaRPr lang="fr-FR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722515"/>
                  </a:ext>
                </a:extLst>
              </a:tr>
              <a:tr h="2972549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200" dirty="0"/>
                        <a:t>Taille de l’échantillon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200" dirty="0"/>
                        <a:t>Investigations de 2</a:t>
                      </a:r>
                      <a:r>
                        <a:rPr lang="fr-FR" sz="2200" baseline="30000" dirty="0"/>
                        <a:t>e</a:t>
                      </a:r>
                      <a:r>
                        <a:rPr lang="fr-FR" sz="2200" dirty="0"/>
                        <a:t> ligne (écho, ECG 24 heures, épreuve effort)  dans toutes les études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/>
                        <a:t>P</a:t>
                      </a:r>
                      <a:r>
                        <a:rPr lang="fr-FR" sz="1900" dirty="0"/>
                        <a:t>eu de données sur efficacité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900" dirty="0"/>
                        <a:t>On conclut à l’efficacité supérieure de l’ECG sans appuyer par données provenant de l’ensemble des études incluses : manque de transparence ?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900" dirty="0"/>
                        <a:t>Pas de conclusions définitives tirées sur l’incidence de mort subite chez les athlètes avec  dépistage ECG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661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464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#4 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1" y="2489330"/>
            <a:ext cx="7424537" cy="2061106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46" y="4550436"/>
            <a:ext cx="3517900" cy="1651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1FC4315-BF2F-1C4B-9CFE-01F5C2CC7A9C}"/>
              </a:ext>
            </a:extLst>
          </p:cNvPr>
          <p:cNvSpPr txBox="1"/>
          <p:nvPr/>
        </p:nvSpPr>
        <p:spPr>
          <a:xfrm>
            <a:off x="5455434" y="6299634"/>
            <a:ext cx="2495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Publié en mai 2014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812D1B-82A8-484C-BB0F-5D226B5AE288}"/>
              </a:ext>
            </a:extLst>
          </p:cNvPr>
          <p:cNvSpPr txBox="1"/>
          <p:nvPr/>
        </p:nvSpPr>
        <p:spPr>
          <a:xfrm>
            <a:off x="249154" y="4939200"/>
            <a:ext cx="46912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u="sng" dirty="0"/>
              <a:t>Étude transversale</a:t>
            </a:r>
            <a:r>
              <a:rPr lang="fr-FR" sz="2000" dirty="0"/>
              <a:t> incluant </a:t>
            </a:r>
            <a:r>
              <a:rPr lang="fr-FR" sz="2000" b="1" dirty="0"/>
              <a:t>1339 étudiants-athlètes de 13-24 ans</a:t>
            </a:r>
            <a:r>
              <a:rPr lang="fr-FR" sz="2000" dirty="0"/>
              <a:t> dépistés à Washington avec </a:t>
            </a:r>
            <a:r>
              <a:rPr lang="fr-FR" sz="2000" b="1" dirty="0"/>
              <a:t>H&amp;EP, ECG +/- échocardiographie selon le MD examinateur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129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E1925-B171-D444-9AF4-8CCEB81B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#4 : 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E4E13-0438-1E4A-9FE3-15F2EC769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2638045"/>
            <a:ext cx="7930011" cy="3742877"/>
          </a:xfrm>
        </p:spPr>
        <p:txBody>
          <a:bodyPr>
            <a:noAutofit/>
          </a:bodyPr>
          <a:lstStyle/>
          <a:p>
            <a:r>
              <a:rPr lang="fr-FR" sz="2200" b="1" dirty="0"/>
              <a:t>Histoire positive chez 68% </a:t>
            </a:r>
            <a:r>
              <a:rPr lang="fr-FR" sz="2200" dirty="0"/>
              <a:t>des part. </a:t>
            </a:r>
            <a:r>
              <a:rPr lang="fr-FR" sz="2200" dirty="0">
                <a:sym typeface="Wingdings" pitchFamily="2" charset="2"/>
              </a:rPr>
              <a:t> 54% exclus car </a:t>
            </a:r>
            <a:r>
              <a:rPr lang="fr-FR" sz="2200" dirty="0" err="1">
                <a:sym typeface="Wingdings" pitchFamily="2" charset="2"/>
              </a:rPr>
              <a:t>sx</a:t>
            </a:r>
            <a:r>
              <a:rPr lang="fr-FR" sz="2200" dirty="0">
                <a:sym typeface="Wingdings" pitchFamily="2" charset="2"/>
              </a:rPr>
              <a:t> interprétés ‘’non-cardiaque’’ par le md examinateur </a:t>
            </a:r>
          </a:p>
          <a:p>
            <a:r>
              <a:rPr lang="fr-FR" sz="2200" b="1" dirty="0">
                <a:sym typeface="Wingdings" pitchFamily="2" charset="2"/>
              </a:rPr>
              <a:t>Examen physique anormal chez 9.3% </a:t>
            </a:r>
            <a:r>
              <a:rPr lang="fr-FR" sz="2200" dirty="0">
                <a:sym typeface="Wingdings" pitchFamily="2" charset="2"/>
              </a:rPr>
              <a:t>des participants </a:t>
            </a:r>
          </a:p>
          <a:p>
            <a:r>
              <a:rPr lang="fr-FR" sz="2200" b="1" dirty="0">
                <a:sym typeface="Wingdings" pitchFamily="2" charset="2"/>
              </a:rPr>
              <a:t>ECG anormal chez 5.4% </a:t>
            </a:r>
            <a:r>
              <a:rPr lang="fr-FR" sz="2200" dirty="0">
                <a:sym typeface="Wingdings" pitchFamily="2" charset="2"/>
              </a:rPr>
              <a:t>des participants</a:t>
            </a:r>
          </a:p>
          <a:p>
            <a:r>
              <a:rPr lang="fr-FR" sz="2200" dirty="0">
                <a:sym typeface="Wingdings" pitchFamily="2" charset="2"/>
              </a:rPr>
              <a:t>Échographie cardiaque effectuée chez 44% des participants </a:t>
            </a:r>
          </a:p>
          <a:p>
            <a:pPr lvl="2"/>
            <a:r>
              <a:rPr lang="fr-FR" sz="2000" dirty="0">
                <a:sym typeface="Wingdings" pitchFamily="2" charset="2"/>
              </a:rPr>
              <a:t>Selon la discrétion du MD examinateur qui jugeaient de la significativité des symptômes/signes rapportés à l’H&amp;EP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0AB92A-A56D-BA45-95C6-62680859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727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#4 : 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7565" y="2638045"/>
            <a:ext cx="8208307" cy="3579875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5 participants détectés avec une pathologie causant la MSOC</a:t>
            </a:r>
          </a:p>
          <a:p>
            <a:pPr algn="just"/>
            <a:r>
              <a:rPr lang="fr-FR" b="1" dirty="0"/>
              <a:t>5 WPW détectés par ECG </a:t>
            </a:r>
          </a:p>
          <a:p>
            <a:pPr lvl="1" algn="just"/>
            <a:r>
              <a:rPr lang="fr-FR" sz="1800" dirty="0"/>
              <a:t>40% avaient des symptômes cardiaques au questionnaire (association avec dx incertaine)</a:t>
            </a:r>
          </a:p>
          <a:p>
            <a:pPr lvl="1" algn="just"/>
            <a:r>
              <a:rPr lang="fr-FR" sz="1800" dirty="0"/>
              <a:t>60% détectés par ECG seulement </a:t>
            </a:r>
          </a:p>
          <a:p>
            <a:pPr algn="just"/>
            <a:r>
              <a:rPr lang="fr-FR" sz="2200" dirty="0"/>
              <a:t>Taux de faux positifs</a:t>
            </a:r>
          </a:p>
          <a:p>
            <a:pPr lvl="1" algn="just"/>
            <a:r>
              <a:rPr lang="fr-FR" sz="2200" b="1" dirty="0"/>
              <a:t>Histoire </a:t>
            </a:r>
            <a:r>
              <a:rPr lang="fr-FR" sz="2200" b="1" dirty="0">
                <a:sym typeface="Wingdings"/>
              </a:rPr>
              <a:t> 31.3%   </a:t>
            </a:r>
          </a:p>
          <a:p>
            <a:pPr lvl="1" algn="just"/>
            <a:r>
              <a:rPr lang="fr-FR" sz="2200" b="1" dirty="0">
                <a:sym typeface="Wingdings"/>
              </a:rPr>
              <a:t>E/P   9.3% </a:t>
            </a:r>
          </a:p>
          <a:p>
            <a:pPr lvl="1" algn="just"/>
            <a:r>
              <a:rPr lang="fr-FR" sz="2200" b="1" dirty="0">
                <a:sym typeface="Wingdings"/>
              </a:rPr>
              <a:t>ECG  5%</a:t>
            </a:r>
            <a:endParaRPr lang="fr-FR" sz="2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50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26</a:t>
            </a:fld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65AE39F-BE01-394F-AEAC-B90C60A67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59580"/>
              </p:ext>
            </p:extLst>
          </p:nvPr>
        </p:nvGraphicFramePr>
        <p:xfrm>
          <a:off x="397565" y="2440647"/>
          <a:ext cx="8348870" cy="42743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2902">
                  <a:extLst>
                    <a:ext uri="{9D8B030D-6E8A-4147-A177-3AD203B41FA5}">
                      <a16:colId xmlns:a16="http://schemas.microsoft.com/office/drawing/2014/main" val="2459020359"/>
                    </a:ext>
                  </a:extLst>
                </a:gridCol>
                <a:gridCol w="4245968">
                  <a:extLst>
                    <a:ext uri="{9D8B030D-6E8A-4147-A177-3AD203B41FA5}">
                      <a16:colId xmlns:a16="http://schemas.microsoft.com/office/drawing/2014/main" val="2736315457"/>
                    </a:ext>
                  </a:extLst>
                </a:gridCol>
              </a:tblGrid>
              <a:tr h="6165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u="sng" dirty="0">
                          <a:solidFill>
                            <a:srgbClr val="1D3CFF"/>
                          </a:solidFill>
                        </a:rPr>
                        <a:t>Forces </a:t>
                      </a:r>
                      <a:endParaRPr lang="fr-FR" sz="2100" dirty="0">
                        <a:solidFill>
                          <a:srgbClr val="1D3CFF"/>
                        </a:solidFill>
                      </a:endParaRP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u="sng" dirty="0">
                          <a:solidFill>
                            <a:srgbClr val="FF0000"/>
                          </a:solidFill>
                        </a:rPr>
                        <a:t>Limites </a:t>
                      </a:r>
                    </a:p>
                    <a:p>
                      <a:pPr algn="ctr"/>
                      <a:endParaRPr lang="fr-FR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722515"/>
                  </a:ext>
                </a:extLst>
              </a:tr>
              <a:tr h="298583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900" dirty="0"/>
                        <a:t>Critères modernes d’interprétation de l’ECG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900" dirty="0"/>
                        <a:t>Interprétation par experts (mais pourrait sous-estimer le taux de faux positifs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Petit échantillon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dirty="0"/>
                        <a:t>68% des participants = caucasiens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Biais de sélection (dépistage </a:t>
                      </a:r>
                      <a:r>
                        <a:rPr lang="fr-FR" sz="2000" b="1" dirty="0"/>
                        <a:t>volontaire) </a:t>
                      </a:r>
                      <a:endParaRPr lang="fr-FR" sz="2000" dirty="0"/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Plusieurs faux positifs au questionnaire </a:t>
                      </a:r>
                      <a:r>
                        <a:rPr lang="fr-FR" sz="2000" dirty="0">
                          <a:sym typeface="Wingdings"/>
                        </a:rPr>
                        <a:t> peut biaiser la </a:t>
                      </a:r>
                      <a:r>
                        <a:rPr lang="fr-FR" sz="2000" dirty="0" err="1">
                          <a:sym typeface="Wingdings"/>
                        </a:rPr>
                        <a:t>sensiblité</a:t>
                      </a:r>
                      <a:r>
                        <a:rPr lang="fr-FR" sz="2000" dirty="0">
                          <a:sym typeface="Wingdings"/>
                        </a:rPr>
                        <a:t>/</a:t>
                      </a:r>
                      <a:r>
                        <a:rPr lang="fr-FR" sz="2000" dirty="0" err="1">
                          <a:sym typeface="Wingdings"/>
                        </a:rPr>
                        <a:t>spécifité</a:t>
                      </a:r>
                      <a:r>
                        <a:rPr lang="fr-FR" sz="2000" dirty="0">
                          <a:sym typeface="Wingdings"/>
                        </a:rPr>
                        <a:t> de l’histoire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ym typeface="Wingdings"/>
                        </a:rPr>
                        <a:t>Pas d’investigation de 2</a:t>
                      </a:r>
                      <a:r>
                        <a:rPr lang="fr-FR" sz="2000" baseline="30000" dirty="0">
                          <a:sym typeface="Wingdings"/>
                        </a:rPr>
                        <a:t>e</a:t>
                      </a:r>
                      <a:r>
                        <a:rPr lang="fr-FR" sz="2000" dirty="0">
                          <a:sym typeface="Wingdings"/>
                        </a:rPr>
                        <a:t> ligne  chez participants avec H&amp;EP négatifs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fr-FR" sz="2000" dirty="0"/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661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595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#5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5" y="2324632"/>
            <a:ext cx="6486290" cy="2586037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5" y="4910669"/>
            <a:ext cx="3989443" cy="11360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9145" y="6190494"/>
            <a:ext cx="292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Publié  en septembre   2017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F9323D-9390-004C-BC19-7708A8534CCF}"/>
              </a:ext>
            </a:extLst>
          </p:cNvPr>
          <p:cNvSpPr txBox="1"/>
          <p:nvPr/>
        </p:nvSpPr>
        <p:spPr>
          <a:xfrm>
            <a:off x="4378588" y="5103674"/>
            <a:ext cx="4650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i="1" u="sng" dirty="0"/>
              <a:t>Étude transversale </a:t>
            </a:r>
            <a:r>
              <a:rPr lang="fr-FR" i="1" dirty="0"/>
              <a:t>évaluant la capacité diagnostique des différentes composantes du dépistage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i="1" dirty="0"/>
              <a:t>1650 athlètes entre 12-18 ans </a:t>
            </a:r>
            <a:r>
              <a:rPr lang="fr-FR" i="1" dirty="0"/>
              <a:t>dépistés avec un </a:t>
            </a:r>
            <a:r>
              <a:rPr lang="fr-FR" b="1" i="1" dirty="0"/>
              <a:t>H&amp;EP , ECG , écho et épreuve d’effort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466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28</a:t>
            </a:fld>
            <a:endParaRPr lang="fr-FR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AFEC5CD3-AE3C-AA4A-9871-31CD3970A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09478"/>
              </p:ext>
            </p:extLst>
          </p:nvPr>
        </p:nvGraphicFramePr>
        <p:xfrm>
          <a:off x="324677" y="2638045"/>
          <a:ext cx="8494645" cy="35798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8929">
                  <a:extLst>
                    <a:ext uri="{9D8B030D-6E8A-4147-A177-3AD203B41FA5}">
                      <a16:colId xmlns:a16="http://schemas.microsoft.com/office/drawing/2014/main" val="3904678578"/>
                    </a:ext>
                  </a:extLst>
                </a:gridCol>
                <a:gridCol w="1698929">
                  <a:extLst>
                    <a:ext uri="{9D8B030D-6E8A-4147-A177-3AD203B41FA5}">
                      <a16:colId xmlns:a16="http://schemas.microsoft.com/office/drawing/2014/main" val="3323080019"/>
                    </a:ext>
                  </a:extLst>
                </a:gridCol>
                <a:gridCol w="1698929">
                  <a:extLst>
                    <a:ext uri="{9D8B030D-6E8A-4147-A177-3AD203B41FA5}">
                      <a16:colId xmlns:a16="http://schemas.microsoft.com/office/drawing/2014/main" val="286233779"/>
                    </a:ext>
                  </a:extLst>
                </a:gridCol>
                <a:gridCol w="1698929">
                  <a:extLst>
                    <a:ext uri="{9D8B030D-6E8A-4147-A177-3AD203B41FA5}">
                      <a16:colId xmlns:a16="http://schemas.microsoft.com/office/drawing/2014/main" val="1504688954"/>
                    </a:ext>
                  </a:extLst>
                </a:gridCol>
                <a:gridCol w="1698929">
                  <a:extLst>
                    <a:ext uri="{9D8B030D-6E8A-4147-A177-3AD203B41FA5}">
                      <a16:colId xmlns:a16="http://schemas.microsoft.com/office/drawing/2014/main" val="2846590093"/>
                    </a:ext>
                  </a:extLst>
                </a:gridCol>
              </a:tblGrid>
              <a:tr h="1193292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0070C0"/>
                          </a:solidFill>
                        </a:rPr>
                        <a:t>Sensibilité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0070C0"/>
                          </a:solidFill>
                        </a:rPr>
                        <a:t>Spécificité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00B050"/>
                          </a:solidFill>
                        </a:rPr>
                        <a:t>RV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FF0000"/>
                          </a:solidFill>
                        </a:rPr>
                        <a:t>RV-</a:t>
                      </a:r>
                      <a:r>
                        <a:rPr lang="fr-FR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83113"/>
                  </a:ext>
                </a:extLst>
              </a:tr>
              <a:tr h="1193292">
                <a:tc>
                  <a:txBody>
                    <a:bodyPr/>
                    <a:lstStyle/>
                    <a:p>
                      <a:r>
                        <a:rPr lang="fr-FR" sz="2400" dirty="0"/>
                        <a:t>H&amp;EP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u="sng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3.26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0.88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16845"/>
                  </a:ext>
                </a:extLst>
              </a:tr>
              <a:tr h="1193292">
                <a:tc>
                  <a:txBody>
                    <a:bodyPr/>
                    <a:lstStyle/>
                    <a:p>
                      <a:r>
                        <a:rPr lang="fr-FR" sz="2400" dirty="0"/>
                        <a:t>ECG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u="sng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u="sng" dirty="0"/>
                        <a:t>11.11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0.52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53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80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29</a:t>
            </a:fld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4907D47-1AB1-F748-B6BA-E69D909AA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69189"/>
              </p:ext>
            </p:extLst>
          </p:nvPr>
        </p:nvGraphicFramePr>
        <p:xfrm>
          <a:off x="252917" y="2877968"/>
          <a:ext cx="8638166" cy="25957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5071">
                  <a:extLst>
                    <a:ext uri="{9D8B030D-6E8A-4147-A177-3AD203B41FA5}">
                      <a16:colId xmlns:a16="http://schemas.microsoft.com/office/drawing/2014/main" val="2459020359"/>
                    </a:ext>
                  </a:extLst>
                </a:gridCol>
                <a:gridCol w="4393095">
                  <a:extLst>
                    <a:ext uri="{9D8B030D-6E8A-4147-A177-3AD203B41FA5}">
                      <a16:colId xmlns:a16="http://schemas.microsoft.com/office/drawing/2014/main" val="2736315457"/>
                    </a:ext>
                  </a:extLst>
                </a:gridCol>
              </a:tblGrid>
              <a:tr h="3997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u="sng" dirty="0">
                          <a:solidFill>
                            <a:srgbClr val="1D3CFF"/>
                          </a:solidFill>
                        </a:rPr>
                        <a:t>Forces </a:t>
                      </a:r>
                      <a:endParaRPr lang="fr-FR" sz="2100" dirty="0">
                        <a:solidFill>
                          <a:srgbClr val="1D3CFF"/>
                        </a:solidFill>
                      </a:endParaRP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u="sng" dirty="0">
                          <a:solidFill>
                            <a:srgbClr val="FF0000"/>
                          </a:solidFill>
                        </a:rPr>
                        <a:t>Limites </a:t>
                      </a:r>
                    </a:p>
                    <a:p>
                      <a:pPr algn="ctr"/>
                      <a:endParaRPr lang="fr-FR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722515"/>
                  </a:ext>
                </a:extLst>
              </a:tr>
              <a:tr h="1864208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Investigation de 2</a:t>
                      </a:r>
                      <a:r>
                        <a:rPr lang="fr-FR" baseline="30000" dirty="0"/>
                        <a:t>e</a:t>
                      </a:r>
                      <a:r>
                        <a:rPr lang="fr-FR" dirty="0"/>
                        <a:t> ligne chez TOUS les participants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dirty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Population caucasienne seulement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Échantillon limité lorsque l’on recherche des pathologies rares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Âge moyen = 15 ans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fr-FR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661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34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Qu’est-ce que la mort subite d’origine cardiaque (MSOC)?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« La mort subite cardiaque inexpliquée est définie comme une </a:t>
            </a:r>
            <a:r>
              <a:rPr lang="fr-FR" sz="2400" dirty="0">
                <a:solidFill>
                  <a:srgbClr val="FF0000"/>
                </a:solidFill>
              </a:rPr>
              <a:t>mort cardiaque inattendue </a:t>
            </a:r>
            <a:r>
              <a:rPr lang="fr-FR" sz="2400" dirty="0"/>
              <a:t>une heure ou moins après l'apparition des premiers symptômes chez un </a:t>
            </a:r>
            <a:r>
              <a:rPr lang="fr-FR" sz="2400" dirty="0">
                <a:solidFill>
                  <a:srgbClr val="FF0000"/>
                </a:solidFill>
              </a:rPr>
              <a:t>individu apparemment en santé</a:t>
            </a:r>
            <a:r>
              <a:rPr lang="fr-FR" sz="2400" dirty="0"/>
              <a:t> et chez qui, malgré une autopsie complète, la cause est d’origine cardiaque ou demeure inconnue. »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0" y="6151399"/>
            <a:ext cx="7494164" cy="25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00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7470" y="450342"/>
            <a:ext cx="5937755" cy="1188720"/>
          </a:xfrm>
        </p:spPr>
        <p:txBody>
          <a:bodyPr/>
          <a:lstStyle/>
          <a:p>
            <a:r>
              <a:rPr lang="fr-FR" dirty="0"/>
              <a:t>Tableau comparatif 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703789"/>
              </p:ext>
            </p:extLst>
          </p:nvPr>
        </p:nvGraphicFramePr>
        <p:xfrm>
          <a:off x="364857" y="1814513"/>
          <a:ext cx="8362980" cy="48234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8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Article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Article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Article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Article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Article 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557">
                <a:tc>
                  <a:txBody>
                    <a:bodyPr/>
                    <a:lstStyle/>
                    <a:p>
                      <a:r>
                        <a:rPr lang="fr-FR" dirty="0"/>
                        <a:t>Type étude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Étude rétrospective de données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Revue de littérature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Revue de littérature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Étude descriptive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Analytique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Étude descriptive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Analytique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fr-FR" dirty="0"/>
                        <a:t>Résultats</a:t>
                      </a:r>
                      <a:r>
                        <a:rPr lang="fr-FR" baseline="0" dirty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Faux positifs ECG: 33%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Sensibilité</a:t>
                      </a:r>
                    </a:p>
                    <a:p>
                      <a:r>
                        <a:rPr lang="fr-FR" dirty="0"/>
                        <a:t>H</a:t>
                      </a:r>
                      <a:r>
                        <a:rPr lang="fr-FR" baseline="0" dirty="0"/>
                        <a:t> 20%</a:t>
                      </a:r>
                    </a:p>
                    <a:p>
                      <a:r>
                        <a:rPr lang="fr-FR" baseline="0" dirty="0"/>
                        <a:t>E/P 9%</a:t>
                      </a:r>
                    </a:p>
                    <a:p>
                      <a:r>
                        <a:rPr lang="fr-FR" baseline="0" dirty="0"/>
                        <a:t>ECG 98% 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Sensibilité</a:t>
                      </a:r>
                    </a:p>
                    <a:p>
                      <a:r>
                        <a:rPr lang="fr-FR" dirty="0"/>
                        <a:t>H+E/P</a:t>
                      </a:r>
                      <a:r>
                        <a:rPr lang="fr-FR" baseline="0" dirty="0"/>
                        <a:t> : 12%</a:t>
                      </a:r>
                    </a:p>
                    <a:p>
                      <a:r>
                        <a:rPr lang="fr-FR" baseline="0" dirty="0"/>
                        <a:t>ECG 88% 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fr-FR" dirty="0"/>
                        <a:t>Taux</a:t>
                      </a:r>
                      <a:r>
                        <a:rPr lang="fr-FR" baseline="0" dirty="0"/>
                        <a:t> faux + </a:t>
                      </a:r>
                      <a:endParaRPr lang="fr-FR" dirty="0"/>
                    </a:p>
                    <a:p>
                      <a:pPr lvl="0" algn="l"/>
                      <a:r>
                        <a:rPr lang="fr-FR" dirty="0" err="1"/>
                        <a:t>Hx</a:t>
                      </a:r>
                      <a:r>
                        <a:rPr lang="fr-FR" dirty="0"/>
                        <a:t> </a:t>
                      </a:r>
                      <a:r>
                        <a:rPr lang="fr-FR" dirty="0">
                          <a:sym typeface="Wingdings"/>
                        </a:rPr>
                        <a:t> 31.3%   </a:t>
                      </a:r>
                    </a:p>
                    <a:p>
                      <a:pPr lvl="0" algn="l"/>
                      <a:r>
                        <a:rPr lang="fr-FR" dirty="0">
                          <a:sym typeface="Wingdings"/>
                        </a:rPr>
                        <a:t>E/P   9.3% </a:t>
                      </a:r>
                    </a:p>
                    <a:p>
                      <a:pPr lvl="0" algn="l"/>
                      <a:r>
                        <a:rPr lang="fr-FR" dirty="0">
                          <a:sym typeface="Wingdings"/>
                        </a:rPr>
                        <a:t>ECG  5%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Sens/ </a:t>
                      </a:r>
                      <a:r>
                        <a:rPr lang="fr-FR" dirty="0" err="1"/>
                        <a:t>spec</a:t>
                      </a:r>
                      <a:endParaRPr lang="fr-FR" dirty="0"/>
                    </a:p>
                    <a:p>
                      <a:r>
                        <a:rPr lang="fr-FR" dirty="0" err="1"/>
                        <a:t>Hx+E</a:t>
                      </a:r>
                      <a:r>
                        <a:rPr lang="fr-FR" dirty="0"/>
                        <a:t>/P</a:t>
                      </a:r>
                      <a:r>
                        <a:rPr lang="fr-FR" baseline="0" dirty="0"/>
                        <a:t> : 0%/95%</a:t>
                      </a:r>
                    </a:p>
                    <a:p>
                      <a:r>
                        <a:rPr lang="fr-FR" baseline="0" dirty="0"/>
                        <a:t>ECG : 50%/96%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fr-FR" dirty="0"/>
                        <a:t>Conclusion</a:t>
                      </a:r>
                      <a:r>
                        <a:rPr lang="fr-FR" baseline="0" dirty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ECG non supérieur à H&amp;EP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ECG supérieur à H&amp;EP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ECG supérieur à H&amp;EP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ECG supérieur à H&amp;EP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ECG supérieur à H&amp;EP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968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2463514"/>
                <a:ext cx="7587502" cy="3754406"/>
              </a:xfrm>
            </p:spPr>
            <p:txBody>
              <a:bodyPr vert="horz" anchor="t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dirty="0"/>
                  <a:t>ECG supérieur à l’histoire et E/P pour </a:t>
                </a:r>
                <a:r>
                  <a:rPr lang="fr-FR" u="sng" dirty="0"/>
                  <a:t>le dépistage </a:t>
                </a:r>
                <a:r>
                  <a:rPr lang="fr-FR" dirty="0"/>
                  <a:t>de la MSOC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dirty="0"/>
                  <a:t>↑ détection</a:t>
                </a:r>
                <a14:m>
                  <m:oMath xmlns:m="http://schemas.openxmlformats.org/officeDocument/2006/math">
                    <m:r>
                      <a:rPr lang="fr-CA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FR" dirty="0"/>
                  <a:t> ↓ incidence / ↓ mortalité  de MSOC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1800" b="1" dirty="0"/>
                  <a:t>Pas de diminution de la mortalité prouvée selon les études analysées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dirty="0"/>
                  <a:t>Risques/bénéfices avec les conséquences potentielles de l’ajout de l’ECG au dépistage pour tous 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lvl="1"/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2463514"/>
                <a:ext cx="7587502" cy="3754406"/>
              </a:xfrm>
              <a:blipFill>
                <a:blip r:embed="rId3"/>
                <a:stretch>
                  <a:fillRect l="-5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127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B382A-8552-A543-B48F-A96E7795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Nouvelles recommandations AU CANADA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C04434-030C-9E42-A161-7D1C35C45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**2019-01** : </a:t>
            </a:r>
            <a:r>
              <a:rPr lang="fr-FR" b="1" dirty="0"/>
              <a:t>Société canadienne de cardiologie et  la Société canadienne de </a:t>
            </a:r>
            <a:r>
              <a:rPr lang="fr-FR" b="1" dirty="0" err="1"/>
              <a:t>rythmologie</a:t>
            </a:r>
            <a:r>
              <a:rPr lang="fr-FR" b="1" dirty="0"/>
              <a:t> (énoncé de position commune) </a:t>
            </a:r>
            <a:r>
              <a:rPr lang="fr-FR" dirty="0"/>
              <a:t>; </a:t>
            </a:r>
            <a:r>
              <a:rPr lang="fr-FR" u="sng" dirty="0"/>
              <a:t>ne recommandent pas une utilisation de routine de l’ECG pour le dépistage </a:t>
            </a:r>
          </a:p>
          <a:p>
            <a:pPr marL="0" indent="0"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r>
              <a:rPr lang="fr-FR" sz="1600" b="1" dirty="0"/>
              <a:t>Académie canadienne de médecine du sport et de l’exercice</a:t>
            </a:r>
            <a:r>
              <a:rPr lang="fr-FR" sz="1600" dirty="0"/>
              <a:t> recommande de </a:t>
            </a:r>
            <a:r>
              <a:rPr lang="fr-FR" sz="1600" u="sng" dirty="0"/>
              <a:t>dépister avec un ECG seulement les athlètes de niveau national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F940BB-0EB8-9748-BF8C-1B6B74A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810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99247" y="2643188"/>
            <a:ext cx="7745505" cy="3706212"/>
          </a:xfrm>
        </p:spPr>
        <p:txBody>
          <a:bodyPr>
            <a:normAutofit/>
          </a:bodyPr>
          <a:lstStyle/>
          <a:p>
            <a:r>
              <a:rPr lang="fr-FR" b="1" dirty="0"/>
              <a:t>Preuves insuffisantes </a:t>
            </a:r>
            <a:r>
              <a:rPr lang="fr-FR" dirty="0"/>
              <a:t>pour soutenir une utilisation de l’ECG pour le dépistage de MSOC </a:t>
            </a:r>
          </a:p>
          <a:p>
            <a:r>
              <a:rPr lang="fr-FR" dirty="0"/>
              <a:t>Miser sur la prévention secondaire (DEA sur place lors d’évènements sportifs, formation RCR, </a:t>
            </a:r>
            <a:r>
              <a:rPr lang="fr-FR" dirty="0" err="1"/>
              <a:t>etc</a:t>
            </a:r>
            <a:r>
              <a:rPr lang="fr-FR" dirty="0"/>
              <a:t>) </a:t>
            </a:r>
          </a:p>
          <a:p>
            <a:pPr>
              <a:lnSpc>
                <a:spcPct val="150000"/>
              </a:lnSpc>
            </a:pPr>
            <a:r>
              <a:rPr lang="fr-FR" dirty="0"/>
              <a:t>Pistes de solution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Questionnaire plus sensible et spécifique (basés sur preuves scientifiques), critères d’interprétation d’ECG + performants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Étude de grande envergure évaluant l’impact de l’ECG de dépistage sur mortalité!!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764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77458" y="378905"/>
            <a:ext cx="5937755" cy="1188720"/>
          </a:xfrm>
        </p:spPr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4338" y="1785938"/>
            <a:ext cx="8058989" cy="4797742"/>
          </a:xfrm>
        </p:spPr>
        <p:txBody>
          <a:bodyPr>
            <a:normAutofit fontScale="850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b="1" dirty="0"/>
              <a:t>Canadian </a:t>
            </a:r>
            <a:r>
              <a:rPr lang="fr-FR" b="1" dirty="0" err="1"/>
              <a:t>Cardiovascular</a:t>
            </a:r>
            <a:r>
              <a:rPr lang="fr-FR" b="1" dirty="0"/>
              <a:t> Society/Canadian </a:t>
            </a:r>
            <a:r>
              <a:rPr lang="fr-FR" b="1" dirty="0" err="1"/>
              <a:t>Heart</a:t>
            </a:r>
            <a:r>
              <a:rPr lang="fr-FR" b="1" dirty="0"/>
              <a:t> </a:t>
            </a:r>
            <a:r>
              <a:rPr lang="fr-FR" b="1" dirty="0" err="1"/>
              <a:t>Rhythm</a:t>
            </a:r>
            <a:r>
              <a:rPr lang="fr-FR" b="1" dirty="0"/>
              <a:t> Society Joint Position </a:t>
            </a:r>
            <a:r>
              <a:rPr lang="fr-FR" b="1" dirty="0" err="1"/>
              <a:t>Statement</a:t>
            </a:r>
            <a:r>
              <a:rPr lang="fr-FR" b="1" dirty="0"/>
              <a:t> on the </a:t>
            </a:r>
            <a:r>
              <a:rPr lang="fr-FR" b="1" dirty="0" err="1"/>
              <a:t>Cardiovascular</a:t>
            </a:r>
            <a:r>
              <a:rPr lang="fr-FR" b="1" dirty="0"/>
              <a:t> Screening of </a:t>
            </a:r>
            <a:r>
              <a:rPr lang="fr-FR" b="1" dirty="0" err="1"/>
              <a:t>Competitive</a:t>
            </a:r>
            <a:r>
              <a:rPr lang="fr-FR" b="1" dirty="0"/>
              <a:t> </a:t>
            </a:r>
            <a:r>
              <a:rPr lang="fr-FR" b="1" dirty="0" err="1"/>
              <a:t>Athletes</a:t>
            </a:r>
            <a:r>
              <a:rPr lang="fr-FR" b="1" dirty="0"/>
              <a:t> </a:t>
            </a:r>
            <a:r>
              <a:rPr lang="fr-FR" dirty="0" err="1"/>
              <a:t>Johri</a:t>
            </a:r>
            <a:r>
              <a:rPr lang="fr-FR" dirty="0"/>
              <a:t>, Amer M. et al. Canadian Journal of </a:t>
            </a:r>
            <a:r>
              <a:rPr lang="fr-FR" dirty="0" err="1"/>
              <a:t>Cardiology</a:t>
            </a:r>
            <a:r>
              <a:rPr lang="fr-FR" dirty="0"/>
              <a:t> , Volume 35 , Issue 1 , 1 - 11</a:t>
            </a:r>
            <a:endParaRPr lang="fr-CA" dirty="0"/>
          </a:p>
          <a:p>
            <a:pPr marL="342900" indent="-342900" algn="just">
              <a:buFont typeface="+mj-lt"/>
              <a:buAutoNum type="arabicPeriod"/>
            </a:pPr>
            <a:r>
              <a:rPr lang="fr-CA" b="1" dirty="0"/>
              <a:t>The Atlantic Rift: Guidelines for </a:t>
            </a:r>
            <a:r>
              <a:rPr lang="fr-CA" b="1" dirty="0" err="1"/>
              <a:t>Athletic</a:t>
            </a:r>
            <a:r>
              <a:rPr lang="fr-CA" b="1" dirty="0"/>
              <a:t> Screening—</a:t>
            </a:r>
            <a:r>
              <a:rPr lang="fr-CA" b="1" dirty="0" err="1"/>
              <a:t>Where</a:t>
            </a:r>
            <a:r>
              <a:rPr lang="fr-CA" b="1" dirty="0"/>
              <a:t> </a:t>
            </a:r>
            <a:r>
              <a:rPr lang="fr-CA" b="1" dirty="0" err="1"/>
              <a:t>Should</a:t>
            </a:r>
            <a:r>
              <a:rPr lang="fr-CA" b="1" dirty="0"/>
              <a:t> Canada Stand</a:t>
            </a:r>
            <a:r>
              <a:rPr lang="fr-CA" dirty="0"/>
              <a:t>? Poirier, Paul et al., Canadian Journal of </a:t>
            </a:r>
            <a:r>
              <a:rPr lang="fr-CA" dirty="0" err="1"/>
              <a:t>Cardiology</a:t>
            </a:r>
            <a:r>
              <a:rPr lang="fr-CA" dirty="0"/>
              <a:t> , Volume 32 , Issue 4 , 400 - 406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CA" b="1" dirty="0" err="1"/>
              <a:t>Detecting</a:t>
            </a:r>
            <a:r>
              <a:rPr lang="fr-CA" b="1" dirty="0"/>
              <a:t> </a:t>
            </a:r>
            <a:r>
              <a:rPr lang="fr-CA" b="1" dirty="0" err="1"/>
              <a:t>Underlying</a:t>
            </a:r>
            <a:r>
              <a:rPr lang="fr-CA" b="1" dirty="0"/>
              <a:t> </a:t>
            </a:r>
            <a:r>
              <a:rPr lang="fr-CA" b="1" dirty="0" err="1"/>
              <a:t>Cardiovascular</a:t>
            </a:r>
            <a:r>
              <a:rPr lang="fr-CA" b="1" dirty="0"/>
              <a:t> </a:t>
            </a:r>
            <a:r>
              <a:rPr lang="fr-CA" b="1" dirty="0" err="1"/>
              <a:t>Disease</a:t>
            </a:r>
            <a:r>
              <a:rPr lang="fr-CA" b="1" dirty="0"/>
              <a:t> in Young </a:t>
            </a:r>
            <a:r>
              <a:rPr lang="fr-CA" b="1" dirty="0" err="1"/>
              <a:t>Competitive</a:t>
            </a:r>
            <a:r>
              <a:rPr lang="fr-CA" b="1" dirty="0"/>
              <a:t> </a:t>
            </a:r>
            <a:r>
              <a:rPr lang="fr-CA" b="1" dirty="0" err="1"/>
              <a:t>Athletes</a:t>
            </a:r>
            <a:r>
              <a:rPr lang="fr-CA" b="1" dirty="0"/>
              <a:t> </a:t>
            </a:r>
            <a:r>
              <a:rPr lang="fr-CA" dirty="0"/>
              <a:t>, </a:t>
            </a:r>
            <a:r>
              <a:rPr lang="fr-CA" dirty="0" err="1"/>
              <a:t>McKinney</a:t>
            </a:r>
            <a:r>
              <a:rPr lang="fr-CA" dirty="0"/>
              <a:t>, James et al., Canadian Journal of </a:t>
            </a:r>
            <a:r>
              <a:rPr lang="fr-CA" dirty="0" err="1"/>
              <a:t>Cardiology</a:t>
            </a:r>
            <a:r>
              <a:rPr lang="fr-CA" dirty="0"/>
              <a:t> , Volume 33 , Issue 1 , 155 </a:t>
            </a:r>
            <a:r>
              <a:rPr lang="mr-IN" dirty="0"/>
              <a:t>–</a:t>
            </a:r>
            <a:r>
              <a:rPr lang="fr-CA" dirty="0"/>
              <a:t> 161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b="1" dirty="0" err="1"/>
              <a:t>Integration</a:t>
            </a:r>
            <a:r>
              <a:rPr lang="fr-FR" b="1" dirty="0"/>
              <a:t> of 12-Lead </a:t>
            </a:r>
            <a:r>
              <a:rPr lang="fr-FR" b="1" dirty="0" err="1"/>
              <a:t>Electrocardiograms</a:t>
            </a:r>
            <a:r>
              <a:rPr lang="fr-FR" b="1" dirty="0"/>
              <a:t> </a:t>
            </a:r>
            <a:r>
              <a:rPr lang="fr-FR" b="1" dirty="0" err="1"/>
              <a:t>Into</a:t>
            </a:r>
            <a:r>
              <a:rPr lang="fr-FR" b="1" dirty="0"/>
              <a:t> </a:t>
            </a:r>
            <a:r>
              <a:rPr lang="fr-FR" b="1" dirty="0" err="1"/>
              <a:t>Preparticipation</a:t>
            </a:r>
            <a:r>
              <a:rPr lang="fr-FR" b="1" dirty="0"/>
              <a:t> </a:t>
            </a:r>
            <a:r>
              <a:rPr lang="fr-FR" b="1" dirty="0" err="1"/>
              <a:t>Screenings</a:t>
            </a:r>
            <a:r>
              <a:rPr lang="fr-FR" b="1" dirty="0"/>
              <a:t> to </a:t>
            </a:r>
            <a:r>
              <a:rPr lang="fr-FR" b="1" dirty="0" err="1"/>
              <a:t>Prevent</a:t>
            </a:r>
            <a:r>
              <a:rPr lang="fr-FR" b="1" dirty="0"/>
              <a:t> </a:t>
            </a:r>
            <a:r>
              <a:rPr lang="fr-FR" b="1" dirty="0" err="1"/>
              <a:t>Sudden</a:t>
            </a:r>
            <a:r>
              <a:rPr lang="fr-FR" b="1" dirty="0"/>
              <a:t> </a:t>
            </a:r>
            <a:r>
              <a:rPr lang="fr-FR" b="1" dirty="0" err="1"/>
              <a:t>Cardiac</a:t>
            </a:r>
            <a:r>
              <a:rPr lang="fr-FR" b="1" dirty="0"/>
              <a:t> </a:t>
            </a:r>
            <a:r>
              <a:rPr lang="fr-FR" b="1" dirty="0" err="1"/>
              <a:t>Death</a:t>
            </a:r>
            <a:r>
              <a:rPr lang="fr-FR" b="1" dirty="0"/>
              <a:t> in High </a:t>
            </a:r>
            <a:r>
              <a:rPr lang="fr-FR" b="1" dirty="0" err="1"/>
              <a:t>School</a:t>
            </a:r>
            <a:r>
              <a:rPr lang="fr-FR" b="1" dirty="0"/>
              <a:t> </a:t>
            </a:r>
            <a:r>
              <a:rPr lang="fr-FR" b="1" dirty="0" err="1"/>
              <a:t>Athletes</a:t>
            </a:r>
            <a:r>
              <a:rPr lang="fr-FR" dirty="0"/>
              <a:t>, Brandt, Amy et al</a:t>
            </a:r>
            <a:r>
              <a:rPr lang="fr-FR" i="1" dirty="0"/>
              <a:t>., Journal of </a:t>
            </a:r>
            <a:r>
              <a:rPr lang="fr-FR" i="1" dirty="0" err="1"/>
              <a:t>Pediatric</a:t>
            </a:r>
            <a:r>
              <a:rPr lang="fr-FR" i="1" dirty="0"/>
              <a:t> </a:t>
            </a:r>
            <a:r>
              <a:rPr lang="fr-FR" i="1" dirty="0" err="1"/>
              <a:t>Health</a:t>
            </a:r>
            <a:r>
              <a:rPr lang="fr-FR" i="1" dirty="0"/>
              <a:t> Care </a:t>
            </a:r>
            <a:r>
              <a:rPr lang="fr-FR" dirty="0"/>
              <a:t>, Volume 33 , Issue 2 , 153 - 161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fr-FR" b="1" dirty="0"/>
              <a:t>The </a:t>
            </a:r>
            <a:r>
              <a:rPr lang="fr-FR" b="1" dirty="0" err="1"/>
              <a:t>effectiveness</a:t>
            </a:r>
            <a:r>
              <a:rPr lang="fr-FR" b="1" dirty="0"/>
              <a:t> of screening </a:t>
            </a:r>
            <a:r>
              <a:rPr lang="fr-FR" b="1" dirty="0" err="1"/>
              <a:t>history</a:t>
            </a:r>
            <a:r>
              <a:rPr lang="fr-FR" b="1" dirty="0"/>
              <a:t>, </a:t>
            </a:r>
            <a:r>
              <a:rPr lang="fr-FR" b="1" dirty="0" err="1"/>
              <a:t>physical</a:t>
            </a:r>
            <a:r>
              <a:rPr lang="fr-FR" b="1" dirty="0"/>
              <a:t> exam, and ECG to </a:t>
            </a:r>
            <a:r>
              <a:rPr lang="fr-FR" b="1" dirty="0" err="1"/>
              <a:t>detect</a:t>
            </a:r>
            <a:r>
              <a:rPr lang="fr-FR" b="1" dirty="0"/>
              <a:t> </a:t>
            </a:r>
            <a:r>
              <a:rPr lang="fr-FR" b="1" dirty="0" err="1"/>
              <a:t>potentially</a:t>
            </a:r>
            <a:r>
              <a:rPr lang="fr-FR" b="1" dirty="0"/>
              <a:t> </a:t>
            </a:r>
            <a:r>
              <a:rPr lang="fr-FR" b="1" dirty="0" err="1"/>
              <a:t>lethal</a:t>
            </a:r>
            <a:r>
              <a:rPr lang="fr-FR" b="1" dirty="0"/>
              <a:t> </a:t>
            </a:r>
            <a:r>
              <a:rPr lang="fr-FR" b="1" dirty="0" err="1"/>
              <a:t>cardiac</a:t>
            </a:r>
            <a:r>
              <a:rPr lang="fr-FR" b="1" dirty="0"/>
              <a:t> </a:t>
            </a:r>
            <a:r>
              <a:rPr lang="fr-FR" b="1" dirty="0" err="1"/>
              <a:t>disorders</a:t>
            </a:r>
            <a:r>
              <a:rPr lang="fr-FR" b="1" dirty="0"/>
              <a:t> in </a:t>
            </a:r>
            <a:r>
              <a:rPr lang="fr-FR" b="1" dirty="0" err="1"/>
              <a:t>athletes</a:t>
            </a:r>
            <a:r>
              <a:rPr lang="fr-FR" b="1" dirty="0"/>
              <a:t>: A </a:t>
            </a:r>
            <a:r>
              <a:rPr lang="fr-FR" b="1" dirty="0" err="1"/>
              <a:t>systematic</a:t>
            </a:r>
            <a:r>
              <a:rPr lang="fr-FR" b="1" dirty="0"/>
              <a:t> </a:t>
            </a:r>
            <a:r>
              <a:rPr lang="fr-FR" b="1" dirty="0" err="1"/>
              <a:t>review</a:t>
            </a:r>
            <a:r>
              <a:rPr lang="fr-FR" b="1" dirty="0"/>
              <a:t>/</a:t>
            </a:r>
            <a:r>
              <a:rPr lang="fr-FR" b="1" dirty="0" err="1"/>
              <a:t>meta-analysis</a:t>
            </a:r>
            <a:r>
              <a:rPr lang="fr-FR" b="1" dirty="0"/>
              <a:t> </a:t>
            </a:r>
            <a:r>
              <a:rPr lang="fr-FR" dirty="0"/>
              <a:t>, Kimberly G. </a:t>
            </a:r>
            <a:r>
              <a:rPr lang="fr-FR" dirty="0" err="1"/>
              <a:t>Harmon</a:t>
            </a:r>
            <a:r>
              <a:rPr lang="fr-FR" dirty="0"/>
              <a:t>, Monica </a:t>
            </a:r>
            <a:r>
              <a:rPr lang="fr-FR" dirty="0" err="1"/>
              <a:t>Zigman</a:t>
            </a:r>
            <a:r>
              <a:rPr lang="fr-FR" dirty="0"/>
              <a:t>, Jonathan A. </a:t>
            </a:r>
            <a:r>
              <a:rPr lang="fr-FR" dirty="0" err="1"/>
              <a:t>Drezner</a:t>
            </a:r>
            <a:r>
              <a:rPr lang="fr-FR" dirty="0"/>
              <a:t>, </a:t>
            </a:r>
            <a:r>
              <a:rPr lang="fr-FR" i="1" dirty="0"/>
              <a:t>Journal of </a:t>
            </a:r>
            <a:r>
              <a:rPr lang="fr-FR" i="1" dirty="0" err="1"/>
              <a:t>Electrocardiology,</a:t>
            </a:r>
            <a:r>
              <a:rPr lang="fr-FR" dirty="0" err="1"/>
              <a:t>Volume</a:t>
            </a:r>
            <a:r>
              <a:rPr lang="fr-FR" dirty="0"/>
              <a:t> 48, Issue 3, 2015,</a:t>
            </a:r>
            <a:r>
              <a:rPr lang="en-US" dirty="0"/>
              <a:t> Pages 329-338</a:t>
            </a:r>
            <a:endParaRPr lang="fr-FR" dirty="0"/>
          </a:p>
          <a:p>
            <a:pPr marL="342900" lvl="0" indent="-342900" algn="just">
              <a:buFont typeface="+mj-lt"/>
              <a:buAutoNum type="arabicPeriod"/>
            </a:pPr>
            <a:r>
              <a:rPr lang="fr-FR" dirty="0" err="1"/>
              <a:t>Alattar</a:t>
            </a:r>
            <a:r>
              <a:rPr lang="fr-FR" dirty="0"/>
              <a:t> A, </a:t>
            </a:r>
            <a:r>
              <a:rPr lang="fr-FR" dirty="0" err="1"/>
              <a:t>Maffulli</a:t>
            </a:r>
            <a:r>
              <a:rPr lang="fr-FR" dirty="0"/>
              <a:t> N. </a:t>
            </a:r>
            <a:r>
              <a:rPr lang="fr-FR" b="1" dirty="0"/>
              <a:t>The </a:t>
            </a:r>
            <a:r>
              <a:rPr lang="fr-FR" b="1" dirty="0" err="1"/>
              <a:t>Validity</a:t>
            </a:r>
            <a:r>
              <a:rPr lang="fr-FR" b="1" dirty="0"/>
              <a:t> of </a:t>
            </a:r>
            <a:r>
              <a:rPr lang="fr-FR" b="1" dirty="0" err="1"/>
              <a:t>Adding</a:t>
            </a:r>
            <a:r>
              <a:rPr lang="fr-FR" b="1" dirty="0"/>
              <a:t> ECG to the </a:t>
            </a:r>
            <a:r>
              <a:rPr lang="fr-FR" b="1" dirty="0" err="1"/>
              <a:t>Preparticipation</a:t>
            </a:r>
            <a:r>
              <a:rPr lang="fr-FR" b="1" dirty="0"/>
              <a:t> Screening of </a:t>
            </a:r>
            <a:r>
              <a:rPr lang="fr-FR" b="1" dirty="0" err="1"/>
              <a:t>Athletes</a:t>
            </a:r>
            <a:r>
              <a:rPr lang="fr-FR" b="1" dirty="0"/>
              <a:t> An Evidence </a:t>
            </a:r>
            <a:r>
              <a:rPr lang="fr-FR" b="1" dirty="0" err="1"/>
              <a:t>Based</a:t>
            </a:r>
            <a:r>
              <a:rPr lang="fr-FR" b="1" dirty="0"/>
              <a:t> </a:t>
            </a:r>
            <a:r>
              <a:rPr lang="fr-FR" b="1" dirty="0" err="1"/>
              <a:t>Literature</a:t>
            </a:r>
            <a:r>
              <a:rPr lang="fr-FR" b="1" dirty="0"/>
              <a:t> </a:t>
            </a:r>
            <a:r>
              <a:rPr lang="fr-FR" b="1" dirty="0" err="1"/>
              <a:t>Review</a:t>
            </a:r>
            <a:r>
              <a:rPr lang="fr-FR" dirty="0"/>
              <a:t>. </a:t>
            </a:r>
            <a:r>
              <a:rPr lang="fr-FR" i="1" dirty="0" err="1"/>
              <a:t>Transl</a:t>
            </a:r>
            <a:r>
              <a:rPr lang="fr-FR" i="1" dirty="0"/>
              <a:t> Med </a:t>
            </a:r>
            <a:r>
              <a:rPr lang="fr-FR" i="1" dirty="0" err="1"/>
              <a:t>UniSa</a:t>
            </a:r>
            <a:r>
              <a:rPr lang="fr-FR" dirty="0"/>
              <a:t>. 2014;11:2–13. </a:t>
            </a:r>
            <a:r>
              <a:rPr lang="fr-FR" dirty="0" err="1"/>
              <a:t>Published</a:t>
            </a:r>
            <a:r>
              <a:rPr lang="fr-FR" dirty="0"/>
              <a:t> 2014 </a:t>
            </a:r>
            <a:r>
              <a:rPr lang="fr-FR" dirty="0" err="1"/>
              <a:t>Dec</a:t>
            </a:r>
            <a:r>
              <a:rPr lang="fr-FR" dirty="0"/>
              <a:t> 19. </a:t>
            </a:r>
          </a:p>
          <a:p>
            <a:endParaRPr lang="fr-CA" dirty="0"/>
          </a:p>
          <a:p>
            <a:pPr lvl="0"/>
            <a:endParaRPr lang="fr-CA" dirty="0"/>
          </a:p>
          <a:p>
            <a:pPr lvl="0"/>
            <a:endParaRPr lang="fr-CA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822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99247" y="2583543"/>
            <a:ext cx="7745505" cy="3778877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 startAt="7"/>
            </a:pPr>
            <a:r>
              <a:rPr lang="fr-FR" dirty="0" err="1"/>
              <a:t>Fudge</a:t>
            </a:r>
            <a:r>
              <a:rPr lang="fr-FR" dirty="0"/>
              <a:t> J, </a:t>
            </a:r>
            <a:r>
              <a:rPr lang="fr-FR" dirty="0" err="1"/>
              <a:t>Harmon</a:t>
            </a:r>
            <a:r>
              <a:rPr lang="fr-FR" dirty="0"/>
              <a:t> KG, Owens DS, et al. </a:t>
            </a:r>
            <a:r>
              <a:rPr lang="fr-FR" b="1" dirty="0" err="1"/>
              <a:t>Cardiovascular</a:t>
            </a:r>
            <a:r>
              <a:rPr lang="fr-FR" b="1" dirty="0"/>
              <a:t> screening in adolescents and </a:t>
            </a:r>
            <a:r>
              <a:rPr lang="fr-FR" b="1" dirty="0" err="1"/>
              <a:t>young</a:t>
            </a:r>
            <a:r>
              <a:rPr lang="fr-FR" b="1" dirty="0"/>
              <a:t> </a:t>
            </a:r>
            <a:r>
              <a:rPr lang="fr-FR" b="1" dirty="0" err="1"/>
              <a:t>adults</a:t>
            </a:r>
            <a:r>
              <a:rPr lang="fr-FR" b="1" dirty="0"/>
              <a:t>: a prospective </a:t>
            </a:r>
            <a:r>
              <a:rPr lang="fr-FR" b="1" dirty="0" err="1"/>
              <a:t>study</a:t>
            </a:r>
            <a:r>
              <a:rPr lang="fr-FR" b="1" dirty="0"/>
              <a:t> </a:t>
            </a:r>
            <a:r>
              <a:rPr lang="fr-FR" b="1" dirty="0" err="1"/>
              <a:t>comparing</a:t>
            </a:r>
            <a:r>
              <a:rPr lang="fr-FR" b="1" dirty="0"/>
              <a:t> the </a:t>
            </a:r>
            <a:r>
              <a:rPr lang="fr-FR" b="1" dirty="0" err="1"/>
              <a:t>Pre</a:t>
            </a:r>
            <a:r>
              <a:rPr lang="fr-FR" b="1" dirty="0"/>
              <a:t>-participation Physical Evaluation </a:t>
            </a:r>
            <a:r>
              <a:rPr lang="fr-FR" b="1" dirty="0" err="1"/>
              <a:t>Monograph</a:t>
            </a:r>
            <a:r>
              <a:rPr lang="fr-FR" b="1" dirty="0"/>
              <a:t> 4th Edition and ECG</a:t>
            </a:r>
            <a:r>
              <a:rPr lang="fr-FR" dirty="0"/>
              <a:t>. </a:t>
            </a:r>
            <a:r>
              <a:rPr lang="fr-FR" i="1" dirty="0"/>
              <a:t>Br J Sports Med</a:t>
            </a:r>
            <a:r>
              <a:rPr lang="fr-FR" dirty="0"/>
              <a:t>. 2014;48(15):1172–1178. </a:t>
            </a:r>
          </a:p>
          <a:p>
            <a:pPr marL="342900" lvl="0" indent="-342900" algn="just">
              <a:buFont typeface="+mj-lt"/>
              <a:buAutoNum type="arabicPeriod" startAt="7"/>
            </a:pPr>
            <a:r>
              <a:rPr lang="fr-FR" dirty="0" err="1"/>
              <a:t>Grazioli</a:t>
            </a:r>
            <a:r>
              <a:rPr lang="fr-FR" dirty="0"/>
              <a:t>, G. </a:t>
            </a:r>
            <a:r>
              <a:rPr lang="fr-FR" i="1" dirty="0"/>
              <a:t>et al.</a:t>
            </a:r>
            <a:r>
              <a:rPr lang="fr-FR" dirty="0"/>
              <a:t> (2017) ‘</a:t>
            </a:r>
            <a:r>
              <a:rPr lang="fr-FR" b="1" dirty="0" err="1"/>
              <a:t>Prevention</a:t>
            </a:r>
            <a:r>
              <a:rPr lang="fr-FR" b="1" dirty="0"/>
              <a:t> of </a:t>
            </a:r>
            <a:r>
              <a:rPr lang="fr-FR" b="1" dirty="0" err="1"/>
              <a:t>sudden</a:t>
            </a:r>
            <a:r>
              <a:rPr lang="fr-FR" b="1" dirty="0"/>
              <a:t> </a:t>
            </a:r>
            <a:r>
              <a:rPr lang="fr-FR" b="1" dirty="0" err="1"/>
              <a:t>death</a:t>
            </a:r>
            <a:r>
              <a:rPr lang="fr-FR" b="1" dirty="0"/>
              <a:t> in adolescent </a:t>
            </a:r>
            <a:r>
              <a:rPr lang="fr-FR" b="1" dirty="0" err="1"/>
              <a:t>athletes</a:t>
            </a:r>
            <a:r>
              <a:rPr lang="fr-FR" b="1" dirty="0"/>
              <a:t>: </a:t>
            </a:r>
            <a:r>
              <a:rPr lang="fr-FR" b="1" dirty="0" err="1"/>
              <a:t>Incremental</a:t>
            </a:r>
            <a:r>
              <a:rPr lang="fr-FR" b="1" dirty="0"/>
              <a:t> diagnostic value and </a:t>
            </a:r>
            <a:r>
              <a:rPr lang="fr-FR" b="1" dirty="0" err="1"/>
              <a:t>cost-effectiveness</a:t>
            </a:r>
            <a:r>
              <a:rPr lang="fr-FR" b="1" dirty="0"/>
              <a:t> of diagnostic tests’,</a:t>
            </a:r>
            <a:r>
              <a:rPr lang="fr-FR" dirty="0"/>
              <a:t> </a:t>
            </a:r>
            <a:r>
              <a:rPr lang="fr-FR" i="1" dirty="0" err="1"/>
              <a:t>European</a:t>
            </a:r>
            <a:r>
              <a:rPr lang="fr-FR" i="1" dirty="0"/>
              <a:t> Journal of </a:t>
            </a:r>
            <a:r>
              <a:rPr lang="fr-FR" i="1" dirty="0" err="1"/>
              <a:t>Preventive</a:t>
            </a:r>
            <a:r>
              <a:rPr lang="fr-FR" i="1" dirty="0"/>
              <a:t> </a:t>
            </a:r>
            <a:r>
              <a:rPr lang="fr-FR" i="1" dirty="0" err="1"/>
              <a:t>Cardiology</a:t>
            </a:r>
            <a:r>
              <a:rPr lang="fr-FR" dirty="0"/>
              <a:t>, 24(13), pp. 1446–1454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fr-FR" dirty="0" err="1"/>
              <a:t>Maron</a:t>
            </a:r>
            <a:r>
              <a:rPr lang="fr-FR" dirty="0"/>
              <a:t> BJ, </a:t>
            </a:r>
            <a:r>
              <a:rPr lang="fr-FR" dirty="0" err="1"/>
              <a:t>Shirani</a:t>
            </a:r>
            <a:r>
              <a:rPr lang="fr-FR" dirty="0"/>
              <a:t> J, </a:t>
            </a:r>
            <a:r>
              <a:rPr lang="fr-FR" dirty="0" err="1"/>
              <a:t>Poliac</a:t>
            </a:r>
            <a:r>
              <a:rPr lang="fr-FR" dirty="0"/>
              <a:t> LC, </a:t>
            </a:r>
            <a:r>
              <a:rPr lang="fr-FR" dirty="0" err="1"/>
              <a:t>Mathenge</a:t>
            </a:r>
            <a:r>
              <a:rPr lang="fr-FR" dirty="0"/>
              <a:t> R, Roberts WC, Mueller FO. </a:t>
            </a:r>
            <a:r>
              <a:rPr lang="fr-FR" b="1" dirty="0" err="1"/>
              <a:t>Sudden</a:t>
            </a:r>
            <a:r>
              <a:rPr lang="fr-FR" b="1" dirty="0"/>
              <a:t> </a:t>
            </a:r>
            <a:r>
              <a:rPr lang="fr-FR" b="1" dirty="0" err="1"/>
              <a:t>death</a:t>
            </a:r>
            <a:r>
              <a:rPr lang="fr-FR" b="1" dirty="0"/>
              <a:t> in </a:t>
            </a:r>
            <a:r>
              <a:rPr lang="fr-FR" b="1" dirty="0" err="1"/>
              <a:t>young</a:t>
            </a:r>
            <a:r>
              <a:rPr lang="fr-FR" b="1" dirty="0"/>
              <a:t> </a:t>
            </a:r>
            <a:r>
              <a:rPr lang="fr-FR" b="1" dirty="0" err="1"/>
              <a:t>competitive</a:t>
            </a:r>
            <a:r>
              <a:rPr lang="fr-FR" b="1" dirty="0"/>
              <a:t> </a:t>
            </a:r>
            <a:r>
              <a:rPr lang="fr-FR" b="1" dirty="0" err="1"/>
              <a:t>athletes</a:t>
            </a:r>
            <a:r>
              <a:rPr lang="fr-FR" b="1" dirty="0"/>
              <a:t>. </a:t>
            </a:r>
            <a:r>
              <a:rPr lang="fr-FR" b="1" dirty="0" err="1"/>
              <a:t>Clinical</a:t>
            </a:r>
            <a:r>
              <a:rPr lang="fr-FR" b="1" dirty="0"/>
              <a:t>, </a:t>
            </a:r>
            <a:r>
              <a:rPr lang="fr-FR" b="1" dirty="0" err="1"/>
              <a:t>demographic</a:t>
            </a:r>
            <a:r>
              <a:rPr lang="fr-FR" b="1" dirty="0"/>
              <a:t>, and </a:t>
            </a:r>
            <a:r>
              <a:rPr lang="fr-FR" b="1" dirty="0" err="1"/>
              <a:t>pathological</a:t>
            </a:r>
            <a:r>
              <a:rPr lang="fr-FR" b="1" dirty="0"/>
              <a:t> profiles.</a:t>
            </a:r>
            <a:r>
              <a:rPr lang="fr-FR" dirty="0"/>
              <a:t> JAMA 1996;276:199–204</a:t>
            </a:r>
          </a:p>
          <a:p>
            <a:pPr marL="342900" lvl="0" indent="-342900" algn="just">
              <a:buFont typeface="+mj-lt"/>
              <a:buAutoNum type="arabicPeriod" startAt="7"/>
            </a:pPr>
            <a:endParaRPr lang="fr-FR" dirty="0"/>
          </a:p>
          <a:p>
            <a:pPr algn="just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559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06045" y="1893379"/>
            <a:ext cx="6072187" cy="2964371"/>
          </a:xfrm>
        </p:spPr>
        <p:txBody>
          <a:bodyPr/>
          <a:lstStyle/>
          <a:p>
            <a:r>
              <a:rPr lang="fr-FR" dirty="0"/>
              <a:t>Merci!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2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3122" y="480510"/>
            <a:ext cx="5937755" cy="1188720"/>
          </a:xfrm>
        </p:spPr>
        <p:txBody>
          <a:bodyPr>
            <a:normAutofit/>
          </a:bodyPr>
          <a:lstStyle/>
          <a:p>
            <a:r>
              <a:rPr lang="fr-FR" dirty="0"/>
              <a:t>Pathologies cardiaques responsables de la </a:t>
            </a:r>
            <a:r>
              <a:rPr lang="fr-FR" dirty="0" err="1"/>
              <a:t>MsOc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4</a:t>
            </a:fld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19300ED-CDAC-AC47-AA39-6EB552854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2415" y="1943235"/>
            <a:ext cx="7530577" cy="4160249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A91E48A-3EEB-C644-8357-5C8F0E582913}"/>
              </a:ext>
            </a:extLst>
          </p:cNvPr>
          <p:cNvSpPr txBox="1"/>
          <p:nvPr/>
        </p:nvSpPr>
        <p:spPr>
          <a:xfrm>
            <a:off x="257175" y="6377490"/>
            <a:ext cx="772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000" dirty="0"/>
              <a:t>1. Demographics and Epidemiology of Sudden Deaths in Young Competitive Athletes: From the United States National Registry </a:t>
            </a:r>
            <a:r>
              <a:rPr lang="en" sz="1000" dirty="0" err="1"/>
              <a:t>Maron</a:t>
            </a:r>
            <a:r>
              <a:rPr lang="en" sz="1000" dirty="0"/>
              <a:t>, Barry J. et al. The American Journal of Medicine , Volume 129 , Issue 11 , 1170 - 1177</a:t>
            </a:r>
          </a:p>
        </p:txBody>
      </p:sp>
    </p:spTree>
    <p:extLst>
      <p:ext uri="{BB962C8B-B14F-4D97-AF65-F5344CB8AC3E}">
        <p14:creationId xmlns:p14="http://schemas.microsoft.com/office/powerpoint/2010/main" val="9406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3122" y="738064"/>
            <a:ext cx="5937755" cy="1188720"/>
          </a:xfrm>
        </p:spPr>
        <p:txBody>
          <a:bodyPr/>
          <a:lstStyle/>
          <a:p>
            <a:r>
              <a:rPr lang="fr-FR" dirty="0"/>
              <a:t>Au Canada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603122" y="2453961"/>
            <a:ext cx="5937755" cy="3071615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Prévalence du problème</a:t>
            </a:r>
          </a:p>
          <a:p>
            <a:pPr lvl="1"/>
            <a:r>
              <a:rPr lang="fr-FR" sz="2000" u="sng" dirty="0"/>
              <a:t>1 athlète sur 300 aurait une condition pouvant potentiellement causer une mort cardiaque subite</a:t>
            </a:r>
          </a:p>
          <a:p>
            <a:pPr lvl="2"/>
            <a:r>
              <a:rPr lang="fr-FR" sz="2000" dirty="0"/>
              <a:t>Incidence annuelle d’env. </a:t>
            </a:r>
            <a:r>
              <a:rPr lang="fr-FR" sz="2000" b="1" dirty="0"/>
              <a:t>0.7 à 3 cas de mort cardiaque subite sur 100 000 athlètes</a:t>
            </a:r>
            <a:r>
              <a:rPr lang="fr-FR" sz="2000" b="1" baseline="30000" dirty="0"/>
              <a:t>1  </a:t>
            </a:r>
            <a:r>
              <a:rPr lang="fr-FR" sz="2000" b="1" dirty="0"/>
              <a:t>de moins de 35 ans </a:t>
            </a:r>
          </a:p>
          <a:p>
            <a:pPr lvl="2"/>
            <a:r>
              <a:rPr lang="en" sz="2000" dirty="0">
                <a:solidFill>
                  <a:schemeClr val="tx1"/>
                </a:solidFill>
              </a:rPr>
              <a:t>La participation </a:t>
            </a:r>
            <a:r>
              <a:rPr lang="en" sz="2000" dirty="0" err="1">
                <a:solidFill>
                  <a:schemeClr val="tx1"/>
                </a:solidFill>
              </a:rPr>
              <a:t>dans</a:t>
            </a:r>
            <a:r>
              <a:rPr lang="en" sz="2000" dirty="0">
                <a:solidFill>
                  <a:schemeClr val="tx1"/>
                </a:solidFill>
              </a:rPr>
              <a:t> un sport </a:t>
            </a:r>
            <a:r>
              <a:rPr lang="en" sz="2000" dirty="0" err="1">
                <a:solidFill>
                  <a:schemeClr val="tx1"/>
                </a:solidFill>
              </a:rPr>
              <a:t>compétitif</a:t>
            </a:r>
            <a:r>
              <a:rPr lang="en" sz="2000" dirty="0">
                <a:solidFill>
                  <a:schemeClr val="tx1"/>
                </a:solidFill>
              </a:rPr>
              <a:t> </a:t>
            </a:r>
            <a:r>
              <a:rPr lang="en" sz="2000" dirty="0" err="1">
                <a:solidFill>
                  <a:schemeClr val="tx1"/>
                </a:solidFill>
              </a:rPr>
              <a:t>serait</a:t>
            </a:r>
            <a:r>
              <a:rPr lang="en" sz="2000" dirty="0">
                <a:solidFill>
                  <a:schemeClr val="tx1"/>
                </a:solidFill>
              </a:rPr>
              <a:t> </a:t>
            </a:r>
            <a:r>
              <a:rPr lang="en" sz="2000" dirty="0" err="1">
                <a:solidFill>
                  <a:schemeClr val="tx1"/>
                </a:solidFill>
              </a:rPr>
              <a:t>associée</a:t>
            </a:r>
            <a:r>
              <a:rPr lang="en" sz="2000" dirty="0">
                <a:solidFill>
                  <a:schemeClr val="tx1"/>
                </a:solidFill>
              </a:rPr>
              <a:t> avec </a:t>
            </a:r>
            <a:r>
              <a:rPr lang="en" sz="2000" dirty="0" err="1">
                <a:solidFill>
                  <a:schemeClr val="tx1"/>
                </a:solidFill>
              </a:rPr>
              <a:t>une</a:t>
            </a:r>
            <a:r>
              <a:rPr lang="en" sz="2000" dirty="0">
                <a:solidFill>
                  <a:schemeClr val="tx1"/>
                </a:solidFill>
              </a:rPr>
              <a:t> augmentation du </a:t>
            </a:r>
            <a:r>
              <a:rPr lang="en" sz="2000" dirty="0" err="1">
                <a:solidFill>
                  <a:schemeClr val="tx1"/>
                </a:solidFill>
              </a:rPr>
              <a:t>risqu</a:t>
            </a:r>
            <a:r>
              <a:rPr lang="fr-CA" sz="2000" dirty="0">
                <a:solidFill>
                  <a:schemeClr val="tx1"/>
                </a:solidFill>
              </a:rPr>
              <a:t>e</a:t>
            </a:r>
            <a:r>
              <a:rPr lang="en" sz="2000" dirty="0">
                <a:solidFill>
                  <a:schemeClr val="tx1"/>
                </a:solidFill>
              </a:rPr>
              <a:t> de MSOC ( RR 2.5, 95% CI 1.8-3.4)</a:t>
            </a:r>
            <a:r>
              <a:rPr lang="en" sz="2000" baseline="30000" dirty="0">
                <a:solidFill>
                  <a:schemeClr val="tx1"/>
                </a:solidFill>
              </a:rPr>
              <a:t>2</a:t>
            </a:r>
            <a:endParaRPr lang="fr-FR" sz="2000" dirty="0"/>
          </a:p>
          <a:p>
            <a:pPr lvl="2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C02B82-78E7-6040-8FE5-2B645B20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417" y="6217921"/>
            <a:ext cx="7259406" cy="525780"/>
          </a:xfrm>
        </p:spPr>
        <p:txBody>
          <a:bodyPr/>
          <a:lstStyle/>
          <a:p>
            <a:r>
              <a:rPr lang="en" dirty="0"/>
              <a:t>1. </a:t>
            </a:r>
            <a:r>
              <a:rPr lang="en" u="sng" dirty="0">
                <a:hlinkClick r:id="rId3"/>
              </a:rPr>
              <a:t>Heart 2014 Aug;100(16):1227</a:t>
            </a:r>
            <a:endParaRPr lang="en" u="sng" dirty="0"/>
          </a:p>
          <a:p>
            <a:r>
              <a:rPr lang="fr-FR" dirty="0"/>
              <a:t>2. </a:t>
            </a:r>
            <a:r>
              <a:rPr lang="en" u="sng" dirty="0">
                <a:hlinkClick r:id="rId4"/>
              </a:rPr>
              <a:t>J Am Coll Cardiol 2003 Dec 3;42(11):1959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21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Ailleurs dans le monde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5042" y="2455165"/>
            <a:ext cx="7237709" cy="3945635"/>
          </a:xfrm>
        </p:spPr>
        <p:txBody>
          <a:bodyPr>
            <a:normAutofit/>
          </a:bodyPr>
          <a:lstStyle/>
          <a:p>
            <a:pPr algn="just"/>
            <a:r>
              <a:rPr lang="fr-FR" sz="2000" dirty="0"/>
              <a:t>Prévalence de MSOC canadienne comparable avec celle de l’Europe et des ÉU </a:t>
            </a:r>
          </a:p>
          <a:p>
            <a:pPr algn="just"/>
            <a:r>
              <a:rPr lang="fr-FR" sz="2000" dirty="0"/>
              <a:t>Europe</a:t>
            </a:r>
          </a:p>
          <a:p>
            <a:pPr lvl="1" algn="just"/>
            <a:r>
              <a:rPr lang="fr-FR" sz="2000" i="1" dirty="0" err="1"/>
              <a:t>European</a:t>
            </a:r>
            <a:r>
              <a:rPr lang="fr-FR" sz="2000" i="1" dirty="0"/>
              <a:t> Society of </a:t>
            </a:r>
            <a:r>
              <a:rPr lang="fr-FR" sz="2000" i="1" dirty="0" err="1"/>
              <a:t>Cardiology</a:t>
            </a:r>
            <a:r>
              <a:rPr lang="fr-FR" sz="2000" i="1" dirty="0"/>
              <a:t> </a:t>
            </a:r>
            <a:r>
              <a:rPr lang="fr-FR" sz="2000" dirty="0"/>
              <a:t>(ESC) </a:t>
            </a:r>
            <a:r>
              <a:rPr lang="fr-FR" sz="2000" u="sng" dirty="0"/>
              <a:t>recommande un dépistage incluant ECG</a:t>
            </a:r>
            <a:endParaRPr lang="fr-FR" sz="2000" dirty="0"/>
          </a:p>
          <a:p>
            <a:pPr algn="just"/>
            <a:r>
              <a:rPr lang="fr-FR" sz="2000" dirty="0"/>
              <a:t>États-Unis</a:t>
            </a:r>
          </a:p>
          <a:p>
            <a:pPr lvl="1" algn="just"/>
            <a:r>
              <a:rPr lang="fr-FR" sz="2000" i="1" dirty="0"/>
              <a:t>American </a:t>
            </a:r>
            <a:r>
              <a:rPr lang="fr-FR" sz="2000" i="1" dirty="0" err="1"/>
              <a:t>Heart</a:t>
            </a:r>
            <a:r>
              <a:rPr lang="fr-FR" sz="2000" i="1" dirty="0"/>
              <a:t> Association (AHA) </a:t>
            </a:r>
            <a:r>
              <a:rPr lang="fr-FR" sz="2000" dirty="0"/>
              <a:t>recommande une anamnèse et un examen physique seulement , pas d’ECG de routine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0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 dans notre pratique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6045" y="2398427"/>
            <a:ext cx="5937755" cy="3341602"/>
          </a:xfrm>
        </p:spPr>
        <p:txBody>
          <a:bodyPr>
            <a:noAutofit/>
          </a:bodyPr>
          <a:lstStyle/>
          <a:p>
            <a:pPr algn="just"/>
            <a:r>
              <a:rPr lang="fr-FR" sz="1900" dirty="0"/>
              <a:t>Première ligne chez les athlètes </a:t>
            </a:r>
            <a:r>
              <a:rPr lang="fr-FR" sz="1900" dirty="0">
                <a:sym typeface="Wingdings" pitchFamily="2" charset="2"/>
              </a:rPr>
              <a:t> </a:t>
            </a:r>
            <a:r>
              <a:rPr lang="fr-FR" sz="1900" dirty="0"/>
              <a:t> médecin de famille </a:t>
            </a:r>
          </a:p>
          <a:p>
            <a:pPr algn="just"/>
            <a:r>
              <a:rPr lang="fr-FR" sz="1900" b="1" dirty="0"/>
              <a:t>Grand nombre </a:t>
            </a:r>
            <a:r>
              <a:rPr lang="fr-FR" sz="1900" dirty="0"/>
              <a:t>de jeunes à dépister </a:t>
            </a:r>
          </a:p>
          <a:p>
            <a:pPr lvl="1" algn="just"/>
            <a:r>
              <a:rPr lang="fr-FR" sz="1900" dirty="0"/>
              <a:t>Environ 750 000 Canadiens impliqués dans le sport </a:t>
            </a:r>
            <a:r>
              <a:rPr lang="fr-FR" sz="1900" baseline="30000" dirty="0"/>
              <a:t>1</a:t>
            </a:r>
            <a:endParaRPr lang="fr-FR" sz="1900" dirty="0"/>
          </a:p>
          <a:p>
            <a:pPr lvl="1" algn="just"/>
            <a:r>
              <a:rPr lang="fr-FR" sz="1900" dirty="0"/>
              <a:t>&gt; 19 000 athlètes dans nos universités et collèges </a:t>
            </a:r>
          </a:p>
          <a:p>
            <a:pPr algn="just"/>
            <a:r>
              <a:rPr lang="fr-FR" sz="1900" b="1" dirty="0"/>
              <a:t>Expertise nécessaire </a:t>
            </a:r>
            <a:r>
              <a:rPr lang="fr-FR" sz="1900" dirty="0"/>
              <a:t>pour l’interprétation d’un ECG chez l’athlète</a:t>
            </a:r>
          </a:p>
          <a:p>
            <a:pPr lvl="1" algn="just"/>
            <a:r>
              <a:rPr lang="fr-FR" sz="1900" dirty="0"/>
              <a:t>Changements spécifiques</a:t>
            </a:r>
          </a:p>
          <a:p>
            <a:pPr lvl="1" algn="just"/>
            <a:r>
              <a:rPr lang="fr-FR" sz="1900" dirty="0"/>
              <a:t>Faux positifs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6AC8DB-552D-534C-86B6-ED03EFFE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7072" y="6217920"/>
            <a:ext cx="6692646" cy="365760"/>
          </a:xfrm>
        </p:spPr>
        <p:txBody>
          <a:bodyPr/>
          <a:lstStyle/>
          <a:p>
            <a:r>
              <a:rPr lang="en" dirty="0"/>
              <a:t>1. Canadian Cardiovascular Society/Canadian Heart Rhythm Society Joint Position Statement on the Cardiovascular Screening of Competitive Athletes Johri, </a:t>
            </a:r>
            <a:r>
              <a:rPr lang="en" dirty="0" err="1"/>
              <a:t>Amer</a:t>
            </a:r>
            <a:r>
              <a:rPr lang="en" dirty="0"/>
              <a:t> M. et al. Canadian Journal of Cardiology , Volume 35 , Issue 1 , 1 - 11</a:t>
            </a:r>
          </a:p>
          <a:p>
            <a:r>
              <a:rPr lang="en" dirty="0"/>
              <a:t>
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373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2C21F1-50E9-7F48-B1DF-C08B8BF8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L’ecg</a:t>
            </a:r>
            <a:r>
              <a:rPr lang="fr-FR" dirty="0"/>
              <a:t> : Particularités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42CC81-A173-8744-997A-AD7723EFB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2464905"/>
            <a:ext cx="6858000" cy="3428404"/>
          </a:xfrm>
        </p:spPr>
        <p:txBody>
          <a:bodyPr>
            <a:noAutofit/>
          </a:bodyPr>
          <a:lstStyle/>
          <a:p>
            <a:r>
              <a:rPr lang="fr-FR" sz="2200" dirty="0"/>
              <a:t>Troubles de la conduction </a:t>
            </a:r>
          </a:p>
          <a:p>
            <a:pPr lvl="1"/>
            <a:r>
              <a:rPr lang="fr-FR" sz="2200" dirty="0"/>
              <a:t>Ex : syndrome QT long, Wolff-Parkinson-White, blocs , </a:t>
            </a:r>
            <a:r>
              <a:rPr lang="fr-FR" sz="2200" dirty="0" err="1"/>
              <a:t>etc</a:t>
            </a:r>
            <a:endParaRPr lang="fr-FR" sz="2200" dirty="0"/>
          </a:p>
          <a:p>
            <a:r>
              <a:rPr lang="fr-FR" sz="2400" dirty="0"/>
              <a:t>Signes de cardiomyopathies </a:t>
            </a:r>
          </a:p>
          <a:p>
            <a:pPr lvl="1"/>
            <a:r>
              <a:rPr lang="fr-FR" sz="2200" dirty="0"/>
              <a:t>Ex : signes d’hypertrophie ou dilatation cardiaque </a:t>
            </a:r>
          </a:p>
          <a:p>
            <a:r>
              <a:rPr lang="fr-FR" sz="2200" dirty="0"/>
              <a:t>Ondes Q , inversion onde </a:t>
            </a:r>
            <a:r>
              <a:rPr lang="fr-FR" sz="2200" dirty="0" err="1"/>
              <a:t>T</a:t>
            </a:r>
            <a:r>
              <a:rPr lang="fr-FR" sz="2200" dirty="0"/>
              <a:t> </a:t>
            </a:r>
          </a:p>
          <a:p>
            <a:r>
              <a:rPr lang="fr-FR" sz="2200" b="1" i="1" dirty="0"/>
              <a:t>Limites</a:t>
            </a:r>
            <a:r>
              <a:rPr lang="fr-FR" sz="2200" dirty="0"/>
              <a:t> </a:t>
            </a:r>
          </a:p>
          <a:p>
            <a:pPr lvl="1"/>
            <a:r>
              <a:rPr lang="fr-FR" sz="2000" dirty="0"/>
              <a:t>Pathologies structurelles, anomalies de l’artère coronaire ,  prolapsus valve mitrale , </a:t>
            </a:r>
            <a:r>
              <a:rPr lang="fr-FR" sz="2000" dirty="0" err="1"/>
              <a:t>etc</a:t>
            </a:r>
            <a:r>
              <a:rPr lang="fr-FR" sz="2000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0F0F24-3A4D-CE41-94F4-01E499C0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56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17B5B-C9C4-D64A-B55B-1DEA29AE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89" y="746031"/>
            <a:ext cx="5937755" cy="1188720"/>
          </a:xfrm>
        </p:spPr>
        <p:txBody>
          <a:bodyPr/>
          <a:lstStyle/>
          <a:p>
            <a:r>
              <a:rPr lang="fr-FR" dirty="0"/>
              <a:t>Conséquences potentielles du dépistage avec </a:t>
            </a:r>
            <a:r>
              <a:rPr lang="fr-FR" dirty="0" err="1"/>
              <a:t>ecg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8EF3B4-E5E0-2043-BFB9-939EC881D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63" y="2385391"/>
            <a:ext cx="8130209" cy="4198289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</a:pPr>
            <a:r>
              <a:rPr lang="fr-FR" sz="2000" b="1" dirty="0"/>
              <a:t>Pour les athlètes</a:t>
            </a:r>
          </a:p>
          <a:p>
            <a:pPr lvl="2">
              <a:lnSpc>
                <a:spcPct val="150000"/>
              </a:lnSpc>
            </a:pPr>
            <a:r>
              <a:rPr lang="fr-FR" sz="2000" dirty="0"/>
              <a:t>Impacts psychologiques d’une disqualification du sport</a:t>
            </a:r>
          </a:p>
          <a:p>
            <a:pPr lvl="2">
              <a:lnSpc>
                <a:spcPct val="150000"/>
              </a:lnSpc>
            </a:pPr>
            <a:r>
              <a:rPr lang="fr-FR" sz="2000" dirty="0"/>
              <a:t>Perte de temps et stress secondaires aux investigations</a:t>
            </a:r>
          </a:p>
          <a:p>
            <a:pPr lvl="1">
              <a:lnSpc>
                <a:spcPct val="150000"/>
              </a:lnSpc>
            </a:pPr>
            <a:r>
              <a:rPr lang="fr-FR" sz="2000" b="1" dirty="0"/>
              <a:t>Pour le système de santé</a:t>
            </a:r>
          </a:p>
          <a:p>
            <a:pPr lvl="2">
              <a:lnSpc>
                <a:spcPct val="150000"/>
              </a:lnSpc>
            </a:pPr>
            <a:r>
              <a:rPr lang="fr-FR" sz="2000" dirty="0"/>
              <a:t>Nombre important d’athlètes à dépister </a:t>
            </a:r>
          </a:p>
          <a:p>
            <a:pPr lvl="2">
              <a:lnSpc>
                <a:spcPct val="150000"/>
              </a:lnSpc>
            </a:pPr>
            <a:r>
              <a:rPr lang="fr-FR" sz="2000" dirty="0"/>
              <a:t>Interprétation de chaque ECG par expert </a:t>
            </a:r>
          </a:p>
          <a:p>
            <a:pPr lvl="2">
              <a:lnSpc>
                <a:spcPct val="150000"/>
              </a:lnSpc>
            </a:pPr>
            <a:r>
              <a:rPr lang="fr-FR" sz="2000" dirty="0"/>
              <a:t>Fardeau financier ++ due aux investigations supplémentaires (écho, </a:t>
            </a:r>
            <a:r>
              <a:rPr lang="fr-FR" sz="2000" dirty="0" err="1"/>
              <a:t>etc</a:t>
            </a:r>
            <a:r>
              <a:rPr lang="fr-FR" sz="2000" dirty="0"/>
              <a:t>) 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F60087-B92E-7649-B80B-C3EC7E4E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C438-9ACB-D84F-9A35-564C9EEBC61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446053"/>
      </p:ext>
    </p:extLst>
  </p:cSld>
  <p:clrMapOvr>
    <a:masterClrMapping/>
  </p:clrMapOvr>
</p:sld>
</file>

<file path=ppt/theme/theme1.xml><?xml version="1.0" encoding="utf-8"?>
<a:theme xmlns:a="http://schemas.openxmlformats.org/drawingml/2006/main" name="Expédition">
  <a:themeElements>
    <a:clrScheme name="Expédition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Expédition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pédition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64099</TotalTime>
  <Words>2723</Words>
  <Application>Microsoft Macintosh PowerPoint</Application>
  <PresentationFormat>Affichage à l'écran (4:3)</PresentationFormat>
  <Paragraphs>395</Paragraphs>
  <Slides>36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Gill Sans MT</vt:lpstr>
      <vt:lpstr>Wingdings</vt:lpstr>
      <vt:lpstr>Expédition</vt:lpstr>
      <vt:lpstr>La mort subite cardiaque chez l’athlète : quelle place réserver à l’ECG de dépistage ? </vt:lpstr>
      <vt:lpstr>Divulgation</vt:lpstr>
      <vt:lpstr>Qu’est-ce que la mort subite d’origine cardiaque (MSOC)?</vt:lpstr>
      <vt:lpstr>Pathologies cardiaques responsables de la MsOc</vt:lpstr>
      <vt:lpstr>Au Canada</vt:lpstr>
      <vt:lpstr>Ailleurs dans le monde</vt:lpstr>
      <vt:lpstr>Défi dans notre pratique</vt:lpstr>
      <vt:lpstr>L’ecg : Particularités  </vt:lpstr>
      <vt:lpstr>Conséquences potentielles du dépistage avec ecg</vt:lpstr>
      <vt:lpstr>Question de recherche</vt:lpstr>
      <vt:lpstr>Objectifs </vt:lpstr>
      <vt:lpstr>Présentation PowerPoint</vt:lpstr>
      <vt:lpstr>Présentation PowerPoint</vt:lpstr>
      <vt:lpstr>Article #1</vt:lpstr>
      <vt:lpstr>Article #1- Résultats</vt:lpstr>
      <vt:lpstr>Article #1</vt:lpstr>
      <vt:lpstr>Article #2</vt:lpstr>
      <vt:lpstr>Article #2 : résultats </vt:lpstr>
      <vt:lpstr>Article #2</vt:lpstr>
      <vt:lpstr>Article #3</vt:lpstr>
      <vt:lpstr>Présentation PowerPoint</vt:lpstr>
      <vt:lpstr>Article #3 </vt:lpstr>
      <vt:lpstr>Article #4 </vt:lpstr>
      <vt:lpstr>Article #4 : Résultats</vt:lpstr>
      <vt:lpstr>Article #4 : Résultats</vt:lpstr>
      <vt:lpstr>Article #4</vt:lpstr>
      <vt:lpstr>Article #5</vt:lpstr>
      <vt:lpstr>Article #5</vt:lpstr>
      <vt:lpstr>Article #5</vt:lpstr>
      <vt:lpstr>Tableau comparatif </vt:lpstr>
      <vt:lpstr>Discussion</vt:lpstr>
      <vt:lpstr>Nouvelles recommandations AU CANADA</vt:lpstr>
      <vt:lpstr>Conclusion</vt:lpstr>
      <vt:lpstr>Références</vt:lpstr>
      <vt:lpstr>Références</vt:lpstr>
      <vt:lpstr>Merci!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Lefrançois ⚡</dc:creator>
  <cp:lastModifiedBy>Microsoft Office User</cp:lastModifiedBy>
  <cp:revision>300</cp:revision>
  <cp:lastPrinted>2019-04-17T02:18:52Z</cp:lastPrinted>
  <dcterms:created xsi:type="dcterms:W3CDTF">2018-01-28T22:02:51Z</dcterms:created>
  <dcterms:modified xsi:type="dcterms:W3CDTF">2019-05-20T17:45:08Z</dcterms:modified>
</cp:coreProperties>
</file>