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57" r:id="rId3"/>
    <p:sldId id="264" r:id="rId4"/>
    <p:sldId id="262" r:id="rId5"/>
    <p:sldId id="273" r:id="rId6"/>
    <p:sldId id="293" r:id="rId7"/>
    <p:sldId id="291" r:id="rId8"/>
    <p:sldId id="261" r:id="rId9"/>
    <p:sldId id="292" r:id="rId10"/>
    <p:sldId id="274" r:id="rId11"/>
    <p:sldId id="275" r:id="rId12"/>
    <p:sldId id="277" r:id="rId13"/>
    <p:sldId id="279" r:id="rId14"/>
    <p:sldId id="265" r:id="rId15"/>
    <p:sldId id="280" r:id="rId16"/>
    <p:sldId id="258" r:id="rId17"/>
    <p:sldId id="281" r:id="rId18"/>
    <p:sldId id="259" r:id="rId19"/>
    <p:sldId id="287" r:id="rId20"/>
    <p:sldId id="260" r:id="rId21"/>
    <p:sldId id="266" r:id="rId22"/>
    <p:sldId id="288" r:id="rId23"/>
    <p:sldId id="267" r:id="rId24"/>
    <p:sldId id="270" r:id="rId25"/>
    <p:sldId id="263" r:id="rId26"/>
    <p:sldId id="294" r:id="rId27"/>
    <p:sldId id="289" r:id="rId28"/>
    <p:sldId id="283" r:id="rId29"/>
    <p:sldId id="284" r:id="rId30"/>
    <p:sldId id="285" r:id="rId31"/>
    <p:sldId id="295" r:id="rId32"/>
    <p:sldId id="271" r:id="rId33"/>
    <p:sldId id="269" r:id="rId34"/>
    <p:sldId id="290"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86433" autoAdjust="0"/>
  </p:normalViewPr>
  <p:slideViewPr>
    <p:cSldViewPr snapToGrid="0" snapToObjects="1">
      <p:cViewPr varScale="1">
        <p:scale>
          <a:sx n="80" d="100"/>
          <a:sy n="80" d="100"/>
        </p:scale>
        <p:origin x="12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oleObject" Target="file:///\\Users\MarioMM\Dropbox\Inclus%203%20juin\Metaanalyse\Last%20version\Incidence%20chart%20avec%20tendance%2017%20ma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a:t>Diabetes Duration vs </a:t>
            </a:r>
            <a:r>
              <a:rPr lang="fr-FR" baseline="0"/>
              <a:t>Prevalence of Hearing Loss</a:t>
            </a:r>
            <a:endParaRPr lang="fr-FR"/>
          </a:p>
        </c:rich>
      </c:tx>
      <c:overlay val="0"/>
    </c:title>
    <c:autoTitleDeleted val="0"/>
    <c:plotArea>
      <c:layout/>
      <c:scatterChart>
        <c:scatterStyle val="lineMarker"/>
        <c:varyColors val="0"/>
        <c:ser>
          <c:idx val="0"/>
          <c:order val="0"/>
          <c:tx>
            <c:v>Diabetics</c:v>
          </c:tx>
          <c:spPr>
            <a:ln w="47625">
              <a:noFill/>
            </a:ln>
          </c:spPr>
          <c:trendline>
            <c:trendlineType val="linear"/>
            <c:dispRSqr val="1"/>
            <c:dispEq val="1"/>
            <c:trendlineLbl>
              <c:layout>
                <c:manualLayout>
                  <c:x val="7.6787518226888299E-2"/>
                  <c:y val="-3.0694560548969001E-2"/>
                </c:manualLayout>
              </c:layout>
              <c:numFmt formatCode="General" sourceLinked="0"/>
            </c:trendlineLbl>
          </c:trendline>
          <c:xVal>
            <c:numRef>
              <c:f>Sheet1!$B$2:$B$9</c:f>
              <c:numCache>
                <c:formatCode>0.00</c:formatCode>
                <c:ptCount val="8"/>
                <c:pt idx="0">
                  <c:v>6.75</c:v>
                </c:pt>
                <c:pt idx="1">
                  <c:v>4.5</c:v>
                </c:pt>
                <c:pt idx="2">
                  <c:v>5</c:v>
                </c:pt>
                <c:pt idx="3">
                  <c:v>12.1</c:v>
                </c:pt>
                <c:pt idx="4">
                  <c:v>5.8</c:v>
                </c:pt>
                <c:pt idx="5">
                  <c:v>11.7</c:v>
                </c:pt>
                <c:pt idx="6">
                  <c:v>5</c:v>
                </c:pt>
                <c:pt idx="7">
                  <c:v>8.2000000000000011</c:v>
                </c:pt>
              </c:numCache>
            </c:numRef>
          </c:xVal>
          <c:yVal>
            <c:numRef>
              <c:f>Sheet1!$C$2:$C$9</c:f>
              <c:numCache>
                <c:formatCode>0.00</c:formatCode>
                <c:ptCount val="8"/>
                <c:pt idx="0">
                  <c:v>7.7</c:v>
                </c:pt>
                <c:pt idx="1">
                  <c:v>19</c:v>
                </c:pt>
                <c:pt idx="2">
                  <c:v>33</c:v>
                </c:pt>
                <c:pt idx="3">
                  <c:v>23.9</c:v>
                </c:pt>
                <c:pt idx="4">
                  <c:v>48</c:v>
                </c:pt>
                <c:pt idx="5">
                  <c:v>44</c:v>
                </c:pt>
                <c:pt idx="6" formatCode="#\ ?/?">
                  <c:v>5.17</c:v>
                </c:pt>
                <c:pt idx="7">
                  <c:v>39.5</c:v>
                </c:pt>
              </c:numCache>
            </c:numRef>
          </c:yVal>
          <c:smooth val="0"/>
          <c:extLst xmlns:c16r2="http://schemas.microsoft.com/office/drawing/2015/06/chart">
            <c:ext xmlns:c16="http://schemas.microsoft.com/office/drawing/2014/chart" uri="{C3380CC4-5D6E-409C-BE32-E72D297353CC}">
              <c16:uniqueId val="{00000001-C439-474B-A2E1-B72A04A5168B}"/>
            </c:ext>
          </c:extLst>
        </c:ser>
        <c:ser>
          <c:idx val="1"/>
          <c:order val="1"/>
          <c:tx>
            <c:v>Controls</c:v>
          </c:tx>
          <c:spPr>
            <a:ln w="47625">
              <a:noFill/>
            </a:ln>
          </c:spPr>
          <c:trendline>
            <c:spPr>
              <a:ln>
                <a:solidFill>
                  <a:srgbClr val="FF0000"/>
                </a:solidFill>
              </a:ln>
            </c:spPr>
            <c:trendlineType val="linear"/>
            <c:dispRSqr val="1"/>
            <c:dispEq val="1"/>
            <c:trendlineLbl>
              <c:layout>
                <c:manualLayout>
                  <c:x val="9.6166812481773098E-2"/>
                  <c:y val="-3.0331863060100699E-2"/>
                </c:manualLayout>
              </c:layout>
              <c:numFmt formatCode="General" sourceLinked="0"/>
            </c:trendlineLbl>
          </c:trendline>
          <c:xVal>
            <c:numRef>
              <c:f>Sheet1!$B$2:$B$9</c:f>
              <c:numCache>
                <c:formatCode>0.00</c:formatCode>
                <c:ptCount val="8"/>
                <c:pt idx="0">
                  <c:v>6.75</c:v>
                </c:pt>
                <c:pt idx="1">
                  <c:v>4.5</c:v>
                </c:pt>
                <c:pt idx="2">
                  <c:v>5</c:v>
                </c:pt>
                <c:pt idx="3">
                  <c:v>12.1</c:v>
                </c:pt>
                <c:pt idx="4">
                  <c:v>5.8</c:v>
                </c:pt>
                <c:pt idx="5">
                  <c:v>11.7</c:v>
                </c:pt>
                <c:pt idx="6">
                  <c:v>5</c:v>
                </c:pt>
                <c:pt idx="7">
                  <c:v>8.2000000000000011</c:v>
                </c:pt>
              </c:numCache>
            </c:numRef>
          </c:xVal>
          <c:yVal>
            <c:numRef>
              <c:f>Sheet1!$D$2:$D$9</c:f>
              <c:numCache>
                <c:formatCode>General</c:formatCode>
                <c:ptCount val="8"/>
                <c:pt idx="0">
                  <c:v>0</c:v>
                </c:pt>
                <c:pt idx="1">
                  <c:v>11.5</c:v>
                </c:pt>
                <c:pt idx="2">
                  <c:v>0</c:v>
                </c:pt>
                <c:pt idx="3">
                  <c:v>0</c:v>
                </c:pt>
                <c:pt idx="4">
                  <c:v>0</c:v>
                </c:pt>
                <c:pt idx="5">
                  <c:v>20</c:v>
                </c:pt>
                <c:pt idx="6">
                  <c:v>0</c:v>
                </c:pt>
                <c:pt idx="7">
                  <c:v>5.0999999999999996</c:v>
                </c:pt>
              </c:numCache>
            </c:numRef>
          </c:yVal>
          <c:smooth val="0"/>
          <c:extLst xmlns:c16r2="http://schemas.microsoft.com/office/drawing/2015/06/chart">
            <c:ext xmlns:c16="http://schemas.microsoft.com/office/drawing/2014/chart" uri="{C3380CC4-5D6E-409C-BE32-E72D297353CC}">
              <c16:uniqueId val="{00000003-C439-474B-A2E1-B72A04A5168B}"/>
            </c:ext>
          </c:extLst>
        </c:ser>
        <c:dLbls>
          <c:showLegendKey val="0"/>
          <c:showVal val="0"/>
          <c:showCatName val="0"/>
          <c:showSerName val="0"/>
          <c:showPercent val="0"/>
          <c:showBubbleSize val="0"/>
        </c:dLbls>
        <c:axId val="281701296"/>
        <c:axId val="281702472"/>
      </c:scatterChart>
      <c:valAx>
        <c:axId val="281701296"/>
        <c:scaling>
          <c:orientation val="minMax"/>
        </c:scaling>
        <c:delete val="0"/>
        <c:axPos val="b"/>
        <c:title>
          <c:tx>
            <c:rich>
              <a:bodyPr/>
              <a:lstStyle/>
              <a:p>
                <a:pPr>
                  <a:defRPr/>
                </a:pPr>
                <a:r>
                  <a:rPr lang="en-US"/>
                  <a:t>Mean</a:t>
                </a:r>
                <a:r>
                  <a:rPr lang="en-US" baseline="0"/>
                  <a:t> duration (years)</a:t>
                </a:r>
                <a:endParaRPr lang="en-US"/>
              </a:p>
            </c:rich>
          </c:tx>
          <c:overlay val="0"/>
        </c:title>
        <c:numFmt formatCode="0.00" sourceLinked="1"/>
        <c:majorTickMark val="out"/>
        <c:minorTickMark val="none"/>
        <c:tickLblPos val="nextTo"/>
        <c:crossAx val="281702472"/>
        <c:crosses val="autoZero"/>
        <c:crossBetween val="midCat"/>
      </c:valAx>
      <c:valAx>
        <c:axId val="281702472"/>
        <c:scaling>
          <c:orientation val="minMax"/>
        </c:scaling>
        <c:delete val="0"/>
        <c:axPos val="l"/>
        <c:majorGridlines/>
        <c:title>
          <c:tx>
            <c:rich>
              <a:bodyPr/>
              <a:lstStyle/>
              <a:p>
                <a:pPr>
                  <a:defRPr/>
                </a:pPr>
                <a:r>
                  <a:rPr lang="en-US"/>
                  <a:t>Hearing</a:t>
                </a:r>
                <a:r>
                  <a:rPr lang="en-US" baseline="0"/>
                  <a:t> loss Prevalence(%)</a:t>
                </a:r>
                <a:endParaRPr lang="en-US"/>
              </a:p>
            </c:rich>
          </c:tx>
          <c:overlay val="0"/>
        </c:title>
        <c:numFmt formatCode="0.00" sourceLinked="1"/>
        <c:majorTickMark val="out"/>
        <c:minorTickMark val="none"/>
        <c:tickLblPos val="nextTo"/>
        <c:crossAx val="281701296"/>
        <c:crosses val="autoZero"/>
        <c:crossBetween val="midCat"/>
      </c:valAx>
      <c:spPr>
        <a:solidFill>
          <a:schemeClr val="accent1">
            <a:lumMod val="20000"/>
            <a:lumOff val="80000"/>
          </a:schemeClr>
        </a:solidFill>
      </c:spPr>
    </c:plotArea>
    <c:legend>
      <c:legendPos val="r"/>
      <c:layout>
        <c:manualLayout>
          <c:xMode val="edge"/>
          <c:yMode val="edge"/>
          <c:x val="0.83480326625838397"/>
          <c:y val="0.31743486486176098"/>
          <c:w val="0.151863400408282"/>
          <c:h val="0.30749568925535797"/>
        </c:manualLayout>
      </c:layout>
      <c:overlay val="0"/>
    </c:legend>
    <c:plotVisOnly val="1"/>
    <c:dispBlanksAs val="gap"/>
    <c:showDLblsOverMax val="0"/>
  </c:chart>
  <c:spPr>
    <a:solidFill>
      <a:schemeClr val="bg1"/>
    </a:solidFill>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55EFD-A0AA-C64C-99BC-9DB8E8177C69}" type="datetimeFigureOut">
              <a:rPr lang="fr-FR" smtClean="0"/>
              <a:t>31/05/2017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5ADF75-5DC2-504C-B5D9-314254A85B8F}" type="slidenum">
              <a:rPr lang="fr-FR" smtClean="0"/>
              <a:t>‹N°›</a:t>
            </a:fld>
            <a:endParaRPr lang="fr-FR"/>
          </a:p>
        </p:txBody>
      </p:sp>
    </p:spTree>
    <p:extLst>
      <p:ext uri="{BB962C8B-B14F-4D97-AF65-F5344CB8AC3E}">
        <p14:creationId xmlns:p14="http://schemas.microsoft.com/office/powerpoint/2010/main" val="445746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hac-aspc.gc.ca/cd-mc/publications/diabetes-diabete/facts-figures-faits-chiffres-2011/chap5-eng.php#endnote3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phac-aspc.gc.ca/cd-mc/publications/diabetes-diabete/facts-figures-faits-chiffres-2011/chap2-eng.php#chp2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a:t>
            </a:fld>
            <a:endParaRPr lang="fr-FR"/>
          </a:p>
        </p:txBody>
      </p:sp>
    </p:spTree>
    <p:extLst>
      <p:ext uri="{BB962C8B-B14F-4D97-AF65-F5344CB8AC3E}">
        <p14:creationId xmlns:p14="http://schemas.microsoft.com/office/powerpoint/2010/main" val="1681991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reason is that the average age of T1D diagnosis peaks around the age of 6 years </a:t>
            </a:r>
            <a:r>
              <a:rPr lang="en-US" sz="1200" i="1" kern="1200" dirty="0">
                <a:solidFill>
                  <a:schemeClr val="tx1"/>
                </a:solidFill>
                <a:effectLst/>
                <a:latin typeface="+mn-lt"/>
                <a:ea typeface="+mn-ea"/>
                <a:cs typeface="+mn-cs"/>
              </a:rPr>
              <a:t>(Age at diagnosis and seasonal variation in the onset of insulin-dependent diabetes in Chile (Southern hemisphere) – AND Epidemiology of childhood type I diabetes in Sudan, 1987-1990.)</a:t>
            </a:r>
            <a:r>
              <a:rPr lang="en-US" sz="1200" kern="1200" dirty="0">
                <a:solidFill>
                  <a:schemeClr val="tx1"/>
                </a:solidFill>
                <a:effectLst/>
                <a:latin typeface="+mn-lt"/>
                <a:ea typeface="+mn-ea"/>
                <a:cs typeface="+mn-cs"/>
              </a:rPr>
              <a:t> and it takes a minimum of 7.8 years to measure a deleterious effect on the hearing system in type 2 diabetes (</a:t>
            </a:r>
            <a:r>
              <a:rPr lang="en-US" sz="1200" kern="1200" dirty="0" err="1">
                <a:solidFill>
                  <a:schemeClr val="tx1"/>
                </a:solidFill>
                <a:effectLst/>
                <a:latin typeface="+mn-lt"/>
                <a:ea typeface="+mn-ea"/>
                <a:cs typeface="+mn-cs"/>
              </a:rPr>
              <a:t>Akinpelu</a:t>
            </a:r>
            <a:r>
              <a:rPr lang="en-US" sz="1200" kern="1200" dirty="0">
                <a:solidFill>
                  <a:schemeClr val="tx1"/>
                </a:solidFill>
                <a:effectLst/>
                <a:latin typeface="+mn-lt"/>
                <a:ea typeface="+mn-ea"/>
                <a:cs typeface="+mn-cs"/>
              </a:rPr>
              <a:t>). Moreover, it was decided to exclude articles before 1977, which was the year that Wolfram Syndrome was extensively reviewed. Studies in language other than English, French and Spanish were excluded.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Wolfram syndrome is known to present with sensorineural hearing loss and insulin-dependent diabetes, the terms “wolfram” and “wolfram syndrome” were used as exclusion criteria in our search strategy</a:t>
            </a:r>
            <a:r>
              <a:rPr lang="fr-FR" dirty="0">
                <a:effectLst/>
              </a:rPr>
              <a:t> </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first two authors (MMM and NP) preset the criteria for study eligibility and independently screened the titles and abstracts retrieved by the electronic search as performed by a librarian. A first-stage list of relevant articles was generated by a joint-review between authors.</a:t>
            </a:r>
            <a:r>
              <a:rPr lang="fr-FR" dirty="0">
                <a:effectLst/>
              </a:rPr>
              <a:t> </a:t>
            </a:r>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11</a:t>
            </a:fld>
            <a:endParaRPr lang="fr-FR"/>
          </a:p>
        </p:txBody>
      </p:sp>
    </p:spTree>
    <p:extLst>
      <p:ext uri="{BB962C8B-B14F-4D97-AF65-F5344CB8AC3E}">
        <p14:creationId xmlns:p14="http://schemas.microsoft.com/office/powerpoint/2010/main" val="1965091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effectLst/>
            </a:endParaRPr>
          </a:p>
          <a:p>
            <a:r>
              <a:rPr lang="en-US" sz="1200" kern="1200" dirty="0">
                <a:solidFill>
                  <a:schemeClr val="tx1"/>
                </a:solidFill>
                <a:effectLst/>
                <a:latin typeface="+mn-lt"/>
                <a:ea typeface="+mn-ea"/>
                <a:cs typeface="+mn-cs"/>
              </a:rPr>
              <a:t>For second-stage review, full texts were independently reviewed to justify inclusion or exclusion to generate a second and final list. Studies were then excluded if the type of DM was not defined or when the diagnosis was based on patient self-report. Also, studies were excluded if there was no control group. If data was repeated in two articles, only one article fitting the criteria of this review was included. Articles not available in North-American libraries were also excluded. At last, articles whose data was not precisely reported were excluded (i.e. no standard deviation available or graphical information available only)</a:t>
            </a:r>
            <a:r>
              <a:rPr lang="fr-FR" dirty="0">
                <a:effectLst/>
              </a:rPr>
              <a:t> </a:t>
            </a:r>
          </a:p>
          <a:p>
            <a:endParaRPr lang="fr-FR" dirty="0">
              <a:effectLst/>
            </a:endParaRPr>
          </a:p>
          <a:p>
            <a:r>
              <a:rPr lang="fr-FR" dirty="0">
                <a:effectLst/>
              </a:rPr>
              <a:t>1) </a:t>
            </a:r>
            <a:r>
              <a:rPr lang="en-US" dirty="0">
                <a:effectLst/>
              </a:rPr>
              <a:t>C</a:t>
            </a:r>
            <a:r>
              <a:rPr lang="fr-FR" dirty="0">
                <a:effectLst/>
              </a:rPr>
              <a:t>eus qu’on sait pas si c’est type 1 ou 2</a:t>
            </a:r>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12</a:t>
            </a:fld>
            <a:endParaRPr lang="fr-FR"/>
          </a:p>
        </p:txBody>
      </p:sp>
    </p:spTree>
    <p:extLst>
      <p:ext uri="{BB962C8B-B14F-4D97-AF65-F5344CB8AC3E}">
        <p14:creationId xmlns:p14="http://schemas.microsoft.com/office/powerpoint/2010/main" val="48923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err="1">
                <a:solidFill>
                  <a:schemeClr val="tx1"/>
                </a:solidFill>
                <a:effectLst/>
                <a:latin typeface="+mn-lt"/>
                <a:ea typeface="+mn-ea"/>
                <a:cs typeface="+mn-cs"/>
              </a:rPr>
              <a:t>Avons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utisée</a:t>
            </a:r>
            <a:r>
              <a:rPr lang="en-US" sz="1200" kern="1200" baseline="0" dirty="0">
                <a:solidFill>
                  <a:schemeClr val="tx1"/>
                </a:solidFill>
                <a:effectLst/>
                <a:latin typeface="+mn-lt"/>
                <a:ea typeface="+mn-ea"/>
                <a:cs typeface="+mn-cs"/>
              </a:rPr>
              <a:t> grill DB</a:t>
            </a:r>
          </a:p>
          <a:p>
            <a:r>
              <a:rPr lang="en-US" sz="1200" kern="1200" baseline="0" dirty="0" err="1">
                <a:solidFill>
                  <a:schemeClr val="tx1"/>
                </a:solidFill>
                <a:effectLst/>
                <a:latin typeface="+mn-lt"/>
                <a:ea typeface="+mn-ea"/>
                <a:cs typeface="+mn-cs"/>
              </a:rPr>
              <a:t>Modifié</a:t>
            </a:r>
            <a:r>
              <a:rPr lang="en-US" sz="1200" kern="1200" baseline="0" dirty="0">
                <a:solidFill>
                  <a:schemeClr val="tx1"/>
                </a:solidFill>
                <a:effectLst/>
                <a:latin typeface="+mn-lt"/>
                <a:ea typeface="+mn-ea"/>
                <a:cs typeface="+mn-cs"/>
              </a:rPr>
              <a:t> avec </a:t>
            </a:r>
            <a:r>
              <a:rPr lang="en-US" sz="1200" kern="1200" baseline="0" dirty="0" err="1">
                <a:solidFill>
                  <a:schemeClr val="tx1"/>
                </a:solidFill>
                <a:effectLst/>
                <a:latin typeface="+mn-lt"/>
                <a:ea typeface="+mn-ea"/>
                <a:cs typeface="+mn-cs"/>
              </a:rPr>
              <a:t>l’aide</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notre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agente</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recherche</a:t>
            </a:r>
            <a:r>
              <a:rPr lang="en-US" sz="1200" kern="1200" baseline="0" dirty="0">
                <a:solidFill>
                  <a:schemeClr val="tx1"/>
                </a:solidFill>
                <a:effectLst/>
                <a:latin typeface="+mn-lt"/>
                <a:ea typeface="+mn-ea"/>
                <a:cs typeface="+mn-cs"/>
              </a:rPr>
              <a:t> pour adapter a </a:t>
            </a:r>
            <a:r>
              <a:rPr lang="en-US" sz="1200" kern="1200" baseline="0" dirty="0" err="1">
                <a:solidFill>
                  <a:schemeClr val="tx1"/>
                </a:solidFill>
                <a:effectLst/>
                <a:latin typeface="+mn-lt"/>
                <a:ea typeface="+mn-ea"/>
                <a:cs typeface="+mn-cs"/>
              </a:rPr>
              <a:t>nos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devis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d’études</a:t>
            </a:r>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La </a:t>
            </a:r>
            <a:r>
              <a:rPr lang="en-US" sz="1200" kern="1200" baseline="0" dirty="0" err="1">
                <a:solidFill>
                  <a:schemeClr val="tx1"/>
                </a:solidFill>
                <a:effectLst/>
                <a:latin typeface="+mn-lt"/>
                <a:ea typeface="+mn-ea"/>
                <a:cs typeface="+mn-cs"/>
              </a:rPr>
              <a:t>majorité</a:t>
            </a:r>
            <a:r>
              <a:rPr lang="en-US" sz="1200" kern="1200" baseline="0" dirty="0">
                <a:solidFill>
                  <a:schemeClr val="tx1"/>
                </a:solidFill>
                <a:effectLst/>
                <a:latin typeface="+mn-lt"/>
                <a:ea typeface="+mn-ea"/>
                <a:cs typeface="+mn-cs"/>
              </a:rPr>
              <a:t> des modifications </a:t>
            </a:r>
            <a:r>
              <a:rPr lang="en-US" sz="1200" kern="1200" baseline="0" dirty="0" err="1">
                <a:solidFill>
                  <a:schemeClr val="tx1"/>
                </a:solidFill>
                <a:effectLst/>
                <a:latin typeface="+mn-lt"/>
                <a:ea typeface="+mn-ea"/>
                <a:cs typeface="+mn-cs"/>
              </a:rPr>
              <a:t>impliquait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l’élimination</a:t>
            </a:r>
            <a:r>
              <a:rPr lang="en-US" sz="1200" kern="1200" baseline="0" dirty="0">
                <a:solidFill>
                  <a:schemeClr val="tx1"/>
                </a:solidFill>
                <a:effectLst/>
                <a:latin typeface="+mn-lt"/>
                <a:ea typeface="+mn-ea"/>
                <a:cs typeface="+mn-cs"/>
              </a:rPr>
              <a:t> des </a:t>
            </a:r>
            <a:r>
              <a:rPr lang="en-US" sz="1200" kern="1200" baseline="0" dirty="0" err="1">
                <a:solidFill>
                  <a:schemeClr val="tx1"/>
                </a:solidFill>
                <a:effectLst/>
                <a:latin typeface="+mn-lt"/>
                <a:ea typeface="+mn-ea"/>
                <a:cs typeface="+mn-cs"/>
              </a:rPr>
              <a:t>critère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dirigé</a:t>
            </a:r>
            <a:r>
              <a:rPr lang="en-US" sz="1200" kern="1200" baseline="0" dirty="0">
                <a:solidFill>
                  <a:schemeClr val="tx1"/>
                </a:solidFill>
                <a:effectLst/>
                <a:latin typeface="+mn-lt"/>
                <a:ea typeface="+mn-ea"/>
                <a:cs typeface="+mn-cs"/>
              </a:rPr>
              <a:t> pour les </a:t>
            </a:r>
            <a:r>
              <a:rPr lang="en-US" sz="1200" kern="1200" baseline="0" dirty="0" err="1">
                <a:solidFill>
                  <a:schemeClr val="tx1"/>
                </a:solidFill>
                <a:effectLst/>
                <a:latin typeface="+mn-lt"/>
                <a:ea typeface="+mn-ea"/>
                <a:cs typeface="+mn-cs"/>
              </a:rPr>
              <a:t>études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randomisées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Original 26 Items   Points </a:t>
            </a:r>
            <a:r>
              <a:rPr lang="en-US" sz="1200" kern="1200" dirty="0" err="1">
                <a:solidFill>
                  <a:schemeClr val="tx1"/>
                </a:solidFill>
                <a:effectLst/>
                <a:latin typeface="+mn-lt"/>
                <a:ea typeface="+mn-ea"/>
                <a:cs typeface="+mn-cs"/>
              </a:rPr>
              <a:t>totaux</a:t>
            </a:r>
            <a:r>
              <a:rPr lang="en-US" sz="1200" kern="1200" dirty="0">
                <a:solidFill>
                  <a:schemeClr val="tx1"/>
                </a:solidFill>
                <a:effectLst/>
                <a:latin typeface="+mn-lt"/>
                <a:ea typeface="+mn-ea"/>
                <a:cs typeface="+mn-cs"/>
              </a:rPr>
              <a:t> 28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nous</a:t>
            </a:r>
          </a:p>
          <a:p>
            <a:r>
              <a:rPr lang="en-US" sz="1200" kern="1200" dirty="0" err="1">
                <a:solidFill>
                  <a:schemeClr val="tx1"/>
                </a:solidFill>
                <a:effectLst/>
                <a:latin typeface="+mn-lt"/>
                <a:ea typeface="+mn-ea"/>
                <a:cs typeface="+mn-cs"/>
              </a:rPr>
              <a:t>Oui</a:t>
            </a:r>
            <a:r>
              <a:rPr lang="en-US" sz="1200" kern="1200" dirty="0">
                <a:solidFill>
                  <a:schemeClr val="tx1"/>
                </a:solidFill>
                <a:effectLst/>
                <a:latin typeface="+mn-lt"/>
                <a:ea typeface="+mn-ea"/>
                <a:cs typeface="+mn-cs"/>
              </a:rPr>
              <a:t> vs No vs Impossible de </a:t>
            </a:r>
            <a:r>
              <a:rPr lang="en-US" sz="1200" kern="1200" dirty="0" err="1">
                <a:solidFill>
                  <a:schemeClr val="tx1"/>
                </a:solidFill>
                <a:effectLst/>
                <a:latin typeface="+mn-lt"/>
                <a:ea typeface="+mn-ea"/>
                <a:cs typeface="+mn-cs"/>
              </a:rPr>
              <a:t>déterminer</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Eligible articles were rated independently for quality assessment using the modified Downs and Black scale with a maximum of 21 points</a:t>
            </a:r>
            <a:r>
              <a:rPr lang="fr-FR"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Articles with no age matched controls or with no information concerning the exclusion of risk factors (chronic noise exposure, iatrogenic ototoxicity, previous ear surgery/trauma and conductive hearing) according</a:t>
            </a:r>
            <a:r>
              <a:rPr lang="en-US" sz="1200" kern="1200" baseline="0" dirty="0">
                <a:solidFill>
                  <a:schemeClr val="tx1"/>
                </a:solidFill>
                <a:effectLst/>
                <a:latin typeface="+mn-lt"/>
                <a:ea typeface="+mn-ea"/>
                <a:cs typeface="+mn-cs"/>
              </a:rPr>
              <a:t> to our grille </a:t>
            </a:r>
            <a:r>
              <a:rPr lang="en-US" sz="1200" kern="1200" dirty="0">
                <a:solidFill>
                  <a:schemeClr val="tx1"/>
                </a:solidFill>
                <a:effectLst/>
                <a:latin typeface="+mn-lt"/>
                <a:ea typeface="+mn-ea"/>
                <a:cs typeface="+mn-cs"/>
              </a:rPr>
              <a:t> were considered low quality.</a:t>
            </a: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13</a:t>
            </a:fld>
            <a:endParaRPr lang="fr-FR"/>
          </a:p>
        </p:txBody>
      </p:sp>
    </p:spTree>
    <p:extLst>
      <p:ext uri="{BB962C8B-B14F-4D97-AF65-F5344CB8AC3E}">
        <p14:creationId xmlns:p14="http://schemas.microsoft.com/office/powerpoint/2010/main" val="97836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Electronic database search on the 28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March 2017 identified 3803 articles while 28 additional references were obtained through manual search (Figure 1). Eighty-five articles were analyzed for full text of whom 21 were assessed using the modified Downs and Black quality control scale. Ten articles were classified as high quality study and eleven were qualified as low. The inter-rater correlation for the review was 0.82.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a:t>
            </a:r>
            <a:r>
              <a:rPr lang="en-US" sz="1200" kern="1200" baseline="0" dirty="0">
                <a:solidFill>
                  <a:schemeClr val="tx1"/>
                </a:solidFill>
                <a:effectLst/>
                <a:latin typeface="+mn-lt"/>
                <a:ea typeface="+mn-ea"/>
                <a:cs typeface="+mn-cs"/>
              </a:rPr>
              <a:t> avec </a:t>
            </a:r>
            <a:r>
              <a:rPr lang="en-US" sz="1200" kern="1200" baseline="0" dirty="0" err="1">
                <a:solidFill>
                  <a:schemeClr val="tx1"/>
                </a:solidFill>
                <a:effectLst/>
                <a:latin typeface="+mn-lt"/>
                <a:ea typeface="+mn-ea"/>
                <a:cs typeface="+mn-cs"/>
              </a:rPr>
              <a:t>logiciel</a:t>
            </a:r>
            <a:r>
              <a:rPr lang="en-US" sz="1200" kern="1200" baseline="0" dirty="0">
                <a:solidFill>
                  <a:schemeClr val="tx1"/>
                </a:solidFill>
                <a:effectLst/>
                <a:latin typeface="+mn-lt"/>
                <a:ea typeface="+mn-ea"/>
                <a:cs typeface="+mn-cs"/>
              </a:rPr>
              <a:t> REVMAN de </a:t>
            </a:r>
            <a:r>
              <a:rPr lang="en-US" sz="1200" kern="1200" baseline="0" dirty="0" err="1">
                <a:solidFill>
                  <a:schemeClr val="tx1"/>
                </a:solidFill>
                <a:effectLst/>
                <a:latin typeface="+mn-lt"/>
                <a:ea typeface="+mn-ea"/>
                <a:cs typeface="+mn-cs"/>
              </a:rPr>
              <a:t>cochrane</a:t>
            </a:r>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14</a:t>
            </a:fld>
            <a:endParaRPr lang="fr-FR"/>
          </a:p>
        </p:txBody>
      </p:sp>
    </p:spTree>
    <p:extLst>
      <p:ext uri="{BB962C8B-B14F-4D97-AF65-F5344CB8AC3E}">
        <p14:creationId xmlns:p14="http://schemas.microsoft.com/office/powerpoint/2010/main" val="36181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3 </a:t>
            </a:r>
            <a:r>
              <a:rPr lang="fr-FR" dirty="0" err="1"/>
              <a:t>etudes</a:t>
            </a:r>
            <a:r>
              <a:rPr lang="fr-FR" dirty="0"/>
              <a:t> impliquant</a:t>
            </a:r>
            <a:r>
              <a:rPr lang="fr-FR" baseline="0" dirty="0"/>
              <a:t> 2 mesure </a:t>
            </a:r>
            <a:r>
              <a:rPr lang="fr-FR" baseline="0" dirty="0" err="1"/>
              <a:t>audiologique</a:t>
            </a:r>
            <a:r>
              <a:rPr lang="fr-FR" baseline="0" dirty="0"/>
              <a:t> ou plus</a:t>
            </a:r>
          </a:p>
          <a:p>
            <a:r>
              <a:rPr lang="en-US" dirty="0"/>
              <a:t>T</a:t>
            </a:r>
            <a:r>
              <a:rPr lang="fr-FR" dirty="0" err="1"/>
              <a:t>ous</a:t>
            </a:r>
            <a:r>
              <a:rPr lang="fr-FR" dirty="0"/>
              <a:t> montrait des différence significatifs de la prévalence de la perte auditifs sauf ceux qui ne sont pas spécifié</a:t>
            </a:r>
          </a:p>
          <a:p>
            <a:endParaRPr lang="fr-FR" dirty="0"/>
          </a:p>
          <a:p>
            <a:endParaRPr lang="fr-FR" dirty="0"/>
          </a:p>
          <a:p>
            <a:r>
              <a:rPr lang="fr-FR" dirty="0"/>
              <a:t> avec cliniques</a:t>
            </a:r>
          </a:p>
          <a:p>
            <a:r>
              <a:rPr lang="fr-FR" dirty="0"/>
              <a:t>LA</a:t>
            </a:r>
            <a:r>
              <a:rPr lang="fr-FR" baseline="0" dirty="0"/>
              <a:t> plus part </a:t>
            </a:r>
            <a:r>
              <a:rPr lang="fr-FR" baseline="0" dirty="0" err="1"/>
              <a:t>sub</a:t>
            </a:r>
            <a:r>
              <a:rPr lang="fr-FR" baseline="0" dirty="0"/>
              <a:t> clinique. </a:t>
            </a:r>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15</a:t>
            </a:fld>
            <a:endParaRPr lang="fr-FR"/>
          </a:p>
        </p:txBody>
      </p:sp>
    </p:spTree>
    <p:extLst>
      <p:ext uri="{BB962C8B-B14F-4D97-AF65-F5344CB8AC3E}">
        <p14:creationId xmlns:p14="http://schemas.microsoft.com/office/powerpoint/2010/main" val="163910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Extraction des </a:t>
            </a:r>
            <a:r>
              <a:rPr lang="en-US" dirty="0" err="1"/>
              <a:t>données</a:t>
            </a:r>
            <a:r>
              <a:rPr lang="en-US" dirty="0"/>
              <a:t> </a:t>
            </a:r>
            <a:r>
              <a:rPr lang="en-US" dirty="0" err="1"/>
              <a:t>dans</a:t>
            </a:r>
            <a:r>
              <a:rPr lang="en-US" dirty="0"/>
              <a:t> 9 articles</a:t>
            </a:r>
            <a:r>
              <a:rPr lang="en-US" baseline="0" dirty="0"/>
              <a:t> pour la </a:t>
            </a:r>
            <a:r>
              <a:rPr lang="en-US" baseline="0" dirty="0" err="1"/>
              <a:t>prévalence</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Voici</a:t>
            </a:r>
            <a:r>
              <a:rPr lang="en-US" baseline="0" dirty="0"/>
              <a:t> les </a:t>
            </a:r>
            <a:r>
              <a:rPr lang="en-US" baseline="0" dirty="0" err="1"/>
              <a:t>résultats</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Or de </a:t>
            </a:r>
            <a:r>
              <a:rPr lang="mr-IN" baseline="0" dirty="0"/>
              <a:t>…</a:t>
            </a:r>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Toutes les études sont positives</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Q</a:t>
            </a:r>
            <a:r>
              <a:rPr lang="fr-CA" baseline="0" dirty="0" err="1"/>
              <a:t>ques</a:t>
            </a:r>
            <a:r>
              <a:rPr lang="fr-CA" baseline="0" dirty="0"/>
              <a:t> non significatif vu qu’ils implique 1</a:t>
            </a:r>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 d’</a:t>
            </a:r>
            <a:r>
              <a:rPr lang="fr-CA" baseline="0" dirty="0" err="1"/>
              <a:t>échantllon</a:t>
            </a:r>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a:t>I2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CRITERES 1 SEULE FREQUENCE</a:t>
            </a:r>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16</a:t>
            </a:fld>
            <a:endParaRPr lang="fr-FR"/>
          </a:p>
        </p:txBody>
      </p:sp>
    </p:spTree>
    <p:extLst>
      <p:ext uri="{BB962C8B-B14F-4D97-AF65-F5344CB8AC3E}">
        <p14:creationId xmlns:p14="http://schemas.microsoft.com/office/powerpoint/2010/main" val="1151407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OR sont de</a:t>
            </a:r>
            <a:r>
              <a:rPr lang="mr-IN" dirty="0"/>
              <a:t>…</a:t>
            </a:r>
            <a:endParaRPr lang="fr-CA" dirty="0"/>
          </a:p>
          <a:p>
            <a:endParaRPr lang="fr-CA" dirty="0"/>
          </a:p>
          <a:p>
            <a:r>
              <a:rPr lang="fr-CA" dirty="0"/>
              <a:t>O</a:t>
            </a:r>
            <a:r>
              <a:rPr lang="en-US" dirty="0"/>
              <a:t>r</a:t>
            </a:r>
            <a:r>
              <a:rPr lang="fr-CA" dirty="0"/>
              <a:t>plus grand</a:t>
            </a:r>
            <a:r>
              <a:rPr lang="fr-CA" baseline="0" dirty="0"/>
              <a:t> pour haute qualité</a:t>
            </a:r>
          </a:p>
          <a:p>
            <a:r>
              <a:rPr lang="en-US" baseline="0" dirty="0"/>
              <a:t>P</a:t>
            </a:r>
            <a:r>
              <a:rPr lang="fr-CA" baseline="0" dirty="0"/>
              <a:t>k: il se peut que les études impliquent des échantillon de meilleur qualité amplifiant la tendance.</a:t>
            </a:r>
            <a:endParaRPr lang="fr-CA" dirty="0"/>
          </a:p>
          <a:p>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17</a:t>
            </a:fld>
            <a:endParaRPr lang="fr-FR"/>
          </a:p>
        </p:txBody>
      </p:sp>
    </p:spTree>
    <p:extLst>
      <p:ext uri="{BB962C8B-B14F-4D97-AF65-F5344CB8AC3E}">
        <p14:creationId xmlns:p14="http://schemas.microsoft.com/office/powerpoint/2010/main" val="418884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r>
              <a:rPr lang="fr-CA" dirty="0" err="1"/>
              <a:t>orsque</a:t>
            </a:r>
            <a:r>
              <a:rPr lang="fr-CA" dirty="0"/>
              <a:t> nous avons</a:t>
            </a:r>
            <a:r>
              <a:rPr lang="fr-CA" baseline="0" dirty="0"/>
              <a:t> évaluer les </a:t>
            </a:r>
            <a:r>
              <a:rPr lang="fr-CA" baseline="0" dirty="0" err="1"/>
              <a:t>resultats</a:t>
            </a:r>
            <a:r>
              <a:rPr lang="fr-CA" baseline="0" dirty="0"/>
              <a:t> par fréquence, nous observons en général une tendance des seuils auditifs plus élevés chez les diabétique  pour toues les fréquence, toutefois, seuls les basses fréquence sont significatives statistiquement. </a:t>
            </a:r>
          </a:p>
          <a:p>
            <a:r>
              <a:rPr lang="fr-CA" baseline="0" dirty="0"/>
              <a:t>D’un autre côté, les hautes fréquences montraient un seuils auditif plus élevé que les basses fréquences, qui est cliniquement plus </a:t>
            </a:r>
            <a:r>
              <a:rPr lang="fr-CA" baseline="0" dirty="0" err="1"/>
              <a:t>significatf</a:t>
            </a:r>
            <a:r>
              <a:rPr lang="fr-CA" baseline="0" dirty="0"/>
              <a:t> (différence  </a:t>
            </a:r>
            <a:r>
              <a:rPr lang="fr-CA" baseline="0" dirty="0" err="1"/>
              <a:t>a.d</a:t>
            </a:r>
            <a:r>
              <a:rPr lang="fr-CA" baseline="0" dirty="0"/>
              <a:t> 8 dB)</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18</a:t>
            </a:fld>
            <a:endParaRPr lang="fr-FR"/>
          </a:p>
        </p:txBody>
      </p:sp>
    </p:spTree>
    <p:extLst>
      <p:ext uri="{BB962C8B-B14F-4D97-AF65-F5344CB8AC3E}">
        <p14:creationId xmlns:p14="http://schemas.microsoft.com/office/powerpoint/2010/main" val="495941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D</a:t>
            </a:r>
            <a:r>
              <a:rPr lang="fr-FR" dirty="0" err="1"/>
              <a:t>ifférence</a:t>
            </a:r>
            <a:r>
              <a:rPr lang="fr-FR" baseline="0" dirty="0"/>
              <a:t> moyenne entre les amplitudes est</a:t>
            </a:r>
            <a:r>
              <a:rPr lang="mr-IN" baseline="0" dirty="0"/>
              <a:t>…</a:t>
            </a:r>
            <a:endParaRPr lang="fr-CA" baseline="0" dirty="0"/>
          </a:p>
          <a:p>
            <a:r>
              <a:rPr lang="en-US" baseline="0" dirty="0"/>
              <a:t>L</a:t>
            </a:r>
            <a:r>
              <a:rPr lang="fr-CA" baseline="0" dirty="0"/>
              <a:t>es amplitudes sont plus petite, donc une réponse plus faible de la cochlée chez les DB et c’Est statistiquement significatif</a:t>
            </a:r>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20</a:t>
            </a:fld>
            <a:endParaRPr lang="fr-FR"/>
          </a:p>
        </p:txBody>
      </p:sp>
    </p:spTree>
    <p:extLst>
      <p:ext uri="{BB962C8B-B14F-4D97-AF65-F5344CB8AC3E}">
        <p14:creationId xmlns:p14="http://schemas.microsoft.com/office/powerpoint/2010/main" val="64504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En regardant </a:t>
            </a:r>
            <a:r>
              <a:rPr lang="fr-CA" dirty="0" err="1"/>
              <a:t>leds</a:t>
            </a:r>
            <a:r>
              <a:rPr lang="fr-CA" dirty="0"/>
              <a:t> </a:t>
            </a:r>
            <a:r>
              <a:rPr lang="fr-CA" dirty="0" err="1"/>
              <a:t>peatc</a:t>
            </a:r>
            <a:endParaRPr lang="fr-CA" dirty="0"/>
          </a:p>
          <a:p>
            <a:r>
              <a:rPr lang="fr-CA" dirty="0"/>
              <a:t>On remarque dans</a:t>
            </a:r>
            <a:r>
              <a:rPr lang="fr-CA" baseline="0" dirty="0"/>
              <a:t> les différence de latence d’onde sont plus élevé pour les DB impliquant le nerf auditif</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21</a:t>
            </a:fld>
            <a:endParaRPr lang="fr-FR"/>
          </a:p>
        </p:txBody>
      </p:sp>
    </p:spTree>
    <p:extLst>
      <p:ext uri="{BB962C8B-B14F-4D97-AF65-F5344CB8AC3E}">
        <p14:creationId xmlns:p14="http://schemas.microsoft.com/office/powerpoint/2010/main" val="2113375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T1D is one of the most common autoimmune disorders found amongst children and </a:t>
            </a:r>
            <a:r>
              <a:rPr lang="en-US" sz="1200" kern="1200" dirty="0" err="1">
                <a:solidFill>
                  <a:schemeClr val="tx1"/>
                </a:solidFill>
                <a:effectLst/>
                <a:latin typeface="+mn-lt"/>
                <a:ea typeface="+mn-ea"/>
                <a:cs typeface="+mn-cs"/>
              </a:rPr>
              <a:t>adolescen</a:t>
            </a:r>
            <a:r>
              <a:rPr lang="fr-FR" sz="1200" kern="1200" dirty="0" err="1">
                <a:solidFill>
                  <a:schemeClr val="tx1"/>
                </a:solidFill>
                <a:effectLst/>
                <a:latin typeface="+mn-lt"/>
                <a:ea typeface="+mn-ea"/>
                <a:cs typeface="+mn-cs"/>
              </a:rPr>
              <a:t>ts</a:t>
            </a:r>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 2015, over</a:t>
            </a:r>
            <a:r>
              <a:rPr lang="en-US" sz="1200" kern="1200" dirty="0">
                <a:solidFill>
                  <a:schemeClr val="tx1"/>
                </a:solidFill>
                <a:effectLst/>
                <a:latin typeface="+mn-lt"/>
                <a:ea typeface="+mn-ea"/>
                <a:cs typeface="+mn-cs"/>
              </a:rPr>
              <a:t> a half of million children were diagnosed with T1D and the rate of incidence among patients under the age of 14 is estimated to increase by 3% annually worldwide.</a:t>
            </a:r>
          </a:p>
          <a:p>
            <a:r>
              <a:rPr lang="en-US" sz="1200" kern="1200" dirty="0">
                <a:solidFill>
                  <a:schemeClr val="tx1"/>
                </a:solidFill>
                <a:effectLst/>
                <a:latin typeface="+mn-lt"/>
                <a:ea typeface="+mn-ea"/>
                <a:cs typeface="+mn-cs"/>
              </a:rPr>
              <a:t>Faire lien avec </a:t>
            </a:r>
            <a:r>
              <a:rPr lang="en-US" sz="1200" kern="1200" dirty="0" err="1">
                <a:solidFill>
                  <a:schemeClr val="tx1"/>
                </a:solidFill>
                <a:effectLst/>
                <a:latin typeface="+mn-lt"/>
                <a:ea typeface="+mn-ea"/>
                <a:cs typeface="+mn-cs"/>
              </a:rPr>
              <a:t>canada</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a:t>
            </a:fld>
            <a:endParaRPr lang="fr-FR"/>
          </a:p>
        </p:txBody>
      </p:sp>
    </p:spTree>
    <p:extLst>
      <p:ext uri="{BB962C8B-B14F-4D97-AF65-F5344CB8AC3E}">
        <p14:creationId xmlns:p14="http://schemas.microsoft.com/office/powerpoint/2010/main" val="1237607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Explicatio</a:t>
            </a:r>
            <a:r>
              <a:rPr lang="en-US" baseline="0" dirty="0"/>
              <a:t>ns dui table</a:t>
            </a:r>
            <a:r>
              <a:rPr lang="fr-CA" baseline="0" dirty="0"/>
              <a:t>au </a:t>
            </a:r>
          </a:p>
          <a:p>
            <a:endParaRPr lang="fr-CA" baseline="0" dirty="0"/>
          </a:p>
          <a:p>
            <a:r>
              <a:rPr lang="en-US" baseline="0" dirty="0"/>
              <a:t>P</a:t>
            </a:r>
            <a:r>
              <a:rPr lang="fr-CA" baseline="0" dirty="0"/>
              <a:t>lus la </a:t>
            </a:r>
            <a:r>
              <a:rPr lang="fr-CA" baseline="0" dirty="0" err="1"/>
              <a:t>duratio</a:t>
            </a:r>
            <a:r>
              <a:rPr lang="fr-CA" baseline="0" dirty="0"/>
              <a:t> augmente, la prévalence de HL augmente, mais a un taux plus élevé</a:t>
            </a:r>
            <a:endParaRPr lang="en-US" baseline="0" dirty="0"/>
          </a:p>
        </p:txBody>
      </p:sp>
      <p:sp>
        <p:nvSpPr>
          <p:cNvPr id="4" name="Slide Number Placeholder 3"/>
          <p:cNvSpPr>
            <a:spLocks noGrp="1"/>
          </p:cNvSpPr>
          <p:nvPr>
            <p:ph type="sldNum" sz="quarter" idx="10"/>
          </p:nvPr>
        </p:nvSpPr>
        <p:spPr/>
        <p:txBody>
          <a:bodyPr/>
          <a:lstStyle/>
          <a:p>
            <a:fld id="{8C5ADF75-5DC2-504C-B5D9-314254A85B8F}" type="slidenum">
              <a:rPr lang="fr-FR" smtClean="0"/>
              <a:t>22</a:t>
            </a:fld>
            <a:endParaRPr lang="fr-FR"/>
          </a:p>
        </p:txBody>
      </p:sp>
    </p:spTree>
    <p:extLst>
      <p:ext uri="{BB962C8B-B14F-4D97-AF65-F5344CB8AC3E}">
        <p14:creationId xmlns:p14="http://schemas.microsoft.com/office/powerpoint/2010/main" val="558183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23</a:t>
            </a:fld>
            <a:endParaRPr lang="fr-FR"/>
          </a:p>
        </p:txBody>
      </p:sp>
    </p:spTree>
    <p:extLst>
      <p:ext uri="{BB962C8B-B14F-4D97-AF65-F5344CB8AC3E}">
        <p14:creationId xmlns:p14="http://schemas.microsoft.com/office/powerpoint/2010/main" val="1588071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autres facteurs ne sont pas bien contrôlé malgré nos facteurs</a:t>
            </a:r>
            <a:r>
              <a:rPr lang="fr-CA" baseline="0" dirty="0"/>
              <a:t> de confusion</a:t>
            </a:r>
          </a:p>
          <a:p>
            <a:endParaRPr lang="fr-CA" baseline="0" dirty="0"/>
          </a:p>
          <a:p>
            <a:r>
              <a:rPr lang="fr-CA" baseline="0" dirty="0"/>
              <a:t>Études positives la plupart</a:t>
            </a:r>
          </a:p>
          <a:p>
            <a:endParaRPr lang="fr-CA" baseline="0" dirty="0"/>
          </a:p>
          <a:p>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24</a:t>
            </a:fld>
            <a:endParaRPr lang="fr-FR"/>
          </a:p>
        </p:txBody>
      </p:sp>
    </p:spTree>
    <p:extLst>
      <p:ext uri="{BB962C8B-B14F-4D97-AF65-F5344CB8AC3E}">
        <p14:creationId xmlns:p14="http://schemas.microsoft.com/office/powerpoint/2010/main" val="252134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Pour </a:t>
            </a:r>
            <a:r>
              <a:rPr lang="en-US" dirty="0" err="1"/>
              <a:t>vérifier</a:t>
            </a:r>
            <a:r>
              <a:rPr lang="en-US" dirty="0"/>
              <a:t> la </a:t>
            </a:r>
            <a:r>
              <a:rPr lang="en-US" dirty="0" err="1"/>
              <a:t>plausibilité</a:t>
            </a:r>
            <a:r>
              <a:rPr lang="en-US" dirty="0"/>
              <a:t> de </a:t>
            </a:r>
            <a:r>
              <a:rPr lang="en-US" dirty="0" err="1"/>
              <a:t>notre</a:t>
            </a:r>
            <a:r>
              <a:rPr lang="en-US" dirty="0"/>
              <a:t> étude, nous </a:t>
            </a:r>
            <a:r>
              <a:rPr lang="en-US" dirty="0" err="1"/>
              <a:t>avons</a:t>
            </a:r>
            <a:r>
              <a:rPr lang="en-US" dirty="0"/>
              <a:t> </a:t>
            </a:r>
            <a:r>
              <a:rPr lang="en-US" dirty="0" err="1"/>
              <a:t>chercher</a:t>
            </a:r>
            <a:r>
              <a:rPr lang="en-US" dirty="0"/>
              <a:t> des articles </a:t>
            </a:r>
            <a:r>
              <a:rPr lang="en-US" dirty="0" err="1"/>
              <a:t>semblables</a:t>
            </a:r>
            <a:endParaRPr lang="en-US" dirty="0"/>
          </a:p>
          <a:p>
            <a:r>
              <a:rPr lang="en-US" dirty="0"/>
              <a:t>Nous</a:t>
            </a:r>
            <a:r>
              <a:rPr lang="en-US" baseline="0" dirty="0"/>
              <a:t> </a:t>
            </a:r>
            <a:r>
              <a:rPr lang="en-US" baseline="0" dirty="0" err="1"/>
              <a:t>avons</a:t>
            </a:r>
            <a:r>
              <a:rPr lang="en-US" baseline="0" dirty="0"/>
              <a:t> </a:t>
            </a:r>
            <a:r>
              <a:rPr lang="en-US" baseline="0" dirty="0" err="1"/>
              <a:t>trouves</a:t>
            </a:r>
            <a:r>
              <a:rPr lang="en-US" baseline="0" dirty="0"/>
              <a:t> </a:t>
            </a:r>
            <a:r>
              <a:rPr lang="en-US" baseline="0" dirty="0" err="1"/>
              <a:t>l’étude</a:t>
            </a:r>
            <a:r>
              <a:rPr lang="en-US" baseline="0" dirty="0"/>
              <a:t> </a:t>
            </a:r>
            <a:r>
              <a:rPr lang="en-US" baseline="0" dirty="0" err="1"/>
              <a:t>d’horikawa</a:t>
            </a:r>
            <a:r>
              <a:rPr lang="en-US" baseline="0" dirty="0"/>
              <a:t>(2013 )</a:t>
            </a:r>
            <a:endParaRPr lang="en-US" dirty="0"/>
          </a:p>
          <a:p>
            <a:endParaRPr lang="en-US" dirty="0"/>
          </a:p>
          <a:p>
            <a:r>
              <a:rPr lang="en-US" dirty="0"/>
              <a:t>Horikawa: </a:t>
            </a:r>
            <a:r>
              <a:rPr lang="en-US" dirty="0" err="1"/>
              <a:t>diabete</a:t>
            </a:r>
            <a:r>
              <a:rPr lang="en-US" dirty="0"/>
              <a:t> type 2 et type 1. = </a:t>
            </a:r>
            <a:r>
              <a:rPr lang="en-US" dirty="0" err="1"/>
              <a:t>même</a:t>
            </a:r>
            <a:r>
              <a:rPr lang="en-US" dirty="0"/>
              <a:t> </a:t>
            </a:r>
            <a:r>
              <a:rPr lang="en-US" dirty="0" err="1"/>
              <a:t>tendance</a:t>
            </a:r>
            <a:endParaRPr lang="en-US"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25</a:t>
            </a:fld>
            <a:endParaRPr lang="fr-FR"/>
          </a:p>
        </p:txBody>
      </p:sp>
    </p:spTree>
    <p:extLst>
      <p:ext uri="{BB962C8B-B14F-4D97-AF65-F5344CB8AC3E}">
        <p14:creationId xmlns:p14="http://schemas.microsoft.com/office/powerpoint/2010/main" val="1530097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Le </a:t>
            </a:r>
            <a:r>
              <a:rPr lang="en-US" dirty="0" err="1"/>
              <a:t>même</a:t>
            </a:r>
            <a:r>
              <a:rPr lang="en-US" dirty="0"/>
              <a:t> </a:t>
            </a:r>
            <a:r>
              <a:rPr lang="en-US" dirty="0" err="1"/>
              <a:t>cas</a:t>
            </a:r>
            <a:r>
              <a:rPr lang="en-US" dirty="0"/>
              <a:t> pour </a:t>
            </a:r>
            <a:r>
              <a:rPr lang="en-US" dirty="0" err="1"/>
              <a:t>akinpelu</a:t>
            </a:r>
            <a:r>
              <a:rPr lang="en-US" dirty="0"/>
              <a:t> avec type 2</a:t>
            </a:r>
          </a:p>
          <a:p>
            <a:endParaRPr lang="en-US"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26</a:t>
            </a:fld>
            <a:endParaRPr lang="fr-FR"/>
          </a:p>
        </p:txBody>
      </p:sp>
    </p:spTree>
    <p:extLst>
      <p:ext uri="{BB962C8B-B14F-4D97-AF65-F5344CB8AC3E}">
        <p14:creationId xmlns:p14="http://schemas.microsoft.com/office/powerpoint/2010/main" val="21861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Revue </a:t>
            </a:r>
            <a:r>
              <a:rPr lang="fr-FR" baseline="0" dirty="0" err="1"/>
              <a:t>systematique</a:t>
            </a:r>
            <a:r>
              <a:rPr lang="fr-FR" baseline="0" dirty="0"/>
              <a:t> avec le </a:t>
            </a:r>
            <a:r>
              <a:rPr lang="fr-FR" baseline="0" dirty="0" err="1"/>
              <a:t>meme</a:t>
            </a:r>
            <a:r>
              <a:rPr lang="fr-FR" baseline="0" dirty="0"/>
              <a:t> sujet. </a:t>
            </a:r>
            <a:r>
              <a:rPr lang="en-US" baseline="0" dirty="0"/>
              <a:t>P</a:t>
            </a:r>
            <a:r>
              <a:rPr lang="fr-FR" baseline="0" dirty="0" err="1"/>
              <a:t>ublié</a:t>
            </a:r>
            <a:r>
              <a:rPr lang="fr-FR" baseline="0" dirty="0"/>
              <a:t> en </a:t>
            </a:r>
            <a:r>
              <a:rPr lang="fr-FR" baseline="0" dirty="0" err="1"/>
              <a:t>oct</a:t>
            </a:r>
            <a:r>
              <a:rPr lang="fr-FR" baseline="0" dirty="0"/>
              <a:t> 2016</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Nous étions découragés </a:t>
            </a:r>
            <a:r>
              <a:rPr lang="fr-FR" baseline="0" dirty="0" err="1"/>
              <a:t>initialment</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En </a:t>
            </a:r>
            <a:r>
              <a:rPr lang="fr-FR" baseline="0" dirty="0" err="1"/>
              <a:t>evaluant</a:t>
            </a:r>
            <a:r>
              <a:rPr lang="fr-FR" baseline="0" dirty="0"/>
              <a:t> l’article en profondeur, il y a une différence importants à plusieurs niveaux</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3 MOTEURS DE rechercher Embase, </a:t>
            </a:r>
            <a:r>
              <a:rPr lang="fr-FR" baseline="0" dirty="0" err="1"/>
              <a:t>Pubmed</a:t>
            </a:r>
            <a:r>
              <a:rPr lang="fr-FR" baseline="0" dirty="0"/>
              <a:t>, </a:t>
            </a:r>
            <a:r>
              <a:rPr lang="fr-FR" baseline="0" dirty="0" err="1"/>
              <a:t>Wanfang</a:t>
            </a:r>
            <a:r>
              <a:rPr lang="fr-FR" baseline="0" dirty="0"/>
              <a:t> </a:t>
            </a:r>
            <a:r>
              <a:rPr lang="fr-FR" baseline="0" dirty="0" err="1"/>
              <a:t>Database</a:t>
            </a:r>
            <a:r>
              <a:rPr lang="fr-FR" baseline="0" dirty="0"/>
              <a:t> (probablement moins connu en occident)</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Basse de données initiale de 698 alors que nous avions près de 3000</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Les même </a:t>
            </a:r>
            <a:r>
              <a:rPr lang="fr-FR" baseline="0" dirty="0" err="1"/>
              <a:t>critèere</a:t>
            </a:r>
            <a:r>
              <a:rPr lang="fr-FR" baseline="0" dirty="0"/>
              <a:t> d’exclusion était utilisé</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15 Articles au total</a:t>
            </a:r>
            <a:endParaRPr lang="fr-FR" dirty="0"/>
          </a:p>
          <a:p>
            <a:endParaRPr lang="fr-FR" dirty="0"/>
          </a:p>
          <a:p>
            <a:r>
              <a:rPr lang="fr-FR" dirty="0"/>
              <a:t>15 articles </a:t>
            </a:r>
            <a:r>
              <a:rPr lang="fr-FR" dirty="0" err="1"/>
              <a:t>evalués</a:t>
            </a:r>
            <a:r>
              <a:rPr lang="fr-FR" dirty="0"/>
              <a:t> avec la grille de qualité</a:t>
            </a:r>
            <a:r>
              <a:rPr lang="fr-FR" baseline="0" dirty="0"/>
              <a:t> Ottawa Newcastle </a:t>
            </a:r>
          </a:p>
          <a:p>
            <a:r>
              <a:rPr lang="fr-FR" baseline="0" dirty="0"/>
              <a:t>Pas d’explication sur implication de la classification des articles avec cette grille. En d’autres mots, on ne </a:t>
            </a:r>
            <a:r>
              <a:rPr lang="fr-FR" baseline="0" dirty="0" err="1"/>
              <a:t>conna</a:t>
            </a:r>
            <a:r>
              <a:rPr lang="ro-RO" baseline="0" dirty="0"/>
              <a:t>î</a:t>
            </a:r>
            <a:r>
              <a:rPr lang="fr-FR" baseline="0" dirty="0" err="1"/>
              <a:t>t</a:t>
            </a:r>
            <a:r>
              <a:rPr lang="fr-FR" baseline="0" dirty="0"/>
              <a:t> pas la signification clinique de </a:t>
            </a:r>
            <a:r>
              <a:rPr lang="fr-FR" baseline="0" dirty="0" err="1"/>
              <a:t>houtes</a:t>
            </a:r>
            <a:r>
              <a:rPr lang="fr-FR" baseline="0" dirty="0"/>
              <a:t> et basses qualité</a:t>
            </a:r>
          </a:p>
          <a:p>
            <a:r>
              <a:rPr lang="fr-FR" baseline="0" dirty="0"/>
              <a:t>Pas utilisé ces données dans la </a:t>
            </a:r>
            <a:r>
              <a:rPr lang="fr-FR" baseline="0" dirty="0" err="1"/>
              <a:t>métanaluse</a:t>
            </a:r>
            <a:r>
              <a:rPr lang="fr-FR" baseline="0" dirty="0"/>
              <a:t> = pas d’</a:t>
            </a:r>
            <a:r>
              <a:rPr lang="fr-FR" baseline="0" dirty="0" err="1"/>
              <a:t>evaluation</a:t>
            </a:r>
            <a:r>
              <a:rPr lang="fr-FR" baseline="0" dirty="0"/>
              <a:t> d’analyse de sensibilité. </a:t>
            </a:r>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27</a:t>
            </a:fld>
            <a:endParaRPr lang="fr-FR"/>
          </a:p>
        </p:txBody>
      </p:sp>
    </p:spTree>
    <p:extLst>
      <p:ext uri="{BB962C8B-B14F-4D97-AF65-F5344CB8AC3E}">
        <p14:creationId xmlns:p14="http://schemas.microsoft.com/office/powerpoint/2010/main" val="1617609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Meta-analyse de </a:t>
            </a:r>
            <a:r>
              <a:rPr lang="fr-FR" baseline="0" dirty="0" err="1"/>
              <a:t>prevalence</a:t>
            </a:r>
            <a:r>
              <a:rPr lang="fr-FR" baseline="0" dirty="0"/>
              <a:t> seulement sur 4 articles nous = 9</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3 articles dont jugé par notre </a:t>
            </a:r>
            <a:r>
              <a:rPr lang="fr-FR" baseline="0" dirty="0" err="1"/>
              <a:t>criteres</a:t>
            </a:r>
            <a:r>
              <a:rPr lang="fr-FR" baseline="0" dirty="0"/>
              <a:t> comme haute qualité et 1 article exclue de notre grille </a:t>
            </a:r>
            <a:r>
              <a:rPr lang="fr-FR" baseline="0" dirty="0" err="1"/>
              <a:t>Okhovat</a:t>
            </a:r>
            <a:r>
              <a:rPr lang="fr-FR" baseline="0" dirty="0"/>
              <a:t> (</a:t>
            </a:r>
            <a:r>
              <a:rPr lang="fr-FR" baseline="0" dirty="0" err="1"/>
              <a:t>age</a:t>
            </a:r>
            <a:r>
              <a:rPr lang="fr-FR" baseline="0" dirty="0"/>
              <a:t> moins de 14 ans)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On a </a:t>
            </a:r>
            <a:r>
              <a:rPr lang="en-US" dirty="0" err="1"/>
              <a:t>eu</a:t>
            </a:r>
            <a:r>
              <a:rPr lang="en-US" dirty="0"/>
              <a:t> plus de n. 250 vs 365</a:t>
            </a:r>
            <a:endParaRPr lang="fr-FR" baseline="0" dirty="0"/>
          </a:p>
          <a:p>
            <a:r>
              <a:rPr lang="en-US" dirty="0"/>
              <a:t>Article </a:t>
            </a:r>
            <a:r>
              <a:rPr lang="en-US" dirty="0" err="1"/>
              <a:t>anterieur</a:t>
            </a:r>
            <a:r>
              <a:rPr lang="en-US" dirty="0"/>
              <a:t> </a:t>
            </a:r>
            <a:r>
              <a:rPr lang="en-US" dirty="0" err="1"/>
              <a:t>surestimation</a:t>
            </a:r>
            <a:r>
              <a:rPr lang="en-US" dirty="0"/>
              <a:t> OR 49 </a:t>
            </a:r>
            <a:r>
              <a:rPr lang="en-US" dirty="0" err="1"/>
              <a:t>vs</a:t>
            </a:r>
            <a:r>
              <a:rPr lang="en-US" baseline="0" dirty="0"/>
              <a:t> 7</a:t>
            </a:r>
            <a:r>
              <a:rPr lang="en-US" dirty="0"/>
              <a:t>. </a:t>
            </a:r>
            <a:r>
              <a:rPr lang="en-US" dirty="0" err="1"/>
              <a:t>qualité</a:t>
            </a:r>
            <a:r>
              <a:rPr lang="en-US" dirty="0"/>
              <a:t> des etudes</a:t>
            </a:r>
            <a:r>
              <a:rPr lang="en-US" baseline="0" dirty="0"/>
              <a:t> </a:t>
            </a:r>
            <a:r>
              <a:rPr lang="en-US" baseline="0" dirty="0" err="1"/>
              <a:t>ou</a:t>
            </a:r>
            <a:r>
              <a:rPr lang="en-US" baseline="0" dirty="0"/>
              <a:t> </a:t>
            </a:r>
            <a:r>
              <a:rPr lang="en-US" baseline="0" dirty="0" err="1"/>
              <a:t>taille</a:t>
            </a:r>
            <a:r>
              <a:rPr lang="en-US" baseline="0" dirty="0"/>
              <a:t> des </a:t>
            </a:r>
            <a:r>
              <a:rPr lang="en-US" baseline="0" dirty="0" err="1"/>
              <a:t>echantillons</a:t>
            </a:r>
            <a:endParaRPr lang="en-US"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28</a:t>
            </a:fld>
            <a:endParaRPr lang="fr-FR"/>
          </a:p>
        </p:txBody>
      </p:sp>
    </p:spTree>
    <p:extLst>
      <p:ext uri="{BB962C8B-B14F-4D97-AF65-F5344CB8AC3E}">
        <p14:creationId xmlns:p14="http://schemas.microsoft.com/office/powerpoint/2010/main" val="502047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Pas de </a:t>
            </a:r>
            <a:r>
              <a:rPr lang="fr-FR" dirty="0" err="1"/>
              <a:t>Significance</a:t>
            </a:r>
            <a:r>
              <a:rPr lang="fr-FR" baseline="0" dirty="0"/>
              <a:t> statistique dans les </a:t>
            </a:r>
            <a:r>
              <a:rPr lang="fr-FR" baseline="0" dirty="0" err="1"/>
              <a:t>memes</a:t>
            </a:r>
            <a:r>
              <a:rPr lang="fr-FR" baseline="0" dirty="0"/>
              <a:t> </a:t>
            </a:r>
            <a:r>
              <a:rPr lang="fr-FR" baseline="0" dirty="0" err="1"/>
              <a:t>frequences</a:t>
            </a:r>
            <a:r>
              <a:rPr lang="fr-FR" baseline="0" dirty="0"/>
              <a:t> ou on a trouvé 0.5 0. dB. Autant que nous la </a:t>
            </a:r>
            <a:r>
              <a:rPr lang="fr-FR" baseline="0" dirty="0" err="1"/>
              <a:t>difference</a:t>
            </a:r>
            <a:r>
              <a:rPr lang="fr-FR" baseline="0" dirty="0"/>
              <a:t> </a:t>
            </a:r>
            <a:r>
              <a:rPr lang="fr-FR" baseline="0" dirty="0" err="1"/>
              <a:t>etait</a:t>
            </a:r>
            <a:r>
              <a:rPr lang="fr-FR" baseline="0" dirty="0"/>
              <a:t> plus grande jus qu’ a 5 dB. </a:t>
            </a:r>
            <a:r>
              <a:rPr lang="fr-FR" baseline="0" dirty="0" err="1"/>
              <a:t>Difference</a:t>
            </a:r>
            <a:r>
              <a:rPr lang="fr-FR" baseline="0" dirty="0"/>
              <a:t> clinique en pratique.</a:t>
            </a:r>
          </a:p>
          <a:p>
            <a:r>
              <a:rPr lang="fr-FR" baseline="0" dirty="0"/>
              <a:t>Intervalle de confiance plus grande mais pas de signification car </a:t>
            </a:r>
            <a:r>
              <a:rPr lang="fr-FR" baseline="0" dirty="0" err="1"/>
              <a:t>selection</a:t>
            </a:r>
            <a:r>
              <a:rPr lang="fr-FR" baseline="0" dirty="0"/>
              <a:t> d’</a:t>
            </a:r>
            <a:r>
              <a:rPr lang="fr-FR" baseline="0" dirty="0" err="1"/>
              <a:t>etudes</a:t>
            </a:r>
            <a:r>
              <a:rPr lang="fr-FR" baseline="0" dirty="0"/>
              <a:t> pas bonne. </a:t>
            </a:r>
          </a:p>
          <a:p>
            <a:endParaRPr lang="fr-FR" baseline="0" dirty="0"/>
          </a:p>
          <a:p>
            <a:r>
              <a:rPr lang="fr-FR" baseline="0" dirty="0"/>
              <a:t>Les différence </a:t>
            </a:r>
            <a:r>
              <a:rPr lang="fr-FR" baseline="0" dirty="0" err="1"/>
              <a:t>tres</a:t>
            </a:r>
            <a:r>
              <a:rPr lang="fr-FR" baseline="0" dirty="0"/>
              <a:t> petites = pas de </a:t>
            </a:r>
            <a:r>
              <a:rPr lang="fr-FR" baseline="0" dirty="0" err="1"/>
              <a:t>significance</a:t>
            </a:r>
            <a:r>
              <a:rPr lang="fr-FR" baseline="0" dirty="0"/>
              <a:t> clinique</a:t>
            </a:r>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29</a:t>
            </a:fld>
            <a:endParaRPr lang="fr-FR"/>
          </a:p>
        </p:txBody>
      </p:sp>
    </p:spTree>
    <p:extLst>
      <p:ext uri="{BB962C8B-B14F-4D97-AF65-F5344CB8AC3E}">
        <p14:creationId xmlns:p14="http://schemas.microsoft.com/office/powerpoint/2010/main" val="2043672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Trouvé</a:t>
            </a:r>
            <a:r>
              <a:rPr lang="fr-FR" baseline="0" dirty="0"/>
              <a:t> une </a:t>
            </a:r>
            <a:r>
              <a:rPr lang="fr-FR" baseline="0" dirty="0" err="1"/>
              <a:t>difference</a:t>
            </a:r>
            <a:r>
              <a:rPr lang="fr-FR" baseline="0" dirty="0"/>
              <a:t> plus grande seulement dans deux de trois ondes des ABR. Par contre nous on a trouvé une </a:t>
            </a:r>
            <a:r>
              <a:rPr lang="fr-FR" baseline="0" dirty="0" err="1"/>
              <a:t>difference</a:t>
            </a:r>
            <a:r>
              <a:rPr lang="fr-FR" baseline="0" dirty="0"/>
              <a:t> dans trois ondes. </a:t>
            </a:r>
          </a:p>
          <a:p>
            <a:endParaRPr lang="fr-FR" dirty="0"/>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PTA ABR sans OAE</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Dans leur discussion ils n’ont pas fait de lien pratique des </a:t>
            </a:r>
            <a:r>
              <a:rPr lang="fr-FR" baseline="0" dirty="0" err="1"/>
              <a:t>resultats</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30</a:t>
            </a:fld>
            <a:endParaRPr lang="fr-FR"/>
          </a:p>
        </p:txBody>
      </p:sp>
    </p:spTree>
    <p:extLst>
      <p:ext uri="{BB962C8B-B14F-4D97-AF65-F5344CB8AC3E}">
        <p14:creationId xmlns:p14="http://schemas.microsoft.com/office/powerpoint/2010/main" val="1699320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Important</a:t>
            </a:r>
            <a:r>
              <a:rPr lang="fr-CA" baseline="0" dirty="0"/>
              <a:t> pour </a:t>
            </a:r>
            <a:r>
              <a:rPr lang="fr-CA" baseline="0" dirty="0" err="1"/>
              <a:t>determiner</a:t>
            </a:r>
            <a:r>
              <a:rPr lang="fr-CA" baseline="0" dirty="0"/>
              <a:t> le site d’atteinte</a:t>
            </a:r>
          </a:p>
          <a:p>
            <a:r>
              <a:rPr lang="fr-CA" baseline="0" dirty="0"/>
              <a:t>   Nous avion obtenus </a:t>
            </a:r>
            <a:r>
              <a:rPr lang="fr-CA" baseline="0" dirty="0" err="1"/>
              <a:t>pls</a:t>
            </a:r>
            <a:r>
              <a:rPr lang="fr-CA" baseline="0" dirty="0"/>
              <a:t> articles </a:t>
            </a:r>
            <a:r>
              <a:rPr lang="fr-CA" baseline="0" dirty="0" err="1"/>
              <a:t>disponbles</a:t>
            </a:r>
            <a:endParaRPr lang="fr-CA" baseline="0" dirty="0"/>
          </a:p>
          <a:p>
            <a:r>
              <a:rPr lang="fr-CA" baseline="0" dirty="0"/>
              <a:t>Atteinte de </a:t>
            </a:r>
            <a:r>
              <a:rPr lang="fr-CA" baseline="0" dirty="0" err="1"/>
              <a:t>cochles</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31</a:t>
            </a:fld>
            <a:endParaRPr lang="fr-FR"/>
          </a:p>
        </p:txBody>
      </p:sp>
    </p:spTree>
    <p:extLst>
      <p:ext uri="{BB962C8B-B14F-4D97-AF65-F5344CB8AC3E}">
        <p14:creationId xmlns:p14="http://schemas.microsoft.com/office/powerpoint/2010/main" val="423892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Nous pensons que le diabète de type 1 est</a:t>
            </a:r>
            <a:r>
              <a:rPr lang="fr-CA" baseline="0" dirty="0"/>
              <a:t> une maladie de jeune, par contre</a:t>
            </a:r>
            <a:r>
              <a:rPr lang="mr-IN" baseline="0" dirty="0"/>
              <a:t>…</a:t>
            </a:r>
            <a:endParaRPr lang="fr-CA" dirty="0"/>
          </a:p>
          <a:p>
            <a:endParaRPr lang="fr-CA" dirty="0"/>
          </a:p>
          <a:p>
            <a:r>
              <a:rPr lang="fr-CA" dirty="0"/>
              <a:t>Le 85% vont être </a:t>
            </a:r>
            <a:r>
              <a:rPr lang="fr-CA" dirty="0" err="1"/>
              <a:t>eventuellement</a:t>
            </a:r>
            <a:r>
              <a:rPr lang="fr-CA" dirty="0"/>
              <a:t> suivi par des </a:t>
            </a:r>
            <a:r>
              <a:rPr lang="fr-CA" dirty="0" err="1"/>
              <a:t>med</a:t>
            </a:r>
            <a:r>
              <a:rPr lang="fr-CA" dirty="0"/>
              <a:t> </a:t>
            </a:r>
            <a:r>
              <a:rPr lang="fr-CA" dirty="0" err="1"/>
              <a:t>fam</a:t>
            </a:r>
            <a:r>
              <a:rPr lang="fr-CA" dirty="0"/>
              <a:t> pour leur </a:t>
            </a:r>
            <a:r>
              <a:rPr lang="fr-CA" dirty="0" err="1"/>
              <a:t>db</a:t>
            </a:r>
            <a:r>
              <a:rPr lang="fr-CA" baseline="0" dirty="0"/>
              <a:t> et complications</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3</a:t>
            </a:fld>
            <a:endParaRPr lang="fr-FR"/>
          </a:p>
        </p:txBody>
      </p:sp>
    </p:spTree>
    <p:extLst>
      <p:ext uri="{BB962C8B-B14F-4D97-AF65-F5344CB8AC3E}">
        <p14:creationId xmlns:p14="http://schemas.microsoft.com/office/powerpoint/2010/main" val="40916809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rPr>
              <a:t>Pourquoi</a:t>
            </a:r>
            <a:r>
              <a:rPr lang="en-US" sz="1200" kern="1200" dirty="0">
                <a:solidFill>
                  <a:schemeClr val="tx1"/>
                </a:solidFill>
                <a:effectLst/>
                <a:latin typeface="+mn-lt"/>
              </a:rPr>
              <a:t> on </a:t>
            </a:r>
            <a:r>
              <a:rPr lang="en-US" sz="1200" kern="1200" dirty="0" err="1">
                <a:solidFill>
                  <a:schemeClr val="tx1"/>
                </a:solidFill>
                <a:effectLst/>
                <a:latin typeface="+mn-lt"/>
              </a:rPr>
              <a:t>devrait</a:t>
            </a:r>
            <a:r>
              <a:rPr lang="en-US" sz="1200" kern="1200" dirty="0">
                <a:solidFill>
                  <a:schemeClr val="tx1"/>
                </a:solidFill>
                <a:effectLst/>
                <a:latin typeface="+mn-lt"/>
              </a:rPr>
              <a:t> </a:t>
            </a:r>
            <a:r>
              <a:rPr lang="en-US" sz="1200" kern="1200" dirty="0" err="1">
                <a:solidFill>
                  <a:schemeClr val="tx1"/>
                </a:solidFill>
                <a:effectLst/>
                <a:latin typeface="+mn-lt"/>
              </a:rPr>
              <a:t>aller</a:t>
            </a:r>
            <a:r>
              <a:rPr lang="en-US" sz="1200" kern="1200" dirty="0">
                <a:solidFill>
                  <a:schemeClr val="tx1"/>
                </a:solidFill>
                <a:effectLst/>
                <a:latin typeface="+mn-lt"/>
              </a:rPr>
              <a:t> </a:t>
            </a:r>
            <a:r>
              <a:rPr lang="en-US" sz="1200" kern="1200" dirty="0" err="1">
                <a:solidFill>
                  <a:schemeClr val="tx1"/>
                </a:solidFill>
                <a:effectLst/>
                <a:latin typeface="+mn-lt"/>
              </a:rPr>
              <a:t>chercher</a:t>
            </a:r>
            <a:r>
              <a:rPr lang="en-US" sz="1200" kern="1200" dirty="0">
                <a:solidFill>
                  <a:schemeClr val="tx1"/>
                </a:solidFill>
                <a:effectLst/>
                <a:latin typeface="+mn-lt"/>
              </a:rPr>
              <a:t> </a:t>
            </a:r>
            <a:r>
              <a:rPr lang="en-US" sz="1200" kern="1200" dirty="0" err="1">
                <a:solidFill>
                  <a:schemeClr val="tx1"/>
                </a:solidFill>
                <a:effectLst/>
                <a:latin typeface="+mn-lt"/>
              </a:rPr>
              <a:t>une</a:t>
            </a:r>
            <a:r>
              <a:rPr lang="en-US" sz="1200" kern="1200" dirty="0">
                <a:solidFill>
                  <a:schemeClr val="tx1"/>
                </a:solidFill>
                <a:effectLst/>
                <a:latin typeface="+mn-lt"/>
              </a:rPr>
              <a:t> </a:t>
            </a:r>
            <a:r>
              <a:rPr lang="en-US" sz="1200" kern="1200" dirty="0" err="1">
                <a:solidFill>
                  <a:schemeClr val="tx1"/>
                </a:solidFill>
                <a:effectLst/>
                <a:latin typeface="+mn-lt"/>
              </a:rPr>
              <a:t>perte</a:t>
            </a:r>
            <a:r>
              <a:rPr lang="en-US" sz="1200" kern="1200" dirty="0">
                <a:solidFill>
                  <a:schemeClr val="tx1"/>
                </a:solidFill>
                <a:effectLst/>
                <a:latin typeface="+mn-lt"/>
              </a:rPr>
              <a:t> </a:t>
            </a:r>
            <a:r>
              <a:rPr lang="en-US" sz="1200" kern="1200" dirty="0" err="1">
                <a:solidFill>
                  <a:schemeClr val="tx1"/>
                </a:solidFill>
                <a:effectLst/>
                <a:latin typeface="+mn-lt"/>
              </a:rPr>
              <a:t>d'audition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Est-</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devrait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rajouter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dans</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liste</a:t>
            </a:r>
            <a:r>
              <a:rPr lang="en-US" sz="1200" kern="1200" dirty="0">
                <a:solidFill>
                  <a:schemeClr val="tx1"/>
                </a:solidFill>
                <a:effectLst/>
                <a:latin typeface="+mn-lt"/>
                <a:ea typeface="+mn-ea"/>
                <a:cs typeface="+mn-cs"/>
              </a:rPr>
              <a:t> de maladies </a:t>
            </a:r>
            <a:r>
              <a:rPr lang="en-US" sz="1200" kern="1200" dirty="0" err="1">
                <a:solidFill>
                  <a:schemeClr val="tx1"/>
                </a:solidFill>
                <a:effectLst/>
                <a:latin typeface="+mn-lt"/>
                <a:ea typeface="+mn-ea"/>
                <a:cs typeface="+mn-cs"/>
              </a:rPr>
              <a:t>microvasculaires</a:t>
            </a:r>
            <a:r>
              <a:rPr lang="en-US" sz="1200" kern="1200" dirty="0">
                <a:solidFill>
                  <a:schemeClr val="tx1"/>
                </a:solidFill>
                <a:effectLst/>
                <a:latin typeface="+mn-lt"/>
                <a:ea typeface="+mn-ea"/>
                <a:cs typeface="+mn-cs"/>
              </a:rPr>
              <a:t> la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perte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auditive</a:t>
            </a:r>
            <a:r>
              <a:rPr lang="en-US" sz="1200" kern="1200" baseline="0" dirty="0">
                <a:solidFill>
                  <a:schemeClr val="tx1"/>
                </a:solidFill>
                <a:effectLst/>
                <a:latin typeface="+mn-lt"/>
                <a:ea typeface="+mn-ea"/>
                <a:cs typeface="+mn-cs"/>
              </a:rPr>
              <a:t> et </a:t>
            </a:r>
            <a:r>
              <a:rPr lang="en-US" sz="1200" kern="1200" baseline="0" dirty="0" err="1">
                <a:solidFill>
                  <a:schemeClr val="tx1"/>
                </a:solidFill>
                <a:effectLst/>
                <a:latin typeface="+mn-lt"/>
                <a:ea typeface="+mn-ea"/>
                <a:cs typeface="+mn-cs"/>
              </a:rPr>
              <a:t>donc</a:t>
            </a:r>
            <a:r>
              <a:rPr lang="en-US" sz="1200" kern="1200" baseline="0" dirty="0">
                <a:solidFill>
                  <a:schemeClr val="tx1"/>
                </a:solidFill>
                <a:effectLst/>
                <a:latin typeface="+mn-lt"/>
                <a:ea typeface="+mn-ea"/>
                <a:cs typeface="+mn-cs"/>
              </a:rPr>
              <a:t> on </a:t>
            </a:r>
            <a:r>
              <a:rPr lang="en-US" sz="1200" kern="1200" baseline="0" dirty="0" err="1">
                <a:solidFill>
                  <a:schemeClr val="tx1"/>
                </a:solidFill>
                <a:effectLst/>
                <a:latin typeface="+mn-lt"/>
                <a:ea typeface="+mn-ea"/>
                <a:cs typeface="+mn-cs"/>
              </a:rPr>
              <a:t>devrait</a:t>
            </a:r>
            <a:r>
              <a:rPr lang="en-US" sz="1200" kern="1200" baseline="0" dirty="0">
                <a:solidFill>
                  <a:schemeClr val="tx1"/>
                </a:solidFill>
                <a:effectLst/>
                <a:latin typeface="+mn-lt"/>
                <a:ea typeface="+mn-ea"/>
                <a:cs typeface="+mn-cs"/>
              </a:rPr>
              <a:t> considerer a </a:t>
            </a:r>
            <a:r>
              <a:rPr lang="en-US" sz="1200" kern="1200" baseline="0" dirty="0" err="1">
                <a:solidFill>
                  <a:schemeClr val="tx1"/>
                </a:solidFill>
                <a:effectLst/>
                <a:latin typeface="+mn-lt"/>
                <a:ea typeface="+mn-ea"/>
                <a:cs typeface="+mn-cs"/>
              </a:rPr>
              <a:t>traiter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nos</a:t>
            </a:r>
            <a:r>
              <a:rPr lang="en-US" sz="1200" kern="1200" baseline="0" dirty="0">
                <a:solidFill>
                  <a:schemeClr val="tx1"/>
                </a:solidFill>
                <a:effectLst/>
                <a:latin typeface="+mn-lt"/>
                <a:ea typeface="+mn-ea"/>
                <a:cs typeface="+mn-cs"/>
              </a:rPr>
              <a:t> patients avec </a:t>
            </a:r>
            <a:r>
              <a:rPr lang="en-US" sz="1200" kern="1200" baseline="0" dirty="0" err="1">
                <a:solidFill>
                  <a:schemeClr val="tx1"/>
                </a:solidFill>
                <a:effectLst/>
                <a:latin typeface="+mn-lt"/>
                <a:ea typeface="+mn-ea"/>
                <a:cs typeface="+mn-cs"/>
              </a:rPr>
              <a:t>une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statine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ou</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 </a:t>
            </a:r>
            <a:r>
              <a:rPr lang="en-US" sz="1200" kern="1200" baseline="0" dirty="0" err="1">
                <a:solidFill>
                  <a:schemeClr val="tx1"/>
                </a:solidFill>
                <a:effectLst/>
                <a:latin typeface="+mn-lt"/>
                <a:ea typeface="+mn-ea"/>
                <a:cs typeface="+mn-cs"/>
              </a:rPr>
              <a:t>peut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etre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rechercher</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d’attaintes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microvasculaires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dans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autre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organes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cibles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comme</a:t>
            </a:r>
            <a:r>
              <a:rPr lang="en-US" sz="1200" kern="1200" baseline="0" dirty="0">
                <a:solidFill>
                  <a:schemeClr val="tx1"/>
                </a:solidFill>
                <a:effectLst/>
                <a:latin typeface="+mn-lt"/>
                <a:ea typeface="+mn-ea"/>
                <a:cs typeface="+mn-cs"/>
              </a:rPr>
              <a:t> on le fait </a:t>
            </a:r>
            <a:r>
              <a:rPr lang="en-US" sz="1200" kern="1200" baseline="0" dirty="0" err="1">
                <a:solidFill>
                  <a:schemeClr val="tx1"/>
                </a:solidFill>
                <a:effectLst/>
                <a:latin typeface="+mn-lt"/>
                <a:ea typeface="+mn-ea"/>
                <a:cs typeface="+mn-cs"/>
              </a:rPr>
              <a:t>deja</a:t>
            </a:r>
            <a:r>
              <a:rPr lang="en-US" sz="1200" kern="1200" baseline="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Chose à explorer </a:t>
            </a:r>
            <a:r>
              <a:rPr lang="en-US" sz="1200" kern="1200" baseline="0" dirty="0" err="1">
                <a:solidFill>
                  <a:schemeClr val="tx1"/>
                </a:solidFill>
                <a:effectLst/>
                <a:latin typeface="+mn-lt"/>
              </a:rPr>
              <a:t>dans</a:t>
            </a:r>
            <a:r>
              <a:rPr lang="en-US" sz="1200" kern="1200" baseline="0" dirty="0">
                <a:solidFill>
                  <a:schemeClr val="tx1"/>
                </a:solidFill>
                <a:effectLst/>
                <a:latin typeface="+mn-lt"/>
              </a:rPr>
              <a:t> le </a:t>
            </a:r>
            <a:r>
              <a:rPr lang="en-US" sz="1200" kern="1200" baseline="0" dirty="0" err="1">
                <a:solidFill>
                  <a:schemeClr val="tx1"/>
                </a:solidFill>
                <a:effectLst/>
                <a:latin typeface="+mn-lt"/>
              </a:rPr>
              <a:t>futur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ndParaRPr>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33</a:t>
            </a:fld>
            <a:endParaRPr lang="fr-FR"/>
          </a:p>
        </p:txBody>
      </p:sp>
    </p:spTree>
    <p:extLst>
      <p:ext uri="{BB962C8B-B14F-4D97-AF65-F5344CB8AC3E}">
        <p14:creationId xmlns:p14="http://schemas.microsoft.com/office/powerpoint/2010/main" val="1617157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*Background en </a:t>
            </a:r>
            <a:r>
              <a:rPr lang="en-US" dirty="0" err="1"/>
              <a:t>Audiologie</a:t>
            </a:r>
            <a:endParaRPr lang="en-US" dirty="0"/>
          </a:p>
          <a:p>
            <a:endParaRPr lang="en-US" dirty="0"/>
          </a:p>
          <a:p>
            <a:r>
              <a:rPr lang="en-US" dirty="0"/>
              <a:t>Complications</a:t>
            </a:r>
            <a:r>
              <a:rPr lang="en-US" baseline="0" dirty="0"/>
              <a:t> de la </a:t>
            </a:r>
            <a:r>
              <a:rPr lang="en-US" baseline="0" dirty="0" err="1"/>
              <a:t>diabète</a:t>
            </a:r>
            <a:endParaRPr lang="en-US" dirty="0"/>
          </a:p>
          <a:p>
            <a:r>
              <a:rPr lang="en-US" dirty="0"/>
              <a:t>Patients adolescents </a:t>
            </a:r>
            <a:r>
              <a:rPr lang="en-US" dirty="0" err="1"/>
              <a:t>diabete</a:t>
            </a:r>
            <a:r>
              <a:rPr lang="en-US" dirty="0"/>
              <a:t> mal </a:t>
            </a:r>
            <a:r>
              <a:rPr lang="en-US" dirty="0" err="1"/>
              <a:t>controlée</a:t>
            </a:r>
            <a:r>
              <a:rPr lang="en-US" dirty="0"/>
              <a:t>, </a:t>
            </a:r>
            <a:r>
              <a:rPr lang="en-US" dirty="0" err="1"/>
              <a:t>ont</a:t>
            </a:r>
            <a:r>
              <a:rPr lang="en-US" dirty="0"/>
              <a:t> a </a:t>
            </a:r>
            <a:r>
              <a:rPr lang="en-US" dirty="0" err="1"/>
              <a:t>croises</a:t>
            </a:r>
            <a:r>
              <a:rPr lang="en-US" dirty="0"/>
              <a:t> des patients avec </a:t>
            </a:r>
            <a:r>
              <a:rPr lang="en-US" dirty="0" err="1"/>
              <a:t>suivi</a:t>
            </a:r>
            <a:r>
              <a:rPr lang="en-US" baseline="0" dirty="0"/>
              <a:t> </a:t>
            </a:r>
            <a:r>
              <a:rPr lang="en-US" baseline="0" dirty="0" err="1"/>
              <a:t>difficile</a:t>
            </a:r>
            <a:endParaRPr lang="en-US" dirty="0"/>
          </a:p>
          <a:p>
            <a:endParaRPr lang="fr-FR" dirty="0"/>
          </a:p>
          <a:p>
            <a:endParaRPr lang="fr-FR" dirty="0"/>
          </a:p>
          <a:p>
            <a:r>
              <a:rPr lang="fr-FR" dirty="0"/>
              <a:t>1.- image de complications</a:t>
            </a:r>
            <a:r>
              <a:rPr lang="fr-FR" baseline="0" dirty="0"/>
              <a:t> de </a:t>
            </a:r>
            <a:r>
              <a:rPr lang="fr-FR" baseline="0" dirty="0" err="1"/>
              <a:t>diabete</a:t>
            </a:r>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long-term complications of type 1 diabetes</a:t>
            </a:r>
            <a:r>
              <a:rPr lang="en-US" baseline="30000" dirty="0">
                <a:hlinkClick r:id="rId3"/>
              </a:rPr>
              <a:t>32</a:t>
            </a:r>
            <a:r>
              <a:rPr lang="en-US" dirty="0"/>
              <a:t> are the same as those for type 2 diabetes, including cardiovascular disease, retinopathy, and nephropathy (</a:t>
            </a:r>
            <a:r>
              <a:rPr lang="en-US" dirty="0">
                <a:hlinkClick r:id="rId4"/>
              </a:rPr>
              <a:t>Chapter 2</a:t>
            </a:r>
            <a:r>
              <a:rPr lang="en-US" dirty="0"/>
              <a:t>). However, because type 1 diabetes is most commonly diagnosed in childhood, there is an increased risk of long-term complications at earlier ages compared to individuals living with type 2 diabetes. </a:t>
            </a:r>
            <a:r>
              <a:rPr lang="en-US" sz="1200" kern="1200" dirty="0">
                <a:solidFill>
                  <a:schemeClr val="tx1"/>
                </a:solidFill>
                <a:effectLst/>
                <a:latin typeface="+mn-lt"/>
                <a:ea typeface="+mn-ea"/>
                <a:cs typeface="+mn-cs"/>
              </a:rPr>
              <a:t>85% </a:t>
            </a:r>
            <a:r>
              <a:rPr lang="en-US" sz="1200" kern="1200" dirty="0" err="1">
                <a:solidFill>
                  <a:schemeClr val="tx1"/>
                </a:solidFill>
                <a:effectLst/>
                <a:latin typeface="+mn-lt"/>
                <a:ea typeface="+mn-ea"/>
                <a:cs typeface="+mn-cs"/>
              </a:rPr>
              <a:t>percents</a:t>
            </a:r>
            <a:r>
              <a:rPr lang="en-US" sz="1200" kern="1200" dirty="0">
                <a:solidFill>
                  <a:schemeClr val="tx1"/>
                </a:solidFill>
                <a:effectLst/>
                <a:latin typeface="+mn-lt"/>
                <a:ea typeface="+mn-ea"/>
                <a:cs typeface="+mn-cs"/>
              </a:rPr>
              <a:t> of patients with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diabete</a:t>
            </a:r>
            <a:r>
              <a:rPr lang="en-US" sz="1200" kern="1200" baseline="0" dirty="0">
                <a:solidFill>
                  <a:schemeClr val="tx1"/>
                </a:solidFill>
                <a:effectLst/>
                <a:latin typeface="+mn-lt"/>
                <a:ea typeface="+mn-ea"/>
                <a:cs typeface="+mn-cs"/>
              </a:rPr>
              <a:t> type 1 are adults. </a:t>
            </a:r>
            <a:r>
              <a:rPr lang="fr-FR" dirty="0">
                <a:effectLst/>
              </a:rPr>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2Adolescence can be a particularly difficult time for management of glycemic levels as teenagers take on this responsibility at the same time as hormonal changes affect glycemic levels and impact insulin requirements.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late vascular complications found in type 2 diabetes are due to long standing hyperglycemia. Since this pathology is more frequent in adult patients, the hearing loss seen in these patients may be partially caused by normal aging. This latter factor is probably absent or minimal in young patients with T1D</a:t>
            </a:r>
            <a:r>
              <a:rPr lang="fr-FR" dirty="0">
                <a:effectLst/>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 International Guidelines for Pediatric and Adolescent Diabetes recommend starting screening T1D for retinopathy and nephropathy at the age of 11 years old and after 5 years of diagnosis</a:t>
            </a:r>
            <a:r>
              <a:rPr lang="fr-FR" sz="1200" kern="1200" dirty="0">
                <a:solidFill>
                  <a:schemeClr val="tx1"/>
                </a:solidFill>
                <a:effectLst/>
                <a:latin typeface="+mn-lt"/>
                <a:ea typeface="+mn-ea"/>
                <a:cs typeface="+mn-cs"/>
              </a:rPr>
              <a:t>.</a:t>
            </a:r>
            <a:r>
              <a:rPr lang="fr-FR"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Nevertheless, there is no consensus about a starting age of screening for hearing loss. </a:t>
            </a:r>
            <a:endParaRPr lang="fr-FR"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4</a:t>
            </a:fld>
            <a:endParaRPr lang="fr-FR"/>
          </a:p>
        </p:txBody>
      </p:sp>
    </p:spTree>
    <p:extLst>
      <p:ext uri="{BB962C8B-B14F-4D97-AF65-F5344CB8AC3E}">
        <p14:creationId xmlns:p14="http://schemas.microsoft.com/office/powerpoint/2010/main" val="314227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kern="1200" dirty="0">
                <a:solidFill>
                  <a:schemeClr val="tx1"/>
                </a:solidFill>
                <a:effectLst/>
                <a:latin typeface="+mn-lt"/>
                <a:ea typeface="+mn-ea"/>
                <a:cs typeface="+mn-cs"/>
              </a:rPr>
              <a:t>The objective of this study is to perform a systematic review and meta-analysis to assess the relation between T1D and hearing loss. </a:t>
            </a:r>
          </a:p>
          <a:p>
            <a:r>
              <a:rPr lang="en-US" sz="1200" kern="1200" dirty="0" err="1">
                <a:solidFill>
                  <a:schemeClr val="tx1"/>
                </a:solidFill>
                <a:effectLst/>
                <a:latin typeface="+mn-lt"/>
                <a:ea typeface="+mn-ea"/>
                <a:cs typeface="+mn-cs"/>
              </a:rPr>
              <a:t>Pourquoi</a:t>
            </a:r>
            <a:r>
              <a:rPr lang="en-US" sz="1200" kern="1200" dirty="0">
                <a:solidFill>
                  <a:schemeClr val="tx1"/>
                </a:solidFill>
                <a:effectLst/>
                <a:latin typeface="+mn-lt"/>
                <a:ea typeface="+mn-ea"/>
                <a:cs typeface="+mn-cs"/>
              </a:rPr>
              <a:t> 14 </a:t>
            </a:r>
            <a:r>
              <a:rPr lang="en-US" sz="1200" kern="1200" dirty="0" err="1">
                <a:solidFill>
                  <a:schemeClr val="tx1"/>
                </a:solidFill>
                <a:effectLst/>
                <a:latin typeface="+mn-lt"/>
                <a:ea typeface="+mn-ea"/>
                <a:cs typeface="+mn-cs"/>
              </a:rPr>
              <a:t>ans</a:t>
            </a:r>
            <a:endParaRPr lang="en-US"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5</a:t>
            </a:fld>
            <a:endParaRPr lang="fr-FR"/>
          </a:p>
        </p:txBody>
      </p:sp>
    </p:spTree>
    <p:extLst>
      <p:ext uri="{BB962C8B-B14F-4D97-AF65-F5344CB8AC3E}">
        <p14:creationId xmlns:p14="http://schemas.microsoft.com/office/powerpoint/2010/main" val="25799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les </a:t>
            </a:r>
            <a:r>
              <a:rPr lang="en-US" err="1"/>
              <a:t>seuils</a:t>
            </a:r>
            <a:r>
              <a:rPr lang="en-US" dirty="0"/>
              <a:t> </a:t>
            </a:r>
            <a:r>
              <a:rPr lang="en-US" err="1"/>
              <a:t>auditifs</a:t>
            </a:r>
            <a:r>
              <a:rPr lang="en-US" dirty="0"/>
              <a:t> </a:t>
            </a:r>
            <a:r>
              <a:rPr lang="en-US" err="1"/>
              <a:t>sont</a:t>
            </a:r>
            <a:r>
              <a:rPr lang="en-US"/>
              <a:t> grands,plus </a:t>
            </a:r>
            <a:r>
              <a:rPr lang="en-US" dirty="0" err="1"/>
              <a:t>il</a:t>
            </a:r>
            <a:r>
              <a:rPr lang="en-US"/>
              <a:t> y a une attiente auditive</a:t>
            </a:r>
          </a:p>
        </p:txBody>
      </p:sp>
      <p:sp>
        <p:nvSpPr>
          <p:cNvPr id="4" name="Slide Number Placeholder 3"/>
          <p:cNvSpPr>
            <a:spLocks noGrp="1"/>
          </p:cNvSpPr>
          <p:nvPr>
            <p:ph type="sldNum" sz="quarter" idx="10"/>
          </p:nvPr>
        </p:nvSpPr>
        <p:spPr/>
        <p:txBody>
          <a:bodyPr/>
          <a:lstStyle/>
          <a:p>
            <a:fld id="{8C5ADF75-5DC2-504C-B5D9-314254A85B8F}" type="slidenum">
              <a:rPr lang="fr-FR" smtClean="0"/>
              <a:t>6</a:t>
            </a:fld>
            <a:endParaRPr lang="fr-FR"/>
          </a:p>
        </p:txBody>
      </p:sp>
    </p:spTree>
    <p:extLst>
      <p:ext uri="{BB962C8B-B14F-4D97-AF65-F5344CB8AC3E}">
        <p14:creationId xmlns:p14="http://schemas.microsoft.com/office/powerpoint/2010/main" val="2679687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
            </a:r>
            <a:r>
              <a:rPr lang="fr-CA" dirty="0"/>
              <a:t>lus latence augmente, plus il y a atteinte du trajet</a:t>
            </a:r>
            <a:r>
              <a:rPr lang="fr-CA" baseline="0" dirty="0"/>
              <a:t> nerveux</a:t>
            </a:r>
          </a:p>
          <a:p>
            <a:endParaRPr lang="fr-CA" baseline="0" dirty="0"/>
          </a:p>
          <a:p>
            <a:r>
              <a:rPr lang="fr-CA" baseline="0" dirty="0"/>
              <a:t>Semblable à ECG ou EEG, image de l’activité </a:t>
            </a:r>
            <a:r>
              <a:rPr lang="fr-CA" baseline="0" dirty="0" err="1"/>
              <a:t>electrique</a:t>
            </a:r>
            <a:r>
              <a:rPr lang="fr-CA" baseline="0" dirty="0"/>
              <a:t> </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8</a:t>
            </a:fld>
            <a:endParaRPr lang="fr-FR"/>
          </a:p>
        </p:txBody>
      </p:sp>
    </p:spTree>
    <p:extLst>
      <p:ext uri="{BB962C8B-B14F-4D97-AF65-F5344CB8AC3E}">
        <p14:creationId xmlns:p14="http://schemas.microsoft.com/office/powerpoint/2010/main" val="284680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Réponses</a:t>
            </a:r>
            <a:r>
              <a:rPr lang="fr-CA" baseline="0" dirty="0"/>
              <a:t> physiologiques, donc pas d’implication du patient</a:t>
            </a:r>
          </a:p>
          <a:p>
            <a:r>
              <a:rPr lang="fr-CA" baseline="0" dirty="0"/>
              <a:t>Pour simplifier: OAE = intégrité de la cochlée et ABR = trajet nerveux</a:t>
            </a:r>
            <a:endParaRPr lang="fr-CA" dirty="0"/>
          </a:p>
        </p:txBody>
      </p:sp>
      <p:sp>
        <p:nvSpPr>
          <p:cNvPr id="4" name="Slide Number Placeholder 3"/>
          <p:cNvSpPr>
            <a:spLocks noGrp="1"/>
          </p:cNvSpPr>
          <p:nvPr>
            <p:ph type="sldNum" sz="quarter" idx="10"/>
          </p:nvPr>
        </p:nvSpPr>
        <p:spPr/>
        <p:txBody>
          <a:bodyPr/>
          <a:lstStyle/>
          <a:p>
            <a:fld id="{8C5ADF75-5DC2-504C-B5D9-314254A85B8F}" type="slidenum">
              <a:rPr lang="fr-FR" smtClean="0"/>
              <a:t>9</a:t>
            </a:fld>
            <a:endParaRPr lang="fr-FR"/>
          </a:p>
        </p:txBody>
      </p:sp>
    </p:spTree>
    <p:extLst>
      <p:ext uri="{BB962C8B-B14F-4D97-AF65-F5344CB8AC3E}">
        <p14:creationId xmlns:p14="http://schemas.microsoft.com/office/powerpoint/2010/main" val="298859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Avec l’aide d’un </a:t>
            </a:r>
            <a:r>
              <a:rPr lang="fr-FR" dirty="0" err="1"/>
              <a:t>bilbiothecaire</a:t>
            </a:r>
            <a:r>
              <a:rPr lang="fr-CA" baseline="0" dirty="0"/>
              <a:t> expert en méta analyse (Philipe </a:t>
            </a:r>
            <a:r>
              <a:rPr lang="fr-CA" baseline="0" dirty="0" err="1"/>
              <a:t>dodin</a:t>
            </a:r>
            <a:r>
              <a:rPr lang="fr-CA" baseline="0" dirty="0"/>
              <a:t> HSJ)</a:t>
            </a:r>
            <a:endParaRPr lang="fr-CA" dirty="0"/>
          </a:p>
          <a:p>
            <a:endParaRPr lang="fr-CA" dirty="0"/>
          </a:p>
          <a:p>
            <a:r>
              <a:rPr lang="fr-CA" dirty="0"/>
              <a:t>Terme</a:t>
            </a:r>
            <a:r>
              <a:rPr lang="fr-CA" baseline="0" dirty="0"/>
              <a:t>s en lien avec TD1 </a:t>
            </a:r>
            <a:r>
              <a:rPr lang="en-US" baseline="0" dirty="0"/>
              <a:t>E</a:t>
            </a:r>
            <a:r>
              <a:rPr lang="fr-CA" baseline="0" dirty="0"/>
              <a:t>tg perte d’audition</a:t>
            </a:r>
          </a:p>
          <a:p>
            <a:r>
              <a:rPr lang="fr-CA" baseline="0" dirty="0"/>
              <a:t>Excluant Wolfram syndrome (implique perte auditive congénitale et diabète </a:t>
            </a:r>
            <a:r>
              <a:rPr lang="fr-CA" baseline="0" dirty="0" err="1"/>
              <a:t>insulino</a:t>
            </a:r>
            <a:r>
              <a:rPr lang="fr-CA" baseline="0" dirty="0"/>
              <a:t> dépendant)</a:t>
            </a:r>
          </a:p>
          <a:p>
            <a:endParaRPr lang="fr-CA" baseline="0" dirty="0"/>
          </a:p>
          <a:p>
            <a:r>
              <a:rPr lang="fr-CA" baseline="0" dirty="0"/>
              <a:t>3 moteurs de recherche</a:t>
            </a:r>
            <a:endParaRPr lang="fr-CA" dirty="0"/>
          </a:p>
        </p:txBody>
      </p:sp>
      <p:sp>
        <p:nvSpPr>
          <p:cNvPr id="4" name="Espace réservé du numéro de diapositive 3"/>
          <p:cNvSpPr>
            <a:spLocks noGrp="1"/>
          </p:cNvSpPr>
          <p:nvPr>
            <p:ph type="sldNum" sz="quarter" idx="10"/>
          </p:nvPr>
        </p:nvSpPr>
        <p:spPr/>
        <p:txBody>
          <a:bodyPr/>
          <a:lstStyle/>
          <a:p>
            <a:fld id="{8C5ADF75-5DC2-504C-B5D9-314254A85B8F}" type="slidenum">
              <a:rPr lang="fr-FR" smtClean="0"/>
              <a:t>10</a:t>
            </a:fld>
            <a:endParaRPr lang="fr-FR"/>
          </a:p>
        </p:txBody>
      </p:sp>
    </p:spTree>
    <p:extLst>
      <p:ext uri="{BB962C8B-B14F-4D97-AF65-F5344CB8AC3E}">
        <p14:creationId xmlns:p14="http://schemas.microsoft.com/office/powerpoint/2010/main" val="27435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lang="en-US"/>
          </a:p>
        </p:txBody>
      </p:sp>
      <p:sp>
        <p:nvSpPr>
          <p:cNvPr id="4" name="Date Placeholder 3"/>
          <p:cNvSpPr>
            <a:spLocks noGrp="1"/>
          </p:cNvSpPr>
          <p:nvPr>
            <p:ph type="dt" sz="half" idx="10"/>
          </p:nvPr>
        </p:nvSpPr>
        <p:spPr/>
        <p:txBody>
          <a:bodyPr/>
          <a:lstStyle/>
          <a:p>
            <a:fld id="{5A53BBD5-5DBB-9048-AB7D-20375A0133C4}"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31457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A53BBD5-5DBB-9048-AB7D-20375A0133C4}"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128487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A53BBD5-5DBB-9048-AB7D-20375A0133C4}"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2821250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idx="1"/>
          </p:nvPr>
        </p:nvSpPr>
        <p:spPr/>
        <p:txBody>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10"/>
          </p:nvPr>
        </p:nvSpPr>
        <p:spPr/>
        <p:txBody>
          <a:bodyPr/>
          <a:lstStyle/>
          <a:p>
            <a:fld id="{5A53BBD5-5DBB-9048-AB7D-20375A0133C4}"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269624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5A53BBD5-5DBB-9048-AB7D-20375A0133C4}" type="datetimeFigureOut">
              <a:rPr lang="en-US" smtClean="0"/>
              <a:t>5/31/2017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124798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Date Placeholder 4"/>
          <p:cNvSpPr>
            <a:spLocks noGrp="1"/>
          </p:cNvSpPr>
          <p:nvPr>
            <p:ph type="dt" sz="half" idx="10"/>
          </p:nvPr>
        </p:nvSpPr>
        <p:spPr/>
        <p:txBody>
          <a:bodyPr/>
          <a:lstStyle/>
          <a:p>
            <a:fld id="{5A53BBD5-5DBB-9048-AB7D-20375A0133C4}"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352873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7" name="Date Placeholder 6"/>
          <p:cNvSpPr>
            <a:spLocks noGrp="1"/>
          </p:cNvSpPr>
          <p:nvPr>
            <p:ph type="dt" sz="half" idx="10"/>
          </p:nvPr>
        </p:nvSpPr>
        <p:spPr/>
        <p:txBody>
          <a:bodyPr/>
          <a:lstStyle/>
          <a:p>
            <a:fld id="{5A53BBD5-5DBB-9048-AB7D-20375A0133C4}" type="datetimeFigureOut">
              <a:rPr lang="en-US" smtClean="0"/>
              <a:t>5/31/2017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146292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lang="en-US"/>
          </a:p>
        </p:txBody>
      </p:sp>
      <p:sp>
        <p:nvSpPr>
          <p:cNvPr id="3" name="Date Placeholder 2"/>
          <p:cNvSpPr>
            <a:spLocks noGrp="1"/>
          </p:cNvSpPr>
          <p:nvPr>
            <p:ph type="dt" sz="half" idx="10"/>
          </p:nvPr>
        </p:nvSpPr>
        <p:spPr/>
        <p:txBody>
          <a:bodyPr/>
          <a:lstStyle/>
          <a:p>
            <a:fld id="{5A53BBD5-5DBB-9048-AB7D-20375A0133C4}" type="datetimeFigureOut">
              <a:rPr lang="en-US" smtClean="0"/>
              <a:t>5/31/2017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72136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3BBD5-5DBB-9048-AB7D-20375A0133C4}" type="datetimeFigureOut">
              <a:rPr lang="en-US" smtClean="0"/>
              <a:t>5/31/2017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3341019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5A53BBD5-5DBB-9048-AB7D-20375A0133C4}"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299677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5A53BBD5-5DBB-9048-AB7D-20375A0133C4}" type="datetimeFigureOut">
              <a:rPr lang="en-US" smtClean="0"/>
              <a:t>5/31/2017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0B5C9C-3ED8-BC49-8D83-AF4823B9452E}" type="slidenum">
              <a:rPr lang="en-US" smtClean="0"/>
              <a:t>‹N°›</a:t>
            </a:fld>
            <a:endParaRPr lang="en-US"/>
          </a:p>
        </p:txBody>
      </p:sp>
    </p:spTree>
    <p:extLst>
      <p:ext uri="{BB962C8B-B14F-4D97-AF65-F5344CB8AC3E}">
        <p14:creationId xmlns:p14="http://schemas.microsoft.com/office/powerpoint/2010/main" val="317558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3BBD5-5DBB-9048-AB7D-20375A0133C4}" type="datetimeFigureOut">
              <a:rPr lang="en-US" smtClean="0"/>
              <a:t>5/31/2017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0B5C9C-3ED8-BC49-8D83-AF4823B9452E}" type="slidenum">
              <a:rPr lang="en-US" smtClean="0"/>
              <a:t>‹N°›</a:t>
            </a:fld>
            <a:endParaRPr lang="en-US"/>
          </a:p>
        </p:txBody>
      </p:sp>
    </p:spTree>
    <p:extLst>
      <p:ext uri="{BB962C8B-B14F-4D97-AF65-F5344CB8AC3E}">
        <p14:creationId xmlns:p14="http://schemas.microsoft.com/office/powerpoint/2010/main" val="459179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upload.wikimedia.org/wikipedia/commons/b/bf/ABR.pn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027" y="2418961"/>
            <a:ext cx="8148577" cy="1441089"/>
          </a:xfrm>
        </p:spPr>
        <p:txBody>
          <a:bodyPr>
            <a:normAutofit fontScale="90000"/>
          </a:bodyPr>
          <a:lstStyle/>
          <a:p>
            <a:r>
              <a:rPr lang="en-US" b="1" dirty="0"/>
              <a:t>Nos </a:t>
            </a:r>
            <a:r>
              <a:rPr lang="en-US" b="1" dirty="0" err="1"/>
              <a:t>diabétiques</a:t>
            </a:r>
            <a:r>
              <a:rPr lang="en-US" b="1" dirty="0"/>
              <a:t> nous </a:t>
            </a:r>
            <a:r>
              <a:rPr lang="fr-CA" b="1" dirty="0"/>
              <a:t>e</a:t>
            </a:r>
            <a:r>
              <a:rPr lang="en-US" b="1" dirty="0" err="1"/>
              <a:t>ntendent-ils</a:t>
            </a:r>
            <a:r>
              <a:rPr lang="en-US" b="1" dirty="0"/>
              <a:t>?</a:t>
            </a:r>
            <a:r>
              <a:rPr lang="en-US" dirty="0"/>
              <a:t> </a:t>
            </a:r>
            <a:br>
              <a:rPr lang="en-US" dirty="0"/>
            </a:br>
            <a:r>
              <a:rPr lang="en-US" sz="3200" dirty="0" err="1">
                <a:solidFill>
                  <a:srgbClr val="000000"/>
                </a:solidFill>
                <a:latin typeface="Calibri"/>
              </a:rPr>
              <a:t>Méta-analyse</a:t>
            </a:r>
            <a:r>
              <a:rPr lang="en-US" sz="3200" dirty="0">
                <a:solidFill>
                  <a:srgbClr val="000000"/>
                </a:solidFill>
                <a:latin typeface="Calibri"/>
              </a:rPr>
              <a:t> sur le </a:t>
            </a:r>
            <a:r>
              <a:rPr lang="en-US" sz="3200" dirty="0" err="1">
                <a:solidFill>
                  <a:srgbClr val="000000"/>
                </a:solidFill>
                <a:latin typeface="Calibri"/>
              </a:rPr>
              <a:t>diabète</a:t>
            </a:r>
            <a:r>
              <a:rPr lang="en-US" sz="3200" dirty="0">
                <a:solidFill>
                  <a:srgbClr val="000000"/>
                </a:solidFill>
                <a:latin typeface="Calibri"/>
              </a:rPr>
              <a:t> de type 1 et la </a:t>
            </a:r>
            <a:r>
              <a:rPr lang="en-US" sz="3200" dirty="0" err="1">
                <a:solidFill>
                  <a:srgbClr val="000000"/>
                </a:solidFill>
                <a:latin typeface="Calibri"/>
              </a:rPr>
              <a:t>perte</a:t>
            </a:r>
            <a:r>
              <a:rPr lang="en-US" sz="3200" dirty="0">
                <a:solidFill>
                  <a:srgbClr val="000000"/>
                </a:solidFill>
                <a:latin typeface="Calibri"/>
              </a:rPr>
              <a:t> </a:t>
            </a:r>
            <a:r>
              <a:rPr lang="en-US" sz="3200" dirty="0" err="1">
                <a:solidFill>
                  <a:srgbClr val="000000"/>
                </a:solidFill>
                <a:latin typeface="Calibri"/>
              </a:rPr>
              <a:t>d'audition</a:t>
            </a:r>
          </a:p>
        </p:txBody>
      </p:sp>
      <p:sp>
        <p:nvSpPr>
          <p:cNvPr id="3" name="Subtitle 2"/>
          <p:cNvSpPr>
            <a:spLocks noGrp="1"/>
          </p:cNvSpPr>
          <p:nvPr>
            <p:ph type="subTitle" idx="1"/>
          </p:nvPr>
        </p:nvSpPr>
        <p:spPr>
          <a:xfrm>
            <a:off x="1375046" y="4591050"/>
            <a:ext cx="6400800" cy="1752600"/>
          </a:xfrm>
        </p:spPr>
        <p:txBody>
          <a:bodyPr>
            <a:normAutofit fontScale="92500" lnSpcReduction="20000"/>
          </a:bodyPr>
          <a:lstStyle/>
          <a:p>
            <a:r>
              <a:rPr lang="en-US" dirty="0"/>
              <a:t>Mario </a:t>
            </a:r>
            <a:r>
              <a:rPr lang="en-US" dirty="0" err="1"/>
              <a:t>Mujica</a:t>
            </a:r>
            <a:r>
              <a:rPr lang="en-US" dirty="0"/>
              <a:t> &amp; Neel Patel </a:t>
            </a:r>
          </a:p>
          <a:p>
            <a:r>
              <a:rPr lang="en-US" dirty="0" err="1"/>
              <a:t>Journée</a:t>
            </a:r>
            <a:r>
              <a:rPr lang="en-US" dirty="0"/>
              <a:t> de </a:t>
            </a:r>
            <a:r>
              <a:rPr lang="en-US" dirty="0" err="1"/>
              <a:t>l’Érudition</a:t>
            </a:r>
            <a:r>
              <a:rPr lang="en-US" dirty="0"/>
              <a:t> et de la Recherche</a:t>
            </a:r>
          </a:p>
          <a:p>
            <a:r>
              <a:rPr lang="en-US" dirty="0"/>
              <a:t>2 </a:t>
            </a:r>
            <a:r>
              <a:rPr lang="en-US" dirty="0" err="1"/>
              <a:t>Juin</a:t>
            </a:r>
            <a:r>
              <a:rPr lang="en-US" dirty="0"/>
              <a:t> 2017</a:t>
            </a:r>
          </a:p>
        </p:txBody>
      </p:sp>
      <p:pic>
        <p:nvPicPr>
          <p:cNvPr id="4" name="Picture 47" descr="ésultats de recherche d'images pour « université de montreal »"/>
          <p:cNvPicPr>
            <a:picLocks noChangeAspect="1" noChangeArrowheads="1"/>
          </p:cNvPicPr>
          <p:nvPr/>
        </p:nvPicPr>
        <p:blipFill>
          <a:blip r:embed="rId3">
            <a:extLst>
              <a:ext uri="{28A0092B-C50C-407E-A947-70E740481C1C}">
                <a14:useLocalDpi xmlns:a14="http://schemas.microsoft.com/office/drawing/2010/main" val="0"/>
              </a:ext>
            </a:extLst>
          </a:blip>
          <a:srcRect l="7161" r="4839"/>
          <a:stretch>
            <a:fillRect/>
          </a:stretch>
        </p:blipFill>
        <p:spPr bwMode="auto">
          <a:xfrm>
            <a:off x="571213" y="533400"/>
            <a:ext cx="2964479" cy="112197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4"/>
          <a:stretch>
            <a:fillRect/>
          </a:stretch>
        </p:blipFill>
        <p:spPr>
          <a:xfrm>
            <a:off x="5112353" y="466725"/>
            <a:ext cx="3439634" cy="1305788"/>
          </a:xfrm>
          <a:prstGeom prst="rect">
            <a:avLst/>
          </a:prstGeom>
        </p:spPr>
      </p:pic>
    </p:spTree>
    <p:extLst>
      <p:ext uri="{BB962C8B-B14F-4D97-AF65-F5344CB8AC3E}">
        <p14:creationId xmlns:p14="http://schemas.microsoft.com/office/powerpoint/2010/main" val="1105810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Méthodologie </a:t>
            </a:r>
            <a:r>
              <a:rPr lang="fr-CA" dirty="0"/>
              <a:t/>
            </a:r>
            <a:br>
              <a:rPr lang="fr-CA" dirty="0"/>
            </a:br>
            <a:r>
              <a:rPr lang="fr-FR" dirty="0"/>
              <a:t>Stratégie de recherche</a:t>
            </a:r>
          </a:p>
        </p:txBody>
      </p:sp>
      <p:sp>
        <p:nvSpPr>
          <p:cNvPr id="5" name="Espace réservé du texte 5"/>
          <p:cNvSpPr>
            <a:spLocks noGrp="1"/>
          </p:cNvSpPr>
          <p:nvPr>
            <p:ph idx="1"/>
          </p:nvPr>
        </p:nvSpPr>
        <p:spPr/>
        <p:txBody>
          <a:bodyPr>
            <a:noAutofit/>
          </a:bodyPr>
          <a:lstStyle/>
          <a:p>
            <a:r>
              <a:rPr lang="fr-FR" sz="1500" b="1" dirty="0" err="1"/>
              <a:t>Pubmed</a:t>
            </a:r>
            <a:endParaRPr lang="fr-FR" sz="1500" b="1" dirty="0"/>
          </a:p>
          <a:p>
            <a:pPr lvl="1"/>
            <a:r>
              <a:rPr lang="fr-CA" sz="1500" dirty="0"/>
              <a:t>(((</a:t>
            </a:r>
            <a:r>
              <a:rPr lang="fr-CA" sz="1500" dirty="0" err="1"/>
              <a:t>Diabet</a:t>
            </a:r>
            <a:r>
              <a:rPr lang="fr-CA" sz="1500" dirty="0"/>
              <a:t>*[</a:t>
            </a:r>
            <a:r>
              <a:rPr lang="fr-CA" sz="1500" dirty="0" err="1"/>
              <a:t>tiab</a:t>
            </a:r>
            <a:r>
              <a:rPr lang="fr-CA" sz="1500" dirty="0"/>
              <a:t>] OR IDDM[</a:t>
            </a:r>
            <a:r>
              <a:rPr lang="fr-CA" sz="1500" dirty="0" err="1"/>
              <a:t>tiab</a:t>
            </a:r>
            <a:r>
              <a:rPr lang="fr-CA" sz="1500" dirty="0"/>
              <a:t>] OR T1DM[</a:t>
            </a:r>
            <a:r>
              <a:rPr lang="fr-CA" sz="1500" dirty="0" err="1"/>
              <a:t>tiab</a:t>
            </a:r>
            <a:r>
              <a:rPr lang="fr-CA" sz="1500" dirty="0"/>
              <a:t>] OR T1D[</a:t>
            </a:r>
            <a:r>
              <a:rPr lang="fr-CA" sz="1500" dirty="0" err="1"/>
              <a:t>tiab</a:t>
            </a:r>
            <a:r>
              <a:rPr lang="fr-CA" sz="1500" dirty="0"/>
              <a:t>] OR </a:t>
            </a:r>
            <a:r>
              <a:rPr lang="fr-CA" sz="1500" dirty="0" err="1"/>
              <a:t>Diabet</a:t>
            </a:r>
            <a:r>
              <a:rPr lang="fr-CA" sz="1500" dirty="0"/>
              <a:t>*[</a:t>
            </a:r>
            <a:r>
              <a:rPr lang="fr-CA" sz="1500" dirty="0" err="1"/>
              <a:t>ot</a:t>
            </a:r>
            <a:r>
              <a:rPr lang="fr-CA" sz="1500" dirty="0"/>
              <a:t>]  OR IDDM[</a:t>
            </a:r>
            <a:r>
              <a:rPr lang="fr-CA" sz="1500" dirty="0" err="1"/>
              <a:t>ot</a:t>
            </a:r>
            <a:r>
              <a:rPr lang="fr-CA" sz="1500" dirty="0"/>
              <a:t>] OR T1DM[</a:t>
            </a:r>
            <a:r>
              <a:rPr lang="fr-CA" sz="1500" dirty="0" err="1"/>
              <a:t>ot</a:t>
            </a:r>
            <a:r>
              <a:rPr lang="fr-CA" sz="1500" dirty="0"/>
              <a:t>] OR T1D[</a:t>
            </a:r>
            <a:r>
              <a:rPr lang="fr-CA" sz="1500" dirty="0" err="1"/>
              <a:t>ot</a:t>
            </a:r>
            <a:r>
              <a:rPr lang="fr-CA" sz="1500" dirty="0"/>
              <a:t>] OR "</a:t>
            </a:r>
            <a:r>
              <a:rPr lang="fr-CA" sz="1500" dirty="0" err="1"/>
              <a:t>Diabetes</a:t>
            </a:r>
            <a:r>
              <a:rPr lang="fr-CA" sz="1500" dirty="0"/>
              <a:t> </a:t>
            </a:r>
            <a:r>
              <a:rPr lang="fr-CA" sz="1500" dirty="0" err="1"/>
              <a:t>Mellitus</a:t>
            </a:r>
            <a:r>
              <a:rPr lang="fr-CA" sz="1500" dirty="0"/>
              <a:t>, Type 1"[</a:t>
            </a:r>
            <a:r>
              <a:rPr lang="fr-CA" sz="1500" dirty="0" err="1"/>
              <a:t>Mesh:NoExp</a:t>
            </a:r>
            <a:r>
              <a:rPr lang="fr-CA" sz="1500" dirty="0"/>
              <a:t>]) NOT (wolfram*[</a:t>
            </a:r>
            <a:r>
              <a:rPr lang="fr-CA" sz="1500" dirty="0" err="1"/>
              <a:t>tiab</a:t>
            </a:r>
            <a:r>
              <a:rPr lang="fr-CA" sz="1500" dirty="0"/>
              <a:t>] OR wolfram*[</a:t>
            </a:r>
            <a:r>
              <a:rPr lang="fr-CA" sz="1500" dirty="0" err="1"/>
              <a:t>ot</a:t>
            </a:r>
            <a:r>
              <a:rPr lang="fr-CA" sz="1500" dirty="0"/>
              <a:t>] OR Wolfram Syndrome[</a:t>
            </a:r>
            <a:r>
              <a:rPr lang="fr-CA" sz="1500" dirty="0" err="1"/>
              <a:t>mh</a:t>
            </a:r>
            <a:r>
              <a:rPr lang="fr-CA" sz="1500" dirty="0"/>
              <a:t>])) AND (</a:t>
            </a:r>
            <a:r>
              <a:rPr lang="fr-CA" sz="1500" dirty="0" err="1"/>
              <a:t>Hearing</a:t>
            </a:r>
            <a:r>
              <a:rPr lang="fr-CA" sz="1500" dirty="0"/>
              <a:t> </a:t>
            </a:r>
            <a:r>
              <a:rPr lang="fr-CA" sz="1500" dirty="0" err="1"/>
              <a:t>loss</a:t>
            </a:r>
            <a:r>
              <a:rPr lang="fr-CA" sz="1500" dirty="0"/>
              <a:t>[</a:t>
            </a:r>
            <a:r>
              <a:rPr lang="fr-CA" sz="1500" dirty="0" err="1"/>
              <a:t>mh</a:t>
            </a:r>
            <a:r>
              <a:rPr lang="fr-CA" sz="1500" dirty="0"/>
              <a:t>] OR </a:t>
            </a:r>
            <a:r>
              <a:rPr lang="fr-CA" sz="1500" dirty="0" err="1"/>
              <a:t>Hearing</a:t>
            </a:r>
            <a:r>
              <a:rPr lang="fr-CA" sz="1500" dirty="0"/>
              <a:t> </a:t>
            </a:r>
            <a:r>
              <a:rPr lang="fr-CA" sz="1500" dirty="0" err="1"/>
              <a:t>loss</a:t>
            </a:r>
            <a:r>
              <a:rPr lang="fr-CA" sz="1500" dirty="0"/>
              <a:t>[</a:t>
            </a:r>
            <a:r>
              <a:rPr lang="fr-CA" sz="1500" dirty="0" err="1"/>
              <a:t>tiab</a:t>
            </a:r>
            <a:r>
              <a:rPr lang="fr-CA" sz="1500" dirty="0"/>
              <a:t>] OR </a:t>
            </a:r>
            <a:r>
              <a:rPr lang="fr-CA" sz="1500" dirty="0" err="1"/>
              <a:t>Hearing</a:t>
            </a:r>
            <a:r>
              <a:rPr lang="fr-CA" sz="1500" dirty="0"/>
              <a:t> </a:t>
            </a:r>
            <a:r>
              <a:rPr lang="fr-CA" sz="1500" dirty="0" err="1"/>
              <a:t>Impairment</a:t>
            </a:r>
            <a:r>
              <a:rPr lang="fr-CA" sz="1500" dirty="0"/>
              <a:t>*[</a:t>
            </a:r>
            <a:r>
              <a:rPr lang="fr-CA" sz="1500" dirty="0" err="1"/>
              <a:t>tiab</a:t>
            </a:r>
            <a:r>
              <a:rPr lang="fr-CA" sz="1500" dirty="0"/>
              <a:t>] OR </a:t>
            </a:r>
            <a:r>
              <a:rPr lang="fr-CA" sz="1500" dirty="0" err="1"/>
              <a:t>hearing</a:t>
            </a:r>
            <a:r>
              <a:rPr lang="fr-CA" sz="1500" dirty="0"/>
              <a:t> </a:t>
            </a:r>
            <a:r>
              <a:rPr lang="fr-CA" sz="1500" dirty="0" err="1"/>
              <a:t>disorder</a:t>
            </a:r>
            <a:r>
              <a:rPr lang="fr-CA" sz="1500" dirty="0"/>
              <a:t>*[</a:t>
            </a:r>
            <a:r>
              <a:rPr lang="fr-CA" sz="1500" dirty="0" err="1"/>
              <a:t>tiab</a:t>
            </a:r>
            <a:r>
              <a:rPr lang="fr-CA" sz="1500" dirty="0"/>
              <a:t>] OR </a:t>
            </a:r>
            <a:r>
              <a:rPr lang="fr-CA" sz="1500" dirty="0" err="1"/>
              <a:t>Hypoacus</a:t>
            </a:r>
            <a:r>
              <a:rPr lang="fr-CA" sz="1500" dirty="0"/>
              <a:t>*[</a:t>
            </a:r>
            <a:r>
              <a:rPr lang="fr-CA" sz="1500" dirty="0" err="1"/>
              <a:t>tiab</a:t>
            </a:r>
            <a:r>
              <a:rPr lang="fr-CA" sz="1500" dirty="0"/>
              <a:t>] OR </a:t>
            </a:r>
            <a:r>
              <a:rPr lang="fr-CA" sz="1500" dirty="0" err="1"/>
              <a:t>Deaf</a:t>
            </a:r>
            <a:r>
              <a:rPr lang="fr-CA" sz="1500" dirty="0"/>
              <a:t>*[</a:t>
            </a:r>
            <a:r>
              <a:rPr lang="fr-CA" sz="1500" dirty="0" err="1"/>
              <a:t>tiab</a:t>
            </a:r>
            <a:r>
              <a:rPr lang="fr-CA" sz="1500" dirty="0"/>
              <a:t>] OR </a:t>
            </a:r>
            <a:r>
              <a:rPr lang="fr-CA" sz="1500" dirty="0" err="1"/>
              <a:t>Hearing</a:t>
            </a:r>
            <a:r>
              <a:rPr lang="fr-CA" sz="1500" dirty="0"/>
              <a:t> </a:t>
            </a:r>
            <a:r>
              <a:rPr lang="fr-CA" sz="1500" dirty="0" err="1"/>
              <a:t>loss</a:t>
            </a:r>
            <a:r>
              <a:rPr lang="fr-CA" sz="1500" dirty="0"/>
              <a:t>[</a:t>
            </a:r>
            <a:r>
              <a:rPr lang="fr-CA" sz="1500" dirty="0" err="1"/>
              <a:t>ot</a:t>
            </a:r>
            <a:r>
              <a:rPr lang="fr-CA" sz="1500" dirty="0"/>
              <a:t>] OR </a:t>
            </a:r>
            <a:r>
              <a:rPr lang="fr-CA" sz="1500" dirty="0" err="1"/>
              <a:t>Hearing</a:t>
            </a:r>
            <a:r>
              <a:rPr lang="fr-CA" sz="1500" dirty="0"/>
              <a:t> </a:t>
            </a:r>
            <a:r>
              <a:rPr lang="fr-CA" sz="1500" dirty="0" err="1"/>
              <a:t>Impairment</a:t>
            </a:r>
            <a:r>
              <a:rPr lang="fr-CA" sz="1500" dirty="0"/>
              <a:t>*[</a:t>
            </a:r>
            <a:r>
              <a:rPr lang="fr-CA" sz="1500" dirty="0" err="1"/>
              <a:t>ot</a:t>
            </a:r>
            <a:r>
              <a:rPr lang="fr-CA" sz="1500" dirty="0"/>
              <a:t>] OR </a:t>
            </a:r>
            <a:r>
              <a:rPr lang="fr-CA" sz="1500" dirty="0" err="1"/>
              <a:t>Deaf</a:t>
            </a:r>
            <a:r>
              <a:rPr lang="fr-CA" sz="1500" dirty="0"/>
              <a:t>*[</a:t>
            </a:r>
            <a:r>
              <a:rPr lang="fr-CA" sz="1500" dirty="0" err="1"/>
              <a:t>ot</a:t>
            </a:r>
            <a:r>
              <a:rPr lang="fr-CA" sz="1500" dirty="0"/>
              <a:t>] OR </a:t>
            </a:r>
            <a:r>
              <a:rPr lang="fr-CA" sz="1500" dirty="0" err="1"/>
              <a:t>hearing</a:t>
            </a:r>
            <a:r>
              <a:rPr lang="fr-CA" sz="1500" dirty="0"/>
              <a:t> </a:t>
            </a:r>
            <a:r>
              <a:rPr lang="fr-CA" sz="1500" dirty="0" err="1"/>
              <a:t>disorder</a:t>
            </a:r>
            <a:r>
              <a:rPr lang="fr-CA" sz="1500" dirty="0"/>
              <a:t>*[</a:t>
            </a:r>
            <a:r>
              <a:rPr lang="fr-CA" sz="1500" dirty="0" err="1"/>
              <a:t>ot</a:t>
            </a:r>
            <a:r>
              <a:rPr lang="fr-CA" sz="1500" dirty="0"/>
              <a:t>] OR </a:t>
            </a:r>
            <a:r>
              <a:rPr lang="fr-CA" sz="1500" dirty="0" err="1"/>
              <a:t>Hypoacus</a:t>
            </a:r>
            <a:r>
              <a:rPr lang="fr-CA" sz="1500" dirty="0"/>
              <a:t>*[</a:t>
            </a:r>
            <a:r>
              <a:rPr lang="fr-CA" sz="1500" dirty="0" err="1"/>
              <a:t>ot</a:t>
            </a:r>
            <a:r>
              <a:rPr lang="fr-CA" sz="1500" dirty="0"/>
              <a:t>])) </a:t>
            </a:r>
          </a:p>
          <a:p>
            <a:r>
              <a:rPr lang="fr-CA" sz="1500" b="1" dirty="0"/>
              <a:t>Embase</a:t>
            </a:r>
          </a:p>
          <a:p>
            <a:pPr lvl="1"/>
            <a:r>
              <a:rPr lang="fr-CA" sz="1500" dirty="0"/>
              <a:t>1- </a:t>
            </a:r>
            <a:r>
              <a:rPr lang="fr-CA" sz="1500" dirty="0" err="1"/>
              <a:t>insulin</a:t>
            </a:r>
            <a:r>
              <a:rPr lang="fr-CA" sz="1500" dirty="0"/>
              <a:t> </a:t>
            </a:r>
            <a:r>
              <a:rPr lang="fr-CA" sz="1500" dirty="0" err="1"/>
              <a:t>dependent</a:t>
            </a:r>
            <a:r>
              <a:rPr lang="fr-CA" sz="1500" dirty="0"/>
              <a:t> </a:t>
            </a:r>
            <a:r>
              <a:rPr lang="fr-CA" sz="1500" dirty="0" err="1"/>
              <a:t>diabetes</a:t>
            </a:r>
            <a:r>
              <a:rPr lang="fr-CA" sz="1500" dirty="0"/>
              <a:t> </a:t>
            </a:r>
            <a:r>
              <a:rPr lang="fr-CA" sz="1500" dirty="0" err="1"/>
              <a:t>mellitus</a:t>
            </a:r>
            <a:r>
              <a:rPr lang="fr-CA" sz="1500" dirty="0"/>
              <a:t>/ or (</a:t>
            </a:r>
            <a:r>
              <a:rPr lang="fr-CA" sz="1500" dirty="0" err="1"/>
              <a:t>diabet</a:t>
            </a:r>
            <a:r>
              <a:rPr lang="fr-CA" sz="1500" dirty="0"/>
              <a:t>* OR IDDM OR T1DM OR T1D).</a:t>
            </a:r>
            <a:r>
              <a:rPr lang="fr-CA" sz="1500" dirty="0" err="1"/>
              <a:t>tw,kw</a:t>
            </a:r>
            <a:endParaRPr lang="fr-FR" sz="1500" dirty="0"/>
          </a:p>
          <a:p>
            <a:pPr lvl="1"/>
            <a:r>
              <a:rPr lang="fr-CA" sz="1500" dirty="0"/>
              <a:t>2- </a:t>
            </a:r>
            <a:r>
              <a:rPr lang="fr-CA" sz="1500" dirty="0" err="1"/>
              <a:t>exp</a:t>
            </a:r>
            <a:r>
              <a:rPr lang="fr-CA" sz="1500" dirty="0"/>
              <a:t> </a:t>
            </a:r>
            <a:r>
              <a:rPr lang="fr-CA" sz="1500" dirty="0" err="1"/>
              <a:t>hearing</a:t>
            </a:r>
            <a:r>
              <a:rPr lang="fr-CA" sz="1500" dirty="0"/>
              <a:t> </a:t>
            </a:r>
            <a:r>
              <a:rPr lang="fr-CA" sz="1500" dirty="0" err="1"/>
              <a:t>impairment</a:t>
            </a:r>
            <a:r>
              <a:rPr lang="fr-CA" sz="1500" dirty="0"/>
              <a:t>/ or (</a:t>
            </a:r>
            <a:r>
              <a:rPr lang="fr-CA" sz="1500" dirty="0" err="1"/>
              <a:t>Hearing</a:t>
            </a:r>
            <a:r>
              <a:rPr lang="fr-CA" sz="1500" dirty="0"/>
              <a:t> </a:t>
            </a:r>
            <a:r>
              <a:rPr lang="fr-CA" sz="1500" dirty="0" err="1"/>
              <a:t>loss</a:t>
            </a:r>
            <a:r>
              <a:rPr lang="fr-CA" sz="1500" dirty="0"/>
              <a:t> OR </a:t>
            </a:r>
            <a:r>
              <a:rPr lang="fr-CA" sz="1500" dirty="0" err="1"/>
              <a:t>Hearing</a:t>
            </a:r>
            <a:r>
              <a:rPr lang="fr-CA" sz="1500" dirty="0"/>
              <a:t> </a:t>
            </a:r>
            <a:r>
              <a:rPr lang="fr-CA" sz="1500" dirty="0" err="1"/>
              <a:t>Impairment</a:t>
            </a:r>
            <a:r>
              <a:rPr lang="fr-CA" sz="1500" dirty="0"/>
              <a:t>* OR </a:t>
            </a:r>
            <a:r>
              <a:rPr lang="fr-CA" sz="1500" dirty="0" err="1"/>
              <a:t>hearing</a:t>
            </a:r>
            <a:r>
              <a:rPr lang="fr-CA" sz="1500" dirty="0"/>
              <a:t> </a:t>
            </a:r>
            <a:r>
              <a:rPr lang="fr-CA" sz="1500" dirty="0" err="1"/>
              <a:t>disorder</a:t>
            </a:r>
            <a:r>
              <a:rPr lang="fr-CA" sz="1500" dirty="0"/>
              <a:t>* OR </a:t>
            </a:r>
            <a:r>
              <a:rPr lang="fr-CA" sz="1500" dirty="0" err="1"/>
              <a:t>Hypoacus</a:t>
            </a:r>
            <a:r>
              <a:rPr lang="fr-CA" sz="1500" dirty="0"/>
              <a:t>* OR </a:t>
            </a:r>
            <a:r>
              <a:rPr lang="fr-CA" sz="1500" dirty="0" err="1"/>
              <a:t>Deaf</a:t>
            </a:r>
            <a:r>
              <a:rPr lang="fr-CA" sz="1500" dirty="0"/>
              <a:t>*).</a:t>
            </a:r>
            <a:r>
              <a:rPr lang="fr-CA" sz="1500" dirty="0" err="1"/>
              <a:t>tw,kw</a:t>
            </a:r>
            <a:endParaRPr lang="fr-FR" sz="1500" dirty="0"/>
          </a:p>
          <a:p>
            <a:pPr lvl="1"/>
            <a:r>
              <a:rPr lang="fr-CA" sz="1500" dirty="0"/>
              <a:t>3- wolfram syndrome/ or wolfram*.</a:t>
            </a:r>
            <a:r>
              <a:rPr lang="fr-CA" sz="1500" dirty="0" err="1"/>
              <a:t>tw,kw</a:t>
            </a:r>
            <a:endParaRPr lang="fr-FR" sz="1500" dirty="0"/>
          </a:p>
          <a:p>
            <a:pPr lvl="1"/>
            <a:r>
              <a:rPr lang="fr-CA" sz="1500" dirty="0"/>
              <a:t>4- (1 and 2) not 3</a:t>
            </a:r>
          </a:p>
          <a:p>
            <a:r>
              <a:rPr lang="fr-CA" sz="1500" b="1" dirty="0"/>
              <a:t>EBM </a:t>
            </a:r>
            <a:r>
              <a:rPr lang="fr-CA" sz="1500" b="1" dirty="0" err="1"/>
              <a:t>Reviews</a:t>
            </a:r>
            <a:endParaRPr lang="fr-CA" sz="1500" b="1" dirty="0"/>
          </a:p>
          <a:p>
            <a:pPr lvl="1"/>
            <a:r>
              <a:rPr lang="fr-CA" sz="1500" dirty="0"/>
              <a:t>1- </a:t>
            </a:r>
            <a:r>
              <a:rPr lang="fr-CA" sz="1500" dirty="0" err="1"/>
              <a:t>Diabetes</a:t>
            </a:r>
            <a:r>
              <a:rPr lang="fr-CA" sz="1500" dirty="0"/>
              <a:t> </a:t>
            </a:r>
            <a:r>
              <a:rPr lang="fr-CA" sz="1500" dirty="0" err="1"/>
              <a:t>Mellitus</a:t>
            </a:r>
            <a:r>
              <a:rPr lang="fr-CA" sz="1500" dirty="0"/>
              <a:t>, Type 1/ or (</a:t>
            </a:r>
            <a:r>
              <a:rPr lang="fr-CA" sz="1500" dirty="0" err="1"/>
              <a:t>diabet</a:t>
            </a:r>
            <a:r>
              <a:rPr lang="fr-CA" sz="1500" dirty="0"/>
              <a:t>* OR IDDM OR T1DM OR T1D).</a:t>
            </a:r>
            <a:r>
              <a:rPr lang="fr-CA" sz="1500" dirty="0" err="1"/>
              <a:t>ti,ab</a:t>
            </a:r>
            <a:endParaRPr lang="fr-FR" sz="1500" dirty="0"/>
          </a:p>
          <a:p>
            <a:pPr lvl="1"/>
            <a:r>
              <a:rPr lang="fr-CA" sz="1500" dirty="0"/>
              <a:t>2- </a:t>
            </a:r>
            <a:r>
              <a:rPr lang="fr-CA" sz="1500" dirty="0" err="1"/>
              <a:t>exp</a:t>
            </a:r>
            <a:r>
              <a:rPr lang="fr-CA" sz="1500" dirty="0"/>
              <a:t> </a:t>
            </a:r>
            <a:r>
              <a:rPr lang="fr-CA" sz="1500" dirty="0" err="1"/>
              <a:t>hearing</a:t>
            </a:r>
            <a:r>
              <a:rPr lang="fr-CA" sz="1500" dirty="0"/>
              <a:t> </a:t>
            </a:r>
            <a:r>
              <a:rPr lang="fr-CA" sz="1500" dirty="0" err="1"/>
              <a:t>loss</a:t>
            </a:r>
            <a:r>
              <a:rPr lang="fr-CA" sz="1500" dirty="0"/>
              <a:t>/ or (</a:t>
            </a:r>
            <a:r>
              <a:rPr lang="fr-CA" sz="1500" dirty="0" err="1"/>
              <a:t>Hearing</a:t>
            </a:r>
            <a:r>
              <a:rPr lang="fr-CA" sz="1500" dirty="0"/>
              <a:t> </a:t>
            </a:r>
            <a:r>
              <a:rPr lang="fr-CA" sz="1500" dirty="0" err="1"/>
              <a:t>loss</a:t>
            </a:r>
            <a:r>
              <a:rPr lang="fr-CA" sz="1500" dirty="0"/>
              <a:t> OR </a:t>
            </a:r>
            <a:r>
              <a:rPr lang="fr-CA" sz="1500" dirty="0" err="1"/>
              <a:t>Hearing</a:t>
            </a:r>
            <a:r>
              <a:rPr lang="fr-CA" sz="1500" dirty="0"/>
              <a:t> </a:t>
            </a:r>
            <a:r>
              <a:rPr lang="fr-CA" sz="1500" dirty="0" err="1"/>
              <a:t>Impairment</a:t>
            </a:r>
            <a:r>
              <a:rPr lang="fr-CA" sz="1500" dirty="0"/>
              <a:t>* OR </a:t>
            </a:r>
            <a:r>
              <a:rPr lang="fr-CA" sz="1500" dirty="0" err="1"/>
              <a:t>hearing</a:t>
            </a:r>
            <a:r>
              <a:rPr lang="fr-CA" sz="1500" dirty="0"/>
              <a:t> </a:t>
            </a:r>
            <a:r>
              <a:rPr lang="fr-CA" sz="1500" dirty="0" err="1"/>
              <a:t>disorder</a:t>
            </a:r>
            <a:r>
              <a:rPr lang="fr-CA" sz="1500" dirty="0"/>
              <a:t>* OR </a:t>
            </a:r>
            <a:r>
              <a:rPr lang="fr-CA" sz="1500" dirty="0" err="1"/>
              <a:t>Hypoacus</a:t>
            </a:r>
            <a:r>
              <a:rPr lang="fr-CA" sz="1500" dirty="0"/>
              <a:t>* OR </a:t>
            </a:r>
            <a:r>
              <a:rPr lang="fr-CA" sz="1500" dirty="0" err="1"/>
              <a:t>Deaf</a:t>
            </a:r>
            <a:r>
              <a:rPr lang="fr-CA" sz="1500" dirty="0"/>
              <a:t>*).</a:t>
            </a:r>
            <a:r>
              <a:rPr lang="fr-CA" sz="1500" dirty="0" err="1"/>
              <a:t>ti,ab</a:t>
            </a:r>
            <a:endParaRPr lang="fr-FR" sz="1500" dirty="0"/>
          </a:p>
          <a:p>
            <a:pPr lvl="1"/>
            <a:r>
              <a:rPr lang="fr-CA" sz="1500" dirty="0"/>
              <a:t>3- wolfram syndrome/ or wolfram*.</a:t>
            </a:r>
            <a:r>
              <a:rPr lang="fr-CA" sz="1500" dirty="0" err="1"/>
              <a:t>ti,ab</a:t>
            </a:r>
            <a:endParaRPr lang="fr-FR" sz="1500" dirty="0"/>
          </a:p>
          <a:p>
            <a:pPr lvl="1"/>
            <a:r>
              <a:rPr lang="fr-CA" sz="1500" dirty="0"/>
              <a:t>4- (1 and 2) not 3</a:t>
            </a:r>
            <a:endParaRPr lang="fr-FR" sz="1500" dirty="0"/>
          </a:p>
          <a:p>
            <a:endParaRPr lang="fr-FR" sz="1500" dirty="0"/>
          </a:p>
          <a:p>
            <a:endParaRPr lang="fr-FR" sz="1500" dirty="0"/>
          </a:p>
        </p:txBody>
      </p:sp>
    </p:spTree>
    <p:extLst>
      <p:ext uri="{BB962C8B-B14F-4D97-AF65-F5344CB8AC3E}">
        <p14:creationId xmlns:p14="http://schemas.microsoft.com/office/powerpoint/2010/main" val="898591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Sélection des articles - 1</a:t>
            </a:r>
            <a:r>
              <a:rPr lang="fr-FR" baseline="30000" dirty="0"/>
              <a:t>ère</a:t>
            </a:r>
            <a:r>
              <a:rPr lang="fr-FR" dirty="0"/>
              <a:t> étape:</a:t>
            </a:r>
            <a:br>
              <a:rPr lang="fr-FR" dirty="0"/>
            </a:br>
            <a:r>
              <a:rPr lang="fr-FR" dirty="0"/>
              <a:t>Critères d’inclusion et exclusion</a:t>
            </a:r>
          </a:p>
        </p:txBody>
      </p:sp>
      <p:sp>
        <p:nvSpPr>
          <p:cNvPr id="4" name="Espace réservé du contenu 3"/>
          <p:cNvSpPr>
            <a:spLocks noGrp="1"/>
          </p:cNvSpPr>
          <p:nvPr>
            <p:ph sz="half" idx="1"/>
          </p:nvPr>
        </p:nvSpPr>
        <p:spPr>
          <a:xfrm>
            <a:off x="457200" y="1857375"/>
            <a:ext cx="4038600" cy="4525963"/>
          </a:xfrm>
        </p:spPr>
        <p:txBody>
          <a:bodyPr>
            <a:normAutofit/>
          </a:bodyPr>
          <a:lstStyle/>
          <a:p>
            <a:r>
              <a:rPr lang="fr-FR" dirty="0"/>
              <a:t>Inclusion:</a:t>
            </a:r>
          </a:p>
          <a:p>
            <a:endParaRPr lang="fr-FR" dirty="0"/>
          </a:p>
          <a:p>
            <a:pPr lvl="1"/>
            <a:r>
              <a:rPr lang="fr-FR" dirty="0"/>
              <a:t>Études contrôlés</a:t>
            </a:r>
          </a:p>
          <a:p>
            <a:pPr lvl="1"/>
            <a:r>
              <a:rPr lang="fr-FR" dirty="0"/>
              <a:t>Études en Français, Anglais et Espagnol</a:t>
            </a:r>
          </a:p>
        </p:txBody>
      </p:sp>
      <p:sp>
        <p:nvSpPr>
          <p:cNvPr id="5" name="Espace réservé du contenu 4"/>
          <p:cNvSpPr>
            <a:spLocks noGrp="1"/>
          </p:cNvSpPr>
          <p:nvPr>
            <p:ph sz="half" idx="2"/>
          </p:nvPr>
        </p:nvSpPr>
        <p:spPr>
          <a:xfrm>
            <a:off x="4655389" y="1850186"/>
            <a:ext cx="4038600" cy="4525963"/>
          </a:xfrm>
        </p:spPr>
        <p:txBody>
          <a:bodyPr>
            <a:normAutofit/>
          </a:bodyPr>
          <a:lstStyle/>
          <a:p>
            <a:r>
              <a:rPr lang="fr-FR" dirty="0"/>
              <a:t>Exclusion:</a:t>
            </a:r>
          </a:p>
          <a:p>
            <a:endParaRPr lang="fr-FR" dirty="0"/>
          </a:p>
          <a:p>
            <a:pPr lvl="1"/>
            <a:r>
              <a:rPr lang="fr-FR" dirty="0"/>
              <a:t>Revues</a:t>
            </a:r>
          </a:p>
          <a:p>
            <a:pPr lvl="1"/>
            <a:r>
              <a:rPr lang="fr-FR" dirty="0"/>
              <a:t>Abrégés</a:t>
            </a:r>
          </a:p>
          <a:p>
            <a:pPr lvl="1"/>
            <a:r>
              <a:rPr lang="fr-FR" dirty="0"/>
              <a:t>Presbyacousie (&gt; 65 ans)</a:t>
            </a:r>
          </a:p>
          <a:p>
            <a:pPr lvl="1"/>
            <a:r>
              <a:rPr lang="fr-FR" dirty="0"/>
              <a:t>&lt; 14 ans </a:t>
            </a:r>
          </a:p>
          <a:p>
            <a:pPr lvl="1"/>
            <a:r>
              <a:rPr lang="fr-FR" dirty="0"/>
              <a:t>Syndromes </a:t>
            </a:r>
          </a:p>
          <a:p>
            <a:pPr lvl="1"/>
            <a:r>
              <a:rPr lang="fr-FR" dirty="0"/>
              <a:t>Etudes avant 1977 </a:t>
            </a:r>
            <a:r>
              <a:rPr lang="mr-IN" dirty="0"/>
              <a:t>–</a:t>
            </a:r>
            <a:r>
              <a:rPr lang="fr-FR" dirty="0"/>
              <a:t> Wolfram syndrome.</a:t>
            </a:r>
          </a:p>
        </p:txBody>
      </p:sp>
    </p:spTree>
    <p:extLst>
      <p:ext uri="{BB962C8B-B14F-4D97-AF65-F5344CB8AC3E}">
        <p14:creationId xmlns:p14="http://schemas.microsoft.com/office/powerpoint/2010/main" val="82603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Sélection des articles - 2</a:t>
            </a:r>
            <a:r>
              <a:rPr lang="fr-FR" baseline="30000" dirty="0"/>
              <a:t>e</a:t>
            </a:r>
            <a:r>
              <a:rPr lang="fr-FR" dirty="0"/>
              <a:t> étape:</a:t>
            </a:r>
            <a:br>
              <a:rPr lang="fr-FR" dirty="0"/>
            </a:br>
            <a:r>
              <a:rPr lang="fr-FR" dirty="0"/>
              <a:t>Révision des articles au complet</a:t>
            </a:r>
          </a:p>
        </p:txBody>
      </p:sp>
      <p:sp>
        <p:nvSpPr>
          <p:cNvPr id="5" name="Content Placeholder 4"/>
          <p:cNvSpPr>
            <a:spLocks noGrp="1"/>
          </p:cNvSpPr>
          <p:nvPr>
            <p:ph sz="half" idx="1"/>
          </p:nvPr>
        </p:nvSpPr>
        <p:spPr>
          <a:xfrm>
            <a:off x="457200" y="1895475"/>
            <a:ext cx="8050117" cy="4525963"/>
          </a:xfrm>
        </p:spPr>
        <p:txBody>
          <a:bodyPr/>
          <a:lstStyle/>
          <a:p>
            <a:r>
              <a:rPr lang="fr-CA" dirty="0"/>
              <a:t>Critères d’exclusion secondaires:</a:t>
            </a:r>
          </a:p>
          <a:p>
            <a:pPr lvl="1"/>
            <a:r>
              <a:rPr lang="en-US" dirty="0"/>
              <a:t>L</a:t>
            </a:r>
            <a:r>
              <a:rPr lang="fr-CA" dirty="0"/>
              <a:t>es études avec le diagnostic de diabète non précisé</a:t>
            </a:r>
          </a:p>
          <a:p>
            <a:pPr lvl="1"/>
            <a:r>
              <a:rPr lang="fr-CA" dirty="0"/>
              <a:t>Les études sans sujets de contrôles</a:t>
            </a:r>
          </a:p>
          <a:p>
            <a:pPr lvl="1"/>
            <a:r>
              <a:rPr lang="fr-CA" dirty="0"/>
              <a:t>Les diagnostics de diabète auto-rapportés ou enquêtes</a:t>
            </a:r>
          </a:p>
          <a:p>
            <a:pPr lvl="1"/>
            <a:r>
              <a:rPr lang="fr-CA" dirty="0"/>
              <a:t>Les études avec échantillons répétés</a:t>
            </a:r>
          </a:p>
          <a:p>
            <a:pPr lvl="1"/>
            <a:r>
              <a:rPr lang="fr-CA" dirty="0"/>
              <a:t>Les études avec données imprécises</a:t>
            </a:r>
          </a:p>
          <a:p>
            <a:pPr lvl="1"/>
            <a:r>
              <a:rPr lang="fr-CA" dirty="0"/>
              <a:t>Les études non disponibles</a:t>
            </a:r>
          </a:p>
        </p:txBody>
      </p:sp>
    </p:spTree>
    <p:extLst>
      <p:ext uri="{BB962C8B-B14F-4D97-AF65-F5344CB8AC3E}">
        <p14:creationId xmlns:p14="http://schemas.microsoft.com/office/powerpoint/2010/main" val="270203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24024"/>
            <a:ext cx="8229600" cy="1143000"/>
          </a:xfrm>
        </p:spPr>
        <p:txBody>
          <a:bodyPr>
            <a:normAutofit fontScale="90000"/>
          </a:bodyPr>
          <a:lstStyle/>
          <a:p>
            <a:r>
              <a:rPr lang="fr-FR" dirty="0"/>
              <a:t>Analyse de la qualité des articles</a:t>
            </a:r>
            <a:br>
              <a:rPr lang="fr-FR" dirty="0"/>
            </a:br>
            <a:r>
              <a:rPr lang="fr-FR" dirty="0"/>
              <a:t>Grille Downs &amp; Black modifiée</a:t>
            </a:r>
            <a:br>
              <a:rPr lang="fr-FR" dirty="0"/>
            </a:br>
            <a:endParaRPr lang="fr-FR" dirty="0"/>
          </a:p>
        </p:txBody>
      </p:sp>
      <p:sp>
        <p:nvSpPr>
          <p:cNvPr id="3" name="Espace réservé du contenu 2"/>
          <p:cNvSpPr>
            <a:spLocks noGrp="1"/>
          </p:cNvSpPr>
          <p:nvPr>
            <p:ph sz="half" idx="1"/>
          </p:nvPr>
        </p:nvSpPr>
        <p:spPr>
          <a:xfrm>
            <a:off x="457199" y="1600200"/>
            <a:ext cx="7550727" cy="4525963"/>
          </a:xfrm>
        </p:spPr>
        <p:txBody>
          <a:bodyPr vert="horz" lIns="91440" tIns="45720" rIns="91440" bIns="45720" rtlCol="0" anchor="t">
            <a:normAutofit fontScale="85000" lnSpcReduction="20000"/>
          </a:bodyPr>
          <a:lstStyle/>
          <a:p>
            <a:endParaRPr lang="fr-FR" dirty="0"/>
          </a:p>
          <a:p>
            <a:r>
              <a:rPr lang="fr-FR" dirty="0"/>
              <a:t>Présentation des résultats:</a:t>
            </a:r>
          </a:p>
          <a:p>
            <a:pPr lvl="1"/>
            <a:r>
              <a:rPr lang="fr-FR" dirty="0"/>
              <a:t>8 Items: objectifs, caractéristiques des sujets, </a:t>
            </a:r>
            <a:r>
              <a:rPr lang="fr-FR" b="1" dirty="0"/>
              <a:t>facteurs de confusion</a:t>
            </a:r>
            <a:endParaRPr lang="fr-FR" dirty="0"/>
          </a:p>
          <a:p>
            <a:r>
              <a:rPr lang="fr-FR" dirty="0"/>
              <a:t>Validité interne </a:t>
            </a:r>
            <a:r>
              <a:rPr lang="en-US" dirty="0"/>
              <a:t> </a:t>
            </a:r>
          </a:p>
          <a:p>
            <a:pPr lvl="1"/>
            <a:r>
              <a:rPr lang="fr-FR" dirty="0"/>
              <a:t>3 Items: période de recrutement des sujets, </a:t>
            </a:r>
            <a:r>
              <a:rPr lang="fr-FR" b="1" dirty="0"/>
              <a:t>ajustement des facteurs de confusion</a:t>
            </a:r>
          </a:p>
          <a:p>
            <a:r>
              <a:rPr lang="fr-FR" dirty="0"/>
              <a:t>Validité externe</a:t>
            </a:r>
          </a:p>
          <a:p>
            <a:pPr lvl="1"/>
            <a:r>
              <a:rPr lang="fr-FR" dirty="0"/>
              <a:t>8 Items: population source, </a:t>
            </a:r>
            <a:r>
              <a:rPr lang="fr-FR" b="1" dirty="0"/>
              <a:t>contrôles pariés avec l'âge</a:t>
            </a:r>
            <a:r>
              <a:rPr lang="fr-FR" dirty="0"/>
              <a:t>, mesure de l’audition standardisée</a:t>
            </a:r>
          </a:p>
          <a:p>
            <a:pPr marL="0" indent="0">
              <a:buNone/>
            </a:pPr>
            <a:endParaRPr lang="fr-FR" b="1" dirty="0"/>
          </a:p>
          <a:p>
            <a:r>
              <a:rPr lang="fr-FR" dirty="0"/>
              <a:t>Points totaux : 21 </a:t>
            </a:r>
          </a:p>
          <a:p>
            <a:pPr lvl="1"/>
            <a:r>
              <a:rPr lang="fr-FR" dirty="0"/>
              <a:t>14 et moins = faible qualité</a:t>
            </a:r>
          </a:p>
        </p:txBody>
      </p:sp>
      <p:sp>
        <p:nvSpPr>
          <p:cNvPr id="4" name="4 CuadroTexto"/>
          <p:cNvSpPr txBox="1">
            <a:spLocks noChangeArrowheads="1"/>
          </p:cNvSpPr>
          <p:nvPr/>
        </p:nvSpPr>
        <p:spPr bwMode="auto">
          <a:xfrm>
            <a:off x="1177637" y="6308725"/>
            <a:ext cx="10735686" cy="600164"/>
          </a:xfrm>
          <a:prstGeom prst="rect">
            <a:avLst/>
          </a:prstGeom>
          <a:noFill/>
          <a:ln w="9525">
            <a:noFill/>
            <a:miter lim="800000"/>
            <a:headEnd/>
            <a:tailEnd/>
          </a:ln>
        </p:spPr>
        <p:txBody>
          <a:bodyPr wrap="square">
            <a:spAutoFit/>
          </a:bodyPr>
          <a:lstStyle/>
          <a:p>
            <a:r>
              <a:rPr lang="fr-FR" sz="1100" dirty="0"/>
              <a:t>Downs SH, Black N. The </a:t>
            </a:r>
            <a:r>
              <a:rPr lang="fr-FR" sz="1100" dirty="0" err="1"/>
              <a:t>feasibility</a:t>
            </a:r>
            <a:r>
              <a:rPr lang="fr-FR" sz="1100" dirty="0"/>
              <a:t> of </a:t>
            </a:r>
            <a:r>
              <a:rPr lang="fr-FR" sz="1100" dirty="0" err="1"/>
              <a:t>creating</a:t>
            </a:r>
            <a:r>
              <a:rPr lang="fr-FR" sz="1100" dirty="0"/>
              <a:t> a checklist for the </a:t>
            </a:r>
            <a:r>
              <a:rPr lang="fr-FR" sz="1100" dirty="0" err="1"/>
              <a:t>assessment</a:t>
            </a:r>
            <a:r>
              <a:rPr lang="fr-FR" sz="1100" dirty="0"/>
              <a:t> of the </a:t>
            </a:r>
            <a:r>
              <a:rPr lang="fr-FR" sz="1100" dirty="0" err="1"/>
              <a:t>methodological</a:t>
            </a:r>
            <a:r>
              <a:rPr lang="fr-FR" sz="1100" dirty="0"/>
              <a:t> </a:t>
            </a:r>
            <a:r>
              <a:rPr lang="fr-FR" sz="1100" dirty="0" err="1"/>
              <a:t>quality</a:t>
            </a:r>
            <a:r>
              <a:rPr lang="fr-FR" sz="1100" dirty="0"/>
              <a:t> </a:t>
            </a:r>
            <a:r>
              <a:rPr lang="fr-FR" sz="1100" dirty="0" err="1"/>
              <a:t>both</a:t>
            </a:r>
            <a:r>
              <a:rPr lang="fr-FR" sz="1100" dirty="0"/>
              <a:t> of </a:t>
            </a:r>
            <a:r>
              <a:rPr lang="fr-FR" sz="1100" dirty="0" err="1"/>
              <a:t>randomised</a:t>
            </a:r>
            <a:r>
              <a:rPr lang="fr-FR" sz="1100" dirty="0"/>
              <a:t> and </a:t>
            </a:r>
          </a:p>
          <a:p>
            <a:r>
              <a:rPr lang="fr-FR" sz="1100" dirty="0"/>
              <a:t>non-</a:t>
            </a:r>
            <a:r>
              <a:rPr lang="fr-FR" sz="1100" dirty="0" err="1"/>
              <a:t>randomised</a:t>
            </a:r>
            <a:r>
              <a:rPr lang="fr-FR" sz="1100" dirty="0"/>
              <a:t> </a:t>
            </a:r>
            <a:r>
              <a:rPr lang="fr-FR" sz="1100" dirty="0" err="1"/>
              <a:t>studies</a:t>
            </a:r>
            <a:r>
              <a:rPr lang="fr-FR" sz="1100" dirty="0"/>
              <a:t> of    </a:t>
            </a:r>
            <a:r>
              <a:rPr lang="fr-FR" sz="1100" dirty="0" err="1"/>
              <a:t>health</a:t>
            </a:r>
            <a:r>
              <a:rPr lang="fr-FR" sz="1100" dirty="0"/>
              <a:t> care interventions. Journal of </a:t>
            </a:r>
            <a:r>
              <a:rPr lang="fr-FR" sz="1100" dirty="0" err="1"/>
              <a:t>Epidemiology</a:t>
            </a:r>
            <a:r>
              <a:rPr lang="fr-FR" sz="1100" dirty="0"/>
              <a:t> and </a:t>
            </a:r>
            <a:r>
              <a:rPr lang="fr-FR" sz="1100" dirty="0" err="1"/>
              <a:t>Community</a:t>
            </a:r>
            <a:r>
              <a:rPr lang="fr-FR" sz="1100" dirty="0"/>
              <a:t> </a:t>
            </a:r>
            <a:r>
              <a:rPr lang="fr-FR" sz="1100" dirty="0" err="1"/>
              <a:t>Health</a:t>
            </a:r>
            <a:r>
              <a:rPr lang="fr-FR" sz="1100" dirty="0"/>
              <a:t>. 1998;52(6):377-84.</a:t>
            </a:r>
          </a:p>
          <a:p>
            <a:endParaRPr lang="es-MX" sz="1100" dirty="0">
              <a:latin typeface="Calibri" pitchFamily="34" charset="0"/>
            </a:endParaRPr>
          </a:p>
        </p:txBody>
      </p:sp>
    </p:spTree>
    <p:extLst>
      <p:ext uri="{BB962C8B-B14F-4D97-AF65-F5344CB8AC3E}">
        <p14:creationId xmlns:p14="http://schemas.microsoft.com/office/powerpoint/2010/main" val="511278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6"/>
            <a:ext cx="8229600" cy="1143000"/>
          </a:xfrm>
        </p:spPr>
        <p:txBody>
          <a:bodyPr/>
          <a:lstStyle/>
          <a:p>
            <a:r>
              <a:rPr lang="en-US" dirty="0" err="1"/>
              <a:t>Résultats</a:t>
            </a:r>
            <a:endParaRPr lang="en-US" dirty="0"/>
          </a:p>
        </p:txBody>
      </p:sp>
      <p:pic>
        <p:nvPicPr>
          <p:cNvPr id="4" name="Content Placeholder 3"/>
          <p:cNvPicPr>
            <a:picLocks noGrp="1" noChangeAspect="1"/>
          </p:cNvPicPr>
          <p:nvPr>
            <p:ph idx="1"/>
          </p:nvPr>
        </p:nvPicPr>
        <p:blipFill rotWithShape="1">
          <a:blip r:embed="rId3"/>
          <a:srcRect t="449" b="249"/>
          <a:stretch/>
        </p:blipFill>
        <p:spPr>
          <a:xfrm>
            <a:off x="1253816" y="1266824"/>
            <a:ext cx="6985507" cy="5480339"/>
          </a:xfrm>
        </p:spPr>
      </p:pic>
      <p:sp>
        <p:nvSpPr>
          <p:cNvPr id="3" name="Rectangle 2"/>
          <p:cNvSpPr/>
          <p:nvPr/>
        </p:nvSpPr>
        <p:spPr>
          <a:xfrm>
            <a:off x="4479667" y="3244334"/>
            <a:ext cx="184666" cy="369332"/>
          </a:xfrm>
          <a:prstGeom prst="rect">
            <a:avLst/>
          </a:prstGeom>
        </p:spPr>
        <p:txBody>
          <a:bodyPr wrap="none">
            <a:spAutoFit/>
          </a:bodyPr>
          <a:lstStyle/>
          <a:p>
            <a:r>
              <a:rPr lang="sk-SK" dirty="0">
                <a:solidFill>
                  <a:prstClr val="black"/>
                </a:solidFill>
                <a:latin typeface="Times-Roman"/>
              </a:rPr>
              <a:t> </a:t>
            </a:r>
            <a:endParaRPr lang="fr-CA" dirty="0"/>
          </a:p>
        </p:txBody>
      </p:sp>
      <p:sp>
        <p:nvSpPr>
          <p:cNvPr id="5" name="Rectangle 4"/>
          <p:cNvSpPr/>
          <p:nvPr/>
        </p:nvSpPr>
        <p:spPr>
          <a:xfrm>
            <a:off x="4479667" y="3244334"/>
            <a:ext cx="184666" cy="369332"/>
          </a:xfrm>
          <a:prstGeom prst="rect">
            <a:avLst/>
          </a:prstGeom>
        </p:spPr>
        <p:txBody>
          <a:bodyPr wrap="none">
            <a:spAutoFit/>
          </a:bodyPr>
          <a:lstStyle/>
          <a:p>
            <a:r>
              <a:rPr lang="sk-SK" dirty="0"/>
              <a:t> </a:t>
            </a:r>
            <a:endParaRPr lang="fr-CA" dirty="0"/>
          </a:p>
        </p:txBody>
      </p:sp>
    </p:spTree>
    <p:extLst>
      <p:ext uri="{BB962C8B-B14F-4D97-AF65-F5344CB8AC3E}">
        <p14:creationId xmlns:p14="http://schemas.microsoft.com/office/powerpoint/2010/main" val="30964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4775"/>
            <a:ext cx="8229600" cy="1143000"/>
          </a:xfrm>
        </p:spPr>
        <p:txBody>
          <a:bodyPr>
            <a:normAutofit/>
          </a:bodyPr>
          <a:lstStyle/>
          <a:p>
            <a:r>
              <a:rPr lang="fr-FR" dirty="0"/>
              <a:t>Caractéristiques des études</a:t>
            </a:r>
          </a:p>
        </p:txBody>
      </p:sp>
      <p:sp>
        <p:nvSpPr>
          <p:cNvPr id="3" name="Espace réservé du contenu 2"/>
          <p:cNvSpPr>
            <a:spLocks noGrp="1"/>
          </p:cNvSpPr>
          <p:nvPr>
            <p:ph idx="1"/>
          </p:nvPr>
        </p:nvSpPr>
        <p:spPr/>
        <p:txBody>
          <a:bodyPr>
            <a:normAutofit/>
          </a:bodyPr>
          <a:lstStyle/>
          <a:p>
            <a:pPr marL="0" indent="0">
              <a:buNone/>
            </a:pPr>
            <a:r>
              <a:rPr lang="pl-PL" dirty="0"/>
              <a:t>	</a:t>
            </a:r>
          </a:p>
          <a:p>
            <a:endParaRPr lang="fr-FR" dirty="0"/>
          </a:p>
        </p:txBody>
      </p:sp>
      <p:sp>
        <p:nvSpPr>
          <p:cNvPr id="4" name="TextBox 3"/>
          <p:cNvSpPr txBox="1"/>
          <p:nvPr/>
        </p:nvSpPr>
        <p:spPr>
          <a:xfrm>
            <a:off x="2690115" y="2416856"/>
            <a:ext cx="184666" cy="369332"/>
          </a:xfrm>
          <a:prstGeom prst="rect">
            <a:avLst/>
          </a:prstGeom>
          <a:noFill/>
        </p:spPr>
        <p:txBody>
          <a:bodyPr wrap="none" rtlCol="0">
            <a:spAutoFit/>
          </a:bodyPr>
          <a:lstStyle/>
          <a:p>
            <a:endParaRPr lang="fr-CA" dirty="0"/>
          </a:p>
        </p:txBody>
      </p:sp>
      <p:graphicFrame>
        <p:nvGraphicFramePr>
          <p:cNvPr id="5" name="Table 4"/>
          <p:cNvGraphicFramePr>
            <a:graphicFrameLocks noGrp="1"/>
          </p:cNvGraphicFramePr>
          <p:nvPr>
            <p:extLst>
              <p:ext uri="{D42A27DB-BD31-4B8C-83A1-F6EECF244321}">
                <p14:modId xmlns:p14="http://schemas.microsoft.com/office/powerpoint/2010/main" val="1199210192"/>
              </p:ext>
            </p:extLst>
          </p:nvPr>
        </p:nvGraphicFramePr>
        <p:xfrm>
          <a:off x="68280" y="1269872"/>
          <a:ext cx="9023007" cy="5448172"/>
        </p:xfrm>
        <a:graphic>
          <a:graphicData uri="http://schemas.openxmlformats.org/drawingml/2006/table">
            <a:tbl>
              <a:tblPr firstRow="1" bandRow="1">
                <a:tableStyleId>{2D5ABB26-0587-4C30-8999-92F81FD0307C}</a:tableStyleId>
              </a:tblPr>
              <a:tblGrid>
                <a:gridCol w="1106086">
                  <a:extLst>
                    <a:ext uri="{9D8B030D-6E8A-4147-A177-3AD203B41FA5}">
                      <a16:colId xmlns="" xmlns:a16="http://schemas.microsoft.com/office/drawing/2014/main" val="20000"/>
                    </a:ext>
                  </a:extLst>
                </a:gridCol>
                <a:gridCol w="1078776">
                  <a:extLst>
                    <a:ext uri="{9D8B030D-6E8A-4147-A177-3AD203B41FA5}">
                      <a16:colId xmlns="" xmlns:a16="http://schemas.microsoft.com/office/drawing/2014/main" val="20001"/>
                    </a:ext>
                  </a:extLst>
                </a:gridCol>
                <a:gridCol w="1401730">
                  <a:extLst>
                    <a:ext uri="{9D8B030D-6E8A-4147-A177-3AD203B41FA5}">
                      <a16:colId xmlns="" xmlns:a16="http://schemas.microsoft.com/office/drawing/2014/main" val="20002"/>
                    </a:ext>
                  </a:extLst>
                </a:gridCol>
                <a:gridCol w="896648">
                  <a:extLst>
                    <a:ext uri="{9D8B030D-6E8A-4147-A177-3AD203B41FA5}">
                      <a16:colId xmlns="" xmlns:a16="http://schemas.microsoft.com/office/drawing/2014/main" val="20003"/>
                    </a:ext>
                  </a:extLst>
                </a:gridCol>
                <a:gridCol w="1306649">
                  <a:extLst>
                    <a:ext uri="{9D8B030D-6E8A-4147-A177-3AD203B41FA5}">
                      <a16:colId xmlns="" xmlns:a16="http://schemas.microsoft.com/office/drawing/2014/main" val="20004"/>
                    </a:ext>
                  </a:extLst>
                </a:gridCol>
                <a:gridCol w="1024155">
                  <a:extLst>
                    <a:ext uri="{9D8B030D-6E8A-4147-A177-3AD203B41FA5}">
                      <a16:colId xmlns="" xmlns:a16="http://schemas.microsoft.com/office/drawing/2014/main" val="20005"/>
                    </a:ext>
                  </a:extLst>
                </a:gridCol>
                <a:gridCol w="1133399">
                  <a:extLst>
                    <a:ext uri="{9D8B030D-6E8A-4147-A177-3AD203B41FA5}">
                      <a16:colId xmlns="" xmlns:a16="http://schemas.microsoft.com/office/drawing/2014/main" val="20006"/>
                    </a:ext>
                  </a:extLst>
                </a:gridCol>
                <a:gridCol w="981584">
                  <a:extLst>
                    <a:ext uri="{9D8B030D-6E8A-4147-A177-3AD203B41FA5}">
                      <a16:colId xmlns="" xmlns:a16="http://schemas.microsoft.com/office/drawing/2014/main" val="20007"/>
                    </a:ext>
                  </a:extLst>
                </a:gridCol>
                <a:gridCol w="93980">
                  <a:extLst>
                    <a:ext uri="{9D8B030D-6E8A-4147-A177-3AD203B41FA5}">
                      <a16:colId xmlns="" xmlns:a16="http://schemas.microsoft.com/office/drawing/2014/main" val="20008"/>
                    </a:ext>
                  </a:extLst>
                </a:gridCol>
              </a:tblGrid>
              <a:tr h="331026">
                <a:tc gridSpan="8">
                  <a:txBody>
                    <a:bodyPr/>
                    <a:lstStyle/>
                    <a:p>
                      <a:pPr algn="ctr">
                        <a:lnSpc>
                          <a:spcPct val="115000"/>
                        </a:lnSpc>
                        <a:spcAft>
                          <a:spcPts val="1000"/>
                        </a:spcAft>
                      </a:pPr>
                      <a:r>
                        <a:rPr lang="en-US" sz="1200" dirty="0">
                          <a:effectLst/>
                        </a:rPr>
                        <a:t>Table 1 : Characteristics of the included studies - PTA</a:t>
                      </a:r>
                      <a:endParaRPr lang="en-GB" sz="900" b="1" dirty="0">
                        <a:solidFill>
                          <a:srgbClr val="4F81BD"/>
                        </a:solidFill>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a:txBody>
                    <a:bodyPr/>
                    <a:lstStyle/>
                    <a:p>
                      <a:pPr algn="l">
                        <a:lnSpc>
                          <a:spcPct val="115000"/>
                        </a:lnSpc>
                        <a:spcAft>
                          <a:spcPts val="0"/>
                        </a:spcAft>
                      </a:pPr>
                      <a:r>
                        <a:rPr lang="en-GB" sz="1200" dirty="0">
                          <a:effectLst/>
                        </a:rPr>
                        <a:t> </a:t>
                      </a:r>
                      <a:endParaRPr lang="en-GB" sz="1200" dirty="0">
                        <a:effectLst/>
                        <a:latin typeface="Times New Roman"/>
                        <a:ea typeface="Times New Roman"/>
                      </a:endParaRPr>
                    </a:p>
                  </a:txBody>
                  <a:tcPr marL="0" marR="0" marT="0" marB="0" anchor="ctr">
                    <a:lnL w="12700" cap="flat" cmpd="sng" algn="ctr">
                      <a:noFill/>
                      <a:prstDash val="solid"/>
                      <a:round/>
                      <a:headEnd type="none" w="med" len="med"/>
                      <a:tailEnd type="none" w="med" len="med"/>
                    </a:lnL>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0"/>
                  </a:ext>
                </a:extLst>
              </a:tr>
              <a:tr h="938660">
                <a:tc>
                  <a:txBody>
                    <a:bodyPr/>
                    <a:lstStyle/>
                    <a:p>
                      <a:pPr algn="l">
                        <a:lnSpc>
                          <a:spcPct val="115000"/>
                        </a:lnSpc>
                        <a:spcAft>
                          <a:spcPts val="0"/>
                        </a:spcAft>
                      </a:pPr>
                      <a:r>
                        <a:rPr lang="en-US" sz="1000" dirty="0">
                          <a:effectLst/>
                        </a:rPr>
                        <a:t>Author (Year)</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Type of study</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Participants</a:t>
                      </a:r>
                      <a:endParaRPr lang="en-GB" sz="1200" dirty="0">
                        <a:effectLst/>
                      </a:endParaRPr>
                    </a:p>
                    <a:p>
                      <a:pPr algn="ctr">
                        <a:lnSpc>
                          <a:spcPct val="115000"/>
                        </a:lnSpc>
                        <a:spcAft>
                          <a:spcPts val="0"/>
                        </a:spcAft>
                      </a:pPr>
                      <a:r>
                        <a:rPr lang="en-US" sz="1000" dirty="0">
                          <a:effectLst/>
                        </a:rPr>
                        <a:t>Diabetics/Controls</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Mean T1D duration</a:t>
                      </a:r>
                      <a:endParaRPr lang="en-GB" sz="1200" dirty="0">
                        <a:effectLst/>
                      </a:endParaRPr>
                    </a:p>
                    <a:p>
                      <a:pPr algn="ctr">
                        <a:lnSpc>
                          <a:spcPct val="115000"/>
                        </a:lnSpc>
                        <a:spcAft>
                          <a:spcPts val="0"/>
                        </a:spcAft>
                      </a:pPr>
                      <a:r>
                        <a:rPr lang="en-US" sz="1000" dirty="0">
                          <a:effectLst/>
                        </a:rPr>
                        <a:t>(years) ± SD</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Mean Age Diabetics/Controls (years)</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Method of Assessment</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Prevalence of HL (%)</a:t>
                      </a:r>
                      <a:endParaRPr lang="en-GB" sz="1200" dirty="0">
                        <a:effectLst/>
                      </a:endParaRPr>
                    </a:p>
                    <a:p>
                      <a:pPr algn="ctr">
                        <a:lnSpc>
                          <a:spcPct val="115000"/>
                        </a:lnSpc>
                        <a:spcAft>
                          <a:spcPts val="0"/>
                        </a:spcAft>
                      </a:pPr>
                      <a:r>
                        <a:rPr lang="en-US" sz="1000" dirty="0">
                          <a:effectLst/>
                        </a:rPr>
                        <a:t>(T1D / Controls)</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p value</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1"/>
                  </a:ext>
                </a:extLst>
              </a:tr>
              <a:tr h="331026">
                <a:tc gridSpan="9">
                  <a:txBody>
                    <a:bodyPr/>
                    <a:lstStyle/>
                    <a:p>
                      <a:pPr marL="228600" algn="l">
                        <a:lnSpc>
                          <a:spcPct val="115000"/>
                        </a:lnSpc>
                        <a:spcAft>
                          <a:spcPts val="0"/>
                        </a:spcAft>
                      </a:pPr>
                      <a:r>
                        <a:rPr lang="en-US" sz="1000" dirty="0">
                          <a:effectLst/>
                        </a:rPr>
                        <a:t>Prevalence of hearing loss</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pPr algn="l">
                        <a:lnSpc>
                          <a:spcPct val="115000"/>
                        </a:lnSpc>
                        <a:spcAft>
                          <a:spcPts val="0"/>
                        </a:spcAft>
                      </a:pPr>
                      <a:r>
                        <a:rPr lang="en-GB" sz="1200" dirty="0">
                          <a:effectLst/>
                        </a:rPr>
                        <a:t> </a:t>
                      </a:r>
                      <a:endParaRPr lang="en-GB" sz="1200" dirty="0">
                        <a:effectLst/>
                        <a:latin typeface="Times New Roman"/>
                        <a:ea typeface="Times New Roman"/>
                      </a:endParaRPr>
                    </a:p>
                  </a:txBody>
                  <a:tcPr marL="0" marR="0" marT="0" marB="0" anchor="ct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 xmlns:a16="http://schemas.microsoft.com/office/drawing/2014/main" val="10002"/>
                  </a:ext>
                </a:extLst>
              </a:tr>
              <a:tr h="469330">
                <a:tc>
                  <a:txBody>
                    <a:bodyPr/>
                    <a:lstStyle/>
                    <a:p>
                      <a:pPr algn="l">
                        <a:lnSpc>
                          <a:spcPct val="115000"/>
                        </a:lnSpc>
                        <a:spcAft>
                          <a:spcPts val="0"/>
                        </a:spcAft>
                      </a:pPr>
                      <a:r>
                        <a:rPr lang="en-US" sz="1000" dirty="0" err="1">
                          <a:effectLst/>
                        </a:rPr>
                        <a:t>Hou</a:t>
                      </a:r>
                      <a:r>
                        <a:rPr lang="en-US" sz="1000" dirty="0">
                          <a:effectLst/>
                        </a:rPr>
                        <a:t> (2015)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50 / 50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5.8 ± 4.5</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25.56 / 27.56</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 OAE, ABR</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48 / 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3"/>
                  </a:ext>
                </a:extLst>
              </a:tr>
              <a:tr h="331026">
                <a:tc>
                  <a:txBody>
                    <a:bodyPr/>
                    <a:lstStyle/>
                    <a:p>
                      <a:pPr algn="l">
                        <a:lnSpc>
                          <a:spcPct val="115000"/>
                        </a:lnSpc>
                        <a:spcAft>
                          <a:spcPts val="0"/>
                        </a:spcAft>
                      </a:pPr>
                      <a:r>
                        <a:rPr lang="en-US" sz="1000" dirty="0" err="1">
                          <a:effectLst/>
                        </a:rPr>
                        <a:t>Bothelo</a:t>
                      </a:r>
                      <a:r>
                        <a:rPr lang="en-US" sz="1000" dirty="0">
                          <a:effectLst/>
                        </a:rPr>
                        <a:t> (2014)</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40 / 40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6.75 ± 3.64 </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14.12 / 13.98</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 OAE</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7.5 / 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4"/>
                  </a:ext>
                </a:extLst>
              </a:tr>
              <a:tr h="331026">
                <a:tc>
                  <a:txBody>
                    <a:bodyPr/>
                    <a:lstStyle/>
                    <a:p>
                      <a:pPr algn="l">
                        <a:lnSpc>
                          <a:spcPct val="115000"/>
                        </a:lnSpc>
                        <a:spcAft>
                          <a:spcPts val="0"/>
                        </a:spcAft>
                      </a:pPr>
                      <a:r>
                        <a:rPr lang="en-US" sz="1000">
                          <a:effectLst/>
                        </a:rPr>
                        <a:t>Malucelli (2012)</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30/30</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N/A</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25.9 / 26.56</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PTA</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76.7 / 40</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a:effectLst/>
                        </a:rPr>
                        <a:t>0.008</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5"/>
                  </a:ext>
                </a:extLst>
              </a:tr>
              <a:tr h="469330">
                <a:tc>
                  <a:txBody>
                    <a:bodyPr/>
                    <a:lstStyle/>
                    <a:p>
                      <a:pPr algn="l">
                        <a:lnSpc>
                          <a:spcPct val="115000"/>
                        </a:lnSpc>
                        <a:spcAft>
                          <a:spcPts val="0"/>
                        </a:spcAft>
                      </a:pPr>
                      <a:r>
                        <a:rPr lang="en-US" sz="1000" dirty="0" err="1">
                          <a:effectLst/>
                        </a:rPr>
                        <a:t>Dabrowski</a:t>
                      </a:r>
                      <a:r>
                        <a:rPr lang="en-US" sz="1000" dirty="0">
                          <a:effectLst/>
                        </a:rPr>
                        <a:t> (2011)</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Case-control</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31 / 26</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4.5 ± 2.7</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29.1 / 30.3 </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 OAE, ABR</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19.3 / 11.5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6"/>
                  </a:ext>
                </a:extLst>
              </a:tr>
              <a:tr h="331026">
                <a:tc>
                  <a:txBody>
                    <a:bodyPr/>
                    <a:lstStyle/>
                    <a:p>
                      <a:pPr algn="l">
                        <a:lnSpc>
                          <a:spcPct val="115000"/>
                        </a:lnSpc>
                        <a:spcAft>
                          <a:spcPts val="0"/>
                        </a:spcAft>
                      </a:pPr>
                      <a:r>
                        <a:rPr lang="en-US" sz="1000" dirty="0" err="1">
                          <a:effectLst/>
                        </a:rPr>
                        <a:t>Mozaffari</a:t>
                      </a:r>
                      <a:r>
                        <a:rPr lang="en-US" sz="1000" dirty="0">
                          <a:effectLst/>
                        </a:rPr>
                        <a:t> (2010)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9 / 80</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11.7 ± 7.6</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45 / 45</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PTA</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44 / 20</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&lt;0.001</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7"/>
                  </a:ext>
                </a:extLst>
              </a:tr>
              <a:tr h="625773">
                <a:tc>
                  <a:txBody>
                    <a:bodyPr/>
                    <a:lstStyle/>
                    <a:p>
                      <a:pPr algn="l">
                        <a:lnSpc>
                          <a:spcPct val="115000"/>
                        </a:lnSpc>
                        <a:spcAft>
                          <a:spcPts val="0"/>
                        </a:spcAft>
                      </a:pPr>
                      <a:r>
                        <a:rPr lang="en-US" sz="1000" dirty="0" err="1">
                          <a:effectLst/>
                        </a:rPr>
                        <a:t>Elamin</a:t>
                      </a:r>
                      <a:r>
                        <a:rPr lang="en-US" sz="1000" dirty="0">
                          <a:effectLst/>
                        </a:rPr>
                        <a:t> (2004)</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63 / 63</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M = 5 [1.5-9]</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Boys 13.7</a:t>
                      </a:r>
                      <a:endParaRPr lang="en-GB" sz="1200" dirty="0">
                        <a:effectLst/>
                      </a:endParaRPr>
                    </a:p>
                    <a:p>
                      <a:pPr algn="ctr">
                        <a:lnSpc>
                          <a:spcPct val="115000"/>
                        </a:lnSpc>
                        <a:spcAft>
                          <a:spcPts val="0"/>
                        </a:spcAft>
                      </a:pPr>
                      <a:r>
                        <a:rPr lang="en-US" sz="1000" dirty="0">
                          <a:effectLst/>
                        </a:rPr>
                        <a:t>Girls 14.7</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33 / 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8"/>
                  </a:ext>
                </a:extLst>
              </a:tr>
              <a:tr h="627897">
                <a:tc>
                  <a:txBody>
                    <a:bodyPr/>
                    <a:lstStyle/>
                    <a:p>
                      <a:pPr algn="l">
                        <a:lnSpc>
                          <a:spcPct val="115000"/>
                        </a:lnSpc>
                        <a:spcAft>
                          <a:spcPts val="0"/>
                        </a:spcAft>
                      </a:pPr>
                      <a:r>
                        <a:rPr lang="en-US" sz="1000">
                          <a:effectLst/>
                        </a:rPr>
                        <a:t>Kasemsuwan (2001)</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58 / 60</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51%  &gt; 5 years</a:t>
                      </a:r>
                      <a:endParaRPr lang="en-GB" sz="1200">
                        <a:effectLst/>
                      </a:endParaRPr>
                    </a:p>
                    <a:p>
                      <a:pPr algn="ctr">
                        <a:lnSpc>
                          <a:spcPct val="115000"/>
                        </a:lnSpc>
                        <a:spcAft>
                          <a:spcPts val="0"/>
                        </a:spcAft>
                      </a:pPr>
                      <a:r>
                        <a:rPr lang="en-US" sz="1000">
                          <a:effectLst/>
                        </a:rPr>
                        <a:t>49% &lt; 5 years</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30.5 / 28.6</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5.17 / 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NS</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09"/>
                  </a:ext>
                </a:extLst>
              </a:tr>
              <a:tr h="331026">
                <a:tc>
                  <a:txBody>
                    <a:bodyPr/>
                    <a:lstStyle/>
                    <a:p>
                      <a:pPr algn="l">
                        <a:lnSpc>
                          <a:spcPct val="115000"/>
                        </a:lnSpc>
                        <a:spcAft>
                          <a:spcPts val="0"/>
                        </a:spcAft>
                      </a:pPr>
                      <a:r>
                        <a:rPr lang="en-US" sz="1000" dirty="0" err="1">
                          <a:effectLst/>
                        </a:rPr>
                        <a:t>Ferrer</a:t>
                      </a:r>
                      <a:r>
                        <a:rPr lang="en-US" sz="1000" dirty="0">
                          <a:effectLst/>
                        </a:rPr>
                        <a:t> (1991)</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46 / 37</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12. 1 ± 5.8</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25.9 / 23.16</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23.9 / 0</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&lt;0.05</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10"/>
                  </a:ext>
                </a:extLst>
              </a:tr>
              <a:tr h="331026">
                <a:tc>
                  <a:txBody>
                    <a:bodyPr/>
                    <a:lstStyle/>
                    <a:p>
                      <a:pPr algn="l">
                        <a:lnSpc>
                          <a:spcPct val="115000"/>
                        </a:lnSpc>
                        <a:spcAft>
                          <a:spcPts val="0"/>
                        </a:spcAft>
                      </a:pPr>
                      <a:r>
                        <a:rPr lang="en-US" sz="1000" dirty="0">
                          <a:effectLst/>
                        </a:rPr>
                        <a:t>Taylor (1978)</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Case-control</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38 / 39 </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a:effectLst/>
                        </a:rPr>
                        <a:t>8.2</a:t>
                      </a:r>
                      <a:endParaRPr lang="en-GB" sz="120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34.12 / 35.33</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PTA</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15000"/>
                        </a:lnSpc>
                        <a:spcAft>
                          <a:spcPts val="0"/>
                        </a:spcAft>
                      </a:pPr>
                      <a:r>
                        <a:rPr lang="en-US" sz="1000" dirty="0">
                          <a:effectLst/>
                        </a:rPr>
                        <a:t>39.5 / 5.1</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gridSpan="2">
                  <a:txBody>
                    <a:bodyPr/>
                    <a:lstStyle/>
                    <a:p>
                      <a:pPr algn="ctr">
                        <a:lnSpc>
                          <a:spcPct val="115000"/>
                        </a:lnSpc>
                        <a:spcAft>
                          <a:spcPts val="0"/>
                        </a:spcAft>
                      </a:pPr>
                      <a:r>
                        <a:rPr lang="en-US" sz="1000" dirty="0">
                          <a:effectLst/>
                        </a:rPr>
                        <a:t>NS</a:t>
                      </a:r>
                      <a:endParaRPr lang="en-GB" sz="1200" dirty="0">
                        <a:effectLst/>
                        <a:latin typeface="Times New Roman"/>
                        <a:ea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fr-CA"/>
                    </a:p>
                  </a:txBody>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155408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0838"/>
          </a:xfrm>
        </p:spPr>
        <p:txBody>
          <a:bodyPr/>
          <a:lstStyle/>
          <a:p>
            <a:r>
              <a:rPr lang="en-US" dirty="0" err="1"/>
              <a:t>Prévalence</a:t>
            </a:r>
            <a:r>
              <a:rPr lang="en-US" dirty="0"/>
              <a:t> de </a:t>
            </a:r>
            <a:r>
              <a:rPr lang="en-US" dirty="0" err="1"/>
              <a:t>perte</a:t>
            </a:r>
            <a:r>
              <a:rPr lang="en-US" dirty="0"/>
              <a:t> </a:t>
            </a:r>
            <a:r>
              <a:rPr lang="en-US" dirty="0" err="1"/>
              <a:t>auditive</a:t>
            </a:r>
            <a:endParaRPr lang="en-US" dirty="0"/>
          </a:p>
        </p:txBody>
      </p:sp>
      <p:pic>
        <p:nvPicPr>
          <p:cNvPr id="4" name="Content Placeholder 3"/>
          <p:cNvPicPr>
            <a:picLocks noGrp="1" noChangeAspect="1"/>
          </p:cNvPicPr>
          <p:nvPr>
            <p:ph idx="1"/>
          </p:nvPr>
        </p:nvPicPr>
        <p:blipFill rotWithShape="1">
          <a:blip r:embed="rId3"/>
          <a:srcRect l="-4395" r="-4395"/>
          <a:stretch/>
        </p:blipFill>
        <p:spPr>
          <a:xfrm>
            <a:off x="-346781" y="2199792"/>
            <a:ext cx="9746371" cy="3175771"/>
          </a:xfrm>
        </p:spPr>
      </p:pic>
      <p:sp>
        <p:nvSpPr>
          <p:cNvPr id="3" name="Rectangle 2"/>
          <p:cNvSpPr/>
          <p:nvPr/>
        </p:nvSpPr>
        <p:spPr>
          <a:xfrm>
            <a:off x="4479667" y="3244334"/>
            <a:ext cx="288147" cy="369332"/>
          </a:xfrm>
          <a:prstGeom prst="rect">
            <a:avLst/>
          </a:prstGeom>
        </p:spPr>
        <p:txBody>
          <a:bodyPr wrap="none">
            <a:spAutoFit/>
          </a:bodyPr>
          <a:lstStyle/>
          <a:p>
            <a:r>
              <a:rPr lang="sk-SK" dirty="0"/>
              <a:t>  </a:t>
            </a:r>
            <a:endParaRPr lang="fr-CA" dirty="0"/>
          </a:p>
        </p:txBody>
      </p:sp>
      <p:sp>
        <p:nvSpPr>
          <p:cNvPr id="5" name="Rectangle 4"/>
          <p:cNvSpPr/>
          <p:nvPr/>
        </p:nvSpPr>
        <p:spPr>
          <a:xfrm>
            <a:off x="4479667" y="3244334"/>
            <a:ext cx="184666" cy="369332"/>
          </a:xfrm>
          <a:prstGeom prst="rect">
            <a:avLst/>
          </a:prstGeom>
        </p:spPr>
        <p:txBody>
          <a:bodyPr wrap="none">
            <a:spAutoFit/>
          </a:bodyPr>
          <a:lstStyle/>
          <a:p>
            <a:r>
              <a:rPr lang="sk-SK" dirty="0"/>
              <a:t> </a:t>
            </a:r>
            <a:endParaRPr lang="fr-CA" dirty="0"/>
          </a:p>
        </p:txBody>
      </p:sp>
      <p:sp>
        <p:nvSpPr>
          <p:cNvPr id="7" name="Rectangle 6"/>
          <p:cNvSpPr/>
          <p:nvPr/>
        </p:nvSpPr>
        <p:spPr>
          <a:xfrm>
            <a:off x="4479667" y="3244334"/>
            <a:ext cx="184666" cy="369332"/>
          </a:xfrm>
          <a:prstGeom prst="rect">
            <a:avLst/>
          </a:prstGeom>
        </p:spPr>
        <p:txBody>
          <a:bodyPr wrap="none">
            <a:spAutoFit/>
          </a:bodyPr>
          <a:lstStyle/>
          <a:p>
            <a:r>
              <a:rPr lang="sk-SK" dirty="0"/>
              <a:t> </a:t>
            </a:r>
            <a:endParaRPr lang="fr-CA" dirty="0"/>
          </a:p>
        </p:txBody>
      </p:sp>
      <p:sp>
        <p:nvSpPr>
          <p:cNvPr id="9" name="Rectangle 8"/>
          <p:cNvSpPr/>
          <p:nvPr/>
        </p:nvSpPr>
        <p:spPr>
          <a:xfrm>
            <a:off x="4479667" y="3244334"/>
            <a:ext cx="288147" cy="369332"/>
          </a:xfrm>
          <a:prstGeom prst="rect">
            <a:avLst/>
          </a:prstGeom>
        </p:spPr>
        <p:txBody>
          <a:bodyPr wrap="none">
            <a:spAutoFit/>
          </a:bodyPr>
          <a:lstStyle/>
          <a:p>
            <a:r>
              <a:rPr lang="sk-SK" dirty="0"/>
              <a:t>  </a:t>
            </a:r>
            <a:endParaRPr lang="fr-CA" dirty="0"/>
          </a:p>
        </p:txBody>
      </p:sp>
    </p:spTree>
    <p:extLst>
      <p:ext uri="{BB962C8B-B14F-4D97-AF65-F5344CB8AC3E}">
        <p14:creationId xmlns:p14="http://schemas.microsoft.com/office/powerpoint/2010/main" val="354774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lstStyle/>
          <a:p>
            <a:r>
              <a:rPr lang="fr-FR" dirty="0"/>
              <a:t>Analyse de sensibilité</a:t>
            </a:r>
          </a:p>
        </p:txBody>
      </p:sp>
      <p:sp>
        <p:nvSpPr>
          <p:cNvPr id="3" name="Espace réservé du contenu 2"/>
          <p:cNvSpPr>
            <a:spLocks noGrp="1"/>
          </p:cNvSpPr>
          <p:nvPr>
            <p:ph idx="1"/>
          </p:nvPr>
        </p:nvSpPr>
        <p:spPr>
          <a:xfrm>
            <a:off x="457200" y="1174531"/>
            <a:ext cx="8229600" cy="4525963"/>
          </a:xfrm>
        </p:spPr>
        <p:txBody>
          <a:bodyPr vert="horz" lIns="91440" tIns="45720" rIns="91440" bIns="45720" rtlCol="0" anchor="t">
            <a:normAutofit/>
          </a:bodyPr>
          <a:lstStyle/>
          <a:p>
            <a:r>
              <a:rPr lang="fr-FR" dirty="0"/>
              <a:t>Études de faible </a:t>
            </a:r>
            <a:r>
              <a:rPr lang="fr-FR" dirty="0" smtClean="0"/>
              <a:t>qualité</a:t>
            </a:r>
          </a:p>
          <a:p>
            <a:endParaRPr lang="fr-FR" sz="800" dirty="0"/>
          </a:p>
          <a:p>
            <a:endParaRPr lang="fr-FR" dirty="0"/>
          </a:p>
          <a:p>
            <a:endParaRPr lang="fr-FR" dirty="0"/>
          </a:p>
          <a:p>
            <a:endParaRPr lang="fr-FR" dirty="0"/>
          </a:p>
          <a:p>
            <a:r>
              <a:rPr lang="fr-FR" dirty="0"/>
              <a:t>Études de haute qualité</a:t>
            </a:r>
          </a:p>
        </p:txBody>
      </p:sp>
      <p:pic>
        <p:nvPicPr>
          <p:cNvPr id="4" name="Image 3"/>
          <p:cNvPicPr>
            <a:picLocks noChangeAspect="1"/>
          </p:cNvPicPr>
          <p:nvPr/>
        </p:nvPicPr>
        <p:blipFill>
          <a:blip r:embed="rId3"/>
          <a:stretch>
            <a:fillRect/>
          </a:stretch>
        </p:blipFill>
        <p:spPr>
          <a:xfrm>
            <a:off x="47213" y="1829009"/>
            <a:ext cx="8950345" cy="1814735"/>
          </a:xfrm>
          <a:prstGeom prst="rect">
            <a:avLst/>
          </a:prstGeom>
        </p:spPr>
      </p:pic>
      <p:pic>
        <p:nvPicPr>
          <p:cNvPr id="5" name="Image 4"/>
          <p:cNvPicPr>
            <a:picLocks noChangeAspect="1"/>
          </p:cNvPicPr>
          <p:nvPr/>
        </p:nvPicPr>
        <p:blipFill>
          <a:blip r:embed="rId4"/>
          <a:stretch>
            <a:fillRect/>
          </a:stretch>
        </p:blipFill>
        <p:spPr>
          <a:xfrm>
            <a:off x="111753" y="4371885"/>
            <a:ext cx="8875201" cy="2333718"/>
          </a:xfrm>
          <a:prstGeom prst="rect">
            <a:avLst/>
          </a:prstGeom>
        </p:spPr>
      </p:pic>
    </p:spTree>
    <p:extLst>
      <p:ext uri="{BB962C8B-B14F-4D97-AF65-F5344CB8AC3E}">
        <p14:creationId xmlns:p14="http://schemas.microsoft.com/office/powerpoint/2010/main" val="730306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370" y="7882"/>
            <a:ext cx="8229600" cy="1143000"/>
          </a:xfrm>
        </p:spPr>
        <p:txBody>
          <a:bodyPr/>
          <a:lstStyle/>
          <a:p>
            <a:r>
              <a:rPr lang="en-US" dirty="0"/>
              <a:t>ASP par </a:t>
            </a:r>
            <a:r>
              <a:rPr lang="en-US" dirty="0" err="1"/>
              <a:t>fréquence</a:t>
            </a:r>
            <a:endParaRPr lang="en-US" dirty="0"/>
          </a:p>
        </p:txBody>
      </p:sp>
      <p:pic>
        <p:nvPicPr>
          <p:cNvPr id="4" name="Content Placeholder 3"/>
          <p:cNvPicPr>
            <a:picLocks noGrp="1" noChangeAspect="1"/>
          </p:cNvPicPr>
          <p:nvPr>
            <p:ph idx="1"/>
          </p:nvPr>
        </p:nvPicPr>
        <p:blipFill rotWithShape="1">
          <a:blip r:embed="rId3"/>
          <a:srcRect t="659" r="1133" b="229"/>
          <a:stretch/>
        </p:blipFill>
        <p:spPr>
          <a:xfrm>
            <a:off x="651369" y="1104094"/>
            <a:ext cx="7956601" cy="5606639"/>
          </a:xfrm>
        </p:spPr>
      </p:pic>
    </p:spTree>
    <p:extLst>
      <p:ext uri="{BB962C8B-B14F-4D97-AF65-F5344CB8AC3E}">
        <p14:creationId xmlns:p14="http://schemas.microsoft.com/office/powerpoint/2010/main" val="2580158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8380"/>
            <a:ext cx="8229600" cy="1143000"/>
          </a:xfrm>
        </p:spPr>
        <p:txBody>
          <a:bodyPr>
            <a:normAutofit/>
          </a:bodyPr>
          <a:lstStyle/>
          <a:p>
            <a:r>
              <a:rPr lang="fr-FR" dirty="0"/>
              <a:t>ASP par fréquence</a:t>
            </a:r>
          </a:p>
        </p:txBody>
      </p:sp>
      <p:pic>
        <p:nvPicPr>
          <p:cNvPr id="4" name="Espace réservé du contenu 3"/>
          <p:cNvPicPr>
            <a:picLocks noGrp="1" noChangeAspect="1"/>
          </p:cNvPicPr>
          <p:nvPr>
            <p:ph idx="1"/>
          </p:nvPr>
        </p:nvPicPr>
        <p:blipFill>
          <a:blip r:embed="rId2"/>
          <a:stretch>
            <a:fillRect/>
          </a:stretch>
        </p:blipFill>
        <p:spPr>
          <a:xfrm>
            <a:off x="457200" y="1136073"/>
            <a:ext cx="8091504" cy="5548917"/>
          </a:xfrm>
          <a:prstGeom prst="rect">
            <a:avLst/>
          </a:prstGeom>
        </p:spPr>
      </p:pic>
    </p:spTree>
    <p:extLst>
      <p:ext uri="{BB962C8B-B14F-4D97-AF65-F5344CB8AC3E}">
        <p14:creationId xmlns:p14="http://schemas.microsoft.com/office/powerpoint/2010/main" val="46526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48"/>
            <a:ext cx="8229600" cy="1143000"/>
          </a:xfrm>
        </p:spPr>
        <p:txBody>
          <a:bodyPr/>
          <a:lstStyle/>
          <a:p>
            <a:r>
              <a:rPr lang="en-US" dirty="0" err="1"/>
              <a:t>Diabète</a:t>
            </a:r>
            <a:r>
              <a:rPr lang="en-US" dirty="0"/>
              <a:t> type 1</a:t>
            </a:r>
          </a:p>
        </p:txBody>
      </p:sp>
      <p:pic>
        <p:nvPicPr>
          <p:cNvPr id="4" name="Content Placeholder 3"/>
          <p:cNvPicPr>
            <a:picLocks noGrp="1" noChangeAspect="1"/>
          </p:cNvPicPr>
          <p:nvPr>
            <p:ph idx="1"/>
          </p:nvPr>
        </p:nvPicPr>
        <p:blipFill rotWithShape="1">
          <a:blip r:embed="rId3"/>
          <a:srcRect t="6667" b="2157"/>
          <a:stretch/>
        </p:blipFill>
        <p:spPr>
          <a:xfrm>
            <a:off x="370936" y="981075"/>
            <a:ext cx="8404626" cy="5752529"/>
          </a:xfrm>
        </p:spPr>
      </p:pic>
    </p:spTree>
    <p:extLst>
      <p:ext uri="{BB962C8B-B14F-4D97-AF65-F5344CB8AC3E}">
        <p14:creationId xmlns:p14="http://schemas.microsoft.com/office/powerpoint/2010/main" val="395206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Émissions</a:t>
            </a:r>
            <a:r>
              <a:rPr lang="en-US" dirty="0"/>
              <a:t> </a:t>
            </a:r>
            <a:r>
              <a:rPr lang="en-US" dirty="0" err="1"/>
              <a:t>oto-acoustiques</a:t>
            </a:r>
            <a:r>
              <a:rPr lang="en-US" dirty="0"/>
              <a:t> </a:t>
            </a:r>
            <a:r>
              <a:rPr lang="en-US" dirty="0" err="1"/>
              <a:t>moyennes</a:t>
            </a:r>
            <a:endParaRPr lang="en-US" dirty="0"/>
          </a:p>
        </p:txBody>
      </p:sp>
      <p:pic>
        <p:nvPicPr>
          <p:cNvPr id="4" name="Espace réservé du contenu 3"/>
          <p:cNvPicPr>
            <a:picLocks noGrp="1" noChangeAspect="1"/>
          </p:cNvPicPr>
          <p:nvPr>
            <p:ph idx="1"/>
          </p:nvPr>
        </p:nvPicPr>
        <p:blipFill>
          <a:blip r:embed="rId3"/>
          <a:stretch>
            <a:fillRect/>
          </a:stretch>
        </p:blipFill>
        <p:spPr>
          <a:xfrm>
            <a:off x="139161" y="2743198"/>
            <a:ext cx="8865672" cy="1565565"/>
          </a:xfrm>
          <a:prstGeom prst="rect">
            <a:avLst/>
          </a:prstGeom>
        </p:spPr>
      </p:pic>
    </p:spTree>
    <p:extLst>
      <p:ext uri="{BB962C8B-B14F-4D97-AF65-F5344CB8AC3E}">
        <p14:creationId xmlns:p14="http://schemas.microsoft.com/office/powerpoint/2010/main" val="630927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dirty="0"/>
              <a:t>PÉATC</a:t>
            </a:r>
          </a:p>
        </p:txBody>
      </p:sp>
      <p:pic>
        <p:nvPicPr>
          <p:cNvPr id="4" name="Content Placeholder 3"/>
          <p:cNvPicPr>
            <a:picLocks noGrp="1" noChangeAspect="1"/>
          </p:cNvPicPr>
          <p:nvPr>
            <p:ph idx="1"/>
          </p:nvPr>
        </p:nvPicPr>
        <p:blipFill rotWithShape="1">
          <a:blip r:embed="rId3"/>
          <a:srcRect t="-490" b="114"/>
          <a:stretch/>
        </p:blipFill>
        <p:spPr>
          <a:xfrm>
            <a:off x="1420482" y="809625"/>
            <a:ext cx="6309890" cy="5889587"/>
          </a:xfrm>
        </p:spPr>
      </p:pic>
    </p:spTree>
    <p:extLst>
      <p:ext uri="{BB962C8B-B14F-4D97-AF65-F5344CB8AC3E}">
        <p14:creationId xmlns:p14="http://schemas.microsoft.com/office/powerpoint/2010/main" val="3658332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84906" y="357763"/>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err="1"/>
              <a:t>Prévalence</a:t>
            </a:r>
            <a:r>
              <a:rPr lang="en-US" dirty="0"/>
              <a:t> de la </a:t>
            </a:r>
            <a:r>
              <a:rPr lang="en-US" dirty="0" err="1"/>
              <a:t>perte</a:t>
            </a:r>
            <a:r>
              <a:rPr lang="en-US" dirty="0"/>
              <a:t> </a:t>
            </a:r>
            <a:r>
              <a:rPr lang="en-US" dirty="0" err="1"/>
              <a:t>d'audition</a:t>
            </a:r>
            <a:r>
              <a:rPr lang="en-US" dirty="0"/>
              <a:t> </a:t>
            </a:r>
            <a:r>
              <a:rPr lang="en-US" dirty="0" err="1"/>
              <a:t>selon</a:t>
            </a:r>
            <a:r>
              <a:rPr lang="en-US" dirty="0"/>
              <a:t> la </a:t>
            </a:r>
            <a:r>
              <a:rPr lang="en-US" dirty="0" err="1"/>
              <a:t>durée</a:t>
            </a:r>
            <a:r>
              <a:rPr lang="en-US" dirty="0"/>
              <a:t> du </a:t>
            </a:r>
            <a:r>
              <a:rPr lang="en-US" dirty="0" err="1"/>
              <a:t>diabète</a:t>
            </a:r>
            <a:endParaRPr lang="en-US" dirty="0"/>
          </a:p>
        </p:txBody>
      </p:sp>
      <p:graphicFrame>
        <p:nvGraphicFramePr>
          <p:cNvPr id="5" name="Chart 1">
            <a:extLst>
              <a:ext uri="{FF2B5EF4-FFF2-40B4-BE49-F238E27FC236}">
                <a16:creationId xmlns="" xmlns:a16="http://schemas.microsoft.com/office/drawing/2014/main" id="{00000000-0008-0000-0100-000002000000}"/>
              </a:ext>
            </a:extLst>
          </p:cNvPr>
          <p:cNvGraphicFramePr>
            <a:graphicFrameLocks noGrp="1"/>
          </p:cNvGraphicFramePr>
          <p:nvPr>
            <p:ph idx="1"/>
            <p:extLst>
              <p:ext uri="{D42A27DB-BD31-4B8C-83A1-F6EECF244321}">
                <p14:modId xmlns:p14="http://schemas.microsoft.com/office/powerpoint/2010/main" val="82274045"/>
              </p:ext>
            </p:extLst>
          </p:nvPr>
        </p:nvGraphicFramePr>
        <p:xfrm>
          <a:off x="457200" y="1600200"/>
          <a:ext cx="8257306" cy="48837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740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Association entre le </a:t>
            </a:r>
            <a:r>
              <a:rPr lang="en-US" dirty="0" err="1"/>
              <a:t>diabète</a:t>
            </a:r>
            <a:r>
              <a:rPr lang="en-US" dirty="0"/>
              <a:t> type 1 et la </a:t>
            </a:r>
            <a:r>
              <a:rPr lang="en-US" dirty="0" err="1"/>
              <a:t>perte</a:t>
            </a:r>
            <a:r>
              <a:rPr lang="en-US" dirty="0"/>
              <a:t> </a:t>
            </a:r>
            <a:r>
              <a:rPr lang="en-US" dirty="0" err="1"/>
              <a:t>auditive</a:t>
            </a:r>
            <a:r>
              <a:rPr lang="en-US" dirty="0"/>
              <a:t> en </a:t>
            </a:r>
            <a:r>
              <a:rPr lang="en-US" dirty="0" err="1"/>
              <a:t>différentes</a:t>
            </a:r>
            <a:r>
              <a:rPr lang="en-US" dirty="0"/>
              <a:t> </a:t>
            </a:r>
            <a:r>
              <a:rPr lang="en-US" dirty="0" err="1"/>
              <a:t>modalités</a:t>
            </a:r>
            <a:r>
              <a:rPr lang="en-US" dirty="0"/>
              <a:t> </a:t>
            </a:r>
            <a:r>
              <a:rPr lang="en-US" dirty="0" err="1"/>
              <a:t>d’évaluation</a:t>
            </a:r>
            <a:endParaRPr lang="en-US" dirty="0">
              <a:solidFill>
                <a:srgbClr val="000000"/>
              </a:solidFill>
              <a:latin typeface="Calibri"/>
            </a:endParaRPr>
          </a:p>
          <a:p>
            <a:pPr marL="0" indent="0">
              <a:buNone/>
            </a:pPr>
            <a:endParaRPr lang="en-US" dirty="0">
              <a:solidFill>
                <a:srgbClr val="000000"/>
              </a:solidFill>
              <a:latin typeface="Calibri"/>
            </a:endParaRPr>
          </a:p>
          <a:p>
            <a:pPr lvl="1"/>
            <a:r>
              <a:rPr lang="en-US" dirty="0"/>
              <a:t>EOA </a:t>
            </a:r>
            <a:r>
              <a:rPr lang="mr-IN" dirty="0"/>
              <a:t>–</a:t>
            </a:r>
            <a:r>
              <a:rPr lang="en-US" dirty="0"/>
              <a:t> </a:t>
            </a:r>
            <a:r>
              <a:rPr lang="en-US" dirty="0" err="1"/>
              <a:t>Atteinte</a:t>
            </a:r>
            <a:r>
              <a:rPr lang="en-US" dirty="0"/>
              <a:t> </a:t>
            </a:r>
            <a:r>
              <a:rPr lang="en-US" dirty="0" err="1"/>
              <a:t>cochléaire</a:t>
            </a:r>
            <a:r>
              <a:rPr lang="en-US" dirty="0"/>
              <a:t> = </a:t>
            </a:r>
            <a:r>
              <a:rPr lang="en-US" dirty="0" err="1"/>
              <a:t>vasculaire</a:t>
            </a:r>
            <a:endParaRPr lang="en-US" dirty="0"/>
          </a:p>
          <a:p>
            <a:pPr lvl="1"/>
            <a:r>
              <a:rPr lang="en-US" dirty="0"/>
              <a:t>PEATC </a:t>
            </a:r>
            <a:r>
              <a:rPr lang="mr-IN" dirty="0"/>
              <a:t>–</a:t>
            </a:r>
            <a:r>
              <a:rPr lang="en-US" dirty="0"/>
              <a:t> </a:t>
            </a:r>
            <a:r>
              <a:rPr lang="en-US" dirty="0" err="1"/>
              <a:t>Atteine</a:t>
            </a:r>
            <a:r>
              <a:rPr lang="en-US" dirty="0"/>
              <a:t> </a:t>
            </a:r>
            <a:r>
              <a:rPr lang="en-US" dirty="0" err="1"/>
              <a:t>nerveuse</a:t>
            </a:r>
            <a:r>
              <a:rPr lang="en-US" dirty="0"/>
              <a:t> = </a:t>
            </a:r>
            <a:r>
              <a:rPr lang="en-US" dirty="0" err="1"/>
              <a:t>neuropathie</a:t>
            </a:r>
            <a:endParaRPr lang="en-US" dirty="0"/>
          </a:p>
          <a:p>
            <a:endParaRPr lang="en-US" dirty="0"/>
          </a:p>
          <a:p>
            <a:endParaRPr lang="en-US" dirty="0">
              <a:solidFill>
                <a:srgbClr val="000000"/>
              </a:solidFill>
            </a:endParaRPr>
          </a:p>
          <a:p>
            <a:endParaRPr lang="en-US" dirty="0"/>
          </a:p>
        </p:txBody>
      </p:sp>
    </p:spTree>
    <p:extLst>
      <p:ext uri="{BB962C8B-B14F-4D97-AF65-F5344CB8AC3E}">
        <p14:creationId xmlns:p14="http://schemas.microsoft.com/office/powerpoint/2010/main" val="1822104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221673" y="1600200"/>
            <a:ext cx="8645235" cy="4899368"/>
          </a:xfrm>
        </p:spPr>
        <p:txBody>
          <a:bodyPr>
            <a:normAutofit lnSpcReduction="10000"/>
          </a:bodyPr>
          <a:lstStyle/>
          <a:p>
            <a:r>
              <a:rPr lang="en-US" dirty="0" err="1"/>
              <a:t>Critère</a:t>
            </a:r>
            <a:r>
              <a:rPr lang="en-US" dirty="0"/>
              <a:t> </a:t>
            </a:r>
            <a:r>
              <a:rPr lang="en-US" dirty="0" err="1"/>
              <a:t>d’ASP</a:t>
            </a:r>
            <a:r>
              <a:rPr lang="en-US" dirty="0"/>
              <a:t> </a:t>
            </a:r>
            <a:r>
              <a:rPr lang="en-US" dirty="0" err="1"/>
              <a:t>sur</a:t>
            </a:r>
            <a:r>
              <a:rPr lang="en-US" dirty="0"/>
              <a:t> </a:t>
            </a:r>
            <a:r>
              <a:rPr lang="en-US" dirty="0" err="1"/>
              <a:t>une</a:t>
            </a:r>
            <a:r>
              <a:rPr lang="en-US" dirty="0"/>
              <a:t> </a:t>
            </a:r>
            <a:r>
              <a:rPr lang="en-US" dirty="0" err="1"/>
              <a:t>fréquence</a:t>
            </a:r>
            <a:r>
              <a:rPr lang="en-US" dirty="0"/>
              <a:t>: </a:t>
            </a:r>
            <a:r>
              <a:rPr lang="en-US" dirty="0" err="1"/>
              <a:t>surestimation</a:t>
            </a:r>
            <a:r>
              <a:rPr lang="en-US" dirty="0"/>
              <a:t> au </a:t>
            </a:r>
            <a:r>
              <a:rPr lang="en-US" dirty="0" err="1"/>
              <a:t>niveau</a:t>
            </a:r>
            <a:r>
              <a:rPr lang="en-US" dirty="0"/>
              <a:t> </a:t>
            </a:r>
            <a:r>
              <a:rPr lang="en-US" dirty="0" err="1"/>
              <a:t>clinique</a:t>
            </a:r>
            <a:endParaRPr lang="en-US" dirty="0"/>
          </a:p>
          <a:p>
            <a:endParaRPr lang="en-US" dirty="0"/>
          </a:p>
          <a:p>
            <a:r>
              <a:rPr lang="en-US" dirty="0" err="1"/>
              <a:t>Études</a:t>
            </a:r>
            <a:r>
              <a:rPr lang="en-US" dirty="0"/>
              <a:t> </a:t>
            </a:r>
            <a:r>
              <a:rPr lang="en-US" dirty="0" err="1"/>
              <a:t>cas-témoins</a:t>
            </a:r>
            <a:endParaRPr lang="en-US" dirty="0"/>
          </a:p>
          <a:p>
            <a:endParaRPr lang="en-US" dirty="0"/>
          </a:p>
          <a:p>
            <a:r>
              <a:rPr lang="en-US" dirty="0" err="1"/>
              <a:t>Biais</a:t>
            </a:r>
            <a:r>
              <a:rPr lang="en-US" dirty="0"/>
              <a:t> </a:t>
            </a:r>
            <a:r>
              <a:rPr lang="en-US" dirty="0" err="1"/>
              <a:t>d’étude</a:t>
            </a:r>
            <a:r>
              <a:rPr lang="en-US" dirty="0"/>
              <a:t> </a:t>
            </a:r>
          </a:p>
          <a:p>
            <a:endParaRPr lang="en-US" dirty="0"/>
          </a:p>
          <a:p>
            <a:r>
              <a:rPr lang="en-US" dirty="0"/>
              <a:t>Absence </a:t>
            </a:r>
            <a:r>
              <a:rPr lang="en-US" dirty="0" err="1"/>
              <a:t>d’information</a:t>
            </a:r>
            <a:r>
              <a:rPr lang="en-US" dirty="0"/>
              <a:t> sur complications </a:t>
            </a:r>
            <a:r>
              <a:rPr lang="en-US" dirty="0" err="1"/>
              <a:t>microvasculaires</a:t>
            </a:r>
            <a:r>
              <a:rPr lang="en-US" dirty="0"/>
              <a:t> </a:t>
            </a:r>
            <a:r>
              <a:rPr lang="en-US" dirty="0" err="1"/>
              <a:t>ou</a:t>
            </a:r>
            <a:r>
              <a:rPr lang="en-US" dirty="0"/>
              <a:t> </a:t>
            </a:r>
            <a:r>
              <a:rPr lang="en-US" dirty="0" err="1"/>
              <a:t>niveaux</a:t>
            </a:r>
            <a:r>
              <a:rPr lang="en-US" dirty="0"/>
              <a:t> de Hb1Ac</a:t>
            </a:r>
          </a:p>
          <a:p>
            <a:pPr marL="0" indent="0">
              <a:buNone/>
            </a:pPr>
            <a:endParaRPr lang="en-US" dirty="0"/>
          </a:p>
        </p:txBody>
      </p:sp>
    </p:spTree>
    <p:extLst>
      <p:ext uri="{BB962C8B-B14F-4D97-AF65-F5344CB8AC3E}">
        <p14:creationId xmlns:p14="http://schemas.microsoft.com/office/powerpoint/2010/main" val="2265371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508"/>
            <a:ext cx="8229600" cy="1143000"/>
          </a:xfrm>
        </p:spPr>
        <p:txBody>
          <a:bodyPr>
            <a:normAutofit fontScale="90000"/>
          </a:bodyPr>
          <a:lstStyle/>
          <a:p>
            <a:r>
              <a:rPr lang="en-US" dirty="0" err="1"/>
              <a:t>Perte</a:t>
            </a:r>
            <a:r>
              <a:rPr lang="en-US" dirty="0"/>
              <a:t> </a:t>
            </a:r>
            <a:r>
              <a:rPr lang="en-US" dirty="0" err="1"/>
              <a:t>d'audition</a:t>
            </a:r>
            <a:r>
              <a:rPr lang="en-US" dirty="0"/>
              <a:t> chez les </a:t>
            </a:r>
            <a:r>
              <a:rPr lang="en-US" dirty="0" err="1"/>
              <a:t>diabétiques</a:t>
            </a:r>
            <a:r>
              <a:rPr lang="en-US" dirty="0"/>
              <a:t> de type 1 et 2</a:t>
            </a:r>
            <a:endParaRPr lang="en-US" dirty="0">
              <a:solidFill>
                <a:srgbClr val="000000"/>
              </a:solidFill>
              <a:latin typeface="Calibri"/>
            </a:endParaRPr>
          </a:p>
        </p:txBody>
      </p:sp>
      <p:sp>
        <p:nvSpPr>
          <p:cNvPr id="3" name="Content Placeholder 2"/>
          <p:cNvSpPr>
            <a:spLocks noGrp="1"/>
          </p:cNvSpPr>
          <p:nvPr>
            <p:ph idx="1"/>
          </p:nvPr>
        </p:nvSpPr>
        <p:spPr>
          <a:xfrm>
            <a:off x="0" y="2126673"/>
            <a:ext cx="1726796" cy="4525963"/>
          </a:xfrm>
        </p:spPr>
        <p:txBody>
          <a:bodyPr>
            <a:normAutofit/>
          </a:bodyPr>
          <a:lstStyle/>
          <a:p>
            <a:endParaRPr lang="en-US" dirty="0"/>
          </a:p>
          <a:p>
            <a:endParaRPr lang="en-US" dirty="0"/>
          </a:p>
        </p:txBody>
      </p:sp>
      <p:pic>
        <p:nvPicPr>
          <p:cNvPr id="4" name="Image 3"/>
          <p:cNvPicPr>
            <a:picLocks noChangeAspect="1"/>
          </p:cNvPicPr>
          <p:nvPr/>
        </p:nvPicPr>
        <p:blipFill>
          <a:blip r:embed="rId3"/>
          <a:stretch>
            <a:fillRect/>
          </a:stretch>
        </p:blipFill>
        <p:spPr>
          <a:xfrm>
            <a:off x="915504" y="1431493"/>
            <a:ext cx="7258912" cy="5056518"/>
          </a:xfrm>
          <a:prstGeom prst="rect">
            <a:avLst/>
          </a:prstGeom>
        </p:spPr>
      </p:pic>
      <p:sp>
        <p:nvSpPr>
          <p:cNvPr id="5" name="4 CuadroTexto"/>
          <p:cNvSpPr txBox="1">
            <a:spLocks noChangeArrowheads="1"/>
          </p:cNvSpPr>
          <p:nvPr/>
        </p:nvSpPr>
        <p:spPr bwMode="auto">
          <a:xfrm>
            <a:off x="1726796" y="6521831"/>
            <a:ext cx="9558049" cy="261610"/>
          </a:xfrm>
          <a:prstGeom prst="rect">
            <a:avLst/>
          </a:prstGeom>
          <a:noFill/>
          <a:ln w="9525">
            <a:noFill/>
            <a:miter lim="800000"/>
            <a:headEnd/>
            <a:tailEnd/>
          </a:ln>
        </p:spPr>
        <p:txBody>
          <a:bodyPr wrap="square">
            <a:spAutoFit/>
          </a:bodyPr>
          <a:lstStyle/>
          <a:p>
            <a:r>
              <a:rPr lang="es-MX" sz="1100" dirty="0"/>
              <a:t>Horikawa C, et al. Diabetes and risk of hearingimpairment in adults: a meta-analysis. J Clin Endocrinol Metab 2013; 98:51–58</a:t>
            </a:r>
          </a:p>
        </p:txBody>
      </p:sp>
    </p:spTree>
    <p:extLst>
      <p:ext uri="{BB962C8B-B14F-4D97-AF65-F5344CB8AC3E}">
        <p14:creationId xmlns:p14="http://schemas.microsoft.com/office/powerpoint/2010/main" val="940506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Perte d'audition chez les diabétiques de type 2</a:t>
            </a:r>
            <a:endParaRPr lang="fr-FR" dirty="0">
              <a:solidFill>
                <a:srgbClr val="000000"/>
              </a:solidFill>
              <a:latin typeface="Calibri"/>
            </a:endParaRPr>
          </a:p>
        </p:txBody>
      </p:sp>
      <p:pic>
        <p:nvPicPr>
          <p:cNvPr id="4" name="Espace réservé du contenu 3"/>
          <p:cNvPicPr>
            <a:picLocks noGrp="1" noChangeAspect="1"/>
          </p:cNvPicPr>
          <p:nvPr>
            <p:ph idx="1"/>
          </p:nvPr>
        </p:nvPicPr>
        <p:blipFill>
          <a:blip r:embed="rId3"/>
          <a:stretch>
            <a:fillRect/>
          </a:stretch>
        </p:blipFill>
        <p:spPr>
          <a:xfrm>
            <a:off x="171959" y="2563088"/>
            <a:ext cx="8864171" cy="2535385"/>
          </a:xfrm>
          <a:prstGeom prst="rect">
            <a:avLst/>
          </a:prstGeom>
        </p:spPr>
      </p:pic>
      <p:sp>
        <p:nvSpPr>
          <p:cNvPr id="5" name="4 CuadroTexto"/>
          <p:cNvSpPr txBox="1">
            <a:spLocks noChangeArrowheads="1"/>
          </p:cNvSpPr>
          <p:nvPr/>
        </p:nvSpPr>
        <p:spPr bwMode="auto">
          <a:xfrm>
            <a:off x="1870363" y="6412491"/>
            <a:ext cx="10098377" cy="261610"/>
          </a:xfrm>
          <a:prstGeom prst="rect">
            <a:avLst/>
          </a:prstGeom>
          <a:noFill/>
          <a:ln w="9525">
            <a:noFill/>
            <a:miter lim="800000"/>
            <a:headEnd/>
            <a:tailEnd/>
          </a:ln>
        </p:spPr>
        <p:txBody>
          <a:bodyPr wrap="square">
            <a:spAutoFit/>
          </a:bodyPr>
          <a:lstStyle/>
          <a:p>
            <a:r>
              <a:rPr lang="es-MX" sz="1100" dirty="0"/>
              <a:t>Akinpelu OV, et al. Is type 2 diabetes mellitus associated with alterations in hearing? Laryngoscope. 2014 Mar;124(3):767-76</a:t>
            </a:r>
          </a:p>
        </p:txBody>
      </p:sp>
    </p:spTree>
    <p:extLst>
      <p:ext uri="{BB962C8B-B14F-4D97-AF65-F5344CB8AC3E}">
        <p14:creationId xmlns:p14="http://schemas.microsoft.com/office/powerpoint/2010/main" val="10183225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Pendant la mise à jour</a:t>
            </a:r>
            <a:r>
              <a:rPr lang="mr-IN" dirty="0"/>
              <a:t>…</a:t>
            </a:r>
            <a:r>
              <a:rPr lang="fr-CA" dirty="0"/>
              <a:t> Étude de </a:t>
            </a:r>
            <a:r>
              <a:rPr lang="fr-CA" dirty="0" err="1"/>
              <a:t>Teng</a:t>
            </a:r>
            <a:r>
              <a:rPr lang="fr-CA" dirty="0"/>
              <a:t> (</a:t>
            </a:r>
            <a:r>
              <a:rPr lang="fr-CA" dirty="0" err="1"/>
              <a:t>oct</a:t>
            </a:r>
            <a:r>
              <a:rPr lang="fr-CA" dirty="0"/>
              <a:t>, 2016)</a:t>
            </a:r>
            <a:endParaRPr lang="fr-FR" dirty="0"/>
          </a:p>
        </p:txBody>
      </p:sp>
      <p:pic>
        <p:nvPicPr>
          <p:cNvPr id="4" name="Espace réservé du contenu 3"/>
          <p:cNvPicPr>
            <a:picLocks noGrp="1" noChangeAspect="1"/>
          </p:cNvPicPr>
          <p:nvPr>
            <p:ph idx="1"/>
          </p:nvPr>
        </p:nvPicPr>
        <p:blipFill>
          <a:blip r:embed="rId3"/>
          <a:stretch>
            <a:fillRect/>
          </a:stretch>
        </p:blipFill>
        <p:spPr>
          <a:xfrm>
            <a:off x="971550" y="1558925"/>
            <a:ext cx="7118677" cy="4873867"/>
          </a:xfrm>
          <a:prstGeom prst="rect">
            <a:avLst/>
          </a:prstGeom>
        </p:spPr>
      </p:pic>
      <p:sp>
        <p:nvSpPr>
          <p:cNvPr id="5" name="4 CuadroTexto"/>
          <p:cNvSpPr txBox="1">
            <a:spLocks noChangeArrowheads="1"/>
          </p:cNvSpPr>
          <p:nvPr/>
        </p:nvSpPr>
        <p:spPr bwMode="auto">
          <a:xfrm>
            <a:off x="401781" y="6580909"/>
            <a:ext cx="11511540" cy="261610"/>
          </a:xfrm>
          <a:prstGeom prst="rect">
            <a:avLst/>
          </a:prstGeom>
          <a:noFill/>
          <a:ln w="9525">
            <a:noFill/>
            <a:miter lim="800000"/>
            <a:headEnd/>
            <a:tailEnd/>
          </a:ln>
        </p:spPr>
        <p:txBody>
          <a:bodyPr wrap="square">
            <a:spAutoFit/>
          </a:bodyPr>
          <a:lstStyle/>
          <a:p>
            <a:r>
              <a:rPr lang="es-MX" sz="1100" dirty="0"/>
              <a:t>Teng ZP, et al. An Association of Type 1 Diabetes Mellitus With Auditory Dysfunction: A Systematic Review and Meta-Analyss Laryngoscope 2016 Oct 7</a:t>
            </a:r>
          </a:p>
        </p:txBody>
      </p:sp>
    </p:spTree>
    <p:extLst>
      <p:ext uri="{BB962C8B-B14F-4D97-AF65-F5344CB8AC3E}">
        <p14:creationId xmlns:p14="http://schemas.microsoft.com/office/powerpoint/2010/main" val="602181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Prévalence selon ASP,</a:t>
            </a:r>
            <a:r>
              <a:rPr lang="fr-CA" dirty="0"/>
              <a:t> </a:t>
            </a:r>
            <a:r>
              <a:rPr lang="fr-CA" dirty="0" err="1"/>
              <a:t>Teng</a:t>
            </a:r>
            <a:r>
              <a:rPr lang="fr-CA" dirty="0"/>
              <a:t> (</a:t>
            </a:r>
            <a:r>
              <a:rPr lang="fr-CA" dirty="0" err="1"/>
              <a:t>oct</a:t>
            </a:r>
            <a:r>
              <a:rPr lang="fr-CA" dirty="0"/>
              <a:t>, 2016)</a:t>
            </a:r>
            <a:endParaRPr lang="fr-FR" dirty="0"/>
          </a:p>
        </p:txBody>
      </p:sp>
      <p:pic>
        <p:nvPicPr>
          <p:cNvPr id="4" name="Image 3"/>
          <p:cNvPicPr>
            <a:picLocks noChangeAspect="1"/>
          </p:cNvPicPr>
          <p:nvPr/>
        </p:nvPicPr>
        <p:blipFill>
          <a:blip r:embed="rId3"/>
          <a:stretch>
            <a:fillRect/>
          </a:stretch>
        </p:blipFill>
        <p:spPr>
          <a:xfrm>
            <a:off x="104955" y="2343150"/>
            <a:ext cx="8940829" cy="2192314"/>
          </a:xfrm>
          <a:prstGeom prst="rect">
            <a:avLst/>
          </a:prstGeom>
        </p:spPr>
      </p:pic>
      <p:sp>
        <p:nvSpPr>
          <p:cNvPr id="7" name="4 CuadroTexto"/>
          <p:cNvSpPr txBox="1">
            <a:spLocks noChangeArrowheads="1"/>
          </p:cNvSpPr>
          <p:nvPr/>
        </p:nvSpPr>
        <p:spPr bwMode="auto">
          <a:xfrm>
            <a:off x="401781" y="6580909"/>
            <a:ext cx="11511540" cy="261610"/>
          </a:xfrm>
          <a:prstGeom prst="rect">
            <a:avLst/>
          </a:prstGeom>
          <a:noFill/>
          <a:ln w="9525">
            <a:noFill/>
            <a:miter lim="800000"/>
            <a:headEnd/>
            <a:tailEnd/>
          </a:ln>
        </p:spPr>
        <p:txBody>
          <a:bodyPr wrap="square">
            <a:spAutoFit/>
          </a:bodyPr>
          <a:lstStyle/>
          <a:p>
            <a:r>
              <a:rPr lang="es-MX" sz="1100" dirty="0"/>
              <a:t>Teng ZP, et al. An Association of Type 1 Diabetes Mellitus With Auditory Dysfunction: A Systematic Review and Meta-Analyss Laryngoscope 2016 Oct 7</a:t>
            </a:r>
          </a:p>
        </p:txBody>
      </p:sp>
    </p:spTree>
    <p:extLst>
      <p:ext uri="{BB962C8B-B14F-4D97-AF65-F5344CB8AC3E}">
        <p14:creationId xmlns:p14="http://schemas.microsoft.com/office/powerpoint/2010/main" val="397411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3798"/>
            <a:ext cx="8229600" cy="1143000"/>
          </a:xfrm>
        </p:spPr>
        <p:txBody>
          <a:bodyPr>
            <a:normAutofit fontScale="90000"/>
          </a:bodyPr>
          <a:lstStyle/>
          <a:p>
            <a:r>
              <a:rPr lang="fr-FR" dirty="0"/>
              <a:t>ASP par fréquence,</a:t>
            </a:r>
            <a:r>
              <a:rPr lang="fr-CA" dirty="0"/>
              <a:t> </a:t>
            </a:r>
            <a:r>
              <a:rPr lang="fr-CA" dirty="0" err="1"/>
              <a:t>Teng</a:t>
            </a:r>
            <a:r>
              <a:rPr lang="fr-CA" dirty="0"/>
              <a:t> (</a:t>
            </a:r>
            <a:r>
              <a:rPr lang="fr-CA" dirty="0" err="1"/>
              <a:t>oct</a:t>
            </a:r>
            <a:r>
              <a:rPr lang="fr-CA" dirty="0"/>
              <a:t>, 2016)</a:t>
            </a:r>
            <a:endParaRPr lang="fr-FR" dirty="0"/>
          </a:p>
        </p:txBody>
      </p:sp>
      <p:pic>
        <p:nvPicPr>
          <p:cNvPr id="4" name="Espace réservé du contenu 3"/>
          <p:cNvPicPr>
            <a:picLocks noGrp="1" noChangeAspect="1"/>
          </p:cNvPicPr>
          <p:nvPr>
            <p:ph idx="1"/>
          </p:nvPr>
        </p:nvPicPr>
        <p:blipFill>
          <a:blip r:embed="rId3"/>
          <a:stretch>
            <a:fillRect/>
          </a:stretch>
        </p:blipFill>
        <p:spPr>
          <a:xfrm>
            <a:off x="1474976" y="1306798"/>
            <a:ext cx="6335523" cy="5149420"/>
          </a:xfrm>
          <a:prstGeom prst="rect">
            <a:avLst/>
          </a:prstGeom>
        </p:spPr>
      </p:pic>
      <p:sp>
        <p:nvSpPr>
          <p:cNvPr id="7" name="4 CuadroTexto"/>
          <p:cNvSpPr txBox="1">
            <a:spLocks noChangeArrowheads="1"/>
          </p:cNvSpPr>
          <p:nvPr/>
        </p:nvSpPr>
        <p:spPr bwMode="auto">
          <a:xfrm>
            <a:off x="401781" y="6580909"/>
            <a:ext cx="11511540" cy="261610"/>
          </a:xfrm>
          <a:prstGeom prst="rect">
            <a:avLst/>
          </a:prstGeom>
          <a:noFill/>
          <a:ln w="9525">
            <a:noFill/>
            <a:miter lim="800000"/>
            <a:headEnd/>
            <a:tailEnd/>
          </a:ln>
        </p:spPr>
        <p:txBody>
          <a:bodyPr wrap="square">
            <a:spAutoFit/>
          </a:bodyPr>
          <a:lstStyle/>
          <a:p>
            <a:r>
              <a:rPr lang="es-MX" sz="1100" dirty="0"/>
              <a:t>Teng ZP, et al. An Association of Type 1 Diabetes Mellitus With Auditory Dysfunction: A Systematic Review and Meta-Analyss Laryngoscope 2016 Oct 7</a:t>
            </a:r>
          </a:p>
        </p:txBody>
      </p:sp>
    </p:spTree>
    <p:extLst>
      <p:ext uri="{BB962C8B-B14F-4D97-AF65-F5344CB8AC3E}">
        <p14:creationId xmlns:p14="http://schemas.microsoft.com/office/powerpoint/2010/main" val="184056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 </a:t>
            </a:r>
            <a:r>
              <a:rPr lang="en-US" dirty="0" err="1"/>
              <a:t>coûts</a:t>
            </a:r>
            <a:r>
              <a:rPr lang="en-US" dirty="0"/>
              <a:t> du </a:t>
            </a:r>
            <a:r>
              <a:rPr lang="en-US" dirty="0" err="1"/>
              <a:t>diabète</a:t>
            </a:r>
            <a:endParaRPr lang="en-US" dirty="0"/>
          </a:p>
        </p:txBody>
      </p:sp>
      <p:sp>
        <p:nvSpPr>
          <p:cNvPr id="3" name="Content Placeholder 2"/>
          <p:cNvSpPr>
            <a:spLocks noGrp="1"/>
          </p:cNvSpPr>
          <p:nvPr>
            <p:ph idx="1"/>
          </p:nvPr>
        </p:nvSpPr>
        <p:spPr/>
        <p:txBody>
          <a:bodyPr vert="horz" lIns="91440" tIns="45720" rIns="91440" bIns="45720" rtlCol="0" anchor="t">
            <a:normAutofit/>
          </a:bodyPr>
          <a:lstStyle/>
          <a:p>
            <a:endParaRPr lang="en-US" b="1" dirty="0"/>
          </a:p>
          <a:p>
            <a:r>
              <a:rPr lang="en-US" dirty="0"/>
              <a:t>Les </a:t>
            </a:r>
            <a:r>
              <a:rPr lang="en-US" dirty="0" err="1"/>
              <a:t>coûts</a:t>
            </a:r>
            <a:r>
              <a:rPr lang="en-US" dirty="0"/>
              <a:t> </a:t>
            </a:r>
            <a:r>
              <a:rPr lang="en-US" dirty="0" err="1"/>
              <a:t>totaux</a:t>
            </a:r>
            <a:r>
              <a:rPr lang="en-US" dirty="0"/>
              <a:t> </a:t>
            </a:r>
            <a:r>
              <a:rPr lang="en-US" dirty="0" err="1"/>
              <a:t>liés</a:t>
            </a:r>
            <a:r>
              <a:rPr lang="en-US" dirty="0"/>
              <a:t> au </a:t>
            </a:r>
            <a:r>
              <a:rPr lang="en-US" dirty="0" err="1"/>
              <a:t>diabète</a:t>
            </a:r>
            <a:r>
              <a:rPr lang="en-US" dirty="0"/>
              <a:t> </a:t>
            </a:r>
            <a:r>
              <a:rPr lang="en-US" dirty="0" err="1"/>
              <a:t>augmenteront</a:t>
            </a:r>
            <a:r>
              <a:rPr lang="en-US" dirty="0"/>
              <a:t> à $16.9 billion (CAD) en 2020 au Canada.</a:t>
            </a:r>
            <a:r>
              <a:rPr lang="en-US" baseline="30000" dirty="0"/>
              <a:t>1</a:t>
            </a:r>
          </a:p>
          <a:p>
            <a:endParaRPr lang="en-US" b="1" dirty="0">
              <a:effectLst/>
            </a:endParaRPr>
          </a:p>
          <a:p>
            <a:r>
              <a:rPr lang="en-US" dirty="0"/>
              <a:t> 85% des </a:t>
            </a:r>
            <a:r>
              <a:rPr lang="en-US" dirty="0" err="1"/>
              <a:t>diabétiques</a:t>
            </a:r>
            <a:r>
              <a:rPr lang="en-US" dirty="0"/>
              <a:t> type 1 </a:t>
            </a:r>
            <a:r>
              <a:rPr lang="en-US" dirty="0" err="1"/>
              <a:t>sont</a:t>
            </a:r>
            <a:r>
              <a:rPr lang="en-US" dirty="0"/>
              <a:t> des adultes.</a:t>
            </a:r>
            <a:r>
              <a:rPr lang="en-US" baseline="30000" dirty="0"/>
              <a:t>2</a:t>
            </a:r>
            <a:endParaRPr lang="en-US" dirty="0"/>
          </a:p>
        </p:txBody>
      </p:sp>
      <p:sp>
        <p:nvSpPr>
          <p:cNvPr id="4" name="4 CuadroTexto"/>
          <p:cNvSpPr txBox="1">
            <a:spLocks noChangeArrowheads="1"/>
          </p:cNvSpPr>
          <p:nvPr/>
        </p:nvSpPr>
        <p:spPr bwMode="auto">
          <a:xfrm>
            <a:off x="3138488" y="6308725"/>
            <a:ext cx="8137525" cy="430887"/>
          </a:xfrm>
          <a:prstGeom prst="rect">
            <a:avLst/>
          </a:prstGeom>
          <a:noFill/>
          <a:ln w="9525">
            <a:noFill/>
            <a:miter lim="800000"/>
            <a:headEnd/>
            <a:tailEnd/>
          </a:ln>
        </p:spPr>
        <p:txBody>
          <a:bodyPr>
            <a:spAutoFit/>
          </a:bodyPr>
          <a:lstStyle/>
          <a:p>
            <a:r>
              <a:rPr lang="en-US" sz="1100" dirty="0"/>
              <a:t>1 Canadian Diabetes Association, An economic tsunami: the cost of diabetes in Canada. Dec 2009</a:t>
            </a:r>
            <a:r>
              <a:rPr lang="es-MX" sz="1100" dirty="0">
                <a:latin typeface="Calibri" pitchFamily="34" charset="0"/>
              </a:rPr>
              <a:t>.</a:t>
            </a:r>
          </a:p>
          <a:p>
            <a:r>
              <a:rPr lang="en-US" sz="1100" dirty="0"/>
              <a:t>2 Type 1 Diabetes, 2010; Prime Group for JDRF, Mar 2011</a:t>
            </a:r>
            <a:endParaRPr lang="es-MX" sz="1100" dirty="0">
              <a:latin typeface="Calibri" pitchFamily="34" charset="0"/>
            </a:endParaRPr>
          </a:p>
        </p:txBody>
      </p:sp>
    </p:spTree>
    <p:extLst>
      <p:ext uri="{BB962C8B-B14F-4D97-AF65-F5344CB8AC3E}">
        <p14:creationId xmlns:p14="http://schemas.microsoft.com/office/powerpoint/2010/main" val="187681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2962"/>
            <a:ext cx="8229600" cy="1143000"/>
          </a:xfrm>
        </p:spPr>
        <p:txBody>
          <a:bodyPr/>
          <a:lstStyle/>
          <a:p>
            <a:r>
              <a:rPr lang="fr-FR" dirty="0"/>
              <a:t>PÉATC,</a:t>
            </a:r>
            <a:r>
              <a:rPr lang="fr-CA" dirty="0"/>
              <a:t> </a:t>
            </a:r>
            <a:r>
              <a:rPr lang="fr-CA" dirty="0" err="1"/>
              <a:t>Teng</a:t>
            </a:r>
            <a:r>
              <a:rPr lang="fr-CA" dirty="0"/>
              <a:t> (</a:t>
            </a:r>
            <a:r>
              <a:rPr lang="fr-CA" dirty="0" err="1"/>
              <a:t>oct</a:t>
            </a:r>
            <a:r>
              <a:rPr lang="fr-CA" dirty="0"/>
              <a:t>, 2016)</a:t>
            </a:r>
            <a:endParaRPr lang="fr-FR" dirty="0"/>
          </a:p>
        </p:txBody>
      </p:sp>
      <p:pic>
        <p:nvPicPr>
          <p:cNvPr id="4" name="Image 3"/>
          <p:cNvPicPr>
            <a:picLocks noChangeAspect="1"/>
          </p:cNvPicPr>
          <p:nvPr/>
        </p:nvPicPr>
        <p:blipFill>
          <a:blip r:embed="rId3"/>
          <a:stretch>
            <a:fillRect/>
          </a:stretch>
        </p:blipFill>
        <p:spPr>
          <a:xfrm>
            <a:off x="1220880" y="1141904"/>
            <a:ext cx="6910306" cy="5314314"/>
          </a:xfrm>
          <a:prstGeom prst="rect">
            <a:avLst/>
          </a:prstGeom>
        </p:spPr>
      </p:pic>
      <p:sp>
        <p:nvSpPr>
          <p:cNvPr id="7" name="4 CuadroTexto"/>
          <p:cNvSpPr txBox="1">
            <a:spLocks noChangeArrowheads="1"/>
          </p:cNvSpPr>
          <p:nvPr/>
        </p:nvSpPr>
        <p:spPr bwMode="auto">
          <a:xfrm>
            <a:off x="401781" y="6580909"/>
            <a:ext cx="11511540" cy="261610"/>
          </a:xfrm>
          <a:prstGeom prst="rect">
            <a:avLst/>
          </a:prstGeom>
          <a:noFill/>
          <a:ln w="9525">
            <a:noFill/>
            <a:miter lim="800000"/>
            <a:headEnd/>
            <a:tailEnd/>
          </a:ln>
        </p:spPr>
        <p:txBody>
          <a:bodyPr wrap="square">
            <a:spAutoFit/>
          </a:bodyPr>
          <a:lstStyle/>
          <a:p>
            <a:r>
              <a:rPr lang="es-MX" sz="1100" dirty="0"/>
              <a:t>Teng ZP, et al. An Association of Type 1 Diabetes Mellitus With Auditory Dysfunction: A Systematic Review and Meta-Analyss Laryngoscope 2016 Oct 7</a:t>
            </a:r>
          </a:p>
        </p:txBody>
      </p:sp>
    </p:spTree>
    <p:extLst>
      <p:ext uri="{BB962C8B-B14F-4D97-AF65-F5344CB8AC3E}">
        <p14:creationId xmlns:p14="http://schemas.microsoft.com/office/powerpoint/2010/main" val="1690930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ÉOA??</a:t>
            </a:r>
          </a:p>
        </p:txBody>
      </p:sp>
      <p:sp>
        <p:nvSpPr>
          <p:cNvPr id="3" name="Content Placeholder 2"/>
          <p:cNvSpPr>
            <a:spLocks noGrp="1"/>
          </p:cNvSpPr>
          <p:nvPr>
            <p:ph idx="1"/>
          </p:nvPr>
        </p:nvSpPr>
        <p:spPr/>
        <p:txBody>
          <a:bodyPr/>
          <a:lstStyle/>
          <a:p>
            <a:r>
              <a:rPr lang="fr-CA" dirty="0"/>
              <a:t>Absence de évaluation des ÉOA</a:t>
            </a:r>
          </a:p>
          <a:p>
            <a:endParaRPr lang="fr-CA" dirty="0"/>
          </a:p>
        </p:txBody>
      </p:sp>
    </p:spTree>
    <p:extLst>
      <p:ext uri="{BB962C8B-B14F-4D97-AF65-F5344CB8AC3E}">
        <p14:creationId xmlns:p14="http://schemas.microsoft.com/office/powerpoint/2010/main" val="1284079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de </a:t>
            </a:r>
            <a:r>
              <a:rPr lang="en-US" dirty="0" err="1"/>
              <a:t>notre</a:t>
            </a:r>
            <a:r>
              <a:rPr lang="en-US" dirty="0"/>
              <a:t> </a:t>
            </a:r>
            <a:r>
              <a:rPr lang="en-US" dirty="0" err="1"/>
              <a:t>méta-analyse</a:t>
            </a:r>
            <a:endParaRPr lang="en-US" dirty="0"/>
          </a:p>
        </p:txBody>
      </p:sp>
      <p:sp>
        <p:nvSpPr>
          <p:cNvPr id="3" name="Content Placeholder 2"/>
          <p:cNvSpPr>
            <a:spLocks noGrp="1"/>
          </p:cNvSpPr>
          <p:nvPr>
            <p:ph idx="1"/>
          </p:nvPr>
        </p:nvSpPr>
        <p:spPr>
          <a:xfrm>
            <a:off x="254644" y="1600200"/>
            <a:ext cx="8663931" cy="4525963"/>
          </a:xfrm>
        </p:spPr>
        <p:txBody>
          <a:bodyPr vert="horz" lIns="91440" tIns="45720" rIns="91440" bIns="45720" rtlCol="0" anchor="t">
            <a:normAutofit/>
          </a:bodyPr>
          <a:lstStyle/>
          <a:p>
            <a:r>
              <a:rPr lang="en-US" dirty="0" err="1"/>
              <a:t>Atteinte</a:t>
            </a:r>
            <a:r>
              <a:rPr lang="en-US" dirty="0"/>
              <a:t> de </a:t>
            </a:r>
            <a:r>
              <a:rPr lang="en-US" dirty="0" err="1"/>
              <a:t>l’audition</a:t>
            </a:r>
            <a:r>
              <a:rPr lang="en-US" dirty="0"/>
              <a:t> avec le </a:t>
            </a:r>
            <a:r>
              <a:rPr lang="en-US" dirty="0" err="1"/>
              <a:t>diabète</a:t>
            </a:r>
            <a:r>
              <a:rPr lang="en-US" dirty="0"/>
              <a:t> de type 1 </a:t>
            </a:r>
            <a:r>
              <a:rPr lang="en-US" dirty="0" err="1"/>
              <a:t>dans</a:t>
            </a:r>
            <a:r>
              <a:rPr lang="en-US" dirty="0"/>
              <a:t> les trois </a:t>
            </a:r>
            <a:r>
              <a:rPr lang="en-US" dirty="0" err="1"/>
              <a:t>mesures</a:t>
            </a:r>
            <a:r>
              <a:rPr lang="en-US" dirty="0"/>
              <a:t> </a:t>
            </a:r>
            <a:r>
              <a:rPr lang="en-US" dirty="0" err="1"/>
              <a:t>audiométriques</a:t>
            </a:r>
            <a:endParaRPr lang="en-US" dirty="0"/>
          </a:p>
          <a:p>
            <a:endParaRPr lang="en-US" dirty="0"/>
          </a:p>
          <a:p>
            <a:r>
              <a:rPr lang="en-US" dirty="0" err="1"/>
              <a:t>Perte</a:t>
            </a:r>
            <a:r>
              <a:rPr lang="en-US" dirty="0"/>
              <a:t> </a:t>
            </a:r>
            <a:r>
              <a:rPr lang="en-US" dirty="0" err="1"/>
              <a:t>d’audition</a:t>
            </a:r>
            <a:r>
              <a:rPr lang="en-US" dirty="0"/>
              <a:t> </a:t>
            </a:r>
            <a:r>
              <a:rPr lang="en-US" dirty="0" err="1"/>
              <a:t>influencée</a:t>
            </a:r>
            <a:r>
              <a:rPr lang="en-US" dirty="0"/>
              <a:t> </a:t>
            </a:r>
            <a:r>
              <a:rPr lang="en-US" dirty="0" err="1"/>
              <a:t>directement</a:t>
            </a:r>
            <a:r>
              <a:rPr lang="en-US" dirty="0"/>
              <a:t> par la </a:t>
            </a:r>
            <a:r>
              <a:rPr lang="en-US" dirty="0" err="1"/>
              <a:t>durée</a:t>
            </a:r>
            <a:r>
              <a:rPr lang="en-US" dirty="0"/>
              <a:t> de la </a:t>
            </a:r>
            <a:r>
              <a:rPr lang="en-US" dirty="0" err="1"/>
              <a:t>maladie</a:t>
            </a:r>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673658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Signification </a:t>
            </a:r>
            <a:r>
              <a:rPr lang="en-US" dirty="0" err="1"/>
              <a:t>clinique</a:t>
            </a:r>
            <a:r>
              <a:rPr lang="en-US" dirty="0"/>
              <a:t> pour la 1</a:t>
            </a:r>
            <a:r>
              <a:rPr lang="en-US" baseline="30000" dirty="0"/>
              <a:t>ère</a:t>
            </a:r>
            <a:r>
              <a:rPr lang="en-US" dirty="0"/>
              <a:t> </a:t>
            </a:r>
            <a:r>
              <a:rPr lang="en-US" dirty="0" err="1"/>
              <a:t>ligne</a:t>
            </a:r>
            <a:r>
              <a:rPr lang="en-US" dirty="0"/>
              <a:t> en </a:t>
            </a:r>
            <a:r>
              <a:rPr lang="en-US" dirty="0" err="1"/>
              <a:t>médecine</a:t>
            </a:r>
            <a:r>
              <a:rPr lang="en-US" dirty="0"/>
              <a:t> </a:t>
            </a:r>
            <a:r>
              <a:rPr lang="en-US" dirty="0" err="1"/>
              <a:t>familiale</a:t>
            </a:r>
            <a:endParaRPr lang="en-US" dirty="0"/>
          </a:p>
        </p:txBody>
      </p:sp>
      <p:pic>
        <p:nvPicPr>
          <p:cNvPr id="5" name="Espace réservé du contenu 4"/>
          <p:cNvPicPr>
            <a:picLocks noGrp="1" noChangeAspect="1"/>
          </p:cNvPicPr>
          <p:nvPr>
            <p:ph idx="1"/>
          </p:nvPr>
        </p:nvPicPr>
        <p:blipFill>
          <a:blip r:embed="rId3"/>
          <a:stretch>
            <a:fillRect/>
          </a:stretch>
        </p:blipFill>
        <p:spPr>
          <a:xfrm>
            <a:off x="2303552" y="1683327"/>
            <a:ext cx="4742756" cy="4731328"/>
          </a:xfrm>
          <a:prstGeom prst="rect">
            <a:avLst/>
          </a:prstGeom>
          <a:solidFill>
            <a:schemeClr val="bg1"/>
          </a:solidFill>
        </p:spPr>
      </p:pic>
      <p:sp>
        <p:nvSpPr>
          <p:cNvPr id="6" name="4 CuadroTexto"/>
          <p:cNvSpPr txBox="1">
            <a:spLocks noChangeArrowheads="1"/>
          </p:cNvSpPr>
          <p:nvPr/>
        </p:nvSpPr>
        <p:spPr bwMode="auto">
          <a:xfrm>
            <a:off x="3775797" y="6523327"/>
            <a:ext cx="8137525" cy="260350"/>
          </a:xfrm>
          <a:prstGeom prst="rect">
            <a:avLst/>
          </a:prstGeom>
          <a:noFill/>
          <a:ln w="9525">
            <a:noFill/>
            <a:miter lim="800000"/>
            <a:headEnd/>
            <a:tailEnd/>
          </a:ln>
        </p:spPr>
        <p:txBody>
          <a:bodyPr>
            <a:spAutoFit/>
          </a:bodyPr>
          <a:lstStyle/>
          <a:p>
            <a:r>
              <a:rPr lang="es-MX" sz="1100" dirty="0">
                <a:latin typeface="Calibri" pitchFamily="34" charset="0"/>
              </a:rPr>
              <a:t>Lignes directrices de pratique 2013. Mise a jour Novembre 2016. Diabetes Canada. </a:t>
            </a:r>
          </a:p>
        </p:txBody>
      </p:sp>
    </p:spTree>
    <p:extLst>
      <p:ext uri="{BB962C8B-B14F-4D97-AF65-F5344CB8AC3E}">
        <p14:creationId xmlns:p14="http://schemas.microsoft.com/office/powerpoint/2010/main" val="768272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Merci</a:t>
            </a:r>
          </a:p>
        </p:txBody>
      </p:sp>
      <p:pic>
        <p:nvPicPr>
          <p:cNvPr id="4" name="Picture 2" descr="https://www.fluentstream.com/wp-content/uploads/2012/07/question-mark.png"/>
          <p:cNvPicPr>
            <a:picLocks noGrp="1" noChangeAspect="1" noChangeArrowheads="1"/>
          </p:cNvPicPr>
          <p:nvPr>
            <p:ph idx="1"/>
          </p:nvPr>
        </p:nvPicPr>
        <p:blipFill>
          <a:blip r:embed="rId2"/>
          <a:srcRect/>
          <a:stretch>
            <a:fillRect/>
          </a:stretch>
        </p:blipFill>
        <p:spPr bwMode="auto">
          <a:xfrm>
            <a:off x="2309018" y="1600200"/>
            <a:ext cx="4525963" cy="4525963"/>
          </a:xfrm>
          <a:prstGeom prst="rect">
            <a:avLst/>
          </a:prstGeom>
          <a:noFill/>
          <a:ln w="9525">
            <a:noFill/>
            <a:miter lim="800000"/>
            <a:headEnd/>
            <a:tailEnd/>
          </a:ln>
        </p:spPr>
      </p:pic>
    </p:spTree>
    <p:extLst>
      <p:ext uri="{BB962C8B-B14F-4D97-AF65-F5344CB8AC3E}">
        <p14:creationId xmlns:p14="http://schemas.microsoft.com/office/powerpoint/2010/main" val="1139597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Pourquoi</a:t>
            </a:r>
            <a:r>
              <a:rPr lang="en-US" dirty="0"/>
              <a:t> </a:t>
            </a:r>
            <a:r>
              <a:rPr lang="en-US" dirty="0" err="1"/>
              <a:t>ce</a:t>
            </a:r>
            <a:r>
              <a:rPr lang="en-US" dirty="0"/>
              <a:t> </a:t>
            </a:r>
            <a:r>
              <a:rPr lang="en-US" dirty="0" err="1"/>
              <a:t>sujet</a:t>
            </a:r>
            <a:r>
              <a:rPr lang="en-US" dirty="0"/>
              <a:t>?</a:t>
            </a:r>
          </a:p>
        </p:txBody>
      </p:sp>
      <p:pic>
        <p:nvPicPr>
          <p:cNvPr id="4" name="Image 3"/>
          <p:cNvPicPr>
            <a:picLocks noChangeAspect="1"/>
          </p:cNvPicPr>
          <p:nvPr/>
        </p:nvPicPr>
        <p:blipFill rotWithShape="1">
          <a:blip r:embed="rId3"/>
          <a:srcRect l="10843" t="6386" r="11185" b="2060"/>
          <a:stretch/>
        </p:blipFill>
        <p:spPr>
          <a:xfrm>
            <a:off x="1773387" y="1590674"/>
            <a:ext cx="5776322" cy="5092285"/>
          </a:xfrm>
          <a:prstGeom prst="rect">
            <a:avLst/>
          </a:prstGeom>
        </p:spPr>
      </p:pic>
    </p:spTree>
    <p:extLst>
      <p:ext uri="{BB962C8B-B14F-4D97-AF65-F5344CB8AC3E}">
        <p14:creationId xmlns:p14="http://schemas.microsoft.com/office/powerpoint/2010/main" val="277727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3" name="Espace réservé du contenu 2"/>
          <p:cNvSpPr>
            <a:spLocks noGrp="1"/>
          </p:cNvSpPr>
          <p:nvPr>
            <p:ph idx="1"/>
          </p:nvPr>
        </p:nvSpPr>
        <p:spPr>
          <a:xfrm>
            <a:off x="457200" y="1417638"/>
            <a:ext cx="8229600" cy="4708525"/>
          </a:xfrm>
        </p:spPr>
        <p:txBody>
          <a:bodyPr vert="horz" lIns="91440" tIns="45720" rIns="91440" bIns="45720" rtlCol="0" anchor="t">
            <a:normAutofit fontScale="92500" lnSpcReduction="10000"/>
          </a:bodyPr>
          <a:lstStyle/>
          <a:p>
            <a:r>
              <a:rPr lang="fr-FR" dirty="0"/>
              <a:t>Revue systématique et méta-analyse:</a:t>
            </a:r>
          </a:p>
          <a:p>
            <a:endParaRPr lang="fr-FR" dirty="0"/>
          </a:p>
          <a:p>
            <a:pPr lvl="1"/>
            <a:r>
              <a:rPr lang="fr-FR" dirty="0"/>
              <a:t>P: Sujets diabétiques type 1 de 14 à 65 ans. </a:t>
            </a:r>
          </a:p>
          <a:p>
            <a:pPr lvl="1"/>
            <a:r>
              <a:rPr lang="fr-FR" dirty="0"/>
              <a:t>I: Évaluation </a:t>
            </a:r>
            <a:r>
              <a:rPr lang="fr-FR" dirty="0" err="1"/>
              <a:t>audiologique</a:t>
            </a:r>
            <a:r>
              <a:rPr lang="fr-FR" dirty="0"/>
              <a:t> avec audiométrie des sons purs (ASP), émissions </a:t>
            </a:r>
            <a:r>
              <a:rPr lang="fr-FR" dirty="0" err="1"/>
              <a:t>oto</a:t>
            </a:r>
            <a:r>
              <a:rPr lang="fr-FR" dirty="0"/>
              <a:t>-acoustiques (ÉOA) et potentiels évoqués auditifs du tronc cérébral (PÉATC). </a:t>
            </a:r>
          </a:p>
          <a:p>
            <a:pPr lvl="1"/>
            <a:r>
              <a:rPr lang="fr-FR" dirty="0"/>
              <a:t>C: Comparaison avec des groupes de contrôle en santé sans diabète. </a:t>
            </a:r>
          </a:p>
          <a:p>
            <a:pPr lvl="1"/>
            <a:r>
              <a:rPr lang="fr-FR" dirty="0"/>
              <a:t>O: Perte d’auditive selon critères de seuils auditifs au ASP, amplitude de réponse des ÉOA et latence d’onde au PÉATC.  </a:t>
            </a:r>
          </a:p>
        </p:txBody>
      </p:sp>
    </p:spTree>
    <p:extLst>
      <p:ext uri="{BB962C8B-B14F-4D97-AF65-F5344CB8AC3E}">
        <p14:creationId xmlns:p14="http://schemas.microsoft.com/office/powerpoint/2010/main" val="911465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Audiométrie de sons purs (ASP)</a:t>
            </a:r>
          </a:p>
        </p:txBody>
      </p:sp>
      <p:pic>
        <p:nvPicPr>
          <p:cNvPr id="4" name="Espace réservé du contenu 3"/>
          <p:cNvPicPr>
            <a:picLocks noGrp="1" noChangeAspect="1"/>
          </p:cNvPicPr>
          <p:nvPr>
            <p:ph idx="1"/>
          </p:nvPr>
        </p:nvPicPr>
        <p:blipFill>
          <a:blip r:embed="rId3"/>
          <a:stretch>
            <a:fillRect/>
          </a:stretch>
        </p:blipFill>
        <p:spPr>
          <a:xfrm>
            <a:off x="360216" y="2562586"/>
            <a:ext cx="3492500" cy="2324100"/>
          </a:xfrm>
          <a:prstGeom prst="rect">
            <a:avLst/>
          </a:prstGeom>
        </p:spPr>
      </p:pic>
      <p:sp>
        <p:nvSpPr>
          <p:cNvPr id="5" name="4 CuadroTexto"/>
          <p:cNvSpPr txBox="1">
            <a:spLocks noChangeArrowheads="1"/>
          </p:cNvSpPr>
          <p:nvPr/>
        </p:nvSpPr>
        <p:spPr bwMode="auto">
          <a:xfrm>
            <a:off x="3775797" y="6315507"/>
            <a:ext cx="8137525" cy="430887"/>
          </a:xfrm>
          <a:prstGeom prst="rect">
            <a:avLst/>
          </a:prstGeom>
          <a:noFill/>
          <a:ln w="9525">
            <a:noFill/>
            <a:miter lim="800000"/>
            <a:headEnd/>
            <a:tailEnd/>
          </a:ln>
        </p:spPr>
        <p:txBody>
          <a:bodyPr>
            <a:spAutoFit/>
          </a:bodyPr>
          <a:lstStyle/>
          <a:p>
            <a:r>
              <a:rPr lang="es-MX" sz="1100" dirty="0">
                <a:latin typeface="Calibri" pitchFamily="34" charset="0"/>
              </a:rPr>
              <a:t>www.medecine.savoir.fr</a:t>
            </a:r>
          </a:p>
          <a:p>
            <a:r>
              <a:rPr lang="es-MX" sz="1100" dirty="0">
                <a:latin typeface="Calibri" pitchFamily="34" charset="0"/>
              </a:rPr>
              <a:t>www.esculape.com</a:t>
            </a:r>
          </a:p>
        </p:txBody>
      </p:sp>
      <p:pic>
        <p:nvPicPr>
          <p:cNvPr id="6" name="Image 5"/>
          <p:cNvPicPr>
            <a:picLocks noChangeAspect="1"/>
          </p:cNvPicPr>
          <p:nvPr/>
        </p:nvPicPr>
        <p:blipFill>
          <a:blip r:embed="rId4"/>
          <a:stretch>
            <a:fillRect/>
          </a:stretch>
        </p:blipFill>
        <p:spPr>
          <a:xfrm>
            <a:off x="3949700" y="1662041"/>
            <a:ext cx="4592782" cy="4322618"/>
          </a:xfrm>
          <a:prstGeom prst="rect">
            <a:avLst/>
          </a:prstGeom>
        </p:spPr>
      </p:pic>
    </p:spTree>
    <p:extLst>
      <p:ext uri="{BB962C8B-B14F-4D97-AF65-F5344CB8AC3E}">
        <p14:creationId xmlns:p14="http://schemas.microsoft.com/office/powerpoint/2010/main" val="2006831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Émissions </a:t>
            </a:r>
            <a:r>
              <a:rPr lang="fr-FR" dirty="0" err="1"/>
              <a:t>oto</a:t>
            </a:r>
            <a:r>
              <a:rPr lang="fr-FR" dirty="0"/>
              <a:t>-Acoustiques (ÉOA)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t="14772" b="5682"/>
          <a:stretch>
            <a:fillRect/>
          </a:stretch>
        </p:blipFill>
        <p:spPr bwMode="auto">
          <a:xfrm>
            <a:off x="3261391" y="2464683"/>
            <a:ext cx="5212593" cy="329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53" y="4196556"/>
            <a:ext cx="2509982" cy="1846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1751806"/>
            <a:ext cx="1655762" cy="211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34 Conector recto"/>
          <p:cNvCxnSpPr/>
          <p:nvPr/>
        </p:nvCxnSpPr>
        <p:spPr>
          <a:xfrm flipV="1">
            <a:off x="517453" y="3297382"/>
            <a:ext cx="1483590" cy="81592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44 Conector recto"/>
          <p:cNvCxnSpPr/>
          <p:nvPr/>
        </p:nvCxnSpPr>
        <p:spPr>
          <a:xfrm flipH="1" flipV="1">
            <a:off x="2347298" y="3297382"/>
            <a:ext cx="285067" cy="899175"/>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47 Conector recto"/>
          <p:cNvCxnSpPr/>
          <p:nvPr/>
        </p:nvCxnSpPr>
        <p:spPr>
          <a:xfrm flipH="1" flipV="1">
            <a:off x="2374663" y="3095742"/>
            <a:ext cx="652772" cy="1100816"/>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7" name="4 CuadroTexto"/>
          <p:cNvSpPr txBox="1">
            <a:spLocks noChangeArrowheads="1"/>
          </p:cNvSpPr>
          <p:nvPr/>
        </p:nvSpPr>
        <p:spPr bwMode="auto">
          <a:xfrm>
            <a:off x="3775797" y="6523327"/>
            <a:ext cx="8137525" cy="260350"/>
          </a:xfrm>
          <a:prstGeom prst="rect">
            <a:avLst/>
          </a:prstGeom>
          <a:noFill/>
          <a:ln w="9525">
            <a:noFill/>
            <a:miter lim="800000"/>
            <a:headEnd/>
            <a:tailEnd/>
          </a:ln>
        </p:spPr>
        <p:txBody>
          <a:bodyPr>
            <a:spAutoFit/>
          </a:bodyPr>
          <a:lstStyle/>
          <a:p>
            <a:r>
              <a:rPr lang="es-MX" sz="1100" dirty="0">
                <a:latin typeface="Calibri" pitchFamily="34" charset="0"/>
              </a:rPr>
              <a:t>Adapté du Laboratoire des Sciences Auditives de McGill</a:t>
            </a:r>
          </a:p>
        </p:txBody>
      </p:sp>
    </p:spTree>
    <p:extLst>
      <p:ext uri="{BB962C8B-B14F-4D97-AF65-F5344CB8AC3E}">
        <p14:creationId xmlns:p14="http://schemas.microsoft.com/office/powerpoint/2010/main" val="1062890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63074"/>
            <a:ext cx="2460625" cy="351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4" descr="File:AB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67" y="4780974"/>
            <a:ext cx="2441575" cy="170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normAutofit fontScale="90000"/>
          </a:bodyPr>
          <a:lstStyle/>
          <a:p>
            <a:r>
              <a:rPr lang="en-US" dirty="0" err="1"/>
              <a:t>Potentiels</a:t>
            </a:r>
            <a:r>
              <a:rPr lang="en-US" dirty="0"/>
              <a:t> </a:t>
            </a:r>
            <a:r>
              <a:rPr lang="en-US" dirty="0" err="1"/>
              <a:t>évoqués</a:t>
            </a:r>
            <a:r>
              <a:rPr lang="en-US" dirty="0"/>
              <a:t> </a:t>
            </a:r>
            <a:r>
              <a:rPr lang="en-US" dirty="0" err="1"/>
              <a:t>auditifs</a:t>
            </a:r>
            <a:r>
              <a:rPr lang="en-US" dirty="0"/>
              <a:t> du </a:t>
            </a:r>
            <a:r>
              <a:rPr lang="en-US" dirty="0" err="1"/>
              <a:t>tronc</a:t>
            </a:r>
            <a:r>
              <a:rPr lang="en-US" dirty="0"/>
              <a:t> </a:t>
            </a:r>
            <a:r>
              <a:rPr lang="en-US" dirty="0" err="1"/>
              <a:t>cérébral</a:t>
            </a:r>
            <a:r>
              <a:rPr lang="en-US" dirty="0"/>
              <a:t> (PÉATC)</a:t>
            </a:r>
          </a:p>
        </p:txBody>
      </p:sp>
      <p:sp>
        <p:nvSpPr>
          <p:cNvPr id="15" name="4 CuadroTexto"/>
          <p:cNvSpPr txBox="1">
            <a:spLocks noChangeArrowheads="1"/>
          </p:cNvSpPr>
          <p:nvPr/>
        </p:nvSpPr>
        <p:spPr bwMode="auto">
          <a:xfrm>
            <a:off x="3775797" y="6523327"/>
            <a:ext cx="8137525" cy="260350"/>
          </a:xfrm>
          <a:prstGeom prst="rect">
            <a:avLst/>
          </a:prstGeom>
          <a:noFill/>
          <a:ln w="9525">
            <a:noFill/>
            <a:miter lim="800000"/>
            <a:headEnd/>
            <a:tailEnd/>
          </a:ln>
        </p:spPr>
        <p:txBody>
          <a:bodyPr>
            <a:spAutoFit/>
          </a:bodyPr>
          <a:lstStyle/>
          <a:p>
            <a:r>
              <a:rPr lang="es-MX" sz="1100" dirty="0">
                <a:latin typeface="Calibri" pitchFamily="34" charset="0"/>
              </a:rPr>
              <a:t>Adapté du Laboratoire des Sciences Auditives de McGill</a:t>
            </a:r>
          </a:p>
        </p:txBody>
      </p:sp>
      <p:pic>
        <p:nvPicPr>
          <p:cNvPr id="16"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5145" y="2068225"/>
            <a:ext cx="5429250" cy="3386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517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49946"/>
            <a:ext cx="8229600" cy="1143000"/>
          </a:xfrm>
        </p:spPr>
        <p:txBody>
          <a:bodyPr/>
          <a:lstStyle/>
          <a:p>
            <a:r>
              <a:rPr lang="fr-FR" dirty="0"/>
              <a:t>Évaluations physiologiques</a:t>
            </a:r>
          </a:p>
        </p:txBody>
      </p:sp>
      <p:sp>
        <p:nvSpPr>
          <p:cNvPr id="3" name="Espace réservé du contenu 2"/>
          <p:cNvSpPr>
            <a:spLocks noGrp="1"/>
          </p:cNvSpPr>
          <p:nvPr>
            <p:ph idx="1"/>
          </p:nvPr>
        </p:nvSpPr>
        <p:spPr/>
        <p:txBody>
          <a:bodyPr/>
          <a:lstStyle/>
          <a:p>
            <a:endParaRPr lang="fr-FR"/>
          </a:p>
        </p:txBody>
      </p:sp>
      <p:grpSp>
        <p:nvGrpSpPr>
          <p:cNvPr id="4" name="Group 11"/>
          <p:cNvGrpSpPr>
            <a:grpSpLocks/>
          </p:cNvGrpSpPr>
          <p:nvPr/>
        </p:nvGrpSpPr>
        <p:grpSpPr bwMode="auto">
          <a:xfrm>
            <a:off x="250825" y="1196975"/>
            <a:ext cx="8572500" cy="5400675"/>
            <a:chOff x="158" y="754"/>
            <a:chExt cx="5400" cy="3402"/>
          </a:xfrm>
        </p:grpSpPr>
        <p:pic>
          <p:nvPicPr>
            <p:cNvPr id="5" name="Picture 2"/>
            <p:cNvPicPr>
              <a:picLocks noChangeAspect="1" noChangeArrowheads="1"/>
            </p:cNvPicPr>
            <p:nvPr/>
          </p:nvPicPr>
          <p:blipFill>
            <a:blip r:embed="rId3"/>
            <a:srcRect/>
            <a:stretch>
              <a:fillRect/>
            </a:stretch>
          </p:blipFill>
          <p:spPr bwMode="auto">
            <a:xfrm>
              <a:off x="158" y="754"/>
              <a:ext cx="5400" cy="3402"/>
            </a:xfrm>
            <a:prstGeom prst="rect">
              <a:avLst/>
            </a:prstGeom>
            <a:noFill/>
            <a:ln w="9525">
              <a:noFill/>
              <a:miter lim="800000"/>
              <a:headEnd/>
              <a:tailEnd/>
            </a:ln>
          </p:spPr>
        </p:pic>
        <p:sp>
          <p:nvSpPr>
            <p:cNvPr id="6" name="Rectangle 7"/>
            <p:cNvSpPr>
              <a:spLocks noChangeArrowheads="1"/>
            </p:cNvSpPr>
            <p:nvPr/>
          </p:nvSpPr>
          <p:spPr bwMode="auto">
            <a:xfrm>
              <a:off x="567" y="1026"/>
              <a:ext cx="181" cy="272"/>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7" name="Rectangle 8"/>
            <p:cNvSpPr>
              <a:spLocks noChangeArrowheads="1"/>
            </p:cNvSpPr>
            <p:nvPr/>
          </p:nvSpPr>
          <p:spPr bwMode="auto">
            <a:xfrm>
              <a:off x="3923" y="1071"/>
              <a:ext cx="181" cy="272"/>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sp>
          <p:nvSpPr>
            <p:cNvPr id="8" name="Rectangle 9"/>
            <p:cNvSpPr>
              <a:spLocks noChangeArrowheads="1"/>
            </p:cNvSpPr>
            <p:nvPr/>
          </p:nvSpPr>
          <p:spPr bwMode="auto">
            <a:xfrm>
              <a:off x="1338" y="3521"/>
              <a:ext cx="91" cy="408"/>
            </a:xfrm>
            <a:prstGeom prst="rect">
              <a:avLst/>
            </a:prstGeom>
            <a:solidFill>
              <a:schemeClr val="bg1"/>
            </a:solidFill>
            <a:ln w="9525">
              <a:noFill/>
              <a:miter lim="800000"/>
              <a:headEnd/>
              <a:tailEnd/>
            </a:ln>
          </p:spPr>
          <p:txBody>
            <a:bodyPr wrap="none" anchor="ctr"/>
            <a:lstStyle/>
            <a:p>
              <a:endParaRPr lang="en-US">
                <a:latin typeface="Calibri" pitchFamily="34" charset="0"/>
              </a:endParaRPr>
            </a:p>
          </p:txBody>
        </p:sp>
      </p:grpSp>
      <p:sp>
        <p:nvSpPr>
          <p:cNvPr id="9" name="4 CuadroTexto"/>
          <p:cNvSpPr txBox="1">
            <a:spLocks noChangeArrowheads="1"/>
          </p:cNvSpPr>
          <p:nvPr/>
        </p:nvSpPr>
        <p:spPr bwMode="auto">
          <a:xfrm>
            <a:off x="3775797" y="6523327"/>
            <a:ext cx="8137525" cy="260350"/>
          </a:xfrm>
          <a:prstGeom prst="rect">
            <a:avLst/>
          </a:prstGeom>
          <a:noFill/>
          <a:ln w="9525">
            <a:noFill/>
            <a:miter lim="800000"/>
            <a:headEnd/>
            <a:tailEnd/>
          </a:ln>
        </p:spPr>
        <p:txBody>
          <a:bodyPr>
            <a:spAutoFit/>
          </a:bodyPr>
          <a:lstStyle/>
          <a:p>
            <a:r>
              <a:rPr lang="es-MX" sz="1100">
                <a:latin typeface="Calibri" pitchFamily="34" charset="0"/>
              </a:rPr>
              <a:t>http://natus.ecomenterprises.com/index.cfm?page=products_clinical&amp;crid=20</a:t>
            </a:r>
          </a:p>
        </p:txBody>
      </p:sp>
    </p:spTree>
    <p:extLst>
      <p:ext uri="{BB962C8B-B14F-4D97-AF65-F5344CB8AC3E}">
        <p14:creationId xmlns:p14="http://schemas.microsoft.com/office/powerpoint/2010/main" val="661317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2178</TotalTime>
  <Words>2699</Words>
  <Application>Microsoft Office PowerPoint</Application>
  <PresentationFormat>Affichage à l'écran (4:3)</PresentationFormat>
  <Paragraphs>391</Paragraphs>
  <Slides>34</Slides>
  <Notes>30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Mangal</vt:lpstr>
      <vt:lpstr>Times New Roman</vt:lpstr>
      <vt:lpstr>Times-Roman</vt:lpstr>
      <vt:lpstr>Office Theme</vt:lpstr>
      <vt:lpstr>Nos diabétiques nous entendent-ils?  Méta-analyse sur le diabète de type 1 et la perte d'audition</vt:lpstr>
      <vt:lpstr>Diabète type 1</vt:lpstr>
      <vt:lpstr>Les coûts du diabète</vt:lpstr>
      <vt:lpstr>Pourquoi ce sujet?</vt:lpstr>
      <vt:lpstr>Objectifs</vt:lpstr>
      <vt:lpstr>Audiométrie de sons purs (ASP)</vt:lpstr>
      <vt:lpstr>Émissions oto-Acoustiques (ÉOA)</vt:lpstr>
      <vt:lpstr>Potentiels évoqués auditifs du tronc cérébral (PÉATC)</vt:lpstr>
      <vt:lpstr>Évaluations physiologiques</vt:lpstr>
      <vt:lpstr>Méthodologie  Stratégie de recherche</vt:lpstr>
      <vt:lpstr>Sélection des articles - 1ère étape: Critères d’inclusion et exclusion</vt:lpstr>
      <vt:lpstr>Sélection des articles - 2e étape: Révision des articles au complet</vt:lpstr>
      <vt:lpstr>Analyse de la qualité des articles Grille Downs &amp; Black modifiée </vt:lpstr>
      <vt:lpstr>Résultats</vt:lpstr>
      <vt:lpstr>Caractéristiques des études</vt:lpstr>
      <vt:lpstr>Prévalence de perte auditive</vt:lpstr>
      <vt:lpstr>Analyse de sensibilité</vt:lpstr>
      <vt:lpstr>ASP par fréquence</vt:lpstr>
      <vt:lpstr>ASP par fréquence</vt:lpstr>
      <vt:lpstr>Émissions oto-acoustiques moyennes</vt:lpstr>
      <vt:lpstr>PÉATC</vt:lpstr>
      <vt:lpstr>Présentation PowerPoint</vt:lpstr>
      <vt:lpstr>Discussion</vt:lpstr>
      <vt:lpstr>Limitations</vt:lpstr>
      <vt:lpstr>Perte d'audition chez les diabétiques de type 1 et 2</vt:lpstr>
      <vt:lpstr>Perte d'audition chez les diabétiques de type 2</vt:lpstr>
      <vt:lpstr>Pendant la mise à jour… Étude de Teng (oct, 2016)</vt:lpstr>
      <vt:lpstr>Prévalence selon ASP, Teng (oct, 2016)</vt:lpstr>
      <vt:lpstr>ASP par fréquence, Teng (oct, 2016)</vt:lpstr>
      <vt:lpstr>PÉATC, Teng (oct, 2016)</vt:lpstr>
      <vt:lpstr>ÉOA??</vt:lpstr>
      <vt:lpstr>Conclusions de notre méta-analyse</vt:lpstr>
      <vt:lpstr>Signification clinique pour la 1ère ligne en médecine familiale</vt:lpstr>
      <vt:lpstr>Merci</vt:lpstr>
    </vt:vector>
  </TitlesOfParts>
  <Company>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 de l’Érudition et de la Recherche</dc:title>
  <dc:creator>m m</dc:creator>
  <cp:lastModifiedBy>Dagenais Danielle</cp:lastModifiedBy>
  <cp:revision>173</cp:revision>
  <dcterms:created xsi:type="dcterms:W3CDTF">2017-05-15T16:50:23Z</dcterms:created>
  <dcterms:modified xsi:type="dcterms:W3CDTF">2017-05-31T13:33:18Z</dcterms:modified>
</cp:coreProperties>
</file>