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sldIdLst>
    <p:sldId id="256" r:id="rId2"/>
    <p:sldId id="257" r:id="rId3"/>
    <p:sldId id="258" r:id="rId4"/>
    <p:sldId id="269" r:id="rId5"/>
    <p:sldId id="270" r:id="rId6"/>
    <p:sldId id="273" r:id="rId7"/>
    <p:sldId id="272" r:id="rId8"/>
    <p:sldId id="271" r:id="rId9"/>
    <p:sldId id="274" r:id="rId10"/>
    <p:sldId id="262" r:id="rId11"/>
    <p:sldId id="275" r:id="rId12"/>
    <p:sldId id="280" r:id="rId13"/>
    <p:sldId id="278" r:id="rId14"/>
    <p:sldId id="267" r:id="rId15"/>
    <p:sldId id="27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CFD0B5-0AB9-4E16-B02B-5874E7A71450}">
          <p14:sldIdLst>
            <p14:sldId id="256"/>
            <p14:sldId id="257"/>
            <p14:sldId id="258"/>
            <p14:sldId id="269"/>
            <p14:sldId id="270"/>
            <p14:sldId id="273"/>
            <p14:sldId id="272"/>
            <p14:sldId id="271"/>
            <p14:sldId id="274"/>
            <p14:sldId id="262"/>
            <p14:sldId id="275"/>
            <p14:sldId id="280"/>
            <p14:sldId id="278"/>
            <p14:sldId id="267"/>
            <p14:sldId id="27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28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6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78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14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53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1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13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00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28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E12C-035E-40CC-8961-83F6CF77813D}" type="datetimeFigureOut">
              <a:rPr lang="en-CA" smtClean="0"/>
              <a:t>28/05/2018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1A67-E9B8-4BBF-B653-1FA7B739138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0" y="380145"/>
            <a:ext cx="9825789" cy="3919037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Citalopram</a:t>
            </a:r>
            <a:r>
              <a:rPr lang="fr-CA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comparé aux Antipsychotiques pour le traitement de l’agitation chez le patient avec Maladie d’Alzheimer</a:t>
            </a:r>
            <a:endParaRPr lang="en-CA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3105" y="4299182"/>
            <a:ext cx="9144000" cy="1655762"/>
          </a:xfrm>
        </p:spPr>
        <p:txBody>
          <a:bodyPr>
            <a:normAutofit/>
          </a:bodyPr>
          <a:lstStyle/>
          <a:p>
            <a:r>
              <a:rPr lang="fr-CA" sz="3000" dirty="0" smtClean="0"/>
              <a:t>Liviu </a:t>
            </a:r>
            <a:r>
              <a:rPr lang="fr-CA" sz="3000" dirty="0" err="1" smtClean="0"/>
              <a:t>Serenco</a:t>
            </a:r>
            <a:endParaRPr lang="fr-CA" sz="3000" dirty="0" smtClean="0"/>
          </a:p>
          <a:p>
            <a:r>
              <a:rPr lang="fr-CA" sz="3000" dirty="0" smtClean="0"/>
              <a:t>R1 Médecine de famille</a:t>
            </a:r>
          </a:p>
          <a:p>
            <a:r>
              <a:rPr lang="fr-CA" sz="3000" dirty="0" smtClean="0"/>
              <a:t>UMF de Trois-Rivières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0622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</a:t>
            </a:r>
            <a:r>
              <a:rPr lang="fr-CA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études</a:t>
            </a:r>
            <a:endParaRPr lang="en-CA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971226"/>
              </p:ext>
            </p:extLst>
          </p:nvPr>
        </p:nvGraphicFramePr>
        <p:xfrm>
          <a:off x="123092" y="1325563"/>
          <a:ext cx="11971384" cy="400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838"/>
                <a:gridCol w="3516924"/>
                <a:gridCol w="3086100"/>
                <a:gridCol w="3583522"/>
              </a:tblGrid>
              <a:tr h="668236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2002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2007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Viscogliosi</a:t>
                      </a:r>
                      <a:r>
                        <a:rPr lang="en-CA" sz="2800" dirty="0" smtClean="0"/>
                        <a:t> 2017</a:t>
                      </a:r>
                      <a:endParaRPr lang="en-CA" sz="2800" dirty="0"/>
                    </a:p>
                  </a:txBody>
                  <a:tcPr/>
                </a:tc>
              </a:tr>
              <a:tr h="1690244">
                <a:tc>
                  <a:txBody>
                    <a:bodyPr/>
                    <a:lstStyle/>
                    <a:p>
                      <a:r>
                        <a:rPr lang="fr-CA" sz="2400" b="1" dirty="0" smtClean="0"/>
                        <a:t>Intervention</a:t>
                      </a:r>
                    </a:p>
                    <a:p>
                      <a:r>
                        <a:rPr lang="fr-CA" sz="2400" b="1" dirty="0" smtClean="0"/>
                        <a:t>(doses die)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dirty="0" err="1" smtClean="0"/>
                        <a:t>Citalopram</a:t>
                      </a:r>
                      <a:r>
                        <a:rPr lang="fr-CA" sz="2000" dirty="0" smtClean="0"/>
                        <a:t> 20 mg (N=31)</a:t>
                      </a: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Perphenazine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0.1 mg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(N=33)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(N=21)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Doses moyennes:</a:t>
                      </a: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Citalopram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31.1 mg (N=53)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Risperidone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1.36 mg (N=50)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Occupationnal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therapy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Doses moyennes: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Citalopram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mg (N=25)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Quetiapine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94 mg (N=25)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Olanzapine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5.2 mg(N=25)</a:t>
                      </a:r>
                      <a:endParaRPr lang="en-CA" sz="2000" dirty="0"/>
                    </a:p>
                  </a:txBody>
                  <a:tcPr/>
                </a:tc>
              </a:tr>
              <a:tr h="667029">
                <a:tc>
                  <a:txBody>
                    <a:bodyPr/>
                    <a:lstStyle/>
                    <a:p>
                      <a:r>
                        <a:rPr lang="fr-CA" sz="2400" b="1" dirty="0" smtClean="0"/>
                        <a:t>Durée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dirty="0" smtClean="0"/>
                        <a:t>17 jours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dirty="0" smtClean="0"/>
                        <a:t>12 semaines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dirty="0" smtClean="0"/>
                        <a:t>24 semaines</a:t>
                      </a:r>
                      <a:endParaRPr lang="en-CA" sz="2000" dirty="0"/>
                    </a:p>
                  </a:txBody>
                  <a:tcPr/>
                </a:tc>
              </a:tr>
              <a:tr h="983036">
                <a:tc>
                  <a:txBody>
                    <a:bodyPr/>
                    <a:lstStyle/>
                    <a:p>
                      <a:r>
                        <a:rPr lang="fr-CA" sz="2400" b="1" dirty="0" err="1" smtClean="0"/>
                        <a:t>Rescue</a:t>
                      </a:r>
                      <a:r>
                        <a:rPr lang="fr-CA" sz="2400" b="1" dirty="0" smtClean="0"/>
                        <a:t> </a:t>
                      </a:r>
                      <a:r>
                        <a:rPr lang="fr-CA" sz="2400" b="1" dirty="0" err="1" smtClean="0"/>
                        <a:t>drug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Lorazepam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≤</a:t>
                      </a:r>
                      <a:r>
                        <a:rPr lang="fr-C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mg</a:t>
                      </a:r>
                      <a:r>
                        <a:rPr lang="en-US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CA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Lorazepam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≤</a:t>
                      </a:r>
                      <a:r>
                        <a:rPr lang="fr-C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mg/J 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Trazodone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 ≤50 </a:t>
                      </a:r>
                      <a:r>
                        <a:rPr lang="fr-C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en-US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CA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C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Zolpidem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( 10 </a:t>
                      </a:r>
                      <a:r>
                        <a:rPr lang="fr-C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en-US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fr-CA" altLang="zh-CN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</a:t>
                      </a:r>
                      <a:r>
                        <a:rPr lang="fr-C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3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et mesures</a:t>
            </a:r>
            <a:endParaRPr lang="en-CA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29444"/>
              </p:ext>
            </p:extLst>
          </p:nvPr>
        </p:nvGraphicFramePr>
        <p:xfrm>
          <a:off x="378069" y="1697660"/>
          <a:ext cx="11500341" cy="194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609"/>
                <a:gridCol w="2821083"/>
                <a:gridCol w="3589700"/>
                <a:gridCol w="3374949"/>
              </a:tblGrid>
              <a:tr h="754441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2002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2007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Viscogliosi</a:t>
                      </a:r>
                      <a:r>
                        <a:rPr lang="en-CA" sz="2800" dirty="0" smtClean="0"/>
                        <a:t> 2017</a:t>
                      </a:r>
                      <a:endParaRPr lang="en-CA" sz="2800" dirty="0"/>
                    </a:p>
                  </a:txBody>
                  <a:tcPr/>
                </a:tc>
              </a:tr>
              <a:tr h="976900">
                <a:tc>
                  <a:txBody>
                    <a:bodyPr/>
                    <a:lstStyle/>
                    <a:p>
                      <a:r>
                        <a:rPr lang="fr-CA" sz="2800" b="1" dirty="0" smtClean="0"/>
                        <a:t>Efficacité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NBRS-agitation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NBRS-combiné</a:t>
                      </a:r>
                      <a:r>
                        <a:rPr lang="fr-CA" sz="2400" baseline="0" dirty="0" smtClean="0"/>
                        <a:t> </a:t>
                      </a:r>
                    </a:p>
                    <a:p>
                      <a:r>
                        <a:rPr lang="fr-CA" sz="2400" baseline="0" dirty="0" smtClean="0"/>
                        <a:t>(agitation, désinhibition, non-collaboration)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 smtClean="0"/>
                        <a:t>NPI-agitation</a:t>
                      </a:r>
                    </a:p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9762" y="4070838"/>
            <a:ext cx="11227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Ø"/>
            </a:pPr>
            <a:r>
              <a:rPr lang="fr-CA" sz="2800" b="1" dirty="0" smtClean="0"/>
              <a:t>NPI</a:t>
            </a:r>
            <a:r>
              <a:rPr lang="fr-CA" sz="2800" dirty="0" smtClean="0"/>
              <a:t>: grille de 12 symptômes</a:t>
            </a:r>
          </a:p>
          <a:p>
            <a:pPr marL="342900" indent="-342900">
              <a:buClr>
                <a:schemeClr val="accent1"/>
              </a:buClr>
              <a:buSzPct val="50000"/>
              <a:buFont typeface="Wingdings" panose="05000000000000000000" pitchFamily="2" charset="2"/>
              <a:buChar char="Ø"/>
            </a:pPr>
            <a:r>
              <a:rPr lang="fr-CA" sz="2800" b="1" dirty="0" smtClean="0"/>
              <a:t>NBRS</a:t>
            </a:r>
            <a:r>
              <a:rPr lang="fr-CA" sz="2800" dirty="0" smtClean="0"/>
              <a:t>: grille de 27 symptômes</a:t>
            </a:r>
          </a:p>
        </p:txBody>
      </p:sp>
    </p:spTree>
    <p:extLst>
      <p:ext uri="{BB962C8B-B14F-4D97-AF65-F5344CB8AC3E}">
        <p14:creationId xmlns:p14="http://schemas.microsoft.com/office/powerpoint/2010/main" val="25570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9927" y="1149715"/>
            <a:ext cx="11331088" cy="5295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fr-CA" b="1" dirty="0" smtClean="0"/>
              <a:t>Pollock 2002</a:t>
            </a:r>
          </a:p>
          <a:p>
            <a:pPr marL="0" indent="0">
              <a:buClr>
                <a:schemeClr val="accent1"/>
              </a:buClr>
              <a:buSzPct val="80000"/>
              <a:buNone/>
            </a:pPr>
            <a:r>
              <a:rPr lang="fr-CA" dirty="0"/>
              <a:t>CIT &gt; </a:t>
            </a:r>
            <a:r>
              <a:rPr lang="fr-CA" dirty="0" smtClean="0"/>
              <a:t>Placebo</a:t>
            </a:r>
            <a:endParaRPr lang="fr-CA" dirty="0"/>
          </a:p>
          <a:p>
            <a:pPr marL="0" indent="0">
              <a:buClr>
                <a:schemeClr val="accent1"/>
              </a:buClr>
              <a:buSzPct val="80000"/>
              <a:buNone/>
            </a:pPr>
            <a:r>
              <a:rPr lang="fr-CA" dirty="0"/>
              <a:t>Ø </a:t>
            </a:r>
            <a:r>
              <a:rPr lang="fr-CA" dirty="0" err="1"/>
              <a:t>diff</a:t>
            </a:r>
            <a:r>
              <a:rPr lang="fr-CA" dirty="0"/>
              <a:t>. </a:t>
            </a:r>
            <a:r>
              <a:rPr lang="fr-CA" dirty="0" err="1"/>
              <a:t>sign</a:t>
            </a:r>
            <a:r>
              <a:rPr lang="fr-CA" dirty="0"/>
              <a:t>. CIT et </a:t>
            </a:r>
            <a:r>
              <a:rPr lang="fr-CA" dirty="0" smtClean="0"/>
              <a:t>PER</a:t>
            </a:r>
          </a:p>
          <a:p>
            <a:pPr marL="0" indent="0">
              <a:buClr>
                <a:schemeClr val="accent1"/>
              </a:buClr>
              <a:buSzPct val="80000"/>
              <a:buNone/>
            </a:pPr>
            <a:r>
              <a:rPr lang="fr-CA" dirty="0" smtClean="0"/>
              <a:t>Score CIT </a:t>
            </a:r>
            <a:r>
              <a:rPr lang="fr-CA" dirty="0" smtClean="0">
                <a:sym typeface="Wingdings" panose="05000000000000000000" pitchFamily="2" charset="2"/>
              </a:rPr>
              <a:t> </a:t>
            </a:r>
            <a:r>
              <a:rPr lang="en-CA" dirty="0"/>
              <a:t>≈ </a:t>
            </a:r>
            <a:r>
              <a:rPr lang="fr-CA" dirty="0" smtClean="0">
                <a:sym typeface="Wingdings" panose="05000000000000000000" pitchFamily="2" charset="2"/>
              </a:rPr>
              <a:t>1 (max 7)</a:t>
            </a:r>
            <a:endParaRPr lang="en-CA" dirty="0"/>
          </a:p>
          <a:p>
            <a:pPr>
              <a:buClr>
                <a:schemeClr val="accent2"/>
              </a:buClr>
            </a:pPr>
            <a:r>
              <a:rPr lang="fr-CA" b="1" dirty="0" smtClean="0"/>
              <a:t>Pollock 2008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/>
              <a:t>Ø </a:t>
            </a:r>
            <a:r>
              <a:rPr lang="fr-CA" dirty="0" err="1"/>
              <a:t>diff</a:t>
            </a:r>
            <a:r>
              <a:rPr lang="fr-CA" dirty="0"/>
              <a:t>. </a:t>
            </a:r>
            <a:r>
              <a:rPr lang="fr-CA" dirty="0" err="1"/>
              <a:t>sign</a:t>
            </a:r>
            <a:r>
              <a:rPr lang="fr-CA" dirty="0"/>
              <a:t>. CIT et </a:t>
            </a:r>
            <a:r>
              <a:rPr lang="fr-CA" dirty="0" smtClean="0"/>
              <a:t>RIS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/>
              <a:t>Score CIT </a:t>
            </a:r>
            <a:r>
              <a:rPr lang="en-CA" dirty="0" smtClean="0"/>
              <a:t>≈ 10.08 </a:t>
            </a:r>
            <a:r>
              <a:rPr lang="fr-CA" dirty="0" smtClean="0">
                <a:sym typeface="Wingdings" panose="05000000000000000000" pitchFamily="2" charset="2"/>
              </a:rPr>
              <a:t> 8.81 (max 21)</a:t>
            </a:r>
            <a:endParaRPr lang="fr-CA" dirty="0" smtClean="0"/>
          </a:p>
          <a:p>
            <a:pPr>
              <a:buClr>
                <a:schemeClr val="accent2"/>
              </a:buClr>
            </a:pPr>
            <a:r>
              <a:rPr lang="fr-CA" b="1" dirty="0" err="1" smtClean="0">
                <a:cs typeface="Arial" panose="020B0604020202020204" pitchFamily="34" charset="0"/>
              </a:rPr>
              <a:t>Viscogliosi</a:t>
            </a:r>
            <a:r>
              <a:rPr lang="fr-CA" b="1" dirty="0" smtClean="0">
                <a:cs typeface="Arial" panose="020B0604020202020204" pitchFamily="34" charset="0"/>
              </a:rPr>
              <a:t> 2017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/>
              <a:t>Ø </a:t>
            </a:r>
            <a:r>
              <a:rPr lang="fr-CA" dirty="0" err="1"/>
              <a:t>diff</a:t>
            </a:r>
            <a:r>
              <a:rPr lang="fr-CA" dirty="0"/>
              <a:t>. </a:t>
            </a:r>
            <a:r>
              <a:rPr lang="fr-CA" dirty="0" err="1"/>
              <a:t>sign</a:t>
            </a:r>
            <a:r>
              <a:rPr lang="fr-CA" dirty="0"/>
              <a:t>. CIT, QUE, </a:t>
            </a:r>
            <a:r>
              <a:rPr lang="fr-CA" dirty="0" smtClean="0"/>
              <a:t>OLA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/>
              <a:t>Score CIT  </a:t>
            </a:r>
            <a:r>
              <a:rPr lang="en-CA" dirty="0" smtClean="0"/>
              <a:t>≈ </a:t>
            </a:r>
            <a:r>
              <a:rPr lang="fr-CA" dirty="0" smtClean="0"/>
              <a:t>9.7 </a:t>
            </a:r>
            <a:r>
              <a:rPr lang="fr-CA" dirty="0" smtClean="0">
                <a:sym typeface="Wingdings" panose="05000000000000000000" pitchFamily="2" charset="2"/>
              </a:rPr>
              <a:t> 3 (max 12)</a:t>
            </a:r>
            <a:endParaRPr lang="en-CA" dirty="0"/>
          </a:p>
          <a:p>
            <a:pPr marL="0" indent="0">
              <a:buClr>
                <a:schemeClr val="accent2"/>
              </a:buClr>
              <a:buNone/>
            </a:pPr>
            <a:endParaRPr lang="fr-CA" dirty="0" smtClean="0"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Résultats: Efficacité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11157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17999"/>
              </p:ext>
            </p:extLst>
          </p:nvPr>
        </p:nvGraphicFramePr>
        <p:xfrm>
          <a:off x="386863" y="1274884"/>
          <a:ext cx="11500340" cy="431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63"/>
                <a:gridCol w="3104227"/>
                <a:gridCol w="2732501"/>
                <a:gridCol w="4176349"/>
              </a:tblGrid>
              <a:tr h="317391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2002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2007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Viscogliosi</a:t>
                      </a:r>
                      <a:r>
                        <a:rPr lang="en-CA" sz="2800" dirty="0" smtClean="0"/>
                        <a:t> 2017</a:t>
                      </a:r>
                      <a:endParaRPr lang="en-CA" sz="2800" dirty="0"/>
                    </a:p>
                  </a:txBody>
                  <a:tcPr/>
                </a:tc>
              </a:tr>
              <a:tr h="1705365">
                <a:tc rowSpan="2">
                  <a:txBody>
                    <a:bodyPr/>
                    <a:lstStyle/>
                    <a:p>
                      <a:r>
                        <a:rPr lang="fr-CA" sz="2400" b="1" dirty="0" smtClean="0"/>
                        <a:t>Forces</a:t>
                      </a:r>
                      <a:endParaRPr lang="en-CA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CA" sz="2200" dirty="0" smtClean="0"/>
                    </a:p>
                    <a:p>
                      <a:pPr algn="ctr"/>
                      <a:r>
                        <a:rPr lang="fr-CA" sz="2200" dirty="0" smtClean="0"/>
                        <a:t>Design randomisé et à</a:t>
                      </a:r>
                      <a:r>
                        <a:rPr lang="fr-CA" sz="2200" baseline="0" dirty="0" smtClean="0"/>
                        <a:t> l’aveugle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200" baseline="0" dirty="0" smtClean="0"/>
                        <a:t>Population avec agitation significative</a:t>
                      </a:r>
                    </a:p>
                    <a:p>
                      <a:pPr algn="ctr"/>
                      <a:r>
                        <a:rPr lang="fr-CA" sz="2200" dirty="0" smtClean="0"/>
                        <a:t>Outils de mesures validés</a:t>
                      </a:r>
                      <a:r>
                        <a:rPr lang="fr-CA" sz="2200" baseline="0" dirty="0" smtClean="0"/>
                        <a:t> </a:t>
                      </a:r>
                      <a:r>
                        <a:rPr lang="fr-CA" sz="2200" dirty="0" smtClean="0"/>
                        <a:t>et personnel</a:t>
                      </a:r>
                      <a:r>
                        <a:rPr lang="fr-CA" sz="2200" baseline="0" dirty="0" smtClean="0"/>
                        <a:t> formé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9970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200" dirty="0" smtClean="0"/>
                        <a:t>Inclusion</a:t>
                      </a:r>
                      <a:r>
                        <a:rPr lang="fr-CA" sz="2200" baseline="0" dirty="0" smtClean="0"/>
                        <a:t> groupe 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200" dirty="0" smtClean="0"/>
                        <a:t>Durée de 24 semaines</a:t>
                      </a:r>
                      <a:endParaRPr lang="en-CA" sz="2200" dirty="0"/>
                    </a:p>
                  </a:txBody>
                  <a:tcPr/>
                </a:tc>
              </a:tr>
              <a:tr h="498768">
                <a:tc rowSpan="2">
                  <a:txBody>
                    <a:bodyPr/>
                    <a:lstStyle/>
                    <a:p>
                      <a:r>
                        <a:rPr lang="fr-CA" sz="2400" b="1" dirty="0" smtClean="0"/>
                        <a:t>Faiblesse</a:t>
                      </a:r>
                      <a:endParaRPr lang="en-CA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sz="2200" dirty="0" smtClean="0"/>
                        <a:t>Petits groupes</a:t>
                      </a:r>
                      <a:endParaRPr lang="en-CA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0585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200" baseline="0" dirty="0" smtClean="0"/>
                        <a:t>Démences variées </a:t>
                      </a:r>
                    </a:p>
                    <a:p>
                      <a:r>
                        <a:rPr lang="fr-CA" sz="2200" baseline="0" dirty="0" smtClean="0"/>
                        <a:t>Durée</a:t>
                      </a:r>
                    </a:p>
                    <a:p>
                      <a:r>
                        <a:rPr lang="fr-CA" sz="2200" baseline="0" dirty="0" smtClean="0"/>
                        <a:t>Abandon 52-57% 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200" baseline="0" dirty="0" smtClean="0"/>
                        <a:t>Démences variées </a:t>
                      </a:r>
                      <a:endParaRPr lang="en-CA" sz="2200" dirty="0" smtClean="0"/>
                    </a:p>
                    <a:p>
                      <a:r>
                        <a:rPr lang="fr-CA" sz="2200" dirty="0" smtClean="0"/>
                        <a:t>Abandon</a:t>
                      </a:r>
                      <a:r>
                        <a:rPr lang="fr-CA" sz="2200" baseline="0" dirty="0" smtClean="0"/>
                        <a:t> 40-47.2%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36193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70" y="975946"/>
            <a:ext cx="11720146" cy="5521569"/>
          </a:xfrm>
        </p:spPr>
        <p:txBody>
          <a:bodyPr>
            <a:normAutofit/>
          </a:bodyPr>
          <a:lstStyle/>
          <a:p>
            <a:pPr algn="just">
              <a:buClr>
                <a:schemeClr val="accent2"/>
              </a:buClr>
            </a:pPr>
            <a:r>
              <a:rPr lang="fr-CA" dirty="0" smtClean="0"/>
              <a:t>Résultats reproductibles entre les 3 études</a:t>
            </a:r>
          </a:p>
          <a:p>
            <a:pPr marL="0" indent="0" algn="just">
              <a:buClr>
                <a:schemeClr val="accent2"/>
              </a:buClr>
              <a:buNone/>
            </a:pPr>
            <a:endParaRPr lang="fr-CA" dirty="0" smtClean="0"/>
          </a:p>
          <a:p>
            <a:pPr algn="just">
              <a:buClr>
                <a:schemeClr val="accent2"/>
              </a:buClr>
            </a:pPr>
            <a:r>
              <a:rPr lang="fr-CA" dirty="0"/>
              <a:t>Dans les 3 études CIT plus sécuritaire que antipsychotiques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fr-CA" dirty="0"/>
              <a:t>Moins E2, moins chute, moins HTO, moins </a:t>
            </a:r>
            <a:r>
              <a:rPr lang="fr-CA" dirty="0" smtClean="0"/>
              <a:t>hospitalisations</a:t>
            </a:r>
            <a:endParaRPr lang="fr-CA" dirty="0"/>
          </a:p>
          <a:p>
            <a:pPr marL="0" indent="0" algn="just">
              <a:buClr>
                <a:schemeClr val="accent2"/>
              </a:buClr>
              <a:buNone/>
            </a:pPr>
            <a:r>
              <a:rPr lang="el-GR" dirty="0"/>
              <a:t>Δ</a:t>
            </a:r>
            <a:r>
              <a:rPr lang="fr-CA" dirty="0"/>
              <a:t>QTC idem</a:t>
            </a:r>
          </a:p>
          <a:p>
            <a:pPr marL="0" indent="0" algn="just">
              <a:buClr>
                <a:schemeClr val="accent2"/>
              </a:buClr>
              <a:buNone/>
            </a:pPr>
            <a:endParaRPr lang="fr-CA" dirty="0" smtClean="0"/>
          </a:p>
          <a:p>
            <a:pPr algn="just">
              <a:buClr>
                <a:schemeClr val="accent2"/>
              </a:buClr>
            </a:pPr>
            <a:r>
              <a:rPr lang="fr-CA" dirty="0" smtClean="0"/>
              <a:t>Abandon importants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fr-CA" dirty="0" smtClean="0"/>
              <a:t>1ere cause: non efficacité, 2ieme cause: effets secondaires</a:t>
            </a:r>
          </a:p>
          <a:p>
            <a:pPr marL="0" indent="0" algn="just">
              <a:buClr>
                <a:schemeClr val="accent2"/>
              </a:buClr>
              <a:buNone/>
            </a:pPr>
            <a:endParaRPr lang="fr-CA" dirty="0"/>
          </a:p>
          <a:p>
            <a:pPr algn="just">
              <a:buClr>
                <a:schemeClr val="accent2"/>
              </a:buClr>
            </a:pPr>
            <a:r>
              <a:rPr lang="fr-CA" dirty="0" smtClean="0"/>
              <a:t>Efficacité modeste des médicaments. Population fragile</a:t>
            </a:r>
          </a:p>
          <a:p>
            <a:pPr algn="just">
              <a:buClr>
                <a:schemeClr val="accent2"/>
              </a:buClr>
            </a:pPr>
            <a:endParaRPr lang="fr-CA" dirty="0"/>
          </a:p>
          <a:p>
            <a:pPr marL="0" indent="0" algn="just">
              <a:buClr>
                <a:schemeClr val="accent2"/>
              </a:buClr>
              <a:buNone/>
            </a:pPr>
            <a:endParaRPr lang="fr-CA" dirty="0"/>
          </a:p>
          <a:p>
            <a:pPr marL="0" indent="0" algn="just">
              <a:buClr>
                <a:schemeClr val="accent2"/>
              </a:buClr>
              <a:buNone/>
            </a:pPr>
            <a:endParaRPr lang="fr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1734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5" y="1325563"/>
            <a:ext cx="10958146" cy="4851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Clr>
                <a:schemeClr val="accent2"/>
              </a:buClr>
            </a:pPr>
            <a:r>
              <a:rPr lang="fr-CA" sz="2600" dirty="0" smtClean="0"/>
              <a:t>CIT égal aux antipsychotiques chez les pts agités avec Alzheimer. 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</a:pPr>
            <a:r>
              <a:rPr lang="fr-CA" sz="2600" dirty="0" smtClean="0"/>
              <a:t>CIT est plus sécuritaire que les antipsychotiques.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</a:pPr>
            <a:r>
              <a:rPr lang="fr-CA" sz="2600" dirty="0" smtClean="0"/>
              <a:t>Dans ma pratique, je vais prescrire le CIT.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</a:pPr>
            <a:endParaRPr lang="fr-CA" sz="2600" dirty="0" smtClean="0"/>
          </a:p>
          <a:p>
            <a:pPr algn="just">
              <a:lnSpc>
                <a:spcPct val="100000"/>
              </a:lnSpc>
              <a:buClr>
                <a:schemeClr val="accent2"/>
              </a:buClr>
            </a:pPr>
            <a:r>
              <a:rPr lang="fr-CA" sz="2600" dirty="0"/>
              <a:t>Questions encore inconnues:</a:t>
            </a:r>
          </a:p>
          <a:p>
            <a:pPr marL="0" indent="0" algn="just">
              <a:lnSpc>
                <a:spcPct val="100000"/>
              </a:lnSpc>
              <a:buClr>
                <a:schemeClr val="accent2"/>
              </a:buClr>
              <a:buNone/>
            </a:pPr>
            <a:r>
              <a:rPr lang="fr-CA" sz="2600" dirty="0">
                <a:solidFill>
                  <a:schemeClr val="accent2"/>
                </a:solidFill>
              </a:rPr>
              <a:t>-</a:t>
            </a:r>
            <a:r>
              <a:rPr lang="fr-CA" sz="2600" dirty="0"/>
              <a:t> dose optimale (efficacité vs sécurité) de CIT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  <a:buFontTx/>
              <a:buChar char="-"/>
            </a:pPr>
            <a:r>
              <a:rPr lang="fr-CA" sz="2600" dirty="0"/>
              <a:t>sécurité et effet à plus long terme, effet sur mortalité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  <a:buFontTx/>
              <a:buChar char="-"/>
            </a:pPr>
            <a:r>
              <a:rPr lang="fr-CA" sz="2600" dirty="0"/>
              <a:t>l’agitation dans les autres types de démence</a:t>
            </a:r>
          </a:p>
          <a:p>
            <a:pPr algn="just">
              <a:lnSpc>
                <a:spcPct val="100000"/>
              </a:lnSpc>
              <a:buClr>
                <a:schemeClr val="accent2"/>
              </a:buClr>
            </a:pPr>
            <a:endParaRPr lang="en-CA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</a:t>
            </a:r>
            <a:r>
              <a:rPr lang="fr-CA" altLang="zh-CN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12885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69" y="1063869"/>
            <a:ext cx="10823331" cy="51130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dirty="0" smtClean="0"/>
              <a:t>1. Société Alzheimer Canada</a:t>
            </a:r>
          </a:p>
          <a:p>
            <a:pPr marL="0" indent="0">
              <a:buNone/>
            </a:pPr>
            <a:r>
              <a:rPr lang="fr-CA" dirty="0" smtClean="0"/>
              <a:t>2. </a:t>
            </a:r>
            <a:r>
              <a:rPr lang="fr-CA" dirty="0" err="1" smtClean="0"/>
              <a:t>Mega</a:t>
            </a:r>
            <a:r>
              <a:rPr lang="fr-CA" dirty="0" smtClean="0"/>
              <a:t> MSMD, Cummings JLMD, </a:t>
            </a:r>
            <a:r>
              <a:rPr lang="fr-CA" dirty="0" err="1" smtClean="0"/>
              <a:t>Fiorello</a:t>
            </a:r>
            <a:r>
              <a:rPr lang="fr-CA" dirty="0" smtClean="0"/>
              <a:t> T, </a:t>
            </a:r>
            <a:r>
              <a:rPr lang="fr-CA" dirty="0" err="1" smtClean="0"/>
              <a:t>Gornbein</a:t>
            </a:r>
            <a:r>
              <a:rPr lang="fr-CA" dirty="0" smtClean="0"/>
              <a:t> JDPH. The </a:t>
            </a:r>
            <a:r>
              <a:rPr lang="fr-CA" dirty="0" err="1" smtClean="0"/>
              <a:t>spectrum</a:t>
            </a:r>
            <a:r>
              <a:rPr lang="fr-CA" dirty="0" smtClean="0"/>
              <a:t> of </a:t>
            </a:r>
            <a:r>
              <a:rPr lang="fr-CA" dirty="0" err="1" smtClean="0"/>
              <a:t>behavioral</a:t>
            </a:r>
            <a:r>
              <a:rPr lang="fr-CA" dirty="0" smtClean="0"/>
              <a:t> changes in </a:t>
            </a:r>
            <a:r>
              <a:rPr lang="fr-CA" dirty="0" err="1" smtClean="0"/>
              <a:t>Alzheimer's</a:t>
            </a:r>
            <a:r>
              <a:rPr lang="fr-CA" dirty="0" smtClean="0"/>
              <a:t> </a:t>
            </a:r>
            <a:r>
              <a:rPr lang="fr-CA" dirty="0" err="1" smtClean="0"/>
              <a:t>disease</a:t>
            </a:r>
            <a:r>
              <a:rPr lang="fr-CA" dirty="0" smtClean="0"/>
              <a:t>. </a:t>
            </a:r>
            <a:r>
              <a:rPr lang="fr-CA" dirty="0" err="1" smtClean="0"/>
              <a:t>Neurology</a:t>
            </a:r>
            <a:r>
              <a:rPr lang="fr-CA" dirty="0" smtClean="0"/>
              <a:t>. 1996;46(1):130-5.</a:t>
            </a:r>
          </a:p>
          <a:p>
            <a:pPr marL="0" indent="0">
              <a:buNone/>
            </a:pPr>
            <a:r>
              <a:rPr lang="fr-CA" dirty="0" smtClean="0"/>
              <a:t>3. </a:t>
            </a:r>
            <a:r>
              <a:rPr lang="fr-FR" dirty="0"/>
              <a:t>Quatrième conférence consensuelle sur le diagnostic et le traitement de la démence Recommandations pour les médecins de </a:t>
            </a:r>
            <a:r>
              <a:rPr lang="fr-FR" dirty="0" smtClean="0"/>
              <a:t>famille</a:t>
            </a:r>
          </a:p>
          <a:p>
            <a:pPr marL="0" indent="0">
              <a:buNone/>
            </a:pPr>
            <a:r>
              <a:rPr lang="fr-FR" dirty="0" smtClean="0"/>
              <a:t>4. Schneider LS, Dagerman KS, Insel P. </a:t>
            </a:r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death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atypical</a:t>
            </a:r>
            <a:r>
              <a:rPr lang="fr-FR" dirty="0" smtClean="0"/>
              <a:t> </a:t>
            </a:r>
            <a:r>
              <a:rPr lang="fr-FR" dirty="0" err="1" smtClean="0"/>
              <a:t>antipsychotic</a:t>
            </a:r>
            <a:r>
              <a:rPr lang="fr-FR" dirty="0" smtClean="0"/>
              <a:t> </a:t>
            </a:r>
            <a:r>
              <a:rPr lang="fr-FR" dirty="0" err="1" smtClean="0"/>
              <a:t>drug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r>
              <a:rPr lang="fr-FR" dirty="0" smtClean="0"/>
              <a:t> for </a:t>
            </a:r>
            <a:r>
              <a:rPr lang="fr-FR" dirty="0" err="1" smtClean="0"/>
              <a:t>dementia</a:t>
            </a:r>
            <a:r>
              <a:rPr lang="fr-FR" dirty="0" smtClean="0"/>
              <a:t>: </a:t>
            </a:r>
            <a:r>
              <a:rPr lang="fr-FR" dirty="0" err="1" smtClean="0"/>
              <a:t>meta-analysis</a:t>
            </a:r>
            <a:r>
              <a:rPr lang="fr-FR" dirty="0" smtClean="0"/>
              <a:t> of </a:t>
            </a:r>
            <a:r>
              <a:rPr lang="fr-FR" dirty="0" err="1" smtClean="0"/>
              <a:t>randomized</a:t>
            </a:r>
            <a:r>
              <a:rPr lang="fr-FR" dirty="0" smtClean="0"/>
              <a:t> placebo-</a:t>
            </a:r>
            <a:r>
              <a:rPr lang="fr-FR" dirty="0" err="1" smtClean="0"/>
              <a:t>controlled</a:t>
            </a:r>
            <a:r>
              <a:rPr lang="fr-FR" dirty="0" smtClean="0"/>
              <a:t> trials. </a:t>
            </a:r>
            <a:r>
              <a:rPr lang="fr-FR" dirty="0" err="1" smtClean="0"/>
              <a:t>Jama</a:t>
            </a:r>
            <a:r>
              <a:rPr lang="fr-FR" dirty="0" smtClean="0"/>
              <a:t>. 2005;294(15):1934-43.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5. Bruce G. Pollock, Benoit HM, Jules R, Robert AS, Sati M, </a:t>
            </a:r>
            <a:r>
              <a:rPr lang="fr-CA" dirty="0" err="1" smtClean="0"/>
              <a:t>Ashok</a:t>
            </a:r>
            <a:r>
              <a:rPr lang="fr-CA" dirty="0" smtClean="0"/>
              <a:t> B, et al. </a:t>
            </a:r>
            <a:r>
              <a:rPr lang="fr-CA" dirty="0" err="1" smtClean="0"/>
              <a:t>Comparison</a:t>
            </a:r>
            <a:r>
              <a:rPr lang="fr-CA" dirty="0" smtClean="0"/>
              <a:t> of </a:t>
            </a:r>
            <a:r>
              <a:rPr lang="fr-CA" dirty="0" err="1" smtClean="0"/>
              <a:t>citalopram</a:t>
            </a:r>
            <a:r>
              <a:rPr lang="fr-CA" dirty="0" smtClean="0"/>
              <a:t>, </a:t>
            </a:r>
            <a:r>
              <a:rPr lang="fr-CA" dirty="0" err="1" smtClean="0"/>
              <a:t>perphenazine</a:t>
            </a:r>
            <a:r>
              <a:rPr lang="fr-CA" dirty="0" smtClean="0"/>
              <a:t>, and placebo for the acute </a:t>
            </a:r>
            <a:r>
              <a:rPr lang="fr-CA" dirty="0" err="1" smtClean="0"/>
              <a:t>treatment</a:t>
            </a:r>
            <a:r>
              <a:rPr lang="fr-CA" dirty="0" smtClean="0"/>
              <a:t> of </a:t>
            </a:r>
            <a:r>
              <a:rPr lang="fr-CA" dirty="0" err="1" smtClean="0"/>
              <a:t>psychosis</a:t>
            </a:r>
            <a:r>
              <a:rPr lang="fr-CA" dirty="0" smtClean="0"/>
              <a:t> and </a:t>
            </a:r>
            <a:r>
              <a:rPr lang="fr-CA" dirty="0" err="1" smtClean="0"/>
              <a:t>behavioral</a:t>
            </a:r>
            <a:r>
              <a:rPr lang="fr-CA" dirty="0" smtClean="0"/>
              <a:t> </a:t>
            </a:r>
            <a:r>
              <a:rPr lang="fr-CA" dirty="0" err="1" smtClean="0"/>
              <a:t>disturbances</a:t>
            </a:r>
            <a:r>
              <a:rPr lang="fr-CA" dirty="0" smtClean="0"/>
              <a:t> in </a:t>
            </a:r>
            <a:r>
              <a:rPr lang="fr-CA" dirty="0" err="1" smtClean="0"/>
              <a:t>hospitalized</a:t>
            </a:r>
            <a:r>
              <a:rPr lang="fr-CA" dirty="0" smtClean="0"/>
              <a:t>, </a:t>
            </a:r>
            <a:r>
              <a:rPr lang="fr-CA" dirty="0" err="1" smtClean="0"/>
              <a:t>demented</a:t>
            </a:r>
            <a:r>
              <a:rPr lang="fr-CA" dirty="0" smtClean="0"/>
              <a:t> patients. American Journal of </a:t>
            </a:r>
            <a:r>
              <a:rPr lang="fr-CA" dirty="0" err="1" smtClean="0"/>
              <a:t>Psychiatry</a:t>
            </a:r>
            <a:r>
              <a:rPr lang="fr-CA" dirty="0" smtClean="0"/>
              <a:t>. 2002;159(3):460.</a:t>
            </a:r>
          </a:p>
          <a:p>
            <a:pPr marL="0" indent="0">
              <a:buNone/>
            </a:pPr>
            <a:r>
              <a:rPr lang="fr-CA" dirty="0" smtClean="0"/>
              <a:t>6. Pollock BG, </a:t>
            </a:r>
            <a:r>
              <a:rPr lang="fr-CA" dirty="0" err="1" smtClean="0"/>
              <a:t>Mulsant</a:t>
            </a:r>
            <a:r>
              <a:rPr lang="fr-CA" dirty="0" smtClean="0"/>
              <a:t> BH, </a:t>
            </a:r>
            <a:r>
              <a:rPr lang="fr-CA" dirty="0" err="1" smtClean="0"/>
              <a:t>Rosen</a:t>
            </a:r>
            <a:r>
              <a:rPr lang="fr-CA" dirty="0" smtClean="0"/>
              <a:t> J, </a:t>
            </a:r>
            <a:r>
              <a:rPr lang="fr-CA" dirty="0" err="1" smtClean="0"/>
              <a:t>Mazumdar</a:t>
            </a:r>
            <a:r>
              <a:rPr lang="fr-CA" dirty="0" smtClean="0"/>
              <a:t> S, </a:t>
            </a:r>
            <a:r>
              <a:rPr lang="fr-CA" dirty="0" err="1" smtClean="0"/>
              <a:t>Blakesley</a:t>
            </a:r>
            <a:r>
              <a:rPr lang="fr-CA" dirty="0" smtClean="0"/>
              <a:t> RE, </a:t>
            </a:r>
            <a:r>
              <a:rPr lang="fr-CA" dirty="0" err="1" smtClean="0"/>
              <a:t>Houck</a:t>
            </a:r>
            <a:r>
              <a:rPr lang="fr-CA" dirty="0" smtClean="0"/>
              <a:t> PR, et al. A double-</a:t>
            </a:r>
            <a:r>
              <a:rPr lang="fr-CA" dirty="0" err="1" smtClean="0"/>
              <a:t>blind</a:t>
            </a:r>
            <a:r>
              <a:rPr lang="fr-CA" dirty="0" smtClean="0"/>
              <a:t> </a:t>
            </a:r>
            <a:r>
              <a:rPr lang="fr-CA" dirty="0" err="1" smtClean="0"/>
              <a:t>comparison</a:t>
            </a:r>
            <a:r>
              <a:rPr lang="fr-CA" dirty="0" smtClean="0"/>
              <a:t> of </a:t>
            </a:r>
            <a:r>
              <a:rPr lang="fr-CA" dirty="0" err="1" smtClean="0"/>
              <a:t>citalopram</a:t>
            </a:r>
            <a:r>
              <a:rPr lang="fr-CA" dirty="0" smtClean="0"/>
              <a:t> and </a:t>
            </a:r>
            <a:r>
              <a:rPr lang="fr-CA" dirty="0" err="1" smtClean="0"/>
              <a:t>risperidone</a:t>
            </a:r>
            <a:r>
              <a:rPr lang="fr-CA" dirty="0" smtClean="0"/>
              <a:t> for the </a:t>
            </a:r>
            <a:r>
              <a:rPr lang="fr-CA" dirty="0" err="1" smtClean="0"/>
              <a:t>treatment</a:t>
            </a:r>
            <a:r>
              <a:rPr lang="fr-CA" dirty="0" smtClean="0"/>
              <a:t> of </a:t>
            </a:r>
            <a:r>
              <a:rPr lang="fr-CA" dirty="0" err="1" smtClean="0"/>
              <a:t>behavioral</a:t>
            </a:r>
            <a:r>
              <a:rPr lang="fr-CA" dirty="0" smtClean="0"/>
              <a:t> and </a:t>
            </a:r>
            <a:r>
              <a:rPr lang="fr-CA" dirty="0" err="1" smtClean="0"/>
              <a:t>psychotic</a:t>
            </a:r>
            <a:r>
              <a:rPr lang="fr-CA" dirty="0" smtClean="0"/>
              <a:t> </a:t>
            </a:r>
            <a:r>
              <a:rPr lang="fr-CA" dirty="0" err="1" smtClean="0"/>
              <a:t>symptoms</a:t>
            </a:r>
            <a:r>
              <a:rPr lang="fr-CA" dirty="0" smtClean="0"/>
              <a:t> </a:t>
            </a:r>
            <a:r>
              <a:rPr lang="fr-CA" dirty="0" err="1" smtClean="0"/>
              <a:t>associated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dementia</a:t>
            </a:r>
            <a:r>
              <a:rPr lang="fr-CA" dirty="0" smtClean="0"/>
              <a:t>. American Journal of </a:t>
            </a:r>
            <a:r>
              <a:rPr lang="fr-CA" dirty="0" err="1" smtClean="0"/>
              <a:t>Geriatric</a:t>
            </a:r>
            <a:r>
              <a:rPr lang="fr-CA" dirty="0" smtClean="0"/>
              <a:t> </a:t>
            </a:r>
            <a:r>
              <a:rPr lang="fr-CA" dirty="0" err="1" smtClean="0"/>
              <a:t>Psychiatry</a:t>
            </a:r>
            <a:r>
              <a:rPr lang="fr-CA" dirty="0" smtClean="0"/>
              <a:t>. 2007;15(11):942-52.</a:t>
            </a:r>
          </a:p>
          <a:p>
            <a:pPr marL="0" indent="0">
              <a:buNone/>
            </a:pPr>
            <a:r>
              <a:rPr lang="fr-CA" dirty="0"/>
              <a:t>7</a:t>
            </a:r>
            <a:r>
              <a:rPr lang="fr-CA" dirty="0" smtClean="0"/>
              <a:t>. </a:t>
            </a:r>
            <a:r>
              <a:rPr lang="fr-CA" dirty="0" err="1" smtClean="0"/>
              <a:t>Viscogliosi</a:t>
            </a:r>
            <a:r>
              <a:rPr lang="fr-CA" dirty="0" smtClean="0"/>
              <a:t> G, </a:t>
            </a:r>
            <a:r>
              <a:rPr lang="fr-CA" dirty="0" err="1" smtClean="0"/>
              <a:t>Chiriac</a:t>
            </a:r>
            <a:r>
              <a:rPr lang="fr-CA" dirty="0" smtClean="0"/>
              <a:t> IM, </a:t>
            </a:r>
            <a:r>
              <a:rPr lang="fr-CA" dirty="0" err="1" smtClean="0"/>
              <a:t>Ettorre</a:t>
            </a:r>
            <a:r>
              <a:rPr lang="fr-CA" dirty="0" smtClean="0"/>
              <a:t> E. </a:t>
            </a:r>
            <a:r>
              <a:rPr lang="fr-CA" dirty="0" err="1" smtClean="0"/>
              <a:t>Efficacy</a:t>
            </a:r>
            <a:r>
              <a:rPr lang="fr-CA" dirty="0" smtClean="0"/>
              <a:t> and </a:t>
            </a:r>
            <a:r>
              <a:rPr lang="fr-CA" dirty="0" err="1" smtClean="0"/>
              <a:t>Safety</a:t>
            </a:r>
            <a:r>
              <a:rPr lang="fr-CA" dirty="0" smtClean="0"/>
              <a:t> of </a:t>
            </a:r>
            <a:r>
              <a:rPr lang="fr-CA" dirty="0" err="1" smtClean="0"/>
              <a:t>Citalopram</a:t>
            </a:r>
            <a:r>
              <a:rPr lang="fr-CA" dirty="0" smtClean="0"/>
              <a:t> </a:t>
            </a:r>
            <a:r>
              <a:rPr lang="fr-CA" dirty="0" err="1" smtClean="0"/>
              <a:t>Compared</a:t>
            </a:r>
            <a:r>
              <a:rPr lang="fr-CA" dirty="0" smtClean="0"/>
              <a:t> to </a:t>
            </a:r>
            <a:r>
              <a:rPr lang="fr-CA" dirty="0" err="1" smtClean="0"/>
              <a:t>Atypical</a:t>
            </a:r>
            <a:r>
              <a:rPr lang="fr-CA" dirty="0" smtClean="0"/>
              <a:t> </a:t>
            </a:r>
            <a:r>
              <a:rPr lang="fr-CA" dirty="0" err="1" smtClean="0"/>
              <a:t>Antipsychotics</a:t>
            </a:r>
            <a:r>
              <a:rPr lang="fr-CA" dirty="0" smtClean="0"/>
              <a:t> on Agitation in Nursing Home </a:t>
            </a:r>
            <a:r>
              <a:rPr lang="fr-CA" dirty="0" err="1" smtClean="0"/>
              <a:t>Residents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Alzheimer </a:t>
            </a:r>
            <a:r>
              <a:rPr lang="fr-CA" dirty="0" err="1" smtClean="0"/>
              <a:t>Dementia</a:t>
            </a:r>
            <a:r>
              <a:rPr lang="fr-CA" dirty="0" smtClean="0"/>
              <a:t>. Journal of the American </a:t>
            </a:r>
            <a:r>
              <a:rPr lang="fr-CA" dirty="0" err="1" smtClean="0"/>
              <a:t>Medical</a:t>
            </a:r>
            <a:r>
              <a:rPr lang="fr-CA" dirty="0" smtClean="0"/>
              <a:t> </a:t>
            </a:r>
            <a:r>
              <a:rPr lang="fr-CA" dirty="0" err="1" smtClean="0"/>
              <a:t>Directors</a:t>
            </a:r>
            <a:r>
              <a:rPr lang="fr-CA" dirty="0" smtClean="0"/>
              <a:t> Association. 2017;18(9):799-802.</a:t>
            </a:r>
          </a:p>
          <a:p>
            <a:pPr marL="0" indent="0">
              <a:buNone/>
            </a:pPr>
            <a:r>
              <a:rPr lang="fr-CA" dirty="0"/>
              <a:t>8</a:t>
            </a:r>
            <a:r>
              <a:rPr lang="fr-CA" dirty="0" smtClean="0"/>
              <a:t>. </a:t>
            </a:r>
            <a:r>
              <a:rPr lang="fr-CA" dirty="0" err="1" smtClean="0"/>
              <a:t>Viscogliosi</a:t>
            </a:r>
            <a:r>
              <a:rPr lang="fr-CA" dirty="0" smtClean="0"/>
              <a:t> G, </a:t>
            </a:r>
            <a:r>
              <a:rPr lang="fr-CA" dirty="0" err="1" smtClean="0"/>
              <a:t>Chiriac</a:t>
            </a:r>
            <a:r>
              <a:rPr lang="fr-CA" dirty="0" smtClean="0"/>
              <a:t> IM, </a:t>
            </a:r>
            <a:r>
              <a:rPr lang="fr-CA" dirty="0" err="1" smtClean="0"/>
              <a:t>Ettorre</a:t>
            </a:r>
            <a:r>
              <a:rPr lang="fr-CA" dirty="0" smtClean="0"/>
              <a:t> E. </a:t>
            </a:r>
            <a:r>
              <a:rPr lang="fr-CA" dirty="0" err="1" smtClean="0"/>
              <a:t>Efficacy</a:t>
            </a:r>
            <a:r>
              <a:rPr lang="fr-CA" dirty="0" smtClean="0"/>
              <a:t> and </a:t>
            </a:r>
            <a:r>
              <a:rPr lang="fr-CA" dirty="0" err="1" smtClean="0"/>
              <a:t>Safety</a:t>
            </a:r>
            <a:r>
              <a:rPr lang="fr-CA" dirty="0" smtClean="0"/>
              <a:t> of </a:t>
            </a:r>
            <a:r>
              <a:rPr lang="fr-CA" dirty="0" err="1" smtClean="0"/>
              <a:t>Citalopram</a:t>
            </a:r>
            <a:r>
              <a:rPr lang="fr-CA" dirty="0" smtClean="0"/>
              <a:t> </a:t>
            </a:r>
            <a:r>
              <a:rPr lang="fr-CA" dirty="0" err="1" smtClean="0"/>
              <a:t>Compared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Atypical</a:t>
            </a:r>
            <a:r>
              <a:rPr lang="fr-CA" dirty="0" smtClean="0"/>
              <a:t> </a:t>
            </a:r>
            <a:r>
              <a:rPr lang="fr-CA" dirty="0" err="1" smtClean="0"/>
              <a:t>Antipsychotics</a:t>
            </a:r>
            <a:r>
              <a:rPr lang="fr-CA" dirty="0" smtClean="0"/>
              <a:t> on Agitation in Nursing Home </a:t>
            </a:r>
            <a:r>
              <a:rPr lang="fr-CA" dirty="0" err="1" smtClean="0"/>
              <a:t>Residents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Alzheimer </a:t>
            </a:r>
            <a:r>
              <a:rPr lang="fr-CA" dirty="0" err="1" smtClean="0"/>
              <a:t>Dementia</a:t>
            </a:r>
            <a:r>
              <a:rPr lang="fr-CA" dirty="0" smtClean="0"/>
              <a:t>. Journal of the American </a:t>
            </a:r>
            <a:r>
              <a:rPr lang="fr-CA" dirty="0" err="1" smtClean="0"/>
              <a:t>Medical</a:t>
            </a:r>
            <a:r>
              <a:rPr lang="fr-CA" dirty="0" smtClean="0"/>
              <a:t> </a:t>
            </a:r>
            <a:r>
              <a:rPr lang="fr-CA" dirty="0" err="1" smtClean="0"/>
              <a:t>Directors</a:t>
            </a:r>
            <a:r>
              <a:rPr lang="fr-CA" dirty="0" smtClean="0"/>
              <a:t> Association. 2018;19(1):89-90.</a:t>
            </a:r>
          </a:p>
          <a:p>
            <a:pPr marL="0" indent="0">
              <a:buNone/>
            </a:pPr>
            <a:endParaRPr lang="fr-CA" dirty="0" smtClean="0"/>
          </a:p>
          <a:p>
            <a:pPr marL="514350" indent="-514350">
              <a:buAutoNum type="arabicPeriod" startAt="3"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en-CA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46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altLang="zh-CN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39717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445" y="1037492"/>
            <a:ext cx="11104685" cy="5591907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fr-CA" dirty="0" smtClean="0"/>
              <a:t>Haute prévalence</a:t>
            </a:r>
            <a:r>
              <a:rPr lang="fr-CA" baseline="30000" dirty="0" smtClean="0"/>
              <a:t>1</a:t>
            </a:r>
            <a:r>
              <a:rPr lang="fr-CA" dirty="0" smtClean="0"/>
              <a:t>: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/>
              <a:t>2016</a:t>
            </a:r>
            <a:r>
              <a:rPr lang="fr-CA" dirty="0"/>
              <a:t>: 564 000 Canadiens </a:t>
            </a:r>
            <a:r>
              <a:rPr lang="fr-CA" dirty="0" smtClean="0"/>
              <a:t>atteints maladie Alzheimer</a:t>
            </a:r>
          </a:p>
          <a:p>
            <a:pPr>
              <a:buClr>
                <a:schemeClr val="accent2"/>
              </a:buClr>
            </a:pPr>
            <a:r>
              <a:rPr lang="fr-CA" dirty="0" smtClean="0"/>
              <a:t>Symptômes neuropsychiatriques lourds et fréquents</a:t>
            </a:r>
            <a:r>
              <a:rPr lang="fr-CA" baseline="30000" dirty="0"/>
              <a:t>2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/>
              <a:t>Agitation jusqu’à 60%</a:t>
            </a:r>
            <a:r>
              <a:rPr lang="fr-CA" baseline="30000" dirty="0" smtClean="0"/>
              <a:t>2</a:t>
            </a:r>
            <a:r>
              <a:rPr lang="fr-CA" dirty="0" smtClean="0"/>
              <a:t> patients</a:t>
            </a:r>
          </a:p>
          <a:p>
            <a:pPr marL="0" indent="0">
              <a:buClr>
                <a:schemeClr val="accent2"/>
              </a:buClr>
              <a:buNone/>
            </a:pPr>
            <a:endParaRPr lang="fr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Guidelines</a:t>
            </a:r>
            <a:r>
              <a:rPr lang="fr-CA" baseline="30000" dirty="0" smtClean="0"/>
              <a:t>3</a:t>
            </a:r>
            <a:r>
              <a:rPr lang="fr-CA" dirty="0" smtClean="0"/>
              <a:t> :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/>
              <a:t>Non pharmaco 1er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CA" dirty="0" err="1" smtClean="0"/>
              <a:t>Risperidone</a:t>
            </a:r>
            <a:r>
              <a:rPr lang="fr-CA" dirty="0" smtClean="0"/>
              <a:t>, </a:t>
            </a:r>
            <a:r>
              <a:rPr lang="fr-CA" dirty="0" err="1" smtClean="0"/>
              <a:t>olanzapine</a:t>
            </a:r>
            <a:r>
              <a:rPr lang="fr-CA" dirty="0" smtClean="0"/>
              <a:t>, </a:t>
            </a:r>
            <a:r>
              <a:rPr lang="fr-CA" dirty="0" err="1" smtClean="0"/>
              <a:t>aripiprazole</a:t>
            </a:r>
            <a:r>
              <a:rPr lang="fr-CA" dirty="0" smtClean="0"/>
              <a:t> pour l’agitation sévère</a:t>
            </a:r>
          </a:p>
          <a:p>
            <a:pPr marL="0" indent="0">
              <a:buClr>
                <a:schemeClr val="accent2"/>
              </a:buClr>
              <a:buNone/>
            </a:pPr>
            <a:endParaRPr lang="fr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MAIS, </a:t>
            </a:r>
            <a:r>
              <a:rPr lang="fr-CA" dirty="0"/>
              <a:t>a</a:t>
            </a:r>
            <a:r>
              <a:rPr lang="fr-CA" dirty="0" smtClean="0"/>
              <a:t>ntipsychotiques ont E2 importants</a:t>
            </a:r>
            <a:r>
              <a:rPr lang="fr-CA" baseline="30000" dirty="0" smtClean="0"/>
              <a:t>4</a:t>
            </a:r>
          </a:p>
          <a:p>
            <a:pPr marL="0" indent="0">
              <a:buNone/>
            </a:pPr>
            <a:endParaRPr lang="fr-CA" baseline="30000" dirty="0" smtClean="0"/>
          </a:p>
          <a:p>
            <a:pPr marL="0" indent="0">
              <a:buNone/>
            </a:pPr>
            <a:endParaRPr lang="en-CA" baseline="30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1323" y="0"/>
            <a:ext cx="10515600" cy="1325563"/>
          </a:xfrm>
        </p:spPr>
        <p:txBody>
          <a:bodyPr>
            <a:normAutofit/>
          </a:bodyPr>
          <a:lstStyle/>
          <a:p>
            <a:r>
              <a:rPr lang="fr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Introduction: Généralités sur l’Alzheimer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9133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168" y="1088171"/>
            <a:ext cx="11400694" cy="527746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fr-CA" dirty="0" smtClean="0"/>
              <a:t>Expérience CHSLD et UHMF</a:t>
            </a:r>
          </a:p>
          <a:p>
            <a:pPr marL="0" indent="0">
              <a:buNone/>
            </a:pPr>
            <a:r>
              <a:rPr lang="fr-CA" dirty="0" smtClean="0"/>
              <a:t>Patients avec agitation réfractaire au traitement pharmacologique</a:t>
            </a:r>
          </a:p>
          <a:p>
            <a:pPr marL="0" indent="0">
              <a:buNone/>
            </a:pPr>
            <a:r>
              <a:rPr lang="fr-CA" dirty="0" smtClean="0"/>
              <a:t>Patients avec E2: parkinsonisme, HTO</a:t>
            </a:r>
          </a:p>
          <a:p>
            <a:pPr marL="0" indent="0">
              <a:buNone/>
            </a:pPr>
            <a:endParaRPr lang="fr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Question PICO</a:t>
            </a:r>
          </a:p>
          <a:p>
            <a:pPr marL="0" indent="0">
              <a:buNone/>
            </a:pPr>
            <a:r>
              <a:rPr lang="fr-CA" dirty="0" smtClean="0"/>
              <a:t>P: Patients avec maladie d’Alzheimer et agitation (pas delirium)</a:t>
            </a:r>
          </a:p>
          <a:p>
            <a:pPr marL="0" indent="0">
              <a:buNone/>
            </a:pPr>
            <a:r>
              <a:rPr lang="fr-CA" dirty="0" smtClean="0"/>
              <a:t>I: </a:t>
            </a:r>
            <a:r>
              <a:rPr lang="fr-CA" dirty="0" err="1" smtClean="0"/>
              <a:t>Citalopram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C: Comparé aux antipsychotiques</a:t>
            </a:r>
          </a:p>
          <a:p>
            <a:pPr marL="0" indent="0">
              <a:buNone/>
            </a:pPr>
            <a:r>
              <a:rPr lang="fr-CA" dirty="0" smtClean="0"/>
              <a:t>O: </a:t>
            </a:r>
            <a:r>
              <a:rPr lang="fr-CA" dirty="0" err="1" smtClean="0"/>
              <a:t>Outcome</a:t>
            </a:r>
            <a:r>
              <a:rPr lang="fr-CA" dirty="0" smtClean="0"/>
              <a:t> primaire: efficacité pour traiter l’agitation</a:t>
            </a:r>
          </a:p>
          <a:p>
            <a:pPr marL="0" indent="0">
              <a:buNone/>
            </a:pPr>
            <a:r>
              <a:rPr lang="fr-CA" dirty="0"/>
              <a:t> </a:t>
            </a:r>
            <a:r>
              <a:rPr lang="fr-CA" dirty="0" smtClean="0"/>
              <a:t>    </a:t>
            </a:r>
            <a:r>
              <a:rPr lang="fr-CA" dirty="0" err="1" smtClean="0"/>
              <a:t>Outcome</a:t>
            </a:r>
            <a:r>
              <a:rPr lang="fr-CA" dirty="0" smtClean="0"/>
              <a:t> secondaire: sécurité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1323" y="0"/>
            <a:ext cx="10515600" cy="1325563"/>
          </a:xfrm>
        </p:spPr>
        <p:txBody>
          <a:bodyPr>
            <a:normAutofit/>
          </a:bodyPr>
          <a:lstStyle/>
          <a:p>
            <a:r>
              <a:rPr lang="fr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questionnement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3098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5666"/>
            <a:ext cx="10515600" cy="1325563"/>
          </a:xfrm>
        </p:spPr>
        <p:txBody>
          <a:bodyPr>
            <a:normAutofit/>
          </a:bodyPr>
          <a:lstStyle/>
          <a:p>
            <a:r>
              <a:rPr lang="fr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r>
              <a:rPr lang="fr-CA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recherche</a:t>
            </a:r>
            <a:endParaRPr lang="en-CA" sz="3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61229"/>
            <a:ext cx="10515600" cy="4351338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Recherche sur Embase,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Medline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Tripdatabase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Texte libre et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Concept 1: Alzheimer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Concept 2: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citalopram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serotonin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reuptake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inhibitor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Concept 3: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neuroleptics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neuroleptics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	second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neuroleptics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Concept 4: agitation,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restlessness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aggression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disorder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neuropsychiatric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neurobehavioral</a:t>
            </a:r>
            <a:endParaRPr lang="fr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21009" y="763935"/>
            <a:ext cx="1354238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Embase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310 articles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57502" y="763935"/>
            <a:ext cx="1354238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>
                <a:solidFill>
                  <a:schemeClr val="tx1"/>
                </a:solidFill>
              </a:rPr>
              <a:t>Medline</a:t>
            </a:r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189 articles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93996" y="763935"/>
            <a:ext cx="1572228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>
                <a:solidFill>
                  <a:schemeClr val="tx1"/>
                </a:solidFill>
              </a:rPr>
              <a:t>Tripdatabase</a:t>
            </a:r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49 articles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5" idx="2"/>
            <a:endCxn id="18" idx="1"/>
          </p:cNvCxnSpPr>
          <p:nvPr/>
        </p:nvCxnSpPr>
        <p:spPr>
          <a:xfrm rot="16200000" flipH="1">
            <a:off x="3548140" y="1666277"/>
            <a:ext cx="1018571" cy="71859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18" idx="3"/>
          </p:cNvCxnSpPr>
          <p:nvPr/>
        </p:nvCxnSpPr>
        <p:spPr>
          <a:xfrm rot="5400000">
            <a:off x="7157030" y="1611779"/>
            <a:ext cx="1018571" cy="82759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416722" y="2158683"/>
            <a:ext cx="2835797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Triage par titre, doublons, excluant revues littérature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Reste 10 articles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6" idx="2"/>
            <a:endCxn id="18" idx="0"/>
          </p:cNvCxnSpPr>
          <p:nvPr/>
        </p:nvCxnSpPr>
        <p:spPr>
          <a:xfrm>
            <a:off x="5834621" y="1516289"/>
            <a:ext cx="0" cy="6423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765411" y="3702458"/>
            <a:ext cx="2136494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Triage par abstract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Reste 4 articles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8" idx="2"/>
            <a:endCxn id="29" idx="0"/>
          </p:cNvCxnSpPr>
          <p:nvPr/>
        </p:nvCxnSpPr>
        <p:spPr>
          <a:xfrm flipH="1">
            <a:off x="5833658" y="2911037"/>
            <a:ext cx="963" cy="7914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29798" y="3297349"/>
            <a:ext cx="2141316" cy="115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971114" y="2835800"/>
            <a:ext cx="3936842" cy="21876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Raisons d’exclusion: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 étude </a:t>
            </a:r>
            <a:r>
              <a:rPr lang="fr-CA" dirty="0" err="1" smtClean="0">
                <a:solidFill>
                  <a:schemeClr val="tx1"/>
                </a:solidFill>
              </a:rPr>
              <a:t>escitalopram</a:t>
            </a:r>
            <a:r>
              <a:rPr lang="fr-CA" dirty="0" smtClean="0">
                <a:solidFill>
                  <a:schemeClr val="tx1"/>
                </a:solidFill>
              </a:rPr>
              <a:t> vs </a:t>
            </a:r>
            <a:r>
              <a:rPr lang="fr-CA" dirty="0" err="1" smtClean="0">
                <a:solidFill>
                  <a:schemeClr val="tx1"/>
                </a:solidFill>
              </a:rPr>
              <a:t>risperidone</a:t>
            </a:r>
            <a:r>
              <a:rPr lang="fr-CA" dirty="0">
                <a:solidFill>
                  <a:schemeClr val="tx1"/>
                </a:solidFill>
              </a:rPr>
              <a:t> </a:t>
            </a:r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2 études </a:t>
            </a:r>
            <a:r>
              <a:rPr lang="fr-CA" dirty="0" err="1" smtClean="0">
                <a:solidFill>
                  <a:schemeClr val="tx1"/>
                </a:solidFill>
              </a:rPr>
              <a:t>citalopram</a:t>
            </a:r>
            <a:r>
              <a:rPr lang="fr-CA" dirty="0" smtClean="0">
                <a:solidFill>
                  <a:schemeClr val="tx1"/>
                </a:solidFill>
              </a:rPr>
              <a:t> vs placebo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 étude descriptive transversale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1 étude avec autre ISRS </a:t>
            </a:r>
          </a:p>
        </p:txBody>
      </p:sp>
      <p:cxnSp>
        <p:nvCxnSpPr>
          <p:cNvPr id="35" name="Straight Arrow Connector 34"/>
          <p:cNvCxnSpPr>
            <a:endCxn id="36" idx="0"/>
          </p:cNvCxnSpPr>
          <p:nvPr/>
        </p:nvCxnSpPr>
        <p:spPr>
          <a:xfrm>
            <a:off x="5829800" y="4454812"/>
            <a:ext cx="4820" cy="7103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766373" y="5165205"/>
            <a:ext cx="2136494" cy="7523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Triage par lecture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Reste 3 articles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6155" y="4231273"/>
            <a:ext cx="4004857" cy="115746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Raisons d’exclusion:</a:t>
            </a:r>
          </a:p>
          <a:p>
            <a:pPr algn="ctr"/>
            <a:r>
              <a:rPr lang="fr-CA" dirty="0">
                <a:solidFill>
                  <a:schemeClr val="tx1"/>
                </a:solidFill>
              </a:rPr>
              <a:t>I</a:t>
            </a:r>
            <a:r>
              <a:rPr lang="fr-CA" dirty="0" smtClean="0">
                <a:solidFill>
                  <a:schemeClr val="tx1"/>
                </a:solidFill>
              </a:rPr>
              <a:t>nformations disponibles incomplètes pour analyse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71387" y="4810008"/>
            <a:ext cx="145841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3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0943" y="342901"/>
            <a:ext cx="11020425" cy="1988894"/>
          </a:xfrm>
        </p:spPr>
        <p:txBody>
          <a:bodyPr>
            <a:normAutofit fontScale="90000"/>
          </a:bodyPr>
          <a:lstStyle/>
          <a:p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Citalopram, </a:t>
            </a:r>
            <a:r>
              <a:rPr lang="en-CA" sz="3800" dirty="0" err="1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Perphenazine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 for 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Acute Treatment of Psychosis and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Disturbances 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Hospitalized, Demented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en-CA" sz="3800" baseline="300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0943" y="2455836"/>
            <a:ext cx="11331088" cy="354951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fr-CA" dirty="0" smtClean="0"/>
              <a:t>Pollock G. et al, 2002</a:t>
            </a:r>
            <a:endParaRPr lang="en-CA" dirty="0"/>
          </a:p>
          <a:p>
            <a:pPr>
              <a:buClr>
                <a:schemeClr val="accent2"/>
              </a:buClr>
            </a:pPr>
            <a:r>
              <a:rPr lang="fr-CA" dirty="0" smtClean="0"/>
              <a:t>Tiré du AMJP (</a:t>
            </a:r>
            <a:r>
              <a:rPr lang="en-CA" dirty="0"/>
              <a:t>The American Journal of Geriatric Psychiatry)</a:t>
            </a:r>
            <a:endParaRPr lang="en-CA" dirty="0" smtClean="0"/>
          </a:p>
          <a:p>
            <a:pPr marL="0" indent="0">
              <a:buClr>
                <a:schemeClr val="accent2"/>
              </a:buClr>
              <a:buNone/>
            </a:pPr>
            <a:endParaRPr lang="en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Contexte: Neuroleptiques connues efficaces. Mécanisme déficit sérotoninergique en Alzheimer. </a:t>
            </a:r>
          </a:p>
          <a:p>
            <a:pPr>
              <a:buClr>
                <a:schemeClr val="accent2"/>
              </a:buClr>
            </a:pPr>
            <a:r>
              <a:rPr lang="fr-CA" dirty="0" smtClean="0"/>
              <a:t>But: Comparer </a:t>
            </a:r>
            <a:r>
              <a:rPr lang="fr-CA" dirty="0" err="1" smtClean="0"/>
              <a:t>citalopram</a:t>
            </a:r>
            <a:r>
              <a:rPr lang="fr-CA" dirty="0" smtClean="0"/>
              <a:t> avec </a:t>
            </a:r>
            <a:r>
              <a:rPr lang="fr-CA" dirty="0" err="1" smtClean="0"/>
              <a:t>perphenazine</a:t>
            </a:r>
            <a:r>
              <a:rPr lang="fr-CA" dirty="0" smtClean="0"/>
              <a:t> et placebo.</a:t>
            </a:r>
            <a:endParaRPr lang="en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293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4742" y="156781"/>
            <a:ext cx="11353800" cy="2736890"/>
          </a:xfrm>
        </p:spPr>
        <p:txBody>
          <a:bodyPr>
            <a:normAutofit/>
          </a:bodyPr>
          <a:lstStyle/>
          <a:p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Double-Blind Comparison of Citalopram</a:t>
            </a:r>
            <a:b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sz="3800" dirty="0" err="1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Risperidone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Treatment of</a:t>
            </a:r>
            <a:b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and Psychotic Symptoms</a:t>
            </a:r>
            <a:b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With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</a:t>
            </a:r>
            <a:r>
              <a:rPr lang="en-CA" sz="3800" baseline="300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4742" y="2754775"/>
            <a:ext cx="11967258" cy="354951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fr-CA" dirty="0" smtClean="0"/>
              <a:t>Pollock G. et al, 2007</a:t>
            </a:r>
            <a:endParaRPr lang="en-CA" dirty="0"/>
          </a:p>
          <a:p>
            <a:pPr>
              <a:buClr>
                <a:schemeClr val="accent2"/>
              </a:buClr>
            </a:pPr>
            <a:r>
              <a:rPr lang="fr-CA" dirty="0" smtClean="0"/>
              <a:t>Tiré du AMJP (</a:t>
            </a:r>
            <a:r>
              <a:rPr lang="en-CA" dirty="0"/>
              <a:t>The American Journal of Geriatric Psychiatry)</a:t>
            </a:r>
            <a:endParaRPr lang="en-CA" dirty="0" smtClean="0"/>
          </a:p>
          <a:p>
            <a:pPr marL="0" indent="0">
              <a:buClr>
                <a:schemeClr val="accent2"/>
              </a:buClr>
              <a:buNone/>
            </a:pPr>
            <a:endParaRPr lang="en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Contexte: Guidelines recommandent antipsychotiques atypiques. Mais beaucoup E2. Pas d’étude comparant ceux-ci au </a:t>
            </a:r>
            <a:r>
              <a:rPr lang="fr-CA" dirty="0" err="1" smtClean="0"/>
              <a:t>citalopram</a:t>
            </a:r>
            <a:r>
              <a:rPr lang="fr-CA" dirty="0" smtClean="0"/>
              <a:t>.</a:t>
            </a:r>
          </a:p>
          <a:p>
            <a:pPr>
              <a:buClr>
                <a:schemeClr val="accent2"/>
              </a:buClr>
            </a:pPr>
            <a:r>
              <a:rPr lang="fr-CA" dirty="0" smtClean="0"/>
              <a:t>But: Comparer </a:t>
            </a:r>
            <a:r>
              <a:rPr lang="fr-CA" dirty="0" err="1" smtClean="0"/>
              <a:t>citalopram</a:t>
            </a:r>
            <a:r>
              <a:rPr lang="fr-CA" dirty="0" smtClean="0"/>
              <a:t> avec </a:t>
            </a:r>
            <a:r>
              <a:rPr lang="fr-CA" dirty="0" err="1" smtClean="0"/>
              <a:t>risperidone</a:t>
            </a:r>
            <a:r>
              <a:rPr lang="fr-CA" dirty="0" smtClean="0"/>
              <a:t>.</a:t>
            </a:r>
            <a:endParaRPr lang="en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694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42" y="156781"/>
            <a:ext cx="11353800" cy="2736890"/>
          </a:xfrm>
        </p:spPr>
        <p:txBody>
          <a:bodyPr>
            <a:normAutofit/>
          </a:bodyPr>
          <a:lstStyle/>
          <a:p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 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Safety of Citalopram Compared to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Atypical Antipsychotics </a:t>
            </a:r>
            <a:r>
              <a:rPr lang="en-CA" sz="38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Agitation in Nursing Home Residents </a:t>
            </a:r>
            <a:r>
              <a:rPr lang="en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Alzheimer Dementia</a:t>
            </a:r>
            <a:r>
              <a:rPr lang="en-CA" sz="3800" baseline="30000" dirty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4742" y="2754775"/>
            <a:ext cx="11967258" cy="354951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fr-CA" dirty="0" err="1" smtClean="0"/>
              <a:t>Viscogliosi</a:t>
            </a:r>
            <a:r>
              <a:rPr lang="fr-CA" dirty="0" smtClean="0"/>
              <a:t> G. et al, 2017</a:t>
            </a:r>
            <a:endParaRPr lang="en-CA" dirty="0"/>
          </a:p>
          <a:p>
            <a:pPr>
              <a:buClr>
                <a:schemeClr val="accent2"/>
              </a:buClr>
            </a:pPr>
            <a:r>
              <a:rPr lang="fr-CA" dirty="0" smtClean="0"/>
              <a:t>Tiré du JAMDA (</a:t>
            </a:r>
            <a:r>
              <a:rPr lang="en-CA" dirty="0"/>
              <a:t>The Society for Post-Acute and Long-Term Care </a:t>
            </a:r>
            <a:r>
              <a:rPr lang="en-CA" dirty="0" smtClean="0"/>
              <a:t>Medicine)</a:t>
            </a:r>
          </a:p>
          <a:p>
            <a:pPr marL="0" indent="0">
              <a:buClr>
                <a:schemeClr val="accent2"/>
              </a:buClr>
              <a:buNone/>
            </a:pPr>
            <a:endParaRPr lang="en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Contexte: Existence d’études </a:t>
            </a:r>
            <a:r>
              <a:rPr lang="fr-CA" dirty="0" err="1" smtClean="0"/>
              <a:t>citalopram</a:t>
            </a:r>
            <a:r>
              <a:rPr lang="fr-CA" dirty="0" smtClean="0"/>
              <a:t> vs placebo et vs </a:t>
            </a:r>
            <a:r>
              <a:rPr lang="fr-CA" dirty="0" err="1" smtClean="0"/>
              <a:t>risperidone</a:t>
            </a:r>
            <a:endParaRPr lang="fr-CA" dirty="0" smtClean="0"/>
          </a:p>
          <a:p>
            <a:pPr>
              <a:buClr>
                <a:schemeClr val="accent2"/>
              </a:buClr>
            </a:pPr>
            <a:r>
              <a:rPr lang="fr-CA" dirty="0" smtClean="0"/>
              <a:t>But: Comparer </a:t>
            </a:r>
            <a:r>
              <a:rPr lang="fr-CA" dirty="0" err="1" smtClean="0"/>
              <a:t>citalopram</a:t>
            </a:r>
            <a:r>
              <a:rPr lang="fr-CA" dirty="0" smtClean="0"/>
              <a:t> avec </a:t>
            </a:r>
            <a:r>
              <a:rPr lang="fr-CA" dirty="0" err="1" smtClean="0"/>
              <a:t>quetiapine</a:t>
            </a:r>
            <a:r>
              <a:rPr lang="fr-CA" dirty="0" smtClean="0"/>
              <a:t> et </a:t>
            </a:r>
            <a:r>
              <a:rPr lang="fr-CA" dirty="0" err="1" smtClean="0"/>
              <a:t>olanzapine</a:t>
            </a:r>
            <a:r>
              <a:rPr lang="fr-CA" dirty="0" smtClean="0"/>
              <a:t>.</a:t>
            </a:r>
            <a:endParaRPr lang="en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9699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03515" y="0"/>
            <a:ext cx="10515600" cy="1325563"/>
          </a:xfrm>
        </p:spPr>
        <p:txBody>
          <a:bodyPr>
            <a:normAutofit/>
          </a:bodyPr>
          <a:lstStyle/>
          <a:p>
            <a:r>
              <a:rPr lang="fr-CA" sz="3800" dirty="0" smtClean="0">
                <a:solidFill>
                  <a:srgbClr val="148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fr-CA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études</a:t>
            </a:r>
            <a:endParaRPr lang="en-CA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56122"/>
              </p:ext>
            </p:extLst>
          </p:nvPr>
        </p:nvGraphicFramePr>
        <p:xfrm>
          <a:off x="465991" y="976691"/>
          <a:ext cx="11315701" cy="484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240"/>
                <a:gridCol w="2688176"/>
                <a:gridCol w="3475105"/>
                <a:gridCol w="3596180"/>
              </a:tblGrid>
              <a:tr h="564109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2002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Pollock 2007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err="1" smtClean="0"/>
                        <a:t>Viscogliosi</a:t>
                      </a:r>
                      <a:r>
                        <a:rPr lang="en-CA" sz="2800" dirty="0" smtClean="0"/>
                        <a:t> 2017</a:t>
                      </a:r>
                      <a:endParaRPr lang="en-CA" sz="2800" dirty="0"/>
                    </a:p>
                  </a:txBody>
                  <a:tcPr/>
                </a:tc>
              </a:tr>
              <a:tr h="894669">
                <a:tc>
                  <a:txBody>
                    <a:bodyPr/>
                    <a:lstStyle/>
                    <a:p>
                      <a:r>
                        <a:rPr lang="fr-CA" sz="2600" b="1" dirty="0" smtClean="0"/>
                        <a:t>Design</a:t>
                      </a:r>
                      <a:endParaRPr lang="en-CA" sz="26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Randomisée</a:t>
                      </a:r>
                    </a:p>
                    <a:p>
                      <a:pPr algn="ctr"/>
                      <a:r>
                        <a:rPr lang="fr-CA" sz="2400" dirty="0" smtClean="0"/>
                        <a:t>Double aveugle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854408">
                <a:tc>
                  <a:txBody>
                    <a:bodyPr/>
                    <a:lstStyle/>
                    <a:p>
                      <a:r>
                        <a:rPr lang="fr-CA" sz="2600" b="1" dirty="0" smtClean="0"/>
                        <a:t>Site</a:t>
                      </a:r>
                      <a:endParaRPr lang="en-CA" sz="2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Admissions </a:t>
                      </a:r>
                      <a:r>
                        <a:rPr lang="en-CA" sz="2400" dirty="0" err="1" smtClean="0"/>
                        <a:t>hôpital</a:t>
                      </a:r>
                      <a:r>
                        <a:rPr lang="en-CA" sz="2400" dirty="0" smtClean="0"/>
                        <a:t> pour agitation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2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Admissions institution de soins de longue durée</a:t>
                      </a:r>
                    </a:p>
                  </a:txBody>
                  <a:tcPr/>
                </a:tc>
              </a:tr>
              <a:tr h="1620631">
                <a:tc>
                  <a:txBody>
                    <a:bodyPr/>
                    <a:lstStyle/>
                    <a:p>
                      <a:r>
                        <a:rPr lang="fr-CA" sz="2600" b="1" dirty="0" smtClean="0"/>
                        <a:t>Inclusion</a:t>
                      </a:r>
                      <a:endParaRPr lang="en-CA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Démence</a:t>
                      </a:r>
                    </a:p>
                    <a:p>
                      <a:r>
                        <a:rPr lang="fr-CA" sz="2400" dirty="0" smtClean="0"/>
                        <a:t>(majorité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dirty="0" smtClean="0"/>
                        <a:t>ALZ)</a:t>
                      </a:r>
                    </a:p>
                    <a:p>
                      <a:r>
                        <a:rPr lang="fr-CA" sz="2400" dirty="0" smtClean="0"/>
                        <a:t>N=85 </a:t>
                      </a:r>
                      <a:r>
                        <a:rPr lang="fr-CA" sz="2400" dirty="0" err="1" smtClean="0"/>
                        <a:t>Agitation≥modérée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baseline="0" dirty="0" smtClean="0"/>
                        <a:t>Démence</a:t>
                      </a:r>
                    </a:p>
                    <a:p>
                      <a:r>
                        <a:rPr lang="fr-CA" sz="2400" baseline="0" dirty="0" smtClean="0"/>
                        <a:t>(majorité ALZ)</a:t>
                      </a:r>
                    </a:p>
                    <a:p>
                      <a:r>
                        <a:rPr lang="fr-CA" sz="2400" baseline="0" dirty="0" smtClean="0"/>
                        <a:t>N=103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 err="1" smtClean="0"/>
                        <a:t>Agitation≥modérée</a:t>
                      </a:r>
                      <a:endParaRPr lang="en-CA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N=75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 err="1" smtClean="0"/>
                        <a:t>Agitation≥modérée</a:t>
                      </a:r>
                      <a:endParaRPr lang="en-CA" sz="2400" dirty="0" smtClean="0"/>
                    </a:p>
                  </a:txBody>
                  <a:tcPr/>
                </a:tc>
              </a:tr>
              <a:tr h="415510">
                <a:tc rowSpan="2">
                  <a:txBody>
                    <a:bodyPr/>
                    <a:lstStyle/>
                    <a:p>
                      <a:r>
                        <a:rPr lang="fr-CA" sz="2600" b="1" dirty="0" smtClean="0"/>
                        <a:t>Exclusion</a:t>
                      </a:r>
                      <a:endParaRPr lang="en-CA" sz="26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TDM,</a:t>
                      </a:r>
                      <a:r>
                        <a:rPr lang="fr-CA" sz="2400" baseline="0" dirty="0" smtClean="0"/>
                        <a:t> MAB, Parkinson, RX </a:t>
                      </a:r>
                      <a:r>
                        <a:rPr lang="el-GR" sz="2400" baseline="0" dirty="0" smtClean="0"/>
                        <a:t>ψ</a:t>
                      </a:r>
                      <a:r>
                        <a:rPr lang="fr-CA" sz="2400" baseline="0" dirty="0" smtClean="0"/>
                        <a:t> autre que </a:t>
                      </a:r>
                      <a:r>
                        <a:rPr lang="fr-CA" sz="2400" baseline="0" dirty="0" err="1" smtClean="0"/>
                        <a:t>antidémentiel</a:t>
                      </a:r>
                      <a:r>
                        <a:rPr lang="fr-CA" sz="2400" baseline="0" dirty="0" smtClean="0"/>
                        <a:t>, MX physique instable</a:t>
                      </a:r>
                      <a:endParaRPr lang="en-C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1551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Delirium, </a:t>
                      </a:r>
                      <a:r>
                        <a:rPr lang="fr-CA" sz="2400" dirty="0" err="1" smtClean="0"/>
                        <a:t>Tr.psycho</a:t>
                      </a:r>
                      <a:r>
                        <a:rPr lang="fr-CA" sz="2400" dirty="0" smtClean="0"/>
                        <a:t>.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Delirium, Abus, </a:t>
                      </a:r>
                      <a:r>
                        <a:rPr lang="fr-CA" sz="2400" baseline="0" dirty="0" err="1" smtClean="0"/>
                        <a:t>Tr.psycho</a:t>
                      </a:r>
                      <a:r>
                        <a:rPr lang="fr-CA" sz="2400" baseline="0" dirty="0" smtClean="0"/>
                        <a:t>.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QTc</a:t>
                      </a:r>
                      <a:r>
                        <a:rPr lang="fr-CA" sz="2400" dirty="0" smtClean="0"/>
                        <a:t> long, Psychose 1</a:t>
                      </a:r>
                      <a:r>
                        <a:rPr lang="fr-CA" sz="2400" baseline="30000" dirty="0" smtClean="0"/>
                        <a:t>er</a:t>
                      </a:r>
                      <a:r>
                        <a:rPr lang="fr-CA" sz="2400" baseline="0" dirty="0" smtClean="0"/>
                        <a:t> plan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7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9994</TotalTime>
  <Words>1106</Words>
  <Application>Microsoft Office PowerPoint</Application>
  <PresentationFormat>Grand écran</PresentationFormat>
  <Paragraphs>196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Wingdings</vt:lpstr>
      <vt:lpstr>Office Theme</vt:lpstr>
      <vt:lpstr>Le Citalopram comparé aux Antipsychotiques pour le traitement de l’agitation chez le patient avec Maladie d’Alzheimer</vt:lpstr>
      <vt:lpstr>Introduction: Généralités sur l’Alzheimer</vt:lpstr>
      <vt:lpstr>Mon questionnement</vt:lpstr>
      <vt:lpstr>Méthodologie de recherche</vt:lpstr>
      <vt:lpstr>Présentation PowerPoint</vt:lpstr>
      <vt:lpstr>Comparison of Citalopram, Perphenazine, and Placebo for the Acute Treatment of Psychosis and Behavioral Disturbances in Hospitalized, Demented Patients5</vt:lpstr>
      <vt:lpstr>A Double-Blind Comparison of Citalopram and Risperidone for the Treatment of Behavioral and Psychotic Symptoms Associated With Dementia6</vt:lpstr>
      <vt:lpstr>Efficacy and Safety of Citalopram Compared to Atypical Antipsychotics on Agitation in Nursing Home Residents With Alzheimer Dementia7</vt:lpstr>
      <vt:lpstr>Population des études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Liviu Serenco</dc:creator>
  <cp:lastModifiedBy>Bouchard Catherine</cp:lastModifiedBy>
  <cp:revision>144</cp:revision>
  <dcterms:created xsi:type="dcterms:W3CDTF">2018-05-09T00:37:02Z</dcterms:created>
  <dcterms:modified xsi:type="dcterms:W3CDTF">2018-05-28T14:08:44Z</dcterms:modified>
</cp:coreProperties>
</file>