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83" r:id="rId11"/>
    <p:sldId id="269" r:id="rId12"/>
    <p:sldId id="285" r:id="rId13"/>
    <p:sldId id="286" r:id="rId14"/>
    <p:sldId id="287" r:id="rId15"/>
    <p:sldId id="268" r:id="rId16"/>
    <p:sldId id="288" r:id="rId17"/>
    <p:sldId id="270" r:id="rId18"/>
    <p:sldId id="289" r:id="rId19"/>
    <p:sldId id="272" r:id="rId20"/>
    <p:sldId id="290" r:id="rId21"/>
    <p:sldId id="273" r:id="rId22"/>
    <p:sldId id="291" r:id="rId23"/>
    <p:sldId id="274" r:id="rId24"/>
    <p:sldId id="293" r:id="rId25"/>
    <p:sldId id="294" r:id="rId26"/>
    <p:sldId id="275" r:id="rId27"/>
    <p:sldId id="295" r:id="rId28"/>
    <p:sldId id="276" r:id="rId29"/>
    <p:sldId id="296" r:id="rId30"/>
    <p:sldId id="277" r:id="rId31"/>
    <p:sldId id="278" r:id="rId32"/>
    <p:sldId id="298" r:id="rId33"/>
    <p:sldId id="279" r:id="rId34"/>
    <p:sldId id="280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712"/>
  </p:normalViewPr>
  <p:slideViewPr>
    <p:cSldViewPr snapToGrid="0" snapToObjects="1">
      <p:cViewPr varScale="1">
        <p:scale>
          <a:sx n="77" d="100"/>
          <a:sy n="77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uislevesque\Desktop\Calc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louislevesque\Desktop\Calcu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Users\louislevesque\Desktop\Calcu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uislevesque\Desktop\Calcu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uislevesque\Desktop\Calcu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uislevesque\Desktop\Calcu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louislevesque\Desktop\Calcu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louislevesque\Desktop\Calcu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uislevesque\Desktop\Calcu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louislevesque\Desktop\Calcu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Users\louislevesque\Desktop\Calcu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cap="none" dirty="0" smtClean="0"/>
              <a:t>Âge</a:t>
            </a:r>
            <a:endParaRPr lang="fr-FR" sz="3200" dirty="0"/>
          </a:p>
        </c:rich>
      </c:tx>
      <c:layout>
        <c:manualLayout>
          <c:xMode val="edge"/>
          <c:yMode val="edge"/>
          <c:x val="3.5784340601511901E-2"/>
          <c:y val="3.4597164001151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9519930353352599E-3"/>
                  <c:y val="1.726684645750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747748418091599E-2"/>
                  <c:y val="-1.9220646667306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4847331046913401E-2"/>
                  <c:y val="-2.3269998023451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Feuil1!$O$104:$Z$104</c:f>
              <c:strCache>
                <c:ptCount val="12"/>
                <c:pt idx="0">
                  <c:v>Pas de réponse</c:v>
                </c:pt>
                <c:pt idx="1">
                  <c:v>0-1 an</c:v>
                </c:pt>
                <c:pt idx="2">
                  <c:v>2-5 ans</c:v>
                </c:pt>
                <c:pt idx="3">
                  <c:v>6-13 ans</c:v>
                </c:pt>
                <c:pt idx="4">
                  <c:v>14-19 ans</c:v>
                </c:pt>
                <c:pt idx="5">
                  <c:v>20-29 ans</c:v>
                </c:pt>
                <c:pt idx="6">
                  <c:v>30-39 ans</c:v>
                </c:pt>
                <c:pt idx="7">
                  <c:v>40-49 ans</c:v>
                </c:pt>
                <c:pt idx="8">
                  <c:v>50-59 ans</c:v>
                </c:pt>
                <c:pt idx="9">
                  <c:v>60-69 ans</c:v>
                </c:pt>
                <c:pt idx="10">
                  <c:v>70 et +</c:v>
                </c:pt>
                <c:pt idx="11">
                  <c:v>Je p.n.p.r.</c:v>
                </c:pt>
              </c:strCache>
            </c:strRef>
          </c:cat>
          <c:val>
            <c:numRef>
              <c:f>Feuil1!$O$105:$Z$105</c:f>
              <c:numCache>
                <c:formatCode>General</c:formatCode>
                <c:ptCount val="12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11</c:v>
                </c:pt>
                <c:pt idx="6">
                  <c:v>14</c:v>
                </c:pt>
                <c:pt idx="7">
                  <c:v>14</c:v>
                </c:pt>
                <c:pt idx="8">
                  <c:v>8</c:v>
                </c:pt>
                <c:pt idx="9">
                  <c:v>13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Consultation au SRV pour le même problème</a:t>
            </a:r>
            <a:endParaRPr lang="fr-FR" sz="240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Feuil1!$FF$104:$FI$104</c:f>
              <c:strCache>
                <c:ptCount val="4"/>
                <c:pt idx="0">
                  <c:v>Pas de réponse</c:v>
                </c:pt>
                <c:pt idx="1">
                  <c:v>1 fois</c:v>
                </c:pt>
                <c:pt idx="2">
                  <c:v>plusieurs fois</c:v>
                </c:pt>
                <c:pt idx="3">
                  <c:v>non</c:v>
                </c:pt>
              </c:strCache>
            </c:strRef>
          </c:cat>
          <c:val>
            <c:numRef>
              <c:f>Feuil1!$FF$107:$FI$107</c:f>
              <c:numCache>
                <c:formatCode>0%</c:formatCode>
                <c:ptCount val="4"/>
                <c:pt idx="0">
                  <c:v>6.8965517241379296E-2</c:v>
                </c:pt>
                <c:pt idx="1">
                  <c:v>0.18390804597701099</c:v>
                </c:pt>
                <c:pt idx="2">
                  <c:v>0.14942528735632199</c:v>
                </c:pt>
                <c:pt idx="3">
                  <c:v>0.59770114942528696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860248"/>
        <c:axId val="162859856"/>
      </c:barChart>
      <c:valAx>
        <c:axId val="16285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60248"/>
        <c:crosses val="autoZero"/>
        <c:crossBetween val="between"/>
      </c:valAx>
      <c:catAx>
        <c:axId val="16286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59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Nombre de SRV dans la dernière</a:t>
            </a:r>
            <a:r>
              <a:rPr lang="fr-FR" sz="2400" cap="none" baseline="0" dirty="0" smtClean="0"/>
              <a:t> année</a:t>
            </a:r>
            <a:endParaRPr lang="fr-FR" sz="240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Feuil1!$FP$104:$FW$104</c:f>
              <c:strCache>
                <c:ptCount val="8"/>
                <c:pt idx="0">
                  <c:v>Pas de réponse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5et +</c:v>
                </c:pt>
                <c:pt idx="7">
                  <c:v>sais pas</c:v>
                </c:pt>
              </c:strCache>
            </c:strRef>
          </c:cat>
          <c:val>
            <c:numRef>
              <c:f>Feuil1!$FP$107:$FW$107</c:f>
              <c:numCache>
                <c:formatCode>0%</c:formatCode>
                <c:ptCount val="8"/>
                <c:pt idx="0">
                  <c:v>5.10204081632653E-2</c:v>
                </c:pt>
                <c:pt idx="1">
                  <c:v>0.22448979591836701</c:v>
                </c:pt>
                <c:pt idx="2">
                  <c:v>0.183673469387755</c:v>
                </c:pt>
                <c:pt idx="3">
                  <c:v>0.17346938775510201</c:v>
                </c:pt>
                <c:pt idx="4">
                  <c:v>8.1632653061224497E-2</c:v>
                </c:pt>
                <c:pt idx="5">
                  <c:v>0.14285714285714299</c:v>
                </c:pt>
                <c:pt idx="6">
                  <c:v>7.1428571428571397E-2</c:v>
                </c:pt>
                <c:pt idx="7">
                  <c:v>7.1428571428571397E-2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477336"/>
        <c:axId val="276476944"/>
      </c:barChart>
      <c:valAx>
        <c:axId val="27647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477336"/>
        <c:crosses val="autoZero"/>
        <c:crossBetween val="between"/>
      </c:valAx>
      <c:catAx>
        <c:axId val="27647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47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cap="none" dirty="0" smtClean="0"/>
              <a:t>Âge</a:t>
            </a:r>
            <a:endParaRPr lang="fr-FR" sz="3200" dirty="0"/>
          </a:p>
        </c:rich>
      </c:tx>
      <c:layout>
        <c:manualLayout>
          <c:xMode val="edge"/>
          <c:yMode val="edge"/>
          <c:x val="3.5784340601511901E-2"/>
          <c:y val="3.4597164001151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cap="none" dirty="0" smtClean="0"/>
              <a:t>Prise de sans</a:t>
            </a:r>
            <a:r>
              <a:rPr lang="fr-FR" sz="3200" cap="none" baseline="0" dirty="0" smtClean="0"/>
              <a:t> </a:t>
            </a:r>
            <a:r>
              <a:rPr lang="fr-FR" sz="3200" cap="none" dirty="0" smtClean="0"/>
              <a:t>rendez-vous</a:t>
            </a:r>
            <a:endParaRPr lang="fr-FR" sz="3200" cap="none" dirty="0"/>
          </a:p>
        </c:rich>
      </c:tx>
      <c:layout>
        <c:manualLayout>
          <c:xMode val="edge"/>
          <c:yMode val="edge"/>
          <c:x val="1.11386141327525E-2"/>
          <c:y val="3.2460352667184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39373441031804"/>
                  <c:y val="6.0443883775091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17604405461976E-2"/>
                  <c:y val="0.108539286902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128110568457502E-2"/>
                  <c:y val="3.0806670733059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203093344082601E-2"/>
                  <c:y val="-2.6938560496839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0208726385610102"/>
                  <c:y val="-2.1415520683153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56904712963"/>
                      <c:h val="0.129322252412110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Feuil1!$AZ$104:$BF$104</c:f>
              <c:strCache>
                <c:ptCount val="7"/>
                <c:pt idx="0">
                  <c:v>Pas de réponse</c:v>
                </c:pt>
                <c:pt idx="1">
                  <c:v>internet</c:v>
                </c:pt>
                <c:pt idx="2">
                  <c:v>téléphone</c:v>
                </c:pt>
                <c:pt idx="3">
                  <c:v>en personne</c:v>
                </c:pt>
                <c:pt idx="4">
                  <c:v>suivi SRV</c:v>
                </c:pt>
                <c:pt idx="5">
                  <c:v>suivi RDV</c:v>
                </c:pt>
                <c:pt idx="6">
                  <c:v>personnel de l'UMF</c:v>
                </c:pt>
              </c:strCache>
            </c:strRef>
          </c:cat>
          <c:val>
            <c:numRef>
              <c:f>Feuil1!$AZ$105:$BF$105</c:f>
              <c:numCache>
                <c:formatCode>General</c:formatCode>
                <c:ptCount val="7"/>
                <c:pt idx="0">
                  <c:v>2</c:v>
                </c:pt>
                <c:pt idx="1">
                  <c:v>33</c:v>
                </c:pt>
                <c:pt idx="2">
                  <c:v>46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Raisons de consultation</a:t>
            </a:r>
            <a:endParaRPr lang="fr-FR" sz="2400" cap="none" dirty="0"/>
          </a:p>
        </c:rich>
      </c:tx>
      <c:layout>
        <c:manualLayout>
          <c:xMode val="edge"/>
          <c:yMode val="edge"/>
          <c:x val="4.9975484998575305E-4"/>
          <c:y val="7.1202329829935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7334869450564299E-2"/>
                  <c:y val="1.0680349474490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193493563609E-2"/>
                  <c:y val="4.6281514389458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3823856185267"/>
                  <c:y val="0.13528442667687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6425259219782701"/>
                  <c:y val="9.96832617619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7120508287286801"/>
                  <c:y val="7.2982388075684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35573568163286"/>
                  <c:y val="4.6281514389458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11239850800645"/>
                  <c:y val="1.78005824574838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3001152087923293E-2"/>
                  <c:y val="-3.2041048423471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108632666797505"/>
                  <c:y val="-3.9161281406464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60602507221421E-2"/>
                  <c:y val="7.12023298299355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Feuil1!$BI$104:$BZ$104</c:f>
              <c:strCache>
                <c:ptCount val="18"/>
                <c:pt idx="0">
                  <c:v>Pas de réponse</c:v>
                </c:pt>
                <c:pt idx="1">
                  <c:v>pneumo</c:v>
                </c:pt>
                <c:pt idx="2">
                  <c:v>ORL</c:v>
                </c:pt>
                <c:pt idx="3">
                  <c:v>MSK</c:v>
                </c:pt>
                <c:pt idx="4">
                  <c:v>GI</c:v>
                </c:pt>
                <c:pt idx="5">
                  <c:v>génital-gynéco</c:v>
                </c:pt>
                <c:pt idx="6">
                  <c:v>grossesse</c:v>
                </c:pt>
                <c:pt idx="7">
                  <c:v>peau</c:v>
                </c:pt>
                <c:pt idx="8">
                  <c:v>urinaire</c:v>
                </c:pt>
                <c:pt idx="9">
                  <c:v>neuro</c:v>
                </c:pt>
                <c:pt idx="10">
                  <c:v>yeux</c:v>
                </c:pt>
                <c:pt idx="11">
                  <c:v>santé mentale</c:v>
                </c:pt>
                <c:pt idx="12">
                  <c:v>arrêt de travail -CSST</c:v>
                </c:pt>
                <c:pt idx="13">
                  <c:v>arrêt de travail</c:v>
                </c:pt>
                <c:pt idx="14">
                  <c:v>fièvre</c:v>
                </c:pt>
                <c:pt idx="15">
                  <c:v>fatigue</c:v>
                </c:pt>
                <c:pt idx="16">
                  <c:v>médicaments</c:v>
                </c:pt>
                <c:pt idx="17">
                  <c:v>cœur</c:v>
                </c:pt>
              </c:strCache>
            </c:strRef>
          </c:cat>
          <c:val>
            <c:numRef>
              <c:f>Feuil1!$BI$105:$BZ$105</c:f>
              <c:numCache>
                <c:formatCode>General</c:formatCode>
                <c:ptCount val="18"/>
                <c:pt idx="0">
                  <c:v>3</c:v>
                </c:pt>
                <c:pt idx="1">
                  <c:v>18</c:v>
                </c:pt>
                <c:pt idx="2">
                  <c:v>31</c:v>
                </c:pt>
                <c:pt idx="3">
                  <c:v>12</c:v>
                </c:pt>
                <c:pt idx="4">
                  <c:v>11</c:v>
                </c:pt>
                <c:pt idx="5">
                  <c:v>2</c:v>
                </c:pt>
                <c:pt idx="6">
                  <c:v>0</c:v>
                </c:pt>
                <c:pt idx="7">
                  <c:v>7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3">
                  <c:v>5</c:v>
                </c:pt>
                <c:pt idx="14">
                  <c:v>4</c:v>
                </c:pt>
                <c:pt idx="15">
                  <c:v>8</c:v>
                </c:pt>
                <c:pt idx="16">
                  <c:v>3</c:v>
                </c:pt>
                <c:pt idx="17">
                  <c:v>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Durée de la plainte</a:t>
            </a:r>
            <a:endParaRPr lang="fr-FR" sz="240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Feuil1!$CC$104:$CJ$104</c:f>
              <c:strCache>
                <c:ptCount val="8"/>
                <c:pt idx="0">
                  <c:v>Pas de réponse</c:v>
                </c:pt>
                <c:pt idx="1">
                  <c:v>Moins 24h</c:v>
                </c:pt>
                <c:pt idx="2">
                  <c:v>25-48h</c:v>
                </c:pt>
                <c:pt idx="3">
                  <c:v>49-72h</c:v>
                </c:pt>
                <c:pt idx="4">
                  <c:v>4-7 jours</c:v>
                </c:pt>
                <c:pt idx="5">
                  <c:v>8 jours- 1mois</c:v>
                </c:pt>
                <c:pt idx="6">
                  <c:v>plus 1 mois</c:v>
                </c:pt>
                <c:pt idx="7">
                  <c:v>je ne sais pas</c:v>
                </c:pt>
              </c:strCache>
            </c:strRef>
          </c:cat>
          <c:val>
            <c:numRef>
              <c:f>Feuil1!$CC$107:$CJ$107</c:f>
              <c:numCache>
                <c:formatCode>0%</c:formatCode>
                <c:ptCount val="8"/>
                <c:pt idx="0">
                  <c:v>2.32558139534884E-2</c:v>
                </c:pt>
                <c:pt idx="1">
                  <c:v>2.32558139534884E-2</c:v>
                </c:pt>
                <c:pt idx="2">
                  <c:v>9.3023255813953501E-2</c:v>
                </c:pt>
                <c:pt idx="3">
                  <c:v>0.15116279069767399</c:v>
                </c:pt>
                <c:pt idx="4">
                  <c:v>0.232558139534884</c:v>
                </c:pt>
                <c:pt idx="5">
                  <c:v>0.22093023255814001</c:v>
                </c:pt>
                <c:pt idx="6">
                  <c:v>0.232558139534884</c:v>
                </c:pt>
                <c:pt idx="7">
                  <c:v>2.32558139534884E-2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5236080"/>
        <c:axId val="275205392"/>
      </c:barChart>
      <c:valAx>
        <c:axId val="27520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236080"/>
        <c:crosses val="autoZero"/>
        <c:crossBetween val="between"/>
      </c:valAx>
      <c:catAx>
        <c:axId val="27523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205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Délai acceptable pour voir un médecin</a:t>
            </a:r>
            <a:endParaRPr lang="fr-FR" sz="240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Feuil1!$DF$104:$DJ$104</c:f>
              <c:strCache>
                <c:ptCount val="5"/>
                <c:pt idx="0">
                  <c:v>Pas de réponse</c:v>
                </c:pt>
                <c:pt idx="1">
                  <c:v>Moins de 24h</c:v>
                </c:pt>
                <c:pt idx="2">
                  <c:v>Moins de 3 jours</c:v>
                </c:pt>
                <c:pt idx="3">
                  <c:v>Moins de 7 jours</c:v>
                </c:pt>
                <c:pt idx="4">
                  <c:v>Moins d'un mois</c:v>
                </c:pt>
              </c:strCache>
            </c:strRef>
          </c:cat>
          <c:val>
            <c:numRef>
              <c:f>Feuil1!$DF$107:$DJ$107</c:f>
              <c:numCache>
                <c:formatCode>0%</c:formatCode>
                <c:ptCount val="5"/>
                <c:pt idx="0">
                  <c:v>4.6511627906976702E-2</c:v>
                </c:pt>
                <c:pt idx="1">
                  <c:v>0.61627906976744196</c:v>
                </c:pt>
                <c:pt idx="2">
                  <c:v>0.22093023255814001</c:v>
                </c:pt>
                <c:pt idx="3">
                  <c:v>6.9767441860465101E-2</c:v>
                </c:pt>
                <c:pt idx="4">
                  <c:v>4.6511627906976702E-2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5300392"/>
        <c:axId val="275300008"/>
      </c:barChart>
      <c:valAx>
        <c:axId val="27530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300392"/>
        <c:crosses val="autoZero"/>
        <c:crossBetween val="between"/>
      </c:valAx>
      <c:catAx>
        <c:axId val="27530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300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Meilleur</a:t>
            </a:r>
            <a:r>
              <a:rPr lang="fr-FR" sz="2400" cap="none" baseline="0" dirty="0" smtClean="0"/>
              <a:t> endroit pour consulter</a:t>
            </a:r>
            <a:endParaRPr lang="fr-FR" sz="2400" cap="none" dirty="0"/>
          </a:p>
        </c:rich>
      </c:tx>
      <c:layout>
        <c:manualLayout>
          <c:xMode val="edge"/>
          <c:yMode val="edge"/>
          <c:x val="1.20780839895013E-2"/>
          <c:y val="7.0370370370370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994626320753501"/>
          <c:y val="0.23109151315794599"/>
          <c:w val="0.64010747358493103"/>
          <c:h val="0.743576701487017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3583243110236201"/>
                  <c:y val="3.5384076990376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166666666666698E-2"/>
                  <c:y val="3.703703703703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433768044619302E-2"/>
                  <c:y val="-1.1446485855934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94266732283501"/>
                      <c:h val="0.136027850685330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Feuil1!$DM$104:$DQ$104</c:f>
              <c:strCache>
                <c:ptCount val="5"/>
                <c:pt idx="0">
                  <c:v>Pas de réponse</c:v>
                </c:pt>
                <c:pt idx="1">
                  <c:v>UMF SRV</c:v>
                </c:pt>
                <c:pt idx="2">
                  <c:v>UMF RDV</c:v>
                </c:pt>
                <c:pt idx="3">
                  <c:v>Urgence</c:v>
                </c:pt>
                <c:pt idx="4">
                  <c:v>Clinique de spécialité</c:v>
                </c:pt>
              </c:strCache>
            </c:strRef>
          </c:cat>
          <c:val>
            <c:numRef>
              <c:f>Feuil1!$DM$105:$DQ$105</c:f>
              <c:numCache>
                <c:formatCode>General</c:formatCode>
                <c:ptCount val="5"/>
                <c:pt idx="0">
                  <c:v>3</c:v>
                </c:pt>
                <c:pt idx="1">
                  <c:v>75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Tentative de rendez-vous</a:t>
            </a:r>
            <a:endParaRPr lang="fr-FR" sz="2400" cap="non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Feuil1!$DT$104:$DV$104</c:f>
              <c:strCache>
                <c:ptCount val="3"/>
                <c:pt idx="0">
                  <c:v>Pas de réponse</c:v>
                </c:pt>
                <c:pt idx="1">
                  <c:v>oui</c:v>
                </c:pt>
                <c:pt idx="2">
                  <c:v>non</c:v>
                </c:pt>
              </c:strCache>
            </c:strRef>
          </c:cat>
          <c:val>
            <c:numRef>
              <c:f>Feuil1!$DT$107:$DV$107</c:f>
              <c:numCache>
                <c:formatCode>0%</c:formatCode>
                <c:ptCount val="3"/>
                <c:pt idx="0">
                  <c:v>6.9767441860465101E-2</c:v>
                </c:pt>
                <c:pt idx="1">
                  <c:v>0.290697674418605</c:v>
                </c:pt>
                <c:pt idx="2">
                  <c:v>0.63953488372093004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858680"/>
        <c:axId val="275802088"/>
      </c:barChart>
      <c:valAx>
        <c:axId val="27580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58680"/>
        <c:crosses val="autoZero"/>
        <c:crossBetween val="between"/>
      </c:valAx>
      <c:catAx>
        <c:axId val="16285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802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cap="none" dirty="0" smtClean="0"/>
              <a:t>Résultat tentative de rendez-vous</a:t>
            </a:r>
            <a:endParaRPr lang="fr-FR" sz="2400" cap="none" dirty="0"/>
          </a:p>
        </c:rich>
      </c:tx>
      <c:layout>
        <c:manualLayout>
          <c:xMode val="edge"/>
          <c:yMode val="edge"/>
          <c:x val="3.61421838172181E-2"/>
          <c:y val="2.05111983767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3163382558799097E-2"/>
                  <c:y val="-2.32139863808548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37403843321938002"/>
                  <c:y val="-9.7980974717822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806479723918899E-2"/>
                  <c:y val="0.19988876318832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126134530123099E-2"/>
                  <c:y val="0.1154598828576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846149769370799E-2"/>
                  <c:y val="8.9073613379838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43269219922076"/>
                  <c:y val="8.0166252041854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5453558482438104E-3"/>
                  <c:y val="3.638867984766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Feuil1!$EF$104:$EN$104</c:f>
              <c:strCache>
                <c:ptCount val="9"/>
                <c:pt idx="0">
                  <c:v>Pas de réponse</c:v>
                </c:pt>
                <c:pt idx="1">
                  <c:v>Ligne tél. occupée</c:v>
                </c:pt>
                <c:pt idx="2">
                  <c:v>Mis en attente au tél.</c:v>
                </c:pt>
                <c:pt idx="3">
                  <c:v>Tél. hors heure d'ouverture</c:v>
                </c:pt>
                <c:pt idx="4">
                  <c:v>Réponse au téléphone mais délai trop long</c:v>
                </c:pt>
                <c:pt idx="5">
                  <c:v>Pas de réponse au courriel</c:v>
                </c:pt>
                <c:pt idx="6">
                  <c:v>Réponse au courriel mais délai trop long</c:v>
                </c:pt>
                <c:pt idx="7">
                  <c:v>Délai trop long pour avoir RDV</c:v>
                </c:pt>
                <c:pt idx="8">
                  <c:v>RDV obtenu mais consulte au SRV</c:v>
                </c:pt>
              </c:strCache>
            </c:strRef>
          </c:cat>
          <c:val>
            <c:numRef>
              <c:f>Feuil1!$EF$105:$EN$105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19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0.89594</cdr:x>
      <cdr:y>0.84288</cdr:y>
    </cdr:from>
    <cdr:to>
      <cdr:x>0.97604</cdr:x>
      <cdr:y>0.9102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923351" y="5780482"/>
          <a:ext cx="97654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400" dirty="0" smtClean="0"/>
            <a:t>n= 87</a:t>
          </a:r>
          <a:endParaRPr lang="fr-FR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38F3-D171-474E-A7E1-ACE75F6B0302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65AB6-27FE-C842-9D7F-A6EB72A4C9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5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cap="none" dirty="0" smtClean="0">
                <a:latin typeface="Arial" charset="0"/>
                <a:ea typeface="Arial" charset="0"/>
                <a:cs typeface="Arial" charset="0"/>
              </a:rPr>
              <a:t>Les consultations au sans rendez-vous à l’ère de l’accès adapté: </a:t>
            </a:r>
            <a:br>
              <a:rPr lang="fr-FR" sz="4800" cap="none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4800" cap="none" dirty="0" smtClean="0">
                <a:latin typeface="Arial" charset="0"/>
                <a:ea typeface="Arial" charset="0"/>
                <a:cs typeface="Arial" charset="0"/>
              </a:rPr>
              <a:t>Perspective du patient </a:t>
            </a:r>
            <a:endParaRPr lang="fr-FR" sz="48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Élise Lévesque R2 - UMF de Trois-Rivières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Supervisé par Dre Nancy McLaughlin M.D. </a:t>
            </a:r>
            <a:r>
              <a:rPr lang="fr-FR" dirty="0" err="1" smtClean="0">
                <a:latin typeface="Arial" charset="0"/>
                <a:ea typeface="Arial" charset="0"/>
                <a:cs typeface="Arial" charset="0"/>
              </a:rPr>
              <a:t>Ph.D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10058428" cy="36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  <a:gridCol w="47002"/>
              </a:tblGrid>
              <a:tr h="361724"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J'accepte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Je refuse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J'ai déjà répondu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vous-même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votre enfant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féminin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masculin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" u="none" strike="noStrike">
                          <a:effectLst/>
                        </a:rPr>
                        <a:t>je p.n.p.r.</a:t>
                      </a:r>
                      <a:endParaRPr lang="hr-H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0-1 an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2-5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6-13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14-19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20-29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30-39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40-49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50-59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60-69 ans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70 et +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" u="none" strike="noStrike">
                          <a:effectLst/>
                        </a:rPr>
                        <a:t>Je p.n.p.r.</a:t>
                      </a:r>
                      <a:endParaRPr lang="sk-SK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présco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primaire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secondaire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collégial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université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travailleur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sans emploi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retraité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" u="none" strike="noStrike">
                          <a:effectLst/>
                        </a:rPr>
                        <a:t>je p.n.p.r.</a:t>
                      </a:r>
                      <a:endParaRPr lang="hr-H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AM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PM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Soir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lundi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mardi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mercredi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jeudi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vendredi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samedi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dimanche 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internet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téléphone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en personne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suivi SRV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suivi RDV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personnel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pneumo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ORL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MSK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GI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génital-gynéco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grossesse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peau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urinaire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neuro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yeux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santé mentale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arrêt de travail -CSST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arrêt de travail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fièvre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fatigue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médic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cœur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Moins 24h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25-48h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49-72h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4-7 jours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8 jours- 1mois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plus 1 mois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je ne sais pas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moi-même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Passée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proche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info-santé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pharmacien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inf. UMF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inf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secrétaire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paramédic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employeur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MD fam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MD urgence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MD SRV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MD spécialiste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Moins de 24h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Moins de 3 jours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Moins de 7 jours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Moins d'un mois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UMF SRV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UMF RDV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Urgence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Clinique spéc.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oui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non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Passée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courriel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téléphone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personne 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passée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tel occupé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tel attente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tel hors heure d'ouverture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tél délai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réponse courriel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courriel délai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délai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RDV + SRV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Urgente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Aggrave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soirée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fin de semaine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RDV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RDV jour même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RDV lendemain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rendez-vous 2-3 jours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rendez-vous 4-7 jours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salle d'attente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aborder avec MD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rapide centré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1 fois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plusieurs fois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non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1 fois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plusieurs fois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non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0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1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2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3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4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5et +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sais pas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0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1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2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3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" u="none" strike="noStrike">
                          <a:effectLst/>
                        </a:rPr>
                        <a:t>4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5et +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sais pas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très satisfait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satisfait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neutre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insatisfait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très-insatisfait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Passée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obtenir RDV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disponibilité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salle d'attente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compétence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attitude-relation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 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Pas de réponse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AM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PM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Soir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FDS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tel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heures d'ouvertures tel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" u="none" strike="noStrike">
                          <a:effectLst/>
                        </a:rPr>
                        <a:t>autre</a:t>
                      </a:r>
                      <a:endParaRPr lang="fr-FR" sz="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495" marR="2495" marT="2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4" y="256215"/>
            <a:ext cx="8890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58890"/>
              </p:ext>
            </p:extLst>
          </p:nvPr>
        </p:nvGraphicFramePr>
        <p:xfrm>
          <a:off x="1139869" y="250522"/>
          <a:ext cx="8171144" cy="660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028430" y="61614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87</a:t>
            </a:r>
            <a:endParaRPr lang="fr-FR" sz="24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138028"/>
              </p:ext>
            </p:extLst>
          </p:nvPr>
        </p:nvGraphicFramePr>
        <p:xfrm>
          <a:off x="-152400" y="16933"/>
          <a:ext cx="13682133" cy="72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1" y="656264"/>
            <a:ext cx="9468467" cy="57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8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1" y="631705"/>
            <a:ext cx="9506527" cy="57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2" y="599774"/>
            <a:ext cx="9949269" cy="5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52944"/>
              </p:ext>
            </p:extLst>
          </p:nvPr>
        </p:nvGraphicFramePr>
        <p:xfrm>
          <a:off x="152400" y="-276598"/>
          <a:ext cx="14613468" cy="713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0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777605"/>
            <a:ext cx="8828809" cy="43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28375" y="53994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86</a:t>
            </a:r>
            <a:endParaRPr lang="fr-FR" sz="24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67425"/>
              </p:ext>
            </p:extLst>
          </p:nvPr>
        </p:nvGraphicFramePr>
        <p:xfrm>
          <a:off x="108487" y="13732"/>
          <a:ext cx="11019887" cy="684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3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620888"/>
            <a:ext cx="9720695" cy="4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043326" y="577201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86</a:t>
            </a:r>
            <a:endParaRPr lang="fr-FR" sz="24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105428"/>
              </p:ext>
            </p:extLst>
          </p:nvPr>
        </p:nvGraphicFramePr>
        <p:xfrm>
          <a:off x="0" y="0"/>
          <a:ext cx="110433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5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Plan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Contexte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Objectif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Méthodologie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Résultats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Discussion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Bibliographie</a:t>
            </a:r>
            <a:endParaRPr lang="fr-FR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1" y="503301"/>
            <a:ext cx="9617364" cy="56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60729"/>
              </p:ext>
            </p:extLst>
          </p:nvPr>
        </p:nvGraphicFramePr>
        <p:xfrm>
          <a:off x="0" y="-220133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0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3" y="1185691"/>
            <a:ext cx="9406660" cy="18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992526" y="5687349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86</a:t>
            </a:r>
            <a:endParaRPr lang="fr-FR" sz="24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79825"/>
              </p:ext>
            </p:extLst>
          </p:nvPr>
        </p:nvGraphicFramePr>
        <p:xfrm>
          <a:off x="1" y="0"/>
          <a:ext cx="106592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1" y="669990"/>
            <a:ext cx="9732187" cy="52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88" y="996595"/>
            <a:ext cx="9556012" cy="42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06985"/>
              </p:ext>
            </p:extLst>
          </p:nvPr>
        </p:nvGraphicFramePr>
        <p:xfrm>
          <a:off x="-220134" y="0"/>
          <a:ext cx="13208001" cy="712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215451" y="57042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92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72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677354"/>
            <a:ext cx="9316605" cy="25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215451" y="57042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87</a:t>
            </a:r>
            <a:endParaRPr lang="fr-FR" sz="24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71426"/>
              </p:ext>
            </p:extLst>
          </p:nvPr>
        </p:nvGraphicFramePr>
        <p:xfrm>
          <a:off x="-1" y="0"/>
          <a:ext cx="1121545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83" y="634731"/>
            <a:ext cx="9113982" cy="45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Contexte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Travail sur la caractérisation des utilisateurs et leurs raisons de consultation avec la prise en charge par Dr Marchand en 2017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Implantation de l’Accès adapté</a:t>
            </a: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Absence de littérature concernant l’utilisation de sans rendez-vous d’une clinique de médecine familiale avec patient inscrits</a:t>
            </a:r>
            <a:endParaRPr lang="fr-FR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215451" y="57042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98</a:t>
            </a:r>
            <a:endParaRPr lang="fr-FR" sz="24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232692"/>
              </p:ext>
            </p:extLst>
          </p:nvPr>
        </p:nvGraphicFramePr>
        <p:xfrm>
          <a:off x="0" y="0"/>
          <a:ext cx="1094667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ésultats préliminaires en bref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La majorité des patients ont des plaintes subaiguës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Les patients désirent être vus très rapidement, la majorité dans les 24h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Les patients croient que le sans rendez-vous est effectivement le meilleur endroit pour consulter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Une minorité de patient tentent de prendre un rendez-vous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Peu de patient utilisent le SRV pour des plaintes récurrentes ou de façon fréquente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Discussion - limitations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Uni-centrique, milieu universitaire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Questionnaire non standardisé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Questionnaire auto-administré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biais désirabilité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compréhension</a:t>
            </a: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Collecte de données sur une période limitée de l’année</a:t>
            </a:r>
          </a:p>
          <a:p>
            <a:endParaRPr lang="fr-FR" dirty="0">
              <a:latin typeface="Arial" charset="0"/>
              <a:ea typeface="Arial" charset="0"/>
              <a:cs typeface="Arial" charset="0"/>
            </a:endParaRP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Connaissance limitées des patients sur l’accès adapté</a:t>
            </a:r>
          </a:p>
          <a:p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Conclusion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Analyse des 500 questionnaires pour obtenir une validité externe suffisante</a:t>
            </a:r>
          </a:p>
          <a:p>
            <a:r>
              <a:rPr lang="fr-FR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nalyse statistique croisée à venir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Impact du moment dans la semaine 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Impact de la durée de la plainte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Impact de l’âge, de l’occupation</a:t>
            </a:r>
          </a:p>
          <a:p>
            <a:pPr lvl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Impact sur la satisfaction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Résultats à apporter au Comité de l’accès adapté de notre UMF</a:t>
            </a:r>
          </a:p>
          <a:p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824" y="265176"/>
            <a:ext cx="10058400" cy="1609344"/>
          </a:xfrm>
        </p:spPr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Bibliographie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1697179"/>
            <a:ext cx="6405660" cy="47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Merci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Questions?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Objectif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fr-FR" sz="3200" dirty="0" smtClean="0">
                <a:latin typeface="Arial" charset="0"/>
                <a:ea typeface="Arial" charset="0"/>
                <a:cs typeface="Arial" charset="0"/>
              </a:rPr>
              <a:t>omprendre </a:t>
            </a:r>
            <a:r>
              <a:rPr lang="fr-FR" sz="3200" dirty="0">
                <a:latin typeface="Arial" charset="0"/>
                <a:ea typeface="Arial" charset="0"/>
                <a:cs typeface="Arial" charset="0"/>
              </a:rPr>
              <a:t>les raisons poussant un patient à consulter au sans rendez-vous alors que son médecin offre des plages d’accès </a:t>
            </a:r>
            <a:r>
              <a:rPr lang="fr-FR" sz="3200" dirty="0" smtClean="0">
                <a:latin typeface="Arial" charset="0"/>
                <a:ea typeface="Arial" charset="0"/>
                <a:cs typeface="Arial" charset="0"/>
              </a:rPr>
              <a:t>adapté </a:t>
            </a:r>
            <a:endParaRPr lang="fr-FR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éthodologie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Revue de littérature</a:t>
            </a:r>
          </a:p>
          <a:p>
            <a:pPr lvl="1"/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Pub Med</a:t>
            </a:r>
          </a:p>
          <a:p>
            <a:pPr lvl="1"/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« </a:t>
            </a:r>
            <a:r>
              <a:rPr lang="fr-FR" sz="2400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ppropriatness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», « consultation », «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walk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-in </a:t>
            </a:r>
            <a:r>
              <a:rPr lang="fr-FR" sz="2400" dirty="0" err="1" smtClean="0">
                <a:latin typeface="Arial" charset="0"/>
                <a:ea typeface="Arial" charset="0"/>
                <a:cs typeface="Arial" charset="0"/>
              </a:rPr>
              <a:t>clinic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»</a:t>
            </a:r>
          </a:p>
          <a:p>
            <a:pPr lvl="1"/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23 articles révisés sur la base de leurs abstracts</a:t>
            </a:r>
          </a:p>
          <a:p>
            <a:pPr lvl="1"/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Étude 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transversale via un questionnaire auto-administré </a:t>
            </a: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éthodologie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9953056" cy="4050792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Création du questionnaire</a:t>
            </a:r>
          </a:p>
          <a:p>
            <a:r>
              <a:rPr lang="fr-FR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6 articles </a:t>
            </a: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retenus pour leurs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questionnaires</a:t>
            </a:r>
          </a:p>
          <a:p>
            <a:pPr lvl="1"/>
            <a:r>
              <a:rPr lang="fr-FR" sz="2400" dirty="0">
                <a:latin typeface="Arial" charset="0"/>
                <a:ea typeface="Arial" charset="0"/>
                <a:cs typeface="Arial" charset="0"/>
              </a:rPr>
              <a:t>Tableau comparatif des questions </a:t>
            </a:r>
          </a:p>
          <a:p>
            <a:pPr lvl="1"/>
            <a:r>
              <a:rPr lang="fr-FR" sz="2400" dirty="0">
                <a:latin typeface="Arial" charset="0"/>
                <a:ea typeface="Arial" charset="0"/>
                <a:cs typeface="Arial" charset="0"/>
              </a:rPr>
              <a:t>11 de nos 23 questions en sont des traductions libres</a:t>
            </a:r>
          </a:p>
          <a:p>
            <a:pPr lvl="1"/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Pré-test sur une cohorte de 10 patients</a:t>
            </a:r>
          </a:p>
          <a:p>
            <a:pPr lvl="1"/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Approbation par le comité d’éthique du CIUSSS-MCQ</a:t>
            </a:r>
            <a:endParaRPr lang="fr-FR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Répartition des questions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409898"/>
              </p:ext>
            </p:extLst>
          </p:nvPr>
        </p:nvGraphicFramePr>
        <p:xfrm>
          <a:off x="914400" y="2093975"/>
          <a:ext cx="8204548" cy="345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68730"/>
                <a:gridCol w="1735818"/>
              </a:tblGrid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</a:t>
                      </a:r>
                      <a:r>
                        <a:rPr lang="fr-FR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 le profil démographique</a:t>
                      </a:r>
                      <a:endParaRPr lang="fr-FR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à 4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sur le contexte et la raison de consultation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à 7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sur </a:t>
                      </a:r>
                      <a:r>
                        <a:rPr lang="fr-FR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 notion </a:t>
                      </a: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d’urgence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 à 12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sur l’accès au </a:t>
                      </a:r>
                      <a:r>
                        <a:rPr lang="fr-FR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médecin </a:t>
                      </a: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famille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 à 16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sur les habitudes de consultations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 à 21</a:t>
                      </a:r>
                    </a:p>
                  </a:txBody>
                  <a:tcPr marL="68580" marR="68580" marT="0" marB="0"/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Questions sur la satisfaction des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 à 23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Résultats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991352" cy="397764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latin typeface="Arial" charset="0"/>
                <a:ea typeface="Arial" charset="0"/>
                <a:cs typeface="Arial" charset="0"/>
              </a:rPr>
              <a:t>Présentation de résultats préliminaires </a:t>
            </a:r>
          </a:p>
          <a:p>
            <a:pPr lvl="1"/>
            <a:r>
              <a:rPr lang="fr-FR" sz="26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nalyse statistique descriptive des 100 premiers questionnaires seulement</a:t>
            </a:r>
          </a:p>
          <a:p>
            <a:pPr lvl="1"/>
            <a:endParaRPr lang="fr-FR" sz="26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6 refus</a:t>
            </a:r>
          </a:p>
          <a:p>
            <a:pPr lvl="1"/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5 personnes ayant déjà répondu</a:t>
            </a:r>
          </a:p>
          <a:p>
            <a:pPr lvl="1"/>
            <a:r>
              <a:rPr lang="fr-FR" sz="26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 non remis</a:t>
            </a:r>
          </a:p>
          <a:p>
            <a:pPr lvl="1"/>
            <a:r>
              <a:rPr lang="fr-FR" sz="2600" dirty="0" smtClean="0">
                <a:latin typeface="Arial" charset="0"/>
                <a:ea typeface="Arial" charset="0"/>
                <a:cs typeface="Arial" charset="0"/>
              </a:rPr>
              <a:t>1 remis vierge</a:t>
            </a:r>
            <a:endParaRPr lang="fr-FR" sz="26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7361070"/>
              </p:ext>
            </p:extLst>
          </p:nvPr>
        </p:nvGraphicFramePr>
        <p:xfrm>
          <a:off x="7388352" y="3385201"/>
          <a:ext cx="3739897" cy="19323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95853"/>
                <a:gridCol w="1044044"/>
              </a:tblGrid>
              <a:tr h="48308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Enfants-Étudiants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27%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8308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Travailleurs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51%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8308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Retraités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8308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Autres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622695"/>
              </p:ext>
            </p:extLst>
          </p:nvPr>
        </p:nvGraphicFramePr>
        <p:xfrm>
          <a:off x="7388352" y="1719070"/>
          <a:ext cx="3672163" cy="129679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23840"/>
                <a:gridCol w="1048323"/>
              </a:tblGrid>
              <a:tr h="64839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Hommes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38%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648399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Femmes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62%</a:t>
                      </a:r>
                      <a:endParaRPr lang="fr-FR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281134" y="301586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n= 86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348867" y="525837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n= 91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9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215259"/>
              </p:ext>
            </p:extLst>
          </p:nvPr>
        </p:nvGraphicFramePr>
        <p:xfrm>
          <a:off x="1139869" y="250522"/>
          <a:ext cx="8171144" cy="660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028430" y="616148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n= 86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05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ureau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2227</TotalTime>
  <Words>837</Words>
  <Application>Microsoft Office PowerPoint</Application>
  <PresentationFormat>Grand écran</PresentationFormat>
  <Paragraphs>326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Rockwell</vt:lpstr>
      <vt:lpstr>Rockwell Condensed</vt:lpstr>
      <vt:lpstr>Rockwell Extra Bold</vt:lpstr>
      <vt:lpstr>Wingdings</vt:lpstr>
      <vt:lpstr>Type de bois</vt:lpstr>
      <vt:lpstr>Les consultations au sans rendez-vous à l’ère de l’accès adapté:  Perspective du patient </vt:lpstr>
      <vt:lpstr>Plan</vt:lpstr>
      <vt:lpstr>Contexte</vt:lpstr>
      <vt:lpstr>Objectif</vt:lpstr>
      <vt:lpstr>Méthodologie</vt:lpstr>
      <vt:lpstr>Méthodologie</vt:lpstr>
      <vt:lpstr>Répartition des questions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préliminaires en bref</vt:lpstr>
      <vt:lpstr>Discussion - limitations</vt:lpstr>
      <vt:lpstr>Conclusion</vt:lpstr>
      <vt:lpstr>Bibliographie</vt:lpstr>
      <vt:lpstr>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consultations au sans rendez-vous à l’ère de l’accès adapté:  Perspective du patient</dc:title>
  <dc:creator>Lévesque Elise</dc:creator>
  <cp:lastModifiedBy>Bouchard Catherine</cp:lastModifiedBy>
  <cp:revision>60</cp:revision>
  <dcterms:created xsi:type="dcterms:W3CDTF">2018-05-16T15:11:55Z</dcterms:created>
  <dcterms:modified xsi:type="dcterms:W3CDTF">2018-05-28T20:52:04Z</dcterms:modified>
</cp:coreProperties>
</file>