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9" r:id="rId16"/>
    <p:sldId id="277" r:id="rId17"/>
    <p:sldId id="276" r:id="rId18"/>
    <p:sldId id="284" r:id="rId19"/>
    <p:sldId id="278" r:id="rId20"/>
    <p:sldId id="280" r:id="rId21"/>
    <p:sldId id="285" r:id="rId22"/>
    <p:sldId id="286" r:id="rId23"/>
    <p:sldId id="287" r:id="rId24"/>
    <p:sldId id="291" r:id="rId25"/>
    <p:sldId id="292" r:id="rId26"/>
    <p:sldId id="296" r:id="rId27"/>
    <p:sldId id="297" r:id="rId28"/>
    <p:sldId id="300" r:id="rId29"/>
    <p:sldId id="301" r:id="rId30"/>
    <p:sldId id="303" r:id="rId31"/>
    <p:sldId id="302" r:id="rId32"/>
    <p:sldId id="304" r:id="rId33"/>
    <p:sldId id="260" r:id="rId34"/>
    <p:sldId id="261" r:id="rId35"/>
    <p:sldId id="263" r:id="rId36"/>
    <p:sldId id="264" r:id="rId37"/>
    <p:sldId id="266" r:id="rId38"/>
    <p:sldId id="273" r:id="rId39"/>
    <p:sldId id="281" r:id="rId40"/>
    <p:sldId id="283" r:id="rId41"/>
    <p:sldId id="282" r:id="rId42"/>
    <p:sldId id="288" r:id="rId43"/>
    <p:sldId id="289" r:id="rId44"/>
    <p:sldId id="290" r:id="rId45"/>
    <p:sldId id="293" r:id="rId46"/>
    <p:sldId id="294" r:id="rId47"/>
    <p:sldId id="295" r:id="rId48"/>
    <p:sldId id="299" r:id="rId4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 snapToObjects="1">
      <p:cViewPr>
        <p:scale>
          <a:sx n="86" d="100"/>
          <a:sy n="86" d="100"/>
        </p:scale>
        <p:origin x="105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E4F084-DDD5-0B41-945C-76544B319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3CB9D5-0CCC-EA45-89C0-F08C04D98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CDC890-9B9D-2441-A9DE-D9E1BA97E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E57-D075-AB40-BA43-72CC276DC99E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3D4FE2-AEA7-5E46-96EC-6823AD8C0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9ED978-946E-1249-88CD-2DCFB5B5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E505-00C5-494E-A5E4-AF3DC8B6D7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568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62042-E989-B14F-8291-79B96917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341D63-CE9D-CC41-90C6-137E0255C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7D4ACB-66E5-AB4B-AE5C-91494239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E57-D075-AB40-BA43-72CC276DC99E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835A20-689F-244E-880B-E711693EA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8BB7AC-8E05-4C4E-8080-01388C54A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E505-00C5-494E-A5E4-AF3DC8B6D7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81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F6F3AA6-1568-F141-A0AD-116336849A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4A146A-93F9-C74A-994E-BB4A9F137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3F2535-C4D8-B24A-B651-6F4AE0DD2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E57-D075-AB40-BA43-72CC276DC99E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88ECDC-5069-A24C-A493-C16E9862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AC6ADD-8376-5B49-8129-83B8DE11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E505-00C5-494E-A5E4-AF3DC8B6D7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54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427BD7-001A-3245-8C33-461C4C938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B5DC68-73D5-4F4C-AA00-9A47F3DCB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2FA8D5-AF67-DE4D-8723-D829224E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E57-D075-AB40-BA43-72CC276DC99E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1A0F00-00B1-BB45-ABDB-98F1D1CF0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695EE-37B5-0F42-BAFE-F16207C8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E505-00C5-494E-A5E4-AF3DC8B6D7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69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3BEA17-AD98-3044-B770-BB49368F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025599-DCDB-2941-9502-286BAC5C2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A0135C-6EBD-1B47-9A7F-F621C0EA5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E57-D075-AB40-BA43-72CC276DC99E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544F54-FA65-1B4B-9BA4-7FC9BA6C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051FC4-FA3C-1846-841C-6A3143D7E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E505-00C5-494E-A5E4-AF3DC8B6D7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812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6DEACA-5214-D745-B6A8-B15DC37D1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482035-B13E-FD42-AB01-57C6B5899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27A457-F9F8-2C46-B7BD-0C173E869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7F0742-136A-6D48-A66A-6B3DD2DD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E57-D075-AB40-BA43-72CC276DC99E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04E8DC-B1A7-A84A-BD54-AC24FBA06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2B94F7-FECA-0C47-B2D0-44AB216D5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E505-00C5-494E-A5E4-AF3DC8B6D7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310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0FBE67-A231-4C46-A32B-984983FCC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770FEC-D20E-6F4C-B944-468C965B0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D9F456B-AFF7-9544-9C62-FEA687F57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BEE2AA-C20C-544A-A057-12E986A545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5AE1BAA-1DA7-6148-9D45-18ECD0105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0793277-6694-4445-8515-251861762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E57-D075-AB40-BA43-72CC276DC99E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C79955E-260A-3540-9E02-08E0B9F55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06C4A8C-257C-FA49-9D59-08F7E754B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E505-00C5-494E-A5E4-AF3DC8B6D7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263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8990A-3540-124E-9261-831AEA745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6226B20-0533-6F44-A2B1-73BFCD398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E57-D075-AB40-BA43-72CC276DC99E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68F108B-24E2-134C-B8DA-AD105F784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3C8A88-DD5C-8D46-8619-0C47DFEE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E505-00C5-494E-A5E4-AF3DC8B6D7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949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9A6453-1E86-424E-BF8B-4760ECF3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E57-D075-AB40-BA43-72CC276DC99E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400431D-9BBD-4147-8331-582A6A8C8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FE71F3-945E-384C-A1D1-255631AE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E505-00C5-494E-A5E4-AF3DC8B6D7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984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AD228C-D97D-424F-BEB3-070F8DE1A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7B23E1-7ECA-614D-B743-B338DC09C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4E3A63-98B7-D541-940E-526A09982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DEA8AC-6835-CE45-AD55-87337EB4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E57-D075-AB40-BA43-72CC276DC99E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C73BE3-B3ED-714A-8940-CA31069F7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CE9F58-19CD-E34C-90AA-43272079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E505-00C5-494E-A5E4-AF3DC8B6D7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657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08C1C5-028C-ED43-99BD-2A363F035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9351A7D-F38C-6140-99D6-78FA4F359F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473604-FF2D-064D-8DBF-051140F85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BC8379-9EF4-B443-AFDD-6AD944560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E57-D075-AB40-BA43-72CC276DC99E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86A96-D3A6-AE46-B2DB-DB0BE4180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CFE49B-B474-9140-B18F-4FA0070A1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E505-00C5-494E-A5E4-AF3DC8B6D7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338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EB4F2FC-7B12-F449-A161-C377BB8D3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E126BF-9C58-7F43-ABF0-3F0C93B6E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E3AB55-0EEA-9A44-921B-E314D1EBE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AE57-D075-AB40-BA43-72CC276DC99E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F4CA5-7508-BE4D-BE4F-203889F666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56D3C1-2723-4E43-B91F-E8625AAE30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7E505-00C5-494E-A5E4-AF3DC8B6D7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965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fp.org/practice-management/transformation/pcmh.html" TargetMode="External"/><Relationship Id="rId2" Type="http://schemas.openxmlformats.org/officeDocument/2006/relationships/hyperlink" Target="https://pcmh.ahrq.gov/page/defining-pcmh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fp.org/media-center/releases-statements/all/2014/joint-principles-pcmh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patientsmedicalhome.ca/fr/auto-evaluation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critique.fmed.ulaval.ca/COURS/infocritique/Index.aspx?MID=1074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93A92-C751-9040-873F-A722A2D43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de la performance des Centres de médecine familiale</a:t>
            </a:r>
            <a:endParaRPr lang="fr-C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8BF131-AAA0-B844-B280-05592AC2FE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Léo J. Perrin, R2</a:t>
            </a:r>
          </a:p>
        </p:txBody>
      </p:sp>
    </p:spTree>
    <p:extLst>
      <p:ext uri="{BB962C8B-B14F-4D97-AF65-F5344CB8AC3E}">
        <p14:creationId xmlns:p14="http://schemas.microsoft.com/office/powerpoint/2010/main" val="310478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Critères d’inclusion (1/2)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Outil d’évaluation de la performance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Outil structuré et pouvant être répliqué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Conçu spécifiquement pour le modèle PCMH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globale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Données des professionnels, de la patientèle ou données administratives</a:t>
            </a:r>
          </a:p>
        </p:txBody>
      </p:sp>
    </p:spTree>
    <p:extLst>
      <p:ext uri="{BB962C8B-B14F-4D97-AF65-F5344CB8AC3E}">
        <p14:creationId xmlns:p14="http://schemas.microsoft.com/office/powerpoint/2010/main" val="3271154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Critères d’inclusion (2/2)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Devis de validation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adulte et enfant en ambulatoire de première ligne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Exclusion des études uniquement en pédiatrie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Exclusion des études en milieu hospitalier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Exclusion des études en spécialité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Critères complets disponibles dans les suppléments</a:t>
            </a:r>
          </a:p>
        </p:txBody>
      </p:sp>
    </p:spTree>
    <p:extLst>
      <p:ext uri="{BB962C8B-B14F-4D97-AF65-F5344CB8AC3E}">
        <p14:creationId xmlns:p14="http://schemas.microsoft.com/office/powerpoint/2010/main" val="23458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 de la qualité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Grille STARD modifiée utilisée pour évaluer la qualité des études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17,18,19,20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 de qualité de 0 à 16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Seuil établi à 9 pour que l’étude soit de qualité acceptable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Grille complète disponible dans les suppléments</a:t>
            </a:r>
          </a:p>
        </p:txBody>
      </p:sp>
    </p:spTree>
    <p:extLst>
      <p:ext uri="{BB962C8B-B14F-4D97-AF65-F5344CB8AC3E}">
        <p14:creationId xmlns:p14="http://schemas.microsoft.com/office/powerpoint/2010/main" val="1452325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64877-4360-BC4B-BDC8-753B9716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E7061B-2689-6E4C-914E-ACA02462A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2029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9870" y="961509"/>
            <a:ext cx="3233930" cy="2556385"/>
          </a:xfrm>
        </p:spPr>
        <p:txBody>
          <a:bodyPr anchor="b">
            <a:normAutofit/>
          </a:bodyPr>
          <a:lstStyle/>
          <a:p>
            <a:r>
              <a:rPr lang="fr-CA" sz="4800">
                <a:latin typeface="Times New Roman" panose="02020603050405020304" pitchFamily="18" charset="0"/>
                <a:cs typeface="Times New Roman" panose="02020603050405020304" pitchFamily="18" charset="0"/>
              </a:rPr>
              <a:t>Diagramme de flux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8AAABF-193E-4661-945E-C429586E1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6891187" cy="554641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8" name="Espace réservé du contenu 4">
            <a:extLst>
              <a:ext uri="{FF2B5EF4-FFF2-40B4-BE49-F238E27FC236}">
                <a16:creationId xmlns:a16="http://schemas.microsoft.com/office/drawing/2014/main" id="{558DE6C3-F387-8D4B-BA33-684EA4F0E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205" y="961510"/>
            <a:ext cx="4029709" cy="49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82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>
                <a:latin typeface="Times New Roman" panose="02020603050405020304" pitchFamily="18" charset="0"/>
                <a:cs typeface="Times New Roman" panose="02020603050405020304" pitchFamily="18" charset="0"/>
              </a:rPr>
              <a:t>Résultats – Études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études inclues, décrivant 7 outils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études utilisent une méthode adéquate pour établir la fiabilité de l’outil (coefficient α de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Crohnbach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autres)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études décrivent une méthode adéquate pour établir la validité convergente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Scores de qualité allant de 11 à 16</a:t>
            </a:r>
          </a:p>
          <a:p>
            <a:pPr>
              <a:lnSpc>
                <a:spcPct val="150000"/>
              </a:lnSpc>
            </a:pP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710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209B6D-6F82-8E4B-AA91-3172D8521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Études inclues (1/2)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21,22,23,24,25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F52BC699-BB71-654F-9C68-580A5962BA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620288"/>
              </p:ext>
            </p:extLst>
          </p:nvPr>
        </p:nvGraphicFramePr>
        <p:xfrm>
          <a:off x="838200" y="1655845"/>
          <a:ext cx="10515601" cy="4618595"/>
        </p:xfrm>
        <a:graphic>
          <a:graphicData uri="http://schemas.openxmlformats.org/drawingml/2006/table">
            <a:tbl>
              <a:tblPr firstRow="1" firstCol="1" bandRow="1"/>
              <a:tblGrid>
                <a:gridCol w="2039911">
                  <a:extLst>
                    <a:ext uri="{9D8B030D-6E8A-4147-A177-3AD203B41FA5}">
                      <a16:colId xmlns:a16="http://schemas.microsoft.com/office/drawing/2014/main" val="844294104"/>
                    </a:ext>
                  </a:extLst>
                </a:gridCol>
                <a:gridCol w="2053653">
                  <a:extLst>
                    <a:ext uri="{9D8B030D-6E8A-4147-A177-3AD203B41FA5}">
                      <a16:colId xmlns:a16="http://schemas.microsoft.com/office/drawing/2014/main" val="1306806484"/>
                    </a:ext>
                  </a:extLst>
                </a:gridCol>
                <a:gridCol w="1650480">
                  <a:extLst>
                    <a:ext uri="{9D8B030D-6E8A-4147-A177-3AD203B41FA5}">
                      <a16:colId xmlns:a16="http://schemas.microsoft.com/office/drawing/2014/main" val="3214792532"/>
                    </a:ext>
                  </a:extLst>
                </a:gridCol>
                <a:gridCol w="1590519">
                  <a:extLst>
                    <a:ext uri="{9D8B030D-6E8A-4147-A177-3AD203B41FA5}">
                      <a16:colId xmlns:a16="http://schemas.microsoft.com/office/drawing/2014/main" val="2112863006"/>
                    </a:ext>
                  </a:extLst>
                </a:gridCol>
                <a:gridCol w="1590519">
                  <a:extLst>
                    <a:ext uri="{9D8B030D-6E8A-4147-A177-3AD203B41FA5}">
                      <a16:colId xmlns:a16="http://schemas.microsoft.com/office/drawing/2014/main" val="722721049"/>
                    </a:ext>
                  </a:extLst>
                </a:gridCol>
                <a:gridCol w="1590519">
                  <a:extLst>
                    <a:ext uri="{9D8B030D-6E8A-4147-A177-3AD203B41FA5}">
                      <a16:colId xmlns:a16="http://schemas.microsoft.com/office/drawing/2014/main" val="1145302194"/>
                    </a:ext>
                  </a:extLst>
                </a:gridCol>
              </a:tblGrid>
              <a:tr h="7915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Auteur et année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Outil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Mesure de la fiabilité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Mesure de la validité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de qualité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60245"/>
                  </a:ext>
                </a:extLst>
              </a:tr>
              <a:tr h="7607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Birnberg</a:t>
                      </a: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2011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SNMHS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 cliniques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376263"/>
                  </a:ext>
                </a:extLst>
              </a:tr>
              <a:tr h="7607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2013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PCMH-A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cliniques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−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±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018940"/>
                  </a:ext>
                </a:extLst>
              </a:tr>
              <a:tr h="7607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Hays 2014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CAHPS-PCMH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2 740 pts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±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548532"/>
                  </a:ext>
                </a:extLst>
              </a:tr>
              <a:tr h="7607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Nelson 2014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r>
                        <a:rPr lang="en-US" sz="24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75 000 pts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53892"/>
                  </a:ext>
                </a:extLst>
              </a:tr>
              <a:tr h="7607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 2015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CAHPS-PCMH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32 173 pts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±</a:t>
                      </a: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6" marR="39916" marT="41765" marB="41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037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674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209B6D-6F82-8E4B-AA91-3172D8521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Études inclues (2/2)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26,27,28,29,30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F52BC699-BB71-654F-9C68-580A5962BA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194552"/>
              </p:ext>
            </p:extLst>
          </p:nvPr>
        </p:nvGraphicFramePr>
        <p:xfrm>
          <a:off x="838200" y="1655844"/>
          <a:ext cx="10515600" cy="4820790"/>
        </p:xfrm>
        <a:graphic>
          <a:graphicData uri="http://schemas.openxmlformats.org/drawingml/2006/table">
            <a:tbl>
              <a:tblPr firstRow="1" firstCol="1" bandRow="1"/>
              <a:tblGrid>
                <a:gridCol w="1800069">
                  <a:extLst>
                    <a:ext uri="{9D8B030D-6E8A-4147-A177-3AD203B41FA5}">
                      <a16:colId xmlns:a16="http://schemas.microsoft.com/office/drawing/2014/main" val="844294104"/>
                    </a:ext>
                  </a:extLst>
                </a:gridCol>
                <a:gridCol w="2023672">
                  <a:extLst>
                    <a:ext uri="{9D8B030D-6E8A-4147-A177-3AD203B41FA5}">
                      <a16:colId xmlns:a16="http://schemas.microsoft.com/office/drawing/2014/main" val="1306806484"/>
                    </a:ext>
                  </a:extLst>
                </a:gridCol>
                <a:gridCol w="1783829">
                  <a:extLst>
                    <a:ext uri="{9D8B030D-6E8A-4147-A177-3AD203B41FA5}">
                      <a16:colId xmlns:a16="http://schemas.microsoft.com/office/drawing/2014/main" val="3214792532"/>
                    </a:ext>
                  </a:extLst>
                </a:gridCol>
                <a:gridCol w="1603948">
                  <a:extLst>
                    <a:ext uri="{9D8B030D-6E8A-4147-A177-3AD203B41FA5}">
                      <a16:colId xmlns:a16="http://schemas.microsoft.com/office/drawing/2014/main" val="2112863006"/>
                    </a:ext>
                  </a:extLst>
                </a:gridCol>
                <a:gridCol w="1551482">
                  <a:extLst>
                    <a:ext uri="{9D8B030D-6E8A-4147-A177-3AD203B41FA5}">
                      <a16:colId xmlns:a16="http://schemas.microsoft.com/office/drawing/2014/main" val="72272104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45302194"/>
                    </a:ext>
                  </a:extLst>
                </a:gridCol>
              </a:tblGrid>
              <a:tr h="6735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Auteur et année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Outil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Mesure de la fiabilité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Mesure de la validité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de qualité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60245"/>
                  </a:ext>
                </a:extLst>
              </a:tr>
              <a:tr h="6735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Nocon 2018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SNMHS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795 cliniques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441803"/>
                  </a:ext>
                </a:extLst>
              </a:tr>
              <a:tr h="6735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Poznyak</a:t>
                      </a: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2018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PCMH-A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920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−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281443"/>
                  </a:ext>
                </a:extLst>
              </a:tr>
              <a:tr h="6735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Safran 1998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PCAS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6095 pts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−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824315"/>
                  </a:ext>
                </a:extLst>
              </a:tr>
              <a:tr h="6735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Scholle 2008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NCQA-PCMH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cliniques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−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−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114674"/>
                  </a:ext>
                </a:extLst>
              </a:tr>
              <a:tr h="6735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Scholle 2012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CAHPS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4875 pts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±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776834"/>
                  </a:ext>
                </a:extLst>
              </a:tr>
              <a:tr h="6735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 2001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PCAT-AE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823 pts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−</a:t>
                      </a: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72" marR="22872" marT="23931" marB="239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615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970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 – Instruments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outils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instruments à faire compléter par les patients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instruments devant être complété par un ou plusieurs professionnels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instrument utilisant des données provenant de plusieurs sources</a:t>
            </a:r>
          </a:p>
          <a:p>
            <a:pPr>
              <a:lnSpc>
                <a:spcPct val="150000"/>
              </a:lnSpc>
            </a:pP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190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209B6D-6F82-8E4B-AA91-3172D8521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Résumé des instruments (1/2)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4A9129CA-67B9-774B-9EDC-A1A12ED901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284332"/>
              </p:ext>
            </p:extLst>
          </p:nvPr>
        </p:nvGraphicFramePr>
        <p:xfrm>
          <a:off x="838201" y="1825624"/>
          <a:ext cx="9673145" cy="3658876"/>
        </p:xfrm>
        <a:graphic>
          <a:graphicData uri="http://schemas.openxmlformats.org/drawingml/2006/table">
            <a:tbl>
              <a:tblPr firstRow="1" firstCol="1" bandRow="1"/>
              <a:tblGrid>
                <a:gridCol w="2194624">
                  <a:extLst>
                    <a:ext uri="{9D8B030D-6E8A-4147-A177-3AD203B41FA5}">
                      <a16:colId xmlns:a16="http://schemas.microsoft.com/office/drawing/2014/main" val="4098330707"/>
                    </a:ext>
                  </a:extLst>
                </a:gridCol>
                <a:gridCol w="2194624">
                  <a:extLst>
                    <a:ext uri="{9D8B030D-6E8A-4147-A177-3AD203B41FA5}">
                      <a16:colId xmlns:a16="http://schemas.microsoft.com/office/drawing/2014/main" val="2881119992"/>
                    </a:ext>
                  </a:extLst>
                </a:gridCol>
                <a:gridCol w="845717">
                  <a:extLst>
                    <a:ext uri="{9D8B030D-6E8A-4147-A177-3AD203B41FA5}">
                      <a16:colId xmlns:a16="http://schemas.microsoft.com/office/drawing/2014/main" val="2110638003"/>
                    </a:ext>
                  </a:extLst>
                </a:gridCol>
                <a:gridCol w="2219090">
                  <a:extLst>
                    <a:ext uri="{9D8B030D-6E8A-4147-A177-3AD203B41FA5}">
                      <a16:colId xmlns:a16="http://schemas.microsoft.com/office/drawing/2014/main" val="97278435"/>
                    </a:ext>
                  </a:extLst>
                </a:gridCol>
                <a:gridCol w="2219090">
                  <a:extLst>
                    <a:ext uri="{9D8B030D-6E8A-4147-A177-3AD203B41FA5}">
                      <a16:colId xmlns:a16="http://schemas.microsoft.com/office/drawing/2014/main" val="2419591375"/>
                    </a:ext>
                  </a:extLst>
                </a:gridCol>
              </a:tblGrid>
              <a:tr h="9147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Outil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 des données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Items total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Niveau de preuve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503840"/>
                  </a:ext>
                </a:extLst>
              </a:tr>
              <a:tr h="9147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NCQA PCMH PPC-RS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Administrateurs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Professionnels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de 0 à 100 5 domaines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Très faible qualité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733961"/>
                  </a:ext>
                </a:extLst>
              </a:tr>
              <a:tr h="9147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CAHPS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Patientèle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de 0 à 100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échelles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Bonne qualité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743053"/>
                  </a:ext>
                </a:extLst>
              </a:tr>
              <a:tr h="9147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SNMHS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Administrateurs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de 0 à 100 8 domaines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Bonne qualité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021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3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Méthodes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900677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209B6D-6F82-8E4B-AA91-3172D8521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Résumé des instruments (2/2)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4A9129CA-67B9-774B-9EDC-A1A12ED901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302698"/>
              </p:ext>
            </p:extLst>
          </p:nvPr>
        </p:nvGraphicFramePr>
        <p:xfrm>
          <a:off x="838201" y="1825624"/>
          <a:ext cx="9673145" cy="4503270"/>
        </p:xfrm>
        <a:graphic>
          <a:graphicData uri="http://schemas.openxmlformats.org/drawingml/2006/table">
            <a:tbl>
              <a:tblPr firstRow="1" firstCol="1" bandRow="1"/>
              <a:tblGrid>
                <a:gridCol w="2194624">
                  <a:extLst>
                    <a:ext uri="{9D8B030D-6E8A-4147-A177-3AD203B41FA5}">
                      <a16:colId xmlns:a16="http://schemas.microsoft.com/office/drawing/2014/main" val="4098330707"/>
                    </a:ext>
                  </a:extLst>
                </a:gridCol>
                <a:gridCol w="2194624">
                  <a:extLst>
                    <a:ext uri="{9D8B030D-6E8A-4147-A177-3AD203B41FA5}">
                      <a16:colId xmlns:a16="http://schemas.microsoft.com/office/drawing/2014/main" val="2881119992"/>
                    </a:ext>
                  </a:extLst>
                </a:gridCol>
                <a:gridCol w="845717">
                  <a:extLst>
                    <a:ext uri="{9D8B030D-6E8A-4147-A177-3AD203B41FA5}">
                      <a16:colId xmlns:a16="http://schemas.microsoft.com/office/drawing/2014/main" val="2110638003"/>
                    </a:ext>
                  </a:extLst>
                </a:gridCol>
                <a:gridCol w="2219090">
                  <a:extLst>
                    <a:ext uri="{9D8B030D-6E8A-4147-A177-3AD203B41FA5}">
                      <a16:colId xmlns:a16="http://schemas.microsoft.com/office/drawing/2014/main" val="97278435"/>
                    </a:ext>
                  </a:extLst>
                </a:gridCol>
                <a:gridCol w="2219090">
                  <a:extLst>
                    <a:ext uri="{9D8B030D-6E8A-4147-A177-3AD203B41FA5}">
                      <a16:colId xmlns:a16="http://schemas.microsoft.com/office/drawing/2014/main" val="2419591375"/>
                    </a:ext>
                  </a:extLst>
                </a:gridCol>
              </a:tblGrid>
              <a:tr h="670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Outil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 des données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Items total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Niveau de preuve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503840"/>
                  </a:ext>
                </a:extLst>
              </a:tr>
              <a:tr h="73465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PCMH-A /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M-PCMH-A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Professionnels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33/37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de 1 à 12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domaines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Faible qualité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325553"/>
                  </a:ext>
                </a:extLst>
              </a:tr>
              <a:tr h="11913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r>
                        <a:rPr lang="en-US" sz="24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Patientèle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Professionnels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Données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de −8 à 8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domaines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Bonne qualité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506129"/>
                  </a:ext>
                </a:extLst>
              </a:tr>
              <a:tr h="6708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PCAS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Patientèle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de 0 à 100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domaines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Qualité modérée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957292"/>
                  </a:ext>
                </a:extLst>
              </a:tr>
              <a:tr h="6708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PCAT-AE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Patientèle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fr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échelles, barème variable</a:t>
                      </a: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Faible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qualité</a:t>
                      </a:r>
                      <a:endParaRPr lang="fr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8" marR="45868" marT="47991" marB="47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000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165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64877-4360-BC4B-BDC8-753B9716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E7061B-2689-6E4C-914E-ACA02462A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76559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NCQA PCMH PPC-RS (1/2)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National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Committee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Assurance Patient-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Home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Physician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Practice Connections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Readiness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Survey »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 des NQCA PCMH Standards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de soumission de dossiers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 le plus utilisé en recherche et pour la certification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7,13,16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46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NCQA PCMH PPC-RS (2/2)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Seule étude trouvée est de faible qualité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d’analyses statistiques adéquates de fiabilité ou de validité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d’évidence que la reconnaissance NCQA a un impact significatif sur les coûts, l’utilisation des urgences, les hospitalisation, la qualité des soins de prévention, le bien-être du patient ou l’amélioration continue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32,33,34,35,36,37,38,39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Utilité clinique remise en question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40,41,42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92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CAHPS PCMH (1/2)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Consumer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Healtcare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Providers and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Patient-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Home (CAHPS PCMH) Survey »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CAHPS est un outil connu et validé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44,45,46,47,48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Version PCMH est plus récente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Données issues uniquement du patient</a:t>
            </a:r>
          </a:p>
        </p:txBody>
      </p:sp>
    </p:spTree>
    <p:extLst>
      <p:ext uri="{BB962C8B-B14F-4D97-AF65-F5344CB8AC3E}">
        <p14:creationId xmlns:p14="http://schemas.microsoft.com/office/powerpoint/2010/main" val="28614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CAHPS PCMH (2/2)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Fiabilité clairement démontrée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Validité de convergence démontrée seulement à l’aide d’une échelle de 1 à 10 de l’appréciation globale de la clinique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Démonstration de son utilité dans le processus de transition vers le modèle PCMH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49,50,51,52,53,54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92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SNMHS (1/2)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Net 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Home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Développée dans le cadre de la « SNMH Initiative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Vaste projet de réforme de cliniques en milieu défavorisé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 rempli par les administrateurs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Consultent les autres professionnels de la clinique</a:t>
            </a:r>
          </a:p>
          <a:p>
            <a:pPr>
              <a:lnSpc>
                <a:spcPct val="150000"/>
              </a:lnSpc>
            </a:pP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309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SNMHS (2/2)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Fiabilité clairement démontrée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Utilisation validée uniquement dans des cliniques en milieux défavorisé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score élevé n’est pas associé à une réduction des coûts, des meilleurs soins aux patients diabétiques, la vaccination de routine, le dépistage du cancer du col de l’utérus ou à une plus grande satisfaction des patients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56,57,58,59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41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 Pi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Patient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Aligned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Team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Progress Index »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Outil développé par le VHA dans le cadre de l’initiative PACT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Utilise des données issues de plusieurs sources :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 patients (adaptés du CAHPS)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 des employés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Données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adminsitratives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94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 Pi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Fiabilité et validité clairement démontrée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encore utilisé dans un contexte de recherche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Étudié dans le contexte du VHA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Données administratives peuvent être difficiles à recueillir</a:t>
            </a:r>
          </a:p>
        </p:txBody>
      </p:sp>
    </p:spTree>
    <p:extLst>
      <p:ext uri="{BB962C8B-B14F-4D97-AF65-F5344CB8AC3E}">
        <p14:creationId xmlns:p14="http://schemas.microsoft.com/office/powerpoint/2010/main" val="2669099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64877-4360-BC4B-BDC8-753B9716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E7061B-2689-6E4C-914E-ACA02462A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480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64877-4360-BC4B-BDC8-753B9716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E7061B-2689-6E4C-914E-ACA02462A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398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Risque significatif d’omission d’articles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 effectuée dans une seule banque de donnée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 uniquement en Anglais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Biais de publication :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de consultation des registres d’études non publiées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Biais de sélection :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seul auteur a évalué les citations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seul auteur a sélectionné les études inclues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seul auteur a évalué la qualité des études</a:t>
            </a:r>
          </a:p>
        </p:txBody>
      </p:sp>
    </p:spTree>
    <p:extLst>
      <p:ext uri="{BB962C8B-B14F-4D97-AF65-F5344CB8AC3E}">
        <p14:creationId xmlns:p14="http://schemas.microsoft.com/office/powerpoint/2010/main" val="42553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 outils sont disponibles pour guider les cliniques de première ligne dans leur transition vers le modèle CMF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Certains de ces outils ont été validés dans des études de qualité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serait intéressant d’étudier certains de ces outils dans le contexte canadien</a:t>
            </a:r>
          </a:p>
        </p:txBody>
      </p:sp>
    </p:spTree>
    <p:extLst>
      <p:ext uri="{BB962C8B-B14F-4D97-AF65-F5344CB8AC3E}">
        <p14:creationId xmlns:p14="http://schemas.microsoft.com/office/powerpoint/2010/main" val="1967686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64877-4360-BC4B-BDC8-753B9716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E7061B-2689-6E4C-914E-ACA02462A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813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Robert Graham Center. The Patient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Home: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seven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change. Robert Graham Center; 2007.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Agency for Healthcare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PCMH [Internet]. Patient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Ressource Center. [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cited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2019 May 17].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https://pcmh.ahrq.gov/page/defining-pcmh</a:t>
            </a:r>
            <a:endParaRPr lang="fr-C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Patient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[Internet]. [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cited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2019 May 19].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https://www.aafp.org/practice-management/transformation/pcmh.html</a:t>
            </a:r>
            <a:endParaRPr lang="fr-C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American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Academy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Physicians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American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Academy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American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Physicians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American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Osteopathic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Association. Joint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the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Home. American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Academy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Physicians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2007.</a:t>
            </a:r>
          </a:p>
          <a:p>
            <a:pPr marL="514350" indent="-514350">
              <a:buFont typeface="+mj-lt"/>
              <a:buAutoNum type="arabicPeriod"/>
            </a:pPr>
            <a:endParaRPr lang="fr-C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8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American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Academy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Physicians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Six National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Release “Joint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Integrating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Behavioral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Home” [Internet]. American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Academy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Physicians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2014 [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cited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2019 May 19].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https://www.aafp.org/media-center/releases-statements/all/2014/joint-principles-pcmh.html</a:t>
            </a:r>
            <a:endParaRPr lang="fr-C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Vest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JR, Bolin JN, Miller TR,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Gamm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LD,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Siegrist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TE, Martinez LE.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homes: “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stand on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depends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.” Med Care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2010 Aug;67(4):393–411.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Bitton A, Martin C,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Landon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BE. A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nationwide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patient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J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Med. 2010 Jun;25(6):584–92.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Collège des médecins de famille du Canada. A Vision for Canada :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Practice :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Patient’s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Home. Collège des médecins de famille du Canada; 2011.</a:t>
            </a:r>
          </a:p>
        </p:txBody>
      </p:sp>
    </p:spTree>
    <p:extLst>
      <p:ext uri="{BB962C8B-B14F-4D97-AF65-F5344CB8AC3E}">
        <p14:creationId xmlns:p14="http://schemas.microsoft.com/office/powerpoint/2010/main" val="4152673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Collège des médecins de famille du Canada. Canada. Une nouvelle vision pour le Canada : Pratique de médecine familiale — Le Centre de médecine de famille. Collège des médecins de famille du Canada; 2019.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Katz A,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Herpai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N, Smith G, Aubrey-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Bassler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K, Breton M, Boivin A, et al.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Alignment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Canadian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Patient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Model: A QUALICO-PC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Ann Fam Med. 2017;15(3):230–6.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Wong ST, Chau LW,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Hogg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Teare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GF,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Miedema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B, Breton M, et al. An international cross-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sectional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(QUALICO-PC):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recruitment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data collection of places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delivering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Canada. BMC Fam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Pract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2015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Feb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18;16:20.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Collège des médecins de famille du Canada. Auto-évaluation [Internet].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Patient’s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Home. [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cited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2019 May 19].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https://patientsmedicalhome.ca/fr/auto-evaluation/</a:t>
            </a:r>
            <a:endParaRPr lang="fr-C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9"/>
            </a:pPr>
            <a:endParaRPr lang="fr-C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511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Burton RA, Devers KJ, Berenson RA.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Recognition Tools: :43.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Hudon C, Fortin M,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Haggerty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JL, Lambert M,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Poitras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M-E.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patients’ perceptions of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care: a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Ann Fam Med. 2011 Apr;9(2):155–64.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Malouin RA,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Starfield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Sepulveda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MJ.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Care. 2009 Jun;18(6):44–8.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Stange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KC,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Nutting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PA, Miller WL, Jaén CR,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Crabtree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BF,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Flocke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SA, et al.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home. J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Med. 2010 Jun;25(6):601–12.</a:t>
            </a:r>
          </a:p>
        </p:txBody>
      </p:sp>
    </p:spTree>
    <p:extLst>
      <p:ext uri="{BB962C8B-B14F-4D97-AF65-F5344CB8AC3E}">
        <p14:creationId xmlns:p14="http://schemas.microsoft.com/office/powerpoint/2010/main" val="230503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17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Cohen JF,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Korevaar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DA, Altman DG, Bruns DE,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Gatsonis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CA, Hooft L, et al. STARD 2015 guidelines for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diagnostic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explanation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elaboration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BMJ Open. 2016 Nov;6(11):e012799.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Kassaï B,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Bacchetta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J. Comment lire un article rapportant l’évaluation d’un test diagnostique ? Médecine. 2008;4(2):80–2.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Kassaï B, Manière J, Nguyen K-A. Qu’attendre d’un « test diagnostique » ? (2e partie) L’évaluation des tests diagnostiques. Médecine. 2006;2(9):416–8.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Poitras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J. Modules d’auto apprentissage des habiletés de lecture critique [Internet].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Infocritique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[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cited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2019 May 15].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https://infocritique.fmed.ulaval.ca/COURS/infocritique/Index.aspx?MID=1074</a:t>
            </a:r>
            <a:endParaRPr lang="fr-C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06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21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Birnberg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JM,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Drum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ML, Huang ES,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Casalino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LP, Lewis SE,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Vable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AM, et al.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Journal of General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2011 Dec;26(12):1418–25.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Daniel DM, Wagner EH, Coleman K, Schaefer JK, Austin BT,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Abrams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MK, et al.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progress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toward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becoming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home: an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practice transformation.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2013 Dec;48(6 Pt 1):1879–97.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Hays RD,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Berman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LJ,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Kanter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MH, Hugh M,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Oglesby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RR, Kim CY, et al.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psychometric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the CAHPS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Clin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2014 May;36(5):689-696.e1.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Nelson KM,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Helfrich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C, Sun H, Hebert PL, Liu C-F, Dolan E, et al.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the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in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Veterans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Administration: associations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patient satisfaction,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care, staff burnout,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hospital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emergency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use. JAMA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Med. 2014 Aug;174(8):1350–8.</a:t>
            </a:r>
          </a:p>
        </p:txBody>
      </p:sp>
    </p:spTree>
    <p:extLst>
      <p:ext uri="{BB962C8B-B14F-4D97-AF65-F5344CB8AC3E}">
        <p14:creationId xmlns:p14="http://schemas.microsoft.com/office/powerpoint/2010/main" val="192917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Modèle PCMH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1,2,3,4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Modèle « Patient-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Home (PCMH) » endossé par l’AAFP depuis 2007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Soins exhaustifs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des soins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Soins centrés sur le patient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Continuité des soins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Accessibilité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Amélioration continue</a:t>
            </a:r>
          </a:p>
        </p:txBody>
      </p:sp>
    </p:spTree>
    <p:extLst>
      <p:ext uri="{BB962C8B-B14F-4D97-AF65-F5344CB8AC3E}">
        <p14:creationId xmlns:p14="http://schemas.microsoft.com/office/powerpoint/2010/main" val="1917492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5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JH, Henry E,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Oberlander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Shi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Scholle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SH.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Shortening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Patient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Experiences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Survey for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Homes. Healthcare (Basel). 2015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23;4(1).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Nocon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RS,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Gunter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KE, Gao Y, Lee SM, Chin MH.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Validation of a Short-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2018 Aug;53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1:3207–26.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Poznyak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Peikes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DN,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Wakar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BA, Brown RS, Reid RJ.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Validation of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Modified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Initiative.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2018;53(2):944–73.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Safran DG,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Kosinski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Tarlov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AR, Rogers WH, Taira DH, Lieberman N, et al.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Survey: tests of data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performance. Med Care. 1998 May;36(5):728–39.</a:t>
            </a:r>
          </a:p>
          <a:p>
            <a:pPr marL="0" indent="0">
              <a:buNone/>
            </a:pPr>
            <a:endParaRPr lang="fr-C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461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9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Scholle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SH,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Pawlson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LG,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Solberg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LI,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Shih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SC, Asche SE, Chou AF, et al.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practice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chronic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illness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care: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self-reports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personnel.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Patient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Saf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2008 Jul;34(7):407–16.</a:t>
            </a:r>
          </a:p>
          <a:p>
            <a:pPr marL="514350" indent="-514350">
              <a:buFont typeface="+mj-lt"/>
              <a:buAutoNum type="arabicPeriod" startAt="29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Scholle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SH,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Vuong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O, Ding L, Fry S,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Gallagher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P, Brown JA, et al.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and Field Test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the CAHPS PCMH Survey: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Care. 2012 Nov;50:S2–10.</a:t>
            </a:r>
          </a:p>
          <a:p>
            <a:pPr marL="514350" indent="-514350">
              <a:buFont typeface="+mj-lt"/>
              <a:buAutoNum type="arabicPeriod" startAt="29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Shi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Validating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The Journal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Practice. 2001;50(2):15.</a:t>
            </a:r>
          </a:p>
          <a:p>
            <a:pPr marL="514350" indent="-514350">
              <a:buFont typeface="+mj-lt"/>
              <a:buAutoNum type="arabicPeriod" startAt="29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National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Committee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Assurance. Standards and Guidelines for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NCQA’s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(PCMH) 2011. National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Committee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Assurance.</a:t>
            </a:r>
          </a:p>
          <a:p>
            <a:pPr marL="0" indent="0">
              <a:buNone/>
            </a:pPr>
            <a:endParaRPr lang="fr-C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9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33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Friedberg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MW, Schneider EC, Rosenthal MB,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Volpp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KG, Werner RM. Association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participation in a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multipayer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intervention and changes in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utilization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care. JAMA. 2014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Feb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26;311(8):815–25.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Hochman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ME, Asch S,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Jibilian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Chaudry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B, Ben-Ari R,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Hsieh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E, et al.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intervention at an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resident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-net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JAMA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Med. 2013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Oct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14;173(18):1694–701.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Kern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LM,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Dhopeshwarkar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RV, Edwards A,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Kaushal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R. Patient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over time in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homes. Am J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Care. 2013 May;19(5):403–10.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Martsolf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GR,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Kandrack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R, Schneider EC,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Friedberg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MW.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Categories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Practice Transformation in a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Statewide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Pilot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Association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Recognition. J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Med. 2015 Jun;30(6):817–23.</a:t>
            </a:r>
          </a:p>
        </p:txBody>
      </p:sp>
    </p:spTree>
    <p:extLst>
      <p:ext uri="{BB962C8B-B14F-4D97-AF65-F5344CB8AC3E}">
        <p14:creationId xmlns:p14="http://schemas.microsoft.com/office/powerpoint/2010/main" val="2527264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37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Pereira V, Gabriel MH, Unruh 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Multiyear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Trends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Practices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Demonstrating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Transformation: An Observation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Outpatient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Am J Med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2018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12;1062860618792301.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Solberg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LI, Asche SE, Fontaine P,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Flottemesch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TJ,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Pawlson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LG,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Scholle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SH. Relationship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scores to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patient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J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Ambul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Manage. 2011 Mar;34(1):57–66.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Solberg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LI, Asche SE, Fontaine P,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Flottemesch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TJ, Anderson LH. Trends in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transformation. Ann Fam Med. 2011 Dec;9(6):515–21.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Solberg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LI, Asche SE,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Pawlson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LG,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Scholle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SH,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Shih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SC. Practice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associated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high-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for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Am J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Care. 2008 Feb;14(2):85–92.</a:t>
            </a:r>
          </a:p>
        </p:txBody>
      </p:sp>
    </p:spTree>
    <p:extLst>
      <p:ext uri="{BB962C8B-B14F-4D97-AF65-F5344CB8AC3E}">
        <p14:creationId xmlns:p14="http://schemas.microsoft.com/office/powerpoint/2010/main" val="370487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1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Clarke RMA,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Tseng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C, Brook RH, Brown AF.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homes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flawed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Aff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Millwood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2012 Mar;31(3):627–35.</a:t>
            </a:r>
          </a:p>
          <a:p>
            <a:pPr marL="514350" indent="-514350">
              <a:buFont typeface="+mj-lt"/>
              <a:buAutoNum type="arabicPeriod" startAt="41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 L,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Antonucci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J.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Dissenter’s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Viewpoint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There Has to Be a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Home. Ann Fam Med. 2015 Jun;13(3):269–72.</a:t>
            </a:r>
          </a:p>
          <a:p>
            <a:pPr marL="514350" indent="-514350">
              <a:buFont typeface="+mj-lt"/>
              <a:buAutoNum type="arabicPeriod" startAt="41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Holmboe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ES, Arnold GK,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Lipner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Yardsticks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May Be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Inadequate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Improvements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Affairs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2010 May;29(5):859–66.</a:t>
            </a:r>
          </a:p>
          <a:p>
            <a:pPr marL="514350" indent="-514350">
              <a:buFont typeface="+mj-lt"/>
              <a:buAutoNum type="arabicPeriod" startAt="41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Hargraves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JL, Hays RD,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Cleary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PD.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Psychometric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the Consumer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Plans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(CAHPS) 2.0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2003 Dec;38(6 Pt 1):1509–27.</a:t>
            </a:r>
          </a:p>
          <a:p>
            <a:pPr marL="514350" indent="-514350">
              <a:buFont typeface="+mj-lt"/>
              <a:buAutoNum type="arabicPeriod" startAt="41"/>
            </a:pPr>
            <a:endParaRPr lang="fr-C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8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5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Hays RD,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Shaul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JA, Williams VS,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Lubalin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JS, Harris-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Kojetin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LD,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Sweeny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SF, et al.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Psychometric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the CAHPS 1.0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Consumer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Plans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Med Care. 1999 Mar;37(3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):MS22-31.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Hays RD, Chong K, Brown J,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Spritzer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KL, Horne K. Patient reports and ratings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physicians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DoctorGuide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Consumer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Plans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provider-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surveys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Am J Med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2003 Oct;18(5):190–6.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Hays RD, Martino S, Brown JA, Cui M,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Cleary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P, Gaillot S, et al.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a Care Coordination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the Consumer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Healthcare Providers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(CAHPS®) Medicare Survey.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2014 Apr;71(2):192–202.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Solomon LS, Hays RD,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Zaslavsky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AM, Ding L,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Cleary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PD.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Psychometric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a group-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Consumer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Plans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(CAHPS) instrument. Med Care. 2005 Jan;43(1):53–60.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14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9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Dorr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Anastas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Ramsey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K, Wagner J,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Sachdeva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Michaels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L, et al.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Pragmatic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Cluster-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randomized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Controlled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Trial on Patient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Care: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Transforming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Patients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reDesign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(TOPMED)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Med Care. 2016 Aug;54(8):745–51.</a:t>
            </a:r>
          </a:p>
          <a:p>
            <a:pPr marL="514350" indent="-514350">
              <a:buFont typeface="+mj-lt"/>
              <a:buAutoNum type="arabicPeriod" startAt="49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Hays RD,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Mallett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JS, Haas A, Kahn KL, Martino SC, Gaillot S, et al. Associations of CAHPS Composites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Global Ratings of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Vary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by Medicare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Beneficiaries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Med Care. 2018 Aug;56(8):736–9.</a:t>
            </a:r>
          </a:p>
          <a:p>
            <a:pPr marL="514350" indent="-514350">
              <a:buFont typeface="+mj-lt"/>
              <a:buAutoNum type="arabicPeriod" startAt="49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Platonova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EA, Saunders WB, Warren-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Findlow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J, Hutchison JA. Patient Perceptions of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Satisfaction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Free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Services.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Popul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2016;19(5):324–31.</a:t>
            </a:r>
          </a:p>
          <a:p>
            <a:pPr marL="514350" indent="-514350">
              <a:buFont typeface="+mj-lt"/>
              <a:buAutoNum type="arabicPeriod" startAt="49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Quigley DD, Mendel PJ,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Predmore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ZS, Chen AY, Hays RD. Use of CAHPS® patient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data as part of a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initiative. J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Healthc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Leadersh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2015;7:41–54.</a:t>
            </a:r>
          </a:p>
        </p:txBody>
      </p:sp>
    </p:spTree>
    <p:extLst>
      <p:ext uri="{BB962C8B-B14F-4D97-AF65-F5344CB8AC3E}">
        <p14:creationId xmlns:p14="http://schemas.microsoft.com/office/powerpoint/2010/main" val="1943268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3"/>
            </a:pP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Quigley DD,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Palimaru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AI, Chen AY, Hays RD.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Practice Transformation: Patient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Practice Leaders.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Care. 2017 Sep;26(3):140–51.</a:t>
            </a:r>
          </a:p>
          <a:p>
            <a:pPr marL="514350" indent="-514350">
              <a:buFont typeface="+mj-lt"/>
              <a:buAutoNum type="arabicPeriod" startAt="53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Sarinopoulos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Bechel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-Marriott DL, Malouin JM,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Zhai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Forney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JC, Tanner CL. Patient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in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Michigan’s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Statewide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Multi-Payer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 Cross-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Sectional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J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Med. 2017 Nov;32(11):1202–9.</a:t>
            </a:r>
          </a:p>
          <a:p>
            <a:pPr marL="514350" indent="-514350">
              <a:buFont typeface="+mj-lt"/>
              <a:buAutoNum type="arabicPeriod" startAt="53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Sugarman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JR, Phillips KE, Wagner EH, Coleman K,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Abrams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MK. The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initiative: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transforming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for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vulnerable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populations. Med Care. 2014 Nov;52(11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4):S1-10.</a:t>
            </a:r>
          </a:p>
          <a:p>
            <a:pPr marL="514350" indent="-514350">
              <a:buFont typeface="+mj-lt"/>
              <a:buAutoNum type="arabicPeriod" startAt="53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Aysola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J, Werner RM,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Keddem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SoRelle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Shea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JA.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Asking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Patient About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Homes: A Qualitative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J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Med. 2015 Oct;30(10):1461–7.</a:t>
            </a:r>
          </a:p>
          <a:p>
            <a:pPr marL="514350" indent="-514350">
              <a:buFont typeface="+mj-lt"/>
              <a:buAutoNum type="arabicPeriod" startAt="53"/>
            </a:pPr>
            <a:endParaRPr lang="fr-C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60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7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Nocon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RS, Sharma R,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Birnberg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JM, Ngo-Metzger Q, Lee SM, Chin MH. Association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rating and operating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federally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funded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JAMA. 2012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4;308(1):60–6.</a:t>
            </a:r>
          </a:p>
          <a:p>
            <a:pPr marL="514350" indent="-514350">
              <a:buFont typeface="+mj-lt"/>
              <a:buAutoNum type="arabicPeriod" startAt="57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Gunter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KE,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Nocon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RS, Gao Y,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Casalino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LP, Chin MH.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in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Net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J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2017 Apr;42(2):303–11. </a:t>
            </a:r>
          </a:p>
          <a:p>
            <a:pPr marL="514350" indent="-514350">
              <a:buFont typeface="+mj-lt"/>
              <a:buAutoNum type="arabicPeriod" startAt="57"/>
            </a:pP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Shi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L, Lock DC, Lee D-C, Lebrun-Harris LA, Chin MH,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Chidambaran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P, et al. Patient-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Home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capability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in HRSA-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supported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centers</a:t>
            </a:r>
            <a:r>
              <a:rPr lang="fr-C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Med Care. 2015 May;53(5):389–95.</a:t>
            </a:r>
          </a:p>
          <a:p>
            <a:pPr marL="0" indent="0">
              <a:buNone/>
            </a:pPr>
            <a:endParaRPr lang="fr-C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499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Évolution du modèle PCMH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Adoption large au travers des EUA depuis les années 2010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5,6,7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Équivalent canadien depuis 2011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8,9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Centre de médecine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familale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(CMF)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Endossée par le Collège des médecins de famille du Canada (CMFC)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en cours, mais encore beaucoup de progrès à réaliser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10,11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759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du modèle PCMH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CMFC a proposé son propre outil d’auto-évaluation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encore validé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 validée de la performance est indispensable pour suivre les effets d’une transition vers le modèle PCMH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Revues antérieures identifient peu d’outils intéressants avec un niveau de preuve acceptable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13,14,15,16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18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Primaire : identifier les outils d’évaluation disponibles pour les CMF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Secondaires :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Domaines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Niveau de preuves</a:t>
            </a:r>
          </a:p>
        </p:txBody>
      </p:sp>
    </p:spTree>
    <p:extLst>
      <p:ext uri="{BB962C8B-B14F-4D97-AF65-F5344CB8AC3E}">
        <p14:creationId xmlns:p14="http://schemas.microsoft.com/office/powerpoint/2010/main" val="3044804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64877-4360-BC4B-BDC8-753B9716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E7061B-2689-6E4C-914E-ACA02462A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670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0258B-9860-9C4F-8F58-B34F0511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Revue de la littérature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CB6E-934E-9044-8939-F7A80C04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 en Anglais uniquement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 dans </a:t>
            </a:r>
            <a:r>
              <a:rPr lang="fr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Pubmed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uniquement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seule personne fait la revue des citations et des études (LJP)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de recherche disponible dans les suppléments</a:t>
            </a:r>
          </a:p>
        </p:txBody>
      </p:sp>
    </p:spTree>
    <p:extLst>
      <p:ext uri="{BB962C8B-B14F-4D97-AF65-F5344CB8AC3E}">
        <p14:creationId xmlns:p14="http://schemas.microsoft.com/office/powerpoint/2010/main" val="564059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3165</Words>
  <Application>Microsoft Macintosh PowerPoint</Application>
  <PresentationFormat>Grand écran</PresentationFormat>
  <Paragraphs>337</Paragraphs>
  <Slides>48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53" baseType="lpstr">
      <vt:lpstr>Arial</vt:lpstr>
      <vt:lpstr>Calibri</vt:lpstr>
      <vt:lpstr>Calibri Light</vt:lpstr>
      <vt:lpstr>Times New Roman</vt:lpstr>
      <vt:lpstr>Thème Office</vt:lpstr>
      <vt:lpstr>Évaluation de la performance des Centres de médecine familiale</vt:lpstr>
      <vt:lpstr>Plan</vt:lpstr>
      <vt:lpstr>Introduction</vt:lpstr>
      <vt:lpstr>Modèle PCMH1,2,3,4</vt:lpstr>
      <vt:lpstr>Évolution du modèle PCMH</vt:lpstr>
      <vt:lpstr>Évaluation du modèle PCMH</vt:lpstr>
      <vt:lpstr>Objectifs</vt:lpstr>
      <vt:lpstr>Méthodes</vt:lpstr>
      <vt:lpstr>Revue de la littérature</vt:lpstr>
      <vt:lpstr>Critères d’inclusion (1/2)</vt:lpstr>
      <vt:lpstr>Critères d’inclusion (2/2)</vt:lpstr>
      <vt:lpstr>Analyse de la qualité</vt:lpstr>
      <vt:lpstr>Résultats</vt:lpstr>
      <vt:lpstr>Diagramme de flux</vt:lpstr>
      <vt:lpstr>Résultats – Études</vt:lpstr>
      <vt:lpstr>Études inclues (1/2)21,22,23,24,25</vt:lpstr>
      <vt:lpstr>Études inclues (2/2)26,27,28,29,30</vt:lpstr>
      <vt:lpstr>Résultats – Instruments</vt:lpstr>
      <vt:lpstr>Résumé des instruments (1/2)</vt:lpstr>
      <vt:lpstr>Résumé des instruments (2/2)</vt:lpstr>
      <vt:lpstr>Discussion</vt:lpstr>
      <vt:lpstr>NCQA PCMH PPC-RS (1/2)</vt:lpstr>
      <vt:lpstr>NCQA PCMH PPC-RS (2/2)</vt:lpstr>
      <vt:lpstr>CAHPS PCMH (1/2)</vt:lpstr>
      <vt:lpstr>CAHPS PCMH (2/2)</vt:lpstr>
      <vt:lpstr>SNMHS (1/2)</vt:lpstr>
      <vt:lpstr>SNMHS (2/2)</vt:lpstr>
      <vt:lpstr>Score Pi2 (1/2)</vt:lpstr>
      <vt:lpstr>Score Pi2 (2/2)</vt:lpstr>
      <vt:lpstr>Conclusion</vt:lpstr>
      <vt:lpstr>Limitations</vt:lpstr>
      <vt:lpstr>Implications</vt:lpstr>
      <vt:lpstr>Bibliographie</vt:lpstr>
      <vt:lpstr>Bibliographie</vt:lpstr>
      <vt:lpstr>Bibliographie</vt:lpstr>
      <vt:lpstr>Bibliographie</vt:lpstr>
      <vt:lpstr>Bibliographie</vt:lpstr>
      <vt:lpstr>Bibliographie</vt:lpstr>
      <vt:lpstr>Bibliographie</vt:lpstr>
      <vt:lpstr>Bibliographie</vt:lpstr>
      <vt:lpstr>Bibliographie</vt:lpstr>
      <vt:lpstr>Bibliographie</vt:lpstr>
      <vt:lpstr>Bibliographie</vt:lpstr>
      <vt:lpstr>Bibliographie</vt:lpstr>
      <vt:lpstr>Bibliographie</vt:lpstr>
      <vt:lpstr>Bibliographie</vt:lpstr>
      <vt:lpstr>Bibliographie</vt:lpstr>
      <vt:lpstr>Bibliographie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Évaluation de la performance des Centres de médecine familiale</dc:title>
  <dc:creator>Léo Perrin</dc:creator>
  <cp:lastModifiedBy>Léo Perrin</cp:lastModifiedBy>
  <cp:revision>18</cp:revision>
  <dcterms:created xsi:type="dcterms:W3CDTF">2019-05-20T18:04:30Z</dcterms:created>
  <dcterms:modified xsi:type="dcterms:W3CDTF">2019-05-21T01:38:06Z</dcterms:modified>
</cp:coreProperties>
</file>