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301" r:id="rId4"/>
    <p:sldId id="299" r:id="rId5"/>
    <p:sldId id="278" r:id="rId6"/>
    <p:sldId id="300" r:id="rId7"/>
    <p:sldId id="294" r:id="rId8"/>
    <p:sldId id="306" r:id="rId9"/>
    <p:sldId id="307" r:id="rId10"/>
    <p:sldId id="309" r:id="rId11"/>
    <p:sldId id="304" r:id="rId12"/>
    <p:sldId id="296" r:id="rId13"/>
    <p:sldId id="297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8295"/>
    <a:srgbClr val="F59F26"/>
    <a:srgbClr val="02A4A8"/>
    <a:srgbClr val="000000"/>
    <a:srgbClr val="4F4F4F"/>
    <a:srgbClr val="11AEC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106" autoAdjust="0"/>
  </p:normalViewPr>
  <p:slideViewPr>
    <p:cSldViewPr snapToGrid="0" showGuides="1">
      <p:cViewPr varScale="1">
        <p:scale>
          <a:sx n="61" d="100"/>
          <a:sy n="61" d="100"/>
        </p:scale>
        <p:origin x="884" y="60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1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sz="2800" dirty="0"/>
              <a:t>Proportion</a:t>
            </a:r>
            <a:r>
              <a:rPr lang="fr-CA" sz="2800" baseline="0" dirty="0"/>
              <a:t> de masse corporelle perdue en</a:t>
            </a:r>
          </a:p>
          <a:p>
            <a:pPr>
              <a:defRPr/>
            </a:pPr>
            <a:r>
              <a:rPr lang="fr-CA" sz="2800" baseline="0" dirty="0"/>
              <a:t>moyenne selon les différentes études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Placebo±IS</c:v>
                </c:pt>
              </c:strCache>
            </c:strRef>
          </c:tx>
          <c:spPr>
            <a:solidFill>
              <a:srgbClr val="0D829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Greenway 2009</c:v>
                </c:pt>
                <c:pt idx="1">
                  <c:v>Greenway 2010</c:v>
                </c:pt>
                <c:pt idx="2">
                  <c:v>Wadden 2011</c:v>
                </c:pt>
                <c:pt idx="3">
                  <c:v>Apovian 2013</c:v>
                </c:pt>
                <c:pt idx="4">
                  <c:v>Halseth 2017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</c:v>
                </c:pt>
                <c:pt idx="1">
                  <c:v>1.8</c:v>
                </c:pt>
                <c:pt idx="2">
                  <c:v>5.0999999999999996</c:v>
                </c:pt>
                <c:pt idx="3">
                  <c:v>1.2</c:v>
                </c:pt>
                <c:pt idx="4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1-45B8-A68E-8244D0852E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NB32</c:v>
                </c:pt>
              </c:strCache>
            </c:strRef>
          </c:tx>
          <c:spPr>
            <a:solidFill>
              <a:srgbClr val="F59F2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Greenway 2009</c:v>
                </c:pt>
                <c:pt idx="1">
                  <c:v>Greenway 2010</c:v>
                </c:pt>
                <c:pt idx="2">
                  <c:v>Wadden 2011</c:v>
                </c:pt>
                <c:pt idx="3">
                  <c:v>Apovian 2013</c:v>
                </c:pt>
                <c:pt idx="4">
                  <c:v>Halseth 2017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5.4</c:v>
                </c:pt>
                <c:pt idx="1">
                  <c:v>6.1</c:v>
                </c:pt>
                <c:pt idx="2">
                  <c:v>9.3000000000000007</c:v>
                </c:pt>
                <c:pt idx="3">
                  <c:v>6.4</c:v>
                </c:pt>
                <c:pt idx="4">
                  <c:v>9.4600000000000009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1-45B8-A68E-8244D085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4900800"/>
        <c:axId val="1192541584"/>
      </c:barChart>
      <c:catAx>
        <c:axId val="11949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2541584"/>
        <c:crosses val="autoZero"/>
        <c:auto val="1"/>
        <c:lblAlgn val="ctr"/>
        <c:lblOffset val="100"/>
        <c:noMultiLvlLbl val="0"/>
      </c:catAx>
      <c:valAx>
        <c:axId val="119254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A" sz="1600" dirty="0"/>
                  <a:t>Perte</a:t>
                </a:r>
                <a:r>
                  <a:rPr lang="fr-CA" sz="1600" baseline="0" dirty="0"/>
                  <a:t> de poids</a:t>
                </a:r>
              </a:p>
              <a:p>
                <a:pPr>
                  <a:defRPr sz="1600"/>
                </a:pPr>
                <a:r>
                  <a:rPr lang="fr-CA" sz="1600" baseline="0" dirty="0"/>
                  <a:t> (% masse corporelle initiale)</a:t>
                </a:r>
                <a:endParaRPr lang="fr-CA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490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4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Randomisation limitant les biais de confusion et de sélection (quoique non décrit dans Greenway 2009)</a:t>
            </a:r>
          </a:p>
          <a:p>
            <a:r>
              <a:rPr lang="fr-CA" dirty="0"/>
              <a:t>Possibilité de biais de suivi et d’évaluation de par le design d’</a:t>
            </a:r>
            <a:r>
              <a:rPr lang="fr-CA" dirty="0" err="1"/>
              <a:t>Halseth</a:t>
            </a:r>
            <a:r>
              <a:rPr lang="fr-CA" dirty="0"/>
              <a:t> et al.</a:t>
            </a:r>
          </a:p>
          <a:p>
            <a:r>
              <a:rPr lang="fr-CA" dirty="0"/>
              <a:t>Possibilité de biais d’attrition: perte au suivi quand même importante dans toutes les études, mais si limitée par l’implication d’une majorité de patients grâce au </a:t>
            </a:r>
            <a:r>
              <a:rPr lang="fr-CA" dirty="0" err="1"/>
              <a:t>mITT</a:t>
            </a:r>
            <a:r>
              <a:rPr lang="fr-CA" dirty="0"/>
              <a:t> et LOCF. Peut avoir diminué les résultats cependant.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62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Études futures: impact sur mortalité cardiovasculaire ainsi que l’innocuité (étude LIGHT publiée dans le JAMA terminée précocement dû à fuite des données) et comparaison directe avec autres </a:t>
            </a:r>
            <a:r>
              <a:rPr lang="fr-FR" dirty="0" err="1"/>
              <a:t>tx</a:t>
            </a:r>
            <a:r>
              <a:rPr lang="fr-FR" dirty="0"/>
              <a:t> pharmaco pour l’obésité.  Persistance de la perte de poids? </a:t>
            </a:r>
          </a:p>
          <a:p>
            <a:pPr marL="0" indent="0">
              <a:buNone/>
            </a:pPr>
            <a:r>
              <a:rPr lang="fr-FR" dirty="0"/>
              <a:t>Possibilité d’utiliser cette molécule; dans dernier guideline canadien, pas recommandé d’offrir ce </a:t>
            </a:r>
            <a:r>
              <a:rPr lang="fr-FR" dirty="0" err="1"/>
              <a:t>Rx</a:t>
            </a:r>
            <a:r>
              <a:rPr lang="fr-FR" dirty="0"/>
              <a:t> de routine.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5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CA" dirty="0"/>
              <a:t>Perte 5% améliorerait le contrôle des glycémies et le risque de comorbidités, améliore la qualité de vie et diminue la mortalité</a:t>
            </a:r>
          </a:p>
          <a:p>
            <a:pPr marL="0" indent="0">
              <a:buFontTx/>
              <a:buNone/>
            </a:pPr>
            <a:r>
              <a:rPr lang="fr-CA" dirty="0"/>
              <a:t>Sibutramine: retrait du marché vu risque événement cardiovasculaire. </a:t>
            </a:r>
            <a:r>
              <a:rPr lang="fr-CA" dirty="0" err="1"/>
              <a:t>Orlistat</a:t>
            </a:r>
            <a:r>
              <a:rPr lang="fr-CA" dirty="0"/>
              <a:t>: perte poids modérée mais approuvée pour long terme (-2.9 kg à 1 an) et effet 2</a:t>
            </a:r>
            <a:r>
              <a:rPr lang="fr-CA" baseline="30000" dirty="0"/>
              <a:t>nd</a:t>
            </a:r>
            <a:r>
              <a:rPr lang="fr-CA" dirty="0"/>
              <a:t> GI (stéatorrhée).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77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Bupropion inhibiteur de la recapture dopamine et norépinéphrine</a:t>
            </a:r>
          </a:p>
          <a:p>
            <a:r>
              <a:rPr lang="fr-CA" dirty="0"/>
              <a:t>Augmente activité neurones POMC de l’hypothalamus (effet anorexigène). Augmente la dopamine donc module le circuit de récompense en diminuant les binge.</a:t>
            </a:r>
          </a:p>
          <a:p>
            <a:r>
              <a:rPr lang="fr-CA" dirty="0"/>
              <a:t>Séparément, peu de perte de poids. Mais combiné, activation synergique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27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12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40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2009 NNT= 2.8 NNH= 2.8 (nausée)</a:t>
            </a:r>
          </a:p>
          <a:p>
            <a:r>
              <a:rPr lang="fr-CA" dirty="0"/>
              <a:t>2010 NNT= 3.1 NNH= 10.3 (</a:t>
            </a:r>
            <a:r>
              <a:rPr lang="fr-CA" dirty="0" err="1"/>
              <a:t>leading</a:t>
            </a:r>
            <a:r>
              <a:rPr lang="fr-CA" dirty="0"/>
              <a:t> to discontinuation) 16.9 nausée</a:t>
            </a:r>
          </a:p>
          <a:p>
            <a:r>
              <a:rPr lang="fr-CA" dirty="0"/>
              <a:t>Population obèse non compliquée: patients 18-65 ans obèses, femmes et hommes, avec IMC 30-45 non compliqué ou IMC 27-45 avec complications (HTA contrôlée et/ou dyslipidémie)</a:t>
            </a:r>
          </a:p>
          <a:p>
            <a:r>
              <a:rPr lang="fr-CA" dirty="0" err="1"/>
              <a:t>Usual</a:t>
            </a:r>
            <a:r>
              <a:rPr lang="fr-CA" dirty="0"/>
              <a:t> care = interventions standards, soit: diète hypocalorique (déficit de 500 kcal par rapport besoins métaboliques de base)</a:t>
            </a:r>
          </a:p>
          <a:p>
            <a:r>
              <a:rPr lang="fr-CA" dirty="0"/>
              <a:t>Greenway (2010): majeure partie de la perte de poids entre 28-36 semaines. </a:t>
            </a:r>
          </a:p>
          <a:p>
            <a:r>
              <a:rPr lang="fr-CA" dirty="0"/>
              <a:t>Pour donner un ordre d’idée, perte de poids de 6.1 kg vs 1.4 kg (2010) après 56 semaines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39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2011: NNT 4.2 NNH = 21.7 (</a:t>
            </a:r>
            <a:r>
              <a:rPr lang="fr-CA" dirty="0" err="1"/>
              <a:t>nausea</a:t>
            </a:r>
            <a:r>
              <a:rPr lang="fr-CA" dirty="0"/>
              <a:t> </a:t>
            </a:r>
            <a:r>
              <a:rPr lang="fr-CA" dirty="0" err="1"/>
              <a:t>leading</a:t>
            </a:r>
            <a:r>
              <a:rPr lang="fr-CA" dirty="0"/>
              <a:t> to discontinuation)</a:t>
            </a:r>
          </a:p>
          <a:p>
            <a:r>
              <a:rPr lang="fr-CA" dirty="0"/>
              <a:t>2013: NNT = 3 NNH = 17.2 (</a:t>
            </a:r>
            <a:r>
              <a:rPr lang="fr-CA" dirty="0" err="1"/>
              <a:t>nausea</a:t>
            </a:r>
            <a:r>
              <a:rPr lang="fr-CA" dirty="0"/>
              <a:t> </a:t>
            </a:r>
            <a:r>
              <a:rPr lang="fr-CA" dirty="0" err="1"/>
              <a:t>leading</a:t>
            </a:r>
            <a:r>
              <a:rPr lang="fr-CA" dirty="0"/>
              <a:t> to discontinuation)</a:t>
            </a:r>
          </a:p>
          <a:p>
            <a:r>
              <a:rPr lang="fr-CA" dirty="0"/>
              <a:t>2017: NNT 1.4 NNH 4.6 (</a:t>
            </a:r>
            <a:r>
              <a:rPr lang="fr-CA" dirty="0" err="1"/>
              <a:t>leading</a:t>
            </a:r>
            <a:r>
              <a:rPr lang="fr-CA" dirty="0"/>
              <a:t> to discontinuation)</a:t>
            </a:r>
          </a:p>
          <a:p>
            <a:r>
              <a:rPr lang="fr-CA" dirty="0" err="1"/>
              <a:t>Apovian</a:t>
            </a:r>
            <a:r>
              <a:rPr lang="fr-CA" dirty="0"/>
              <a:t>: re randomisation chez patients du groupe NB32 si perte de poids insuffisante (de moins de 5%) pour évaluer l’effet d’une augmentation de la dose (donc 1 groupe de 32 mg et 2</a:t>
            </a:r>
            <a:r>
              <a:rPr lang="fr-CA" baseline="30000" dirty="0"/>
              <a:t>e</a:t>
            </a:r>
            <a:r>
              <a:rPr lang="fr-CA" dirty="0"/>
              <a:t> groupe de 48 mg)</a:t>
            </a:r>
          </a:p>
          <a:p>
            <a:r>
              <a:rPr lang="fr-CA" dirty="0"/>
              <a:t>Par ailleurs, No modérée et transitoire effet indésirables le plus fréquent (29.8-40%)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70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4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Perte de poids placebo de 0.8 à 1.8% (dans les valeurs attendues d’études antérieures): dépend surtout de la durée du traitement avant la mesure (0.8 et 0.94% lorsque prise à 24-26 </a:t>
            </a:r>
            <a:r>
              <a:rPr lang="fr-CA" dirty="0" err="1"/>
              <a:t>sem</a:t>
            </a:r>
            <a:r>
              <a:rPr lang="fr-CA" dirty="0"/>
              <a:t> vs lorsque mesure prise à 56 </a:t>
            </a:r>
            <a:r>
              <a:rPr lang="fr-CA" dirty="0" err="1"/>
              <a:t>sem</a:t>
            </a:r>
            <a:r>
              <a:rPr lang="fr-CA" dirty="0"/>
              <a:t>, perte poids 1.2-1.8%)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6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besitycanada.ca/obesity-in-canada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780927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372147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453" y="2220070"/>
            <a:ext cx="11343094" cy="426578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La </a:t>
            </a:r>
            <a:r>
              <a:rPr lang="en-US" sz="4000" b="1" dirty="0" err="1">
                <a:solidFill>
                  <a:schemeClr val="bg1"/>
                </a:solidFill>
              </a:rPr>
              <a:t>combinaison</a:t>
            </a:r>
            <a:r>
              <a:rPr lang="en-US" sz="4000" b="1" dirty="0">
                <a:solidFill>
                  <a:schemeClr val="bg1"/>
                </a:solidFill>
              </a:rPr>
              <a:t> Naltrexone SR/Bupropion SR </a:t>
            </a:r>
            <a:r>
              <a:rPr lang="en-US" sz="4000" b="1" dirty="0" err="1">
                <a:solidFill>
                  <a:schemeClr val="bg1"/>
                </a:solidFill>
              </a:rPr>
              <a:t>est-elle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efficace</a:t>
            </a:r>
            <a:r>
              <a:rPr lang="en-US" sz="4000" b="1" dirty="0">
                <a:solidFill>
                  <a:schemeClr val="bg1"/>
                </a:solidFill>
              </a:rPr>
              <a:t> pour la </a:t>
            </a:r>
            <a:r>
              <a:rPr lang="en-US" sz="4000" b="1" dirty="0" err="1">
                <a:solidFill>
                  <a:schemeClr val="bg1"/>
                </a:solidFill>
              </a:rPr>
              <a:t>perte</a:t>
            </a:r>
            <a:r>
              <a:rPr lang="en-US" sz="4000" b="1" dirty="0">
                <a:solidFill>
                  <a:schemeClr val="bg1"/>
                </a:solidFill>
              </a:rPr>
              <a:t> de </a:t>
            </a:r>
            <a:r>
              <a:rPr lang="en-US" sz="4000" b="1" dirty="0" err="1">
                <a:solidFill>
                  <a:schemeClr val="bg1"/>
                </a:solidFill>
              </a:rPr>
              <a:t>poids</a:t>
            </a:r>
            <a:r>
              <a:rPr lang="en-US" sz="4000" b="1" dirty="0">
                <a:solidFill>
                  <a:schemeClr val="bg1"/>
                </a:solidFill>
              </a:rPr>
              <a:t> chez les patients </a:t>
            </a:r>
            <a:r>
              <a:rPr lang="en-US" sz="4000" b="1" dirty="0" err="1">
                <a:solidFill>
                  <a:schemeClr val="bg1"/>
                </a:solidFill>
              </a:rPr>
              <a:t>adultes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obèses</a:t>
            </a:r>
            <a:r>
              <a:rPr lang="en-US" sz="4000" b="1" dirty="0">
                <a:solidFill>
                  <a:schemeClr val="bg1"/>
                </a:solidFill>
              </a:rPr>
              <a:t>, non-</a:t>
            </a:r>
            <a:r>
              <a:rPr lang="en-US" sz="4000" b="1" dirty="0" err="1">
                <a:solidFill>
                  <a:schemeClr val="bg1"/>
                </a:solidFill>
              </a:rPr>
              <a:t>diabétiques</a:t>
            </a:r>
            <a:r>
              <a:rPr lang="en-US" sz="4000" b="1" dirty="0">
                <a:solidFill>
                  <a:schemeClr val="bg1"/>
                </a:solidFill>
              </a:rPr>
              <a:t>?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accent4"/>
                </a:solidFill>
              </a:rPr>
              <a:t>Par Catherine Lemieux</a:t>
            </a:r>
            <a:br>
              <a:rPr lang="en-US" sz="3200" dirty="0">
                <a:solidFill>
                  <a:schemeClr val="accent4"/>
                </a:solidFill>
              </a:rPr>
            </a:br>
            <a:r>
              <a:rPr lang="en-US" sz="3200" dirty="0">
                <a:solidFill>
                  <a:schemeClr val="accent4"/>
                </a:solidFill>
              </a:rPr>
              <a:t>UMF </a:t>
            </a:r>
            <a:r>
              <a:rPr lang="en-US" sz="3200" dirty="0" err="1">
                <a:solidFill>
                  <a:schemeClr val="accent4"/>
                </a:solidFill>
              </a:rPr>
              <a:t>Cité</a:t>
            </a:r>
            <a:r>
              <a:rPr lang="en-US" sz="3200" dirty="0">
                <a:solidFill>
                  <a:schemeClr val="accent4"/>
                </a:solidFill>
              </a:rPr>
              <a:t>-de-la-Santé</a:t>
            </a:r>
            <a:br>
              <a:rPr lang="en-US" sz="3200" dirty="0">
                <a:solidFill>
                  <a:schemeClr val="accent4"/>
                </a:solidFill>
              </a:rPr>
            </a:br>
            <a:r>
              <a:rPr lang="en-US" sz="3200" dirty="0" err="1">
                <a:solidFill>
                  <a:schemeClr val="accent4"/>
                </a:solidFill>
              </a:rPr>
              <a:t>Supervisé</a:t>
            </a:r>
            <a:r>
              <a:rPr lang="en-US" sz="3200" dirty="0">
                <a:solidFill>
                  <a:schemeClr val="accent4"/>
                </a:solidFill>
              </a:rPr>
              <a:t> par Dr </a:t>
            </a:r>
            <a:r>
              <a:rPr lang="en-US" sz="3200" dirty="0" err="1">
                <a:solidFill>
                  <a:schemeClr val="accent4"/>
                </a:solidFill>
              </a:rPr>
              <a:t>Géraldine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dirty="0" err="1">
                <a:solidFill>
                  <a:schemeClr val="accent4"/>
                </a:solidFill>
              </a:rPr>
              <a:t>Layani</a:t>
            </a:r>
            <a:br>
              <a:rPr lang="en-US" sz="3200" dirty="0">
                <a:solidFill>
                  <a:schemeClr val="accent4"/>
                </a:solidFill>
              </a:rPr>
            </a:br>
            <a:r>
              <a:rPr lang="en-US" sz="3200" dirty="0">
                <a:solidFill>
                  <a:schemeClr val="accent4"/>
                </a:solidFill>
              </a:rPr>
              <a:t>31 </a:t>
            </a:r>
            <a:r>
              <a:rPr lang="en-US" sz="3200" dirty="0" err="1">
                <a:solidFill>
                  <a:schemeClr val="accent4"/>
                </a:solidFill>
              </a:rPr>
              <a:t>mai</a:t>
            </a:r>
            <a:r>
              <a:rPr lang="en-US" sz="3200" dirty="0">
                <a:solidFill>
                  <a:schemeClr val="accent4"/>
                </a:solidFill>
              </a:rPr>
              <a:t> 2019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219102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TECHNICAL ANALYSIS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FINANCIAL ANALYSIS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ECONOMIC ANALYSIS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ECOLOGICAL ANALYSIS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886383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5219979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6779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3742205" y="2300343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8" name="Group 57" descr="Icon of money. ">
            <a:extLst>
              <a:ext uri="{FF2B5EF4-FFF2-40B4-BE49-F238E27FC236}">
                <a16:creationId xmlns:a16="http://schemas.microsoft.com/office/drawing/2014/main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reeform 497">
              <a:extLst>
                <a:ext uri="{FF2B5EF4-FFF2-40B4-BE49-F238E27FC236}">
                  <a16:creationId xmlns:a16="http://schemas.microsoft.com/office/drawing/2014/main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498">
              <a:extLst>
                <a:ext uri="{FF2B5EF4-FFF2-40B4-BE49-F238E27FC236}">
                  <a16:creationId xmlns:a16="http://schemas.microsoft.com/office/drawing/2014/main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499">
              <a:extLst>
                <a:ext uri="{FF2B5EF4-FFF2-40B4-BE49-F238E27FC236}">
                  <a16:creationId xmlns:a16="http://schemas.microsoft.com/office/drawing/2014/main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00">
              <a:extLst>
                <a:ext uri="{FF2B5EF4-FFF2-40B4-BE49-F238E27FC236}">
                  <a16:creationId xmlns:a16="http://schemas.microsoft.com/office/drawing/2014/main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01">
              <a:extLst>
                <a:ext uri="{FF2B5EF4-FFF2-40B4-BE49-F238E27FC236}">
                  <a16:creationId xmlns:a16="http://schemas.microsoft.com/office/drawing/2014/main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502">
              <a:extLst>
                <a:ext uri="{FF2B5EF4-FFF2-40B4-BE49-F238E27FC236}">
                  <a16:creationId xmlns:a16="http://schemas.microsoft.com/office/drawing/2014/main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03">
              <a:extLst>
                <a:ext uri="{FF2B5EF4-FFF2-40B4-BE49-F238E27FC236}">
                  <a16:creationId xmlns:a16="http://schemas.microsoft.com/office/drawing/2014/main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04">
              <a:extLst>
                <a:ext uri="{FF2B5EF4-FFF2-40B4-BE49-F238E27FC236}">
                  <a16:creationId xmlns:a16="http://schemas.microsoft.com/office/drawing/2014/main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 descr="Icon of abacus. ">
            <a:extLst>
              <a:ext uri="{FF2B5EF4-FFF2-40B4-BE49-F238E27FC236}">
                <a16:creationId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270C40B5-BDCA-4F99-B510-A11FF884A692}"/>
              </a:ext>
            </a:extLst>
          </p:cNvPr>
          <p:cNvSpPr txBox="1">
            <a:spLocks/>
          </p:cNvSpPr>
          <p:nvPr/>
        </p:nvSpPr>
        <p:spPr>
          <a:xfrm>
            <a:off x="580991" y="1205221"/>
            <a:ext cx="11202288" cy="5011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  <a:p>
            <a:r>
              <a:rPr lang="fr-FR" sz="3200" dirty="0"/>
              <a:t>Placebo et</a:t>
            </a:r>
            <a:r>
              <a:rPr lang="fr-FR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/ou soins usuels:</a:t>
            </a:r>
            <a:r>
              <a:rPr lang="fr-FR" sz="3200" dirty="0"/>
              <a:t> </a:t>
            </a:r>
            <a:r>
              <a:rPr lang="fr-FR" sz="3200" b="1" dirty="0"/>
              <a:t>0.8% à 1.8%</a:t>
            </a:r>
          </a:p>
          <a:p>
            <a:r>
              <a:rPr lang="fr-FR" sz="3200" dirty="0"/>
              <a:t>NB32: </a:t>
            </a:r>
            <a:r>
              <a:rPr lang="fr-FR" sz="3200" b="1" dirty="0"/>
              <a:t>5.4% à 6.4% </a:t>
            </a:r>
            <a:r>
              <a:rPr lang="fr-FR" sz="3200" dirty="0"/>
              <a:t>(cible visée) en moyenne</a:t>
            </a:r>
          </a:p>
          <a:p>
            <a:r>
              <a:rPr lang="fr-FR" sz="3200" dirty="0"/>
              <a:t>NB32: perte de poids de 5% et plus chez </a:t>
            </a:r>
            <a:r>
              <a:rPr lang="fr-FR" sz="3200" b="1" dirty="0"/>
              <a:t>environ 50% </a:t>
            </a:r>
            <a:r>
              <a:rPr lang="fr-FR" sz="3200" dirty="0"/>
              <a:t>des patients, contre 15% à 17.1% pour le placebo </a:t>
            </a:r>
            <a:r>
              <a:rPr lang="fr-FR" sz="3200" b="1" dirty="0"/>
              <a:t>(NNT 2.8-3.1)</a:t>
            </a:r>
          </a:p>
          <a:p>
            <a:r>
              <a:rPr lang="fr-FR" sz="3200" dirty="0"/>
              <a:t>Si interventions comportementales visant le changement des habitudes de vie: </a:t>
            </a:r>
            <a:r>
              <a:rPr lang="fr-FR" sz="3200" b="1" dirty="0"/>
              <a:t>9.3% à 9.46% (NNT 1.4 et 4.2)</a:t>
            </a:r>
          </a:p>
          <a:p>
            <a:r>
              <a:rPr lang="fr-FR" sz="3200" dirty="0"/>
              <a:t>Par ailleurs, amélioration des bilans paracliniques et échelle de qualité de vie: impact clinique?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6353E7C-009A-4A9E-AC11-70B32CBB381E}"/>
              </a:ext>
            </a:extLst>
          </p:cNvPr>
          <p:cNvSpPr/>
          <p:nvPr/>
        </p:nvSpPr>
        <p:spPr>
          <a:xfrm>
            <a:off x="400870" y="1368315"/>
            <a:ext cx="11562530" cy="4848183"/>
          </a:xfrm>
          <a:prstGeom prst="roundRect">
            <a:avLst/>
          </a:prstGeom>
          <a:noFill/>
          <a:ln>
            <a:solidFill>
              <a:srgbClr val="0D82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5529A46-EAB5-47DE-86C1-1ACD9022AADA}"/>
              </a:ext>
            </a:extLst>
          </p:cNvPr>
          <p:cNvSpPr/>
          <p:nvPr/>
        </p:nvSpPr>
        <p:spPr>
          <a:xfrm>
            <a:off x="228600" y="1194168"/>
            <a:ext cx="11562530" cy="4848183"/>
          </a:xfrm>
          <a:prstGeom prst="roundRect">
            <a:avLst/>
          </a:prstGeom>
          <a:noFill/>
          <a:ln>
            <a:solidFill>
              <a:srgbClr val="F59F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471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1CAF08-13B9-48BA-A271-8CE5B568A664}"/>
              </a:ext>
            </a:extLst>
          </p:cNvPr>
          <p:cNvSpPr/>
          <p:nvPr/>
        </p:nvSpPr>
        <p:spPr>
          <a:xfrm>
            <a:off x="1331882" y="947805"/>
            <a:ext cx="4276246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VALIDITÉ INTERNE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BD06280-71F4-4832-A31C-772537FAE929}"/>
              </a:ext>
            </a:extLst>
          </p:cNvPr>
          <p:cNvSpPr/>
          <p:nvPr/>
        </p:nvSpPr>
        <p:spPr>
          <a:xfrm rot="16200000">
            <a:off x="-411350" y="5037588"/>
            <a:ext cx="1972763" cy="6647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POINTS FAIBLES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917D965-B5BB-41DC-BB5E-C27AF802DD50}"/>
              </a:ext>
            </a:extLst>
          </p:cNvPr>
          <p:cNvSpPr/>
          <p:nvPr/>
        </p:nvSpPr>
        <p:spPr>
          <a:xfrm rot="16200000">
            <a:off x="-411350" y="2589590"/>
            <a:ext cx="1972763" cy="6647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POINTS FORTS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BC1BB2-55FC-4E8F-A171-32FAA820D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86093" y="4154486"/>
            <a:ext cx="989534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1A2EAE-EBE4-4CB7-9D0A-105837E80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5994" y="1796579"/>
            <a:ext cx="0" cy="47314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D130C0AE-B52E-4C65-A461-AD2F7D2362DE}"/>
              </a:ext>
            </a:extLst>
          </p:cNvPr>
          <p:cNvSpPr/>
          <p:nvPr/>
        </p:nvSpPr>
        <p:spPr>
          <a:xfrm>
            <a:off x="1277604" y="4483589"/>
            <a:ext cx="4818390" cy="184665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 err="1"/>
              <a:t>Halseth</a:t>
            </a:r>
            <a:r>
              <a:rPr lang="fr-FR" sz="2400" dirty="0"/>
              <a:t> et al. (2017): étude ouverte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Financement par l’industrie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Pas de contrôle pour plusieurs facteurs confondants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Faible taux de complétion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783ACB-62DF-4DA3-9240-822BAEA78497}"/>
              </a:ext>
            </a:extLst>
          </p:cNvPr>
          <p:cNvSpPr/>
          <p:nvPr/>
        </p:nvSpPr>
        <p:spPr>
          <a:xfrm>
            <a:off x="6307239" y="4452829"/>
            <a:ext cx="4829512" cy="184665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Généralisation externe limitée vu population </a:t>
            </a:r>
            <a:r>
              <a:rPr lang="fr-CA" sz="2400" dirty="0">
                <a:solidFill>
                  <a:srgbClr val="222222"/>
                </a:solidFill>
                <a:latin typeface="arial" panose="020B0604020202020204" pitchFamily="34" charset="0"/>
              </a:rPr>
              <a:t>♀ </a:t>
            </a:r>
            <a:r>
              <a:rPr lang="fr-FR" sz="2400" dirty="0"/>
              <a:t>caucasienne, sans comorbidités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Programme intensif visant le changement d’habitudes de vie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404549-F3CD-474D-8615-5203E0A5D75A}"/>
              </a:ext>
            </a:extLst>
          </p:cNvPr>
          <p:cNvSpPr/>
          <p:nvPr/>
        </p:nvSpPr>
        <p:spPr>
          <a:xfrm>
            <a:off x="1277604" y="2014196"/>
            <a:ext cx="4582766" cy="221599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ÉRC avec placebo, à double-insu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Résultats reproductibles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Groupes comparables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Analyse primaire avec LOCF et </a:t>
            </a:r>
          </a:p>
          <a:p>
            <a:r>
              <a:rPr lang="fr-FR" sz="2400" dirty="0"/>
              <a:t>   « </a:t>
            </a:r>
            <a:r>
              <a:rPr lang="fr-FR" sz="2400" dirty="0" err="1"/>
              <a:t>modified</a:t>
            </a:r>
            <a:r>
              <a:rPr lang="fr-FR" sz="2400" dirty="0"/>
              <a:t> ITT »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endParaRPr lang="fr-FR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BB0A40-9F4C-42DD-830F-B95503FBA51A}"/>
              </a:ext>
            </a:extLst>
          </p:cNvPr>
          <p:cNvSpPr/>
          <p:nvPr/>
        </p:nvSpPr>
        <p:spPr>
          <a:xfrm>
            <a:off x="6238240" y="2183324"/>
            <a:ext cx="5123439" cy="147732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Population É.-U. similaire à la nôtre</a:t>
            </a:r>
          </a:p>
          <a:p>
            <a:pPr marL="285750" indent="-285750">
              <a:buFont typeface="Segoe UI Light" panose="020B0502040204020203" pitchFamily="34" charset="0"/>
              <a:buChar char="›"/>
            </a:pPr>
            <a:r>
              <a:rPr lang="fr-FR" sz="2400" dirty="0"/>
              <a:t>Analyse de covariance ne révélant pas de fluctuation pour sexe, âge, ethnie, IMC de base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08C69BB-B420-4DBF-9D8E-CEDD9F390DED}"/>
              </a:ext>
            </a:extLst>
          </p:cNvPr>
          <p:cNvSpPr/>
          <p:nvPr/>
        </p:nvSpPr>
        <p:spPr>
          <a:xfrm>
            <a:off x="6583872" y="956414"/>
            <a:ext cx="4276246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VALIDITÉ EXTERNE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7ABAF7D-1E5C-48D8-82B5-85588A4748B5}"/>
              </a:ext>
            </a:extLst>
          </p:cNvPr>
          <p:cNvSpPr txBox="1">
            <a:spLocks/>
          </p:cNvSpPr>
          <p:nvPr/>
        </p:nvSpPr>
        <p:spPr>
          <a:xfrm>
            <a:off x="228600" y="219102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0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208592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TECHNICAL ANALYSIS</a:t>
            </a: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8" name="Group 57" descr="Icon of money. ">
            <a:extLst>
              <a:ext uri="{FF2B5EF4-FFF2-40B4-BE49-F238E27FC236}">
                <a16:creationId xmlns:a16="http://schemas.microsoft.com/office/drawing/2014/main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reeform 497">
              <a:extLst>
                <a:ext uri="{FF2B5EF4-FFF2-40B4-BE49-F238E27FC236}">
                  <a16:creationId xmlns:a16="http://schemas.microsoft.com/office/drawing/2014/main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498">
              <a:extLst>
                <a:ext uri="{FF2B5EF4-FFF2-40B4-BE49-F238E27FC236}">
                  <a16:creationId xmlns:a16="http://schemas.microsoft.com/office/drawing/2014/main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499">
              <a:extLst>
                <a:ext uri="{FF2B5EF4-FFF2-40B4-BE49-F238E27FC236}">
                  <a16:creationId xmlns:a16="http://schemas.microsoft.com/office/drawing/2014/main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00">
              <a:extLst>
                <a:ext uri="{FF2B5EF4-FFF2-40B4-BE49-F238E27FC236}">
                  <a16:creationId xmlns:a16="http://schemas.microsoft.com/office/drawing/2014/main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01">
              <a:extLst>
                <a:ext uri="{FF2B5EF4-FFF2-40B4-BE49-F238E27FC236}">
                  <a16:creationId xmlns:a16="http://schemas.microsoft.com/office/drawing/2014/main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502">
              <a:extLst>
                <a:ext uri="{FF2B5EF4-FFF2-40B4-BE49-F238E27FC236}">
                  <a16:creationId xmlns:a16="http://schemas.microsoft.com/office/drawing/2014/main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03">
              <a:extLst>
                <a:ext uri="{FF2B5EF4-FFF2-40B4-BE49-F238E27FC236}">
                  <a16:creationId xmlns:a16="http://schemas.microsoft.com/office/drawing/2014/main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04">
              <a:extLst>
                <a:ext uri="{FF2B5EF4-FFF2-40B4-BE49-F238E27FC236}">
                  <a16:creationId xmlns:a16="http://schemas.microsoft.com/office/drawing/2014/main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 descr="Icon of abacus. ">
            <a:extLst>
              <a:ext uri="{FF2B5EF4-FFF2-40B4-BE49-F238E27FC236}">
                <a16:creationId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9A83EAB-A8AF-41DD-BB91-E95784F18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601" y="882482"/>
            <a:ext cx="6019532" cy="853299"/>
          </a:xfrm>
          <a:prstGeom prst="roundRect">
            <a:avLst>
              <a:gd name="adj" fmla="val 50000"/>
            </a:avLst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/>
              <a:t>Études avec risque de biais modéré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337501E-2B4D-4BA9-9EBE-A84EFBE2B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05000" y="1857548"/>
            <a:ext cx="7162800" cy="853299"/>
          </a:xfrm>
          <a:prstGeom prst="roundRect">
            <a:avLst>
              <a:gd name="adj" fmla="val 50000"/>
            </a:avLst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/>
              <a:t>Bénéfices modérés; perte de poids</a:t>
            </a:r>
          </a:p>
          <a:p>
            <a:pPr algn="ctr"/>
            <a:r>
              <a:rPr lang="fr-CA" sz="2800" dirty="0"/>
              <a:t>moyenne de 5.4% à 6.4%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C92CD9D-B120-4291-9B2E-84ED1DF81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166" y="2827971"/>
            <a:ext cx="6503092" cy="853299"/>
          </a:xfrm>
          <a:prstGeom prst="roundRect">
            <a:avLst>
              <a:gd name="adj" fmla="val 50000"/>
            </a:avLst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/>
              <a:t>Traitement adjuvant à un processus de changement des habitudes de vie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58CA785-E371-4F44-A8AB-8DB76ECCA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96996" y="3819857"/>
            <a:ext cx="7518588" cy="853299"/>
          </a:xfrm>
          <a:prstGeom prst="roundRect">
            <a:avLst>
              <a:gd name="adj" fmla="val 50000"/>
            </a:avLst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/>
              <a:t>Impact sur la morbidité et la mortalité?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1667692-4AA1-4D0B-8107-92903AE22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66258" y="4793516"/>
            <a:ext cx="6705600" cy="853299"/>
          </a:xfrm>
          <a:prstGeom prst="roundRect">
            <a:avLst>
              <a:gd name="adj" fmla="val 50000"/>
            </a:avLst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/>
              <a:t>Pas d’études de comparaison directe avec d’autres traitements pharmacologiques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D754B20-40EF-4A7C-B550-0B09F7FD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90870" y="5783022"/>
            <a:ext cx="7300232" cy="853299"/>
          </a:xfrm>
          <a:prstGeom prst="roundRect">
            <a:avLst>
              <a:gd name="adj" fmla="val 50000"/>
            </a:avLst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/>
              <a:t>Prise de décision partagée avec les patients</a:t>
            </a:r>
          </a:p>
        </p:txBody>
      </p:sp>
    </p:spTree>
    <p:extLst>
      <p:ext uri="{BB962C8B-B14F-4D97-AF65-F5344CB8AC3E}">
        <p14:creationId xmlns:p14="http://schemas.microsoft.com/office/powerpoint/2010/main" val="2436520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24512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Bibliographie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FINANCIAL ANALYSIS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ECONOMIC ANALYSIS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ECOLOGICAL ANALYSIS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886383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5219979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6779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9555735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8" name="Group 57" descr="Icon of money. ">
            <a:extLst>
              <a:ext uri="{FF2B5EF4-FFF2-40B4-BE49-F238E27FC236}">
                <a16:creationId xmlns:a16="http://schemas.microsoft.com/office/drawing/2014/main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reeform 497">
              <a:extLst>
                <a:ext uri="{FF2B5EF4-FFF2-40B4-BE49-F238E27FC236}">
                  <a16:creationId xmlns:a16="http://schemas.microsoft.com/office/drawing/2014/main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498">
              <a:extLst>
                <a:ext uri="{FF2B5EF4-FFF2-40B4-BE49-F238E27FC236}">
                  <a16:creationId xmlns:a16="http://schemas.microsoft.com/office/drawing/2014/main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499">
              <a:extLst>
                <a:ext uri="{FF2B5EF4-FFF2-40B4-BE49-F238E27FC236}">
                  <a16:creationId xmlns:a16="http://schemas.microsoft.com/office/drawing/2014/main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00">
              <a:extLst>
                <a:ext uri="{FF2B5EF4-FFF2-40B4-BE49-F238E27FC236}">
                  <a16:creationId xmlns:a16="http://schemas.microsoft.com/office/drawing/2014/main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01">
              <a:extLst>
                <a:ext uri="{FF2B5EF4-FFF2-40B4-BE49-F238E27FC236}">
                  <a16:creationId xmlns:a16="http://schemas.microsoft.com/office/drawing/2014/main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502">
              <a:extLst>
                <a:ext uri="{FF2B5EF4-FFF2-40B4-BE49-F238E27FC236}">
                  <a16:creationId xmlns:a16="http://schemas.microsoft.com/office/drawing/2014/main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03">
              <a:extLst>
                <a:ext uri="{FF2B5EF4-FFF2-40B4-BE49-F238E27FC236}">
                  <a16:creationId xmlns:a16="http://schemas.microsoft.com/office/drawing/2014/main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04">
              <a:extLst>
                <a:ext uri="{FF2B5EF4-FFF2-40B4-BE49-F238E27FC236}">
                  <a16:creationId xmlns:a16="http://schemas.microsoft.com/office/drawing/2014/main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 descr="Icon of abacus. ">
            <a:extLst>
              <a:ext uri="{FF2B5EF4-FFF2-40B4-BE49-F238E27FC236}">
                <a16:creationId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270C40B5-BDCA-4F99-B510-A11FF884A692}"/>
              </a:ext>
            </a:extLst>
          </p:cNvPr>
          <p:cNvSpPr txBox="1">
            <a:spLocks/>
          </p:cNvSpPr>
          <p:nvPr/>
        </p:nvSpPr>
        <p:spPr>
          <a:xfrm>
            <a:off x="114300" y="917722"/>
            <a:ext cx="11963400" cy="5915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CA" sz="1800" dirty="0" err="1"/>
              <a:t>Apovian</a:t>
            </a:r>
            <a:r>
              <a:rPr lang="en-CA" sz="1800" dirty="0"/>
              <a:t> CM, </a:t>
            </a:r>
            <a:r>
              <a:rPr lang="en-CA" sz="1800" dirty="0" err="1"/>
              <a:t>Aronne</a:t>
            </a:r>
            <a:r>
              <a:rPr lang="en-CA" sz="1800" dirty="0"/>
              <a:t> L, </a:t>
            </a:r>
            <a:r>
              <a:rPr lang="en-CA" sz="1800" dirty="0" err="1"/>
              <a:t>Rubino</a:t>
            </a:r>
            <a:r>
              <a:rPr lang="en-CA" sz="1800" dirty="0"/>
              <a:t> D, Still C, Wyatt H, Burns C, et al. A randomized, phase 3 trial of naltrexone SR/bupropion SR on weight and obesity-related risk factors (COR-II). Obesity. </a:t>
            </a:r>
            <a:r>
              <a:rPr lang="en-CA" sz="1800" dirty="0" err="1"/>
              <a:t>mai</a:t>
            </a:r>
            <a:r>
              <a:rPr lang="en-CA" sz="1800" dirty="0"/>
              <a:t> 2013;21(5):935‑43. </a:t>
            </a:r>
          </a:p>
          <a:p>
            <a:pPr marL="0" indent="0">
              <a:buNone/>
            </a:pPr>
            <a:r>
              <a:rPr lang="fr-CA" sz="1800" dirty="0" err="1"/>
              <a:t>Brauer</a:t>
            </a:r>
            <a:r>
              <a:rPr lang="fr-CA" sz="1800" dirty="0"/>
              <a:t> P, </a:t>
            </a:r>
            <a:r>
              <a:rPr lang="fr-CA" sz="1800" dirty="0" err="1"/>
              <a:t>Gorber</a:t>
            </a:r>
            <a:r>
              <a:rPr lang="fr-CA" sz="1800" dirty="0"/>
              <a:t> SC, Shaw E, Singh H, Bell N, Shane ARE, et al. </a:t>
            </a:r>
            <a:r>
              <a:rPr lang="fr-CA" sz="1800" dirty="0" err="1"/>
              <a:t>Recommendations</a:t>
            </a:r>
            <a:r>
              <a:rPr lang="fr-CA" sz="1800" dirty="0"/>
              <a:t> for </a:t>
            </a:r>
            <a:r>
              <a:rPr lang="fr-CA" sz="1800" dirty="0" err="1"/>
              <a:t>prevention</a:t>
            </a:r>
            <a:r>
              <a:rPr lang="fr-CA" sz="1800" dirty="0"/>
              <a:t> of </a:t>
            </a:r>
            <a:r>
              <a:rPr lang="fr-CA" sz="1800" dirty="0" err="1"/>
              <a:t>weight</a:t>
            </a:r>
            <a:r>
              <a:rPr lang="fr-CA" sz="1800" dirty="0"/>
              <a:t> gain and use of </a:t>
            </a:r>
            <a:r>
              <a:rPr lang="fr-CA" sz="1800" dirty="0" err="1"/>
              <a:t>behavioural</a:t>
            </a:r>
            <a:r>
              <a:rPr lang="fr-CA" sz="1800" dirty="0"/>
              <a:t> and </a:t>
            </a:r>
            <a:r>
              <a:rPr lang="fr-CA" sz="1800" dirty="0" err="1"/>
              <a:t>pharmacologic</a:t>
            </a:r>
            <a:r>
              <a:rPr lang="fr-CA" sz="1800" dirty="0"/>
              <a:t> interventions to manage </a:t>
            </a:r>
            <a:r>
              <a:rPr lang="fr-CA" sz="1800" dirty="0" err="1"/>
              <a:t>overweight</a:t>
            </a:r>
            <a:r>
              <a:rPr lang="fr-CA" sz="1800" dirty="0"/>
              <a:t> and </a:t>
            </a:r>
            <a:r>
              <a:rPr lang="fr-CA" sz="1800" dirty="0" err="1"/>
              <a:t>obesity</a:t>
            </a:r>
            <a:r>
              <a:rPr lang="fr-CA" sz="1800" dirty="0"/>
              <a:t> in </a:t>
            </a:r>
            <a:r>
              <a:rPr lang="fr-CA" sz="1800" dirty="0" err="1"/>
              <a:t>adults</a:t>
            </a:r>
            <a:r>
              <a:rPr lang="fr-CA" sz="1800" dirty="0"/>
              <a:t> in </a:t>
            </a:r>
            <a:r>
              <a:rPr lang="fr-CA" sz="1800" dirty="0" err="1"/>
              <a:t>primary</a:t>
            </a:r>
            <a:r>
              <a:rPr lang="fr-CA" sz="1800" dirty="0"/>
              <a:t> care. Canadian </a:t>
            </a:r>
            <a:r>
              <a:rPr lang="fr-CA" sz="1800" dirty="0" err="1"/>
              <a:t>Medical</a:t>
            </a:r>
            <a:r>
              <a:rPr lang="fr-CA" sz="1800" dirty="0"/>
              <a:t> Association Journal. 17 </a:t>
            </a:r>
            <a:r>
              <a:rPr lang="fr-CA" sz="1800" dirty="0" err="1"/>
              <a:t>févr</a:t>
            </a:r>
            <a:r>
              <a:rPr lang="fr-CA" sz="1800" dirty="0"/>
              <a:t> 2015;187(3):184‑95. </a:t>
            </a:r>
          </a:p>
          <a:p>
            <a:pPr marL="0" lvl="0" indent="0">
              <a:buNone/>
            </a:pPr>
            <a:r>
              <a:rPr lang="en-CA" sz="1800" dirty="0"/>
              <a:t>Greenway FL, </a:t>
            </a:r>
            <a:r>
              <a:rPr lang="en-CA" sz="1800" dirty="0" err="1"/>
              <a:t>Dunayevich</a:t>
            </a:r>
            <a:r>
              <a:rPr lang="en-CA" sz="1800" dirty="0"/>
              <a:t> E, Tollefson G, Erickson J, </a:t>
            </a:r>
            <a:r>
              <a:rPr lang="en-CA" sz="1800" dirty="0" err="1"/>
              <a:t>Guttadauria</a:t>
            </a:r>
            <a:r>
              <a:rPr lang="en-CA" sz="1800" dirty="0"/>
              <a:t> M, Fujioka K, et al. Comparison of Combined Bupropion and Naltrexone Therapy for Obesity with Monotherapy and Placebo. The Journal of Clinical Endocrinology &amp; Metabolism. 1 </a:t>
            </a:r>
            <a:r>
              <a:rPr lang="en-CA" sz="1800" dirty="0" err="1"/>
              <a:t>déc</a:t>
            </a:r>
            <a:r>
              <a:rPr lang="en-CA" sz="1800" dirty="0"/>
              <a:t> 2009;94(12):4898‑906. </a:t>
            </a:r>
            <a:endParaRPr lang="fr-CA" sz="1800" dirty="0"/>
          </a:p>
          <a:p>
            <a:pPr marL="0" lvl="0" indent="0">
              <a:buNone/>
            </a:pPr>
            <a:r>
              <a:rPr lang="en-CA" sz="1800" dirty="0"/>
              <a:t>Greenway FL, Fujioka K, </a:t>
            </a:r>
            <a:r>
              <a:rPr lang="en-CA" sz="1800" dirty="0" err="1"/>
              <a:t>Plodkowski</a:t>
            </a:r>
            <a:r>
              <a:rPr lang="en-CA" sz="1800" dirty="0"/>
              <a:t> RA, </a:t>
            </a:r>
            <a:r>
              <a:rPr lang="en-CA" sz="1800" dirty="0" err="1"/>
              <a:t>Mudaliar</a:t>
            </a:r>
            <a:r>
              <a:rPr lang="en-CA" sz="1800" dirty="0"/>
              <a:t> S, </a:t>
            </a:r>
            <a:r>
              <a:rPr lang="en-CA" sz="1800" dirty="0" err="1"/>
              <a:t>Guttadauria</a:t>
            </a:r>
            <a:r>
              <a:rPr lang="en-CA" sz="1800" dirty="0"/>
              <a:t> M, Erickson J, et al. Effect of naltrexone plus bupropion on weight loss in overweight and obese adults (COR-I): a multicentre, randomised, double-blind, placebo-controlled, phase 3 trial. The Lancet. </a:t>
            </a:r>
            <a:r>
              <a:rPr lang="en-CA" sz="1800" dirty="0" err="1"/>
              <a:t>août</a:t>
            </a:r>
            <a:r>
              <a:rPr lang="en-CA" sz="1800" dirty="0"/>
              <a:t> 2010;376(9741):595‑605. </a:t>
            </a:r>
            <a:endParaRPr lang="fr-CA" sz="1800" dirty="0"/>
          </a:p>
          <a:p>
            <a:pPr marL="0" indent="0">
              <a:buNone/>
            </a:pPr>
            <a:r>
              <a:rPr lang="en-CA" sz="1800" dirty="0" err="1"/>
              <a:t>Halseth</a:t>
            </a:r>
            <a:r>
              <a:rPr lang="en-CA" sz="1800" dirty="0"/>
              <a:t> A, Shan K, Walsh B, Gilder K, Fujioka K. Method-of-use study of naltrexone sustained release (SR)/bupropion SR on body weight in individuals with obesity: Effect of NB Intended Use on Body Weight. Obesity. </a:t>
            </a:r>
            <a:r>
              <a:rPr lang="en-CA" sz="1800" dirty="0" err="1"/>
              <a:t>févr</a:t>
            </a:r>
            <a:r>
              <a:rPr lang="en-CA" sz="1800" dirty="0"/>
              <a:t> 2017;25(2):338‑45. </a:t>
            </a:r>
          </a:p>
          <a:p>
            <a:pPr marL="0" indent="0">
              <a:buNone/>
            </a:pPr>
            <a:r>
              <a:rPr lang="fr-CA" sz="1800" dirty="0" err="1"/>
              <a:t>Nissen</a:t>
            </a:r>
            <a:r>
              <a:rPr lang="fr-CA" sz="1800" dirty="0"/>
              <a:t> SE, Wolski KE, </a:t>
            </a:r>
            <a:r>
              <a:rPr lang="fr-CA" sz="1800" dirty="0" err="1"/>
              <a:t>Prcela</a:t>
            </a:r>
            <a:r>
              <a:rPr lang="fr-CA" sz="1800" dirty="0"/>
              <a:t> L, Wadden T, Buse JB, </a:t>
            </a:r>
            <a:r>
              <a:rPr lang="fr-CA" sz="1800" dirty="0" err="1"/>
              <a:t>Bakris</a:t>
            </a:r>
            <a:r>
              <a:rPr lang="fr-CA" sz="1800" dirty="0"/>
              <a:t> G, et al. </a:t>
            </a:r>
            <a:r>
              <a:rPr lang="fr-CA" sz="1800" dirty="0" err="1"/>
              <a:t>Effect</a:t>
            </a:r>
            <a:r>
              <a:rPr lang="fr-CA" sz="1800" dirty="0"/>
              <a:t> of </a:t>
            </a:r>
            <a:r>
              <a:rPr lang="fr-CA" sz="1800" dirty="0" err="1"/>
              <a:t>Naltrexone-Bupropion</a:t>
            </a:r>
            <a:r>
              <a:rPr lang="fr-CA" sz="1800" dirty="0"/>
              <a:t> on Major Adverse </a:t>
            </a:r>
            <a:r>
              <a:rPr lang="fr-CA" sz="1800" dirty="0" err="1"/>
              <a:t>Cardiovascular</a:t>
            </a:r>
            <a:r>
              <a:rPr lang="fr-CA" sz="1800" dirty="0"/>
              <a:t> </a:t>
            </a:r>
            <a:r>
              <a:rPr lang="fr-CA" sz="1800" dirty="0" err="1"/>
              <a:t>Events</a:t>
            </a:r>
            <a:r>
              <a:rPr lang="fr-CA" sz="1800" dirty="0"/>
              <a:t> in </a:t>
            </a:r>
            <a:r>
              <a:rPr lang="fr-CA" sz="1800" dirty="0" err="1"/>
              <a:t>Overweight</a:t>
            </a:r>
            <a:r>
              <a:rPr lang="fr-CA" sz="1800" dirty="0"/>
              <a:t> and Obese Patients </a:t>
            </a:r>
            <a:r>
              <a:rPr lang="fr-CA" sz="1800" dirty="0" err="1"/>
              <a:t>With</a:t>
            </a:r>
            <a:r>
              <a:rPr lang="fr-CA" sz="1800" dirty="0"/>
              <a:t> </a:t>
            </a:r>
            <a:r>
              <a:rPr lang="fr-CA" sz="1800" dirty="0" err="1"/>
              <a:t>Cardiovascular</a:t>
            </a:r>
            <a:r>
              <a:rPr lang="fr-CA" sz="1800" dirty="0"/>
              <a:t> Risk </a:t>
            </a:r>
            <a:r>
              <a:rPr lang="fr-CA" sz="1800" dirty="0" err="1"/>
              <a:t>Factors</a:t>
            </a:r>
            <a:r>
              <a:rPr lang="fr-CA" sz="1800" dirty="0"/>
              <a:t>: A </a:t>
            </a:r>
            <a:r>
              <a:rPr lang="fr-CA" sz="1800" dirty="0" err="1"/>
              <a:t>Randomized</a:t>
            </a:r>
            <a:r>
              <a:rPr lang="fr-CA" sz="1800" dirty="0"/>
              <a:t> </a:t>
            </a:r>
            <a:r>
              <a:rPr lang="fr-CA" sz="1800" dirty="0" err="1"/>
              <a:t>Clinical</a:t>
            </a:r>
            <a:r>
              <a:rPr lang="fr-CA" sz="1800" dirty="0"/>
              <a:t> Trial. JAMA. 8 mars 2016;315(10):990.</a:t>
            </a:r>
          </a:p>
          <a:p>
            <a:pPr marL="0" indent="0">
              <a:buNone/>
            </a:pPr>
            <a:r>
              <a:rPr lang="en-CA" sz="1800" dirty="0"/>
              <a:t>Obesity Canada [</a:t>
            </a:r>
            <a:r>
              <a:rPr lang="en-CA" sz="1800" dirty="0" err="1"/>
              <a:t>En</a:t>
            </a:r>
            <a:r>
              <a:rPr lang="en-CA" sz="1800" dirty="0"/>
              <a:t> </a:t>
            </a:r>
            <a:r>
              <a:rPr lang="en-CA" sz="1800" dirty="0" err="1"/>
              <a:t>ligne</a:t>
            </a:r>
            <a:r>
              <a:rPr lang="en-CA" sz="1800" dirty="0"/>
              <a:t>]. Obesity in Canada; [</a:t>
            </a:r>
            <a:r>
              <a:rPr lang="en-CA" sz="1800" dirty="0" err="1"/>
              <a:t>cité</a:t>
            </a:r>
            <a:r>
              <a:rPr lang="en-CA" sz="1800" dirty="0"/>
              <a:t> le 1 </a:t>
            </a:r>
            <a:r>
              <a:rPr lang="en-CA" sz="1800" dirty="0" err="1"/>
              <a:t>mai</a:t>
            </a:r>
            <a:r>
              <a:rPr lang="en-CA" sz="1800" dirty="0"/>
              <a:t> 2019]. Disponible: </a:t>
            </a:r>
            <a:r>
              <a:rPr lang="en-CA" sz="1800" u="sng" dirty="0">
                <a:hlinkClick r:id="rId2"/>
              </a:rPr>
              <a:t>https://obesitycanada.ca/obesity-in-canada/</a:t>
            </a:r>
            <a:endParaRPr lang="fr-CA" sz="1800" dirty="0"/>
          </a:p>
          <a:p>
            <a:pPr marL="0" lvl="0" indent="0">
              <a:buNone/>
            </a:pPr>
            <a:r>
              <a:rPr lang="en-CA" sz="1800" dirty="0" err="1"/>
              <a:t>Wadden</a:t>
            </a:r>
            <a:r>
              <a:rPr lang="en-CA" sz="1800" dirty="0"/>
              <a:t> TA, </a:t>
            </a:r>
            <a:r>
              <a:rPr lang="en-CA" sz="1800" dirty="0" err="1"/>
              <a:t>Foreyt</a:t>
            </a:r>
            <a:r>
              <a:rPr lang="en-CA" sz="1800" dirty="0"/>
              <a:t> JP, Foster GD, Hill JO, Klein S, O’Neil PM, et al. Weight Loss With Naltrexone SR/Bupropion SR Combination Therapy as an Adjunct to Behavior Modification: The COR-BMOD Trial. Obesity. </a:t>
            </a:r>
            <a:r>
              <a:rPr lang="en-CA" sz="1800" dirty="0" err="1"/>
              <a:t>janv</a:t>
            </a:r>
            <a:r>
              <a:rPr lang="en-CA" sz="1800" dirty="0"/>
              <a:t> 2011;19(1):110‑20. </a:t>
            </a:r>
          </a:p>
          <a:p>
            <a:pPr marL="0" lv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FR" sz="400" dirty="0"/>
          </a:p>
        </p:txBody>
      </p:sp>
    </p:spTree>
    <p:extLst>
      <p:ext uri="{BB962C8B-B14F-4D97-AF65-F5344CB8AC3E}">
        <p14:creationId xmlns:p14="http://schemas.microsoft.com/office/powerpoint/2010/main" val="3989470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874764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6909"/>
            <a:ext cx="9144000" cy="997196"/>
          </a:xfrm>
        </p:spPr>
        <p:txBody>
          <a:bodyPr lIns="0" tIns="0" rIns="0" bIns="0" anchor="ctr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REMERCIEMENTS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2B65D-B913-4435-B4D9-6ED334A5BBFA}"/>
              </a:ext>
            </a:extLst>
          </p:cNvPr>
          <p:cNvSpPr/>
          <p:nvPr/>
        </p:nvSpPr>
        <p:spPr>
          <a:xfrm>
            <a:off x="1369888" y="4906018"/>
            <a:ext cx="9452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Superviseur</a:t>
            </a:r>
            <a:r>
              <a:rPr lang="en-US" sz="3200" dirty="0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: Dr </a:t>
            </a:r>
            <a:r>
              <a:rPr lang="en-US" sz="3200" dirty="0" err="1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Géraldine</a:t>
            </a:r>
            <a:r>
              <a:rPr lang="en-US" sz="3200" dirty="0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Layani</a:t>
            </a:r>
            <a:endParaRPr lang="en-US" sz="3200" dirty="0">
              <a:solidFill>
                <a:srgbClr val="F59F26"/>
              </a:solidFill>
              <a:latin typeface="Century Gothic"/>
              <a:ea typeface="+mj-ea"/>
              <a:cs typeface="+mj-cs"/>
            </a:endParaRPr>
          </a:p>
          <a:p>
            <a:pPr algn="ctr"/>
            <a:r>
              <a:rPr lang="en-US" sz="3200" dirty="0" err="1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Collègues</a:t>
            </a:r>
            <a:r>
              <a:rPr lang="en-US" sz="3200" dirty="0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résidents</a:t>
            </a:r>
            <a:r>
              <a:rPr lang="en-US" sz="3200" dirty="0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 de </a:t>
            </a:r>
            <a:r>
              <a:rPr lang="en-US" sz="3200" dirty="0" err="1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l’UMF</a:t>
            </a:r>
            <a:r>
              <a:rPr lang="en-US" sz="3200" dirty="0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Cité</a:t>
            </a:r>
            <a:r>
              <a:rPr lang="en-US" sz="3200" dirty="0">
                <a:solidFill>
                  <a:srgbClr val="F59F26"/>
                </a:solidFill>
                <a:latin typeface="Century Gothic"/>
                <a:ea typeface="+mj-ea"/>
                <a:cs typeface="+mj-cs"/>
              </a:rPr>
              <a:t>-de-la-Santé</a:t>
            </a: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20554" y="1751852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18459" y="2667139"/>
            <a:ext cx="2159440" cy="21396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b="1" dirty="0"/>
              <a:t>Obésité</a:t>
            </a:r>
            <a:r>
              <a:rPr lang="en-US" sz="3200" b="1" dirty="0"/>
              <a:t> au Canada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43914" y="1575751"/>
            <a:ext cx="3968750" cy="87054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dirty="0"/>
              <a:t>Prévalence augmentera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dirty="0"/>
              <a:t>dans</a:t>
            </a:r>
          </a:p>
          <a:p>
            <a:pPr algn="r"/>
            <a:r>
              <a:rPr lang="fr-FR" sz="2000" dirty="0"/>
              <a:t>les prochaines décennies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61837" y="1414394"/>
            <a:ext cx="1100535" cy="11267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09832" y="1613877"/>
            <a:ext cx="3825330" cy="85329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2000" dirty="0"/>
              <a:t>5 millions de Canadiens</a:t>
            </a:r>
          </a:p>
          <a:p>
            <a:r>
              <a:rPr lang="fr-CA" sz="2000" dirty="0"/>
              <a:t>sont obèses (2014)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40403" y="5164740"/>
            <a:ext cx="3976964" cy="84499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Coût</a:t>
            </a:r>
            <a:r>
              <a:rPr lang="en-US" sz="2000" dirty="0"/>
              <a:t> </a:t>
            </a:r>
            <a:r>
              <a:rPr lang="en-US" sz="2000" dirty="0" err="1"/>
              <a:t>annuel</a:t>
            </a:r>
            <a:r>
              <a:rPr lang="en-US" sz="2000" dirty="0"/>
              <a:t>: 5-7 milliards</a:t>
            </a:r>
          </a:p>
          <a:p>
            <a:r>
              <a:rPr lang="en-US" sz="2000" dirty="0"/>
              <a:t>9 milliards </a:t>
            </a:r>
            <a:r>
              <a:rPr lang="en-US" sz="2000" dirty="0" err="1"/>
              <a:t>en</a:t>
            </a:r>
            <a:r>
              <a:rPr lang="en-US" sz="2000" dirty="0"/>
              <a:t> 2021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35311" y="5043174"/>
            <a:ext cx="1100534" cy="112671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grpSp>
        <p:nvGrpSpPr>
          <p:cNvPr id="36" name="Group 35" descr="Icon of human being and gear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reeform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6" name="Group 45" descr="Icons of bar chart and line graph.">
            <a:extLst>
              <a:ext uri="{FF2B5EF4-FFF2-40B4-BE49-F238E27FC236}">
                <a16:creationId xmlns:a16="http://schemas.microsoft.com/office/drawing/2014/main" id="{0A554E8B-1D78-414E-A0B1-A5F545E78B4E}"/>
              </a:ext>
            </a:extLst>
          </p:cNvPr>
          <p:cNvGrpSpPr/>
          <p:nvPr/>
        </p:nvGrpSpPr>
        <p:grpSpPr>
          <a:xfrm>
            <a:off x="7029921" y="1668416"/>
            <a:ext cx="564365" cy="561440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47" name="Freeform 372">
              <a:extLst>
                <a:ext uri="{FF2B5EF4-FFF2-40B4-BE49-F238E27FC236}">
                  <a16:creationId xmlns:a16="http://schemas.microsoft.com/office/drawing/2014/main" id="{6DEE8EF6-61D5-4E72-BDA7-D7174D7D6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373">
              <a:extLst>
                <a:ext uri="{FF2B5EF4-FFF2-40B4-BE49-F238E27FC236}">
                  <a16:creationId xmlns:a16="http://schemas.microsoft.com/office/drawing/2014/main" id="{B72C3803-DE9D-4217-AF09-849A1877D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3" name="Title 1">
            <a:extLst>
              <a:ext uri="{FF2B5EF4-FFF2-40B4-BE49-F238E27FC236}">
                <a16:creationId xmlns:a16="http://schemas.microsoft.com/office/drawing/2014/main" id="{7478F11A-7C38-4EC6-843D-9D2C4AB6316E}"/>
              </a:ext>
            </a:extLst>
          </p:cNvPr>
          <p:cNvSpPr txBox="1">
            <a:spLocks/>
          </p:cNvSpPr>
          <p:nvPr/>
        </p:nvSpPr>
        <p:spPr>
          <a:xfrm>
            <a:off x="228600" y="198082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Statistiques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F801D57-5D13-420F-A09B-FBCDA83C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35311" y="1410656"/>
            <a:ext cx="1100534" cy="112671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7ABD80-F77D-429F-9950-0294DA75824B}"/>
              </a:ext>
            </a:extLst>
          </p:cNvPr>
          <p:cNvSpPr txBox="1"/>
          <p:nvPr/>
        </p:nvSpPr>
        <p:spPr>
          <a:xfrm>
            <a:off x="6298619" y="6491874"/>
            <a:ext cx="625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Obesity</a:t>
            </a:r>
            <a:r>
              <a:rPr lang="fr-CA" dirty="0"/>
              <a:t> Canada, </a:t>
            </a:r>
            <a:r>
              <a:rPr lang="en-CA" dirty="0"/>
              <a:t>https://obesitycanada.ca/obesity-in-canada</a:t>
            </a:r>
            <a:endParaRPr lang="fr-CA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6812934-2625-4698-A61A-19415ABD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461" y="3396827"/>
            <a:ext cx="3968750" cy="87054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/>
              <a:t>30% bénéficieraient d’un traitement ou suivi médical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EAFE8B3-1862-47DF-82C8-F19774F58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35957" y="3215523"/>
            <a:ext cx="1100535" cy="11267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FC59B47-F61C-4FF8-BA49-970C27CF9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96485" y="5129612"/>
            <a:ext cx="3968750" cy="87054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dirty="0"/>
              <a:t>1 décès prématuré sur 10 chez les adultes de 20-64 ans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6885824-733A-47F4-8033-CCC95096B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4952" y="5044077"/>
            <a:ext cx="1100535" cy="11267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2D6EB55C-9B27-4432-8C29-193676485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94285" y="3330368"/>
            <a:ext cx="3954439" cy="85329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CA" sz="2000" dirty="0"/>
              <a:t>Associée à de multiples problèmes de santé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559867F-ED79-457E-B4F5-D5CA2B651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07715" y="3172872"/>
            <a:ext cx="1100534" cy="112671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pic>
        <p:nvPicPr>
          <p:cNvPr id="5" name="Graphic 4" descr="Dollar">
            <a:extLst>
              <a:ext uri="{FF2B5EF4-FFF2-40B4-BE49-F238E27FC236}">
                <a16:creationId xmlns:a16="http://schemas.microsoft.com/office/drawing/2014/main" id="{D157DD1C-FA63-440C-81F0-DAEFAAA07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8378" y="5149329"/>
            <a:ext cx="914400" cy="914400"/>
          </a:xfrm>
          <a:prstGeom prst="rect">
            <a:avLst/>
          </a:prstGeom>
        </p:spPr>
      </p:pic>
      <p:pic>
        <p:nvPicPr>
          <p:cNvPr id="7" name="Graphic 6" descr="Skeleton">
            <a:extLst>
              <a:ext uri="{FF2B5EF4-FFF2-40B4-BE49-F238E27FC236}">
                <a16:creationId xmlns:a16="http://schemas.microsoft.com/office/drawing/2014/main" id="{8DFD48E3-E3DD-4EE7-905C-1B2FE0E97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06102" y="1583985"/>
            <a:ext cx="1584935" cy="757269"/>
          </a:xfrm>
          <a:prstGeom prst="rect">
            <a:avLst/>
          </a:prstGeom>
        </p:spPr>
      </p:pic>
      <p:pic>
        <p:nvPicPr>
          <p:cNvPr id="63" name="Graphic 62" descr="Stethoscope">
            <a:extLst>
              <a:ext uri="{FF2B5EF4-FFF2-40B4-BE49-F238E27FC236}">
                <a16:creationId xmlns:a16="http://schemas.microsoft.com/office/drawing/2014/main" id="{2641C0BA-E908-41D4-AC6F-78B9344E2A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45154" y="3345577"/>
            <a:ext cx="913816" cy="913816"/>
          </a:xfrm>
          <a:prstGeom prst="rect">
            <a:avLst/>
          </a:prstGeom>
        </p:spPr>
      </p:pic>
      <p:pic>
        <p:nvPicPr>
          <p:cNvPr id="65" name="Graphic 64" descr="Heart organ">
            <a:extLst>
              <a:ext uri="{FF2B5EF4-FFF2-40B4-BE49-F238E27FC236}">
                <a16:creationId xmlns:a16="http://schemas.microsoft.com/office/drawing/2014/main" id="{0178A7B0-5382-451A-AC88-7DC7F1CA77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00782" y="3234752"/>
            <a:ext cx="914400" cy="914400"/>
          </a:xfrm>
          <a:prstGeom prst="rect">
            <a:avLst/>
          </a:prstGeom>
        </p:spPr>
      </p:pic>
      <p:pic>
        <p:nvPicPr>
          <p:cNvPr id="67" name="Graphic 66" descr="Danger">
            <a:extLst>
              <a:ext uri="{FF2B5EF4-FFF2-40B4-BE49-F238E27FC236}">
                <a16:creationId xmlns:a16="http://schemas.microsoft.com/office/drawing/2014/main" id="{5AD048C4-C769-494C-A3FA-F56C982801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10606" y="5068244"/>
            <a:ext cx="910929" cy="91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884115" y="2529585"/>
            <a:ext cx="4472293" cy="2248034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214949" y="2505525"/>
            <a:ext cx="4467985" cy="2220710"/>
          </a:xfrm>
          <a:prstGeom prst="trapezoid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8633642F-F59E-46DC-8FD2-146675F14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632290" y="2508057"/>
            <a:ext cx="4472293" cy="2248034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E3A5ADE2-4A6D-4299-87FB-AD8FD7D48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493222" y="2541098"/>
            <a:ext cx="4467985" cy="2220710"/>
          </a:xfrm>
          <a:prstGeom prst="trapezoid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411271" y="2875002"/>
            <a:ext cx="188106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MALADIE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MULTIFACTORIELLE</a:t>
            </a:r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22CD2062-9220-4BD7-B0C0-09C8DF4AF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854141" y="2489707"/>
            <a:ext cx="4472293" cy="2248034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5407747" y="2896452"/>
            <a:ext cx="1371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HABITUDES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DE VIE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2833417" y="2876984"/>
            <a:ext cx="174397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CIBLE DE PERTE DE POIDS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783096" y="2896452"/>
            <a:ext cx="1371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CHIRURGIE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BARIATRIQUE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23160" y="2865360"/>
            <a:ext cx="226928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TRAITEMENT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PHARMACOLOGIQUE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534162-B6E2-4579-9DAD-AD8DE07459BC}"/>
              </a:ext>
            </a:extLst>
          </p:cNvPr>
          <p:cNvSpPr/>
          <p:nvPr/>
        </p:nvSpPr>
        <p:spPr>
          <a:xfrm>
            <a:off x="5078422" y="3875726"/>
            <a:ext cx="2039197" cy="97757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Faible adhérence</a:t>
            </a:r>
          </a:p>
          <a:p>
            <a:pPr algn="ctr">
              <a:lnSpc>
                <a:spcPts val="1900"/>
              </a:lnSpc>
            </a:pPr>
            <a:endParaRPr lang="fr-CA" sz="22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«Binge» et «</a:t>
            </a:r>
            <a:r>
              <a:rPr lang="fr-CA" sz="2200" dirty="0" err="1">
                <a:solidFill>
                  <a:schemeClr val="bg1"/>
                </a:solidFill>
                <a:cs typeface="Segoe UI" panose="020B0502040204020203" pitchFamily="34" charset="0"/>
              </a:rPr>
              <a:t>cravings</a:t>
            </a: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»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2750649" y="3729813"/>
            <a:ext cx="1909512" cy="146488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 </a:t>
            </a: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5-10% est bénéfique</a:t>
            </a:r>
          </a:p>
          <a:p>
            <a:pPr algn="ctr">
              <a:lnSpc>
                <a:spcPts val="1900"/>
              </a:lnSpc>
            </a:pPr>
            <a:endParaRPr lang="fr-CA" sz="22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 </a:t>
            </a: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20-30% Bénéfices majeurs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2898" y="3729813"/>
            <a:ext cx="2155468" cy="170559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Très efficace, mais…</a:t>
            </a:r>
          </a:p>
          <a:p>
            <a:pPr algn="ctr">
              <a:lnSpc>
                <a:spcPts val="1900"/>
              </a:lnSpc>
            </a:pPr>
            <a:endParaRPr lang="fr-CA" sz="22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Accès limité</a:t>
            </a:r>
          </a:p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Risques</a:t>
            </a:r>
          </a:p>
          <a:p>
            <a:pPr algn="ctr">
              <a:lnSpc>
                <a:spcPts val="1900"/>
              </a:lnSpc>
            </a:pPr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Complications</a:t>
            </a:r>
          </a:p>
          <a:p>
            <a:pPr algn="ctr">
              <a:lnSpc>
                <a:spcPts val="1900"/>
              </a:lnSpc>
            </a:pPr>
            <a:endParaRPr lang="en-US" sz="22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9733783" y="3632074"/>
            <a:ext cx="2248037" cy="153888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cs typeface="Segoe UI" panose="020B0502040204020203" pitchFamily="34" charset="0"/>
              </a:rPr>
              <a:t>Orlistat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cs typeface="Segoe UI" panose="020B0502040204020203" pitchFamily="34" charset="0"/>
              </a:rPr>
              <a:t>(Xenical)</a:t>
            </a:r>
          </a:p>
          <a:p>
            <a:pPr algn="ctr"/>
            <a:endParaRPr lang="en-US" sz="9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algn="ctr"/>
            <a:r>
              <a:rPr lang="en-US" sz="2200" dirty="0">
                <a:solidFill>
                  <a:schemeClr val="bg1"/>
                </a:solidFill>
                <a:cs typeface="Segoe UI" panose="020B0502040204020203" pitchFamily="34" charset="0"/>
              </a:rPr>
              <a:t>Liraglutide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cs typeface="Segoe UI" panose="020B0502040204020203" pitchFamily="34" charset="0"/>
              </a:rPr>
              <a:t>(</a:t>
            </a:r>
            <a:r>
              <a:rPr lang="en-US" sz="2200" dirty="0" err="1">
                <a:solidFill>
                  <a:schemeClr val="bg1"/>
                </a:solidFill>
                <a:cs typeface="Segoe UI" panose="020B0502040204020203" pitchFamily="34" charset="0"/>
              </a:rPr>
              <a:t>Saxenda</a:t>
            </a:r>
            <a:r>
              <a:rPr lang="en-US" sz="2200" dirty="0">
                <a:solidFill>
                  <a:schemeClr val="bg1"/>
                </a:solidFill>
                <a:cs typeface="Segoe UI" panose="020B0502040204020203" pitchFamily="34" charset="0"/>
              </a:rPr>
              <a:t>)</a:t>
            </a:r>
          </a:p>
        </p:txBody>
      </p:sp>
      <p:pic>
        <p:nvPicPr>
          <p:cNvPr id="5" name="Graphic 4" descr="Burger and drink">
            <a:extLst>
              <a:ext uri="{FF2B5EF4-FFF2-40B4-BE49-F238E27FC236}">
                <a16:creationId xmlns:a16="http://schemas.microsoft.com/office/drawing/2014/main" id="{58282300-28B0-47AF-94A3-054E560603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3087" y="1849698"/>
            <a:ext cx="914400" cy="914400"/>
          </a:xfrm>
          <a:prstGeom prst="rect">
            <a:avLst/>
          </a:prstGeom>
        </p:spPr>
      </p:pic>
      <p:pic>
        <p:nvPicPr>
          <p:cNvPr id="12" name="Graphic 11" descr="Scale">
            <a:extLst>
              <a:ext uri="{FF2B5EF4-FFF2-40B4-BE49-F238E27FC236}">
                <a16:creationId xmlns:a16="http://schemas.microsoft.com/office/drawing/2014/main" id="{05377BC3-F8BC-4864-99E3-0F89BA3E62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9334" y="1858635"/>
            <a:ext cx="914400" cy="914400"/>
          </a:xfrm>
          <a:prstGeom prst="rect">
            <a:avLst/>
          </a:prstGeom>
        </p:spPr>
      </p:pic>
      <p:pic>
        <p:nvPicPr>
          <p:cNvPr id="17" name="Graphic 16" descr="Medicine">
            <a:extLst>
              <a:ext uri="{FF2B5EF4-FFF2-40B4-BE49-F238E27FC236}">
                <a16:creationId xmlns:a16="http://schemas.microsoft.com/office/drawing/2014/main" id="{24652645-488F-495D-9FE8-FC7299A97F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11528" y="1932536"/>
            <a:ext cx="913816" cy="913816"/>
          </a:xfrm>
          <a:prstGeom prst="rect">
            <a:avLst/>
          </a:prstGeom>
        </p:spPr>
      </p:pic>
      <p:pic>
        <p:nvPicPr>
          <p:cNvPr id="58" name="Graphic 57" descr="Stomach">
            <a:extLst>
              <a:ext uri="{FF2B5EF4-FFF2-40B4-BE49-F238E27FC236}">
                <a16:creationId xmlns:a16="http://schemas.microsoft.com/office/drawing/2014/main" id="{024FE58C-F1EA-4B12-A126-654391AC0E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11696" y="1849698"/>
            <a:ext cx="914400" cy="914400"/>
          </a:xfrm>
          <a:prstGeom prst="rect">
            <a:avLst/>
          </a:prstGeom>
        </p:spPr>
      </p:pic>
      <p:sp>
        <p:nvSpPr>
          <p:cNvPr id="60" name="Title 1">
            <a:extLst>
              <a:ext uri="{FF2B5EF4-FFF2-40B4-BE49-F238E27FC236}">
                <a16:creationId xmlns:a16="http://schemas.microsoft.com/office/drawing/2014/main" id="{97B23D4C-59D7-4AB4-9F26-8804B4C792F8}"/>
              </a:ext>
            </a:extLst>
          </p:cNvPr>
          <p:cNvSpPr txBox="1">
            <a:spLocks/>
          </p:cNvSpPr>
          <p:nvPr/>
        </p:nvSpPr>
        <p:spPr>
          <a:xfrm>
            <a:off x="228600" y="198082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" name="Graphic 60" descr="Network">
            <a:extLst>
              <a:ext uri="{FF2B5EF4-FFF2-40B4-BE49-F238E27FC236}">
                <a16:creationId xmlns:a16="http://schemas.microsoft.com/office/drawing/2014/main" id="{23063EF2-D247-41CC-9B2A-F265DE43E1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1639" y="1812252"/>
            <a:ext cx="960783" cy="96078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9B1395CA-F36C-4B92-BF5F-EF8A726C3C54}"/>
              </a:ext>
            </a:extLst>
          </p:cNvPr>
          <p:cNvSpPr txBox="1"/>
          <p:nvPr/>
        </p:nvSpPr>
        <p:spPr>
          <a:xfrm>
            <a:off x="4217496" y="6488214"/>
            <a:ext cx="8169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err="1"/>
              <a:t>Obesity</a:t>
            </a:r>
            <a:r>
              <a:rPr lang="fr-CA" sz="1600" dirty="0"/>
              <a:t> Canada, </a:t>
            </a:r>
            <a:r>
              <a:rPr lang="en-CA" sz="1600" dirty="0"/>
              <a:t>https://obesitycanada.ca/understanding-obesity/much-weight-lose-healthy</a:t>
            </a:r>
            <a:endParaRPr lang="fr-CA" sz="1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C8AF6-D510-4B36-87AA-221616769B98}"/>
              </a:ext>
            </a:extLst>
          </p:cNvPr>
          <p:cNvSpPr/>
          <p:nvPr/>
        </p:nvSpPr>
        <p:spPr>
          <a:xfrm>
            <a:off x="342378" y="3687406"/>
            <a:ext cx="2018848" cy="135421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fr-CA" sz="2200" dirty="0">
                <a:solidFill>
                  <a:schemeClr val="bg1"/>
                </a:solidFill>
                <a:cs typeface="Segoe UI" panose="020B0502040204020203" pitchFamily="34" charset="0"/>
              </a:rPr>
              <a:t>Mécanismes hormonaux complexes régulant l’appétit</a:t>
            </a:r>
          </a:p>
        </p:txBody>
      </p:sp>
    </p:spTree>
    <p:extLst>
      <p:ext uri="{BB962C8B-B14F-4D97-AF65-F5344CB8AC3E}">
        <p14:creationId xmlns:p14="http://schemas.microsoft.com/office/powerpoint/2010/main" val="134117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TECHNICAL ANALYSIS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FINANCIAL ANALYSIS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ECONOMIC ANALYSIS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886383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534162-B6E2-4579-9DAD-AD8DE07459BC}"/>
              </a:ext>
            </a:extLst>
          </p:cNvPr>
          <p:cNvSpPr/>
          <p:nvPr/>
        </p:nvSpPr>
        <p:spPr>
          <a:xfrm>
            <a:off x="3053182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5219979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9BE33B2-7B2A-45A7-8731-C63C581B3323}"/>
              </a:ext>
            </a:extLst>
          </p:cNvPr>
          <p:cNvSpPr/>
          <p:nvPr/>
        </p:nvSpPr>
        <p:spPr>
          <a:xfrm>
            <a:off x="421431" y="3653603"/>
            <a:ext cx="7246856" cy="2471624"/>
          </a:xfrm>
          <a:prstGeom prst="roundRect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582905" y="3886747"/>
            <a:ext cx="7056725" cy="195098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>
              <a:lnSpc>
                <a:spcPct val="125000"/>
              </a:lnSpc>
            </a:pPr>
            <a:r>
              <a:rPr lang="fr-CA" sz="2600" dirty="0">
                <a:solidFill>
                  <a:prstClr val="white"/>
                </a:solidFill>
              </a:rPr>
              <a:t>	La combinaison </a:t>
            </a:r>
            <a:r>
              <a:rPr lang="fr-CA" sz="2600" dirty="0" err="1">
                <a:solidFill>
                  <a:prstClr val="white"/>
                </a:solidFill>
              </a:rPr>
              <a:t>NaltrexoneSR</a:t>
            </a:r>
            <a:r>
              <a:rPr lang="fr-CA" sz="2600" dirty="0">
                <a:solidFill>
                  <a:prstClr val="white"/>
                </a:solidFill>
              </a:rPr>
              <a:t>/</a:t>
            </a:r>
            <a:r>
              <a:rPr lang="fr-CA" sz="2600" dirty="0" err="1">
                <a:solidFill>
                  <a:prstClr val="white"/>
                </a:solidFill>
              </a:rPr>
              <a:t>BupropionSR</a:t>
            </a:r>
            <a:r>
              <a:rPr lang="fr-CA" sz="2600" dirty="0">
                <a:solidFill>
                  <a:prstClr val="white"/>
                </a:solidFill>
              </a:rPr>
              <a:t> est-elle efficace pour la perte de poids chez une population adulte obèse, non-diabétique, comparativement au placebo ou soins usuels?</a:t>
            </a:r>
            <a:endParaRPr lang="en-US" sz="26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3742205" y="2300343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4C8B96B-6522-4CA2-A0B7-36C548F2A8A5}"/>
              </a:ext>
            </a:extLst>
          </p:cNvPr>
          <p:cNvSpPr/>
          <p:nvPr/>
        </p:nvSpPr>
        <p:spPr>
          <a:xfrm>
            <a:off x="7961921" y="1455460"/>
            <a:ext cx="3854791" cy="4669767"/>
          </a:xfrm>
          <a:prstGeom prst="roundRect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grpSp>
        <p:nvGrpSpPr>
          <p:cNvPr id="58" name="Group 57" descr="Icon of money. ">
            <a:extLst>
              <a:ext uri="{FF2B5EF4-FFF2-40B4-BE49-F238E27FC236}">
                <a16:creationId xmlns:a16="http://schemas.microsoft.com/office/drawing/2014/main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reeform 497">
              <a:extLst>
                <a:ext uri="{FF2B5EF4-FFF2-40B4-BE49-F238E27FC236}">
                  <a16:creationId xmlns:a16="http://schemas.microsoft.com/office/drawing/2014/main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498">
              <a:extLst>
                <a:ext uri="{FF2B5EF4-FFF2-40B4-BE49-F238E27FC236}">
                  <a16:creationId xmlns:a16="http://schemas.microsoft.com/office/drawing/2014/main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499">
              <a:extLst>
                <a:ext uri="{FF2B5EF4-FFF2-40B4-BE49-F238E27FC236}">
                  <a16:creationId xmlns:a16="http://schemas.microsoft.com/office/drawing/2014/main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00">
              <a:extLst>
                <a:ext uri="{FF2B5EF4-FFF2-40B4-BE49-F238E27FC236}">
                  <a16:creationId xmlns:a16="http://schemas.microsoft.com/office/drawing/2014/main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01">
              <a:extLst>
                <a:ext uri="{FF2B5EF4-FFF2-40B4-BE49-F238E27FC236}">
                  <a16:creationId xmlns:a16="http://schemas.microsoft.com/office/drawing/2014/main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502">
              <a:extLst>
                <a:ext uri="{FF2B5EF4-FFF2-40B4-BE49-F238E27FC236}">
                  <a16:creationId xmlns:a16="http://schemas.microsoft.com/office/drawing/2014/main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03">
              <a:extLst>
                <a:ext uri="{FF2B5EF4-FFF2-40B4-BE49-F238E27FC236}">
                  <a16:creationId xmlns:a16="http://schemas.microsoft.com/office/drawing/2014/main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04">
              <a:extLst>
                <a:ext uri="{FF2B5EF4-FFF2-40B4-BE49-F238E27FC236}">
                  <a16:creationId xmlns:a16="http://schemas.microsoft.com/office/drawing/2014/main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892730D-4F1F-4839-B590-9CC5BE5AFF95}"/>
              </a:ext>
            </a:extLst>
          </p:cNvPr>
          <p:cNvSpPr/>
          <p:nvPr/>
        </p:nvSpPr>
        <p:spPr>
          <a:xfrm>
            <a:off x="421431" y="1455460"/>
            <a:ext cx="7246856" cy="1937732"/>
          </a:xfrm>
          <a:prstGeom prst="roundRect">
            <a:avLst/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270C40B5-BDCA-4F99-B510-A11FF884A692}"/>
              </a:ext>
            </a:extLst>
          </p:cNvPr>
          <p:cNvSpPr txBox="1">
            <a:spLocks/>
          </p:cNvSpPr>
          <p:nvPr/>
        </p:nvSpPr>
        <p:spPr>
          <a:xfrm>
            <a:off x="520275" y="1599598"/>
            <a:ext cx="7131899" cy="14589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5000"/>
              </a:lnSpc>
              <a:buNone/>
            </a:pPr>
            <a:r>
              <a:rPr lang="fr-CA" sz="2600" dirty="0">
                <a:solidFill>
                  <a:schemeClr val="bg1"/>
                </a:solidFill>
              </a:rPr>
              <a:t>Approbation en décembre 2018 par Santé Canada de la combinaison </a:t>
            </a:r>
            <a:r>
              <a:rPr lang="fr-CA" sz="2600" dirty="0" err="1">
                <a:solidFill>
                  <a:schemeClr val="bg1"/>
                </a:solidFill>
              </a:rPr>
              <a:t>Naltrexone</a:t>
            </a:r>
            <a:r>
              <a:rPr lang="fr-CA" sz="2600" dirty="0">
                <a:solidFill>
                  <a:schemeClr val="bg1"/>
                </a:solidFill>
              </a:rPr>
              <a:t> SR/</a:t>
            </a:r>
            <a:r>
              <a:rPr lang="fr-CA" sz="2600" dirty="0" err="1">
                <a:solidFill>
                  <a:schemeClr val="bg1"/>
                </a:solidFill>
              </a:rPr>
              <a:t>Bupropion</a:t>
            </a:r>
            <a:r>
              <a:rPr lang="fr-CA" sz="2600" dirty="0">
                <a:solidFill>
                  <a:schemeClr val="bg1"/>
                </a:solidFill>
              </a:rPr>
              <a:t> SR (</a:t>
            </a:r>
            <a:r>
              <a:rPr lang="fr-CA" sz="2600" dirty="0" err="1">
                <a:solidFill>
                  <a:schemeClr val="bg1"/>
                </a:solidFill>
              </a:rPr>
              <a:t>Contrave</a:t>
            </a:r>
            <a:r>
              <a:rPr lang="fr-CA" sz="2600" dirty="0">
                <a:solidFill>
                  <a:schemeClr val="bg1"/>
                </a:solidFill>
              </a:rPr>
              <a:t>) pour la perte de poids</a:t>
            </a:r>
          </a:p>
          <a:p>
            <a:pPr marL="0" indent="0">
              <a:lnSpc>
                <a:spcPct val="125000"/>
              </a:lnSpc>
              <a:buNone/>
            </a:pPr>
            <a:endParaRPr lang="fr-CA" sz="2600" dirty="0"/>
          </a:p>
          <a:p>
            <a:pPr marL="0" indent="0">
              <a:buNone/>
            </a:pPr>
            <a:endParaRPr lang="fr-CA" sz="2600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EBDA8F4-480F-4A3E-8E67-6532FD545A3E}"/>
              </a:ext>
            </a:extLst>
          </p:cNvPr>
          <p:cNvSpPr txBox="1">
            <a:spLocks/>
          </p:cNvSpPr>
          <p:nvPr/>
        </p:nvSpPr>
        <p:spPr>
          <a:xfrm>
            <a:off x="8117126" y="2049614"/>
            <a:ext cx="3541803" cy="29158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5000"/>
              </a:lnSpc>
              <a:buNone/>
            </a:pPr>
            <a:r>
              <a:rPr lang="fr-CA" sz="2600" dirty="0">
                <a:solidFill>
                  <a:schemeClr val="bg1"/>
                </a:solidFill>
              </a:rPr>
              <a:t>Activation synergique des neurones POMC: effet anorexigène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fr-CA" sz="2600" dirty="0">
                <a:solidFill>
                  <a:schemeClr val="bg1"/>
                </a:solidFill>
              </a:rPr>
              <a:t>Diminution des </a:t>
            </a:r>
            <a:r>
              <a:rPr lang="fr-CA" dirty="0">
                <a:solidFill>
                  <a:schemeClr val="bg1"/>
                </a:solidFill>
                <a:cs typeface="Segoe UI" panose="020B0502040204020203" pitchFamily="34" charset="0"/>
              </a:rPr>
              <a:t>«binge»</a:t>
            </a:r>
            <a:r>
              <a:rPr lang="fr-CA" sz="2600" dirty="0">
                <a:solidFill>
                  <a:schemeClr val="bg1"/>
                </a:solidFill>
              </a:rPr>
              <a:t> en régulant le circuit de récompense</a:t>
            </a:r>
          </a:p>
        </p:txBody>
      </p:sp>
      <p:pic>
        <p:nvPicPr>
          <p:cNvPr id="3" name="Graphic 2" descr="Brain in head">
            <a:extLst>
              <a:ext uri="{FF2B5EF4-FFF2-40B4-BE49-F238E27FC236}">
                <a16:creationId xmlns:a16="http://schemas.microsoft.com/office/drawing/2014/main" id="{6A8E183A-CC21-47FD-A569-26720C13A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67292" y="4839338"/>
            <a:ext cx="1030476" cy="1030476"/>
          </a:xfrm>
          <a:prstGeom prst="rect">
            <a:avLst/>
          </a:prstGeom>
        </p:spPr>
      </p:pic>
      <p:pic>
        <p:nvPicPr>
          <p:cNvPr id="6" name="Graphic 5" descr="Magnifying glass">
            <a:extLst>
              <a:ext uri="{FF2B5EF4-FFF2-40B4-BE49-F238E27FC236}">
                <a16:creationId xmlns:a16="http://schemas.microsoft.com/office/drawing/2014/main" id="{ED0DAFDD-D606-4CAB-9DB5-300479E1BF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4503" y="3723865"/>
            <a:ext cx="781753" cy="781753"/>
          </a:xfrm>
          <a:prstGeom prst="rect">
            <a:avLst/>
          </a:prstGeom>
        </p:spPr>
      </p:pic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E1467D45-568D-4C11-AE27-D6401B56A0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47259" y="2602497"/>
            <a:ext cx="724762" cy="724762"/>
          </a:xfrm>
          <a:prstGeom prst="rect">
            <a:avLst/>
          </a:prstGeom>
        </p:spPr>
      </p:pic>
      <p:sp>
        <p:nvSpPr>
          <p:cNvPr id="36" name="Title 1">
            <a:extLst>
              <a:ext uri="{FF2B5EF4-FFF2-40B4-BE49-F238E27FC236}">
                <a16:creationId xmlns:a16="http://schemas.microsoft.com/office/drawing/2014/main" id="{E0B6C76F-94E8-477F-B523-1D29DE982501}"/>
              </a:ext>
            </a:extLst>
          </p:cNvPr>
          <p:cNvSpPr txBox="1">
            <a:spLocks/>
          </p:cNvSpPr>
          <p:nvPr/>
        </p:nvSpPr>
        <p:spPr>
          <a:xfrm>
            <a:off x="228600" y="198082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Méthode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F23A462-D581-4451-A275-D8FA412E1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6700" y="3001985"/>
            <a:ext cx="1587500" cy="1587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33E4AB5-6FC1-4454-9421-850EF5A4A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37551" y="1930518"/>
            <a:ext cx="1587500" cy="15875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0123448-0B37-4226-B26C-A3081E614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37423" y="3001986"/>
            <a:ext cx="1587500" cy="15875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3287700-63E7-4098-B825-B123C1113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87072" y="1238126"/>
            <a:ext cx="1587500" cy="1587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9943F00-C6CB-4F10-A02B-801F37984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96017" y="3001984"/>
            <a:ext cx="1587500" cy="1587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1AB5AC-284A-472B-B8E5-2F198F4E9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" idx="6"/>
            <a:endCxn id="65" idx="2"/>
          </p:cNvCxnSpPr>
          <p:nvPr/>
        </p:nvCxnSpPr>
        <p:spPr>
          <a:xfrm flipV="1">
            <a:off x="1854200" y="3795734"/>
            <a:ext cx="283351" cy="1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1394D4E-BC7A-418D-B233-6C374456A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5" idx="6"/>
            <a:endCxn id="73" idx="2"/>
          </p:cNvCxnSpPr>
          <p:nvPr/>
        </p:nvCxnSpPr>
        <p:spPr>
          <a:xfrm>
            <a:off x="3725051" y="3795734"/>
            <a:ext cx="212372" cy="2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1AAA85B-D8C7-43BE-844A-625265015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3" idx="6"/>
            <a:endCxn id="128" idx="2"/>
          </p:cNvCxnSpPr>
          <p:nvPr/>
        </p:nvCxnSpPr>
        <p:spPr>
          <a:xfrm flipV="1">
            <a:off x="5524923" y="3795734"/>
            <a:ext cx="569104" cy="2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9F6EE26A-3174-49AD-900E-08C045755F3C}"/>
              </a:ext>
            </a:extLst>
          </p:cNvPr>
          <p:cNvSpPr/>
          <p:nvPr/>
        </p:nvSpPr>
        <p:spPr>
          <a:xfrm>
            <a:off x="4029859" y="3328271"/>
            <a:ext cx="1371600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126 articles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CFAFBF-6B2A-49A8-ADCE-FD94A08C87B3}"/>
              </a:ext>
            </a:extLst>
          </p:cNvPr>
          <p:cNvSpPr/>
          <p:nvPr/>
        </p:nvSpPr>
        <p:spPr>
          <a:xfrm>
            <a:off x="7895022" y="1396445"/>
            <a:ext cx="1371600" cy="123110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5 articles </a:t>
            </a:r>
            <a:r>
              <a:rPr lang="en-US" sz="2000" dirty="0" err="1">
                <a:solidFill>
                  <a:schemeClr val="bg1"/>
                </a:solidFill>
              </a:rPr>
              <a:t>exclus</a:t>
            </a:r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selon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critères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E1470D9-FD0C-4BFB-938B-F0865CAC1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37551" y="3001984"/>
            <a:ext cx="1587500" cy="15875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F8D1DEA-0363-4C10-925D-1D68E14CCEF4}"/>
              </a:ext>
            </a:extLst>
          </p:cNvPr>
          <p:cNvSpPr/>
          <p:nvPr/>
        </p:nvSpPr>
        <p:spPr>
          <a:xfrm>
            <a:off x="2053689" y="1133101"/>
            <a:ext cx="1745699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Mots-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clés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(MESH)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BEBF752-C33D-4EC4-8210-F7B1D3A10097}"/>
              </a:ext>
            </a:extLst>
          </p:cNvPr>
          <p:cNvSpPr/>
          <p:nvPr/>
        </p:nvSpPr>
        <p:spPr>
          <a:xfrm>
            <a:off x="2258201" y="2302405"/>
            <a:ext cx="1371600" cy="104644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en-US" sz="1600" dirty="0">
                <a:solidFill>
                  <a:schemeClr val="bg1"/>
                </a:solidFill>
              </a:rPr>
              <a:t>Naltrexone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AND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A432642-5282-4223-BEEF-8469B93751B1}"/>
              </a:ext>
            </a:extLst>
          </p:cNvPr>
          <p:cNvSpPr/>
          <p:nvPr/>
        </p:nvSpPr>
        <p:spPr>
          <a:xfrm>
            <a:off x="398860" y="3406526"/>
            <a:ext cx="1371600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Recherche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PUBMED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3F1E569-664D-4619-A4FF-77A35007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34023" y="4164048"/>
            <a:ext cx="1587500" cy="15875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8A951C2-1473-468E-A1E2-AADC8ECD240F}"/>
              </a:ext>
            </a:extLst>
          </p:cNvPr>
          <p:cNvSpPr/>
          <p:nvPr/>
        </p:nvSpPr>
        <p:spPr>
          <a:xfrm>
            <a:off x="2240739" y="3657528"/>
            <a:ext cx="1371600" cy="104644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Calibri" panose="020F0502020204030204" pitchFamily="34" charset="0"/>
              </a:rPr>
              <a:t>« Bupropion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  <a:cs typeface="Calibri" panose="020F0502020204030204" pitchFamily="34" charset="0"/>
              </a:rPr>
              <a:t>»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AND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10F260B-E6DE-4FF1-B8AC-3E274AFE86EC}"/>
              </a:ext>
            </a:extLst>
          </p:cNvPr>
          <p:cNvSpPr/>
          <p:nvPr/>
        </p:nvSpPr>
        <p:spPr>
          <a:xfrm>
            <a:off x="2261151" y="5013383"/>
            <a:ext cx="1371600" cy="24622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Calibri" panose="020F0502020204030204" pitchFamily="34" charset="0"/>
              </a:rPr>
              <a:t>« Weight loss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  <a:cs typeface="Calibri" panose="020F0502020204030204" pitchFamily="34" charset="0"/>
              </a:rPr>
              <a:t>»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14D248D5-DB5D-47CE-9600-B94388DA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4027" y="3001984"/>
            <a:ext cx="1587500" cy="15875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A2FD9F9-B88D-42BE-872D-9CD6EFF540A3}"/>
              </a:ext>
            </a:extLst>
          </p:cNvPr>
          <p:cNvSpPr/>
          <p:nvPr/>
        </p:nvSpPr>
        <p:spPr>
          <a:xfrm>
            <a:off x="6196303" y="3292017"/>
            <a:ext cx="1371600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10 articles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FD19B29-0FF6-45EE-8683-C58A7E565C1B}"/>
              </a:ext>
            </a:extLst>
          </p:cNvPr>
          <p:cNvSpPr/>
          <p:nvPr/>
        </p:nvSpPr>
        <p:spPr>
          <a:xfrm>
            <a:off x="4465084" y="1912942"/>
            <a:ext cx="2641345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Filtre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«Clinical Trial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» appliqué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FBCAA66-E52A-49E6-BBB4-CF7871B4A362}"/>
              </a:ext>
            </a:extLst>
          </p:cNvPr>
          <p:cNvCxnSpPr>
            <a:cxnSpLocks/>
          </p:cNvCxnSpPr>
          <p:nvPr/>
        </p:nvCxnSpPr>
        <p:spPr>
          <a:xfrm>
            <a:off x="5785757" y="2724268"/>
            <a:ext cx="1" cy="10714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7B31D8BE-6219-4378-A33D-454D3932F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28" idx="6"/>
            <a:endCxn id="77" idx="2"/>
          </p:cNvCxnSpPr>
          <p:nvPr/>
        </p:nvCxnSpPr>
        <p:spPr>
          <a:xfrm>
            <a:off x="7681527" y="3795734"/>
            <a:ext cx="2014490" cy="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968AB4F3-0B01-4430-99FB-A08AA20FA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76" idx="4"/>
          </p:cNvCxnSpPr>
          <p:nvPr/>
        </p:nvCxnSpPr>
        <p:spPr>
          <a:xfrm flipV="1">
            <a:off x="8580822" y="2825626"/>
            <a:ext cx="0" cy="950232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F57BD49-7BA7-4A07-937D-740043A92702}"/>
              </a:ext>
            </a:extLst>
          </p:cNvPr>
          <p:cNvSpPr/>
          <p:nvPr/>
        </p:nvSpPr>
        <p:spPr>
          <a:xfrm>
            <a:off x="9847893" y="3406373"/>
            <a:ext cx="13235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5 articles</a:t>
            </a: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retenus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1F2B2F2C-6A6E-48EB-9D52-1161CC479EC6}"/>
              </a:ext>
            </a:extLst>
          </p:cNvPr>
          <p:cNvSpPr/>
          <p:nvPr/>
        </p:nvSpPr>
        <p:spPr>
          <a:xfrm>
            <a:off x="9169094" y="5230016"/>
            <a:ext cx="2641345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Analyse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des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résultats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grâce à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grille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66E04164-6C9E-42FF-AB82-CA407A070A83}"/>
              </a:ext>
            </a:extLst>
          </p:cNvPr>
          <p:cNvSpPr/>
          <p:nvPr/>
        </p:nvSpPr>
        <p:spPr>
          <a:xfrm>
            <a:off x="8948769" y="4922584"/>
            <a:ext cx="3101871" cy="1353528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F0B0093F-4443-470C-935F-99EBD3E58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7" idx="4"/>
            <a:endCxn id="176" idx="0"/>
          </p:cNvCxnSpPr>
          <p:nvPr/>
        </p:nvCxnSpPr>
        <p:spPr>
          <a:xfrm>
            <a:off x="10489767" y="4589484"/>
            <a:ext cx="9938" cy="333100"/>
          </a:xfrm>
          <a:prstGeom prst="straightConnector1">
            <a:avLst/>
          </a:prstGeom>
          <a:ln w="22225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76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3CCC8-F50A-425C-9016-FF4AC1723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5771" y="1413490"/>
            <a:ext cx="3732212" cy="589864"/>
          </a:xfrm>
        </p:spPr>
        <p:txBody>
          <a:bodyPr>
            <a:normAutofit/>
          </a:bodyPr>
          <a:lstStyle/>
          <a:p>
            <a:r>
              <a:rPr lang="fr-CA" sz="3200" b="0" dirty="0"/>
              <a:t>Critères d’inclusion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79920-A307-4DD2-9659-7EB328150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771" y="2541996"/>
            <a:ext cx="4825516" cy="3359012"/>
          </a:xfrm>
        </p:spPr>
        <p:txBody>
          <a:bodyPr>
            <a:normAutofit/>
          </a:bodyPr>
          <a:lstStyle/>
          <a:p>
            <a:pPr>
              <a:buClr>
                <a:srgbClr val="F59F26"/>
              </a:buClr>
            </a:pPr>
            <a:r>
              <a:rPr lang="fr-CA" dirty="0"/>
              <a:t>Études randomisées</a:t>
            </a:r>
          </a:p>
          <a:p>
            <a:pPr>
              <a:buClr>
                <a:srgbClr val="F59F26"/>
              </a:buClr>
            </a:pPr>
            <a:r>
              <a:rPr lang="fr-CA" dirty="0"/>
              <a:t>Français ou anglais</a:t>
            </a:r>
          </a:p>
          <a:p>
            <a:pPr>
              <a:buClr>
                <a:srgbClr val="F59F26"/>
              </a:buClr>
            </a:pPr>
            <a:r>
              <a:rPr lang="fr-CA" dirty="0"/>
              <a:t>Population obèse non compliquée (non diabétique)</a:t>
            </a:r>
          </a:p>
          <a:p>
            <a:pPr>
              <a:buClr>
                <a:srgbClr val="F59F26"/>
              </a:buClr>
            </a:pPr>
            <a:r>
              <a:rPr lang="fr-CA" dirty="0"/>
              <a:t>Comparatif: placebo et/ou soins usuels</a:t>
            </a:r>
          </a:p>
          <a:p>
            <a:pPr>
              <a:buClr>
                <a:srgbClr val="F59F26"/>
              </a:buClr>
            </a:pPr>
            <a:r>
              <a:rPr lang="fr-CA" dirty="0"/>
              <a:t>Issue primaire: perte de poids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DFB0A6-9993-43FC-BDEA-C01DC2736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6156" y="1341457"/>
            <a:ext cx="4168638" cy="639970"/>
          </a:xfrm>
        </p:spPr>
        <p:txBody>
          <a:bodyPr>
            <a:normAutofit/>
          </a:bodyPr>
          <a:lstStyle/>
          <a:p>
            <a:r>
              <a:rPr lang="fr-CA" sz="3200" b="0" dirty="0"/>
              <a:t>Critères d’exclusion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32D91-646E-43FE-9093-F3798766A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2512" y="2720692"/>
            <a:ext cx="4886737" cy="3001619"/>
          </a:xfrm>
        </p:spPr>
        <p:txBody>
          <a:bodyPr>
            <a:normAutofit/>
          </a:bodyPr>
          <a:lstStyle/>
          <a:p>
            <a:pPr>
              <a:buClr>
                <a:srgbClr val="02A4A8"/>
              </a:buClr>
            </a:pPr>
            <a:r>
              <a:rPr lang="fr-CA" dirty="0"/>
              <a:t>Méta-analyses et revues systématiques</a:t>
            </a:r>
          </a:p>
          <a:p>
            <a:pPr>
              <a:buClr>
                <a:srgbClr val="02A4A8"/>
              </a:buClr>
            </a:pPr>
            <a:r>
              <a:rPr lang="fr-CA" dirty="0"/>
              <a:t>Autres molécules étudiées</a:t>
            </a:r>
          </a:p>
          <a:p>
            <a:pPr>
              <a:buClr>
                <a:srgbClr val="02A4A8"/>
              </a:buClr>
            </a:pPr>
            <a:r>
              <a:rPr lang="fr-CA" dirty="0"/>
              <a:t>Issues primaires autres que la perte de poids</a:t>
            </a:r>
          </a:p>
          <a:p>
            <a:pPr>
              <a:buClr>
                <a:srgbClr val="02A4A8"/>
              </a:buClr>
            </a:pPr>
            <a:r>
              <a:rPr lang="fr-CA" dirty="0"/>
              <a:t>Population diabétique</a:t>
            </a:r>
          </a:p>
          <a:p>
            <a:pPr>
              <a:buClr>
                <a:srgbClr val="02A4A8"/>
              </a:buClr>
            </a:pPr>
            <a:endParaRPr lang="fr-C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74AA85-36D7-41AC-828D-432553A11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D3E0E2-895C-4E42-A0E1-D382DDFF1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CA305FC-6A04-4E0C-9167-AB6167A262D3}"/>
              </a:ext>
            </a:extLst>
          </p:cNvPr>
          <p:cNvSpPr/>
          <p:nvPr/>
        </p:nvSpPr>
        <p:spPr>
          <a:xfrm>
            <a:off x="586409" y="2253341"/>
            <a:ext cx="5324062" cy="3936322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5E56D24-7D7F-407B-B38C-1E07F534F3E6}"/>
              </a:ext>
            </a:extLst>
          </p:cNvPr>
          <p:cNvSpPr/>
          <p:nvPr/>
        </p:nvSpPr>
        <p:spPr>
          <a:xfrm>
            <a:off x="6163850" y="2253341"/>
            <a:ext cx="5324062" cy="3936322"/>
          </a:xfrm>
          <a:prstGeom prst="roundRect">
            <a:avLst/>
          </a:prstGeom>
          <a:noFill/>
          <a:ln>
            <a:solidFill>
              <a:srgbClr val="02A4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2EDC9DF-9590-44CE-8948-85FF48B0933F}"/>
              </a:ext>
            </a:extLst>
          </p:cNvPr>
          <p:cNvSpPr/>
          <p:nvPr/>
        </p:nvSpPr>
        <p:spPr>
          <a:xfrm>
            <a:off x="6131201" y="1198165"/>
            <a:ext cx="5256212" cy="932063"/>
          </a:xfrm>
          <a:prstGeom prst="roundRect">
            <a:avLst/>
          </a:prstGeom>
          <a:noFill/>
          <a:ln>
            <a:solidFill>
              <a:srgbClr val="02A4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64D658C-D4B9-4689-B417-446296C68720}"/>
              </a:ext>
            </a:extLst>
          </p:cNvPr>
          <p:cNvSpPr/>
          <p:nvPr/>
        </p:nvSpPr>
        <p:spPr>
          <a:xfrm>
            <a:off x="586409" y="1195411"/>
            <a:ext cx="5324062" cy="932063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89437FE-805E-4866-9516-29CB4C3A78D3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Méthode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6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TECHNICAL ANALYSIS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FINANCIAL ANALYSIS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ECONOMIC ANALYSIS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6779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9555735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3742205" y="2300343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8" name="Group 57" descr="Icon of money. ">
            <a:extLst>
              <a:ext uri="{FF2B5EF4-FFF2-40B4-BE49-F238E27FC236}">
                <a16:creationId xmlns:a16="http://schemas.microsoft.com/office/drawing/2014/main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reeform 497">
              <a:extLst>
                <a:ext uri="{FF2B5EF4-FFF2-40B4-BE49-F238E27FC236}">
                  <a16:creationId xmlns:a16="http://schemas.microsoft.com/office/drawing/2014/main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498">
              <a:extLst>
                <a:ext uri="{FF2B5EF4-FFF2-40B4-BE49-F238E27FC236}">
                  <a16:creationId xmlns:a16="http://schemas.microsoft.com/office/drawing/2014/main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499">
              <a:extLst>
                <a:ext uri="{FF2B5EF4-FFF2-40B4-BE49-F238E27FC236}">
                  <a16:creationId xmlns:a16="http://schemas.microsoft.com/office/drawing/2014/main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00">
              <a:extLst>
                <a:ext uri="{FF2B5EF4-FFF2-40B4-BE49-F238E27FC236}">
                  <a16:creationId xmlns:a16="http://schemas.microsoft.com/office/drawing/2014/main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01">
              <a:extLst>
                <a:ext uri="{FF2B5EF4-FFF2-40B4-BE49-F238E27FC236}">
                  <a16:creationId xmlns:a16="http://schemas.microsoft.com/office/drawing/2014/main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502">
              <a:extLst>
                <a:ext uri="{FF2B5EF4-FFF2-40B4-BE49-F238E27FC236}">
                  <a16:creationId xmlns:a16="http://schemas.microsoft.com/office/drawing/2014/main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03">
              <a:extLst>
                <a:ext uri="{FF2B5EF4-FFF2-40B4-BE49-F238E27FC236}">
                  <a16:creationId xmlns:a16="http://schemas.microsoft.com/office/drawing/2014/main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04">
              <a:extLst>
                <a:ext uri="{FF2B5EF4-FFF2-40B4-BE49-F238E27FC236}">
                  <a16:creationId xmlns:a16="http://schemas.microsoft.com/office/drawing/2014/main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 descr="Icon of abacus. ">
            <a:extLst>
              <a:ext uri="{FF2B5EF4-FFF2-40B4-BE49-F238E27FC236}">
                <a16:creationId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4A334C-81CA-43B7-97EE-6D6F7E19D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252212"/>
              </p:ext>
            </p:extLst>
          </p:nvPr>
        </p:nvGraphicFramePr>
        <p:xfrm>
          <a:off x="139148" y="764458"/>
          <a:ext cx="11867322" cy="595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172">
                  <a:extLst>
                    <a:ext uri="{9D8B030D-6E8A-4147-A177-3AD203B41FA5}">
                      <a16:colId xmlns:a16="http://schemas.microsoft.com/office/drawing/2014/main" val="4153035417"/>
                    </a:ext>
                  </a:extLst>
                </a:gridCol>
                <a:gridCol w="4817354">
                  <a:extLst>
                    <a:ext uri="{9D8B030D-6E8A-4147-A177-3AD203B41FA5}">
                      <a16:colId xmlns:a16="http://schemas.microsoft.com/office/drawing/2014/main" val="3450758514"/>
                    </a:ext>
                  </a:extLst>
                </a:gridCol>
                <a:gridCol w="5254796">
                  <a:extLst>
                    <a:ext uri="{9D8B030D-6E8A-4147-A177-3AD203B41FA5}">
                      <a16:colId xmlns:a16="http://schemas.microsoft.com/office/drawing/2014/main" val="1075442592"/>
                    </a:ext>
                  </a:extLst>
                </a:gridCol>
              </a:tblGrid>
              <a:tr h="351728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Études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Greenway et al., 2009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Greenway et al., 2010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78618"/>
                  </a:ext>
                </a:extLst>
              </a:tr>
              <a:tr h="791388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Titre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Comparison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Combined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Bupropion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Naltrexone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Therapy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Obesity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Monotherapy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and Placebo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Effect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naltrexone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plus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bupropion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on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weight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loss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overweight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and obese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adults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(COR-I): a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multicentre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randomised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, double-blind, placebo-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controlled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, phase 3 trial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097132"/>
                  </a:ext>
                </a:extLst>
              </a:tr>
              <a:tr h="322417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Lieu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É.-U., 7 cliniques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É.-U., 34 sites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6661"/>
                  </a:ext>
                </a:extLst>
              </a:tr>
              <a:tr h="321183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Type d’étude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Randomisée, double-insu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Randomisée, double-insu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1520"/>
                  </a:ext>
                </a:extLst>
              </a:tr>
              <a:tr h="298134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N= 419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N= 1742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42735"/>
                  </a:ext>
                </a:extLst>
              </a:tr>
              <a:tr h="556903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Intervention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B400 mg + N16</a:t>
                      </a:r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/32/48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mg + IS</a:t>
                      </a:r>
                    </a:p>
                    <a:p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B400 mg seul et N48 mg seul; +IS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B360 mg + N16 ou 32 mg + IS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62826"/>
                  </a:ext>
                </a:extLst>
              </a:tr>
              <a:tr h="400889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Contrôle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Placebo + interventions standards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22924"/>
                  </a:ext>
                </a:extLst>
              </a:tr>
              <a:tr h="359898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Durée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48 semaines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56 semaines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036240"/>
                  </a:ext>
                </a:extLst>
              </a:tr>
              <a:tr h="624864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Issue primaire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C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Diminution masse corporelle (%)</a:t>
                      </a:r>
                      <a:endParaRPr lang="en-C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C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Proportion ayant perdu 5% et plus de masse corporelle</a:t>
                      </a:r>
                      <a:endParaRPr lang="en-C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n-C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15631"/>
                  </a:ext>
                </a:extLst>
              </a:tr>
              <a:tr h="1074300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Résultats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&lt; 0.001; À 24 semaines: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Placebo: 0.8%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NB16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/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32: 5.4%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NB48: 4.3%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perte 5% et plus: 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vs 51%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et plus:</a:t>
                      </a:r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2% vs 19%</a:t>
                      </a:r>
                      <a:endParaRPr lang="fr-C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&lt; 0.0001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Placebo: 1.8%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NB16: 5.0%            NB32 : 6.1%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perte: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 et plus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16% vs 48%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et plus:</a:t>
                      </a:r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7% vs 25%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et plus: 2% vs 12%</a:t>
                      </a:r>
                      <a:endParaRPr lang="fr-C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58593"/>
                  </a:ext>
                </a:extLst>
              </a:tr>
            </a:tbl>
          </a:graphicData>
        </a:graphic>
      </p:graphicFrame>
      <p:sp>
        <p:nvSpPr>
          <p:cNvPr id="30" name="Title 1">
            <a:extLst>
              <a:ext uri="{FF2B5EF4-FFF2-40B4-BE49-F238E27FC236}">
                <a16:creationId xmlns:a16="http://schemas.microsoft.com/office/drawing/2014/main" id="{F43A6A88-E545-4EF0-84F9-0546DEE18E35}"/>
              </a:ext>
            </a:extLst>
          </p:cNvPr>
          <p:cNvSpPr txBox="1">
            <a:spLocks/>
          </p:cNvSpPr>
          <p:nvPr/>
        </p:nvSpPr>
        <p:spPr>
          <a:xfrm>
            <a:off x="228600" y="211518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Résultats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8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TECHNICAL ANALYSIS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FINANCIAL ANALYSIS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ECONOMIC ANALYSIS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6779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3742205" y="2300343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8" name="Group 57" descr="Icon of money. ">
            <a:extLst>
              <a:ext uri="{FF2B5EF4-FFF2-40B4-BE49-F238E27FC236}">
                <a16:creationId xmlns:a16="http://schemas.microsoft.com/office/drawing/2014/main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reeform 497">
              <a:extLst>
                <a:ext uri="{FF2B5EF4-FFF2-40B4-BE49-F238E27FC236}">
                  <a16:creationId xmlns:a16="http://schemas.microsoft.com/office/drawing/2014/main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498">
              <a:extLst>
                <a:ext uri="{FF2B5EF4-FFF2-40B4-BE49-F238E27FC236}">
                  <a16:creationId xmlns:a16="http://schemas.microsoft.com/office/drawing/2014/main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499">
              <a:extLst>
                <a:ext uri="{FF2B5EF4-FFF2-40B4-BE49-F238E27FC236}">
                  <a16:creationId xmlns:a16="http://schemas.microsoft.com/office/drawing/2014/main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00">
              <a:extLst>
                <a:ext uri="{FF2B5EF4-FFF2-40B4-BE49-F238E27FC236}">
                  <a16:creationId xmlns:a16="http://schemas.microsoft.com/office/drawing/2014/main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01">
              <a:extLst>
                <a:ext uri="{FF2B5EF4-FFF2-40B4-BE49-F238E27FC236}">
                  <a16:creationId xmlns:a16="http://schemas.microsoft.com/office/drawing/2014/main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502">
              <a:extLst>
                <a:ext uri="{FF2B5EF4-FFF2-40B4-BE49-F238E27FC236}">
                  <a16:creationId xmlns:a16="http://schemas.microsoft.com/office/drawing/2014/main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03">
              <a:extLst>
                <a:ext uri="{FF2B5EF4-FFF2-40B4-BE49-F238E27FC236}">
                  <a16:creationId xmlns:a16="http://schemas.microsoft.com/office/drawing/2014/main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04">
              <a:extLst>
                <a:ext uri="{FF2B5EF4-FFF2-40B4-BE49-F238E27FC236}">
                  <a16:creationId xmlns:a16="http://schemas.microsoft.com/office/drawing/2014/main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 descr="Icon of abacus. ">
            <a:extLst>
              <a:ext uri="{FF2B5EF4-FFF2-40B4-BE49-F238E27FC236}">
                <a16:creationId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4A334C-81CA-43B7-97EE-6D6F7E19D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94949"/>
              </p:ext>
            </p:extLst>
          </p:nvPr>
        </p:nvGraphicFramePr>
        <p:xfrm>
          <a:off x="99410" y="783578"/>
          <a:ext cx="11993177" cy="598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>
                  <a:extLst>
                    <a:ext uri="{9D8B030D-6E8A-4147-A177-3AD203B41FA5}">
                      <a16:colId xmlns:a16="http://schemas.microsoft.com/office/drawing/2014/main" val="4153035417"/>
                    </a:ext>
                  </a:extLst>
                </a:gridCol>
                <a:gridCol w="3557550">
                  <a:extLst>
                    <a:ext uri="{9D8B030D-6E8A-4147-A177-3AD203B41FA5}">
                      <a16:colId xmlns:a16="http://schemas.microsoft.com/office/drawing/2014/main" val="752332303"/>
                    </a:ext>
                  </a:extLst>
                </a:gridCol>
                <a:gridCol w="3557550">
                  <a:extLst>
                    <a:ext uri="{9D8B030D-6E8A-4147-A177-3AD203B41FA5}">
                      <a16:colId xmlns:a16="http://schemas.microsoft.com/office/drawing/2014/main" val="3450758514"/>
                    </a:ext>
                  </a:extLst>
                </a:gridCol>
                <a:gridCol w="3557550">
                  <a:extLst>
                    <a:ext uri="{9D8B030D-6E8A-4147-A177-3AD203B41FA5}">
                      <a16:colId xmlns:a16="http://schemas.microsoft.com/office/drawing/2014/main" val="1075442592"/>
                    </a:ext>
                  </a:extLst>
                </a:gridCol>
              </a:tblGrid>
              <a:tr h="351385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Études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Wadden et al., 2011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err="1">
                          <a:solidFill>
                            <a:schemeClr val="tx1"/>
                          </a:solidFill>
                        </a:rPr>
                        <a:t>Apovian</a:t>
                      </a:r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 et al., 2013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>
                          <a:solidFill>
                            <a:schemeClr val="tx1"/>
                          </a:solidFill>
                        </a:rPr>
                        <a:t>Halseth</a:t>
                      </a:r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 et al., 2017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78618"/>
                  </a:ext>
                </a:extLst>
              </a:tr>
              <a:tr h="1024874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Titre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Weight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Loss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Naltrexone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SR/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Bupropion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SR as an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adjunct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Behavior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Modification: The COR-BMOD Trial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Randomized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, Phase 3 Trial Of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Naltrexone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SR/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Bupropion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SR on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Weight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Obesity-related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Risk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Factors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(COR-II)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Method-of-Use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Naltrexone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SR/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Bupropion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SR on Body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Weight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Individuals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600" dirty="0" err="1">
                          <a:solidFill>
                            <a:schemeClr val="tx1"/>
                          </a:solidFill>
                        </a:rPr>
                        <a:t>Obesity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097132"/>
                  </a:ext>
                </a:extLst>
              </a:tr>
              <a:tr h="322103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Lieu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É.-U., 9 sites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É.-U., 36 sites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Non spécifié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6661"/>
                  </a:ext>
                </a:extLst>
              </a:tr>
              <a:tr h="322103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Type d’étude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Randomisée, double-insu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Randomisée, double-insu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Randomisée, contrôlée, ouverte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1520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N= 793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N= 1496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N= 242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42735"/>
                  </a:ext>
                </a:extLst>
              </a:tr>
              <a:tr h="623065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Intervention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B360 mg + N32 mg + </a:t>
                      </a:r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BMOD (Group </a:t>
                      </a:r>
                      <a:r>
                        <a:rPr lang="fr-CA" sz="1600" b="1" dirty="0" err="1">
                          <a:solidFill>
                            <a:schemeClr val="tx1"/>
                          </a:solidFill>
                        </a:rPr>
                        <a:t>Behavior</a:t>
                      </a:r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 Modification)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b="0" dirty="0">
                          <a:solidFill>
                            <a:schemeClr val="tx1"/>
                          </a:solidFill>
                        </a:rPr>
                        <a:t>B360 mg + N32 mg + IS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B360 mg N32 mg + </a:t>
                      </a:r>
                      <a:r>
                        <a:rPr lang="fr-CA" sz="1600" b="1" dirty="0" err="1">
                          <a:solidFill>
                            <a:schemeClr val="tx1"/>
                          </a:solidFill>
                        </a:rPr>
                        <a:t>Comprehensive</a:t>
                      </a:r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 Lifestyle Intervention (CLI)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62826"/>
                  </a:ext>
                </a:extLst>
              </a:tr>
              <a:tr h="402484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Contrôle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Placebo + thérapie adjuvante BMOD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Placebo + IS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Pas de placebo. IS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2292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Durée suivi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56 semaines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56 semaines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78 semaines</a:t>
                      </a: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036240"/>
                  </a:ext>
                </a:extLst>
              </a:tr>
              <a:tr h="475667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Issues primaires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C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Diminution masse corporelle (%)</a:t>
                      </a:r>
                      <a:endParaRPr lang="en-C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C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Proportion ayant perdu 5% et plus de masse corporelle</a:t>
                      </a:r>
                      <a:endParaRPr lang="en-C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9F26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n-C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9F26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C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577950"/>
                  </a:ext>
                </a:extLst>
              </a:tr>
              <a:tr h="1024874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tx1"/>
                          </a:solidFill>
                        </a:rPr>
                        <a:t>Résultats</a:t>
                      </a:r>
                    </a:p>
                  </a:txBody>
                  <a:tcPr>
                    <a:solidFill>
                      <a:srgbClr val="02A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solidFill>
                            <a:schemeClr val="dk1"/>
                          </a:solidFill>
                        </a:rPr>
                        <a:t>P &lt; 0.001</a:t>
                      </a:r>
                      <a:endParaRPr lang="da-DK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Contrôle: 5.1%</a:t>
                      </a:r>
                    </a:p>
                    <a:p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NB32 : 9.3%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perte 5%: 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42.5% vs 66.4%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et plus:</a:t>
                      </a:r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20.2% vs 41.5%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et plus: 10.9% vs 29.1%</a:t>
                      </a:r>
                      <a:endParaRPr lang="fr-C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solidFill>
                            <a:schemeClr val="dk1"/>
                          </a:solidFill>
                        </a:rPr>
                        <a:t>P &lt; 0.001</a:t>
                      </a:r>
                      <a:endParaRPr lang="fr-CA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Placebo: 1.2%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NB32: 6.4%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perte 5%: 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17.1% vs 50.5%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et plus:</a:t>
                      </a:r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5.7% vs 28.3%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et plus: 2.4% vs 13.5%</a:t>
                      </a:r>
                      <a:endParaRPr lang="fr-C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P &lt; 0.05; À la 26</a:t>
                      </a:r>
                      <a:r>
                        <a:rPr lang="fr-CA" sz="1600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</a:rPr>
                        <a:t> semaine: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Contrôle: 0.94%</a:t>
                      </a:r>
                    </a:p>
                    <a:p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NB32: 9.46%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perte 5%: 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12.2% vs 84.5%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plus: 3.7% vs 42.3</a:t>
                      </a:r>
                    </a:p>
                    <a:p>
                      <a:r>
                        <a:rPr lang="fr-CA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et plus: 0% vs 12.7%</a:t>
                      </a:r>
                      <a:endParaRPr lang="fr-C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59F2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58593"/>
                  </a:ext>
                </a:extLst>
              </a:tr>
            </a:tbl>
          </a:graphicData>
        </a:graphic>
      </p:graphicFrame>
      <p:sp>
        <p:nvSpPr>
          <p:cNvPr id="32" name="Title 1">
            <a:extLst>
              <a:ext uri="{FF2B5EF4-FFF2-40B4-BE49-F238E27FC236}">
                <a16:creationId xmlns:a16="http://schemas.microsoft.com/office/drawing/2014/main" id="{3DBE0826-F44A-4A19-8458-E034C8B35B30}"/>
              </a:ext>
            </a:extLst>
          </p:cNvPr>
          <p:cNvSpPr txBox="1">
            <a:spLocks/>
          </p:cNvSpPr>
          <p:nvPr/>
        </p:nvSpPr>
        <p:spPr>
          <a:xfrm>
            <a:off x="228600" y="211518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Résultats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4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7C70995F-D8C5-410A-AA8B-1EE172A294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10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8CFC7AF-7E90-4B66-9DB1-EBF8E856AC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9999891"/>
              </p:ext>
            </p:extLst>
          </p:nvPr>
        </p:nvGraphicFramePr>
        <p:xfrm>
          <a:off x="726559" y="765809"/>
          <a:ext cx="10802679" cy="571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F8F63BC0-0069-4C47-8C2D-D045740917B2}"/>
              </a:ext>
            </a:extLst>
          </p:cNvPr>
          <p:cNvSpPr txBox="1">
            <a:spLocks/>
          </p:cNvSpPr>
          <p:nvPr/>
        </p:nvSpPr>
        <p:spPr>
          <a:xfrm>
            <a:off x="228600" y="211518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Résultats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2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_Project_Analysis_Presentation Pack.potx" id="{AC7781D2-6DCE-4385-A2F9-141B95078B19}" vid="{C6C96076-4D51-4042-A342-A7D2AA3703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0</TotalTime>
  <Words>2368</Words>
  <Application>Microsoft Office PowerPoint</Application>
  <PresentationFormat>Widescreen</PresentationFormat>
  <Paragraphs>306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</vt:lpstr>
      <vt:lpstr>Calibri</vt:lpstr>
      <vt:lpstr>Century Gothic</vt:lpstr>
      <vt:lpstr>Segoe UI Light</vt:lpstr>
      <vt:lpstr>Office Theme</vt:lpstr>
      <vt:lpstr>La combinaison Naltrexone SR/Bupropion SR est-elle efficace pour la perte de poids chez les patients adultes obèses, non-diabétiques?  Par Catherine Lemieux UMF Cité-de-la-Santé Supervisé par Dr Géraldine Layani 31 mai 2019</vt:lpstr>
      <vt:lpstr>Project analysis slide 2</vt:lpstr>
      <vt:lpstr>Project analysis slide 3</vt:lpstr>
      <vt:lpstr>Project analysis slide 3</vt:lpstr>
      <vt:lpstr>Project analysis slide 4</vt:lpstr>
      <vt:lpstr>PowerPoint Presentation</vt:lpstr>
      <vt:lpstr>Project analysis slide 3</vt:lpstr>
      <vt:lpstr>Project analysis slide 3</vt:lpstr>
      <vt:lpstr>Project analysis slide 10</vt:lpstr>
      <vt:lpstr>Project analysis slide 3</vt:lpstr>
      <vt:lpstr>Project analysis slide 8</vt:lpstr>
      <vt:lpstr>Project analysis slide 3</vt:lpstr>
      <vt:lpstr>Project analysis slide 3</vt:lpstr>
      <vt:lpstr>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2019-04-09T23:33:45Z</dcterms:created>
  <dcterms:modified xsi:type="dcterms:W3CDTF">2019-05-20T19:56:01Z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2018-11-21T00:44:46.2256006Z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