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notesMasterIdLst>
    <p:notesMasterId r:id="rId45"/>
  </p:notesMasterIdLst>
  <p:sldIdLst>
    <p:sldId id="256" r:id="rId2"/>
    <p:sldId id="257" r:id="rId3"/>
    <p:sldId id="258" r:id="rId4"/>
    <p:sldId id="259" r:id="rId5"/>
    <p:sldId id="260" r:id="rId6"/>
    <p:sldId id="261" r:id="rId7"/>
    <p:sldId id="268" r:id="rId8"/>
    <p:sldId id="307" r:id="rId9"/>
    <p:sldId id="291" r:id="rId10"/>
    <p:sldId id="292" r:id="rId11"/>
    <p:sldId id="293" r:id="rId12"/>
    <p:sldId id="308" r:id="rId13"/>
    <p:sldId id="295" r:id="rId14"/>
    <p:sldId id="306" r:id="rId15"/>
    <p:sldId id="302" r:id="rId16"/>
    <p:sldId id="303" r:id="rId17"/>
    <p:sldId id="304" r:id="rId18"/>
    <p:sldId id="309" r:id="rId19"/>
    <p:sldId id="305" r:id="rId20"/>
    <p:sldId id="265" r:id="rId21"/>
    <p:sldId id="262" r:id="rId22"/>
    <p:sldId id="263" r:id="rId23"/>
    <p:sldId id="264" r:id="rId24"/>
    <p:sldId id="266" r:id="rId25"/>
    <p:sldId id="269" r:id="rId26"/>
    <p:sldId id="276" r:id="rId27"/>
    <p:sldId id="270" r:id="rId28"/>
    <p:sldId id="271" r:id="rId29"/>
    <p:sldId id="272" r:id="rId30"/>
    <p:sldId id="273" r:id="rId31"/>
    <p:sldId id="274" r:id="rId32"/>
    <p:sldId id="277" r:id="rId33"/>
    <p:sldId id="275" r:id="rId34"/>
    <p:sldId id="284" r:id="rId35"/>
    <p:sldId id="285" r:id="rId36"/>
    <p:sldId id="286" r:id="rId37"/>
    <p:sldId id="287" r:id="rId38"/>
    <p:sldId id="288" r:id="rId39"/>
    <p:sldId id="281" r:id="rId40"/>
    <p:sldId id="280" r:id="rId41"/>
    <p:sldId id="310" r:id="rId42"/>
    <p:sldId id="282" r:id="rId43"/>
    <p:sldId id="28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C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78315"/>
  </p:normalViewPr>
  <p:slideViewPr>
    <p:cSldViewPr snapToGrid="0" snapToObjects="1">
      <p:cViewPr varScale="1">
        <p:scale>
          <a:sx n="85" d="100"/>
          <a:sy n="85" d="100"/>
        </p:scale>
        <p:origin x="15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F7495-6951-5D4E-9C4B-8EC70011354F}" type="datetimeFigureOut">
              <a:rPr lang="fr-CA" smtClean="0"/>
              <a:t>19-05-19</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61C91-5ECB-784B-886C-DD410C6DD884}" type="slidenum">
              <a:rPr lang="fr-CA" smtClean="0"/>
              <a:t>‹N°›</a:t>
            </a:fld>
            <a:endParaRPr lang="fr-CA"/>
          </a:p>
        </p:txBody>
      </p:sp>
    </p:spTree>
    <p:extLst>
      <p:ext uri="{BB962C8B-B14F-4D97-AF65-F5344CB8AC3E}">
        <p14:creationId xmlns:p14="http://schemas.microsoft.com/office/powerpoint/2010/main" val="110222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CA" dirty="0"/>
              <a:t>Même si le risque absolu est beaucoup moindre dans les pays développés.</a:t>
            </a:r>
          </a:p>
          <a:p>
            <a:pPr marL="171450" indent="-171450">
              <a:buFontTx/>
              <a:buChar char="-"/>
            </a:pPr>
            <a:endParaRPr lang="fr-CA" sz="1200" dirty="0"/>
          </a:p>
          <a:p>
            <a:pPr marL="171450" indent="-171450">
              <a:buFontTx/>
              <a:buChar char="-"/>
            </a:pPr>
            <a:r>
              <a:rPr lang="fr-CA" sz="1200" dirty="0"/>
              <a:t>Source incidence HPP Canada : G</a:t>
            </a:r>
            <a:r>
              <a:rPr lang="en" sz="1200" dirty="0" err="1"/>
              <a:t>esta</a:t>
            </a:r>
            <a:r>
              <a:rPr lang="en" sz="1200" dirty="0"/>
              <a:t> 2018-2019, </a:t>
            </a:r>
            <a:r>
              <a:rPr lang="en" sz="1200" dirty="0" err="1"/>
              <a:t>Agence</a:t>
            </a:r>
            <a:r>
              <a:rPr lang="en" sz="1200" dirty="0"/>
              <a:t> de Santé </a:t>
            </a:r>
            <a:r>
              <a:rPr lang="en" sz="1200" dirty="0" err="1"/>
              <a:t>publique</a:t>
            </a:r>
            <a:r>
              <a:rPr lang="en" sz="1200" dirty="0"/>
              <a:t> du Canada.</a:t>
            </a:r>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4</a:t>
            </a:fld>
            <a:endParaRPr lang="fr-CA"/>
          </a:p>
        </p:txBody>
      </p:sp>
    </p:spTree>
    <p:extLst>
      <p:ext uri="{BB962C8B-B14F-4D97-AF65-F5344CB8AC3E}">
        <p14:creationId xmlns:p14="http://schemas.microsoft.com/office/powerpoint/2010/main" val="1717686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&lt; 3h </a:t>
            </a:r>
            <a:r>
              <a:rPr lang="fr-CA" dirty="0" err="1"/>
              <a:t>resultat</a:t>
            </a:r>
            <a:r>
              <a:rPr lang="fr-CA" dirty="0"/>
              <a:t> cliniquement significatif avec une </a:t>
            </a:r>
            <a:r>
              <a:rPr lang="fr-CA" dirty="0" err="1"/>
              <a:t>reduction</a:t>
            </a:r>
            <a:r>
              <a:rPr lang="fr-CA" dirty="0"/>
              <a:t> importante du taux de mortalité du au saignement </a:t>
            </a:r>
          </a:p>
          <a:p>
            <a:r>
              <a:rPr lang="fr-CA" dirty="0"/>
              <a:t>&gt; 3h différence moins intéressante cliniquement </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16</a:t>
            </a:fld>
            <a:endParaRPr lang="fr-CA"/>
          </a:p>
        </p:txBody>
      </p:sp>
    </p:spTree>
    <p:extLst>
      <p:ext uri="{BB962C8B-B14F-4D97-AF65-F5344CB8AC3E}">
        <p14:creationId xmlns:p14="http://schemas.microsoft.com/office/powerpoint/2010/main" val="1962322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dirty="0">
                <a:solidFill>
                  <a:schemeClr val="dk1"/>
                </a:solidFill>
                <a:effectLst/>
                <a:latin typeface="+mn-lt"/>
                <a:ea typeface="+mn-ea"/>
                <a:cs typeface="+mn-cs"/>
              </a:rPr>
              <a:t>Notons que cette étude incluait patientes avec césariennes mais  il y avait peu de différences dans la mesure des </a:t>
            </a:r>
            <a:r>
              <a:rPr lang="fr-CA" sz="1100" kern="1200" dirty="0" err="1">
                <a:solidFill>
                  <a:schemeClr val="dk1"/>
                </a:solidFill>
                <a:effectLst/>
                <a:latin typeface="+mn-lt"/>
                <a:ea typeface="+mn-ea"/>
                <a:cs typeface="+mn-cs"/>
              </a:rPr>
              <a:t>outcomes</a:t>
            </a:r>
            <a:r>
              <a:rPr lang="fr-CA" sz="1100" kern="1200" dirty="0">
                <a:solidFill>
                  <a:schemeClr val="dk1"/>
                </a:solidFill>
                <a:effectLst/>
                <a:latin typeface="+mn-lt"/>
                <a:ea typeface="+mn-ea"/>
                <a:cs typeface="+mn-cs"/>
              </a:rPr>
              <a:t> primaires/secondaires que l’accouchement ait été par césarienne ou vaginal (taux de mortalité lié au saignement, laparotomies, autres)  </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17</a:t>
            </a:fld>
            <a:endParaRPr lang="fr-CA"/>
          </a:p>
        </p:txBody>
      </p:sp>
    </p:spTree>
    <p:extLst>
      <p:ext uri="{BB962C8B-B14F-4D97-AF65-F5344CB8AC3E}">
        <p14:creationId xmlns:p14="http://schemas.microsoft.com/office/powerpoint/2010/main" val="4248250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Incidence césariennes Amérique du Nord : Lancet, 2015.</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18</a:t>
            </a:fld>
            <a:endParaRPr lang="fr-CA"/>
          </a:p>
        </p:txBody>
      </p:sp>
    </p:spTree>
    <p:extLst>
      <p:ext uri="{BB962C8B-B14F-4D97-AF65-F5344CB8AC3E}">
        <p14:creationId xmlns:p14="http://schemas.microsoft.com/office/powerpoint/2010/main" val="1802022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Population : Femmes &gt;18 </a:t>
            </a:r>
            <a:r>
              <a:rPr lang="en-US" sz="1200" dirty="0" err="1"/>
              <a:t>ans</a:t>
            </a:r>
            <a:r>
              <a:rPr lang="en-US" sz="1200" dirty="0"/>
              <a:t> avec </a:t>
            </a:r>
            <a:r>
              <a:rPr lang="en-US" sz="1200" dirty="0" err="1"/>
              <a:t>grossesse</a:t>
            </a:r>
            <a:r>
              <a:rPr lang="en-US" sz="1200" dirty="0"/>
              <a:t> unique de 35 </a:t>
            </a:r>
            <a:r>
              <a:rPr lang="en-US" sz="1200" dirty="0" err="1"/>
              <a:t>semaines</a:t>
            </a:r>
            <a:r>
              <a:rPr lang="en-US" sz="1200" dirty="0"/>
              <a:t> </a:t>
            </a:r>
            <a:r>
              <a:rPr lang="en-US" sz="1200" dirty="0" err="1"/>
              <a:t>ou</a:t>
            </a:r>
            <a:r>
              <a:rPr lang="en-US" sz="1200" dirty="0"/>
              <a:t> plus qui </a:t>
            </a:r>
            <a:r>
              <a:rPr lang="en-US" sz="1200" dirty="0" err="1"/>
              <a:t>planifiaient</a:t>
            </a:r>
            <a:r>
              <a:rPr lang="en-US" sz="1200" dirty="0"/>
              <a:t> </a:t>
            </a:r>
            <a:r>
              <a:rPr lang="en-US" sz="1200" dirty="0" err="1"/>
              <a:t>avoir</a:t>
            </a:r>
            <a:r>
              <a:rPr lang="en-US" sz="1200" dirty="0"/>
              <a:t> accouchement par </a:t>
            </a:r>
            <a:r>
              <a:rPr lang="en-US" sz="1200" dirty="0" err="1"/>
              <a:t>voie</a:t>
            </a:r>
            <a:r>
              <a:rPr lang="en-US" sz="1200" dirty="0"/>
              <a:t> </a:t>
            </a:r>
            <a:r>
              <a:rPr lang="en-US" sz="1200" dirty="0" err="1"/>
              <a:t>vaginale</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Critères</a:t>
            </a:r>
            <a:r>
              <a:rPr lang="en-US" sz="1200" dirty="0"/>
              <a:t> </a:t>
            </a:r>
            <a:r>
              <a:rPr lang="en-US" sz="1200" dirty="0" err="1"/>
              <a:t>d'exclusion</a:t>
            </a:r>
            <a:r>
              <a:rPr lang="en-US" sz="1200" dirty="0"/>
              <a:t> : Femmes avec </a:t>
            </a:r>
            <a:r>
              <a:rPr lang="en-US" sz="1200" dirty="0" err="1"/>
              <a:t>risque</a:t>
            </a:r>
            <a:r>
              <a:rPr lang="en-US" sz="1200" dirty="0"/>
              <a:t> </a:t>
            </a:r>
            <a:r>
              <a:rPr lang="en-US" sz="1200" dirty="0" err="1"/>
              <a:t>accru</a:t>
            </a:r>
            <a:r>
              <a:rPr lang="en-US" sz="1200" dirty="0"/>
              <a:t> de thrombose </a:t>
            </a:r>
            <a:r>
              <a:rPr lang="en-US" sz="1200" dirty="0" err="1"/>
              <a:t>artérielle</a:t>
            </a:r>
            <a:r>
              <a:rPr lang="en-US" sz="1200" dirty="0"/>
              <a:t> </a:t>
            </a:r>
            <a:r>
              <a:rPr lang="en-US" sz="1200" dirty="0" err="1"/>
              <a:t>ou</a:t>
            </a:r>
            <a:r>
              <a:rPr lang="en-US" sz="1200" dirty="0"/>
              <a:t> </a:t>
            </a:r>
            <a:r>
              <a:rPr lang="en-US" sz="1200" dirty="0" err="1"/>
              <a:t>veineuse</a:t>
            </a:r>
            <a:r>
              <a:rPr lang="en-US" sz="1200" dirty="0"/>
              <a:t> </a:t>
            </a:r>
            <a:r>
              <a:rPr lang="en-US" sz="1200" dirty="0" err="1"/>
              <a:t>ou</a:t>
            </a:r>
            <a:r>
              <a:rPr lang="en-US" sz="1200" dirty="0"/>
              <a:t> avec </a:t>
            </a:r>
            <a:r>
              <a:rPr lang="en-US" sz="1200" dirty="0" err="1"/>
              <a:t>risque</a:t>
            </a:r>
            <a:r>
              <a:rPr lang="en-US" sz="1200" dirty="0"/>
              <a:t> </a:t>
            </a:r>
            <a:r>
              <a:rPr lang="en-US" sz="1200" dirty="0" err="1"/>
              <a:t>accru</a:t>
            </a:r>
            <a:r>
              <a:rPr lang="en-US" sz="1200" dirty="0"/>
              <a:t> de </a:t>
            </a:r>
            <a:r>
              <a:rPr lang="en-US" sz="1200" dirty="0" err="1"/>
              <a:t>saignement</a:t>
            </a:r>
            <a:r>
              <a:rPr lang="en-US" sz="1200" dirty="0"/>
              <a:t>, avec ATCD </a:t>
            </a:r>
            <a:r>
              <a:rPr lang="en-US" sz="1200" dirty="0" err="1"/>
              <a:t>d'épilepsie</a:t>
            </a:r>
            <a:r>
              <a:rPr lang="en-US" sz="1200" dirty="0"/>
              <a:t> </a:t>
            </a:r>
            <a:r>
              <a:rPr lang="en-US" sz="1200" dirty="0" err="1"/>
              <a:t>ou</a:t>
            </a:r>
            <a:r>
              <a:rPr lang="en-US" sz="1200" dirty="0"/>
              <a:t> de convulsion, </a:t>
            </a:r>
            <a:r>
              <a:rPr lang="en-US" sz="1200" dirty="0" err="1"/>
              <a:t>ou</a:t>
            </a:r>
            <a:r>
              <a:rPr lang="en-US" sz="1200" dirty="0"/>
              <a:t> qui </a:t>
            </a:r>
            <a:r>
              <a:rPr lang="en-US" sz="1200" dirty="0" err="1"/>
              <a:t>n'avaient</a:t>
            </a:r>
            <a:r>
              <a:rPr lang="en-US" sz="1200" dirty="0"/>
              <a:t> pas </a:t>
            </a:r>
            <a:r>
              <a:rPr lang="en-US" sz="1200" dirty="0" err="1"/>
              <a:t>une</a:t>
            </a:r>
            <a:r>
              <a:rPr lang="en-US" sz="1200" dirty="0"/>
              <a:t> bonne </a:t>
            </a:r>
            <a:r>
              <a:rPr lang="en-US" sz="1200" dirty="0" err="1"/>
              <a:t>compréhension</a:t>
            </a:r>
            <a:r>
              <a:rPr lang="en-US" sz="1200" dirty="0"/>
              <a:t> de la langue </a:t>
            </a:r>
            <a:r>
              <a:rPr lang="en-US" sz="1200" dirty="0" err="1"/>
              <a:t>française</a:t>
            </a:r>
            <a:r>
              <a:rPr lang="en-US" sz="1200" dirty="0"/>
              <a:t>.</a:t>
            </a:r>
          </a:p>
          <a:p>
            <a:endParaRPr lang="fr-CA" dirty="0"/>
          </a:p>
          <a:p>
            <a:r>
              <a:rPr lang="fr-CA" dirty="0"/>
              <a:t>Effet de seuil : </a:t>
            </a:r>
            <a:r>
              <a:rPr lang="fr-CA" sz="1200" b="0" kern="1200" dirty="0">
                <a:solidFill>
                  <a:schemeClr val="tx1"/>
                </a:solidFill>
                <a:effectLst/>
                <a:latin typeface="+mn-lt"/>
                <a:ea typeface="+mn-ea"/>
                <a:cs typeface="+mn-cs"/>
              </a:rPr>
              <a:t>Participants à l'étude pouvaient déclarer une HPP si pertes sanguines proches de 500 </a:t>
            </a:r>
            <a:r>
              <a:rPr lang="fr-CA" sz="1200" b="0" kern="1200" dirty="0" err="1">
                <a:solidFill>
                  <a:schemeClr val="tx1"/>
                </a:solidFill>
                <a:effectLst/>
                <a:latin typeface="+mn-lt"/>
                <a:ea typeface="+mn-ea"/>
                <a:cs typeface="+mn-cs"/>
              </a:rPr>
              <a:t>mL</a:t>
            </a:r>
            <a:r>
              <a:rPr lang="fr-CA" sz="1200" b="0" kern="1200" dirty="0">
                <a:solidFill>
                  <a:schemeClr val="tx1"/>
                </a:solidFill>
                <a:effectLst/>
                <a:latin typeface="+mn-lt"/>
                <a:ea typeface="+mn-ea"/>
                <a:cs typeface="+mn-cs"/>
              </a:rPr>
              <a:t> alors que c'est la limite physiologique et que ce n'est pas réellement pathologique.</a:t>
            </a:r>
          </a:p>
          <a:p>
            <a:endParaRPr lang="fr-CA" sz="1200" b="0" kern="1200" dirty="0">
              <a:solidFill>
                <a:schemeClr val="tx1"/>
              </a:solidFill>
              <a:effectLst/>
              <a:latin typeface="+mn-lt"/>
              <a:ea typeface="+mn-ea"/>
              <a:cs typeface="+mn-cs"/>
            </a:endParaRPr>
          </a:p>
          <a:p>
            <a:pPr rtl="0" fontAlgn="ctr"/>
            <a:r>
              <a:rPr lang="fr-CA" sz="1200" b="0" i="0" kern="1200" dirty="0">
                <a:solidFill>
                  <a:schemeClr val="tx1"/>
                </a:solidFill>
                <a:effectLst/>
                <a:latin typeface="+mn-lt"/>
                <a:ea typeface="+mn-ea"/>
                <a:cs typeface="+mn-cs"/>
              </a:rPr>
              <a:t>Instruments utilisés :</a:t>
            </a:r>
          </a:p>
          <a:p>
            <a:pPr lvl="1" rtl="0" fontAlgn="ctr"/>
            <a:r>
              <a:rPr lang="fr-FR" sz="1200" b="0" i="0" kern="1200" dirty="0">
                <a:solidFill>
                  <a:schemeClr val="tx1"/>
                </a:solidFill>
                <a:effectLst/>
                <a:latin typeface="+mn-lt"/>
                <a:ea typeface="+mn-ea"/>
                <a:cs typeface="+mn-cs"/>
              </a:rPr>
              <a:t>- Un sac gradué était placé juste après la naissance du bébé pour collecter et mesurer les pertes sanguines vaginales post-partum et restait en place au moins 15 minutes et jusqu'à ce que celui qui ait fait l'accouchement considère que le saignement ait terminé.</a:t>
            </a:r>
          </a:p>
          <a:p>
            <a:pPr lvl="1" rtl="0" fontAlgn="ctr"/>
            <a:r>
              <a:rPr lang="fr-FR" sz="1200" b="0" i="0" kern="1200" dirty="0">
                <a:solidFill>
                  <a:schemeClr val="tx1"/>
                </a:solidFill>
                <a:effectLst/>
                <a:latin typeface="+mn-lt"/>
                <a:ea typeface="+mn-ea"/>
                <a:cs typeface="+mn-cs"/>
              </a:rPr>
              <a:t>- Évènements indésirables recueillis jusqu'au congé de l'hôpital et en appelant les femmes participantes 3 mois post-partum. </a:t>
            </a:r>
          </a:p>
          <a:p>
            <a:pPr lvl="1" rtl="0" fontAlgn="ctr"/>
            <a:r>
              <a:rPr lang="fr-FR" sz="1200" b="0" i="0" kern="1200" dirty="0">
                <a:solidFill>
                  <a:schemeClr val="tx1"/>
                </a:solidFill>
                <a:effectLst/>
                <a:latin typeface="+mn-lt"/>
                <a:ea typeface="+mn-ea"/>
                <a:cs typeface="+mn-cs"/>
              </a:rPr>
              <a:t>- Finalement, les femmes complétaient un questionnaire pour évaluer la satisfaction maternelle ainsi que leur état psychologique (avec échelle de dépression post-natale d'Edinburgh) au jour 2 + à 2 mois post-partum.</a:t>
            </a:r>
          </a:p>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22</a:t>
            </a:fld>
            <a:endParaRPr lang="fr-CA"/>
          </a:p>
        </p:txBody>
      </p:sp>
    </p:spTree>
    <p:extLst>
      <p:ext uri="{BB962C8B-B14F-4D97-AF65-F5344CB8AC3E}">
        <p14:creationId xmlns:p14="http://schemas.microsoft.com/office/powerpoint/2010/main" val="418455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Sous-groupes : Pas de différence dans les différents sous-groupes (accouchement vaginal assisté vs. spontané, ATCD HPP, présence/absence épisiotomie, facteurs de risque HPP,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Mesures de laboratoire : </a:t>
            </a:r>
            <a:r>
              <a:rPr lang="fr-CA" sz="1200" dirty="0" err="1"/>
              <a:t>Hb</a:t>
            </a:r>
            <a:r>
              <a:rPr lang="fr-CA" sz="1200" dirty="0"/>
              <a:t>, </a:t>
            </a:r>
            <a:r>
              <a:rPr lang="fr-CA" sz="1200" dirty="0" err="1"/>
              <a:t>Ht</a:t>
            </a:r>
            <a:r>
              <a:rPr lang="fr-CA" sz="1200" dirty="0"/>
              <a:t>, taux d’enzymes hépatiques si on regarde le </a:t>
            </a:r>
            <a:r>
              <a:rPr lang="fr-CA" sz="1200" dirty="0" err="1"/>
              <a:t>threshold</a:t>
            </a:r>
            <a:r>
              <a:rPr lang="fr-CA" sz="1200" dirty="0"/>
              <a:t> significatif (2x la valeur N), temps prothrombine, fibrinogène, bilirubine totale, </a:t>
            </a:r>
            <a:r>
              <a:rPr lang="fr-CA" sz="1200" dirty="0" err="1"/>
              <a:t>créat</a:t>
            </a:r>
            <a:r>
              <a:rPr lang="fr-CA" sz="1200" dirty="0"/>
              <a:t>, etc. </a:t>
            </a:r>
          </a:p>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23</a:t>
            </a:fld>
            <a:endParaRPr lang="fr-CA"/>
          </a:p>
        </p:txBody>
      </p:sp>
    </p:spTree>
    <p:extLst>
      <p:ext uri="{BB962C8B-B14F-4D97-AF65-F5344CB8AC3E}">
        <p14:creationId xmlns:p14="http://schemas.microsoft.com/office/powerpoint/2010/main" val="1206891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effectLst/>
                <a:latin typeface="+mn-lt"/>
                <a:ea typeface="+mn-ea"/>
                <a:cs typeface="+mn-cs"/>
              </a:rPr>
              <a:t>Étude fait selon le principe «</a:t>
            </a:r>
            <a:r>
              <a:rPr lang="fr-CA" sz="1200" kern="1200" dirty="0" err="1">
                <a:solidFill>
                  <a:schemeClr val="dk1"/>
                </a:solidFill>
                <a:effectLst/>
                <a:latin typeface="+mn-lt"/>
                <a:ea typeface="+mn-ea"/>
                <a:cs typeface="+mn-cs"/>
              </a:rPr>
              <a:t>Modified</a:t>
            </a:r>
            <a:r>
              <a:rPr lang="fr-CA" sz="1200" kern="1200" dirty="0">
                <a:solidFill>
                  <a:schemeClr val="dk1"/>
                </a:solidFill>
                <a:effectLst/>
                <a:latin typeface="+mn-lt"/>
                <a:ea typeface="+mn-ea"/>
                <a:cs typeface="+mn-cs"/>
              </a:rPr>
              <a:t> intention-to-</a:t>
            </a:r>
            <a:r>
              <a:rPr lang="fr-CA" sz="1200" kern="1200" dirty="0" err="1">
                <a:solidFill>
                  <a:schemeClr val="dk1"/>
                </a:solidFill>
                <a:effectLst/>
                <a:latin typeface="+mn-lt"/>
                <a:ea typeface="+mn-ea"/>
                <a:cs typeface="+mn-cs"/>
              </a:rPr>
              <a:t>treat</a:t>
            </a:r>
            <a:r>
              <a:rPr lang="fr-CA" sz="1200" kern="1200" dirty="0">
                <a:solidFill>
                  <a:schemeClr val="dk1"/>
                </a:solidFill>
                <a:effectLst/>
                <a:latin typeface="+mn-lt"/>
                <a:ea typeface="+mn-ea"/>
                <a:cs typeface="+mn-cs"/>
              </a:rPr>
              <a:t>» : Ont exclu, en plus des patientes avec critères d’exclusion et qui n’ont pas consenti à l’étude (ITT), les patientes ayant eu des césariennes.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kern="1200" dirty="0">
                <a:solidFill>
                  <a:schemeClr val="dk1"/>
                </a:solidFill>
                <a:effectLst/>
                <a:latin typeface="+mn-lt"/>
                <a:ea typeface="+mn-ea"/>
                <a:cs typeface="+mn-cs"/>
              </a:rPr>
              <a:t>Mesures objectives</a:t>
            </a:r>
            <a:r>
              <a:rPr lang="fr-CA" sz="1200" kern="1200" dirty="0">
                <a:solidFill>
                  <a:schemeClr val="dk1"/>
                </a:solidFill>
                <a:effectLst/>
                <a:latin typeface="+mn-lt"/>
                <a:ea typeface="+mn-ea"/>
                <a:cs typeface="+mn-cs"/>
              </a:rPr>
              <a:t> (sacs gradués plutôt qu'estimation visuelle des pertes sanguines)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100" kern="1200" dirty="0">
                <a:solidFill>
                  <a:schemeClr val="dk1"/>
                </a:solidFill>
                <a:effectLst/>
                <a:latin typeface="+mn-lt"/>
                <a:ea typeface="+mn-ea"/>
                <a:cs typeface="+mn-cs"/>
              </a:rPr>
              <a:t>1</a:t>
            </a:r>
            <a:r>
              <a:rPr lang="fr-CA" sz="1100" kern="1200" baseline="30000" dirty="0">
                <a:solidFill>
                  <a:schemeClr val="dk1"/>
                </a:solidFill>
                <a:effectLst/>
                <a:latin typeface="+mn-lt"/>
                <a:ea typeface="+mn-ea"/>
                <a:cs typeface="+mn-cs"/>
              </a:rPr>
              <a:t>er</a:t>
            </a:r>
            <a:r>
              <a:rPr lang="fr-CA" sz="1100" kern="1200" dirty="0">
                <a:solidFill>
                  <a:schemeClr val="dk1"/>
                </a:solidFill>
                <a:effectLst/>
                <a:latin typeface="+mn-lt"/>
                <a:ea typeface="+mn-ea"/>
                <a:cs typeface="+mn-cs"/>
              </a:rPr>
              <a:t> point faible : 24 femmes avec données manquantes groupe intervention versus 28 femmes dans le groupe témoin.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effectLst/>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24</a:t>
            </a:fld>
            <a:endParaRPr lang="fr-CA"/>
          </a:p>
        </p:txBody>
      </p:sp>
    </p:spTree>
    <p:extLst>
      <p:ext uri="{BB962C8B-B14F-4D97-AF65-F5344CB8AC3E}">
        <p14:creationId xmlns:p14="http://schemas.microsoft.com/office/powerpoint/2010/main" val="261813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err="1"/>
              <a:t>Australian</a:t>
            </a:r>
            <a:r>
              <a:rPr lang="fr-CA" dirty="0"/>
              <a:t> and New </a:t>
            </a:r>
            <a:r>
              <a:rPr lang="fr-CA" dirty="0" err="1"/>
              <a:t>Zealand</a:t>
            </a:r>
            <a:r>
              <a:rPr lang="fr-CA" dirty="0"/>
              <a:t> Journal of </a:t>
            </a:r>
            <a:r>
              <a:rPr lang="fr-CA" dirty="0" err="1"/>
              <a:t>Obstretrics</a:t>
            </a:r>
            <a:r>
              <a:rPr lang="fr-CA" dirty="0"/>
              <a:t> and </a:t>
            </a:r>
            <a:r>
              <a:rPr lang="fr-CA" dirty="0" err="1"/>
              <a:t>Gynaecology</a:t>
            </a:r>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27</a:t>
            </a:fld>
            <a:endParaRPr lang="fr-CA"/>
          </a:p>
        </p:txBody>
      </p:sp>
    </p:spTree>
    <p:extLst>
      <p:ext uri="{BB962C8B-B14F-4D97-AF65-F5344CB8AC3E}">
        <p14:creationId xmlns:p14="http://schemas.microsoft.com/office/powerpoint/2010/main" val="109271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Population : Femmes âgées entre 18 et 35 ans, enceinte d’un seul fœtus en présentation céphalique, entre 28 et 42 semaines de gestation, avec une TA normale et prévoyant accoucher par voie vaginale.</a:t>
            </a:r>
          </a:p>
          <a:p>
            <a:endParaRPr lang="fr-CA" dirty="0"/>
          </a:p>
          <a:p>
            <a:pPr rtl="0" fontAlgn="ctr"/>
            <a:r>
              <a:rPr lang="fr-CA" sz="1200" kern="1200" dirty="0">
                <a:solidFill>
                  <a:schemeClr val="tx1"/>
                </a:solidFill>
                <a:effectLst/>
                <a:latin typeface="+mn-lt"/>
                <a:ea typeface="+mn-ea"/>
                <a:cs typeface="+mn-cs"/>
              </a:rPr>
              <a:t>Pertes sanguines calculées : Volume sanguin maternel calculé x pourcentage de volume sanguin perdu. Avec </a:t>
            </a:r>
            <a:r>
              <a:rPr lang="fr-CA" sz="1200" kern="1200" dirty="0" err="1">
                <a:solidFill>
                  <a:schemeClr val="tx1"/>
                </a:solidFill>
                <a:effectLst/>
                <a:latin typeface="+mn-lt"/>
                <a:ea typeface="+mn-ea"/>
                <a:cs typeface="+mn-cs"/>
              </a:rPr>
              <a:t>Ht</a:t>
            </a:r>
            <a:r>
              <a:rPr lang="fr-CA" sz="1200" kern="1200" dirty="0">
                <a:solidFill>
                  <a:schemeClr val="tx1"/>
                </a:solidFill>
                <a:effectLst/>
                <a:latin typeface="+mn-lt"/>
                <a:ea typeface="+mn-ea"/>
                <a:cs typeface="+mn-cs"/>
              </a:rPr>
              <a:t> avant/après accouchement, poids maternel et taille maternelle.</a:t>
            </a:r>
            <a:endParaRPr lang="fr-CA" sz="1100" kern="1200" dirty="0">
              <a:solidFill>
                <a:schemeClr val="tx1"/>
              </a:solidFill>
              <a:effectLst/>
              <a:latin typeface="+mn-lt"/>
              <a:ea typeface="+mn-ea"/>
              <a:cs typeface="+mn-cs"/>
            </a:endParaRPr>
          </a:p>
          <a:p>
            <a:pPr rtl="0" fontAlgn="ctr"/>
            <a:r>
              <a:rPr lang="fr-CA" sz="1200" kern="1200" dirty="0">
                <a:solidFill>
                  <a:schemeClr val="tx1"/>
                </a:solidFill>
                <a:effectLst/>
                <a:latin typeface="+mn-lt"/>
                <a:ea typeface="+mn-ea"/>
                <a:cs typeface="+mn-cs"/>
              </a:rPr>
              <a:t>Pertes sanguines mesurées : Après l'accouchement, un sac de plastique de poids connu était placé sous la femme et un contenant gradué avec un couvercle de plastique était placé en dessus du lit pour recueillir les pertes sanguines, qui étaient ensuite pesées. Les gazes/draps/tampons imbibés de sang étaient aussi tous pesés avant et après l'accouchement. Pertes de sang estimées par la méthode de Gai et al. (Quantité de sang (</a:t>
            </a:r>
            <a:r>
              <a:rPr lang="fr-CA" sz="1200" kern="1200" dirty="0" err="1">
                <a:solidFill>
                  <a:schemeClr val="tx1"/>
                </a:solidFill>
                <a:effectLst/>
                <a:latin typeface="+mn-lt"/>
                <a:ea typeface="+mn-ea"/>
                <a:cs typeface="+mn-cs"/>
              </a:rPr>
              <a:t>mL</a:t>
            </a:r>
            <a:r>
              <a:rPr lang="fr-CA" sz="1200" kern="1200" dirty="0">
                <a:solidFill>
                  <a:schemeClr val="tx1"/>
                </a:solidFill>
                <a:effectLst/>
                <a:latin typeface="+mn-lt"/>
                <a:ea typeface="+mn-ea"/>
                <a:cs typeface="+mn-cs"/>
              </a:rPr>
              <a:t>) = (poids du matériel utilisé - poids du matériel avant son utilisation)/1.05</a:t>
            </a:r>
            <a:endParaRPr lang="fr-CA" sz="1100" kern="1200" dirty="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28</a:t>
            </a:fld>
            <a:endParaRPr lang="fr-CA"/>
          </a:p>
        </p:txBody>
      </p:sp>
    </p:spTree>
    <p:extLst>
      <p:ext uri="{BB962C8B-B14F-4D97-AF65-F5344CB8AC3E}">
        <p14:creationId xmlns:p14="http://schemas.microsoft.com/office/powerpoint/2010/main" val="380638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29</a:t>
            </a:fld>
            <a:endParaRPr lang="fr-CA"/>
          </a:p>
        </p:txBody>
      </p:sp>
    </p:spTree>
    <p:extLst>
      <p:ext uri="{BB962C8B-B14F-4D97-AF65-F5344CB8AC3E}">
        <p14:creationId xmlns:p14="http://schemas.microsoft.com/office/powerpoint/2010/main" val="106319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Mesures objectives : </a:t>
            </a:r>
            <a:r>
              <a:rPr lang="fr-CA" sz="1200" kern="1200" dirty="0" err="1">
                <a:solidFill>
                  <a:schemeClr val="dk1"/>
                </a:solidFill>
                <a:effectLst/>
                <a:latin typeface="+mn-lt"/>
                <a:ea typeface="+mn-ea"/>
                <a:cs typeface="+mn-cs"/>
              </a:rPr>
              <a:t>Ht</a:t>
            </a:r>
            <a:r>
              <a:rPr lang="fr-CA" sz="1200" kern="1200" dirty="0">
                <a:solidFill>
                  <a:schemeClr val="dk1"/>
                </a:solidFill>
                <a:effectLst/>
                <a:latin typeface="+mn-lt"/>
                <a:ea typeface="+mn-ea"/>
                <a:cs typeface="+mn-cs"/>
              </a:rPr>
              <a:t>, poids/taille patiente, contenant gradué et pesée des PS. </a:t>
            </a:r>
            <a:endParaRPr lang="fr-CA" dirty="0"/>
          </a:p>
          <a:p>
            <a:endParaRPr lang="fr-CA" dirty="0"/>
          </a:p>
          <a:p>
            <a:r>
              <a:rPr lang="fr-CA" dirty="0"/>
              <a:t>Puissance tout de même de 80%</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30</a:t>
            </a:fld>
            <a:endParaRPr lang="fr-CA"/>
          </a:p>
        </p:txBody>
      </p:sp>
    </p:spTree>
    <p:extLst>
      <p:ext uri="{BB962C8B-B14F-4D97-AF65-F5344CB8AC3E}">
        <p14:creationId xmlns:p14="http://schemas.microsoft.com/office/powerpoint/2010/main" val="233241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5</a:t>
            </a:fld>
            <a:endParaRPr lang="fr-CA"/>
          </a:p>
        </p:txBody>
      </p:sp>
    </p:spTree>
    <p:extLst>
      <p:ext uri="{BB962C8B-B14F-4D97-AF65-F5344CB8AC3E}">
        <p14:creationId xmlns:p14="http://schemas.microsoft.com/office/powerpoint/2010/main" val="76486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American Journal of </a:t>
            </a:r>
            <a:r>
              <a:rPr lang="fr-CA" dirty="0" err="1"/>
              <a:t>Perinatalogy</a:t>
            </a:r>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33</a:t>
            </a:fld>
            <a:endParaRPr lang="fr-CA"/>
          </a:p>
        </p:txBody>
      </p:sp>
    </p:spTree>
    <p:extLst>
      <p:ext uri="{BB962C8B-B14F-4D97-AF65-F5344CB8AC3E}">
        <p14:creationId xmlns:p14="http://schemas.microsoft.com/office/powerpoint/2010/main" val="576406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fontAlgn="ctr"/>
            <a:r>
              <a:rPr lang="en-US" sz="1200" kern="1200" dirty="0" err="1">
                <a:solidFill>
                  <a:schemeClr val="tx1"/>
                </a:solidFill>
                <a:effectLst/>
                <a:latin typeface="+mn-lt"/>
                <a:ea typeface="+mn-ea"/>
                <a:cs typeface="+mn-cs"/>
              </a:rPr>
              <a:t>Critères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d'inclusion</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Fœtus</a:t>
            </a:r>
            <a:r>
              <a:rPr lang="en-US" sz="1200" kern="1200" dirty="0">
                <a:solidFill>
                  <a:schemeClr val="tx1"/>
                </a:solidFill>
                <a:effectLst/>
                <a:latin typeface="+mn-lt"/>
                <a:ea typeface="+mn-ea"/>
                <a:cs typeface="+mn-cs"/>
              </a:rPr>
              <a:t> vivant, AG entre 34 et 42 </a:t>
            </a:r>
            <a:r>
              <a:rPr lang="en-US" sz="1200" kern="1200" dirty="0" err="1">
                <a:solidFill>
                  <a:schemeClr val="tx1"/>
                </a:solidFill>
                <a:effectLst/>
                <a:latin typeface="+mn-lt"/>
                <a:ea typeface="+mn-ea"/>
                <a:cs typeface="+mn-cs"/>
              </a:rPr>
              <a:t>semaines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présentation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céphalique</a:t>
            </a:r>
            <a:r>
              <a:rPr lang="en-US" sz="1200" kern="1200" dirty="0">
                <a:solidFill>
                  <a:schemeClr val="tx1"/>
                </a:solidFill>
                <a:effectLst/>
                <a:latin typeface="+mn-lt"/>
                <a:ea typeface="+mn-ea"/>
                <a:cs typeface="+mn-cs"/>
              </a:rPr>
              <a:t> et un accouchement vaginal </a:t>
            </a:r>
            <a:r>
              <a:rPr lang="en-US" sz="1200" kern="1200" dirty="0" err="1">
                <a:solidFill>
                  <a:schemeClr val="tx1"/>
                </a:solidFill>
                <a:effectLst/>
                <a:latin typeface="+mn-lt"/>
                <a:ea typeface="+mn-ea"/>
                <a:cs typeface="+mn-cs"/>
              </a:rPr>
              <a:t>prévu</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rtl="0" fontAlgn="ctr"/>
            <a:r>
              <a:rPr lang="en-US" sz="1200" kern="1200" dirty="0">
                <a:solidFill>
                  <a:schemeClr val="tx1"/>
                </a:solidFill>
                <a:effectLst/>
                <a:latin typeface="+mn-lt"/>
                <a:ea typeface="+mn-ea"/>
                <a:cs typeface="+mn-cs"/>
              </a:rPr>
              <a:t>Inclusion des femmes plus </a:t>
            </a:r>
            <a:r>
              <a:rPr lang="en-US" sz="1200" kern="1200" dirty="0" err="1">
                <a:solidFill>
                  <a:schemeClr val="tx1"/>
                </a:solidFill>
                <a:effectLst/>
                <a:latin typeface="+mn-lt"/>
                <a:ea typeface="+mn-ea"/>
                <a:cs typeface="+mn-cs"/>
              </a:rPr>
              <a:t>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risque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d'HPP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grossesses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gémellaires</a:t>
            </a:r>
            <a:r>
              <a:rPr lang="en-US" sz="1200" kern="1200" dirty="0">
                <a:solidFill>
                  <a:schemeClr val="tx1"/>
                </a:solidFill>
                <a:effectLst/>
                <a:latin typeface="+mn-lt"/>
                <a:ea typeface="+mn-ea"/>
                <a:cs typeface="+mn-cs"/>
              </a:rPr>
              <a:t>, polyhydramnios, EPF&gt;4.5 kg, </a:t>
            </a:r>
            <a:r>
              <a:rPr lang="en-US" sz="1200" kern="1200" dirty="0" err="1">
                <a:solidFill>
                  <a:schemeClr val="tx1"/>
                </a:solidFill>
                <a:effectLst/>
                <a:latin typeface="+mn-lt"/>
                <a:ea typeface="+mn-ea"/>
                <a:cs typeface="+mn-cs"/>
              </a:rPr>
              <a:t>multiparité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pré-éclampsie</a:t>
            </a:r>
            <a:r>
              <a:rPr lang="en-US" sz="1200" kern="1200" dirty="0">
                <a:solidFill>
                  <a:schemeClr val="tx1"/>
                </a:solidFill>
                <a:effectLst/>
                <a:latin typeface="+mn-lt"/>
                <a:ea typeface="+mn-ea"/>
                <a:cs typeface="+mn-cs"/>
              </a:rPr>
              <a:t>, ATCD HPP).</a:t>
            </a:r>
            <a:endParaRPr lang="en-US" sz="1100" kern="1200" dirty="0">
              <a:solidFill>
                <a:schemeClr val="tx1"/>
              </a:solidFill>
              <a:effectLst/>
              <a:latin typeface="+mn-lt"/>
              <a:ea typeface="+mn-ea"/>
              <a:cs typeface="+mn-cs"/>
            </a:endParaRPr>
          </a:p>
          <a:p>
            <a:pPr rtl="0" fontAlgn="ctr"/>
            <a:r>
              <a:rPr lang="en-US" sz="1200" kern="1200" dirty="0" err="1">
                <a:solidFill>
                  <a:schemeClr val="tx1"/>
                </a:solidFill>
                <a:effectLst/>
                <a:latin typeface="+mn-lt"/>
                <a:ea typeface="+mn-ea"/>
                <a:cs typeface="+mn-cs"/>
              </a:rPr>
              <a:t>Critères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d'exclusion</a:t>
            </a:r>
            <a:r>
              <a:rPr lang="en-US" sz="1200" kern="1200" dirty="0">
                <a:solidFill>
                  <a:schemeClr val="tx1"/>
                </a:solidFill>
                <a:effectLst/>
                <a:latin typeface="+mn-lt"/>
                <a:ea typeface="+mn-ea"/>
                <a:cs typeface="+mn-cs"/>
              </a:rPr>
              <a:t> : Placenta previa/</a:t>
            </a:r>
            <a:r>
              <a:rPr lang="en-US" sz="1200" kern="1200" dirty="0" err="1">
                <a:solidFill>
                  <a:schemeClr val="tx1"/>
                </a:solidFill>
                <a:effectLst/>
                <a:latin typeface="+mn-lt"/>
                <a:ea typeface="+mn-ea"/>
                <a:cs typeface="+mn-cs"/>
              </a:rPr>
              <a:t>abrupta</a:t>
            </a:r>
            <a:r>
              <a:rPr lang="en-US" sz="1200" kern="1200" dirty="0">
                <a:solidFill>
                  <a:schemeClr val="tx1"/>
                </a:solidFill>
                <a:effectLst/>
                <a:latin typeface="+mn-lt"/>
                <a:ea typeface="+mn-ea"/>
                <a:cs typeface="+mn-cs"/>
              </a:rPr>
              <a:t>, placenta </a:t>
            </a:r>
            <a:r>
              <a:rPr lang="en-US" sz="1200" kern="1200" dirty="0" err="1">
                <a:solidFill>
                  <a:schemeClr val="tx1"/>
                </a:solidFill>
                <a:effectLst/>
                <a:latin typeface="+mn-lt"/>
                <a:ea typeface="+mn-ea"/>
                <a:cs typeface="+mn-cs"/>
              </a:rPr>
              <a:t>accreta</a:t>
            </a:r>
            <a:r>
              <a:rPr lang="en-US" sz="1200" kern="1200" dirty="0">
                <a:solidFill>
                  <a:schemeClr val="tx1"/>
                </a:solidFill>
                <a:effectLst/>
                <a:latin typeface="+mn-lt"/>
                <a:ea typeface="+mn-ea"/>
                <a:cs typeface="+mn-cs"/>
              </a:rPr>
              <a:t>, increta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percreta</a:t>
            </a:r>
            <a:r>
              <a:rPr lang="en-US" sz="1200" kern="1200" dirty="0">
                <a:solidFill>
                  <a:schemeClr val="tx1"/>
                </a:solidFill>
                <a:effectLst/>
                <a:latin typeface="+mn-lt"/>
                <a:ea typeface="+mn-ea"/>
                <a:cs typeface="+mn-cs"/>
              </a:rPr>
              <a:t>, ATCD de </a:t>
            </a:r>
            <a:r>
              <a:rPr lang="en-US" sz="1200" kern="1200" dirty="0" err="1">
                <a:solidFill>
                  <a:schemeClr val="tx1"/>
                </a:solidFill>
                <a:effectLst/>
                <a:latin typeface="+mn-lt"/>
                <a:ea typeface="+mn-ea"/>
                <a:cs typeface="+mn-cs"/>
              </a:rPr>
              <a:t>césarienne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utérine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histoire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maladie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thromboembolique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ainsi</a:t>
            </a:r>
            <a:r>
              <a:rPr lang="en-US" sz="1200" kern="1200" dirty="0">
                <a:solidFill>
                  <a:schemeClr val="tx1"/>
                </a:solidFill>
                <a:effectLst/>
                <a:latin typeface="+mn-lt"/>
                <a:ea typeface="+mn-ea"/>
                <a:cs typeface="+mn-cs"/>
              </a:rPr>
              <a:t> que ATCD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maladie</a:t>
            </a:r>
            <a:r>
              <a:rPr lang="en-US" sz="1200" kern="1200" dirty="0">
                <a:solidFill>
                  <a:schemeClr val="tx1"/>
                </a:solidFill>
                <a:effectLst/>
                <a:latin typeface="+mn-lt"/>
                <a:ea typeface="+mn-ea"/>
                <a:cs typeface="+mn-cs"/>
              </a:rPr>
              <a:t> active significative (du </a:t>
            </a:r>
            <a:r>
              <a:rPr lang="en-US" sz="1200" kern="1200" dirty="0" err="1">
                <a:solidFill>
                  <a:schemeClr val="tx1"/>
                </a:solidFill>
                <a:effectLst/>
                <a:latin typeface="+mn-lt"/>
                <a:ea typeface="+mn-ea"/>
                <a:cs typeface="+mn-cs"/>
              </a:rPr>
              <a:t>cœur</a:t>
            </a:r>
            <a:r>
              <a:rPr lang="en-US" sz="1200" kern="1200" dirty="0">
                <a:solidFill>
                  <a:schemeClr val="tx1"/>
                </a:solidFill>
                <a:effectLst/>
                <a:latin typeface="+mn-lt"/>
                <a:ea typeface="+mn-ea"/>
                <a:cs typeface="+mn-cs"/>
              </a:rPr>
              <a:t>, du foie </a:t>
            </a:r>
            <a:r>
              <a:rPr lang="en-US" sz="1200" kern="1200" dirty="0" err="1">
                <a:solidFill>
                  <a:schemeClr val="tx1"/>
                </a:solidFill>
                <a:effectLst/>
                <a:latin typeface="+mn-lt"/>
                <a:ea typeface="+mn-ea"/>
                <a:cs typeface="+mn-cs"/>
              </a:rPr>
              <a:t>ou</a:t>
            </a:r>
            <a:r>
              <a:rPr lang="en-US" sz="1200" kern="1200" dirty="0">
                <a:solidFill>
                  <a:schemeClr val="tx1"/>
                </a:solidFill>
                <a:effectLst/>
                <a:latin typeface="+mn-lt"/>
                <a:ea typeface="+mn-ea"/>
                <a:cs typeface="+mn-cs"/>
              </a:rPr>
              <a:t> des reins).</a:t>
            </a:r>
            <a:endParaRPr lang="en-US" sz="1100" kern="1200" dirty="0">
              <a:solidFill>
                <a:schemeClr val="tx1"/>
              </a:solidFill>
              <a:effectLst/>
              <a:latin typeface="+mn-lt"/>
              <a:ea typeface="+mn-ea"/>
              <a:cs typeface="+mn-cs"/>
            </a:endParaRPr>
          </a:p>
          <a:p>
            <a:endParaRPr lang="fr-CA" dirty="0"/>
          </a:p>
          <a:p>
            <a:r>
              <a:rPr lang="fr-CA" dirty="0"/>
              <a:t>Prise en charge active : clampage rapide cordon, administration d’agents </a:t>
            </a:r>
            <a:r>
              <a:rPr lang="fr-CA" dirty="0" err="1"/>
              <a:t>utérotoniques</a:t>
            </a:r>
            <a:r>
              <a:rPr lang="fr-CA" dirty="0"/>
              <a:t>, traction contrôlée du cordon pour expulsion placentaire, massage utérin, etc.</a:t>
            </a:r>
          </a:p>
          <a:p>
            <a:endParaRPr lang="fr-CA" dirty="0"/>
          </a:p>
          <a:p>
            <a:pPr rtl="0" fontAlgn="ctr"/>
            <a:r>
              <a:rPr lang="fr-CA" sz="1200" kern="1200" dirty="0">
                <a:solidFill>
                  <a:schemeClr val="tx1"/>
                </a:solidFill>
                <a:effectLst/>
                <a:latin typeface="+mn-lt"/>
                <a:ea typeface="+mn-ea"/>
                <a:cs typeface="+mn-cs"/>
              </a:rPr>
              <a:t>Instruments utilisés : </a:t>
            </a:r>
          </a:p>
          <a:p>
            <a:pPr rtl="0" fontAlgn="ctr"/>
            <a:r>
              <a:rPr lang="fr-CA" sz="1200" kern="1200" dirty="0">
                <a:solidFill>
                  <a:schemeClr val="tx1"/>
                </a:solidFill>
                <a:effectLst/>
                <a:latin typeface="+mn-lt"/>
                <a:ea typeface="+mn-ea"/>
                <a:cs typeface="+mn-cs"/>
              </a:rPr>
              <a:t>- Le volume de perte de sang a été mesuré en pesant une feuille d'opération (?) imbibée de la fin de l’accouchement jusqu'à 2 heures après la naissance. Une balance électronique était utilisé (erreur de plus ou moins 1 g seulement). L'équation suivante a été utilisée : 		Quantité de sang (</a:t>
            </a:r>
            <a:r>
              <a:rPr lang="fr-CA" sz="1200" kern="1200" dirty="0" err="1">
                <a:solidFill>
                  <a:schemeClr val="tx1"/>
                </a:solidFill>
                <a:effectLst/>
                <a:latin typeface="+mn-lt"/>
                <a:ea typeface="+mn-ea"/>
                <a:cs typeface="+mn-cs"/>
              </a:rPr>
              <a:t>mL</a:t>
            </a:r>
            <a:r>
              <a:rPr lang="fr-CA" sz="1200" kern="1200" dirty="0">
                <a:solidFill>
                  <a:schemeClr val="tx1"/>
                </a:solidFill>
                <a:effectLst/>
                <a:latin typeface="+mn-lt"/>
                <a:ea typeface="+mn-ea"/>
                <a:cs typeface="+mn-cs"/>
              </a:rPr>
              <a:t>) = (poids des matériaux utilisés - poids des matériaux avant utilisation)/1.05.</a:t>
            </a:r>
          </a:p>
          <a:p>
            <a:pPr rtl="0" fontAlgn="ctr"/>
            <a:r>
              <a:rPr lang="fr-CA" sz="1200" kern="1200" dirty="0">
                <a:solidFill>
                  <a:schemeClr val="tx1"/>
                </a:solidFill>
                <a:effectLst/>
                <a:latin typeface="+mn-lt"/>
                <a:ea typeface="+mn-ea"/>
                <a:cs typeface="+mn-cs"/>
              </a:rPr>
              <a:t>- Après le congé des patientes, des sages-femmes (ne participant pas à l'étude) conseillaient aux patientes </a:t>
            </a:r>
            <a:r>
              <a:rPr lang="fr-CA" sz="1200" i="1" kern="1200" dirty="0">
                <a:solidFill>
                  <a:schemeClr val="tx1"/>
                </a:solidFill>
                <a:effectLst/>
                <a:latin typeface="+mn-lt"/>
                <a:ea typeface="+mn-ea"/>
                <a:cs typeface="+mn-cs"/>
              </a:rPr>
              <a:t>ayant </a:t>
            </a:r>
            <a:r>
              <a:rPr lang="fr-CA" sz="1200" i="1" kern="1200" dirty="0" err="1">
                <a:solidFill>
                  <a:schemeClr val="tx1"/>
                </a:solidFill>
                <a:effectLst/>
                <a:latin typeface="+mn-lt"/>
                <a:ea typeface="+mn-ea"/>
                <a:cs typeface="+mn-cs"/>
              </a:rPr>
              <a:t>recu</a:t>
            </a:r>
            <a:r>
              <a:rPr lang="fr-CA" sz="1200" i="1" kern="1200" dirty="0">
                <a:solidFill>
                  <a:schemeClr val="tx1"/>
                </a:solidFill>
                <a:effectLst/>
                <a:latin typeface="+mn-lt"/>
                <a:ea typeface="+mn-ea"/>
                <a:cs typeface="+mn-cs"/>
              </a:rPr>
              <a:t> de l'acide </a:t>
            </a:r>
            <a:r>
              <a:rPr lang="fr-CA" sz="1200" i="1" kern="1200" dirty="0" err="1">
                <a:solidFill>
                  <a:schemeClr val="tx1"/>
                </a:solidFill>
                <a:effectLst/>
                <a:latin typeface="+mn-lt"/>
                <a:ea typeface="+mn-ea"/>
                <a:cs typeface="+mn-cs"/>
              </a:rPr>
              <a:t>tranexamique</a:t>
            </a:r>
            <a:r>
              <a:rPr lang="fr-CA" sz="1200" kern="1200" dirty="0">
                <a:solidFill>
                  <a:schemeClr val="tx1"/>
                </a:solidFill>
                <a:effectLst/>
                <a:latin typeface="+mn-lt"/>
                <a:ea typeface="+mn-ea"/>
                <a:cs typeface="+mn-cs"/>
              </a:rPr>
              <a:t> de - vérifier les signes/</a:t>
            </a:r>
            <a:r>
              <a:rPr lang="fr-CA" sz="1200" kern="1200" dirty="0" err="1">
                <a:solidFill>
                  <a:schemeClr val="tx1"/>
                </a:solidFill>
                <a:effectLst/>
                <a:latin typeface="+mn-lt"/>
                <a:ea typeface="+mn-ea"/>
                <a:cs typeface="+mn-cs"/>
              </a:rPr>
              <a:t>Sx</a:t>
            </a:r>
            <a:r>
              <a:rPr lang="fr-CA" sz="1200" kern="1200" dirty="0">
                <a:solidFill>
                  <a:schemeClr val="tx1"/>
                </a:solidFill>
                <a:effectLst/>
                <a:latin typeface="+mn-lt"/>
                <a:ea typeface="+mn-ea"/>
                <a:cs typeface="+mn-cs"/>
              </a:rPr>
              <a:t> d'évènements thromboemboliques. Toutes les femmes avaient une feuille pour noter leur </a:t>
            </a:r>
            <a:r>
              <a:rPr lang="fr-CA" sz="1200" kern="1200" dirty="0" err="1">
                <a:solidFill>
                  <a:schemeClr val="tx1"/>
                </a:solidFill>
                <a:effectLst/>
                <a:latin typeface="+mn-lt"/>
                <a:ea typeface="+mn-ea"/>
                <a:cs typeface="+mn-cs"/>
              </a:rPr>
              <a:t>Sx</a:t>
            </a:r>
            <a:r>
              <a:rPr lang="fr-CA" sz="1200" kern="1200" dirty="0">
                <a:solidFill>
                  <a:schemeClr val="tx1"/>
                </a:solidFill>
                <a:effectLst/>
                <a:latin typeface="+mn-lt"/>
                <a:ea typeface="+mn-ea"/>
                <a:cs typeface="+mn-cs"/>
              </a:rPr>
              <a:t>.</a:t>
            </a:r>
          </a:p>
          <a:p>
            <a:pPr rtl="0" fontAlgn="ctr"/>
            <a:r>
              <a:rPr lang="fr-CA" sz="1200" kern="1200" dirty="0">
                <a:solidFill>
                  <a:schemeClr val="tx1"/>
                </a:solidFill>
                <a:effectLst/>
                <a:latin typeface="+mn-lt"/>
                <a:ea typeface="+mn-ea"/>
                <a:cs typeface="+mn-cs"/>
              </a:rPr>
              <a:t>- Les participantes étaient contactées 3 semaines PP pour déterminer l'incidence d'évènements thromboemboliques.</a:t>
            </a:r>
          </a:p>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34</a:t>
            </a:fld>
            <a:endParaRPr lang="fr-CA"/>
          </a:p>
        </p:txBody>
      </p:sp>
    </p:spTree>
    <p:extLst>
      <p:ext uri="{BB962C8B-B14F-4D97-AF65-F5344CB8AC3E}">
        <p14:creationId xmlns:p14="http://schemas.microsoft.com/office/powerpoint/2010/main" val="1662403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35</a:t>
            </a:fld>
            <a:endParaRPr lang="fr-CA"/>
          </a:p>
        </p:txBody>
      </p:sp>
    </p:spTree>
    <p:extLst>
      <p:ext uri="{BB962C8B-B14F-4D97-AF65-F5344CB8AC3E}">
        <p14:creationId xmlns:p14="http://schemas.microsoft.com/office/powerpoint/2010/main" val="1474205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800" kern="1200" dirty="0">
                <a:solidFill>
                  <a:schemeClr val="dk1"/>
                </a:solidFill>
                <a:effectLst/>
                <a:latin typeface="+mn-lt"/>
                <a:ea typeface="+mn-ea"/>
                <a:cs typeface="+mn-cs"/>
              </a:rPr>
              <a:t>ITT : Ont été exclu de l'analyse seulement les naissances par césarienne ou précipitées (au lit) et 1 </a:t>
            </a:r>
            <a:r>
              <a:rPr lang="fr-CA" sz="1800" kern="1200" dirty="0" err="1">
                <a:solidFill>
                  <a:schemeClr val="dk1"/>
                </a:solidFill>
                <a:effectLst/>
                <a:latin typeface="+mn-lt"/>
                <a:ea typeface="+mn-ea"/>
                <a:cs typeface="+mn-cs"/>
              </a:rPr>
              <a:t>chorioamniotite</a:t>
            </a:r>
            <a:r>
              <a:rPr lang="fr-CA" sz="1800" kern="1200" dirty="0">
                <a:solidFill>
                  <a:schemeClr val="dk1"/>
                </a:solidFill>
                <a:effectLst/>
                <a:latin typeface="+mn-lt"/>
                <a:ea typeface="+mn-ea"/>
                <a:cs typeface="+mn-cs"/>
              </a:rPr>
              <a:t>.</a:t>
            </a:r>
          </a:p>
          <a:p>
            <a:pPr rtl="0" fontAlgn="ctr"/>
            <a:r>
              <a:rPr lang="fr-CA" sz="1800" kern="1200" dirty="0">
                <a:solidFill>
                  <a:schemeClr val="dk1"/>
                </a:solidFill>
                <a:effectLst/>
                <a:latin typeface="+mn-lt"/>
                <a:ea typeface="+mn-ea"/>
                <a:cs typeface="+mn-cs"/>
              </a:rPr>
              <a:t>Proportion des sujets analysés dans chaque groupe idem : </a:t>
            </a:r>
            <a:endParaRPr lang="fr-CA" sz="1600" kern="1200" dirty="0">
              <a:solidFill>
                <a:schemeClr val="dk1"/>
              </a:solidFill>
              <a:effectLst/>
              <a:latin typeface="+mn-lt"/>
              <a:ea typeface="+mn-ea"/>
              <a:cs typeface="+mn-cs"/>
            </a:endParaRPr>
          </a:p>
          <a:p>
            <a:pPr lvl="1" rtl="0" fontAlgn="ctr"/>
            <a:r>
              <a:rPr lang="fr-CA" sz="1800" kern="1200" dirty="0">
                <a:solidFill>
                  <a:schemeClr val="dk1"/>
                </a:solidFill>
                <a:effectLst/>
                <a:latin typeface="+mn-lt"/>
                <a:ea typeface="+mn-ea"/>
                <a:cs typeface="+mn-cs"/>
              </a:rPr>
              <a:t>Intervention : 96%</a:t>
            </a:r>
            <a:endParaRPr lang="fr-CA" sz="1600" kern="1200" dirty="0">
              <a:solidFill>
                <a:schemeClr val="dk1"/>
              </a:solidFill>
              <a:effectLst/>
              <a:latin typeface="+mn-lt"/>
              <a:ea typeface="+mn-ea"/>
              <a:cs typeface="+mn-cs"/>
            </a:endParaRPr>
          </a:p>
          <a:p>
            <a:pPr lvl="1" rtl="0" fontAlgn="ctr"/>
            <a:r>
              <a:rPr lang="fr-CA" sz="1800" kern="1200" dirty="0">
                <a:solidFill>
                  <a:schemeClr val="dk1"/>
                </a:solidFill>
                <a:effectLst/>
                <a:latin typeface="+mn-lt"/>
                <a:ea typeface="+mn-ea"/>
                <a:cs typeface="+mn-cs"/>
              </a:rPr>
              <a:t>Placebo : 96%</a:t>
            </a:r>
            <a:endParaRPr lang="fr-CA" sz="1600" kern="1200" dirty="0">
              <a:solidFill>
                <a:schemeClr val="dk1"/>
              </a:solidFill>
              <a:effectLst/>
              <a:latin typeface="+mn-lt"/>
              <a:ea typeface="+mn-ea"/>
              <a:cs typeface="+mn-cs"/>
            </a:endParaRP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dk1"/>
                </a:solidFill>
                <a:effectLst/>
                <a:latin typeface="+mn-lt"/>
                <a:ea typeface="+mn-ea"/>
                <a:cs typeface="+mn-cs"/>
              </a:rPr>
              <a:t>Biais</a:t>
            </a:r>
            <a:r>
              <a:rPr lang="en-US" sz="1200" kern="1200" dirty="0">
                <a:solidFill>
                  <a:schemeClr val="dk1"/>
                </a:solidFill>
                <a:effectLst/>
                <a:latin typeface="+mn-lt"/>
                <a:ea typeface="+mn-ea"/>
                <a:cs typeface="+mn-cs"/>
              </a:rPr>
              <a:t> de selection – </a:t>
            </a:r>
            <a:r>
              <a:rPr lang="en-US" sz="1200" kern="1200" dirty="0" err="1">
                <a:solidFill>
                  <a:schemeClr val="dk1"/>
                </a:solidFill>
                <a:effectLst/>
                <a:latin typeface="+mn-lt"/>
                <a:ea typeface="+mn-ea"/>
                <a:cs typeface="+mn-cs"/>
              </a:rPr>
              <a:t>donc</a:t>
            </a:r>
            <a:r>
              <a:rPr lang="en-US" sz="1200" kern="1200" dirty="0">
                <a:solidFill>
                  <a:schemeClr val="dk1"/>
                </a:solidFill>
                <a:effectLst/>
                <a:latin typeface="+mn-lt"/>
                <a:ea typeface="+mn-ea"/>
                <a:cs typeface="+mn-cs"/>
              </a:rPr>
              <a:t> exclusion des accouchements </a:t>
            </a:r>
            <a:r>
              <a:rPr lang="en-US" sz="1200" kern="1200" dirty="0" err="1">
                <a:solidFill>
                  <a:schemeClr val="dk1"/>
                </a:solidFill>
                <a:effectLst/>
                <a:latin typeface="+mn-lt"/>
                <a:ea typeface="+mn-ea"/>
                <a:cs typeface="+mn-cs"/>
              </a:rPr>
              <a:t>précipités</a:t>
            </a:r>
            <a:r>
              <a:rPr lang="en-US" sz="1200" kern="1200" dirty="0">
                <a:solidFill>
                  <a:schemeClr val="dk1"/>
                </a:solidFill>
                <a:effectLst/>
                <a:latin typeface="+mn-lt"/>
                <a:ea typeface="+mn-ea"/>
                <a:cs typeface="+mn-cs"/>
              </a:rPr>
              <a:t>. </a:t>
            </a:r>
          </a:p>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36</a:t>
            </a:fld>
            <a:endParaRPr lang="fr-CA"/>
          </a:p>
        </p:txBody>
      </p:sp>
    </p:spTree>
    <p:extLst>
      <p:ext uri="{BB962C8B-B14F-4D97-AF65-F5344CB8AC3E}">
        <p14:creationId xmlns:p14="http://schemas.microsoft.com/office/powerpoint/2010/main" val="409171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37</a:t>
            </a:fld>
            <a:endParaRPr lang="fr-CA"/>
          </a:p>
        </p:txBody>
      </p:sp>
    </p:spTree>
    <p:extLst>
      <p:ext uri="{BB962C8B-B14F-4D97-AF65-F5344CB8AC3E}">
        <p14:creationId xmlns:p14="http://schemas.microsoft.com/office/powerpoint/2010/main" val="933725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American Journal of </a:t>
            </a:r>
            <a:r>
              <a:rPr lang="fr-CA" dirty="0" err="1"/>
              <a:t>Perinatalogy</a:t>
            </a:r>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39</a:t>
            </a:fld>
            <a:endParaRPr lang="fr-CA"/>
          </a:p>
        </p:txBody>
      </p:sp>
    </p:spTree>
    <p:extLst>
      <p:ext uri="{BB962C8B-B14F-4D97-AF65-F5344CB8AC3E}">
        <p14:creationId xmlns:p14="http://schemas.microsoft.com/office/powerpoint/2010/main" val="3970946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American Journal of </a:t>
            </a:r>
            <a:r>
              <a:rPr lang="fr-CA" dirty="0" err="1"/>
              <a:t>Perinatalogy</a:t>
            </a:r>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41</a:t>
            </a:fld>
            <a:endParaRPr lang="fr-CA"/>
          </a:p>
        </p:txBody>
      </p:sp>
    </p:spTree>
    <p:extLst>
      <p:ext uri="{BB962C8B-B14F-4D97-AF65-F5344CB8AC3E}">
        <p14:creationId xmlns:p14="http://schemas.microsoft.com/office/powerpoint/2010/main" val="247910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43</a:t>
            </a:fld>
            <a:endParaRPr lang="fr-CA"/>
          </a:p>
        </p:txBody>
      </p:sp>
    </p:spTree>
    <p:extLst>
      <p:ext uri="{BB962C8B-B14F-4D97-AF65-F5344CB8AC3E}">
        <p14:creationId xmlns:p14="http://schemas.microsoft.com/office/powerpoint/2010/main" val="560478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- 1 article disponible en mandarin seulement!</a:t>
            </a:r>
          </a:p>
          <a:p>
            <a:r>
              <a:rPr lang="fr-CA" dirty="0"/>
              <a:t>- 1 étude en cours pour laquelle aucun résultat n’est encore sorti.</a:t>
            </a:r>
          </a:p>
          <a:p>
            <a:pPr marL="171450" indent="-171450">
              <a:buFontTx/>
              <a:buChar char="-"/>
            </a:pPr>
            <a:r>
              <a:rPr lang="fr-CA" dirty="0"/>
              <a:t>1 méta-analyse de 2 articles inclus dans notre recherche initiale.</a:t>
            </a:r>
          </a:p>
          <a:p>
            <a:pPr marL="171450" indent="-171450">
              <a:buFontTx/>
              <a:buChar char="-"/>
            </a:pPr>
            <a:endParaRPr lang="fr-CA" dirty="0"/>
          </a:p>
          <a:p>
            <a:pPr marL="171450" indent="-171450">
              <a:buFontTx/>
              <a:buChar char="-"/>
            </a:pPr>
            <a:r>
              <a:rPr lang="fr-CA" dirty="0"/>
              <a:t>Article du Médecin du Québec : L’acide </a:t>
            </a:r>
            <a:r>
              <a:rPr lang="fr-CA" dirty="0" err="1"/>
              <a:t>tranexamique</a:t>
            </a:r>
            <a:r>
              <a:rPr lang="fr-CA" dirty="0"/>
              <a:t> : Mettre fin au saignement utérin. Reprend notions des articles trouvés dans recherche initiale</a:t>
            </a:r>
          </a:p>
          <a:p>
            <a:pPr marL="171450" indent="-171450">
              <a:buFontTx/>
              <a:buChar char="-"/>
            </a:pPr>
            <a:r>
              <a:rPr lang="fr-CA" dirty="0"/>
              <a:t>Article SOGC : </a:t>
            </a:r>
            <a:r>
              <a:rPr lang="fr-CA" dirty="0" err="1"/>
              <a:t>Moving</a:t>
            </a:r>
            <a:r>
              <a:rPr lang="fr-CA" dirty="0"/>
              <a:t> Beyond </a:t>
            </a:r>
            <a:r>
              <a:rPr lang="fr-CA" dirty="0" err="1"/>
              <a:t>Uterotonics</a:t>
            </a:r>
            <a:r>
              <a:rPr lang="fr-CA" dirty="0"/>
              <a:t> for the </a:t>
            </a:r>
            <a:r>
              <a:rPr lang="fr-CA" dirty="0" err="1"/>
              <a:t>Treatment</a:t>
            </a:r>
            <a:r>
              <a:rPr lang="fr-CA" dirty="0"/>
              <a:t> of Postpartum </a:t>
            </a:r>
            <a:r>
              <a:rPr lang="fr-CA" dirty="0" err="1"/>
              <a:t>Hemorrhage</a:t>
            </a:r>
            <a:r>
              <a:rPr lang="fr-CA" dirty="0"/>
              <a:t> : </a:t>
            </a:r>
            <a:r>
              <a:rPr lang="fr-CA" dirty="0" err="1"/>
              <a:t>Lessons</a:t>
            </a:r>
            <a:r>
              <a:rPr lang="fr-CA" dirty="0"/>
              <a:t> </a:t>
            </a:r>
            <a:r>
              <a:rPr lang="fr-CA" dirty="0" err="1"/>
              <a:t>from</a:t>
            </a:r>
            <a:r>
              <a:rPr lang="fr-CA" dirty="0"/>
              <a:t> the WOMAN </a:t>
            </a:r>
            <a:r>
              <a:rPr lang="fr-CA" dirty="0" err="1"/>
              <a:t>Study</a:t>
            </a:r>
            <a:r>
              <a:rPr lang="fr-CA" dirty="0"/>
              <a:t>. Donc aussi un commentaire sur une des recherches présentées plus tard. </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6</a:t>
            </a:fld>
            <a:endParaRPr lang="fr-CA"/>
          </a:p>
        </p:txBody>
      </p:sp>
    </p:spTree>
    <p:extLst>
      <p:ext uri="{BB962C8B-B14F-4D97-AF65-F5344CB8AC3E}">
        <p14:creationId xmlns:p14="http://schemas.microsoft.com/office/powerpoint/2010/main" val="39049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CA" dirty="0"/>
              <a:t>*Dose élevée utilisée dans chirurgies cardiaques démontrées efficaces pour réduire les saignements (études canadiennes 1993, 1995) – n’avaient pas démontrer d’augmentation du risque thromboembolique ; (peu d’études autres disponibles)</a:t>
            </a:r>
          </a:p>
          <a:p>
            <a:pPr marL="171450" indent="-171450">
              <a:buFont typeface="Arial" panose="020B0604020202020204" pitchFamily="34" charset="0"/>
              <a:buChar char="•"/>
            </a:pPr>
            <a:r>
              <a:rPr lang="fr-CA" dirty="0"/>
              <a:t>**Définition HPP pourtant 500 ml pour des AV mais selon leur protocole, administration AT ou placebo seulement après 800 ml </a:t>
            </a:r>
          </a:p>
          <a:p>
            <a:pPr marL="171450" indent="-171450">
              <a:buFont typeface="Arial" panose="020B0604020202020204" pitchFamily="34" charset="0"/>
              <a:buChar char="•"/>
            </a:pPr>
            <a:endParaRPr lang="fr-CA"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T1 = inclusion, T2 = 30 minutes, T3 = 2 heures and T4 = 6 heures,</a:t>
            </a:r>
          </a:p>
          <a:p>
            <a:pPr marL="171450" indent="-171450">
              <a:buFont typeface="Arial" panose="020B0604020202020204" pitchFamily="34" charset="0"/>
              <a:buChar char="•"/>
            </a:pPr>
            <a:r>
              <a:rPr lang="fr-CA" sz="1200" kern="1200" dirty="0">
                <a:solidFill>
                  <a:schemeClr val="tx1"/>
                </a:solidFill>
                <a:effectLst/>
                <a:latin typeface="+mn-lt"/>
                <a:ea typeface="+mn-ea"/>
                <a:cs typeface="+mn-cs"/>
              </a:rPr>
              <a:t>Exclusion de la population césarisée (vs étude WOMAN ou on été inclues)</a:t>
            </a:r>
          </a:p>
          <a:p>
            <a:pPr marL="171450" indent="-171450">
              <a:buFont typeface="Arial" panose="020B0604020202020204" pitchFamily="34" charset="0"/>
              <a:buChar char="•"/>
            </a:pPr>
            <a:endParaRPr lang="fr-CA"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9</a:t>
            </a:fld>
            <a:endParaRPr lang="fr-CA"/>
          </a:p>
        </p:txBody>
      </p:sp>
    </p:spTree>
    <p:extLst>
      <p:ext uri="{BB962C8B-B14F-4D97-AF65-F5344CB8AC3E}">
        <p14:creationId xmlns:p14="http://schemas.microsoft.com/office/powerpoint/2010/main" val="371301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*Après prise en charge standard du 3è stade : </a:t>
            </a:r>
            <a:r>
              <a:rPr lang="fr-CA" dirty="0" err="1"/>
              <a:t>kt</a:t>
            </a:r>
            <a:r>
              <a:rPr lang="fr-CA" dirty="0"/>
              <a:t> </a:t>
            </a:r>
            <a:r>
              <a:rPr lang="fr-CA" dirty="0" err="1"/>
              <a:t>vesical</a:t>
            </a:r>
            <a:r>
              <a:rPr lang="fr-CA" dirty="0"/>
              <a:t>, révision utérine, examen tractus génital, </a:t>
            </a:r>
            <a:r>
              <a:rPr lang="fr-CA" dirty="0" err="1"/>
              <a:t>utérotoniques</a:t>
            </a:r>
            <a:r>
              <a:rPr lang="fr-CA" dirty="0"/>
              <a:t>, transfusion </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10</a:t>
            </a:fld>
            <a:endParaRPr lang="fr-CA"/>
          </a:p>
        </p:txBody>
      </p:sp>
    </p:spTree>
    <p:extLst>
      <p:ext uri="{BB962C8B-B14F-4D97-AF65-F5344CB8AC3E}">
        <p14:creationId xmlns:p14="http://schemas.microsoft.com/office/powerpoint/2010/main" val="105649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100" kern="1200" dirty="0">
              <a:solidFill>
                <a:schemeClr val="dk1"/>
              </a:solidFill>
              <a:effectLst/>
              <a:latin typeface="+mn-lt"/>
              <a:ea typeface="+mn-ea"/>
              <a:cs typeface="+mn-cs"/>
            </a:endParaRPr>
          </a:p>
          <a:p>
            <a:pPr marL="171450" indent="-171450">
              <a:buFont typeface="Arial" panose="020B0604020202020204" pitchFamily="34" charset="0"/>
              <a:buChar char="•"/>
            </a:pPr>
            <a:r>
              <a:rPr lang="fr-CA" dirty="0"/>
              <a:t>Par poches sous la table d’accouchement et décompte des compresses par des sages femmes aveugles à la randomisation </a:t>
            </a:r>
          </a:p>
          <a:p>
            <a:pPr marL="171450" indent="-171450">
              <a:buFont typeface="Arial" panose="020B0604020202020204" pitchFamily="34" charset="0"/>
              <a:buChar char="•"/>
            </a:pPr>
            <a:r>
              <a:rPr lang="fr-CA" dirty="0"/>
              <a:t>**mais évaluateurs et sages femmes aveugles à la randomisation </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11</a:t>
            </a:fld>
            <a:endParaRPr lang="fr-CA"/>
          </a:p>
        </p:txBody>
      </p:sp>
    </p:spTree>
    <p:extLst>
      <p:ext uri="{BB962C8B-B14F-4D97-AF65-F5344CB8AC3E}">
        <p14:creationId xmlns:p14="http://schemas.microsoft.com/office/powerpoint/2010/main" val="318142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Source proportion HPP dues à atonie utérine Canada : </a:t>
            </a:r>
            <a:r>
              <a:rPr lang="fr-CA" dirty="0" err="1"/>
              <a:t>Gesta</a:t>
            </a:r>
            <a:r>
              <a:rPr lang="fr-CA" dirty="0"/>
              <a:t> 2018-2019</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12</a:t>
            </a:fld>
            <a:endParaRPr lang="fr-CA"/>
          </a:p>
        </p:txBody>
      </p:sp>
    </p:spTree>
    <p:extLst>
      <p:ext uri="{BB962C8B-B14F-4D97-AF65-F5344CB8AC3E}">
        <p14:creationId xmlns:p14="http://schemas.microsoft.com/office/powerpoint/2010/main" val="764221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13</a:t>
            </a:fld>
            <a:endParaRPr lang="fr-CA"/>
          </a:p>
        </p:txBody>
      </p:sp>
    </p:spTree>
    <p:extLst>
      <p:ext uri="{BB962C8B-B14F-4D97-AF65-F5344CB8AC3E}">
        <p14:creationId xmlns:p14="http://schemas.microsoft.com/office/powerpoint/2010/main" val="253178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Augmentation du nombre de </a:t>
            </a:r>
            <a:r>
              <a:rPr lang="fr-CA" dirty="0" err="1"/>
              <a:t>pte</a:t>
            </a:r>
            <a:r>
              <a:rPr lang="fr-CA" dirty="0"/>
              <a:t> randomises pour minimiser effet </a:t>
            </a:r>
            <a:r>
              <a:rPr lang="fr-CA" dirty="0" err="1"/>
              <a:t>hysterectomies</a:t>
            </a:r>
            <a:r>
              <a:rPr lang="fr-CA" dirty="0"/>
              <a:t> </a:t>
            </a:r>
          </a:p>
          <a:p>
            <a:r>
              <a:rPr lang="fr-CA" dirty="0"/>
              <a:t>HPP: 500 </a:t>
            </a:r>
            <a:r>
              <a:rPr lang="fr-CA" dirty="0" err="1"/>
              <a:t>mL</a:t>
            </a:r>
            <a:r>
              <a:rPr lang="fr-CA" dirty="0"/>
              <a:t> AV et 1000 C/S</a:t>
            </a:r>
          </a:p>
        </p:txBody>
      </p:sp>
      <p:sp>
        <p:nvSpPr>
          <p:cNvPr id="4" name="Espace réservé du numéro de diapositive 3"/>
          <p:cNvSpPr>
            <a:spLocks noGrp="1"/>
          </p:cNvSpPr>
          <p:nvPr>
            <p:ph type="sldNum" sz="quarter" idx="5"/>
          </p:nvPr>
        </p:nvSpPr>
        <p:spPr/>
        <p:txBody>
          <a:bodyPr/>
          <a:lstStyle/>
          <a:p>
            <a:fld id="{10261C91-5ECB-784B-886C-DD410C6DD884}" type="slidenum">
              <a:rPr lang="fr-CA" smtClean="0"/>
              <a:t>15</a:t>
            </a:fld>
            <a:endParaRPr lang="fr-CA"/>
          </a:p>
        </p:txBody>
      </p:sp>
    </p:spTree>
    <p:extLst>
      <p:ext uri="{BB962C8B-B14F-4D97-AF65-F5344CB8AC3E}">
        <p14:creationId xmlns:p14="http://schemas.microsoft.com/office/powerpoint/2010/main" val="2816411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1160EA64-D806-43AC-9DF2-F8C432F32B4C}" type="datetimeFigureOut">
              <a:rPr lang="en-US" smtClean="0"/>
              <a:t>5/19/19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52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5/19/19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67217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5/19/19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5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5/19/19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43418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160EA64-D806-43AC-9DF2-F8C432F32B4C}" type="datetimeFigureOut">
              <a:rPr lang="en-US" smtClean="0"/>
              <a:t>5/19/19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38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5/19/19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94948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89320"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5/19/19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3273516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5/19/19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124318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5/19/19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56083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1BE4249-C0D0-4B06-8692-E8BB871AF643}" type="datetimeFigureOut">
              <a:rPr lang="en-US" smtClean="0"/>
              <a:t>5/19/19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13524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42B0DB6-F5C7-45FB-8CF3-31B45F9C2DAC}" type="datetimeFigureOut">
              <a:rPr lang="en-US" smtClean="0"/>
              <a:t>5/19/19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87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160EA64-D806-43AC-9DF2-F8C432F32B4C}" type="datetimeFigureOut">
              <a:rPr lang="en-US" smtClean="0"/>
              <a:t>5/19/19</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A7A6979-0714-4377-B894-6BE4C2D6E202}" type="slidenum">
              <a:rPr lang="en-US" smtClean="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8935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7C4FC30-B5C3-47C2-B8E7-93106C428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105862B-0C5A-4A14-8804-4EC82F8E5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6184"/>
            <a:ext cx="3248522" cy="5885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9365198-CF4B-47A0-AFF6-FF5D2339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6184"/>
            <a:ext cx="7794722" cy="5885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6B3F43-4797-7D4A-855C-E3DDB50002D5}"/>
              </a:ext>
            </a:extLst>
          </p:cNvPr>
          <p:cNvSpPr>
            <a:spLocks noGrp="1"/>
          </p:cNvSpPr>
          <p:nvPr>
            <p:ph type="ctrTitle"/>
          </p:nvPr>
        </p:nvSpPr>
        <p:spPr>
          <a:xfrm>
            <a:off x="4299626" y="858475"/>
            <a:ext cx="6984459" cy="5141050"/>
          </a:xfrm>
        </p:spPr>
        <p:txBody>
          <a:bodyPr>
            <a:normAutofit/>
          </a:bodyPr>
          <a:lstStyle/>
          <a:p>
            <a:pPr algn="l"/>
            <a:r>
              <a:rPr lang="fr-CA" sz="6000">
                <a:solidFill>
                  <a:srgbClr val="FFFFFF"/>
                </a:solidFill>
              </a:rPr>
              <a:t>L’acide tranexamique dans la prévention et le traitement de l’hémorragie du post-partum</a:t>
            </a:r>
          </a:p>
        </p:txBody>
      </p:sp>
      <p:sp>
        <p:nvSpPr>
          <p:cNvPr id="3" name="Sous-titre 2">
            <a:extLst>
              <a:ext uri="{FF2B5EF4-FFF2-40B4-BE49-F238E27FC236}">
                <a16:creationId xmlns:a16="http://schemas.microsoft.com/office/drawing/2014/main" id="{035D46DF-6064-AB4B-99EE-699508931D5E}"/>
              </a:ext>
            </a:extLst>
          </p:cNvPr>
          <p:cNvSpPr>
            <a:spLocks noGrp="1"/>
          </p:cNvSpPr>
          <p:nvPr>
            <p:ph type="subTitle" idx="1"/>
          </p:nvPr>
        </p:nvSpPr>
        <p:spPr>
          <a:xfrm>
            <a:off x="768485" y="858475"/>
            <a:ext cx="2629727" cy="5141050"/>
          </a:xfrm>
        </p:spPr>
        <p:txBody>
          <a:bodyPr>
            <a:normAutofit/>
          </a:bodyPr>
          <a:lstStyle/>
          <a:p>
            <a:pPr algn="r"/>
            <a:r>
              <a:rPr lang="fr-CA" sz="2400">
                <a:solidFill>
                  <a:schemeClr val="bg1"/>
                </a:solidFill>
              </a:rPr>
              <a:t>Présenté par : Aminata Adama Ndour et Sophie Le Sage, R1 en médecine familiale au CUMF Saint-Hubert.</a:t>
            </a:r>
          </a:p>
          <a:p>
            <a:pPr algn="r"/>
            <a:endParaRPr lang="fr-CA" sz="2400">
              <a:solidFill>
                <a:schemeClr val="bg1"/>
              </a:solidFill>
            </a:endParaRPr>
          </a:p>
          <a:p>
            <a:pPr algn="r"/>
            <a:r>
              <a:rPr lang="fr-CA" sz="2400">
                <a:solidFill>
                  <a:schemeClr val="bg1"/>
                </a:solidFill>
              </a:rPr>
              <a:t>Université de Montréal, le 31 mai 2019.</a:t>
            </a:r>
          </a:p>
        </p:txBody>
      </p:sp>
    </p:spTree>
    <p:extLst>
      <p:ext uri="{BB962C8B-B14F-4D97-AF65-F5344CB8AC3E}">
        <p14:creationId xmlns:p14="http://schemas.microsoft.com/office/powerpoint/2010/main" val="56421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6FA09-AA10-E043-9DCB-E4F94400B9A2}"/>
              </a:ext>
            </a:extLst>
          </p:cNvPr>
          <p:cNvSpPr>
            <a:spLocks noGrp="1"/>
          </p:cNvSpPr>
          <p:nvPr>
            <p:ph type="title"/>
          </p:nvPr>
        </p:nvSpPr>
        <p:spPr>
          <a:xfrm>
            <a:off x="1024128" y="585216"/>
            <a:ext cx="7357872" cy="921851"/>
          </a:xfrm>
        </p:spPr>
        <p:txBody>
          <a:bodyPr>
            <a:normAutofit/>
          </a:bodyPr>
          <a:lstStyle/>
          <a:p>
            <a:r>
              <a:rPr lang="fr-CA" dirty="0"/>
              <a:t>Principaux RÉSULTATS</a:t>
            </a:r>
          </a:p>
        </p:txBody>
      </p:sp>
      <p:sp>
        <p:nvSpPr>
          <p:cNvPr id="3" name="Espace réservé du contenu 2">
            <a:extLst>
              <a:ext uri="{FF2B5EF4-FFF2-40B4-BE49-F238E27FC236}">
                <a16:creationId xmlns:a16="http://schemas.microsoft.com/office/drawing/2014/main" id="{FF7C9A79-5FAF-FE45-9714-3C1BFDCEF27C}"/>
              </a:ext>
            </a:extLst>
          </p:cNvPr>
          <p:cNvSpPr>
            <a:spLocks noGrp="1"/>
          </p:cNvSpPr>
          <p:nvPr>
            <p:ph idx="1"/>
          </p:nvPr>
        </p:nvSpPr>
        <p:spPr>
          <a:xfrm>
            <a:off x="778934" y="1507066"/>
            <a:ext cx="11277599" cy="4765717"/>
          </a:xfrm>
        </p:spPr>
        <p:txBody>
          <a:bodyPr>
            <a:noAutofit/>
          </a:bodyPr>
          <a:lstStyle/>
          <a:p>
            <a:pPr>
              <a:lnSpc>
                <a:spcPts val="1800"/>
              </a:lnSpc>
              <a:spcAft>
                <a:spcPts val="0"/>
              </a:spcAft>
              <a:buFont typeface="Arial" panose="020B0604020202020204" pitchFamily="34" charset="0"/>
              <a:buChar char="•"/>
            </a:pPr>
            <a:r>
              <a:rPr lang="fr-CA" sz="2000" dirty="0"/>
              <a:t>↓ quantité de saignement </a:t>
            </a:r>
          </a:p>
          <a:p>
            <a:pPr lvl="1">
              <a:lnSpc>
                <a:spcPts val="1800"/>
              </a:lnSpc>
              <a:spcAft>
                <a:spcPts val="0"/>
              </a:spcAft>
              <a:buFont typeface="Arial" panose="020B0604020202020204" pitchFamily="34" charset="0"/>
              <a:buChar char="•"/>
            </a:pPr>
            <a:r>
              <a:rPr lang="fr-CA" dirty="0"/>
              <a:t>M</a:t>
            </a:r>
            <a:r>
              <a:rPr lang="fr-FR" dirty="0" err="1"/>
              <a:t>édiane</a:t>
            </a:r>
            <a:r>
              <a:rPr lang="fr-FR" dirty="0"/>
              <a:t> des PS à T4 (6h PP) 173 </a:t>
            </a:r>
            <a:r>
              <a:rPr lang="fr-FR" dirty="0" err="1"/>
              <a:t>mL</a:t>
            </a:r>
            <a:r>
              <a:rPr lang="fr-FR" dirty="0"/>
              <a:t> groupe AT vs 221 </a:t>
            </a:r>
            <a:r>
              <a:rPr lang="fr-FR" dirty="0" err="1"/>
              <a:t>mL</a:t>
            </a:r>
            <a:r>
              <a:rPr lang="fr-FR" dirty="0"/>
              <a:t> groupe placebo p=0.041) - </a:t>
            </a:r>
            <a:r>
              <a:rPr lang="da" dirty="0">
                <a:solidFill>
                  <a:srgbClr val="00B050"/>
                </a:solidFill>
              </a:rPr>
              <a:t>statistiquement significatif</a:t>
            </a:r>
            <a:endParaRPr lang="fr-FR" dirty="0">
              <a:solidFill>
                <a:srgbClr val="00B050"/>
              </a:solidFill>
            </a:endParaRPr>
          </a:p>
          <a:p>
            <a:pPr>
              <a:lnSpc>
                <a:spcPts val="1800"/>
              </a:lnSpc>
              <a:spcAft>
                <a:spcPts val="0"/>
              </a:spcAft>
              <a:buFont typeface="Arial" panose="020B0604020202020204" pitchFamily="34" charset="0"/>
              <a:buChar char="•"/>
            </a:pPr>
            <a:r>
              <a:rPr lang="fr-CA" sz="2000" dirty="0"/>
              <a:t>↓ temps de saignement</a:t>
            </a:r>
          </a:p>
          <a:p>
            <a:pPr lvl="1">
              <a:lnSpc>
                <a:spcPts val="1800"/>
              </a:lnSpc>
              <a:spcAft>
                <a:spcPts val="0"/>
              </a:spcAft>
              <a:buFont typeface="Arial" panose="020B0604020202020204" pitchFamily="34" charset="0"/>
              <a:buChar char="•"/>
            </a:pPr>
            <a:r>
              <a:rPr lang="fr-CA" dirty="0"/>
              <a:t>Arrêt de saignement chez 93% des patientes groupe AT versus 79% groupe contrôle, p=0.016) - </a:t>
            </a:r>
            <a:r>
              <a:rPr lang="da" dirty="0">
                <a:solidFill>
                  <a:srgbClr val="00B050"/>
                </a:solidFill>
              </a:rPr>
              <a:t>statistiquement significatif</a:t>
            </a:r>
          </a:p>
          <a:p>
            <a:pPr>
              <a:lnSpc>
                <a:spcPts val="1800"/>
              </a:lnSpc>
              <a:spcAft>
                <a:spcPts val="0"/>
              </a:spcAft>
              <a:buFont typeface="Arial" panose="020B0604020202020204" pitchFamily="34" charset="0"/>
              <a:buChar char="•"/>
            </a:pPr>
            <a:r>
              <a:rPr lang="fr-CA" sz="2000" dirty="0"/>
              <a:t>↓ besoin de transfusion avant T4</a:t>
            </a:r>
          </a:p>
          <a:p>
            <a:pPr lvl="1">
              <a:lnSpc>
                <a:spcPts val="1800"/>
              </a:lnSpc>
              <a:spcAft>
                <a:spcPts val="0"/>
              </a:spcAft>
              <a:buFont typeface="Arial" panose="020B0604020202020204" pitchFamily="34" charset="0"/>
              <a:buChar char="•"/>
            </a:pPr>
            <a:r>
              <a:rPr lang="fr-CA" dirty="0"/>
              <a:t>13% des patientes ont eu transfusion groupe AT vs 18% groupe contrôle, p=0.17 - </a:t>
            </a:r>
            <a:r>
              <a:rPr lang="fr-CA" dirty="0">
                <a:solidFill>
                  <a:srgbClr val="FF0000"/>
                </a:solidFill>
              </a:rPr>
              <a:t>non statistiquement significatif </a:t>
            </a:r>
            <a:r>
              <a:rPr lang="fr-CA" dirty="0"/>
              <a:t> </a:t>
            </a:r>
          </a:p>
          <a:p>
            <a:pPr>
              <a:lnSpc>
                <a:spcPts val="1800"/>
              </a:lnSpc>
              <a:spcAft>
                <a:spcPts val="0"/>
              </a:spcAft>
              <a:buFont typeface="Arial" panose="020B0604020202020204" pitchFamily="34" charset="0"/>
              <a:buChar char="•"/>
            </a:pPr>
            <a:r>
              <a:rPr lang="fr-CA" sz="2000" dirty="0"/>
              <a:t> Pas de conclusion franche sur le besoin de procédures invasives – donc </a:t>
            </a:r>
            <a:r>
              <a:rPr lang="fr-CA" sz="2000" dirty="0">
                <a:solidFill>
                  <a:srgbClr val="FF0000"/>
                </a:solidFill>
              </a:rPr>
              <a:t>non</a:t>
            </a:r>
            <a:r>
              <a:rPr lang="fr-CA" sz="2000" dirty="0"/>
              <a:t> </a:t>
            </a:r>
            <a:r>
              <a:rPr lang="fr-CA" sz="2000" dirty="0">
                <a:solidFill>
                  <a:srgbClr val="FF0000"/>
                </a:solidFill>
              </a:rPr>
              <a:t>statistiquement significatif </a:t>
            </a:r>
            <a:r>
              <a:rPr lang="fr-CA" sz="2000" dirty="0"/>
              <a:t> </a:t>
            </a:r>
            <a:endParaRPr lang="fr-CA" sz="2000" dirty="0">
              <a:solidFill>
                <a:srgbClr val="FF0000"/>
              </a:solidFill>
            </a:endParaRPr>
          </a:p>
          <a:p>
            <a:pPr lvl="1" fontAlgn="base">
              <a:lnSpc>
                <a:spcPts val="1800"/>
              </a:lnSpc>
              <a:spcAft>
                <a:spcPts val="0"/>
              </a:spcAft>
            </a:pPr>
            <a:r>
              <a:rPr lang="fr-CA" sz="2000" dirty="0"/>
              <a:t> </a:t>
            </a:r>
            <a:r>
              <a:rPr lang="fr-CA" dirty="0"/>
              <a:t>Embolisation artérielle : </a:t>
            </a:r>
            <a:r>
              <a:rPr lang="fr-FR" dirty="0"/>
              <a:t>6.0 % groupe AT vs 7.0% groupe contrôle, p=0.73 </a:t>
            </a:r>
          </a:p>
          <a:p>
            <a:pPr lvl="1" fontAlgn="base">
              <a:lnSpc>
                <a:spcPts val="1800"/>
              </a:lnSpc>
              <a:spcAft>
                <a:spcPts val="0"/>
              </a:spcAft>
            </a:pPr>
            <a:r>
              <a:rPr lang="fr-FR" dirty="0"/>
              <a:t> Hystérectomies : </a:t>
            </a:r>
            <a:r>
              <a:rPr lang="fr-CA" dirty="0"/>
              <a:t>0% groupe AT versus 2.7% groupe placebo, p=0.24</a:t>
            </a:r>
          </a:p>
          <a:p>
            <a:pPr marL="128016" lvl="1" indent="0" fontAlgn="base">
              <a:lnSpc>
                <a:spcPts val="1800"/>
              </a:lnSpc>
              <a:spcAft>
                <a:spcPts val="0"/>
              </a:spcAft>
              <a:buNone/>
            </a:pPr>
            <a:endParaRPr lang="fr-CA" sz="2000" dirty="0"/>
          </a:p>
          <a:p>
            <a:pPr lvl="1" fontAlgn="base">
              <a:lnSpc>
                <a:spcPts val="1800"/>
              </a:lnSpc>
              <a:spcAft>
                <a:spcPts val="0"/>
              </a:spcAft>
            </a:pPr>
            <a:r>
              <a:rPr lang="fr-CA" sz="2000" dirty="0"/>
              <a:t>↓ </a:t>
            </a:r>
            <a:r>
              <a:rPr lang="fr-CA" sz="2000" dirty="0" err="1"/>
              <a:t>Chûte</a:t>
            </a:r>
            <a:r>
              <a:rPr lang="fr-CA" sz="2000" dirty="0"/>
              <a:t> </a:t>
            </a:r>
            <a:r>
              <a:rPr lang="fr-CA" sz="2000" dirty="0" err="1"/>
              <a:t>Hb</a:t>
            </a:r>
            <a:r>
              <a:rPr lang="fr-CA" sz="2000" dirty="0"/>
              <a:t> (&lt;4g/L)</a:t>
            </a:r>
          </a:p>
          <a:p>
            <a:pPr lvl="2" fontAlgn="base">
              <a:lnSpc>
                <a:spcPts val="1800"/>
              </a:lnSpc>
              <a:spcAft>
                <a:spcPts val="0"/>
              </a:spcAft>
              <a:buFont typeface="Arial" panose="020B0604020202020204" pitchFamily="34" charset="0"/>
              <a:buChar char="•"/>
            </a:pPr>
            <a:r>
              <a:rPr lang="fr-FR" sz="1800" dirty="0"/>
              <a:t>25% groupe AT vs 42% groupe placebo, p=0.02 - </a:t>
            </a:r>
            <a:r>
              <a:rPr lang="da" sz="1800" dirty="0">
                <a:solidFill>
                  <a:srgbClr val="00B050"/>
                </a:solidFill>
              </a:rPr>
              <a:t>statistiquement significatif</a:t>
            </a:r>
          </a:p>
          <a:p>
            <a:pPr fontAlgn="base">
              <a:lnSpc>
                <a:spcPts val="1800"/>
              </a:lnSpc>
              <a:spcAft>
                <a:spcPts val="0"/>
              </a:spcAft>
              <a:buFont typeface="Arial" panose="020B0604020202020204" pitchFamily="34" charset="0"/>
              <a:buChar char="•"/>
            </a:pPr>
            <a:r>
              <a:rPr lang="da" sz="2000" dirty="0"/>
              <a:t>Effets indésirables </a:t>
            </a:r>
          </a:p>
          <a:p>
            <a:pPr lvl="1" fontAlgn="base">
              <a:lnSpc>
                <a:spcPts val="1800"/>
              </a:lnSpc>
              <a:spcAft>
                <a:spcPts val="0"/>
              </a:spcAft>
              <a:buFont typeface="Arial" panose="020B0604020202020204" pitchFamily="34" charset="0"/>
              <a:buChar char="•"/>
            </a:pPr>
            <a:r>
              <a:rPr lang="da" u="sng" dirty="0"/>
              <a:t>TPP</a:t>
            </a:r>
            <a:r>
              <a:rPr lang="da" dirty="0"/>
              <a:t> :</a:t>
            </a:r>
            <a:r>
              <a:rPr lang="da" b="1" dirty="0">
                <a:solidFill>
                  <a:srgbClr val="7030A0"/>
                </a:solidFill>
              </a:rPr>
              <a:t> </a:t>
            </a:r>
            <a:r>
              <a:rPr lang="fr-CA" dirty="0"/>
              <a:t>2  cas groupe AT (3%) vs 1 cas groupe contrôle (1%)  p= 0.4 – donc </a:t>
            </a:r>
            <a:r>
              <a:rPr lang="fr-CA" dirty="0">
                <a:solidFill>
                  <a:srgbClr val="FF0000"/>
                </a:solidFill>
              </a:rPr>
              <a:t>non statistiquement significatif</a:t>
            </a:r>
            <a:r>
              <a:rPr lang="fr-CA" dirty="0"/>
              <a:t>, mais différence clinique cependant présente… due à dose élevée d’AT? </a:t>
            </a:r>
          </a:p>
          <a:p>
            <a:pPr lvl="1" fontAlgn="base">
              <a:lnSpc>
                <a:spcPts val="1800"/>
              </a:lnSpc>
              <a:spcAft>
                <a:spcPts val="0"/>
              </a:spcAft>
              <a:buFont typeface="Arial" panose="020B0604020202020204" pitchFamily="34" charset="0"/>
              <a:buChar char="•"/>
            </a:pPr>
            <a:r>
              <a:rPr lang="fr-CA" dirty="0"/>
              <a:t>Effets indésirables non sévères rapportés groupe AT : Nausées, vomissements, étourdissements, phosphènes, etc.</a:t>
            </a:r>
          </a:p>
          <a:p>
            <a:pPr fontAlgn="base">
              <a:lnSpc>
                <a:spcPts val="1800"/>
              </a:lnSpc>
              <a:spcAft>
                <a:spcPts val="0"/>
              </a:spcAft>
            </a:pPr>
            <a:endParaRPr lang="da" sz="2000" dirty="0">
              <a:solidFill>
                <a:srgbClr val="92D050"/>
              </a:solidFill>
            </a:endParaRPr>
          </a:p>
          <a:p>
            <a:pPr fontAlgn="base">
              <a:lnSpc>
                <a:spcPts val="1800"/>
              </a:lnSpc>
              <a:spcAft>
                <a:spcPts val="0"/>
              </a:spcAft>
            </a:pPr>
            <a:endParaRPr lang="fr-CA" sz="2000" dirty="0"/>
          </a:p>
          <a:p>
            <a:pPr fontAlgn="base">
              <a:lnSpc>
                <a:spcPts val="1800"/>
              </a:lnSpc>
              <a:spcAft>
                <a:spcPts val="0"/>
              </a:spcAft>
            </a:pPr>
            <a:endParaRPr lang="fr-CA" sz="2000" dirty="0"/>
          </a:p>
          <a:p>
            <a:pPr fontAlgn="base">
              <a:lnSpc>
                <a:spcPts val="1800"/>
              </a:lnSpc>
              <a:spcAft>
                <a:spcPts val="0"/>
              </a:spcAft>
            </a:pPr>
            <a:endParaRPr lang="fr-CA" sz="2000" dirty="0">
              <a:solidFill>
                <a:srgbClr val="92D050"/>
              </a:solidFill>
            </a:endParaRPr>
          </a:p>
          <a:p>
            <a:pPr>
              <a:lnSpc>
                <a:spcPts val="1800"/>
              </a:lnSpc>
              <a:spcAft>
                <a:spcPts val="0"/>
              </a:spcAft>
              <a:buFont typeface="Arial" panose="020B0604020202020204" pitchFamily="34" charset="0"/>
              <a:buChar char="•"/>
            </a:pPr>
            <a:endParaRPr lang="da" sz="2000" dirty="0">
              <a:solidFill>
                <a:srgbClr val="92D050"/>
              </a:solidFill>
            </a:endParaRPr>
          </a:p>
          <a:p>
            <a:pPr>
              <a:lnSpc>
                <a:spcPts val="1800"/>
              </a:lnSpc>
              <a:spcAft>
                <a:spcPts val="0"/>
              </a:spcAft>
              <a:buFont typeface="Arial" panose="020B0604020202020204" pitchFamily="34" charset="0"/>
              <a:buChar char="•"/>
            </a:pPr>
            <a:endParaRPr lang="da" sz="2000" dirty="0">
              <a:solidFill>
                <a:srgbClr val="92D050"/>
              </a:solidFill>
            </a:endParaRPr>
          </a:p>
          <a:p>
            <a:pPr>
              <a:lnSpc>
                <a:spcPts val="1800"/>
              </a:lnSpc>
              <a:spcAft>
                <a:spcPts val="0"/>
              </a:spcAft>
            </a:pPr>
            <a:r>
              <a:rPr lang="da" sz="2000" dirty="0">
                <a:solidFill>
                  <a:srgbClr val="92D050"/>
                </a:solidFill>
              </a:rPr>
              <a:t> </a:t>
            </a:r>
          </a:p>
          <a:p>
            <a:pPr>
              <a:lnSpc>
                <a:spcPts val="1800"/>
              </a:lnSpc>
              <a:spcAft>
                <a:spcPts val="0"/>
              </a:spcAft>
            </a:pPr>
            <a:endParaRPr lang="fr-CA" sz="2000" dirty="0"/>
          </a:p>
        </p:txBody>
      </p:sp>
    </p:spTree>
    <p:extLst>
      <p:ext uri="{BB962C8B-B14F-4D97-AF65-F5344CB8AC3E}">
        <p14:creationId xmlns:p14="http://schemas.microsoft.com/office/powerpoint/2010/main" val="26528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66CD9-8CB3-5C43-A6D4-2E518BE660A9}"/>
              </a:ext>
            </a:extLst>
          </p:cNvPr>
          <p:cNvSpPr>
            <a:spLocks noGrp="1"/>
          </p:cNvSpPr>
          <p:nvPr>
            <p:ph type="title"/>
          </p:nvPr>
        </p:nvSpPr>
        <p:spPr>
          <a:xfrm>
            <a:off x="821439" y="534218"/>
            <a:ext cx="9720072" cy="1499616"/>
          </a:xfrm>
        </p:spPr>
        <p:txBody>
          <a:bodyPr/>
          <a:lstStyle/>
          <a:p>
            <a:r>
              <a:rPr lang="fr-CA" dirty="0"/>
              <a:t>discussion</a:t>
            </a:r>
          </a:p>
        </p:txBody>
      </p:sp>
      <p:graphicFrame>
        <p:nvGraphicFramePr>
          <p:cNvPr id="8" name="Tableau 7">
            <a:extLst>
              <a:ext uri="{FF2B5EF4-FFF2-40B4-BE49-F238E27FC236}">
                <a16:creationId xmlns:a16="http://schemas.microsoft.com/office/drawing/2014/main" id="{7FF3C3EC-B367-644B-96FF-3A31E9F2F6E1}"/>
              </a:ext>
            </a:extLst>
          </p:cNvPr>
          <p:cNvGraphicFramePr>
            <a:graphicFrameLocks noGrp="1"/>
          </p:cNvGraphicFramePr>
          <p:nvPr>
            <p:extLst>
              <p:ext uri="{D42A27DB-BD31-4B8C-83A1-F6EECF244321}">
                <p14:modId xmlns:p14="http://schemas.microsoft.com/office/powerpoint/2010/main" val="3250194367"/>
              </p:ext>
            </p:extLst>
          </p:nvPr>
        </p:nvGraphicFramePr>
        <p:xfrm>
          <a:off x="3609299" y="685800"/>
          <a:ext cx="8128000" cy="4663440"/>
        </p:xfrm>
        <a:graphic>
          <a:graphicData uri="http://schemas.openxmlformats.org/drawingml/2006/table">
            <a:tbl>
              <a:tblPr firstRow="1" bandRow="1">
                <a:tableStyleId>{5C22544A-7EE6-4342-B048-85BDC9FD1C3A}</a:tableStyleId>
              </a:tblPr>
              <a:tblGrid>
                <a:gridCol w="4196968">
                  <a:extLst>
                    <a:ext uri="{9D8B030D-6E8A-4147-A177-3AD203B41FA5}">
                      <a16:colId xmlns:a16="http://schemas.microsoft.com/office/drawing/2014/main" val="2983439604"/>
                    </a:ext>
                  </a:extLst>
                </a:gridCol>
                <a:gridCol w="3931032">
                  <a:extLst>
                    <a:ext uri="{9D8B030D-6E8A-4147-A177-3AD203B41FA5}">
                      <a16:colId xmlns:a16="http://schemas.microsoft.com/office/drawing/2014/main" val="2178514710"/>
                    </a:ext>
                  </a:extLst>
                </a:gridCol>
              </a:tblGrid>
              <a:tr h="370840">
                <a:tc>
                  <a:txBody>
                    <a:bodyPr/>
                    <a:lstStyle/>
                    <a:p>
                      <a:r>
                        <a:rPr lang="fr-CA" sz="2400" dirty="0"/>
                        <a:t>FORCES</a:t>
                      </a:r>
                    </a:p>
                  </a:txBody>
                  <a:tcPr/>
                </a:tc>
                <a:tc>
                  <a:txBody>
                    <a:bodyPr/>
                    <a:lstStyle/>
                    <a:p>
                      <a:r>
                        <a:rPr lang="fr-CA" sz="2400" dirty="0"/>
                        <a:t>FAIBLESSES</a:t>
                      </a:r>
                    </a:p>
                  </a:txBody>
                  <a:tcPr/>
                </a:tc>
                <a:extLst>
                  <a:ext uri="{0D108BD9-81ED-4DB2-BD59-A6C34878D82A}">
                    <a16:rowId xmlns:a16="http://schemas.microsoft.com/office/drawing/2014/main" val="4018159249"/>
                  </a:ext>
                </a:extLst>
              </a:tr>
              <a:tr h="370840">
                <a:tc>
                  <a:txBody>
                    <a:bodyPr/>
                    <a:lstStyle/>
                    <a:p>
                      <a:pPr marL="285750" indent="-285750">
                        <a:buFont typeface="Arial" panose="020B0604020202020204" pitchFamily="34" charset="0"/>
                        <a:buChar char="•"/>
                      </a:pPr>
                      <a:r>
                        <a:rPr lang="fr-CA" dirty="0">
                          <a:solidFill>
                            <a:srgbClr val="000000"/>
                          </a:solidFill>
                        </a:rPr>
                        <a:t>Caractéristiques cliniques des populations similaires - limite les facteurs de confusion (bonne randomisation)</a:t>
                      </a:r>
                    </a:p>
                    <a:p>
                      <a:pPr marL="285750" indent="-285750">
                        <a:buFont typeface="Arial" panose="020B0604020202020204" pitchFamily="34" charset="0"/>
                        <a:buChar char="•"/>
                      </a:pPr>
                      <a:r>
                        <a:rPr lang="fr-CA" dirty="0">
                          <a:solidFill>
                            <a:srgbClr val="000000"/>
                          </a:solidFill>
                        </a:rPr>
                        <a:t>Intervention facilement réalisable et accessible </a:t>
                      </a:r>
                    </a:p>
                    <a:p>
                      <a:pPr marL="285750" indent="-285750">
                        <a:buFont typeface="Arial" panose="020B0604020202020204" pitchFamily="34" charset="0"/>
                        <a:buChar char="•"/>
                      </a:pPr>
                      <a:r>
                        <a:rPr lang="fr-FR" dirty="0">
                          <a:solidFill>
                            <a:srgbClr val="000000"/>
                          </a:solidFill>
                        </a:rPr>
                        <a:t>Peu de pertes au suivi (proportion des sujets analysés : 92.3% groupe intervention et 97% groupe contrôle)</a:t>
                      </a:r>
                    </a:p>
                    <a:p>
                      <a:pPr marL="285750" indent="-285750">
                        <a:buFont typeface="Arial" panose="020B0604020202020204" pitchFamily="34" charset="0"/>
                        <a:buChar char="•"/>
                      </a:pPr>
                      <a:r>
                        <a:rPr lang="fr-FR" dirty="0">
                          <a:solidFill>
                            <a:srgbClr val="000000"/>
                          </a:solidFill>
                        </a:rPr>
                        <a:t>Méthodologie rigoureuse avec quantification très précise de la quantité de saignement.</a:t>
                      </a:r>
                    </a:p>
                    <a:p>
                      <a:pPr marL="285750" indent="-285750">
                        <a:buFont typeface="Arial" panose="020B0604020202020204" pitchFamily="34" charset="0"/>
                        <a:buChar char="•"/>
                      </a:pPr>
                      <a:r>
                        <a:rPr lang="fr-FR" dirty="0">
                          <a:solidFill>
                            <a:srgbClr val="000000"/>
                          </a:solidFill>
                        </a:rPr>
                        <a:t>Analyse par intention thérapeutique: mesure de l’efficacité réelle du traitement .</a:t>
                      </a:r>
                    </a:p>
                  </a:txBody>
                  <a:tcPr/>
                </a:tc>
                <a:tc>
                  <a:txBody>
                    <a:bodyPr/>
                    <a:lstStyle/>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Faible taille de l’échantillon, donc puissance plus faible de l’étude (</a:t>
                      </a:r>
                      <a:r>
                        <a:rPr lang="fr-CA" sz="1800" kern="1200" dirty="0">
                          <a:solidFill>
                            <a:srgbClr val="000000"/>
                          </a:solidFill>
                          <a:effectLst/>
                          <a:latin typeface="+mn-lt"/>
                          <a:ea typeface="+mn-ea"/>
                          <a:cs typeface="+mn-cs"/>
                        </a:rPr>
                        <a:t>n</a:t>
                      </a:r>
                      <a:r>
                        <a:rPr lang="fr-CA" dirty="0">
                          <a:solidFill>
                            <a:srgbClr val="000000"/>
                          </a:solidFill>
                        </a:rPr>
                        <a:t>=154), Simple aveugle : Possibilité de biais d’évaluation</a:t>
                      </a:r>
                    </a:p>
                    <a:p>
                      <a:pPr marL="285750" indent="-285750" rtl="0" fontAlgn="ctr">
                        <a:buFont typeface="Arial" panose="020B0604020202020204" pitchFamily="34" charset="0"/>
                        <a:buChar char="•"/>
                      </a:pPr>
                      <a:r>
                        <a:rPr lang="fr-CA" dirty="0">
                          <a:solidFill>
                            <a:srgbClr val="000000"/>
                          </a:solidFill>
                        </a:rPr>
                        <a:t>Choix de la dose basée sur données cliniques anciennes de chirurgies cardiaques – résultats différents si dose était différente?</a:t>
                      </a:r>
                    </a:p>
                    <a:p>
                      <a:pPr marL="285750" indent="-285750" rtl="0" fontAlgn="ctr">
                        <a:buFont typeface="Arial" panose="020B0604020202020204" pitchFamily="34" charset="0"/>
                        <a:buChar char="•"/>
                      </a:pPr>
                      <a:r>
                        <a:rPr lang="fr-CA" dirty="0">
                          <a:solidFill>
                            <a:srgbClr val="000000"/>
                          </a:solidFill>
                        </a:rPr>
                        <a:t>Conclusion sur le risque thromboembolique difficile à tirer : non statistiquement significatif mais différence clinique présente…</a:t>
                      </a:r>
                    </a:p>
                    <a:p>
                      <a:pPr marL="285750" indent="-285750" rtl="0" fontAlgn="ctr">
                        <a:buFont typeface="Arial" panose="020B0604020202020204" pitchFamily="34" charset="0"/>
                        <a:buChar char="•"/>
                      </a:pPr>
                      <a:endParaRPr lang="fr-CA" dirty="0">
                        <a:solidFill>
                          <a:srgbClr val="000000"/>
                        </a:solidFill>
                      </a:endParaRPr>
                    </a:p>
                    <a:p>
                      <a:pPr marL="285750" indent="-285750" rtl="0" fontAlgn="ctr">
                        <a:buFont typeface="Arial" panose="020B0604020202020204" pitchFamily="34" charset="0"/>
                        <a:buChar char="•"/>
                      </a:pPr>
                      <a:endParaRPr lang="fr-CA" dirty="0">
                        <a:solidFill>
                          <a:srgbClr val="000000"/>
                        </a:solidFill>
                      </a:endParaRPr>
                    </a:p>
                    <a:p>
                      <a:pPr marL="285750" indent="-285750" rtl="0" fontAlgn="ctr">
                        <a:buFont typeface="Arial" panose="020B0604020202020204" pitchFamily="34" charset="0"/>
                        <a:buChar char="•"/>
                      </a:pPr>
                      <a:endParaRPr lang="fr-CA" sz="1800" kern="1200" dirty="0">
                        <a:solidFill>
                          <a:schemeClr val="dk1"/>
                        </a:solidFill>
                        <a:effectLst/>
                        <a:latin typeface="+mn-lt"/>
                        <a:ea typeface="+mn-ea"/>
                        <a:cs typeface="+mn-cs"/>
                      </a:endParaRPr>
                    </a:p>
                  </a:txBody>
                  <a:tcPr/>
                </a:tc>
                <a:extLst>
                  <a:ext uri="{0D108BD9-81ED-4DB2-BD59-A6C34878D82A}">
                    <a16:rowId xmlns:a16="http://schemas.microsoft.com/office/drawing/2014/main" val="2752332527"/>
                  </a:ext>
                </a:extLst>
              </a:tr>
            </a:tbl>
          </a:graphicData>
        </a:graphic>
      </p:graphicFrame>
      <p:sp>
        <p:nvSpPr>
          <p:cNvPr id="4" name="ZoneTexte 3">
            <a:extLst>
              <a:ext uri="{FF2B5EF4-FFF2-40B4-BE49-F238E27FC236}">
                <a16:creationId xmlns:a16="http://schemas.microsoft.com/office/drawing/2014/main" id="{75D04245-AABC-A543-901C-C5F0CC64B9FC}"/>
              </a:ext>
            </a:extLst>
          </p:cNvPr>
          <p:cNvSpPr txBox="1"/>
          <p:nvPr/>
        </p:nvSpPr>
        <p:spPr>
          <a:xfrm>
            <a:off x="454701" y="2275721"/>
            <a:ext cx="2597048" cy="477054"/>
          </a:xfrm>
          <a:prstGeom prst="rect">
            <a:avLst/>
          </a:prstGeom>
          <a:solidFill>
            <a:srgbClr val="E3CC5A"/>
          </a:solidFill>
        </p:spPr>
        <p:txBody>
          <a:bodyPr wrap="square" rtlCol="0">
            <a:spAutoFit/>
          </a:bodyPr>
          <a:lstStyle/>
          <a:p>
            <a:r>
              <a:rPr lang="fr-CA" sz="2500" dirty="0"/>
              <a:t>VALIDITÉ INTERNE</a:t>
            </a:r>
          </a:p>
        </p:txBody>
      </p:sp>
      <p:sp>
        <p:nvSpPr>
          <p:cNvPr id="5" name="ZoneTexte 4">
            <a:extLst>
              <a:ext uri="{FF2B5EF4-FFF2-40B4-BE49-F238E27FC236}">
                <a16:creationId xmlns:a16="http://schemas.microsoft.com/office/drawing/2014/main" id="{65E32BC1-80E3-2A45-A5E4-93FDC8C6DACC}"/>
              </a:ext>
            </a:extLst>
          </p:cNvPr>
          <p:cNvSpPr txBox="1"/>
          <p:nvPr/>
        </p:nvSpPr>
        <p:spPr>
          <a:xfrm>
            <a:off x="414556" y="2901692"/>
            <a:ext cx="3132805" cy="769441"/>
          </a:xfrm>
          <a:prstGeom prst="rect">
            <a:avLst/>
          </a:prstGeom>
          <a:noFill/>
        </p:spPr>
        <p:txBody>
          <a:bodyPr wrap="square" rtlCol="0">
            <a:spAutoFit/>
          </a:bodyPr>
          <a:lstStyle/>
          <a:p>
            <a:r>
              <a:rPr lang="fr-CA" sz="2200" dirty="0">
                <a:solidFill>
                  <a:schemeClr val="tx2">
                    <a:lumMod val="50000"/>
                  </a:schemeClr>
                </a:solidFill>
              </a:rPr>
              <a:t>CONCLUSION</a:t>
            </a:r>
            <a:r>
              <a:rPr lang="fr-CA" sz="2200" dirty="0"/>
              <a:t> : Bonne validité interne.</a:t>
            </a:r>
          </a:p>
        </p:txBody>
      </p:sp>
    </p:spTree>
    <p:extLst>
      <p:ext uri="{BB962C8B-B14F-4D97-AF65-F5344CB8AC3E}">
        <p14:creationId xmlns:p14="http://schemas.microsoft.com/office/powerpoint/2010/main" val="335014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7F63178F-219C-5E43-B514-38641FDA4ABD}"/>
              </a:ext>
            </a:extLst>
          </p:cNvPr>
          <p:cNvSpPr txBox="1">
            <a:spLocks/>
          </p:cNvSpPr>
          <p:nvPr/>
        </p:nvSpPr>
        <p:spPr>
          <a:xfrm>
            <a:off x="964788" y="804333"/>
            <a:ext cx="3391900"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spcAft>
                <a:spcPts val="600"/>
              </a:spcAft>
            </a:pPr>
            <a:r>
              <a:rPr lang="en-US" dirty="0" err="1"/>
              <a:t>Validité</a:t>
            </a:r>
            <a:endParaRPr lang="en-US" dirty="0"/>
          </a:p>
          <a:p>
            <a:pPr algn="r">
              <a:spcAft>
                <a:spcPts val="600"/>
              </a:spcAft>
            </a:pPr>
            <a:r>
              <a:rPr lang="en-US" dirty="0" err="1"/>
              <a:t>externe</a:t>
            </a:r>
            <a:endParaRPr lang="en-US" dirty="0"/>
          </a:p>
        </p:txBody>
      </p:sp>
      <p:cxnSp>
        <p:nvCxnSpPr>
          <p:cNvPr id="25" name="Straight Connector 2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B4B5A44-3403-6443-8AF7-AF98927429B2}"/>
              </a:ext>
            </a:extLst>
          </p:cNvPr>
          <p:cNvSpPr txBox="1"/>
          <p:nvPr/>
        </p:nvSpPr>
        <p:spPr>
          <a:xfrm>
            <a:off x="6536790" y="504325"/>
            <a:ext cx="2597048" cy="477054"/>
          </a:xfrm>
          <a:prstGeom prst="rect">
            <a:avLst/>
          </a:prstGeom>
          <a:solidFill>
            <a:srgbClr val="E3CC5A"/>
          </a:solidFill>
        </p:spPr>
        <p:txBody>
          <a:bodyPr wrap="square" rtlCol="0">
            <a:spAutoFit/>
          </a:bodyPr>
          <a:lstStyle/>
          <a:p>
            <a:r>
              <a:rPr lang="fr-CA" sz="2500" dirty="0"/>
              <a:t>VALIDITÉ EXTERNE</a:t>
            </a:r>
          </a:p>
        </p:txBody>
      </p:sp>
      <p:sp>
        <p:nvSpPr>
          <p:cNvPr id="20" name="ZoneTexte 19">
            <a:extLst>
              <a:ext uri="{FF2B5EF4-FFF2-40B4-BE49-F238E27FC236}">
                <a16:creationId xmlns:a16="http://schemas.microsoft.com/office/drawing/2014/main" id="{128F7A65-CD81-C241-BAEE-429CA7487DD6}"/>
              </a:ext>
            </a:extLst>
          </p:cNvPr>
          <p:cNvSpPr txBox="1"/>
          <p:nvPr/>
        </p:nvSpPr>
        <p:spPr>
          <a:xfrm>
            <a:off x="5023788" y="1212211"/>
            <a:ext cx="3132805" cy="430887"/>
          </a:xfrm>
          <a:prstGeom prst="rect">
            <a:avLst/>
          </a:prstGeom>
          <a:noFill/>
        </p:spPr>
        <p:txBody>
          <a:bodyPr wrap="square" rtlCol="0">
            <a:spAutoFit/>
          </a:bodyPr>
          <a:lstStyle/>
          <a:p>
            <a:pPr marL="285750" indent="-285750">
              <a:buFont typeface="Arial" panose="020B0604020202020204" pitchFamily="34" charset="0"/>
              <a:buChar char="•"/>
            </a:pPr>
            <a:endParaRPr lang="fr-CA" sz="2200" dirty="0"/>
          </a:p>
        </p:txBody>
      </p:sp>
      <p:sp>
        <p:nvSpPr>
          <p:cNvPr id="8" name="ZoneTexte 7">
            <a:extLst>
              <a:ext uri="{FF2B5EF4-FFF2-40B4-BE49-F238E27FC236}">
                <a16:creationId xmlns:a16="http://schemas.microsoft.com/office/drawing/2014/main" id="{1CF7C4C5-EDC3-C247-8D02-ADD9CE7D4379}"/>
              </a:ext>
            </a:extLst>
          </p:cNvPr>
          <p:cNvSpPr txBox="1"/>
          <p:nvPr/>
        </p:nvSpPr>
        <p:spPr>
          <a:xfrm>
            <a:off x="5204875" y="1334366"/>
            <a:ext cx="5818027" cy="4493538"/>
          </a:xfrm>
          <a:prstGeom prst="rect">
            <a:avLst/>
          </a:prstGeom>
          <a:noFill/>
        </p:spPr>
        <p:txBody>
          <a:bodyPr wrap="square" rtlCol="0">
            <a:spAutoFit/>
          </a:bodyPr>
          <a:lstStyle/>
          <a:p>
            <a:pPr>
              <a:buFont typeface="Arial" panose="020B0604020202020204" pitchFamily="34" charset="0"/>
              <a:buChar char="•"/>
            </a:pPr>
            <a:r>
              <a:rPr lang="fr-FR" sz="2400" dirty="0"/>
              <a:t> Caractéristiques cliniques de la population généralisables à la nôtre</a:t>
            </a:r>
          </a:p>
          <a:p>
            <a:pPr lvl="1">
              <a:buFont typeface="Arial" panose="020B0604020202020204" pitchFamily="34" charset="0"/>
              <a:buChar char="•"/>
            </a:pPr>
            <a:r>
              <a:rPr lang="fr-FR" sz="2400" dirty="0"/>
              <a:t> </a:t>
            </a:r>
            <a:r>
              <a:rPr lang="fr-FR" sz="2000" dirty="0"/>
              <a:t>Âge moyen 28-29 ans</a:t>
            </a:r>
          </a:p>
          <a:p>
            <a:pPr lvl="1">
              <a:buFont typeface="Arial" panose="020B0604020202020204" pitchFamily="34" charset="0"/>
              <a:buChar char="•"/>
            </a:pPr>
            <a:r>
              <a:rPr lang="fr-FR" sz="2000" dirty="0"/>
              <a:t> Proportion d’HPP dues à une atonie utérine similaire dans l’étude à celle au Canada (69 à 75% versus 70% respectivement)</a:t>
            </a:r>
          </a:p>
          <a:p>
            <a:pPr lvl="1">
              <a:buFont typeface="Arial" panose="020B0604020202020204" pitchFamily="34" charset="0"/>
              <a:buChar char="•"/>
            </a:pPr>
            <a:r>
              <a:rPr lang="fr-FR" sz="2000" dirty="0"/>
              <a:t> Population occidentale majoritairement caucasienne </a:t>
            </a:r>
          </a:p>
          <a:p>
            <a:pPr>
              <a:buFont typeface="Arial" panose="020B0604020202020204" pitchFamily="34" charset="0"/>
              <a:buChar char="•"/>
            </a:pPr>
            <a:r>
              <a:rPr lang="fr-FR" sz="2400" dirty="0"/>
              <a:t> Pratique occidentale similaire (par rapport à prise en charge de l’HPP) </a:t>
            </a:r>
          </a:p>
          <a:p>
            <a:endParaRPr lang="fr-CA" sz="2200" dirty="0"/>
          </a:p>
          <a:p>
            <a:pPr marL="285750" indent="-285750">
              <a:buFont typeface="Arial" panose="020B0604020202020204" pitchFamily="34" charset="0"/>
              <a:buChar char="•"/>
            </a:pPr>
            <a:endParaRPr lang="fr-CA" sz="2200" dirty="0">
              <a:solidFill>
                <a:srgbClr val="000000"/>
              </a:solidFill>
            </a:endParaRPr>
          </a:p>
          <a:p>
            <a:r>
              <a:rPr lang="fr-CA" sz="2200" dirty="0">
                <a:solidFill>
                  <a:schemeClr val="tx2">
                    <a:lumMod val="50000"/>
                  </a:schemeClr>
                </a:solidFill>
              </a:rPr>
              <a:t>CONCLUSION</a:t>
            </a:r>
            <a:r>
              <a:rPr lang="fr-CA" sz="2200" dirty="0">
                <a:solidFill>
                  <a:srgbClr val="000000"/>
                </a:solidFill>
              </a:rPr>
              <a:t> : Bonne validité externe.</a:t>
            </a:r>
            <a:endParaRPr lang="fr-FR" sz="2200" dirty="0">
              <a:solidFill>
                <a:srgbClr val="000000"/>
              </a:solidFill>
            </a:endParaRPr>
          </a:p>
        </p:txBody>
      </p:sp>
    </p:spTree>
    <p:extLst>
      <p:ext uri="{BB962C8B-B14F-4D97-AF65-F5344CB8AC3E}">
        <p14:creationId xmlns:p14="http://schemas.microsoft.com/office/powerpoint/2010/main" val="413676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FBC07-7F6E-4245-864E-181A02939A70}"/>
              </a:ext>
            </a:extLst>
          </p:cNvPr>
          <p:cNvSpPr>
            <a:spLocks noGrp="1"/>
          </p:cNvSpPr>
          <p:nvPr>
            <p:ph type="title"/>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3885B091-78AC-5149-A65F-624EE4C1911B}"/>
              </a:ext>
            </a:extLst>
          </p:cNvPr>
          <p:cNvSpPr>
            <a:spLocks noGrp="1"/>
          </p:cNvSpPr>
          <p:nvPr>
            <p:ph idx="1"/>
          </p:nvPr>
        </p:nvSpPr>
        <p:spPr/>
        <p:txBody>
          <a:bodyPr>
            <a:normAutofit/>
          </a:bodyPr>
          <a:lstStyle/>
          <a:p>
            <a:pPr>
              <a:buFont typeface="Wingdings" pitchFamily="2" charset="2"/>
              <a:buChar char="Ø"/>
            </a:pPr>
            <a:r>
              <a:rPr lang="fr-CA" sz="2400" dirty="0"/>
              <a:t> L’utilisation d’AT en traitement de l’HPP serait efficace dans la réduction du temps et de la durée de saignement, ainsi que dans la réduction de l’anémie secondaire. Mais diminue-t-elle mortalité? Non étudié dans l’étude. Sécurité de ce produit à déterminer cependant – augmentation du risque de TPP mais non statistiquement significative (y’aurait-il un lien avec la dose élevée administrée?)</a:t>
            </a:r>
          </a:p>
          <a:p>
            <a:pPr>
              <a:buFont typeface="Wingdings" pitchFamily="2" charset="2"/>
              <a:buChar char="Ø"/>
            </a:pPr>
            <a:r>
              <a:rPr lang="fr-CA" sz="2400" dirty="0"/>
              <a:t>NNT = 6.67 (pour la réduction de la quantité de saignement à T4), donc très bon!</a:t>
            </a:r>
          </a:p>
          <a:p>
            <a:pPr>
              <a:buFont typeface="Wingdings" pitchFamily="2" charset="2"/>
              <a:buChar char="Ø"/>
            </a:pPr>
            <a:r>
              <a:rPr lang="fr-CA" sz="2400" dirty="0"/>
              <a:t>Changement </a:t>
            </a:r>
            <a:r>
              <a:rPr lang="fr-CA" sz="2400" dirty="0">
                <a:solidFill>
                  <a:srgbClr val="00B050"/>
                </a:solidFill>
              </a:rPr>
              <a:t>probable</a:t>
            </a:r>
            <a:r>
              <a:rPr lang="fr-CA" sz="2400" dirty="0"/>
              <a:t> de notre pratique à la lumière de cet article.</a:t>
            </a:r>
            <a:endParaRPr lang="fr-CA" sz="2400" dirty="0">
              <a:highlight>
                <a:srgbClr val="FFFF00"/>
              </a:highlight>
            </a:endParaRPr>
          </a:p>
        </p:txBody>
      </p:sp>
    </p:spTree>
    <p:extLst>
      <p:ext uri="{BB962C8B-B14F-4D97-AF65-F5344CB8AC3E}">
        <p14:creationId xmlns:p14="http://schemas.microsoft.com/office/powerpoint/2010/main" val="146081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009BA7-81E6-CF4D-8EFA-8D8DFE6EA036}"/>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ANALYSE ARTICLE 2</a:t>
            </a:r>
          </a:p>
        </p:txBody>
      </p:sp>
      <p:sp>
        <p:nvSpPr>
          <p:cNvPr id="3" name="Espace réservé du contenu 2">
            <a:extLst>
              <a:ext uri="{FF2B5EF4-FFF2-40B4-BE49-F238E27FC236}">
                <a16:creationId xmlns:a16="http://schemas.microsoft.com/office/drawing/2014/main" id="{AEB3E73A-10B9-6A46-AD0A-D73881246A20}"/>
              </a:ext>
            </a:extLst>
          </p:cNvPr>
          <p:cNvSpPr>
            <a:spLocks noGrp="1"/>
          </p:cNvSpPr>
          <p:nvPr>
            <p:ph idx="1"/>
          </p:nvPr>
        </p:nvSpPr>
        <p:spPr>
          <a:xfrm>
            <a:off x="4921209" y="1059165"/>
            <a:ext cx="6306003" cy="5249334"/>
          </a:xfrm>
        </p:spPr>
        <p:txBody>
          <a:bodyPr anchor="ctr">
            <a:normAutofit/>
          </a:bodyPr>
          <a:lstStyle/>
          <a:p>
            <a:r>
              <a:rPr lang="en" dirty="0"/>
              <a:t>Effect of early tranexamic acid administration on mortality, hysterectomy, and other morbidities in women with post-partum </a:t>
            </a:r>
            <a:r>
              <a:rPr lang="en" dirty="0" err="1"/>
              <a:t>haemorrhage</a:t>
            </a:r>
            <a:r>
              <a:rPr lang="en" dirty="0"/>
              <a:t> (WOMAN), </a:t>
            </a:r>
            <a:r>
              <a:rPr lang="en" i="1" dirty="0"/>
              <a:t>Lancet, </a:t>
            </a:r>
            <a:r>
              <a:rPr lang="en" dirty="0"/>
              <a:t>2017</a:t>
            </a:r>
            <a:endParaRPr lang="fr-FR" dirty="0"/>
          </a:p>
          <a:p>
            <a:endParaRPr lang="fr-CA" dirty="0"/>
          </a:p>
        </p:txBody>
      </p:sp>
    </p:spTree>
    <p:extLst>
      <p:ext uri="{BB962C8B-B14F-4D97-AF65-F5344CB8AC3E}">
        <p14:creationId xmlns:p14="http://schemas.microsoft.com/office/powerpoint/2010/main" val="161392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1C558-49C0-2145-BC6F-63B1C8380E0C}"/>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dirty="0"/>
              <a:t>Résumé de </a:t>
            </a:r>
            <a:r>
              <a:rPr lang="en-US" dirty="0" err="1"/>
              <a:t>l’article</a:t>
            </a:r>
            <a:endParaRPr lang="en-US" dirty="0"/>
          </a:p>
        </p:txBody>
      </p:sp>
      <p:graphicFrame>
        <p:nvGraphicFramePr>
          <p:cNvPr id="4" name="Content Placeholder 3">
            <a:extLst>
              <a:ext uri="{FF2B5EF4-FFF2-40B4-BE49-F238E27FC236}">
                <a16:creationId xmlns:a16="http://schemas.microsoft.com/office/drawing/2014/main" id="{B6144D8D-0238-AC40-B7D0-ACB81B3C056F}"/>
              </a:ext>
            </a:extLst>
          </p:cNvPr>
          <p:cNvGraphicFramePr>
            <a:graphicFrameLocks/>
          </p:cNvGraphicFramePr>
          <p:nvPr>
            <p:extLst>
              <p:ext uri="{D42A27DB-BD31-4B8C-83A1-F6EECF244321}">
                <p14:modId xmlns:p14="http://schemas.microsoft.com/office/powerpoint/2010/main" val="2641199310"/>
              </p:ext>
            </p:extLst>
          </p:nvPr>
        </p:nvGraphicFramePr>
        <p:xfrm>
          <a:off x="512064" y="1980613"/>
          <a:ext cx="5455922" cy="3516650"/>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20000"/>
                    </a:ext>
                  </a:extLst>
                </a:gridCol>
                <a:gridCol w="3861177">
                  <a:extLst>
                    <a:ext uri="{9D8B030D-6E8A-4147-A177-3AD203B41FA5}">
                      <a16:colId xmlns:a16="http://schemas.microsoft.com/office/drawing/2014/main" val="20001"/>
                    </a:ext>
                  </a:extLst>
                </a:gridCol>
              </a:tblGrid>
              <a:tr h="520110">
                <a:tc>
                  <a:txBody>
                    <a:bodyPr/>
                    <a:lstStyle/>
                    <a:p>
                      <a:pPr algn="ctr"/>
                      <a:r>
                        <a:rPr lang="fr-CA" sz="1500" b="0" noProof="0" dirty="0"/>
                        <a:t>Type</a:t>
                      </a:r>
                      <a:r>
                        <a:rPr lang="fr-CA" sz="1500" b="0" baseline="0" noProof="0" dirty="0"/>
                        <a:t> de devis</a:t>
                      </a:r>
                      <a:endParaRPr lang="fr-CA" sz="1500" b="0" noProof="0" dirty="0"/>
                    </a:p>
                  </a:txBody>
                  <a:tcPr marL="74174" marR="74174" marT="37087" marB="37087" anchor="ctr"/>
                </a:tc>
                <a:tc>
                  <a:txBody>
                    <a:bodyPr/>
                    <a:lstStyle/>
                    <a:p>
                      <a:pPr rtl="0" fontAlgn="ctr"/>
                      <a:r>
                        <a:rPr lang="fr-CA" sz="1500" b="0" kern="1200" dirty="0">
                          <a:effectLst/>
                        </a:rPr>
                        <a:t>Essai clinique randomisé contrôlé à double aveugle</a:t>
                      </a:r>
                      <a:endParaRPr lang="fr-CA" sz="1500" b="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0"/>
                  </a:ext>
                </a:extLst>
              </a:tr>
              <a:tr h="890780">
                <a:tc>
                  <a:txBody>
                    <a:bodyPr/>
                    <a:lstStyle/>
                    <a:p>
                      <a:pPr algn="ctr"/>
                      <a:r>
                        <a:rPr lang="fr-CA" sz="1500" noProof="0"/>
                        <a:t>Population</a:t>
                      </a:r>
                      <a:r>
                        <a:rPr lang="fr-CA" sz="1500" baseline="0" noProof="0"/>
                        <a:t> </a:t>
                      </a:r>
                      <a:endParaRPr lang="fr-CA" sz="1500" b="0" noProof="0"/>
                    </a:p>
                  </a:txBody>
                  <a:tcPr marL="74174" marR="74174" marT="37087" marB="37087" anchor="ctr"/>
                </a:tc>
                <a:tc>
                  <a:txBody>
                    <a:bodyPr/>
                    <a:lstStyle/>
                    <a:p>
                      <a:r>
                        <a:rPr lang="fr-CA" sz="1500" noProof="0" dirty="0"/>
                        <a:t>20 060 femmes randomisées en 2 groupes : </a:t>
                      </a:r>
                    </a:p>
                    <a:p>
                      <a:pPr marL="285750" indent="-285750">
                        <a:buFont typeface="Arial"/>
                        <a:buChar char="•"/>
                      </a:pPr>
                      <a:r>
                        <a:rPr lang="fr-CA" sz="1500" noProof="0" dirty="0"/>
                        <a:t>10 051 groupe intervention</a:t>
                      </a:r>
                    </a:p>
                    <a:p>
                      <a:pPr marL="285750" indent="-285750">
                        <a:buFont typeface="Arial"/>
                        <a:buChar char="•"/>
                      </a:pPr>
                      <a:r>
                        <a:rPr lang="fr-CA" sz="1500" noProof="0" dirty="0"/>
                        <a:t>10 009 groupe placebo</a:t>
                      </a:r>
                    </a:p>
                  </a:txBody>
                  <a:tcPr marL="74174" marR="74174" marT="37087" marB="37087"/>
                </a:tc>
                <a:extLst>
                  <a:ext uri="{0D108BD9-81ED-4DB2-BD59-A6C34878D82A}">
                    <a16:rowId xmlns:a16="http://schemas.microsoft.com/office/drawing/2014/main" val="10001"/>
                  </a:ext>
                </a:extLst>
              </a:tr>
              <a:tr h="520110">
                <a:tc>
                  <a:txBody>
                    <a:bodyPr/>
                    <a:lstStyle/>
                    <a:p>
                      <a:pPr algn="ctr"/>
                      <a:r>
                        <a:rPr lang="fr-CA" sz="1500" noProof="0"/>
                        <a:t>Site de l’étude </a:t>
                      </a:r>
                    </a:p>
                  </a:txBody>
                  <a:tcPr marL="74174" marR="74174" marT="37087" marB="37087" anchor="ctr"/>
                </a:tc>
                <a:tc>
                  <a:txBody>
                    <a:bodyPr/>
                    <a:lstStyle/>
                    <a:p>
                      <a:r>
                        <a:rPr lang="fr-CA" sz="1500" kern="1200" dirty="0">
                          <a:effectLst/>
                        </a:rPr>
                        <a:t>193 hôpitaux dans 21 pays du monde entier </a:t>
                      </a:r>
                      <a:endParaRPr lang="fr-CA" sz="150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2"/>
                  </a:ext>
                </a:extLst>
              </a:tr>
              <a:tr h="1574386">
                <a:tc>
                  <a:txBody>
                    <a:bodyPr/>
                    <a:lstStyle/>
                    <a:p>
                      <a:pPr algn="ctr"/>
                      <a:r>
                        <a:rPr lang="fr-CA" sz="1500" noProof="0" dirty="0"/>
                        <a:t>Intervention à l’étude</a:t>
                      </a:r>
                    </a:p>
                  </a:txBody>
                  <a:tcPr marL="74174" marR="74174" marT="37087" marB="37087" anchor="ctr"/>
                </a:tc>
                <a:tc>
                  <a:txBody>
                    <a:bodyPr/>
                    <a:lstStyle/>
                    <a:p>
                      <a:pPr marL="285750" indent="-285750">
                        <a:buFont typeface="Arial" panose="020B0604020202020204" pitchFamily="34" charset="0"/>
                        <a:buChar char="•"/>
                      </a:pPr>
                      <a:r>
                        <a:rPr lang="fr-CA" sz="1500" kern="1200" dirty="0">
                          <a:effectLst/>
                        </a:rPr>
                        <a:t>1g d'acide </a:t>
                      </a:r>
                      <a:r>
                        <a:rPr lang="fr-CA" sz="1500" kern="1200" dirty="0" err="1">
                          <a:effectLst/>
                        </a:rPr>
                        <a:t>tranexamique</a:t>
                      </a:r>
                      <a:r>
                        <a:rPr lang="fr-CA" sz="1500" kern="1200" dirty="0">
                          <a:effectLst/>
                        </a:rPr>
                        <a:t> IV (vs placebo) lors du </a:t>
                      </a:r>
                      <a:r>
                        <a:rPr lang="fr-CA" sz="1500" kern="1200" dirty="0" err="1">
                          <a:effectLst/>
                        </a:rPr>
                        <a:t>Dx</a:t>
                      </a:r>
                      <a:r>
                        <a:rPr lang="fr-CA" sz="1500" kern="1200" dirty="0">
                          <a:effectLst/>
                        </a:rPr>
                        <a:t> d’hémorragie postpartum (HPP)</a:t>
                      </a:r>
                    </a:p>
                    <a:p>
                      <a:pPr marL="285750" indent="-285750">
                        <a:buFont typeface="Arial" panose="020B0604020202020204" pitchFamily="34" charset="0"/>
                        <a:buChar char="•"/>
                      </a:pPr>
                      <a:r>
                        <a:rPr lang="fr-CA" sz="1500" kern="1200" dirty="0">
                          <a:effectLst/>
                        </a:rPr>
                        <a:t>Possibilité de redonner 1g d’AT ou du placebo si persistance de saignement après 30 min ou si récidive &lt;24h</a:t>
                      </a:r>
                      <a:endParaRPr lang="fr-CA" sz="150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4"/>
                  </a:ext>
                </a:extLst>
              </a:tr>
            </a:tbl>
          </a:graphicData>
        </a:graphic>
      </p:graphicFrame>
      <p:graphicFrame>
        <p:nvGraphicFramePr>
          <p:cNvPr id="18" name="Tableau 17">
            <a:extLst>
              <a:ext uri="{FF2B5EF4-FFF2-40B4-BE49-F238E27FC236}">
                <a16:creationId xmlns:a16="http://schemas.microsoft.com/office/drawing/2014/main" id="{60C00E18-6D5C-A642-B516-EF857A6EE24C}"/>
              </a:ext>
            </a:extLst>
          </p:cNvPr>
          <p:cNvGraphicFramePr>
            <a:graphicFrameLocks noGrp="1"/>
          </p:cNvGraphicFramePr>
          <p:nvPr>
            <p:extLst>
              <p:ext uri="{D42A27DB-BD31-4B8C-83A1-F6EECF244321}">
                <p14:modId xmlns:p14="http://schemas.microsoft.com/office/powerpoint/2010/main" val="3319881862"/>
              </p:ext>
            </p:extLst>
          </p:nvPr>
        </p:nvGraphicFramePr>
        <p:xfrm>
          <a:off x="6480051" y="1980613"/>
          <a:ext cx="5455922" cy="2360174"/>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1043552250"/>
                    </a:ext>
                  </a:extLst>
                </a:gridCol>
                <a:gridCol w="3861177">
                  <a:extLst>
                    <a:ext uri="{9D8B030D-6E8A-4147-A177-3AD203B41FA5}">
                      <a16:colId xmlns:a16="http://schemas.microsoft.com/office/drawing/2014/main" val="4188208385"/>
                    </a:ext>
                  </a:extLst>
                </a:gridCol>
              </a:tblGrid>
              <a:tr h="1949284">
                <a:tc>
                  <a:txBody>
                    <a:bodyPr/>
                    <a:lstStyle/>
                    <a:p>
                      <a:pPr algn="ctr"/>
                      <a:r>
                        <a:rPr lang="fr-CA" sz="1500" b="0" noProof="0" dirty="0"/>
                        <a:t>Issues étudiées </a:t>
                      </a:r>
                    </a:p>
                  </a:txBody>
                  <a:tcPr marL="74174" marR="74174" marT="37087" marB="37087" anchor="ctr"/>
                </a:tc>
                <a:tc>
                  <a:txBody>
                    <a:bodyPr/>
                    <a:lstStyle/>
                    <a:p>
                      <a:pPr marL="285750" indent="-285750">
                        <a:buFont typeface="Arial" panose="020B0604020202020204" pitchFamily="34" charset="0"/>
                        <a:buChar char="•"/>
                      </a:pPr>
                      <a:r>
                        <a:rPr lang="fr-CA" sz="1500" b="0" kern="1200" dirty="0">
                          <a:solidFill>
                            <a:schemeClr val="tx1"/>
                          </a:solidFill>
                          <a:effectLst/>
                          <a:latin typeface="+mn-lt"/>
                          <a:ea typeface="+mn-ea"/>
                          <a:cs typeface="+mn-cs"/>
                        </a:rPr>
                        <a:t>Primaire : Taux de mortalité (toutes causes confondues) ou hystérectomie dans les 42 jours suivant la randomisation</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Secondaire principal : Taux de mortalité due à l’HPP</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Événements thromboemboliques</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Besoin d’</a:t>
                      </a:r>
                      <a:r>
                        <a:rPr lang="fr-CA" sz="1500" b="0" u="none" kern="1200" dirty="0">
                          <a:solidFill>
                            <a:schemeClr val="tx1"/>
                          </a:solidFill>
                          <a:effectLst/>
                          <a:latin typeface="+mn-lt"/>
                          <a:ea typeface="+mn-ea"/>
                          <a:cs typeface="+mn-cs"/>
                        </a:rPr>
                        <a:t>interventions</a:t>
                      </a:r>
                      <a:r>
                        <a:rPr lang="fr-CA" sz="1500" b="0" kern="1200" dirty="0">
                          <a:solidFill>
                            <a:schemeClr val="tx1"/>
                          </a:solidFill>
                          <a:effectLst/>
                          <a:latin typeface="+mn-lt"/>
                          <a:ea typeface="+mn-ea"/>
                          <a:cs typeface="+mn-cs"/>
                        </a:rPr>
                        <a:t> chirurgicales </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Complications médicales </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Qualité de vie ( via échelle standardisée EQ5D)</a:t>
                      </a:r>
                    </a:p>
                  </a:txBody>
                  <a:tcPr marL="74174" marR="74174" marT="37087" marB="37087"/>
                </a:tc>
                <a:extLst>
                  <a:ext uri="{0D108BD9-81ED-4DB2-BD59-A6C34878D82A}">
                    <a16:rowId xmlns:a16="http://schemas.microsoft.com/office/drawing/2014/main" val="217834832"/>
                  </a:ext>
                </a:extLst>
              </a:tr>
            </a:tbl>
          </a:graphicData>
        </a:graphic>
      </p:graphicFrame>
    </p:spTree>
    <p:extLst>
      <p:ext uri="{BB962C8B-B14F-4D97-AF65-F5344CB8AC3E}">
        <p14:creationId xmlns:p14="http://schemas.microsoft.com/office/powerpoint/2010/main" val="1793926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A6FA09-AA10-E043-9DCB-E4F94400B9A2}"/>
              </a:ext>
            </a:extLst>
          </p:cNvPr>
          <p:cNvSpPr>
            <a:spLocks noGrp="1"/>
          </p:cNvSpPr>
          <p:nvPr>
            <p:ph type="title"/>
          </p:nvPr>
        </p:nvSpPr>
        <p:spPr>
          <a:xfrm>
            <a:off x="1024128" y="585216"/>
            <a:ext cx="8018272" cy="1499616"/>
          </a:xfrm>
        </p:spPr>
        <p:txBody>
          <a:bodyPr>
            <a:normAutofit/>
          </a:bodyPr>
          <a:lstStyle/>
          <a:p>
            <a:r>
              <a:rPr lang="fr-CA" dirty="0"/>
              <a:t>Principaux RÉSULTATS</a:t>
            </a:r>
          </a:p>
        </p:txBody>
      </p:sp>
      <p:sp>
        <p:nvSpPr>
          <p:cNvPr id="3" name="Espace réservé du contenu 2">
            <a:extLst>
              <a:ext uri="{FF2B5EF4-FFF2-40B4-BE49-F238E27FC236}">
                <a16:creationId xmlns:a16="http://schemas.microsoft.com/office/drawing/2014/main" id="{FF7C9A79-5FAF-FE45-9714-3C1BFDCEF27C}"/>
              </a:ext>
            </a:extLst>
          </p:cNvPr>
          <p:cNvSpPr>
            <a:spLocks noGrp="1"/>
          </p:cNvSpPr>
          <p:nvPr>
            <p:ph idx="1"/>
          </p:nvPr>
        </p:nvSpPr>
        <p:spPr>
          <a:xfrm>
            <a:off x="762000" y="1816873"/>
            <a:ext cx="9002486" cy="4681897"/>
          </a:xfrm>
        </p:spPr>
        <p:txBody>
          <a:bodyPr>
            <a:noAutofit/>
          </a:bodyPr>
          <a:lstStyle/>
          <a:p>
            <a:pPr lvl="1" fontAlgn="ctr"/>
            <a:r>
              <a:rPr lang="fr-CA" sz="2000" dirty="0"/>
              <a:t>↓ taux de mortalité toutes causes confondues</a:t>
            </a:r>
          </a:p>
          <a:p>
            <a:pPr lvl="2" fontAlgn="ctr"/>
            <a:r>
              <a:rPr lang="fr-CA" sz="1600" dirty="0"/>
              <a:t>2.3% groupe AT versus 2.6% groupe placebo, RR 0.88, p=0. 16 </a:t>
            </a:r>
            <a:r>
              <a:rPr lang="fr-CA" sz="1600" dirty="0">
                <a:solidFill>
                  <a:srgbClr val="FF0000"/>
                </a:solidFill>
              </a:rPr>
              <a:t>- non statistiquement significatif</a:t>
            </a:r>
          </a:p>
          <a:p>
            <a:pPr lvl="1" fontAlgn="ctr"/>
            <a:r>
              <a:rPr lang="fr-CA" sz="2000" dirty="0"/>
              <a:t>↓ taux de mortalité lié au saignement </a:t>
            </a:r>
          </a:p>
          <a:p>
            <a:pPr lvl="2" fontAlgn="ctr"/>
            <a:r>
              <a:rPr lang="da" sz="1600" dirty="0"/>
              <a:t>1.5% groupe AT versus 1.9% groupe contrôle, RR 0.81, p=0.045) - </a:t>
            </a:r>
            <a:r>
              <a:rPr lang="da" sz="1600" dirty="0">
                <a:solidFill>
                  <a:srgbClr val="00B050"/>
                </a:solidFill>
              </a:rPr>
              <a:t>statistiquement significatif </a:t>
            </a:r>
          </a:p>
          <a:p>
            <a:pPr lvl="2" fontAlgn="ctr"/>
            <a:r>
              <a:rPr lang="fr-CA" sz="1600" b="1" dirty="0"/>
              <a:t>&lt;3h : </a:t>
            </a:r>
            <a:r>
              <a:rPr lang="fr-FR" sz="1600" b="1" dirty="0"/>
              <a:t> 1.2% groupe AT versus 1.7% groupe contrôle, RR 0.69, </a:t>
            </a:r>
            <a:r>
              <a:rPr lang="fr-FR" sz="1600" dirty="0"/>
              <a:t>p=0.008 - </a:t>
            </a:r>
            <a:r>
              <a:rPr lang="da" sz="1600" dirty="0">
                <a:solidFill>
                  <a:srgbClr val="00B050"/>
                </a:solidFill>
              </a:rPr>
              <a:t>statistiquement significatif </a:t>
            </a:r>
          </a:p>
          <a:p>
            <a:pPr lvl="2" fontAlgn="ctr"/>
            <a:r>
              <a:rPr lang="fr-CA" sz="1600" dirty="0"/>
              <a:t>&gt;3h : </a:t>
            </a:r>
            <a:r>
              <a:rPr lang="da" sz="1600" dirty="0"/>
              <a:t>2.6% groupe AT versus 2.5% groupe contrôle, RR 1.07, p=0.7) - </a:t>
            </a:r>
            <a:r>
              <a:rPr lang="da" sz="1600" dirty="0">
                <a:solidFill>
                  <a:srgbClr val="FF0000"/>
                </a:solidFill>
              </a:rPr>
              <a:t>non statistiquement significatif </a:t>
            </a:r>
          </a:p>
          <a:p>
            <a:pPr lvl="1" fontAlgn="ctr"/>
            <a:r>
              <a:rPr lang="fr-CA" sz="2000" dirty="0"/>
              <a:t>Peu de différence pour risque d’hystérectomie </a:t>
            </a:r>
          </a:p>
          <a:p>
            <a:pPr lvl="3" fontAlgn="ctr"/>
            <a:r>
              <a:rPr lang="fr-FR" sz="1600" dirty="0"/>
              <a:t> 3.6% groupe AT versus 3.5% groupe placebo, RR 1.02, p=0.8 - </a:t>
            </a:r>
            <a:r>
              <a:rPr lang="fr-FR" sz="1600" dirty="0">
                <a:solidFill>
                  <a:srgbClr val="FF0000"/>
                </a:solidFill>
              </a:rPr>
              <a:t>n</a:t>
            </a:r>
            <a:r>
              <a:rPr lang="da" sz="1600" dirty="0">
                <a:solidFill>
                  <a:srgbClr val="FF0000"/>
                </a:solidFill>
              </a:rPr>
              <a:t>on statistiquement significatif </a:t>
            </a:r>
          </a:p>
          <a:p>
            <a:pPr lvl="1" fontAlgn="ctr"/>
            <a:r>
              <a:rPr lang="fr-CA" sz="2000" dirty="0"/>
              <a:t>↓ risque de laparotomie </a:t>
            </a:r>
          </a:p>
          <a:p>
            <a:pPr lvl="3" fontAlgn="ctr"/>
            <a:r>
              <a:rPr lang="fr-FR" sz="1600" dirty="0"/>
              <a:t>0.8% groupe AT versus 1.3% groupe contrôle, RR 0.64, p= 0.002 - </a:t>
            </a:r>
            <a:r>
              <a:rPr lang="da" sz="1600" dirty="0">
                <a:solidFill>
                  <a:srgbClr val="00B050"/>
                </a:solidFill>
              </a:rPr>
              <a:t>statistiquement significatif </a:t>
            </a:r>
          </a:p>
          <a:p>
            <a:pPr lvl="1" fontAlgn="ctr"/>
            <a:r>
              <a:rPr lang="da" sz="2000" dirty="0"/>
              <a:t>Pas de différence du risque thromboembolique (</a:t>
            </a:r>
            <a:r>
              <a:rPr lang="fr-CA" sz="2000" dirty="0"/>
              <a:t>TPP, EP, IM, AVC) </a:t>
            </a:r>
            <a:endParaRPr lang="da" sz="2000" dirty="0"/>
          </a:p>
          <a:p>
            <a:pPr lvl="3" fontAlgn="ctr"/>
            <a:r>
              <a:rPr lang="fr-FR" sz="1600" dirty="0"/>
              <a:t>0.3% groupe AT versus 0.3% groupe contrôle, RR 0.88, p=0,603 - </a:t>
            </a:r>
            <a:r>
              <a:rPr lang="da" sz="1600" dirty="0">
                <a:solidFill>
                  <a:srgbClr val="FF0000"/>
                </a:solidFill>
              </a:rPr>
              <a:t>non statistiquement significatif </a:t>
            </a:r>
          </a:p>
          <a:p>
            <a:pPr lvl="1" fontAlgn="ctr"/>
            <a:r>
              <a:rPr lang="da" sz="2000" dirty="0"/>
              <a:t>Taux de transfusion de culot globulaires idem dans les deux groupes (54%) </a:t>
            </a:r>
          </a:p>
          <a:p>
            <a:pPr lvl="1" fontAlgn="ctr"/>
            <a:r>
              <a:rPr lang="da" sz="2000" dirty="0"/>
              <a:t>Pas de différence significative </a:t>
            </a:r>
            <a:r>
              <a:rPr lang="fr-FR" sz="2000" dirty="0"/>
              <a:t>a/n de la qualité de vie dans les deux groupes </a:t>
            </a:r>
            <a:endParaRPr lang="fr-CA" sz="2000" dirty="0"/>
          </a:p>
        </p:txBody>
      </p:sp>
    </p:spTree>
    <p:extLst>
      <p:ext uri="{BB962C8B-B14F-4D97-AF65-F5344CB8AC3E}">
        <p14:creationId xmlns:p14="http://schemas.microsoft.com/office/powerpoint/2010/main" val="1139754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66CD9-8CB3-5C43-A6D4-2E518BE660A9}"/>
              </a:ext>
            </a:extLst>
          </p:cNvPr>
          <p:cNvSpPr>
            <a:spLocks noGrp="1"/>
          </p:cNvSpPr>
          <p:nvPr>
            <p:ph type="title"/>
          </p:nvPr>
        </p:nvSpPr>
        <p:spPr>
          <a:xfrm>
            <a:off x="821439" y="534218"/>
            <a:ext cx="9720072" cy="1499616"/>
          </a:xfrm>
        </p:spPr>
        <p:txBody>
          <a:bodyPr/>
          <a:lstStyle/>
          <a:p>
            <a:r>
              <a:rPr lang="fr-CA" dirty="0"/>
              <a:t>discussion</a:t>
            </a:r>
          </a:p>
        </p:txBody>
      </p:sp>
      <p:graphicFrame>
        <p:nvGraphicFramePr>
          <p:cNvPr id="8" name="Tableau 7">
            <a:extLst>
              <a:ext uri="{FF2B5EF4-FFF2-40B4-BE49-F238E27FC236}">
                <a16:creationId xmlns:a16="http://schemas.microsoft.com/office/drawing/2014/main" id="{7FF3C3EC-B367-644B-96FF-3A31E9F2F6E1}"/>
              </a:ext>
            </a:extLst>
          </p:cNvPr>
          <p:cNvGraphicFramePr>
            <a:graphicFrameLocks noGrp="1"/>
          </p:cNvGraphicFramePr>
          <p:nvPr>
            <p:extLst>
              <p:ext uri="{D42A27DB-BD31-4B8C-83A1-F6EECF244321}">
                <p14:modId xmlns:p14="http://schemas.microsoft.com/office/powerpoint/2010/main" val="3155198984"/>
              </p:ext>
            </p:extLst>
          </p:nvPr>
        </p:nvGraphicFramePr>
        <p:xfrm>
          <a:off x="3914099" y="683135"/>
          <a:ext cx="8128000" cy="4389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83439604"/>
                    </a:ext>
                  </a:extLst>
                </a:gridCol>
                <a:gridCol w="4064000">
                  <a:extLst>
                    <a:ext uri="{9D8B030D-6E8A-4147-A177-3AD203B41FA5}">
                      <a16:colId xmlns:a16="http://schemas.microsoft.com/office/drawing/2014/main" val="2178514710"/>
                    </a:ext>
                  </a:extLst>
                </a:gridCol>
              </a:tblGrid>
              <a:tr h="370840">
                <a:tc>
                  <a:txBody>
                    <a:bodyPr/>
                    <a:lstStyle/>
                    <a:p>
                      <a:r>
                        <a:rPr lang="fr-CA" sz="2400" dirty="0"/>
                        <a:t>FORCES</a:t>
                      </a:r>
                    </a:p>
                  </a:txBody>
                  <a:tcPr/>
                </a:tc>
                <a:tc>
                  <a:txBody>
                    <a:bodyPr/>
                    <a:lstStyle/>
                    <a:p>
                      <a:r>
                        <a:rPr lang="fr-CA" sz="2400" dirty="0"/>
                        <a:t>FAIBLESSES</a:t>
                      </a:r>
                    </a:p>
                  </a:txBody>
                  <a:tcPr/>
                </a:tc>
                <a:extLst>
                  <a:ext uri="{0D108BD9-81ED-4DB2-BD59-A6C34878D82A}">
                    <a16:rowId xmlns:a16="http://schemas.microsoft.com/office/drawing/2014/main" val="4018159249"/>
                  </a:ext>
                </a:extLst>
              </a:tr>
              <a:tr h="370840">
                <a:tc>
                  <a:txBody>
                    <a:bodyPr/>
                    <a:lstStyle/>
                    <a:p>
                      <a:pPr marL="285750" indent="-285750">
                        <a:buFont typeface="Arial" panose="020B0604020202020204" pitchFamily="34" charset="0"/>
                        <a:buChar char="•"/>
                      </a:pPr>
                      <a:r>
                        <a:rPr lang="fr-CA" dirty="0">
                          <a:solidFill>
                            <a:srgbClr val="000000"/>
                          </a:solidFill>
                        </a:rPr>
                        <a:t>Caractéristiques cliniques des populations similaires - limite les facteurs de confusion (bonne randomisation)</a:t>
                      </a:r>
                    </a:p>
                    <a:p>
                      <a:pPr marL="285750" indent="-285750">
                        <a:buFont typeface="Arial" panose="020B0604020202020204" pitchFamily="34" charset="0"/>
                        <a:buChar char="•"/>
                      </a:pPr>
                      <a:r>
                        <a:rPr lang="fr-CA" dirty="0">
                          <a:solidFill>
                            <a:srgbClr val="000000"/>
                          </a:solidFill>
                        </a:rPr>
                        <a:t>Bonne taille d’échantillon (n=20 060) donc bonne puissance de l’étude. </a:t>
                      </a:r>
                      <a:endParaRPr lang="fr-CA" dirty="0">
                        <a:solidFill>
                          <a:srgbClr val="000000"/>
                        </a:solidFill>
                        <a:highlight>
                          <a:srgbClr val="FFFF00"/>
                        </a:highlight>
                      </a:endParaRPr>
                    </a:p>
                    <a:p>
                      <a:pPr marL="285750" indent="-285750">
                        <a:buFont typeface="Arial" panose="020B0604020202020204" pitchFamily="34" charset="0"/>
                        <a:buChar char="•"/>
                      </a:pPr>
                      <a:r>
                        <a:rPr lang="fr-FR" dirty="0">
                          <a:solidFill>
                            <a:srgbClr val="000000"/>
                          </a:solidFill>
                        </a:rPr>
                        <a:t>Peu pertes au suivi (proportion population analysée 99.8 % dans les 2 groupes) </a:t>
                      </a:r>
                    </a:p>
                    <a:p>
                      <a:pPr marL="285750" indent="-285750">
                        <a:buFont typeface="Arial" panose="020B0604020202020204" pitchFamily="34" charset="0"/>
                        <a:buChar char="•"/>
                      </a:pPr>
                      <a:r>
                        <a:rPr lang="fr-FR" dirty="0">
                          <a:solidFill>
                            <a:srgbClr val="000000"/>
                          </a:solidFill>
                        </a:rPr>
                        <a:t>Double aveugle donc limite biais d’observation</a:t>
                      </a:r>
                    </a:p>
                    <a:p>
                      <a:pPr marL="285750" indent="-285750">
                        <a:buFont typeface="Arial" panose="020B0604020202020204" pitchFamily="34" charset="0"/>
                        <a:buChar char="•"/>
                      </a:pPr>
                      <a:r>
                        <a:rPr lang="fr-FR" dirty="0">
                          <a:solidFill>
                            <a:srgbClr val="000000"/>
                          </a:solidFill>
                        </a:rPr>
                        <a:t>Analyse par intention thérapeutique: mesure de l’efficacité réelle du traitement .</a:t>
                      </a:r>
                    </a:p>
                  </a:txBody>
                  <a:tcPr/>
                </a:tc>
                <a:tc>
                  <a:txBody>
                    <a:bodyPr/>
                    <a:lstStyle/>
                    <a:p>
                      <a:pPr marL="285750" indent="-285750" rtl="0" fontAlgn="ctr">
                        <a:buFont typeface="Arial" panose="020B0604020202020204" pitchFamily="34" charset="0"/>
                        <a:buChar char="•"/>
                      </a:pPr>
                      <a:endParaRPr lang="fr-CA" sz="1800" kern="1200" dirty="0">
                        <a:solidFill>
                          <a:schemeClr val="dk1"/>
                        </a:solidFill>
                        <a:effectLst/>
                        <a:latin typeface="+mn-lt"/>
                        <a:ea typeface="+mn-ea"/>
                        <a:cs typeface="+mn-cs"/>
                      </a:endParaRPr>
                    </a:p>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Diagnostic clinique d’HPP selon clinicien (pas de mesure exacte de la quantité de saignement) → possibilité de biais d’observation. </a:t>
                      </a:r>
                    </a:p>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Risque d’hystérectomie difficilement interprétable:  Décision souvent prise au moment de la randomisation : sous-estimation de l’effet de l’AT?</a:t>
                      </a:r>
                    </a:p>
                    <a:p>
                      <a:pPr marL="285750" indent="-285750" rtl="0" fontAlgn="ctr">
                        <a:buFont typeface="Arial" panose="020B0604020202020204" pitchFamily="34" charset="0"/>
                        <a:buChar char="•"/>
                      </a:pPr>
                      <a:endParaRPr lang="fr-CA" sz="1800" kern="1200" dirty="0">
                        <a:solidFill>
                          <a:schemeClr val="dk1"/>
                        </a:solidFill>
                        <a:effectLst/>
                        <a:latin typeface="+mn-lt"/>
                        <a:ea typeface="+mn-ea"/>
                        <a:cs typeface="+mn-cs"/>
                      </a:endParaRPr>
                    </a:p>
                  </a:txBody>
                  <a:tcPr/>
                </a:tc>
                <a:extLst>
                  <a:ext uri="{0D108BD9-81ED-4DB2-BD59-A6C34878D82A}">
                    <a16:rowId xmlns:a16="http://schemas.microsoft.com/office/drawing/2014/main" val="2752332527"/>
                  </a:ext>
                </a:extLst>
              </a:tr>
            </a:tbl>
          </a:graphicData>
        </a:graphic>
      </p:graphicFrame>
      <p:sp>
        <p:nvSpPr>
          <p:cNvPr id="4" name="ZoneTexte 3">
            <a:extLst>
              <a:ext uri="{FF2B5EF4-FFF2-40B4-BE49-F238E27FC236}">
                <a16:creationId xmlns:a16="http://schemas.microsoft.com/office/drawing/2014/main" id="{C83D9FEF-C6CF-B240-B654-2453AEC69BC4}"/>
              </a:ext>
            </a:extLst>
          </p:cNvPr>
          <p:cNvSpPr txBox="1"/>
          <p:nvPr/>
        </p:nvSpPr>
        <p:spPr>
          <a:xfrm>
            <a:off x="821439" y="2329510"/>
            <a:ext cx="2597048" cy="477054"/>
          </a:xfrm>
          <a:prstGeom prst="rect">
            <a:avLst/>
          </a:prstGeom>
          <a:solidFill>
            <a:srgbClr val="E3CC5A"/>
          </a:solidFill>
        </p:spPr>
        <p:txBody>
          <a:bodyPr wrap="square" rtlCol="0">
            <a:spAutoFit/>
          </a:bodyPr>
          <a:lstStyle/>
          <a:p>
            <a:r>
              <a:rPr lang="fr-CA" sz="2500" dirty="0"/>
              <a:t>VALIDITÉ INTERNE</a:t>
            </a:r>
          </a:p>
        </p:txBody>
      </p:sp>
      <p:sp>
        <p:nvSpPr>
          <p:cNvPr id="5" name="ZoneTexte 4">
            <a:extLst>
              <a:ext uri="{FF2B5EF4-FFF2-40B4-BE49-F238E27FC236}">
                <a16:creationId xmlns:a16="http://schemas.microsoft.com/office/drawing/2014/main" id="{D9D4AC0A-78AE-3A45-89E8-E28E5A9C91EB}"/>
              </a:ext>
            </a:extLst>
          </p:cNvPr>
          <p:cNvSpPr txBox="1"/>
          <p:nvPr/>
        </p:nvSpPr>
        <p:spPr>
          <a:xfrm>
            <a:off x="781294" y="2955481"/>
            <a:ext cx="3132805" cy="769441"/>
          </a:xfrm>
          <a:prstGeom prst="rect">
            <a:avLst/>
          </a:prstGeom>
          <a:noFill/>
        </p:spPr>
        <p:txBody>
          <a:bodyPr wrap="square" rtlCol="0">
            <a:spAutoFit/>
          </a:bodyPr>
          <a:lstStyle/>
          <a:p>
            <a:r>
              <a:rPr lang="fr-CA" sz="2200" dirty="0">
                <a:solidFill>
                  <a:schemeClr val="tx2">
                    <a:lumMod val="50000"/>
                  </a:schemeClr>
                </a:solidFill>
              </a:rPr>
              <a:t>CONCLUSION</a:t>
            </a:r>
            <a:r>
              <a:rPr lang="fr-CA" sz="2200" dirty="0"/>
              <a:t> : Bonne validité interne.</a:t>
            </a:r>
          </a:p>
        </p:txBody>
      </p:sp>
    </p:spTree>
    <p:extLst>
      <p:ext uri="{BB962C8B-B14F-4D97-AF65-F5344CB8AC3E}">
        <p14:creationId xmlns:p14="http://schemas.microsoft.com/office/powerpoint/2010/main" val="35275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7F63178F-219C-5E43-B514-38641FDA4ABD}"/>
              </a:ext>
            </a:extLst>
          </p:cNvPr>
          <p:cNvSpPr txBox="1">
            <a:spLocks/>
          </p:cNvSpPr>
          <p:nvPr/>
        </p:nvSpPr>
        <p:spPr>
          <a:xfrm>
            <a:off x="964788" y="804333"/>
            <a:ext cx="3391900"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spcAft>
                <a:spcPts val="600"/>
              </a:spcAft>
            </a:pPr>
            <a:r>
              <a:rPr lang="en-US" dirty="0" err="1"/>
              <a:t>Validité</a:t>
            </a:r>
            <a:endParaRPr lang="en-US" dirty="0"/>
          </a:p>
          <a:p>
            <a:pPr algn="r">
              <a:spcAft>
                <a:spcPts val="600"/>
              </a:spcAft>
            </a:pPr>
            <a:r>
              <a:rPr lang="en-US" dirty="0" err="1"/>
              <a:t>externe</a:t>
            </a:r>
            <a:endParaRPr lang="en-US" dirty="0"/>
          </a:p>
        </p:txBody>
      </p:sp>
      <p:cxnSp>
        <p:nvCxnSpPr>
          <p:cNvPr id="25" name="Straight Connector 2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B4B5A44-3403-6443-8AF7-AF98927429B2}"/>
              </a:ext>
            </a:extLst>
          </p:cNvPr>
          <p:cNvSpPr txBox="1"/>
          <p:nvPr/>
        </p:nvSpPr>
        <p:spPr>
          <a:xfrm>
            <a:off x="6536790" y="504325"/>
            <a:ext cx="2597048" cy="477054"/>
          </a:xfrm>
          <a:prstGeom prst="rect">
            <a:avLst/>
          </a:prstGeom>
          <a:solidFill>
            <a:srgbClr val="E3CC5A"/>
          </a:solidFill>
        </p:spPr>
        <p:txBody>
          <a:bodyPr wrap="square" rtlCol="0">
            <a:spAutoFit/>
          </a:bodyPr>
          <a:lstStyle/>
          <a:p>
            <a:r>
              <a:rPr lang="fr-CA" sz="2500" dirty="0"/>
              <a:t>VALIDITÉ EXTERNE</a:t>
            </a:r>
          </a:p>
        </p:txBody>
      </p:sp>
      <p:sp>
        <p:nvSpPr>
          <p:cNvPr id="20" name="ZoneTexte 19">
            <a:extLst>
              <a:ext uri="{FF2B5EF4-FFF2-40B4-BE49-F238E27FC236}">
                <a16:creationId xmlns:a16="http://schemas.microsoft.com/office/drawing/2014/main" id="{128F7A65-CD81-C241-BAEE-429CA7487DD6}"/>
              </a:ext>
            </a:extLst>
          </p:cNvPr>
          <p:cNvSpPr txBox="1"/>
          <p:nvPr/>
        </p:nvSpPr>
        <p:spPr>
          <a:xfrm>
            <a:off x="5023788" y="1212211"/>
            <a:ext cx="3132805" cy="430887"/>
          </a:xfrm>
          <a:prstGeom prst="rect">
            <a:avLst/>
          </a:prstGeom>
          <a:noFill/>
        </p:spPr>
        <p:txBody>
          <a:bodyPr wrap="square" rtlCol="0">
            <a:spAutoFit/>
          </a:bodyPr>
          <a:lstStyle/>
          <a:p>
            <a:pPr marL="285750" indent="-285750">
              <a:buFont typeface="Arial" panose="020B0604020202020204" pitchFamily="34" charset="0"/>
              <a:buChar char="•"/>
            </a:pPr>
            <a:endParaRPr lang="fr-CA" sz="2200" dirty="0"/>
          </a:p>
        </p:txBody>
      </p:sp>
      <p:sp>
        <p:nvSpPr>
          <p:cNvPr id="8" name="ZoneTexte 7">
            <a:extLst>
              <a:ext uri="{FF2B5EF4-FFF2-40B4-BE49-F238E27FC236}">
                <a16:creationId xmlns:a16="http://schemas.microsoft.com/office/drawing/2014/main" id="{1CF7C4C5-EDC3-C247-8D02-ADD9CE7D4379}"/>
              </a:ext>
            </a:extLst>
          </p:cNvPr>
          <p:cNvSpPr txBox="1"/>
          <p:nvPr/>
        </p:nvSpPr>
        <p:spPr>
          <a:xfrm>
            <a:off x="5204875" y="1334366"/>
            <a:ext cx="5818027" cy="4708981"/>
          </a:xfrm>
          <a:prstGeom prst="rect">
            <a:avLst/>
          </a:prstGeom>
          <a:noFill/>
        </p:spPr>
        <p:txBody>
          <a:bodyPr wrap="square" rtlCol="0">
            <a:spAutoFit/>
          </a:bodyPr>
          <a:lstStyle/>
          <a:p>
            <a:pPr marL="342900" indent="-342900">
              <a:buFont typeface="Arial" panose="020B0604020202020204" pitchFamily="34" charset="0"/>
              <a:buChar char="•"/>
            </a:pPr>
            <a:r>
              <a:rPr lang="fr-FR" sz="2000" dirty="0"/>
              <a:t>Caractéristiques cliniques de la population généralisables à la nôtre : </a:t>
            </a:r>
          </a:p>
          <a:p>
            <a:pPr lvl="1">
              <a:buFont typeface="Arial" panose="020B0604020202020204" pitchFamily="34" charset="0"/>
              <a:buChar char="•"/>
            </a:pPr>
            <a:r>
              <a:rPr lang="fr-FR" dirty="0"/>
              <a:t> Âge moyen (26-33)</a:t>
            </a:r>
          </a:p>
          <a:p>
            <a:pPr lvl="1">
              <a:buFont typeface="Arial" panose="020B0604020202020204" pitchFamily="34" charset="0"/>
              <a:buChar char="•"/>
            </a:pPr>
            <a:r>
              <a:rPr lang="fr-FR" dirty="0"/>
              <a:t> 29% de patientes ayant eu des césariennes dans l’étude (vs 32% en  Amérique du Nord)</a:t>
            </a:r>
          </a:p>
          <a:p>
            <a:pPr marL="342900" indent="-342900">
              <a:buFont typeface="Arial" panose="020B0604020202020204" pitchFamily="34" charset="0"/>
              <a:buChar char="•"/>
            </a:pPr>
            <a:r>
              <a:rPr lang="fr-FR" sz="2000" dirty="0"/>
              <a:t>Population internationale de 21 pays différents avec différentes ethnicités, se compare à nos populations urbaines de plus en plus multiculturelles, mais peut-être moins aux populations rurales majoritairement caucasiennes.</a:t>
            </a:r>
          </a:p>
          <a:p>
            <a:pPr marL="342900" indent="-342900">
              <a:buFont typeface="Arial" panose="020B0604020202020204" pitchFamily="34" charset="0"/>
              <a:buChar char="•"/>
            </a:pPr>
            <a:r>
              <a:rPr lang="fr-FR" sz="2000" dirty="0"/>
              <a:t>Prise en charge de l’HPP selon un protocole international dans l’étude (pas les mêmes protocoles appliqués nécessairement ici).</a:t>
            </a:r>
          </a:p>
          <a:p>
            <a:endParaRPr lang="fr-FR" sz="2000" dirty="0"/>
          </a:p>
          <a:p>
            <a:pPr>
              <a:buFont typeface="Arial" panose="020B0604020202020204" pitchFamily="34" charset="0"/>
              <a:buChar char="•"/>
            </a:pPr>
            <a:r>
              <a:rPr lang="fr-FR" sz="2000" dirty="0"/>
              <a:t> Conclusion : Bonne validité externe.</a:t>
            </a:r>
          </a:p>
        </p:txBody>
      </p:sp>
    </p:spTree>
    <p:extLst>
      <p:ext uri="{BB962C8B-B14F-4D97-AF65-F5344CB8AC3E}">
        <p14:creationId xmlns:p14="http://schemas.microsoft.com/office/powerpoint/2010/main" val="2851083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FBC07-7F6E-4245-864E-181A02939A70}"/>
              </a:ext>
            </a:extLst>
          </p:cNvPr>
          <p:cNvSpPr>
            <a:spLocks noGrp="1"/>
          </p:cNvSpPr>
          <p:nvPr>
            <p:ph type="title"/>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3885B091-78AC-5149-A65F-624EE4C1911B}"/>
              </a:ext>
            </a:extLst>
          </p:cNvPr>
          <p:cNvSpPr>
            <a:spLocks noGrp="1"/>
          </p:cNvSpPr>
          <p:nvPr>
            <p:ph idx="1"/>
          </p:nvPr>
        </p:nvSpPr>
        <p:spPr/>
        <p:txBody>
          <a:bodyPr>
            <a:normAutofit/>
          </a:bodyPr>
          <a:lstStyle/>
          <a:p>
            <a:pPr>
              <a:buFont typeface="Wingdings" pitchFamily="2" charset="2"/>
              <a:buChar char="Ø"/>
            </a:pPr>
            <a:r>
              <a:rPr lang="fr-CA" sz="2400" dirty="0"/>
              <a:t> L’utilisation d’AT en prévention permettrait de diminuer le taux de mortalité lié à l’hémorragie postpartum, spécifiquement lorsqu’administré dans les 3 premières heures suivant le début du saignement. On observerait également une diminution du nombre d’hystérectomies suites à l’HPP avec l’AT. Tout ceci sans augmentation du risque thromboembolique.</a:t>
            </a:r>
          </a:p>
          <a:p>
            <a:pPr>
              <a:buFont typeface="Wingdings" pitchFamily="2" charset="2"/>
              <a:buChar char="Ø"/>
            </a:pPr>
            <a:r>
              <a:rPr lang="fr-CA" sz="2400" dirty="0"/>
              <a:t>NNT = 200 pour diminution du taux de mortalité avec administration AT&lt; 3 (grand NNT, mais significatif car problématique fréquente, morbide et mortelle)! </a:t>
            </a:r>
          </a:p>
          <a:p>
            <a:pPr>
              <a:buFont typeface="Wingdings" pitchFamily="2" charset="2"/>
              <a:buChar char="Ø"/>
            </a:pPr>
            <a:r>
              <a:rPr lang="fr-CA" sz="2400" dirty="0"/>
              <a:t>Changement </a:t>
            </a:r>
            <a:r>
              <a:rPr lang="fr-CA" sz="2400" dirty="0">
                <a:solidFill>
                  <a:srgbClr val="00B050"/>
                </a:solidFill>
              </a:rPr>
              <a:t>probable</a:t>
            </a:r>
            <a:r>
              <a:rPr lang="fr-CA" sz="2400" dirty="0"/>
              <a:t> de notre pratique à la lumière de cet article. </a:t>
            </a:r>
          </a:p>
          <a:p>
            <a:endParaRPr lang="fr-CA" sz="2400" dirty="0"/>
          </a:p>
        </p:txBody>
      </p:sp>
    </p:spTree>
    <p:extLst>
      <p:ext uri="{BB962C8B-B14F-4D97-AF65-F5344CB8AC3E}">
        <p14:creationId xmlns:p14="http://schemas.microsoft.com/office/powerpoint/2010/main" val="4206156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3FC68CE-CB98-2841-839E-E8C6BDD23F37}"/>
              </a:ext>
            </a:extLst>
          </p:cNvPr>
          <p:cNvSpPr>
            <a:spLocks noGrp="1"/>
          </p:cNvSpPr>
          <p:nvPr>
            <p:ph type="title"/>
          </p:nvPr>
        </p:nvSpPr>
        <p:spPr>
          <a:xfrm>
            <a:off x="964788" y="804333"/>
            <a:ext cx="3391900" cy="5249334"/>
          </a:xfrm>
        </p:spPr>
        <p:txBody>
          <a:bodyPr>
            <a:normAutofit/>
          </a:bodyPr>
          <a:lstStyle/>
          <a:p>
            <a:pPr algn="r"/>
            <a:r>
              <a:rPr lang="fr-CA">
                <a:solidFill>
                  <a:srgbClr val="FFFFFF"/>
                </a:solidFill>
              </a:rPr>
              <a:t>Plan de la présentation</a:t>
            </a:r>
          </a:p>
        </p:txBody>
      </p:sp>
      <p:sp>
        <p:nvSpPr>
          <p:cNvPr id="3" name="Espace réservé du contenu 2">
            <a:extLst>
              <a:ext uri="{FF2B5EF4-FFF2-40B4-BE49-F238E27FC236}">
                <a16:creationId xmlns:a16="http://schemas.microsoft.com/office/drawing/2014/main" id="{7B945A88-35CC-8242-B017-14CF8113D3F9}"/>
              </a:ext>
            </a:extLst>
          </p:cNvPr>
          <p:cNvSpPr>
            <a:spLocks noGrp="1"/>
          </p:cNvSpPr>
          <p:nvPr>
            <p:ph idx="1"/>
          </p:nvPr>
        </p:nvSpPr>
        <p:spPr>
          <a:xfrm>
            <a:off x="4951048" y="804333"/>
            <a:ext cx="6306003" cy="5249334"/>
          </a:xfrm>
        </p:spPr>
        <p:txBody>
          <a:bodyPr anchor="ctr">
            <a:normAutofit/>
          </a:bodyPr>
          <a:lstStyle/>
          <a:p>
            <a:pPr>
              <a:buFont typeface="Wingdings" pitchFamily="2" charset="2"/>
              <a:buChar char="Ø"/>
            </a:pPr>
            <a:r>
              <a:rPr lang="fr-CA" dirty="0"/>
              <a:t> Conflit d’intérêt </a:t>
            </a:r>
          </a:p>
          <a:p>
            <a:pPr>
              <a:buFont typeface="Wingdings" pitchFamily="2" charset="2"/>
              <a:buChar char="Ø"/>
            </a:pPr>
            <a:r>
              <a:rPr lang="fr-CA" dirty="0"/>
              <a:t> Introduction </a:t>
            </a:r>
          </a:p>
          <a:p>
            <a:pPr>
              <a:buFont typeface="Wingdings" pitchFamily="2" charset="2"/>
              <a:buChar char="Ø"/>
            </a:pPr>
            <a:r>
              <a:rPr lang="fr-CA" dirty="0"/>
              <a:t> Question de recherche</a:t>
            </a:r>
          </a:p>
          <a:p>
            <a:pPr>
              <a:buFont typeface="Wingdings" pitchFamily="2" charset="2"/>
              <a:buChar char="Ø"/>
            </a:pPr>
            <a:r>
              <a:rPr lang="fr-CA" dirty="0"/>
              <a:t> Méthodologie</a:t>
            </a:r>
          </a:p>
          <a:p>
            <a:pPr>
              <a:buFont typeface="Wingdings" pitchFamily="2" charset="2"/>
              <a:buChar char="Ø"/>
            </a:pPr>
            <a:r>
              <a:rPr lang="fr-CA" dirty="0"/>
              <a:t> Résumés des articles </a:t>
            </a:r>
          </a:p>
          <a:p>
            <a:pPr>
              <a:buFont typeface="Wingdings" pitchFamily="2" charset="2"/>
              <a:buChar char="Ø"/>
            </a:pPr>
            <a:r>
              <a:rPr lang="fr-CA" dirty="0"/>
              <a:t> Conclusion</a:t>
            </a:r>
            <a:r>
              <a:rPr lang="en-US" dirty="0"/>
              <a:t> </a:t>
            </a:r>
          </a:p>
          <a:p>
            <a:pPr>
              <a:buFont typeface="Wingdings" pitchFamily="2" charset="2"/>
              <a:buChar char="Ø"/>
            </a:pPr>
            <a:r>
              <a:rPr lang="en-US" dirty="0"/>
              <a:t> Questions?</a:t>
            </a:r>
          </a:p>
          <a:p>
            <a:pPr>
              <a:buFont typeface="Wingdings" pitchFamily="2" charset="2"/>
              <a:buChar char="Ø"/>
            </a:pPr>
            <a:r>
              <a:rPr lang="en-US" dirty="0"/>
              <a:t> </a:t>
            </a:r>
            <a:r>
              <a:rPr lang="en-US" dirty="0" err="1"/>
              <a:t>Bibliographie</a:t>
            </a:r>
            <a:endParaRPr lang="fr-CA" dirty="0"/>
          </a:p>
        </p:txBody>
      </p:sp>
      <p:pic>
        <p:nvPicPr>
          <p:cNvPr id="4" name="Image 3">
            <a:extLst>
              <a:ext uri="{FF2B5EF4-FFF2-40B4-BE49-F238E27FC236}">
                <a16:creationId xmlns:a16="http://schemas.microsoft.com/office/drawing/2014/main" id="{5C5405EC-D453-0242-8B2F-A61C348DA3EC}"/>
              </a:ext>
            </a:extLst>
          </p:cNvPr>
          <p:cNvPicPr>
            <a:picLocks noChangeAspect="1"/>
          </p:cNvPicPr>
          <p:nvPr/>
        </p:nvPicPr>
        <p:blipFill>
          <a:blip r:embed="rId2"/>
          <a:stretch>
            <a:fillRect/>
          </a:stretch>
        </p:blipFill>
        <p:spPr>
          <a:xfrm>
            <a:off x="8509000" y="3175000"/>
            <a:ext cx="3683000" cy="3683000"/>
          </a:xfrm>
          <a:prstGeom prst="rect">
            <a:avLst/>
          </a:prstGeom>
        </p:spPr>
      </p:pic>
    </p:spTree>
    <p:extLst>
      <p:ext uri="{BB962C8B-B14F-4D97-AF65-F5344CB8AC3E}">
        <p14:creationId xmlns:p14="http://schemas.microsoft.com/office/powerpoint/2010/main" val="283589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EDDA2-5705-5F42-9624-2A80D6DD774A}"/>
              </a:ext>
            </a:extLst>
          </p:cNvPr>
          <p:cNvSpPr>
            <a:spLocks noGrp="1"/>
          </p:cNvSpPr>
          <p:nvPr>
            <p:ph type="title"/>
          </p:nvPr>
        </p:nvSpPr>
        <p:spPr/>
        <p:txBody>
          <a:bodyPr/>
          <a:lstStyle/>
          <a:p>
            <a:r>
              <a:rPr lang="fr-CA" dirty="0"/>
              <a:t>2ème partie : …et son rôle en </a:t>
            </a:r>
            <a:r>
              <a:rPr lang="fr-CA" u="sng" dirty="0"/>
              <a:t>prévention</a:t>
            </a:r>
            <a:r>
              <a:rPr lang="fr-CA" dirty="0"/>
              <a:t>?</a:t>
            </a:r>
          </a:p>
        </p:txBody>
      </p:sp>
      <p:sp>
        <p:nvSpPr>
          <p:cNvPr id="3" name="Espace réservé du contenu 2">
            <a:extLst>
              <a:ext uri="{FF2B5EF4-FFF2-40B4-BE49-F238E27FC236}">
                <a16:creationId xmlns:a16="http://schemas.microsoft.com/office/drawing/2014/main" id="{E33EBEC8-286B-804E-BED7-BBAC6EBAE588}"/>
              </a:ext>
            </a:extLst>
          </p:cNvPr>
          <p:cNvSpPr>
            <a:spLocks noGrp="1"/>
          </p:cNvSpPr>
          <p:nvPr>
            <p:ph idx="1"/>
          </p:nvPr>
        </p:nvSpPr>
        <p:spPr>
          <a:xfrm>
            <a:off x="2253421" y="3100116"/>
            <a:ext cx="8175985" cy="992200"/>
          </a:xfrm>
          <a:solidFill>
            <a:schemeClr val="tx2">
              <a:lumMod val="60000"/>
              <a:lumOff val="40000"/>
            </a:schemeClr>
          </a:solidFill>
        </p:spPr>
        <p:txBody>
          <a:bodyPr>
            <a:noAutofit/>
          </a:bodyPr>
          <a:lstStyle/>
          <a:p>
            <a:r>
              <a:rPr lang="en" sz="3000" dirty="0"/>
              <a:t>“An ounce of prevention is worth a pound of cure.” </a:t>
            </a:r>
            <a:br>
              <a:rPr lang="en" sz="3000" dirty="0"/>
            </a:br>
            <a:r>
              <a:rPr lang="en" sz="3000" dirty="0"/>
              <a:t>― </a:t>
            </a:r>
            <a:r>
              <a:rPr lang="en" sz="3000" b="1" dirty="0"/>
              <a:t>Benjamin Franklin</a:t>
            </a:r>
            <a:endParaRPr lang="fr-CA" sz="3000" dirty="0"/>
          </a:p>
        </p:txBody>
      </p:sp>
    </p:spTree>
    <p:extLst>
      <p:ext uri="{BB962C8B-B14F-4D97-AF65-F5344CB8AC3E}">
        <p14:creationId xmlns:p14="http://schemas.microsoft.com/office/powerpoint/2010/main" val="274287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009BA7-81E6-CF4D-8EFA-8D8DFE6EA036}"/>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ANALYSE ARTICLE 3</a:t>
            </a:r>
          </a:p>
        </p:txBody>
      </p:sp>
      <p:sp>
        <p:nvSpPr>
          <p:cNvPr id="3" name="Espace réservé du contenu 2">
            <a:extLst>
              <a:ext uri="{FF2B5EF4-FFF2-40B4-BE49-F238E27FC236}">
                <a16:creationId xmlns:a16="http://schemas.microsoft.com/office/drawing/2014/main" id="{AEB3E73A-10B9-6A46-AD0A-D73881246A20}"/>
              </a:ext>
            </a:extLst>
          </p:cNvPr>
          <p:cNvSpPr>
            <a:spLocks noGrp="1"/>
          </p:cNvSpPr>
          <p:nvPr>
            <p:ph idx="1"/>
          </p:nvPr>
        </p:nvSpPr>
        <p:spPr>
          <a:xfrm>
            <a:off x="4921209" y="1059165"/>
            <a:ext cx="6306003" cy="5249334"/>
          </a:xfrm>
        </p:spPr>
        <p:txBody>
          <a:bodyPr anchor="ctr">
            <a:normAutofit/>
          </a:bodyPr>
          <a:lstStyle/>
          <a:p>
            <a:r>
              <a:rPr lang="fr-CA" dirty="0" err="1"/>
              <a:t>Tranexamic</a:t>
            </a:r>
            <a:r>
              <a:rPr lang="fr-CA" dirty="0"/>
              <a:t> Acid for the </a:t>
            </a:r>
            <a:r>
              <a:rPr lang="fr-CA" dirty="0" err="1"/>
              <a:t>Prevention</a:t>
            </a:r>
            <a:r>
              <a:rPr lang="fr-CA" dirty="0"/>
              <a:t> of Blood </a:t>
            </a:r>
            <a:r>
              <a:rPr lang="fr-CA" dirty="0" err="1"/>
              <a:t>Loss</a:t>
            </a:r>
            <a:r>
              <a:rPr lang="fr-CA" dirty="0"/>
              <a:t> </a:t>
            </a:r>
            <a:r>
              <a:rPr lang="fr-CA" dirty="0" err="1"/>
              <a:t>after</a:t>
            </a:r>
            <a:r>
              <a:rPr lang="fr-CA" dirty="0"/>
              <a:t> Vaginal Delivery, NEJM, août 2018.</a:t>
            </a:r>
          </a:p>
          <a:p>
            <a:endParaRPr lang="fr-CA" dirty="0"/>
          </a:p>
        </p:txBody>
      </p:sp>
    </p:spTree>
    <p:extLst>
      <p:ext uri="{BB962C8B-B14F-4D97-AF65-F5344CB8AC3E}">
        <p14:creationId xmlns:p14="http://schemas.microsoft.com/office/powerpoint/2010/main" val="151132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1C558-49C0-2145-BC6F-63B1C8380E0C}"/>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dirty="0"/>
              <a:t>Résumé de </a:t>
            </a:r>
            <a:r>
              <a:rPr lang="en-US" dirty="0" err="1"/>
              <a:t>l’article</a:t>
            </a:r>
            <a:endParaRPr lang="en-US" dirty="0"/>
          </a:p>
        </p:txBody>
      </p:sp>
      <p:graphicFrame>
        <p:nvGraphicFramePr>
          <p:cNvPr id="4" name="Content Placeholder 3">
            <a:extLst>
              <a:ext uri="{FF2B5EF4-FFF2-40B4-BE49-F238E27FC236}">
                <a16:creationId xmlns:a16="http://schemas.microsoft.com/office/drawing/2014/main" id="{B6144D8D-0238-AC40-B7D0-ACB81B3C056F}"/>
              </a:ext>
            </a:extLst>
          </p:cNvPr>
          <p:cNvGraphicFramePr>
            <a:graphicFrameLocks/>
          </p:cNvGraphicFramePr>
          <p:nvPr>
            <p:extLst>
              <p:ext uri="{D42A27DB-BD31-4B8C-83A1-F6EECF244321}">
                <p14:modId xmlns:p14="http://schemas.microsoft.com/office/powerpoint/2010/main" val="3693123940"/>
              </p:ext>
            </p:extLst>
          </p:nvPr>
        </p:nvGraphicFramePr>
        <p:xfrm>
          <a:off x="512064" y="1980613"/>
          <a:ext cx="5455922" cy="3527914"/>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20000"/>
                    </a:ext>
                  </a:extLst>
                </a:gridCol>
                <a:gridCol w="3861177">
                  <a:extLst>
                    <a:ext uri="{9D8B030D-6E8A-4147-A177-3AD203B41FA5}">
                      <a16:colId xmlns:a16="http://schemas.microsoft.com/office/drawing/2014/main" val="20001"/>
                    </a:ext>
                  </a:extLst>
                </a:gridCol>
              </a:tblGrid>
              <a:tr h="520110">
                <a:tc>
                  <a:txBody>
                    <a:bodyPr/>
                    <a:lstStyle/>
                    <a:p>
                      <a:pPr algn="ctr"/>
                      <a:r>
                        <a:rPr lang="fr-CA" sz="1500" b="0" noProof="0" dirty="0"/>
                        <a:t>Type</a:t>
                      </a:r>
                      <a:r>
                        <a:rPr lang="fr-CA" sz="1500" b="0" baseline="0" noProof="0" dirty="0"/>
                        <a:t> de devis</a:t>
                      </a:r>
                      <a:endParaRPr lang="fr-CA" sz="1500" b="0" noProof="0" dirty="0"/>
                    </a:p>
                  </a:txBody>
                  <a:tcPr marL="74174" marR="74174" marT="37087" marB="37087" anchor="ctr"/>
                </a:tc>
                <a:tc>
                  <a:txBody>
                    <a:bodyPr/>
                    <a:lstStyle/>
                    <a:p>
                      <a:pPr rtl="0" fontAlgn="ctr"/>
                      <a:r>
                        <a:rPr lang="fr-CA" sz="1500" b="0" kern="1200" dirty="0">
                          <a:effectLst/>
                        </a:rPr>
                        <a:t>Essai clinique randomisé multicentrique à double aveugle</a:t>
                      </a:r>
                      <a:endParaRPr lang="fr-CA" sz="1500" b="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0"/>
                  </a:ext>
                </a:extLst>
              </a:tr>
              <a:tr h="890780">
                <a:tc>
                  <a:txBody>
                    <a:bodyPr/>
                    <a:lstStyle/>
                    <a:p>
                      <a:pPr algn="ctr"/>
                      <a:r>
                        <a:rPr lang="fr-CA" sz="1500" noProof="0"/>
                        <a:t>Population</a:t>
                      </a:r>
                      <a:r>
                        <a:rPr lang="fr-CA" sz="1500" baseline="0" noProof="0"/>
                        <a:t> </a:t>
                      </a:r>
                      <a:endParaRPr lang="fr-CA" sz="1500" b="0" noProof="0"/>
                    </a:p>
                  </a:txBody>
                  <a:tcPr marL="74174" marR="74174" marT="37087" marB="37087" anchor="ctr"/>
                </a:tc>
                <a:tc>
                  <a:txBody>
                    <a:bodyPr/>
                    <a:lstStyle/>
                    <a:p>
                      <a:r>
                        <a:rPr lang="fr-CA" sz="1500" noProof="0" dirty="0"/>
                        <a:t>4079 femmes randomisées en 2 groupes : </a:t>
                      </a:r>
                    </a:p>
                    <a:p>
                      <a:pPr marL="285750" indent="-285750">
                        <a:buFont typeface="Arial"/>
                        <a:buChar char="•"/>
                      </a:pPr>
                      <a:r>
                        <a:rPr lang="fr-CA" sz="1500" noProof="0" dirty="0"/>
                        <a:t>2040 groupe intervention</a:t>
                      </a:r>
                    </a:p>
                    <a:p>
                      <a:pPr marL="285750" indent="-285750">
                        <a:buFont typeface="Arial"/>
                        <a:buChar char="•"/>
                      </a:pPr>
                      <a:r>
                        <a:rPr lang="fr-CA" sz="1500" noProof="0" dirty="0"/>
                        <a:t>2039 groupe placebo</a:t>
                      </a:r>
                    </a:p>
                  </a:txBody>
                  <a:tcPr marL="74174" marR="74174" marT="37087" marB="37087"/>
                </a:tc>
                <a:extLst>
                  <a:ext uri="{0D108BD9-81ED-4DB2-BD59-A6C34878D82A}">
                    <a16:rowId xmlns:a16="http://schemas.microsoft.com/office/drawing/2014/main" val="10001"/>
                  </a:ext>
                </a:extLst>
              </a:tr>
              <a:tr h="520110">
                <a:tc>
                  <a:txBody>
                    <a:bodyPr/>
                    <a:lstStyle/>
                    <a:p>
                      <a:pPr algn="ctr"/>
                      <a:r>
                        <a:rPr lang="fr-CA" sz="1500" noProof="0"/>
                        <a:t>Site de l’étude </a:t>
                      </a:r>
                    </a:p>
                  </a:txBody>
                  <a:tcPr marL="74174" marR="74174" marT="37087" marB="37087" anchor="ctr"/>
                </a:tc>
                <a:tc>
                  <a:txBody>
                    <a:bodyPr/>
                    <a:lstStyle/>
                    <a:p>
                      <a:r>
                        <a:rPr lang="fr-CA" sz="1500" kern="1200" dirty="0">
                          <a:effectLst/>
                        </a:rPr>
                        <a:t>15 unités de maternité dans des hôpitaux français (France)</a:t>
                      </a:r>
                      <a:endParaRPr lang="fr-CA" sz="150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2"/>
                  </a:ext>
                </a:extLst>
              </a:tr>
              <a:tr h="1574386">
                <a:tc>
                  <a:txBody>
                    <a:bodyPr/>
                    <a:lstStyle/>
                    <a:p>
                      <a:pPr algn="ctr"/>
                      <a:r>
                        <a:rPr lang="fr-CA" sz="1500" noProof="0" dirty="0"/>
                        <a:t>Intervention à l’étude</a:t>
                      </a:r>
                    </a:p>
                  </a:txBody>
                  <a:tcPr marL="74174" marR="74174" marT="37087" marB="37087" anchor="ctr"/>
                </a:tc>
                <a:tc>
                  <a:txBody>
                    <a:bodyPr/>
                    <a:lstStyle/>
                    <a:p>
                      <a:pPr marL="285750" indent="-285750">
                        <a:buFont typeface="Arial" panose="020B0604020202020204" pitchFamily="34" charset="0"/>
                        <a:buChar char="•"/>
                      </a:pPr>
                      <a:r>
                        <a:rPr lang="fr-CA" sz="1500" kern="1200" dirty="0">
                          <a:effectLst/>
                        </a:rPr>
                        <a:t>1g d'acide </a:t>
                      </a:r>
                      <a:r>
                        <a:rPr lang="fr-CA" sz="1500" kern="1200" dirty="0" err="1">
                          <a:effectLst/>
                        </a:rPr>
                        <a:t>tranexamique</a:t>
                      </a:r>
                      <a:r>
                        <a:rPr lang="fr-CA" sz="1500" kern="1200" dirty="0">
                          <a:effectLst/>
                        </a:rPr>
                        <a:t> (vs placebo de NS) IV durant les 2 minutes suivant la naissance du bébé </a:t>
                      </a:r>
                    </a:p>
                    <a:p>
                      <a:pPr marL="285750" indent="-285750">
                        <a:buFont typeface="Arial" panose="020B0604020202020204" pitchFamily="34" charset="0"/>
                        <a:buChar char="•"/>
                      </a:pPr>
                      <a:r>
                        <a:rPr lang="fr-CA" sz="1500" kern="1200" dirty="0">
                          <a:effectLst/>
                        </a:rPr>
                        <a:t>2 groupes ont reçu </a:t>
                      </a:r>
                      <a:r>
                        <a:rPr lang="fr-CA" sz="1500" kern="1200" dirty="0" err="1">
                          <a:effectLst/>
                        </a:rPr>
                        <a:t>oxytocine</a:t>
                      </a:r>
                      <a:r>
                        <a:rPr lang="fr-CA" sz="1500" kern="1200" dirty="0">
                          <a:effectLst/>
                        </a:rPr>
                        <a:t> IV prophylactique après délivrance de l'épaule antérieure + clampage du cordon ombilical.</a:t>
                      </a:r>
                      <a:endParaRPr lang="fr-CA" sz="150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4"/>
                  </a:ext>
                </a:extLst>
              </a:tr>
            </a:tbl>
          </a:graphicData>
        </a:graphic>
      </p:graphicFrame>
      <p:graphicFrame>
        <p:nvGraphicFramePr>
          <p:cNvPr id="18" name="Tableau 17">
            <a:extLst>
              <a:ext uri="{FF2B5EF4-FFF2-40B4-BE49-F238E27FC236}">
                <a16:creationId xmlns:a16="http://schemas.microsoft.com/office/drawing/2014/main" id="{60C00E18-6D5C-A642-B516-EF857A6EE24C}"/>
              </a:ext>
            </a:extLst>
          </p:cNvPr>
          <p:cNvGraphicFramePr>
            <a:graphicFrameLocks noGrp="1"/>
          </p:cNvGraphicFramePr>
          <p:nvPr>
            <p:extLst>
              <p:ext uri="{D42A27DB-BD31-4B8C-83A1-F6EECF244321}">
                <p14:modId xmlns:p14="http://schemas.microsoft.com/office/powerpoint/2010/main" val="3123003058"/>
              </p:ext>
            </p:extLst>
          </p:nvPr>
        </p:nvGraphicFramePr>
        <p:xfrm>
          <a:off x="6470558" y="862353"/>
          <a:ext cx="5455922" cy="4646174"/>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1043552250"/>
                    </a:ext>
                  </a:extLst>
                </a:gridCol>
                <a:gridCol w="3861177">
                  <a:extLst>
                    <a:ext uri="{9D8B030D-6E8A-4147-A177-3AD203B41FA5}">
                      <a16:colId xmlns:a16="http://schemas.microsoft.com/office/drawing/2014/main" val="4188208385"/>
                    </a:ext>
                  </a:extLst>
                </a:gridCol>
              </a:tblGrid>
              <a:tr h="1911684">
                <a:tc>
                  <a:txBody>
                    <a:bodyPr/>
                    <a:lstStyle/>
                    <a:p>
                      <a:pPr algn="ctr"/>
                      <a:r>
                        <a:rPr lang="fr-CA" sz="1500" b="0" noProof="0" dirty="0"/>
                        <a:t>Issues étudiées </a:t>
                      </a:r>
                    </a:p>
                  </a:txBody>
                  <a:tcPr marL="74174" marR="74174" marT="37087" marB="37087" anchor="ctr"/>
                </a:tc>
                <a:tc>
                  <a:txBody>
                    <a:bodyPr/>
                    <a:lstStyle/>
                    <a:p>
                      <a:pPr marL="285750" indent="-285750">
                        <a:buFont typeface="Arial" panose="020B0604020202020204" pitchFamily="34" charset="0"/>
                        <a:buChar char="•"/>
                      </a:pPr>
                      <a:r>
                        <a:rPr lang="fr-CA" sz="1500" b="1" kern="1200" dirty="0">
                          <a:effectLst/>
                        </a:rPr>
                        <a:t>HPP (perte de sang d'au moins 500 cc) dans la période PP immédiate : issue primaire</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Pertes sanguines 15 minutes PP et au retrait du sac gradué (voir instruments utilisés).</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Incidence de pertes sanguines de &gt;500 cc et de &gt;1000 cc.</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Pertes sanguines totales estimées.</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Proportion de femmes recevant un traitement </a:t>
                      </a:r>
                      <a:r>
                        <a:rPr lang="fr-CA" sz="1500" b="0" kern="1200" dirty="0" err="1">
                          <a:solidFill>
                            <a:schemeClr val="tx1"/>
                          </a:solidFill>
                          <a:effectLst/>
                          <a:latin typeface="+mn-lt"/>
                          <a:ea typeface="+mn-ea"/>
                          <a:cs typeface="+mn-cs"/>
                        </a:rPr>
                        <a:t>utérotonique</a:t>
                      </a:r>
                      <a:r>
                        <a:rPr lang="fr-CA" sz="1500" b="0" kern="1200" dirty="0">
                          <a:solidFill>
                            <a:schemeClr val="tx1"/>
                          </a:solidFill>
                          <a:effectLst/>
                          <a:latin typeface="+mn-lt"/>
                          <a:ea typeface="+mn-ea"/>
                          <a:cs typeface="+mn-cs"/>
                        </a:rPr>
                        <a:t> supplémentaire ou une transfusion.</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Incidence d'embolisation artérielle ou d'opération urgente pour HPP.</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Variables hémodynamiques et changements </a:t>
                      </a:r>
                      <a:r>
                        <a:rPr lang="fr-CA" sz="1500" b="0" kern="1200" dirty="0" err="1">
                          <a:solidFill>
                            <a:schemeClr val="tx1"/>
                          </a:solidFill>
                          <a:effectLst/>
                          <a:latin typeface="+mn-lt"/>
                          <a:ea typeface="+mn-ea"/>
                          <a:cs typeface="+mn-cs"/>
                        </a:rPr>
                        <a:t>péripartum</a:t>
                      </a:r>
                      <a:r>
                        <a:rPr lang="fr-CA" sz="1500" b="0" kern="1200" dirty="0">
                          <a:solidFill>
                            <a:schemeClr val="tx1"/>
                          </a:solidFill>
                          <a:effectLst/>
                          <a:latin typeface="+mn-lt"/>
                          <a:ea typeface="+mn-ea"/>
                          <a:cs typeface="+mn-cs"/>
                        </a:rPr>
                        <a:t> d'</a:t>
                      </a:r>
                      <a:r>
                        <a:rPr lang="fr-CA" sz="1500" b="0" kern="1200" dirty="0" err="1">
                          <a:solidFill>
                            <a:schemeClr val="tx1"/>
                          </a:solidFill>
                          <a:effectLst/>
                          <a:latin typeface="+mn-lt"/>
                          <a:ea typeface="+mn-ea"/>
                          <a:cs typeface="+mn-cs"/>
                        </a:rPr>
                        <a:t>Hb</a:t>
                      </a:r>
                      <a:r>
                        <a:rPr lang="fr-CA" sz="1500" b="0" kern="1200" dirty="0">
                          <a:solidFill>
                            <a:schemeClr val="tx1"/>
                          </a:solidFill>
                          <a:effectLst/>
                          <a:latin typeface="+mn-lt"/>
                          <a:ea typeface="+mn-ea"/>
                          <a:cs typeface="+mn-cs"/>
                        </a:rPr>
                        <a:t> et </a:t>
                      </a:r>
                      <a:r>
                        <a:rPr lang="fr-CA" sz="1500" b="0" kern="1200" dirty="0" err="1">
                          <a:solidFill>
                            <a:schemeClr val="tx1"/>
                          </a:solidFill>
                          <a:effectLst/>
                          <a:latin typeface="+mn-lt"/>
                          <a:ea typeface="+mn-ea"/>
                          <a:cs typeface="+mn-cs"/>
                        </a:rPr>
                        <a:t>d’Ht</a:t>
                      </a:r>
                      <a:r>
                        <a:rPr lang="fr-CA" sz="1500" b="0" kern="1200" dirty="0">
                          <a:solidFill>
                            <a:schemeClr val="tx1"/>
                          </a:solidFill>
                          <a:effectLst/>
                          <a:latin typeface="+mn-lt"/>
                          <a:ea typeface="+mn-ea"/>
                          <a:cs typeface="+mn-cs"/>
                        </a:rPr>
                        <a:t>.</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ES reliés à l'acide </a:t>
                      </a:r>
                      <a:r>
                        <a:rPr lang="fr-CA" sz="1500" b="0" kern="1200" dirty="0" err="1">
                          <a:solidFill>
                            <a:schemeClr val="tx1"/>
                          </a:solidFill>
                          <a:effectLst/>
                          <a:latin typeface="+mn-lt"/>
                          <a:ea typeface="+mn-ea"/>
                          <a:cs typeface="+mn-cs"/>
                        </a:rPr>
                        <a:t>tranexamique</a:t>
                      </a:r>
                      <a:r>
                        <a:rPr lang="fr-CA" sz="1500" b="0" kern="1200" dirty="0">
                          <a:solidFill>
                            <a:schemeClr val="tx1"/>
                          </a:solidFill>
                          <a:effectLst/>
                          <a:latin typeface="+mn-lt"/>
                          <a:ea typeface="+mn-ea"/>
                          <a:cs typeface="+mn-cs"/>
                        </a:rPr>
                        <a:t>.</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Satisfaction maternelle.</a:t>
                      </a:r>
                    </a:p>
                    <a:p>
                      <a:pPr marL="285750" indent="-285750">
                        <a:buFont typeface="Arial" panose="020B0604020202020204" pitchFamily="34" charset="0"/>
                        <a:buChar char="•"/>
                      </a:pPr>
                      <a:r>
                        <a:rPr lang="fr-CA" sz="1500" b="0" kern="1200" dirty="0">
                          <a:solidFill>
                            <a:schemeClr val="tx1"/>
                          </a:solidFill>
                          <a:effectLst/>
                          <a:latin typeface="+mn-lt"/>
                          <a:ea typeface="+mn-ea"/>
                          <a:cs typeface="+mn-cs"/>
                        </a:rPr>
                        <a:t>***</a:t>
                      </a:r>
                      <a:r>
                        <a:rPr lang="fr-CA" sz="1500" b="0" kern="1200" dirty="0" err="1">
                          <a:solidFill>
                            <a:schemeClr val="tx1"/>
                          </a:solidFill>
                          <a:effectLst/>
                          <a:latin typeface="+mn-lt"/>
                          <a:ea typeface="+mn-ea"/>
                          <a:cs typeface="+mn-cs"/>
                        </a:rPr>
                        <a:t>Outcome</a:t>
                      </a:r>
                      <a:r>
                        <a:rPr lang="fr-CA" sz="1500" b="0" kern="1200" dirty="0">
                          <a:solidFill>
                            <a:schemeClr val="tx1"/>
                          </a:solidFill>
                          <a:effectLst/>
                          <a:latin typeface="+mn-lt"/>
                          <a:ea typeface="+mn-ea"/>
                          <a:cs typeface="+mn-cs"/>
                        </a:rPr>
                        <a:t> additionnel ajouté après la randomisation : Pertes sanguines </a:t>
                      </a:r>
                      <a:r>
                        <a:rPr lang="fr-CA" sz="1500" b="0" u="sng" kern="1200" dirty="0">
                          <a:solidFill>
                            <a:schemeClr val="tx1"/>
                          </a:solidFill>
                          <a:effectLst/>
                          <a:latin typeface="+mn-lt"/>
                          <a:ea typeface="+mn-ea"/>
                          <a:cs typeface="+mn-cs"/>
                        </a:rPr>
                        <a:t>de plus de </a:t>
                      </a:r>
                      <a:r>
                        <a:rPr lang="fr-CA" sz="1500" b="0" kern="1200" dirty="0">
                          <a:solidFill>
                            <a:schemeClr val="tx1"/>
                          </a:solidFill>
                          <a:effectLst/>
                          <a:latin typeface="+mn-lt"/>
                          <a:ea typeface="+mn-ea"/>
                          <a:cs typeface="+mn-cs"/>
                        </a:rPr>
                        <a:t>500 </a:t>
                      </a:r>
                      <a:r>
                        <a:rPr lang="fr-CA" sz="1500" b="0" kern="1200" dirty="0" err="1">
                          <a:solidFill>
                            <a:schemeClr val="tx1"/>
                          </a:solidFill>
                          <a:effectLst/>
                          <a:latin typeface="+mn-lt"/>
                          <a:ea typeface="+mn-ea"/>
                          <a:cs typeface="+mn-cs"/>
                        </a:rPr>
                        <a:t>mL</a:t>
                      </a:r>
                      <a:r>
                        <a:rPr lang="fr-CA" sz="1500" b="0" kern="1200" dirty="0">
                          <a:solidFill>
                            <a:schemeClr val="tx1"/>
                          </a:solidFill>
                          <a:effectLst/>
                          <a:latin typeface="+mn-lt"/>
                          <a:ea typeface="+mn-ea"/>
                          <a:cs typeface="+mn-cs"/>
                        </a:rPr>
                        <a:t>, pour éviter effet de seuil.</a:t>
                      </a:r>
                    </a:p>
                  </a:txBody>
                  <a:tcPr marL="74174" marR="74174" marT="37087" marB="37087"/>
                </a:tc>
                <a:extLst>
                  <a:ext uri="{0D108BD9-81ED-4DB2-BD59-A6C34878D82A}">
                    <a16:rowId xmlns:a16="http://schemas.microsoft.com/office/drawing/2014/main" val="217834832"/>
                  </a:ext>
                </a:extLst>
              </a:tr>
            </a:tbl>
          </a:graphicData>
        </a:graphic>
      </p:graphicFrame>
    </p:spTree>
    <p:extLst>
      <p:ext uri="{BB962C8B-B14F-4D97-AF65-F5344CB8AC3E}">
        <p14:creationId xmlns:p14="http://schemas.microsoft.com/office/powerpoint/2010/main" val="312049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A6FA09-AA10-E043-9DCB-E4F94400B9A2}"/>
              </a:ext>
            </a:extLst>
          </p:cNvPr>
          <p:cNvSpPr>
            <a:spLocks noGrp="1"/>
          </p:cNvSpPr>
          <p:nvPr>
            <p:ph type="title"/>
          </p:nvPr>
        </p:nvSpPr>
        <p:spPr>
          <a:xfrm>
            <a:off x="1024128" y="585216"/>
            <a:ext cx="8018272" cy="1499616"/>
          </a:xfrm>
        </p:spPr>
        <p:txBody>
          <a:bodyPr>
            <a:normAutofit/>
          </a:bodyPr>
          <a:lstStyle/>
          <a:p>
            <a:r>
              <a:rPr lang="fr-CA" dirty="0"/>
              <a:t>Principaux RÉSULTATS</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F7C9A79-5FAF-FE45-9714-3C1BFDCEF27C}"/>
              </a:ext>
            </a:extLst>
          </p:cNvPr>
          <p:cNvSpPr>
            <a:spLocks noGrp="1"/>
          </p:cNvSpPr>
          <p:nvPr>
            <p:ph idx="1"/>
          </p:nvPr>
        </p:nvSpPr>
        <p:spPr>
          <a:xfrm>
            <a:off x="762000" y="1816874"/>
            <a:ext cx="8018271" cy="4023360"/>
          </a:xfrm>
        </p:spPr>
        <p:txBody>
          <a:bodyPr>
            <a:noAutofit/>
          </a:bodyPr>
          <a:lstStyle/>
          <a:p>
            <a:pPr lvl="1" fontAlgn="ctr"/>
            <a:r>
              <a:rPr lang="fr-CA" sz="2000" dirty="0"/>
              <a:t>↓ taux d’incidence d’hémorragie du PP (8.1% groupe intervention versus 9.8% groupe placebo p=0.07) – </a:t>
            </a:r>
            <a:r>
              <a:rPr lang="fr-CA" sz="2000" dirty="0">
                <a:solidFill>
                  <a:srgbClr val="FF0000"/>
                </a:solidFill>
              </a:rPr>
              <a:t>non statistiquement significatif</a:t>
            </a:r>
            <a:endParaRPr lang="fr-CA" sz="2000" dirty="0"/>
          </a:p>
          <a:p>
            <a:pPr lvl="1" fontAlgn="ctr"/>
            <a:r>
              <a:rPr lang="fr-CA" sz="2000" dirty="0"/>
              <a:t>↓ des besoins d’agents </a:t>
            </a:r>
            <a:r>
              <a:rPr lang="fr-CA" sz="2000" dirty="0" err="1"/>
              <a:t>utérotoniques</a:t>
            </a:r>
            <a:r>
              <a:rPr lang="fr-CA" sz="2000" dirty="0"/>
              <a:t> supplémentaires (7.2% versus 9.7% p=0.04) – </a:t>
            </a:r>
            <a:r>
              <a:rPr lang="fr-CA" sz="2000" dirty="0">
                <a:solidFill>
                  <a:srgbClr val="00B050"/>
                </a:solidFill>
              </a:rPr>
              <a:t>statistiquement significatif</a:t>
            </a:r>
          </a:p>
          <a:p>
            <a:pPr lvl="1" fontAlgn="ctr"/>
            <a:r>
              <a:rPr lang="fr-CA" sz="2000" dirty="0"/>
              <a:t>↓ taux pertes sanguines de &gt;500 </a:t>
            </a:r>
            <a:r>
              <a:rPr lang="fr-CA" sz="2000" dirty="0" err="1"/>
              <a:t>mL</a:t>
            </a:r>
            <a:r>
              <a:rPr lang="fr-CA" sz="2000" dirty="0"/>
              <a:t> (6.6% versus 8.8% p=0.046) – </a:t>
            </a:r>
            <a:r>
              <a:rPr lang="fr-CA" sz="2000" dirty="0">
                <a:solidFill>
                  <a:srgbClr val="00B050"/>
                </a:solidFill>
              </a:rPr>
              <a:t>statistiquement significatif</a:t>
            </a:r>
          </a:p>
          <a:p>
            <a:pPr marL="128016" lvl="1" indent="0" fontAlgn="ctr">
              <a:buNone/>
            </a:pPr>
            <a:endParaRPr lang="fr-CA" sz="2000" dirty="0">
              <a:solidFill>
                <a:srgbClr val="00B050"/>
              </a:solidFill>
            </a:endParaRPr>
          </a:p>
          <a:p>
            <a:pPr lvl="1" fontAlgn="ctr"/>
            <a:r>
              <a:rPr lang="fr-CA" sz="2000" dirty="0"/>
              <a:t>Pas de différence significative pour la moyenne de pertes sanguines PP, des changements </a:t>
            </a:r>
            <a:r>
              <a:rPr lang="fr-CA" sz="2000" dirty="0" err="1"/>
              <a:t>péripartum</a:t>
            </a:r>
            <a:r>
              <a:rPr lang="fr-CA" sz="2000" dirty="0"/>
              <a:t> d’</a:t>
            </a:r>
            <a:r>
              <a:rPr lang="fr-CA" sz="2000" dirty="0" err="1"/>
              <a:t>Hb</a:t>
            </a:r>
            <a:r>
              <a:rPr lang="fr-CA" sz="2000" dirty="0"/>
              <a:t> ou </a:t>
            </a:r>
            <a:r>
              <a:rPr lang="fr-CA" sz="2000" dirty="0" err="1"/>
              <a:t>d’Ht</a:t>
            </a:r>
            <a:r>
              <a:rPr lang="fr-CA" sz="2000" dirty="0"/>
              <a:t> et des autres labos, ni pour la satisfaction maternelle. </a:t>
            </a:r>
          </a:p>
          <a:p>
            <a:pPr lvl="1" fontAlgn="ctr"/>
            <a:r>
              <a:rPr lang="fr-CA" sz="2000" dirty="0"/>
              <a:t>ES : No/Vo plus fréquents dans groupe intervention (mais pas sévères). </a:t>
            </a:r>
            <a:r>
              <a:rPr lang="fr-CA" sz="2000" u="sng" dirty="0"/>
              <a:t>Pas de différence dans l’incidence d’évènements thromboemboliques</a:t>
            </a:r>
            <a:r>
              <a:rPr lang="fr-CA" sz="2000" dirty="0"/>
              <a:t> (0.1% groupe intervention vs 0.2% groupe placebo p=0.37)</a:t>
            </a:r>
          </a:p>
          <a:p>
            <a:endParaRPr lang="fr-CA" sz="2000"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920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66CD9-8CB3-5C43-A6D4-2E518BE660A9}"/>
              </a:ext>
            </a:extLst>
          </p:cNvPr>
          <p:cNvSpPr>
            <a:spLocks noGrp="1"/>
          </p:cNvSpPr>
          <p:nvPr>
            <p:ph type="title"/>
          </p:nvPr>
        </p:nvSpPr>
        <p:spPr>
          <a:xfrm>
            <a:off x="821439" y="534218"/>
            <a:ext cx="9720072" cy="1499616"/>
          </a:xfrm>
        </p:spPr>
        <p:txBody>
          <a:bodyPr/>
          <a:lstStyle/>
          <a:p>
            <a:r>
              <a:rPr lang="fr-CA" dirty="0"/>
              <a:t>discussion</a:t>
            </a:r>
          </a:p>
        </p:txBody>
      </p:sp>
      <p:graphicFrame>
        <p:nvGraphicFramePr>
          <p:cNvPr id="8" name="Tableau 7">
            <a:extLst>
              <a:ext uri="{FF2B5EF4-FFF2-40B4-BE49-F238E27FC236}">
                <a16:creationId xmlns:a16="http://schemas.microsoft.com/office/drawing/2014/main" id="{7FF3C3EC-B367-644B-96FF-3A31E9F2F6E1}"/>
              </a:ext>
            </a:extLst>
          </p:cNvPr>
          <p:cNvGraphicFramePr>
            <a:graphicFrameLocks noGrp="1"/>
          </p:cNvGraphicFramePr>
          <p:nvPr>
            <p:extLst>
              <p:ext uri="{D42A27DB-BD31-4B8C-83A1-F6EECF244321}">
                <p14:modId xmlns:p14="http://schemas.microsoft.com/office/powerpoint/2010/main" val="2556115284"/>
              </p:ext>
            </p:extLst>
          </p:nvPr>
        </p:nvGraphicFramePr>
        <p:xfrm>
          <a:off x="3914099" y="683135"/>
          <a:ext cx="8128000" cy="5212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83439604"/>
                    </a:ext>
                  </a:extLst>
                </a:gridCol>
                <a:gridCol w="4064000">
                  <a:extLst>
                    <a:ext uri="{9D8B030D-6E8A-4147-A177-3AD203B41FA5}">
                      <a16:colId xmlns:a16="http://schemas.microsoft.com/office/drawing/2014/main" val="2178514710"/>
                    </a:ext>
                  </a:extLst>
                </a:gridCol>
              </a:tblGrid>
              <a:tr h="370840">
                <a:tc>
                  <a:txBody>
                    <a:bodyPr/>
                    <a:lstStyle/>
                    <a:p>
                      <a:r>
                        <a:rPr lang="fr-CA" sz="2400" dirty="0"/>
                        <a:t>FORCES</a:t>
                      </a:r>
                    </a:p>
                  </a:txBody>
                  <a:tcPr/>
                </a:tc>
                <a:tc>
                  <a:txBody>
                    <a:bodyPr/>
                    <a:lstStyle/>
                    <a:p>
                      <a:r>
                        <a:rPr lang="fr-CA" sz="2400" dirty="0"/>
                        <a:t>FAIBLESSES</a:t>
                      </a:r>
                    </a:p>
                  </a:txBody>
                  <a:tcPr/>
                </a:tc>
                <a:extLst>
                  <a:ext uri="{0D108BD9-81ED-4DB2-BD59-A6C34878D82A}">
                    <a16:rowId xmlns:a16="http://schemas.microsoft.com/office/drawing/2014/main" val="4018159249"/>
                  </a:ext>
                </a:extLst>
              </a:tr>
              <a:tr h="370840">
                <a:tc>
                  <a:txBody>
                    <a:bodyPr/>
                    <a:lstStyle/>
                    <a:p>
                      <a:pPr marL="285750" indent="-285750">
                        <a:buFont typeface="Arial" panose="020B0604020202020204" pitchFamily="34" charset="0"/>
                        <a:buChar char="•"/>
                      </a:pPr>
                      <a:r>
                        <a:rPr lang="fr-CA" dirty="0">
                          <a:solidFill>
                            <a:srgbClr val="000000"/>
                          </a:solidFill>
                        </a:rPr>
                        <a:t>Essai clinique randomisé avec groupes homogènes - limite les facteurs de confusion.</a:t>
                      </a:r>
                    </a:p>
                    <a:p>
                      <a:pPr marL="285750" indent="-285750">
                        <a:buFont typeface="Arial" panose="020B0604020202020204" pitchFamily="34" charset="0"/>
                        <a:buChar char="•"/>
                      </a:pPr>
                      <a:r>
                        <a:rPr lang="fr-CA" dirty="0">
                          <a:solidFill>
                            <a:srgbClr val="000000"/>
                          </a:solidFill>
                        </a:rPr>
                        <a:t>Grande taille de la population (n=4079!) – Donc bonne puissance de l’étude (90%)</a:t>
                      </a:r>
                    </a:p>
                    <a:p>
                      <a:pPr marL="285750" indent="-285750">
                        <a:buFont typeface="Arial" panose="020B0604020202020204" pitchFamily="34" charset="0"/>
                        <a:buChar char="•"/>
                      </a:pPr>
                      <a:r>
                        <a:rPr lang="fr-FR" dirty="0">
                          <a:solidFill>
                            <a:srgbClr val="000000"/>
                          </a:solidFill>
                        </a:rPr>
                        <a:t>Faible taux de pertes au suivi (4.6% dans les 2 groupes) : diminution du biais de perte au suivi.</a:t>
                      </a:r>
                    </a:p>
                    <a:p>
                      <a:pPr marL="285750" indent="-285750">
                        <a:buFont typeface="Arial" panose="020B0604020202020204" pitchFamily="34" charset="0"/>
                        <a:buChar char="•"/>
                      </a:pPr>
                      <a:r>
                        <a:rPr lang="fr-CA" dirty="0">
                          <a:solidFill>
                            <a:srgbClr val="000000"/>
                          </a:solidFill>
                        </a:rPr>
                        <a:t>Étude à double aveugle + </a:t>
                      </a:r>
                      <a:r>
                        <a:rPr lang="fr-CA" sz="1800" kern="1200" dirty="0">
                          <a:solidFill>
                            <a:schemeClr val="dk1"/>
                          </a:solidFill>
                          <a:effectLst/>
                          <a:latin typeface="+mn-lt"/>
                          <a:ea typeface="+mn-ea"/>
                          <a:cs typeface="+mn-cs"/>
                        </a:rPr>
                        <a:t>mesures objectives </a:t>
                      </a:r>
                      <a:r>
                        <a:rPr lang="fr-FR" dirty="0">
                          <a:solidFill>
                            <a:srgbClr val="000000"/>
                          </a:solidFill>
                        </a:rPr>
                        <a:t>: évite les biais d’observation.</a:t>
                      </a:r>
                    </a:p>
                    <a:p>
                      <a:pPr marL="285750" indent="-285750">
                        <a:buFont typeface="Arial" panose="020B0604020202020204" pitchFamily="34" charset="0"/>
                        <a:buChar char="•"/>
                      </a:pPr>
                      <a:r>
                        <a:rPr lang="fr-FR" dirty="0">
                          <a:solidFill>
                            <a:srgbClr val="000000"/>
                          </a:solidFill>
                        </a:rPr>
                        <a:t>Analyse par intention thérapeutique: mesure de l’efficacité réelle du traitement .</a:t>
                      </a:r>
                    </a:p>
                    <a:p>
                      <a:pPr marL="285750" indent="-285750">
                        <a:buFont typeface="Arial" panose="020B0604020202020204" pitchFamily="34" charset="0"/>
                        <a:buChar char="•"/>
                      </a:pPr>
                      <a:r>
                        <a:rPr lang="fr-CA" sz="1800" kern="1200" dirty="0">
                          <a:solidFill>
                            <a:schemeClr val="dk1"/>
                          </a:solidFill>
                          <a:effectLst/>
                          <a:latin typeface="+mn-lt"/>
                          <a:ea typeface="+mn-ea"/>
                          <a:cs typeface="+mn-cs"/>
                        </a:rPr>
                        <a:t>Aucune compagnie impliquée dans le financement de l'étude.</a:t>
                      </a:r>
                      <a:endParaRPr lang="fr-CA" sz="1600" kern="1200" dirty="0">
                        <a:solidFill>
                          <a:schemeClr val="dk1"/>
                        </a:solidFill>
                        <a:effectLst/>
                        <a:latin typeface="+mn-lt"/>
                        <a:ea typeface="+mn-ea"/>
                        <a:cs typeface="+mn-cs"/>
                      </a:endParaRPr>
                    </a:p>
                  </a:txBody>
                  <a:tcPr/>
                </a:tc>
                <a:tc>
                  <a:txBody>
                    <a:bodyPr/>
                    <a:lstStyle/>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Les femmes pour lesquelles il manquait des données pour le </a:t>
                      </a:r>
                      <a:r>
                        <a:rPr lang="fr-CA" sz="1800" kern="1200" dirty="0" err="1">
                          <a:solidFill>
                            <a:schemeClr val="dk1"/>
                          </a:solidFill>
                          <a:effectLst/>
                          <a:latin typeface="+mn-lt"/>
                          <a:ea typeface="+mn-ea"/>
                          <a:cs typeface="+mn-cs"/>
                        </a:rPr>
                        <a:t>outcome</a:t>
                      </a:r>
                      <a:r>
                        <a:rPr lang="fr-CA" sz="1800" kern="1200" dirty="0">
                          <a:solidFill>
                            <a:schemeClr val="dk1"/>
                          </a:solidFill>
                          <a:effectLst/>
                          <a:latin typeface="+mn-lt"/>
                          <a:ea typeface="+mn-ea"/>
                          <a:cs typeface="+mn-cs"/>
                        </a:rPr>
                        <a:t> primaire ont été exclue de l'analyse - biais d'information? Mais non-différentiel, comparable dans les 2 groupes.</a:t>
                      </a:r>
                    </a:p>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Effet de seuil? (biais d’observation) – corrigé avec nouveau </a:t>
                      </a:r>
                      <a:r>
                        <a:rPr lang="fr-CA" sz="1800" kern="1200" dirty="0" err="1">
                          <a:solidFill>
                            <a:schemeClr val="dk1"/>
                          </a:solidFill>
                          <a:effectLst/>
                          <a:latin typeface="+mn-lt"/>
                          <a:ea typeface="+mn-ea"/>
                          <a:cs typeface="+mn-cs"/>
                        </a:rPr>
                        <a:t>outcome</a:t>
                      </a:r>
                      <a:r>
                        <a:rPr lang="fr-CA" sz="1800" kern="1200" dirty="0">
                          <a:solidFill>
                            <a:schemeClr val="dk1"/>
                          </a:solidFill>
                          <a:effectLst/>
                          <a:latin typeface="+mn-lt"/>
                          <a:ea typeface="+mn-ea"/>
                          <a:cs typeface="+mn-cs"/>
                        </a:rPr>
                        <a:t> secondaire ajouté.</a:t>
                      </a:r>
                    </a:p>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Tests sanguins </a:t>
                      </a:r>
                      <a:r>
                        <a:rPr lang="fr-CA" sz="1800" kern="1200" dirty="0" err="1">
                          <a:solidFill>
                            <a:schemeClr val="dk1"/>
                          </a:solidFill>
                          <a:effectLst/>
                          <a:latin typeface="+mn-lt"/>
                          <a:ea typeface="+mn-ea"/>
                          <a:cs typeface="+mn-cs"/>
                        </a:rPr>
                        <a:t>pré-nataux</a:t>
                      </a:r>
                      <a:r>
                        <a:rPr lang="fr-CA" sz="1800" kern="1200" dirty="0">
                          <a:solidFill>
                            <a:schemeClr val="dk1"/>
                          </a:solidFill>
                          <a:effectLst/>
                          <a:latin typeface="+mn-lt"/>
                          <a:ea typeface="+mn-ea"/>
                          <a:cs typeface="+mn-cs"/>
                        </a:rPr>
                        <a:t> (</a:t>
                      </a:r>
                      <a:r>
                        <a:rPr lang="fr-CA" sz="1800" kern="1200" dirty="0" err="1">
                          <a:solidFill>
                            <a:schemeClr val="dk1"/>
                          </a:solidFill>
                          <a:effectLst/>
                          <a:latin typeface="+mn-lt"/>
                          <a:ea typeface="+mn-ea"/>
                          <a:cs typeface="+mn-cs"/>
                        </a:rPr>
                        <a:t>Hb</a:t>
                      </a:r>
                      <a:r>
                        <a:rPr lang="fr-CA" sz="1800" kern="1200" dirty="0">
                          <a:solidFill>
                            <a:schemeClr val="dk1"/>
                          </a:solidFill>
                          <a:effectLst/>
                          <a:latin typeface="+mn-lt"/>
                          <a:ea typeface="+mn-ea"/>
                          <a:cs typeface="+mn-cs"/>
                        </a:rPr>
                        <a:t> et </a:t>
                      </a:r>
                      <a:r>
                        <a:rPr lang="fr-CA" sz="1800" kern="1200" dirty="0" err="1">
                          <a:solidFill>
                            <a:schemeClr val="dk1"/>
                          </a:solidFill>
                          <a:effectLst/>
                          <a:latin typeface="+mn-lt"/>
                          <a:ea typeface="+mn-ea"/>
                          <a:cs typeface="+mn-cs"/>
                        </a:rPr>
                        <a:t>Ht</a:t>
                      </a:r>
                      <a:r>
                        <a:rPr lang="fr-CA" sz="1800" kern="1200" dirty="0">
                          <a:solidFill>
                            <a:schemeClr val="dk1"/>
                          </a:solidFill>
                          <a:effectLst/>
                          <a:latin typeface="+mn-lt"/>
                          <a:ea typeface="+mn-ea"/>
                          <a:cs typeface="+mn-cs"/>
                        </a:rPr>
                        <a:t>) faits en externes dans des centres différents, timing non standardisé – biais d’observation?</a:t>
                      </a:r>
                    </a:p>
                    <a:p>
                      <a:pPr marL="285750" indent="-285750" rtl="0" fontAlgn="ctr">
                        <a:buFont typeface="Arial" panose="020B0604020202020204" pitchFamily="34" charset="0"/>
                        <a:buChar char="•"/>
                      </a:pPr>
                      <a:r>
                        <a:rPr lang="fr-CA" sz="1800" kern="1200" dirty="0" err="1">
                          <a:solidFill>
                            <a:schemeClr val="dk1"/>
                          </a:solidFill>
                          <a:effectLst/>
                          <a:latin typeface="+mn-lt"/>
                          <a:ea typeface="+mn-ea"/>
                          <a:cs typeface="+mn-cs"/>
                        </a:rPr>
                        <a:t>Outcomes</a:t>
                      </a:r>
                      <a:r>
                        <a:rPr lang="fr-CA" sz="1800" kern="1200" dirty="0">
                          <a:solidFill>
                            <a:schemeClr val="dk1"/>
                          </a:solidFill>
                          <a:effectLst/>
                          <a:latin typeface="+mn-lt"/>
                          <a:ea typeface="+mn-ea"/>
                          <a:cs typeface="+mn-cs"/>
                        </a:rPr>
                        <a:t> secondaires + analyses des sous-groupes faites post-hoc, donc il faut considérer ces résultats comme </a:t>
                      </a:r>
                      <a:r>
                        <a:rPr lang="fr-CA" sz="1800" u="sng" kern="1200" dirty="0">
                          <a:solidFill>
                            <a:schemeClr val="dk1"/>
                          </a:solidFill>
                          <a:effectLst/>
                          <a:latin typeface="+mn-lt"/>
                          <a:ea typeface="+mn-ea"/>
                          <a:cs typeface="+mn-cs"/>
                        </a:rPr>
                        <a:t>exploratoires</a:t>
                      </a:r>
                      <a:r>
                        <a:rPr lang="fr-CA" sz="1800" kern="1200" dirty="0">
                          <a:solidFill>
                            <a:schemeClr val="dk1"/>
                          </a:solidFill>
                          <a:effectLst/>
                          <a:latin typeface="+mn-lt"/>
                          <a:ea typeface="+mn-ea"/>
                          <a:cs typeface="+mn-cs"/>
                        </a:rPr>
                        <a:t> et tenter de les objectiver dans de futures études.</a:t>
                      </a:r>
                    </a:p>
                  </a:txBody>
                  <a:tcPr/>
                </a:tc>
                <a:extLst>
                  <a:ext uri="{0D108BD9-81ED-4DB2-BD59-A6C34878D82A}">
                    <a16:rowId xmlns:a16="http://schemas.microsoft.com/office/drawing/2014/main" val="2752332527"/>
                  </a:ext>
                </a:extLst>
              </a:tr>
            </a:tbl>
          </a:graphicData>
        </a:graphic>
      </p:graphicFrame>
      <p:sp>
        <p:nvSpPr>
          <p:cNvPr id="4" name="ZoneTexte 3">
            <a:extLst>
              <a:ext uri="{FF2B5EF4-FFF2-40B4-BE49-F238E27FC236}">
                <a16:creationId xmlns:a16="http://schemas.microsoft.com/office/drawing/2014/main" id="{94319E34-3E02-A142-9D52-F32E6BEB8075}"/>
              </a:ext>
            </a:extLst>
          </p:cNvPr>
          <p:cNvSpPr txBox="1"/>
          <p:nvPr/>
        </p:nvSpPr>
        <p:spPr>
          <a:xfrm>
            <a:off x="821439" y="2329510"/>
            <a:ext cx="2597048" cy="477054"/>
          </a:xfrm>
          <a:prstGeom prst="rect">
            <a:avLst/>
          </a:prstGeom>
          <a:solidFill>
            <a:srgbClr val="E3CC5A"/>
          </a:solidFill>
        </p:spPr>
        <p:txBody>
          <a:bodyPr wrap="square" rtlCol="0">
            <a:spAutoFit/>
          </a:bodyPr>
          <a:lstStyle/>
          <a:p>
            <a:r>
              <a:rPr lang="fr-CA" sz="2500" dirty="0"/>
              <a:t>VALIDITÉ INTERNE</a:t>
            </a:r>
          </a:p>
        </p:txBody>
      </p:sp>
      <p:sp>
        <p:nvSpPr>
          <p:cNvPr id="5" name="ZoneTexte 4">
            <a:extLst>
              <a:ext uri="{FF2B5EF4-FFF2-40B4-BE49-F238E27FC236}">
                <a16:creationId xmlns:a16="http://schemas.microsoft.com/office/drawing/2014/main" id="{8DC7F47E-B702-6E4E-B6F8-1F160CDBF3C0}"/>
              </a:ext>
            </a:extLst>
          </p:cNvPr>
          <p:cNvSpPr txBox="1"/>
          <p:nvPr/>
        </p:nvSpPr>
        <p:spPr>
          <a:xfrm>
            <a:off x="781294" y="2955481"/>
            <a:ext cx="3132805" cy="769441"/>
          </a:xfrm>
          <a:prstGeom prst="rect">
            <a:avLst/>
          </a:prstGeom>
          <a:noFill/>
        </p:spPr>
        <p:txBody>
          <a:bodyPr wrap="square" rtlCol="0">
            <a:spAutoFit/>
          </a:bodyPr>
          <a:lstStyle/>
          <a:p>
            <a:r>
              <a:rPr lang="fr-CA" sz="2200" dirty="0">
                <a:solidFill>
                  <a:schemeClr val="tx2">
                    <a:lumMod val="50000"/>
                  </a:schemeClr>
                </a:solidFill>
              </a:rPr>
              <a:t>CONCLUSION</a:t>
            </a:r>
            <a:r>
              <a:rPr lang="fr-CA" sz="2200" dirty="0"/>
              <a:t> : Bonne validité interne.</a:t>
            </a:r>
          </a:p>
        </p:txBody>
      </p:sp>
    </p:spTree>
    <p:extLst>
      <p:ext uri="{BB962C8B-B14F-4D97-AF65-F5344CB8AC3E}">
        <p14:creationId xmlns:p14="http://schemas.microsoft.com/office/powerpoint/2010/main" val="30885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7F63178F-219C-5E43-B514-38641FDA4ABD}"/>
              </a:ext>
            </a:extLst>
          </p:cNvPr>
          <p:cNvSpPr txBox="1">
            <a:spLocks/>
          </p:cNvSpPr>
          <p:nvPr/>
        </p:nvSpPr>
        <p:spPr>
          <a:xfrm>
            <a:off x="964788" y="804333"/>
            <a:ext cx="3391900"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spcAft>
                <a:spcPts val="600"/>
              </a:spcAft>
            </a:pPr>
            <a:r>
              <a:rPr lang="en-US" dirty="0" err="1"/>
              <a:t>Validité</a:t>
            </a:r>
            <a:endParaRPr lang="en-US" dirty="0"/>
          </a:p>
          <a:p>
            <a:pPr algn="r">
              <a:spcAft>
                <a:spcPts val="600"/>
              </a:spcAft>
            </a:pPr>
            <a:r>
              <a:rPr lang="en-US" dirty="0" err="1"/>
              <a:t>externe</a:t>
            </a:r>
            <a:endParaRPr lang="en-US" dirty="0"/>
          </a:p>
        </p:txBody>
      </p:sp>
      <p:cxnSp>
        <p:nvCxnSpPr>
          <p:cNvPr id="25" name="Straight Connector 2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B4B5A44-3403-6443-8AF7-AF98927429B2}"/>
              </a:ext>
            </a:extLst>
          </p:cNvPr>
          <p:cNvSpPr txBox="1"/>
          <p:nvPr/>
        </p:nvSpPr>
        <p:spPr>
          <a:xfrm>
            <a:off x="6536790" y="504325"/>
            <a:ext cx="2597048" cy="477054"/>
          </a:xfrm>
          <a:prstGeom prst="rect">
            <a:avLst/>
          </a:prstGeom>
          <a:solidFill>
            <a:srgbClr val="E3CC5A"/>
          </a:solidFill>
        </p:spPr>
        <p:txBody>
          <a:bodyPr wrap="square" rtlCol="0">
            <a:spAutoFit/>
          </a:bodyPr>
          <a:lstStyle/>
          <a:p>
            <a:r>
              <a:rPr lang="fr-CA" sz="2500" dirty="0"/>
              <a:t>VALIDITÉ EXTERNE</a:t>
            </a:r>
          </a:p>
        </p:txBody>
      </p:sp>
      <p:sp>
        <p:nvSpPr>
          <p:cNvPr id="20" name="ZoneTexte 19">
            <a:extLst>
              <a:ext uri="{FF2B5EF4-FFF2-40B4-BE49-F238E27FC236}">
                <a16:creationId xmlns:a16="http://schemas.microsoft.com/office/drawing/2014/main" id="{128F7A65-CD81-C241-BAEE-429CA7487DD6}"/>
              </a:ext>
            </a:extLst>
          </p:cNvPr>
          <p:cNvSpPr txBox="1"/>
          <p:nvPr/>
        </p:nvSpPr>
        <p:spPr>
          <a:xfrm>
            <a:off x="5023788" y="1212211"/>
            <a:ext cx="3132805" cy="430887"/>
          </a:xfrm>
          <a:prstGeom prst="rect">
            <a:avLst/>
          </a:prstGeom>
          <a:noFill/>
        </p:spPr>
        <p:txBody>
          <a:bodyPr wrap="square" rtlCol="0">
            <a:spAutoFit/>
          </a:bodyPr>
          <a:lstStyle/>
          <a:p>
            <a:pPr marL="285750" indent="-285750">
              <a:buFont typeface="Arial" panose="020B0604020202020204" pitchFamily="34" charset="0"/>
              <a:buChar char="•"/>
            </a:pPr>
            <a:endParaRPr lang="fr-CA" sz="2200" dirty="0"/>
          </a:p>
        </p:txBody>
      </p:sp>
      <p:sp>
        <p:nvSpPr>
          <p:cNvPr id="21" name="ZoneTexte 20">
            <a:extLst>
              <a:ext uri="{FF2B5EF4-FFF2-40B4-BE49-F238E27FC236}">
                <a16:creationId xmlns:a16="http://schemas.microsoft.com/office/drawing/2014/main" id="{92D9DB42-0B69-7E4B-B814-C590FFD9D6C2}"/>
              </a:ext>
            </a:extLst>
          </p:cNvPr>
          <p:cNvSpPr txBox="1"/>
          <p:nvPr/>
        </p:nvSpPr>
        <p:spPr>
          <a:xfrm>
            <a:off x="5924068" y="1190797"/>
            <a:ext cx="3822492" cy="4862870"/>
          </a:xfrm>
          <a:prstGeom prst="rect">
            <a:avLst/>
          </a:prstGeom>
          <a:noFill/>
        </p:spPr>
        <p:txBody>
          <a:bodyPr wrap="square" rtlCol="0">
            <a:spAutoFit/>
          </a:bodyPr>
          <a:lstStyle/>
          <a:p>
            <a:pPr marL="285750" indent="-285750">
              <a:buFont typeface="Arial" panose="020B0604020202020204" pitchFamily="34" charset="0"/>
              <a:buChar char="•"/>
            </a:pPr>
            <a:r>
              <a:rPr lang="fr-FR" sz="2200" dirty="0">
                <a:solidFill>
                  <a:srgbClr val="000000"/>
                </a:solidFill>
              </a:rPr>
              <a:t>Population à l’étude similaire à la nôtre</a:t>
            </a:r>
          </a:p>
          <a:p>
            <a:pPr marL="742950" lvl="1" indent="-285750">
              <a:buFont typeface="Arial" panose="020B0604020202020204" pitchFamily="34" charset="0"/>
              <a:buChar char="•"/>
            </a:pPr>
            <a:r>
              <a:rPr lang="fr-CA" sz="1700" dirty="0"/>
              <a:t>Large population variée, plusieurs patientes avec facteurs de risque HPP, peu de facteurs d'exclusion.</a:t>
            </a:r>
            <a:endParaRPr lang="fr-FR" sz="1700" dirty="0">
              <a:solidFill>
                <a:srgbClr val="000000"/>
              </a:solidFill>
            </a:endParaRPr>
          </a:p>
          <a:p>
            <a:pPr marL="285750" indent="-285750">
              <a:buFont typeface="Arial" panose="020B0604020202020204" pitchFamily="34" charset="0"/>
              <a:buChar char="•"/>
            </a:pPr>
            <a:r>
              <a:rPr lang="fr-CA" sz="2200" dirty="0"/>
              <a:t>Épisiotomies autours de 22-23% dans les 2 groupes, comparables à ce qu'on trouve ici au Québec (10-15%)</a:t>
            </a:r>
          </a:p>
          <a:p>
            <a:endParaRPr lang="fr-CA" sz="2200" dirty="0"/>
          </a:p>
          <a:p>
            <a:pPr marL="285750" indent="-285750">
              <a:buFont typeface="Arial" panose="020B0604020202020204" pitchFamily="34" charset="0"/>
              <a:buChar char="•"/>
            </a:pPr>
            <a:endParaRPr lang="fr-CA" sz="2200" dirty="0">
              <a:solidFill>
                <a:srgbClr val="000000"/>
              </a:solidFill>
            </a:endParaRPr>
          </a:p>
          <a:p>
            <a:r>
              <a:rPr lang="fr-CA" sz="2200" dirty="0">
                <a:solidFill>
                  <a:schemeClr val="tx2">
                    <a:lumMod val="50000"/>
                  </a:schemeClr>
                </a:solidFill>
              </a:rPr>
              <a:t>CONCLUSION</a:t>
            </a:r>
            <a:r>
              <a:rPr lang="fr-CA" sz="2200" dirty="0">
                <a:solidFill>
                  <a:srgbClr val="000000"/>
                </a:solidFill>
              </a:rPr>
              <a:t> : Bonne validité externe.</a:t>
            </a:r>
            <a:endParaRPr lang="fr-FR" sz="2200" dirty="0">
              <a:solidFill>
                <a:srgbClr val="000000"/>
              </a:solidFill>
            </a:endParaRPr>
          </a:p>
        </p:txBody>
      </p:sp>
    </p:spTree>
    <p:extLst>
      <p:ext uri="{BB962C8B-B14F-4D97-AF65-F5344CB8AC3E}">
        <p14:creationId xmlns:p14="http://schemas.microsoft.com/office/powerpoint/2010/main" val="369095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FBC07-7F6E-4245-864E-181A02939A70}"/>
              </a:ext>
            </a:extLst>
          </p:cNvPr>
          <p:cNvSpPr>
            <a:spLocks noGrp="1"/>
          </p:cNvSpPr>
          <p:nvPr>
            <p:ph type="title"/>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3885B091-78AC-5149-A65F-624EE4C1911B}"/>
              </a:ext>
            </a:extLst>
          </p:cNvPr>
          <p:cNvSpPr>
            <a:spLocks noGrp="1"/>
          </p:cNvSpPr>
          <p:nvPr>
            <p:ph idx="1"/>
          </p:nvPr>
        </p:nvSpPr>
        <p:spPr/>
        <p:txBody>
          <a:bodyPr>
            <a:normAutofit/>
          </a:bodyPr>
          <a:lstStyle/>
          <a:p>
            <a:pPr>
              <a:buFont typeface="Wingdings" pitchFamily="2" charset="2"/>
              <a:buChar char="Ø"/>
            </a:pPr>
            <a:r>
              <a:rPr lang="fr-CA" sz="2400" dirty="0"/>
              <a:t> L’utilisation d’AT en prophylaxie </a:t>
            </a:r>
            <a:r>
              <a:rPr lang="fr-CA" sz="2400" u="sng" dirty="0"/>
              <a:t>pourrait</a:t>
            </a:r>
            <a:r>
              <a:rPr lang="fr-CA" sz="2400" dirty="0"/>
              <a:t> avoir un effet sur la diminution de l’incidence de l’HPP (si considéré comme &gt;500 </a:t>
            </a:r>
            <a:r>
              <a:rPr lang="fr-CA" sz="2400" dirty="0" err="1"/>
              <a:t>mL</a:t>
            </a:r>
            <a:r>
              <a:rPr lang="fr-CA" sz="2400" dirty="0"/>
              <a:t>) et diminue le besoin d’agents </a:t>
            </a:r>
            <a:r>
              <a:rPr lang="fr-CA" sz="2400" dirty="0" err="1"/>
              <a:t>utérotoniques</a:t>
            </a:r>
            <a:r>
              <a:rPr lang="fr-CA" sz="2400" dirty="0"/>
              <a:t> supplémentaires, pas de différence dans les autres paramètres étudiés cependant. Pas de différence dans ES sévères.</a:t>
            </a:r>
          </a:p>
          <a:p>
            <a:pPr>
              <a:buFont typeface="Wingdings" pitchFamily="2" charset="2"/>
              <a:buChar char="Ø"/>
            </a:pPr>
            <a:endParaRPr lang="fr-CA" sz="2400" dirty="0"/>
          </a:p>
          <a:p>
            <a:pPr>
              <a:buFont typeface="Wingdings" pitchFamily="2" charset="2"/>
              <a:buChar char="Ø"/>
            </a:pPr>
            <a:r>
              <a:rPr lang="fr-CA" sz="2400" dirty="0"/>
              <a:t> Changement </a:t>
            </a:r>
            <a:r>
              <a:rPr lang="fr-CA" sz="2400" dirty="0">
                <a:solidFill>
                  <a:srgbClr val="00B050"/>
                </a:solidFill>
              </a:rPr>
              <a:t>probable</a:t>
            </a:r>
            <a:r>
              <a:rPr lang="fr-CA" sz="2400" dirty="0"/>
              <a:t> de notre pratique à la lumière de cet article. </a:t>
            </a:r>
          </a:p>
          <a:p>
            <a:endParaRPr lang="fr-CA" sz="2400" dirty="0"/>
          </a:p>
        </p:txBody>
      </p:sp>
    </p:spTree>
    <p:extLst>
      <p:ext uri="{BB962C8B-B14F-4D97-AF65-F5344CB8AC3E}">
        <p14:creationId xmlns:p14="http://schemas.microsoft.com/office/powerpoint/2010/main" val="3824771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009BA7-81E6-CF4D-8EFA-8D8DFE6EA036}"/>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ANALYSE ARTICLE 4</a:t>
            </a:r>
          </a:p>
        </p:txBody>
      </p:sp>
      <p:sp>
        <p:nvSpPr>
          <p:cNvPr id="3" name="Espace réservé du contenu 2">
            <a:extLst>
              <a:ext uri="{FF2B5EF4-FFF2-40B4-BE49-F238E27FC236}">
                <a16:creationId xmlns:a16="http://schemas.microsoft.com/office/drawing/2014/main" id="{AEB3E73A-10B9-6A46-AD0A-D73881246A20}"/>
              </a:ext>
            </a:extLst>
          </p:cNvPr>
          <p:cNvSpPr>
            <a:spLocks noGrp="1"/>
          </p:cNvSpPr>
          <p:nvPr>
            <p:ph idx="1"/>
          </p:nvPr>
        </p:nvSpPr>
        <p:spPr>
          <a:xfrm>
            <a:off x="5130930" y="984215"/>
            <a:ext cx="6306003" cy="5249334"/>
          </a:xfrm>
        </p:spPr>
        <p:txBody>
          <a:bodyPr anchor="ctr">
            <a:normAutofit/>
          </a:bodyPr>
          <a:lstStyle/>
          <a:p>
            <a:r>
              <a:rPr lang="en-US" dirty="0"/>
              <a:t>The effect of prophylactic intravenous tranexamic acid on blood loss after vaginal delivery in women at low risk of postpartum </a:t>
            </a:r>
            <a:r>
              <a:rPr lang="en-US" dirty="0" err="1"/>
              <a:t>haemorrhage</a:t>
            </a:r>
            <a:r>
              <a:rPr lang="en-US" dirty="0"/>
              <a:t> : a double-blind </a:t>
            </a:r>
            <a:r>
              <a:rPr lang="en-US" dirty="0" err="1"/>
              <a:t>randomnised</a:t>
            </a:r>
            <a:r>
              <a:rPr lang="en-US" dirty="0"/>
              <a:t> controlled trial, ANZJOG, </a:t>
            </a:r>
            <a:r>
              <a:rPr lang="en-US" dirty="0" err="1"/>
              <a:t>août</a:t>
            </a:r>
            <a:r>
              <a:rPr lang="en-US" dirty="0"/>
              <a:t> 2014.</a:t>
            </a:r>
          </a:p>
          <a:p>
            <a:endParaRPr lang="fr-CA" dirty="0"/>
          </a:p>
        </p:txBody>
      </p:sp>
    </p:spTree>
    <p:extLst>
      <p:ext uri="{BB962C8B-B14F-4D97-AF65-F5344CB8AC3E}">
        <p14:creationId xmlns:p14="http://schemas.microsoft.com/office/powerpoint/2010/main" val="1646596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1C558-49C0-2145-BC6F-63B1C8380E0C}"/>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a:t>Résumé de l’article</a:t>
            </a:r>
          </a:p>
        </p:txBody>
      </p:sp>
      <p:graphicFrame>
        <p:nvGraphicFramePr>
          <p:cNvPr id="4" name="Content Placeholder 3">
            <a:extLst>
              <a:ext uri="{FF2B5EF4-FFF2-40B4-BE49-F238E27FC236}">
                <a16:creationId xmlns:a16="http://schemas.microsoft.com/office/drawing/2014/main" id="{B6144D8D-0238-AC40-B7D0-ACB81B3C056F}"/>
              </a:ext>
            </a:extLst>
          </p:cNvPr>
          <p:cNvGraphicFramePr>
            <a:graphicFrameLocks/>
          </p:cNvGraphicFramePr>
          <p:nvPr>
            <p:extLst>
              <p:ext uri="{D42A27DB-BD31-4B8C-83A1-F6EECF244321}">
                <p14:modId xmlns:p14="http://schemas.microsoft.com/office/powerpoint/2010/main" val="747446085"/>
              </p:ext>
            </p:extLst>
          </p:nvPr>
        </p:nvGraphicFramePr>
        <p:xfrm>
          <a:off x="512064" y="1935643"/>
          <a:ext cx="5455922" cy="3790600"/>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20000"/>
                    </a:ext>
                  </a:extLst>
                </a:gridCol>
                <a:gridCol w="3861177">
                  <a:extLst>
                    <a:ext uri="{9D8B030D-6E8A-4147-A177-3AD203B41FA5}">
                      <a16:colId xmlns:a16="http://schemas.microsoft.com/office/drawing/2014/main" val="20001"/>
                    </a:ext>
                  </a:extLst>
                </a:gridCol>
              </a:tblGrid>
              <a:tr h="548295">
                <a:tc>
                  <a:txBody>
                    <a:bodyPr/>
                    <a:lstStyle/>
                    <a:p>
                      <a:pPr algn="ctr"/>
                      <a:r>
                        <a:rPr lang="fr-CA" sz="1600" b="0" noProof="0" dirty="0"/>
                        <a:t>Type</a:t>
                      </a:r>
                      <a:r>
                        <a:rPr lang="fr-CA" sz="1600" b="0" baseline="0" noProof="0" dirty="0"/>
                        <a:t> de devis</a:t>
                      </a:r>
                      <a:endParaRPr lang="fr-CA" sz="1600" b="0" noProof="0" dirty="0"/>
                    </a:p>
                  </a:txBody>
                  <a:tcPr marL="74174" marR="74174" marT="37087" marB="37087"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600" b="0" kern="1200" dirty="0">
                          <a:solidFill>
                            <a:schemeClr val="tx1"/>
                          </a:solidFill>
                          <a:effectLst/>
                          <a:latin typeface="+mn-lt"/>
                          <a:ea typeface="+mn-ea"/>
                          <a:cs typeface="+mn-cs"/>
                        </a:rPr>
                        <a:t>Essai clinique randomisé à double aveugle</a:t>
                      </a:r>
                    </a:p>
                  </a:txBody>
                  <a:tcPr marL="74174" marR="74174" marT="37087" marB="37087"/>
                </a:tc>
                <a:extLst>
                  <a:ext uri="{0D108BD9-81ED-4DB2-BD59-A6C34878D82A}">
                    <a16:rowId xmlns:a16="http://schemas.microsoft.com/office/drawing/2014/main" val="10000"/>
                  </a:ext>
                </a:extLst>
              </a:tr>
              <a:tr h="931379">
                <a:tc>
                  <a:txBody>
                    <a:bodyPr/>
                    <a:lstStyle/>
                    <a:p>
                      <a:pPr algn="ctr"/>
                      <a:r>
                        <a:rPr lang="fr-CA" sz="1600" b="0" noProof="0"/>
                        <a:t>Population</a:t>
                      </a:r>
                      <a:r>
                        <a:rPr lang="fr-CA" sz="1600" b="0" baseline="0" noProof="0"/>
                        <a:t> </a:t>
                      </a:r>
                      <a:endParaRPr lang="fr-CA" sz="1600" b="0" noProof="0"/>
                    </a:p>
                  </a:txBody>
                  <a:tcPr marL="74174" marR="74174" marT="37087" marB="37087" anchor="ctr"/>
                </a:tc>
                <a:tc>
                  <a:txBody>
                    <a:bodyPr/>
                    <a:lstStyle/>
                    <a:p>
                      <a:pPr rtl="0" fontAlgn="ctr"/>
                      <a:r>
                        <a:rPr lang="en-US" sz="1600" kern="1200" dirty="0">
                          <a:solidFill>
                            <a:schemeClr val="tx1"/>
                          </a:solidFill>
                          <a:effectLst/>
                          <a:latin typeface="+mn-lt"/>
                          <a:ea typeface="+mn-ea"/>
                          <a:cs typeface="+mn-cs"/>
                        </a:rPr>
                        <a:t>120 femmes </a:t>
                      </a:r>
                      <a:r>
                        <a:rPr lang="en-US" sz="1600" kern="1200" dirty="0" err="1">
                          <a:solidFill>
                            <a:schemeClr val="tx1"/>
                          </a:solidFill>
                          <a:effectLst/>
                          <a:latin typeface="+mn-lt"/>
                          <a:ea typeface="+mn-ea"/>
                          <a:cs typeface="+mn-cs"/>
                        </a:rPr>
                        <a:t>à</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faible</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risque</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d’HPP</a:t>
                      </a:r>
                      <a:r>
                        <a:rPr lang="en-US" sz="1600" kern="1200" dirty="0">
                          <a:solidFill>
                            <a:schemeClr val="tx1"/>
                          </a:solidFill>
                          <a:effectLst/>
                          <a:latin typeface="+mn-lt"/>
                          <a:ea typeface="+mn-ea"/>
                          <a:cs typeface="+mn-cs"/>
                        </a:rPr>
                        <a:t> :</a:t>
                      </a:r>
                    </a:p>
                    <a:p>
                      <a:pPr marL="285750" indent="-285750" rtl="0" fontAlgn="ctr">
                        <a:buFont typeface="Arial" panose="020B0604020202020204" pitchFamily="34" charset="0"/>
                        <a:buChar char="•"/>
                      </a:pPr>
                      <a:r>
                        <a:rPr lang="en-US" sz="1600" kern="1200" dirty="0">
                          <a:solidFill>
                            <a:schemeClr val="tx1"/>
                          </a:solidFill>
                          <a:effectLst/>
                          <a:latin typeface="+mn-lt"/>
                          <a:ea typeface="+mn-ea"/>
                          <a:cs typeface="+mn-cs"/>
                        </a:rPr>
                        <a:t>60 femmes </a:t>
                      </a:r>
                      <a:r>
                        <a:rPr lang="en-US" sz="1600" kern="1200" dirty="0" err="1">
                          <a:solidFill>
                            <a:schemeClr val="tx1"/>
                          </a:solidFill>
                          <a:effectLst/>
                          <a:latin typeface="+mn-lt"/>
                          <a:ea typeface="+mn-ea"/>
                          <a:cs typeface="+mn-cs"/>
                        </a:rPr>
                        <a:t>dans</a:t>
                      </a:r>
                      <a:r>
                        <a:rPr lang="en-US" sz="1600" kern="1200" dirty="0">
                          <a:solidFill>
                            <a:schemeClr val="tx1"/>
                          </a:solidFill>
                          <a:effectLst/>
                          <a:latin typeface="+mn-lt"/>
                          <a:ea typeface="+mn-ea"/>
                          <a:cs typeface="+mn-cs"/>
                        </a:rPr>
                        <a:t> le </a:t>
                      </a:r>
                      <a:r>
                        <a:rPr lang="en-US" sz="1600" kern="1200" dirty="0" err="1">
                          <a:solidFill>
                            <a:schemeClr val="tx1"/>
                          </a:solidFill>
                          <a:effectLst/>
                          <a:latin typeface="+mn-lt"/>
                          <a:ea typeface="+mn-ea"/>
                          <a:cs typeface="+mn-cs"/>
                        </a:rPr>
                        <a:t>groupe</a:t>
                      </a:r>
                      <a:r>
                        <a:rPr lang="en-US" sz="1600" kern="1200" dirty="0">
                          <a:solidFill>
                            <a:schemeClr val="tx1"/>
                          </a:solidFill>
                          <a:effectLst/>
                          <a:latin typeface="+mn-lt"/>
                          <a:ea typeface="+mn-ea"/>
                          <a:cs typeface="+mn-cs"/>
                        </a:rPr>
                        <a:t> intervention</a:t>
                      </a:r>
                    </a:p>
                    <a:p>
                      <a:pPr marL="285750" indent="-285750" rtl="0" fontAlgn="ctr">
                        <a:buFont typeface="Arial" panose="020B0604020202020204" pitchFamily="34" charset="0"/>
                        <a:buChar char="•"/>
                      </a:pPr>
                      <a:r>
                        <a:rPr lang="en-US" sz="1600" kern="1200" dirty="0">
                          <a:solidFill>
                            <a:schemeClr val="tx1"/>
                          </a:solidFill>
                          <a:effectLst/>
                          <a:latin typeface="+mn-lt"/>
                          <a:ea typeface="+mn-ea"/>
                          <a:cs typeface="+mn-cs"/>
                        </a:rPr>
                        <a:t>60 femmes </a:t>
                      </a:r>
                      <a:r>
                        <a:rPr lang="en-US" sz="1600" kern="1200" dirty="0" err="1">
                          <a:solidFill>
                            <a:schemeClr val="tx1"/>
                          </a:solidFill>
                          <a:effectLst/>
                          <a:latin typeface="+mn-lt"/>
                          <a:ea typeface="+mn-ea"/>
                          <a:cs typeface="+mn-cs"/>
                        </a:rPr>
                        <a:t>dans</a:t>
                      </a:r>
                      <a:r>
                        <a:rPr lang="en-US" sz="1600" kern="1200" dirty="0">
                          <a:solidFill>
                            <a:schemeClr val="tx1"/>
                          </a:solidFill>
                          <a:effectLst/>
                          <a:latin typeface="+mn-lt"/>
                          <a:ea typeface="+mn-ea"/>
                          <a:cs typeface="+mn-cs"/>
                        </a:rPr>
                        <a:t> le </a:t>
                      </a:r>
                      <a:r>
                        <a:rPr lang="en-US" sz="1600" kern="1200" dirty="0" err="1">
                          <a:solidFill>
                            <a:schemeClr val="tx1"/>
                          </a:solidFill>
                          <a:effectLst/>
                          <a:latin typeface="+mn-lt"/>
                          <a:ea typeface="+mn-ea"/>
                          <a:cs typeface="+mn-cs"/>
                        </a:rPr>
                        <a:t>groupe</a:t>
                      </a:r>
                      <a:r>
                        <a:rPr lang="en-US" sz="1600" kern="1200" dirty="0">
                          <a:solidFill>
                            <a:schemeClr val="tx1"/>
                          </a:solidFill>
                          <a:effectLst/>
                          <a:latin typeface="+mn-lt"/>
                          <a:ea typeface="+mn-ea"/>
                          <a:cs typeface="+mn-cs"/>
                        </a:rPr>
                        <a:t> placebo</a:t>
                      </a:r>
                    </a:p>
                  </a:txBody>
                  <a:tcPr marL="74174" marR="74174" marT="37087" marB="37087"/>
                </a:tc>
                <a:extLst>
                  <a:ext uri="{0D108BD9-81ED-4DB2-BD59-A6C34878D82A}">
                    <a16:rowId xmlns:a16="http://schemas.microsoft.com/office/drawing/2014/main" val="10001"/>
                  </a:ext>
                </a:extLst>
              </a:tr>
              <a:tr h="651220">
                <a:tc>
                  <a:txBody>
                    <a:bodyPr/>
                    <a:lstStyle/>
                    <a:p>
                      <a:pPr algn="ctr"/>
                      <a:r>
                        <a:rPr lang="fr-CA" sz="1600" b="0" noProof="0" dirty="0"/>
                        <a:t>Site de l’étude </a:t>
                      </a:r>
                    </a:p>
                  </a:txBody>
                  <a:tcPr marL="74174" marR="74174" marT="37087" marB="3708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tx1"/>
                          </a:solidFill>
                          <a:effectLst/>
                          <a:latin typeface="+mn-lt"/>
                          <a:ea typeface="+mn-ea"/>
                          <a:cs typeface="+mn-cs"/>
                        </a:rPr>
                        <a:t>Hôpital</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Alzahra</a:t>
                      </a:r>
                      <a:r>
                        <a:rPr lang="en-US" sz="1600" kern="1200" dirty="0">
                          <a:solidFill>
                            <a:schemeClr val="tx1"/>
                          </a:solidFill>
                          <a:effectLst/>
                          <a:latin typeface="+mn-lt"/>
                          <a:ea typeface="+mn-ea"/>
                          <a:cs typeface="+mn-cs"/>
                        </a:rPr>
                        <a:t> de Tabriz </a:t>
                      </a:r>
                      <a:r>
                        <a:rPr lang="en-US" sz="1600" kern="1200" dirty="0" err="1">
                          <a:solidFill>
                            <a:schemeClr val="tx1"/>
                          </a:solidFill>
                          <a:effectLst/>
                          <a:latin typeface="+mn-lt"/>
                          <a:ea typeface="+mn-ea"/>
                          <a:cs typeface="+mn-cs"/>
                        </a:rPr>
                        <a:t>en</a:t>
                      </a:r>
                      <a:r>
                        <a:rPr lang="en-US" sz="1600" kern="1200" dirty="0">
                          <a:solidFill>
                            <a:schemeClr val="tx1"/>
                          </a:solidFill>
                          <a:effectLst/>
                          <a:latin typeface="+mn-lt"/>
                          <a:ea typeface="+mn-ea"/>
                          <a:cs typeface="+mn-cs"/>
                        </a:rPr>
                        <a:t> Iran (</a:t>
                      </a:r>
                      <a:r>
                        <a:rPr lang="en-US" sz="1600" kern="1200" dirty="0" err="1">
                          <a:solidFill>
                            <a:schemeClr val="tx1"/>
                          </a:solidFill>
                          <a:effectLst/>
                          <a:latin typeface="+mn-lt"/>
                          <a:ea typeface="+mn-ea"/>
                          <a:cs typeface="+mn-cs"/>
                        </a:rPr>
                        <a:t>hopital</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tertiaire</a:t>
                      </a:r>
                      <a:r>
                        <a:rPr lang="en-US" sz="1600" kern="1200" dirty="0">
                          <a:solidFill>
                            <a:schemeClr val="tx1"/>
                          </a:solidFill>
                          <a:effectLst/>
                          <a:latin typeface="+mn-lt"/>
                          <a:ea typeface="+mn-ea"/>
                          <a:cs typeface="+mn-cs"/>
                        </a:rPr>
                        <a:t>)</a:t>
                      </a:r>
                    </a:p>
                  </a:txBody>
                  <a:tcPr marL="74174" marR="74174" marT="37087" marB="37087"/>
                </a:tc>
                <a:extLst>
                  <a:ext uri="{0D108BD9-81ED-4DB2-BD59-A6C34878D82A}">
                    <a16:rowId xmlns:a16="http://schemas.microsoft.com/office/drawing/2014/main" val="10002"/>
                  </a:ext>
                </a:extLst>
              </a:tr>
              <a:tr h="1659706">
                <a:tc>
                  <a:txBody>
                    <a:bodyPr/>
                    <a:lstStyle/>
                    <a:p>
                      <a:pPr algn="ctr"/>
                      <a:r>
                        <a:rPr lang="fr-CA" sz="1600" b="0" noProof="0" dirty="0"/>
                        <a:t>Intervention à l’étude</a:t>
                      </a:r>
                    </a:p>
                  </a:txBody>
                  <a:tcPr marL="74174" marR="74174" marT="37087" marB="370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kern="1200" dirty="0">
                          <a:solidFill>
                            <a:schemeClr val="tx1"/>
                          </a:solidFill>
                          <a:effectLst/>
                          <a:latin typeface="+mn-lt"/>
                          <a:ea typeface="+mn-ea"/>
                          <a:cs typeface="+mn-cs"/>
                        </a:rPr>
                        <a:t>1g IV d’acide </a:t>
                      </a:r>
                      <a:r>
                        <a:rPr lang="fr-CA" sz="1600" kern="1200" dirty="0" err="1">
                          <a:solidFill>
                            <a:schemeClr val="tx1"/>
                          </a:solidFill>
                          <a:effectLst/>
                          <a:latin typeface="+mn-lt"/>
                          <a:ea typeface="+mn-ea"/>
                          <a:cs typeface="+mn-cs"/>
                        </a:rPr>
                        <a:t>tranexamique</a:t>
                      </a:r>
                      <a:r>
                        <a:rPr lang="fr-CA" sz="1600" kern="1200" dirty="0">
                          <a:solidFill>
                            <a:schemeClr val="tx1"/>
                          </a:solidFill>
                          <a:effectLst/>
                          <a:latin typeface="+mn-lt"/>
                          <a:ea typeface="+mn-ea"/>
                          <a:cs typeface="+mn-cs"/>
                        </a:rPr>
                        <a:t> (vs placebo) après la délivrance de l'épaule antérieure.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kern="1200" dirty="0">
                          <a:solidFill>
                            <a:schemeClr val="tx1"/>
                          </a:solidFill>
                          <a:effectLst/>
                          <a:latin typeface="+mn-lt"/>
                          <a:ea typeface="+mn-ea"/>
                          <a:cs typeface="+mn-cs"/>
                        </a:rPr>
                        <a:t>Les 2 groupes ont reçu 10 UI d'</a:t>
                      </a:r>
                      <a:r>
                        <a:rPr lang="fr-CA" sz="1600" kern="1200" dirty="0" err="1">
                          <a:solidFill>
                            <a:schemeClr val="tx1"/>
                          </a:solidFill>
                          <a:effectLst/>
                          <a:latin typeface="+mn-lt"/>
                          <a:ea typeface="+mn-ea"/>
                          <a:cs typeface="+mn-cs"/>
                        </a:rPr>
                        <a:t>oxytocine</a:t>
                      </a:r>
                      <a:r>
                        <a:rPr lang="fr-CA" sz="1600" kern="1200" dirty="0">
                          <a:solidFill>
                            <a:schemeClr val="tx1"/>
                          </a:solidFill>
                          <a:effectLst/>
                          <a:latin typeface="+mn-lt"/>
                          <a:ea typeface="+mn-ea"/>
                          <a:cs typeface="+mn-cs"/>
                        </a:rPr>
                        <a:t> après la délivrance placentaire.</a:t>
                      </a:r>
                    </a:p>
                  </a:txBody>
                  <a:tcPr marL="74174" marR="74174" marT="37087" marB="37087"/>
                </a:tc>
                <a:extLst>
                  <a:ext uri="{0D108BD9-81ED-4DB2-BD59-A6C34878D82A}">
                    <a16:rowId xmlns:a16="http://schemas.microsoft.com/office/drawing/2014/main" val="10004"/>
                  </a:ext>
                </a:extLst>
              </a:tr>
            </a:tbl>
          </a:graphicData>
        </a:graphic>
      </p:graphicFrame>
      <p:graphicFrame>
        <p:nvGraphicFramePr>
          <p:cNvPr id="18" name="Tableau 17">
            <a:extLst>
              <a:ext uri="{FF2B5EF4-FFF2-40B4-BE49-F238E27FC236}">
                <a16:creationId xmlns:a16="http://schemas.microsoft.com/office/drawing/2014/main" id="{60C00E18-6D5C-A642-B516-EF857A6EE24C}"/>
              </a:ext>
            </a:extLst>
          </p:cNvPr>
          <p:cNvGraphicFramePr>
            <a:graphicFrameLocks noGrp="1"/>
          </p:cNvGraphicFramePr>
          <p:nvPr>
            <p:extLst>
              <p:ext uri="{D42A27DB-BD31-4B8C-83A1-F6EECF244321}">
                <p14:modId xmlns:p14="http://schemas.microsoft.com/office/powerpoint/2010/main" val="3439670456"/>
              </p:ext>
            </p:extLst>
          </p:nvPr>
        </p:nvGraphicFramePr>
        <p:xfrm>
          <a:off x="6224014" y="1935643"/>
          <a:ext cx="5455922" cy="1781054"/>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1043552250"/>
                    </a:ext>
                  </a:extLst>
                </a:gridCol>
                <a:gridCol w="3861177">
                  <a:extLst>
                    <a:ext uri="{9D8B030D-6E8A-4147-A177-3AD203B41FA5}">
                      <a16:colId xmlns:a16="http://schemas.microsoft.com/office/drawing/2014/main" val="4188208385"/>
                    </a:ext>
                  </a:extLst>
                </a:gridCol>
              </a:tblGrid>
              <a:tr h="1721957">
                <a:tc>
                  <a:txBody>
                    <a:bodyPr/>
                    <a:lstStyle/>
                    <a:p>
                      <a:pPr algn="ctr"/>
                      <a:r>
                        <a:rPr lang="fr-CA" sz="1600" b="0" noProof="0" dirty="0"/>
                        <a:t>Issues étudiées </a:t>
                      </a:r>
                    </a:p>
                  </a:txBody>
                  <a:tcPr marL="74174" marR="74174" marT="37087" marB="37087"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kern="1200" dirty="0">
                          <a:solidFill>
                            <a:schemeClr val="tx1"/>
                          </a:solidFill>
                          <a:effectLst/>
                          <a:latin typeface="+mn-lt"/>
                          <a:ea typeface="+mn-ea"/>
                          <a:cs typeface="+mn-cs"/>
                        </a:rPr>
                        <a:t>Pertes sanguines </a:t>
                      </a:r>
                      <a:r>
                        <a:rPr lang="fr-CA" sz="1600" b="0" i="1" kern="1200" dirty="0">
                          <a:solidFill>
                            <a:schemeClr val="tx1"/>
                          </a:solidFill>
                          <a:effectLst/>
                          <a:latin typeface="+mn-lt"/>
                          <a:ea typeface="+mn-ea"/>
                          <a:cs typeface="+mn-cs"/>
                        </a:rPr>
                        <a:t>calculées</a:t>
                      </a:r>
                      <a:r>
                        <a:rPr lang="fr-CA" sz="1600" b="0" kern="1200" dirty="0">
                          <a:solidFill>
                            <a:schemeClr val="tx1"/>
                          </a:solidFill>
                          <a:effectLst/>
                          <a:latin typeface="+mn-lt"/>
                          <a:ea typeface="+mn-ea"/>
                          <a:cs typeface="+mn-cs"/>
                        </a:rPr>
                        <a:t> (à partir de </a:t>
                      </a:r>
                      <a:r>
                        <a:rPr lang="fr-CA" sz="1600" b="0" kern="1200" dirty="0" err="1">
                          <a:solidFill>
                            <a:schemeClr val="tx1"/>
                          </a:solidFill>
                          <a:effectLst/>
                          <a:latin typeface="+mn-lt"/>
                          <a:ea typeface="+mn-ea"/>
                          <a:cs typeface="+mn-cs"/>
                        </a:rPr>
                        <a:t>l'Ht</a:t>
                      </a:r>
                      <a:r>
                        <a:rPr lang="fr-CA" sz="1600" b="0" kern="1200" dirty="0">
                          <a:solidFill>
                            <a:schemeClr val="tx1"/>
                          </a:solidFill>
                          <a:effectLst/>
                          <a:latin typeface="+mn-lt"/>
                          <a:ea typeface="+mn-ea"/>
                          <a:cs typeface="+mn-cs"/>
                        </a:rPr>
                        <a:t> avant l'accouchement et 12-24h après).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b="0" kern="1200" dirty="0">
                          <a:solidFill>
                            <a:schemeClr val="tx1"/>
                          </a:solidFill>
                          <a:effectLst/>
                          <a:latin typeface="+mn-lt"/>
                          <a:ea typeface="+mn-ea"/>
                          <a:cs typeface="+mn-cs"/>
                        </a:rPr>
                        <a:t>Pertes sanguines </a:t>
                      </a:r>
                      <a:r>
                        <a:rPr lang="fr-CA" sz="1600" b="0" i="1" kern="1200" dirty="0">
                          <a:solidFill>
                            <a:schemeClr val="tx1"/>
                          </a:solidFill>
                          <a:effectLst/>
                          <a:latin typeface="+mn-lt"/>
                          <a:ea typeface="+mn-ea"/>
                          <a:cs typeface="+mn-cs"/>
                        </a:rPr>
                        <a:t>mesurées</a:t>
                      </a:r>
                      <a:r>
                        <a:rPr lang="fr-CA" sz="1600" b="0" kern="1200" dirty="0">
                          <a:solidFill>
                            <a:schemeClr val="tx1"/>
                          </a:solidFill>
                          <a:effectLst/>
                          <a:latin typeface="+mn-lt"/>
                          <a:ea typeface="+mn-ea"/>
                          <a:cs typeface="+mn-cs"/>
                        </a:rPr>
                        <a:t> (de l'accouchement du fœtus à la délivrance placentaire + de la délivrance placentaire à la fin de la 2e heure après la naissance).</a:t>
                      </a:r>
                    </a:p>
                  </a:txBody>
                  <a:tcPr marL="74174" marR="74174" marT="37087" marB="37087"/>
                </a:tc>
                <a:extLst>
                  <a:ext uri="{0D108BD9-81ED-4DB2-BD59-A6C34878D82A}">
                    <a16:rowId xmlns:a16="http://schemas.microsoft.com/office/drawing/2014/main" val="217834832"/>
                  </a:ext>
                </a:extLst>
              </a:tr>
            </a:tbl>
          </a:graphicData>
        </a:graphic>
      </p:graphicFrame>
    </p:spTree>
    <p:extLst>
      <p:ext uri="{BB962C8B-B14F-4D97-AF65-F5344CB8AC3E}">
        <p14:creationId xmlns:p14="http://schemas.microsoft.com/office/powerpoint/2010/main" val="330475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A6FA09-AA10-E043-9DCB-E4F94400B9A2}"/>
              </a:ext>
            </a:extLst>
          </p:cNvPr>
          <p:cNvSpPr>
            <a:spLocks noGrp="1"/>
          </p:cNvSpPr>
          <p:nvPr>
            <p:ph type="title"/>
          </p:nvPr>
        </p:nvSpPr>
        <p:spPr>
          <a:xfrm>
            <a:off x="1024128" y="585216"/>
            <a:ext cx="8018272" cy="1499616"/>
          </a:xfrm>
        </p:spPr>
        <p:txBody>
          <a:bodyPr>
            <a:normAutofit/>
          </a:bodyPr>
          <a:lstStyle/>
          <a:p>
            <a:r>
              <a:rPr lang="fr-CA" dirty="0"/>
              <a:t>Principaux RÉSULTATS</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F7C9A79-5FAF-FE45-9714-3C1BFDCEF27C}"/>
              </a:ext>
            </a:extLst>
          </p:cNvPr>
          <p:cNvSpPr>
            <a:spLocks noGrp="1"/>
          </p:cNvSpPr>
          <p:nvPr>
            <p:ph idx="1"/>
          </p:nvPr>
        </p:nvSpPr>
        <p:spPr>
          <a:xfrm>
            <a:off x="762000" y="1637658"/>
            <a:ext cx="8018271" cy="4023360"/>
          </a:xfrm>
        </p:spPr>
        <p:txBody>
          <a:bodyPr>
            <a:noAutofit/>
          </a:bodyPr>
          <a:lstStyle/>
          <a:p>
            <a:pPr lvl="1" fontAlgn="ctr"/>
            <a:r>
              <a:rPr lang="fr-CA" sz="2000" dirty="0"/>
              <a:t>↓ pertes sanguines moyennes </a:t>
            </a:r>
            <a:r>
              <a:rPr lang="fr-CA" sz="2000" u="sng" dirty="0"/>
              <a:t>calculées</a:t>
            </a:r>
            <a:r>
              <a:rPr lang="fr-CA" sz="2000" dirty="0"/>
              <a:t> (différence moyenne de 140 </a:t>
            </a:r>
            <a:r>
              <a:rPr lang="fr-CA" sz="2000" dirty="0" err="1"/>
              <a:t>mL</a:t>
            </a:r>
            <a:r>
              <a:rPr lang="fr-CA" sz="2000" dirty="0"/>
              <a:t> dans le groupe intervention IC</a:t>
            </a:r>
            <a:r>
              <a:rPr lang="fr-CA" sz="2000" baseline="-25000" dirty="0"/>
              <a:t>95%</a:t>
            </a:r>
            <a:r>
              <a:rPr lang="fr-CA" sz="2000" dirty="0"/>
              <a:t> = 9-272 </a:t>
            </a:r>
            <a:r>
              <a:rPr lang="fr-CA" sz="2000" dirty="0" err="1"/>
              <a:t>mL</a:t>
            </a:r>
            <a:r>
              <a:rPr lang="fr-CA" sz="2000" dirty="0"/>
              <a:t>, p=0.036) – </a:t>
            </a:r>
            <a:r>
              <a:rPr lang="fr-CA" sz="2000" dirty="0">
                <a:solidFill>
                  <a:srgbClr val="00B050"/>
                </a:solidFill>
              </a:rPr>
              <a:t>statistiquement significatif</a:t>
            </a:r>
          </a:p>
          <a:p>
            <a:pPr lvl="1" fontAlgn="ctr"/>
            <a:r>
              <a:rPr lang="fr-CA" sz="2000" dirty="0"/>
              <a:t>↓ chute moyenne de </a:t>
            </a:r>
            <a:r>
              <a:rPr lang="fr-CA" sz="2000" dirty="0" err="1"/>
              <a:t>l’Ht</a:t>
            </a:r>
            <a:r>
              <a:rPr lang="fr-CA" sz="2000" dirty="0"/>
              <a:t> (2.3% versus 3.0% p=0.032) - </a:t>
            </a:r>
            <a:r>
              <a:rPr lang="fr-CA" sz="2000" dirty="0">
                <a:solidFill>
                  <a:srgbClr val="00B050"/>
                </a:solidFill>
              </a:rPr>
              <a:t>statistiquement significatif</a:t>
            </a:r>
          </a:p>
          <a:p>
            <a:pPr lvl="1" fontAlgn="ctr"/>
            <a:r>
              <a:rPr lang="fr-CA" sz="2000" dirty="0"/>
              <a:t>↓ taux d’incidence d’HPP sévère &gt;1000 </a:t>
            </a:r>
            <a:r>
              <a:rPr lang="fr-CA" sz="2000" dirty="0" err="1"/>
              <a:t>mL</a:t>
            </a:r>
            <a:r>
              <a:rPr lang="fr-CA" sz="2000" dirty="0"/>
              <a:t> groupe AT (7% versus 18% p=0.048) – </a:t>
            </a:r>
            <a:r>
              <a:rPr lang="fr-CA" sz="2000" dirty="0">
                <a:solidFill>
                  <a:srgbClr val="00B050"/>
                </a:solidFill>
              </a:rPr>
              <a:t>statistiquement significatif</a:t>
            </a:r>
          </a:p>
          <a:p>
            <a:pPr lvl="1" fontAlgn="ctr"/>
            <a:r>
              <a:rPr lang="fr-CA" sz="2000" dirty="0"/>
              <a:t>↓ </a:t>
            </a:r>
            <a:r>
              <a:rPr lang="fr-CA" sz="2000" dirty="0">
                <a:solidFill>
                  <a:srgbClr val="FF0000"/>
                </a:solidFill>
              </a:rPr>
              <a:t>non statistiquement significative </a:t>
            </a:r>
            <a:r>
              <a:rPr lang="fr-CA" sz="2000" dirty="0"/>
              <a:t>des PS moyennes de l'accouchement à la délivrance placentaire (p=0.523) mais ↓ </a:t>
            </a:r>
            <a:r>
              <a:rPr lang="fr-CA" sz="2000" dirty="0">
                <a:solidFill>
                  <a:srgbClr val="00B050"/>
                </a:solidFill>
              </a:rPr>
              <a:t>statistiquement significative </a:t>
            </a:r>
            <a:r>
              <a:rPr lang="fr-CA" sz="2000" dirty="0"/>
              <a:t>des PS moyennes entre la délivrance placentaire et 2h post-naissance (39% versus 52.6% p=0.001)</a:t>
            </a:r>
          </a:p>
          <a:p>
            <a:pPr lvl="1" fontAlgn="ctr"/>
            <a:endParaRPr lang="fr-CA" sz="2000" dirty="0">
              <a:solidFill>
                <a:srgbClr val="00B050"/>
              </a:solidFill>
            </a:endParaRPr>
          </a:p>
          <a:p>
            <a:pPr lvl="1" fontAlgn="ctr"/>
            <a:r>
              <a:rPr lang="fr-CA" sz="2000" dirty="0"/>
              <a:t>ES : No + étourdissements chez 2 (3.3%) des participantes du groupe intervention (et aucune dans le groupe placebo). Pas d’évènement thromboembolique. </a:t>
            </a:r>
          </a:p>
          <a:p>
            <a:pPr lvl="2" fontAlgn="ctr"/>
            <a:r>
              <a:rPr lang="fr-CA" sz="1600" dirty="0"/>
              <a:t>*Étude non </a:t>
            </a:r>
            <a:r>
              <a:rPr lang="fr-CA" sz="1600" dirty="0" err="1"/>
              <a:t>concue</a:t>
            </a:r>
            <a:r>
              <a:rPr lang="fr-CA" sz="1600" dirty="0"/>
              <a:t> pour déterminer sécurité du médicament.</a:t>
            </a:r>
          </a:p>
          <a:p>
            <a:pPr lvl="1" fontAlgn="ctr"/>
            <a:endParaRPr lang="fr-CA" sz="2000" dirty="0"/>
          </a:p>
          <a:p>
            <a:pPr lvl="1" fontAlgn="ctr"/>
            <a:endParaRPr lang="fr-CA" sz="2000" dirty="0"/>
          </a:p>
          <a:p>
            <a:pPr lvl="1" fontAlgn="ctr"/>
            <a:endParaRPr lang="fr-CA" sz="2000" dirty="0"/>
          </a:p>
          <a:p>
            <a:endParaRPr lang="fr-CA" sz="2000"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77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96644-840D-874F-94A9-2C8680D30428}"/>
              </a:ext>
            </a:extLst>
          </p:cNvPr>
          <p:cNvSpPr>
            <a:spLocks noGrp="1"/>
          </p:cNvSpPr>
          <p:nvPr>
            <p:ph type="title"/>
          </p:nvPr>
        </p:nvSpPr>
        <p:spPr>
          <a:xfrm>
            <a:off x="1024128" y="585216"/>
            <a:ext cx="9720072" cy="1499616"/>
          </a:xfrm>
        </p:spPr>
        <p:txBody>
          <a:bodyPr>
            <a:normAutofit/>
          </a:bodyPr>
          <a:lstStyle/>
          <a:p>
            <a:r>
              <a:rPr lang="fr-CA" dirty="0"/>
              <a:t>CONFLITS D’INTÉRÊTS?</a:t>
            </a:r>
          </a:p>
        </p:txBody>
      </p:sp>
      <p:pic>
        <p:nvPicPr>
          <p:cNvPr id="7" name="Graphic 6">
            <a:extLst>
              <a:ext uri="{FF2B5EF4-FFF2-40B4-BE49-F238E27FC236}">
                <a16:creationId xmlns:a16="http://schemas.microsoft.com/office/drawing/2014/main" id="{1CD82A10-9D00-43CC-A0B4-539F9C2C5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504" y="2386051"/>
            <a:ext cx="3448851" cy="3448851"/>
          </a:xfrm>
          <a:prstGeom prst="rect">
            <a:avLst/>
          </a:prstGeom>
        </p:spPr>
      </p:pic>
      <p:sp>
        <p:nvSpPr>
          <p:cNvPr id="3" name="Espace réservé du contenu 2">
            <a:extLst>
              <a:ext uri="{FF2B5EF4-FFF2-40B4-BE49-F238E27FC236}">
                <a16:creationId xmlns:a16="http://schemas.microsoft.com/office/drawing/2014/main" id="{5C9BF7DB-F719-0F45-B92D-63319B0C9D45}"/>
              </a:ext>
            </a:extLst>
          </p:cNvPr>
          <p:cNvSpPr>
            <a:spLocks noGrp="1"/>
          </p:cNvSpPr>
          <p:nvPr>
            <p:ph idx="1"/>
          </p:nvPr>
        </p:nvSpPr>
        <p:spPr>
          <a:xfrm>
            <a:off x="5884164" y="3429000"/>
            <a:ext cx="5680587" cy="485775"/>
          </a:xfrm>
        </p:spPr>
        <p:txBody>
          <a:bodyPr>
            <a:normAutofit/>
          </a:bodyPr>
          <a:lstStyle/>
          <a:p>
            <a:r>
              <a:rPr lang="fr-CA" sz="2600" dirty="0"/>
              <a:t>AUCUN CONFLIT D’INTÉRÊT À DÉCLARER</a:t>
            </a:r>
          </a:p>
          <a:p>
            <a:endParaRPr lang="fr-CA" dirty="0"/>
          </a:p>
          <a:p>
            <a:endParaRPr lang="fr-CA" dirty="0"/>
          </a:p>
        </p:txBody>
      </p:sp>
    </p:spTree>
    <p:extLst>
      <p:ext uri="{BB962C8B-B14F-4D97-AF65-F5344CB8AC3E}">
        <p14:creationId xmlns:p14="http://schemas.microsoft.com/office/powerpoint/2010/main" val="808168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66CD9-8CB3-5C43-A6D4-2E518BE660A9}"/>
              </a:ext>
            </a:extLst>
          </p:cNvPr>
          <p:cNvSpPr>
            <a:spLocks noGrp="1"/>
          </p:cNvSpPr>
          <p:nvPr>
            <p:ph type="title"/>
          </p:nvPr>
        </p:nvSpPr>
        <p:spPr>
          <a:xfrm>
            <a:off x="821439" y="534218"/>
            <a:ext cx="9720072" cy="1499616"/>
          </a:xfrm>
        </p:spPr>
        <p:txBody>
          <a:bodyPr/>
          <a:lstStyle/>
          <a:p>
            <a:r>
              <a:rPr lang="fr-CA" dirty="0"/>
              <a:t>discussion</a:t>
            </a:r>
          </a:p>
        </p:txBody>
      </p:sp>
      <p:graphicFrame>
        <p:nvGraphicFramePr>
          <p:cNvPr id="8" name="Tableau 7">
            <a:extLst>
              <a:ext uri="{FF2B5EF4-FFF2-40B4-BE49-F238E27FC236}">
                <a16:creationId xmlns:a16="http://schemas.microsoft.com/office/drawing/2014/main" id="{7FF3C3EC-B367-644B-96FF-3A31E9F2F6E1}"/>
              </a:ext>
            </a:extLst>
          </p:cNvPr>
          <p:cNvGraphicFramePr>
            <a:graphicFrameLocks noGrp="1"/>
          </p:cNvGraphicFramePr>
          <p:nvPr>
            <p:extLst>
              <p:ext uri="{D42A27DB-BD31-4B8C-83A1-F6EECF244321}">
                <p14:modId xmlns:p14="http://schemas.microsoft.com/office/powerpoint/2010/main" val="3801616657"/>
              </p:ext>
            </p:extLst>
          </p:nvPr>
        </p:nvGraphicFramePr>
        <p:xfrm>
          <a:off x="3824158" y="893982"/>
          <a:ext cx="8128000" cy="4632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83439604"/>
                    </a:ext>
                  </a:extLst>
                </a:gridCol>
                <a:gridCol w="4064000">
                  <a:extLst>
                    <a:ext uri="{9D8B030D-6E8A-4147-A177-3AD203B41FA5}">
                      <a16:colId xmlns:a16="http://schemas.microsoft.com/office/drawing/2014/main" val="2178514710"/>
                    </a:ext>
                  </a:extLst>
                </a:gridCol>
              </a:tblGrid>
              <a:tr h="370840">
                <a:tc>
                  <a:txBody>
                    <a:bodyPr/>
                    <a:lstStyle/>
                    <a:p>
                      <a:r>
                        <a:rPr lang="fr-CA" sz="2400" dirty="0"/>
                        <a:t>FORCES</a:t>
                      </a:r>
                    </a:p>
                  </a:txBody>
                  <a:tcPr/>
                </a:tc>
                <a:tc>
                  <a:txBody>
                    <a:bodyPr/>
                    <a:lstStyle/>
                    <a:p>
                      <a:r>
                        <a:rPr lang="fr-CA" sz="2400" dirty="0"/>
                        <a:t>FAIBLESSES</a:t>
                      </a:r>
                    </a:p>
                  </a:txBody>
                  <a:tcPr/>
                </a:tc>
                <a:extLst>
                  <a:ext uri="{0D108BD9-81ED-4DB2-BD59-A6C34878D82A}">
                    <a16:rowId xmlns:a16="http://schemas.microsoft.com/office/drawing/2014/main" val="4018159249"/>
                  </a:ext>
                </a:extLst>
              </a:tr>
              <a:tr h="370840">
                <a:tc>
                  <a:txBody>
                    <a:bodyPr/>
                    <a:lstStyle/>
                    <a:p>
                      <a:pPr marL="285750" indent="-285750">
                        <a:buFont typeface="Arial" panose="020B0604020202020204" pitchFamily="34" charset="0"/>
                        <a:buChar char="•"/>
                      </a:pPr>
                      <a:r>
                        <a:rPr lang="fr-CA" dirty="0">
                          <a:solidFill>
                            <a:srgbClr val="000000"/>
                          </a:solidFill>
                        </a:rPr>
                        <a:t>Essai clinique randomisé avec groupes homogènes - limite les facteurs de confusion.</a:t>
                      </a:r>
                    </a:p>
                    <a:p>
                      <a:pPr marL="285750" indent="-285750">
                        <a:buFont typeface="Arial" panose="020B0604020202020204" pitchFamily="34" charset="0"/>
                        <a:buChar char="•"/>
                      </a:pPr>
                      <a:r>
                        <a:rPr lang="fr-FR" b="1" dirty="0">
                          <a:solidFill>
                            <a:srgbClr val="000000"/>
                          </a:solidFill>
                        </a:rPr>
                        <a:t>Aucune</a:t>
                      </a:r>
                      <a:r>
                        <a:rPr lang="fr-FR" dirty="0">
                          <a:solidFill>
                            <a:srgbClr val="000000"/>
                          </a:solidFill>
                        </a:rPr>
                        <a:t> perte au suivi : donc pas de biais de perte au suivi.</a:t>
                      </a:r>
                    </a:p>
                    <a:p>
                      <a:pPr marL="285750" indent="-285750">
                        <a:buFont typeface="Arial" panose="020B0604020202020204" pitchFamily="34" charset="0"/>
                        <a:buChar char="•"/>
                      </a:pPr>
                      <a:r>
                        <a:rPr lang="fr-CA" dirty="0">
                          <a:solidFill>
                            <a:srgbClr val="000000"/>
                          </a:solidFill>
                        </a:rPr>
                        <a:t>Étude à double aveugle + </a:t>
                      </a:r>
                      <a:r>
                        <a:rPr lang="fr-CA" sz="1800" kern="1200" dirty="0">
                          <a:solidFill>
                            <a:schemeClr val="dk1"/>
                          </a:solidFill>
                          <a:effectLst/>
                          <a:latin typeface="+mn-lt"/>
                          <a:ea typeface="+mn-ea"/>
                          <a:cs typeface="+mn-cs"/>
                        </a:rPr>
                        <a:t>mesures </a:t>
                      </a:r>
                      <a:r>
                        <a:rPr lang="fr-CA" sz="1800" b="1" kern="1200" dirty="0">
                          <a:solidFill>
                            <a:schemeClr val="dk1"/>
                          </a:solidFill>
                          <a:effectLst/>
                          <a:latin typeface="+mn-lt"/>
                          <a:ea typeface="+mn-ea"/>
                          <a:cs typeface="+mn-cs"/>
                        </a:rPr>
                        <a:t>objectives</a:t>
                      </a:r>
                      <a:r>
                        <a:rPr lang="fr-CA" sz="1800" kern="1200" dirty="0">
                          <a:solidFill>
                            <a:schemeClr val="dk1"/>
                          </a:solidFill>
                          <a:effectLst/>
                          <a:latin typeface="+mn-lt"/>
                          <a:ea typeface="+mn-ea"/>
                          <a:cs typeface="+mn-cs"/>
                        </a:rPr>
                        <a:t> </a:t>
                      </a:r>
                      <a:r>
                        <a:rPr lang="fr-FR" dirty="0">
                          <a:solidFill>
                            <a:srgbClr val="000000"/>
                          </a:solidFill>
                        </a:rPr>
                        <a:t>: évite les biais d’observation.</a:t>
                      </a:r>
                    </a:p>
                    <a:p>
                      <a:pPr marL="285750" indent="-285750">
                        <a:buFont typeface="Arial" panose="020B0604020202020204" pitchFamily="34" charset="0"/>
                        <a:buChar char="•"/>
                      </a:pPr>
                      <a:r>
                        <a:rPr lang="fr-FR" dirty="0">
                          <a:solidFill>
                            <a:srgbClr val="000000"/>
                          </a:solidFill>
                        </a:rPr>
                        <a:t>Analyse par intention thérapeutique: mesure de l’efficacité réelle du traitement.</a:t>
                      </a:r>
                    </a:p>
                    <a:p>
                      <a:pPr marL="285750" indent="-285750">
                        <a:buFont typeface="Arial" panose="020B0604020202020204" pitchFamily="34" charset="0"/>
                        <a:buChar char="•"/>
                      </a:pPr>
                      <a:r>
                        <a:rPr lang="fr-CA" sz="1800" kern="1200" dirty="0">
                          <a:solidFill>
                            <a:schemeClr val="dk1"/>
                          </a:solidFill>
                          <a:effectLst/>
                          <a:latin typeface="+mn-lt"/>
                          <a:ea typeface="+mn-ea"/>
                          <a:cs typeface="+mn-cs"/>
                        </a:rPr>
                        <a:t>Aucune compagnie impliquée dans le financement de l'étude.</a:t>
                      </a:r>
                      <a:endParaRPr lang="fr-CA" sz="1600" kern="1200" dirty="0">
                        <a:solidFill>
                          <a:schemeClr val="dk1"/>
                        </a:solidFill>
                        <a:effectLst/>
                        <a:latin typeface="+mn-lt"/>
                        <a:ea typeface="+mn-ea"/>
                        <a:cs typeface="+mn-cs"/>
                      </a:endParaRPr>
                    </a:p>
                  </a:txBody>
                  <a:tcPr/>
                </a:tc>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CA" dirty="0">
                          <a:solidFill>
                            <a:srgbClr val="000000"/>
                          </a:solidFill>
                        </a:rPr>
                        <a:t>Petite taille de la population (n=120!) </a:t>
                      </a:r>
                    </a:p>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Biais de sélection? Pas d’information sur comment se faisait le recrutement…</a:t>
                      </a:r>
                      <a:endParaRPr lang="fr-CA" sz="1600" kern="1200" dirty="0">
                        <a:solidFill>
                          <a:schemeClr val="dk1"/>
                        </a:solidFill>
                        <a:effectLst/>
                        <a:latin typeface="+mn-lt"/>
                        <a:ea typeface="+mn-ea"/>
                        <a:cs typeface="+mn-cs"/>
                      </a:endParaRPr>
                    </a:p>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Biais d'observation?</a:t>
                      </a:r>
                    </a:p>
                    <a:p>
                      <a:pPr marL="742950" lvl="1" indent="-285750" rtl="0" fontAlgn="ctr">
                        <a:buFont typeface="Courier New" panose="02070309020205020404" pitchFamily="49" charset="0"/>
                        <a:buChar char="o"/>
                      </a:pPr>
                      <a:r>
                        <a:rPr lang="fr-CA" sz="1800" kern="1200" dirty="0">
                          <a:solidFill>
                            <a:schemeClr val="dk1"/>
                          </a:solidFill>
                          <a:effectLst/>
                          <a:latin typeface="+mn-lt"/>
                          <a:ea typeface="+mn-ea"/>
                          <a:cs typeface="+mn-cs"/>
                        </a:rPr>
                        <a:t>Pertes sang PP et fréquence d'HPP plus élevée que prévu par les chercheurs. Due à vigilance accrue des personnes mesurant les </a:t>
                      </a:r>
                      <a:r>
                        <a:rPr lang="fr-CA" sz="1800" kern="1200" dirty="0" err="1">
                          <a:solidFill>
                            <a:schemeClr val="dk1"/>
                          </a:solidFill>
                          <a:effectLst/>
                          <a:latin typeface="+mn-lt"/>
                          <a:ea typeface="+mn-ea"/>
                          <a:cs typeface="+mn-cs"/>
                        </a:rPr>
                        <a:t>qtés</a:t>
                      </a:r>
                      <a:r>
                        <a:rPr lang="fr-CA" sz="1800" kern="1200" dirty="0">
                          <a:solidFill>
                            <a:schemeClr val="dk1"/>
                          </a:solidFill>
                          <a:effectLst/>
                          <a:latin typeface="+mn-lt"/>
                          <a:ea typeface="+mn-ea"/>
                          <a:cs typeface="+mn-cs"/>
                        </a:rPr>
                        <a:t> de sang perdues?</a:t>
                      </a:r>
                      <a:r>
                        <a:rPr lang="fr-CA" sz="1600" kern="1200" dirty="0">
                          <a:solidFill>
                            <a:schemeClr val="dk1"/>
                          </a:solidFill>
                          <a:effectLst/>
                          <a:latin typeface="+mn-lt"/>
                          <a:ea typeface="+mn-ea"/>
                          <a:cs typeface="+mn-cs"/>
                        </a:rPr>
                        <a:t> </a:t>
                      </a:r>
                      <a:r>
                        <a:rPr lang="fr-CA" sz="1800" kern="1200" dirty="0">
                          <a:solidFill>
                            <a:schemeClr val="dk1"/>
                          </a:solidFill>
                          <a:effectLst/>
                          <a:latin typeface="+mn-lt"/>
                          <a:ea typeface="+mn-ea"/>
                          <a:cs typeface="+mn-cs"/>
                        </a:rPr>
                        <a:t>Mais serait présent dans les 2 groupes.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CA" sz="1800" kern="1200" dirty="0">
                          <a:solidFill>
                            <a:schemeClr val="dk1"/>
                          </a:solidFill>
                          <a:effectLst/>
                          <a:latin typeface="+mn-lt"/>
                          <a:ea typeface="+mn-ea"/>
                          <a:cs typeface="+mn-cs"/>
                        </a:rPr>
                        <a:t>Étude non conçue pour déterminer sécurité de l'administration du médicament (mais aucun évènement majeur ne s'est produit).</a:t>
                      </a:r>
                    </a:p>
                    <a:p>
                      <a:pPr marL="285750" indent="-285750" rtl="0" fontAlgn="ctr">
                        <a:buFont typeface="Arial" panose="020B0604020202020204" pitchFamily="34" charset="0"/>
                        <a:buChar char="•"/>
                      </a:pPr>
                      <a:endParaRPr lang="fr-CA" sz="1600" b="1" kern="1200" dirty="0">
                        <a:solidFill>
                          <a:schemeClr val="dk1"/>
                        </a:solidFill>
                        <a:effectLst/>
                        <a:latin typeface="+mn-lt"/>
                        <a:ea typeface="+mn-ea"/>
                        <a:cs typeface="+mn-cs"/>
                      </a:endParaRPr>
                    </a:p>
                  </a:txBody>
                  <a:tcPr/>
                </a:tc>
                <a:extLst>
                  <a:ext uri="{0D108BD9-81ED-4DB2-BD59-A6C34878D82A}">
                    <a16:rowId xmlns:a16="http://schemas.microsoft.com/office/drawing/2014/main" val="2752332527"/>
                  </a:ext>
                </a:extLst>
              </a:tr>
            </a:tbl>
          </a:graphicData>
        </a:graphic>
      </p:graphicFrame>
      <p:sp>
        <p:nvSpPr>
          <p:cNvPr id="4" name="ZoneTexte 3">
            <a:extLst>
              <a:ext uri="{FF2B5EF4-FFF2-40B4-BE49-F238E27FC236}">
                <a16:creationId xmlns:a16="http://schemas.microsoft.com/office/drawing/2014/main" id="{6B4B98C4-D529-A64A-9803-BDE536E7A802}"/>
              </a:ext>
            </a:extLst>
          </p:cNvPr>
          <p:cNvSpPr txBox="1"/>
          <p:nvPr/>
        </p:nvSpPr>
        <p:spPr>
          <a:xfrm>
            <a:off x="704505" y="2299530"/>
            <a:ext cx="2597048" cy="477054"/>
          </a:xfrm>
          <a:prstGeom prst="rect">
            <a:avLst/>
          </a:prstGeom>
          <a:solidFill>
            <a:srgbClr val="E3CC5A"/>
          </a:solidFill>
        </p:spPr>
        <p:txBody>
          <a:bodyPr wrap="square" rtlCol="0">
            <a:spAutoFit/>
          </a:bodyPr>
          <a:lstStyle/>
          <a:p>
            <a:r>
              <a:rPr lang="fr-CA" sz="2500" dirty="0"/>
              <a:t>VALIDITÉ INTERNE</a:t>
            </a:r>
          </a:p>
        </p:txBody>
      </p:sp>
      <p:sp>
        <p:nvSpPr>
          <p:cNvPr id="5" name="ZoneTexte 4">
            <a:extLst>
              <a:ext uri="{FF2B5EF4-FFF2-40B4-BE49-F238E27FC236}">
                <a16:creationId xmlns:a16="http://schemas.microsoft.com/office/drawing/2014/main" id="{A78F3AD8-5FE2-2144-90F2-BBFEB92AC9F2}"/>
              </a:ext>
            </a:extLst>
          </p:cNvPr>
          <p:cNvSpPr txBox="1"/>
          <p:nvPr/>
        </p:nvSpPr>
        <p:spPr>
          <a:xfrm>
            <a:off x="661373" y="3025936"/>
            <a:ext cx="3132805" cy="769441"/>
          </a:xfrm>
          <a:prstGeom prst="rect">
            <a:avLst/>
          </a:prstGeom>
          <a:noFill/>
        </p:spPr>
        <p:txBody>
          <a:bodyPr wrap="square" rtlCol="0">
            <a:spAutoFit/>
          </a:bodyPr>
          <a:lstStyle/>
          <a:p>
            <a:r>
              <a:rPr lang="fr-CA" sz="2200" dirty="0">
                <a:solidFill>
                  <a:schemeClr val="tx2">
                    <a:lumMod val="50000"/>
                  </a:schemeClr>
                </a:solidFill>
              </a:rPr>
              <a:t>CONCLUSION</a:t>
            </a:r>
            <a:r>
              <a:rPr lang="fr-CA" sz="2200" dirty="0"/>
              <a:t> : Bonne validité interne.</a:t>
            </a:r>
          </a:p>
        </p:txBody>
      </p:sp>
    </p:spTree>
    <p:extLst>
      <p:ext uri="{BB962C8B-B14F-4D97-AF65-F5344CB8AC3E}">
        <p14:creationId xmlns:p14="http://schemas.microsoft.com/office/powerpoint/2010/main" val="267133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7F63178F-219C-5E43-B514-38641FDA4ABD}"/>
              </a:ext>
            </a:extLst>
          </p:cNvPr>
          <p:cNvSpPr txBox="1">
            <a:spLocks/>
          </p:cNvSpPr>
          <p:nvPr/>
        </p:nvSpPr>
        <p:spPr>
          <a:xfrm>
            <a:off x="964788" y="804333"/>
            <a:ext cx="3391900"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spcAft>
                <a:spcPts val="600"/>
              </a:spcAft>
            </a:pPr>
            <a:r>
              <a:rPr lang="en-US" dirty="0" err="1"/>
              <a:t>Validité</a:t>
            </a:r>
            <a:endParaRPr lang="en-US" dirty="0"/>
          </a:p>
          <a:p>
            <a:pPr algn="r">
              <a:spcAft>
                <a:spcPts val="600"/>
              </a:spcAft>
            </a:pPr>
            <a:r>
              <a:rPr lang="en-US" dirty="0" err="1"/>
              <a:t>externe</a:t>
            </a:r>
            <a:endParaRPr lang="en-US" dirty="0"/>
          </a:p>
        </p:txBody>
      </p:sp>
      <p:cxnSp>
        <p:nvCxnSpPr>
          <p:cNvPr id="25" name="Straight Connector 2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B4B5A44-3403-6443-8AF7-AF98927429B2}"/>
              </a:ext>
            </a:extLst>
          </p:cNvPr>
          <p:cNvSpPr txBox="1"/>
          <p:nvPr/>
        </p:nvSpPr>
        <p:spPr>
          <a:xfrm>
            <a:off x="6709738" y="460153"/>
            <a:ext cx="2597048" cy="477054"/>
          </a:xfrm>
          <a:prstGeom prst="rect">
            <a:avLst/>
          </a:prstGeom>
          <a:solidFill>
            <a:srgbClr val="E3CC5A"/>
          </a:solidFill>
        </p:spPr>
        <p:txBody>
          <a:bodyPr wrap="square" rtlCol="0">
            <a:spAutoFit/>
          </a:bodyPr>
          <a:lstStyle/>
          <a:p>
            <a:r>
              <a:rPr lang="fr-CA" sz="2500" dirty="0"/>
              <a:t>VALIDITÉ EXTERNE</a:t>
            </a:r>
          </a:p>
        </p:txBody>
      </p:sp>
      <p:sp>
        <p:nvSpPr>
          <p:cNvPr id="21" name="ZoneTexte 20">
            <a:extLst>
              <a:ext uri="{FF2B5EF4-FFF2-40B4-BE49-F238E27FC236}">
                <a16:creationId xmlns:a16="http://schemas.microsoft.com/office/drawing/2014/main" id="{92D9DB42-0B69-7E4B-B814-C590FFD9D6C2}"/>
              </a:ext>
            </a:extLst>
          </p:cNvPr>
          <p:cNvSpPr txBox="1"/>
          <p:nvPr/>
        </p:nvSpPr>
        <p:spPr>
          <a:xfrm>
            <a:off x="6123875" y="1122270"/>
            <a:ext cx="3822492" cy="5170646"/>
          </a:xfrm>
          <a:prstGeom prst="rect">
            <a:avLst/>
          </a:prstGeom>
          <a:noFill/>
        </p:spPr>
        <p:txBody>
          <a:bodyPr wrap="square" rtlCol="0">
            <a:spAutoFit/>
          </a:bodyPr>
          <a:lstStyle/>
          <a:p>
            <a:pPr marL="285750" indent="-285750">
              <a:buFont typeface="Arial" panose="020B0604020202020204" pitchFamily="34" charset="0"/>
              <a:buChar char="•"/>
            </a:pPr>
            <a:r>
              <a:rPr lang="fr-CA" sz="2200" dirty="0"/>
              <a:t>Épisiotomies très fréquentes (&gt;90% chez primipares et &gt;70% pour les autres femmes) – non comparable à ici (10-15%). </a:t>
            </a:r>
          </a:p>
          <a:p>
            <a:pPr marL="285750" indent="-285750">
              <a:buFont typeface="Arial" panose="020B0604020202020204" pitchFamily="34" charset="0"/>
              <a:buChar char="•"/>
            </a:pPr>
            <a:r>
              <a:rPr lang="fr-CA" sz="2200" dirty="0"/>
              <a:t>Beaucoup de facteurs d'exclusion! Donc </a:t>
            </a:r>
            <a:r>
              <a:rPr lang="fr-CA" sz="2200" dirty="0" err="1"/>
              <a:t>ptes</a:t>
            </a:r>
            <a:r>
              <a:rPr lang="fr-CA" sz="2200" dirty="0"/>
              <a:t> vraiment à </a:t>
            </a:r>
            <a:r>
              <a:rPr lang="fr-CA" sz="2200" u="sng" dirty="0"/>
              <a:t>faible</a:t>
            </a:r>
            <a:r>
              <a:rPr lang="fr-CA" sz="2200" dirty="0"/>
              <a:t> risque d'HPP.</a:t>
            </a:r>
          </a:p>
          <a:p>
            <a:pPr marL="285750" indent="-285750">
              <a:buFont typeface="Arial" panose="020B0604020202020204" pitchFamily="34" charset="0"/>
              <a:buChar char="•"/>
            </a:pPr>
            <a:r>
              <a:rPr lang="fr-CA" sz="2200" dirty="0"/>
              <a:t>Aucune femme &gt;35 ans incluse dans l'étude.</a:t>
            </a:r>
          </a:p>
          <a:p>
            <a:pPr marL="285750" indent="-285750">
              <a:buFont typeface="Arial" panose="020B0604020202020204" pitchFamily="34" charset="0"/>
              <a:buChar char="•"/>
            </a:pPr>
            <a:endParaRPr lang="fr-CA" sz="2200" dirty="0"/>
          </a:p>
          <a:p>
            <a:endParaRPr lang="fr-CA" sz="2200" dirty="0">
              <a:solidFill>
                <a:srgbClr val="000000"/>
              </a:solidFill>
            </a:endParaRPr>
          </a:p>
          <a:p>
            <a:r>
              <a:rPr lang="fr-CA" sz="2200" dirty="0">
                <a:solidFill>
                  <a:schemeClr val="tx2">
                    <a:lumMod val="50000"/>
                  </a:schemeClr>
                </a:solidFill>
              </a:rPr>
              <a:t>CONCLUSION</a:t>
            </a:r>
            <a:r>
              <a:rPr lang="fr-CA" sz="2200" dirty="0">
                <a:solidFill>
                  <a:srgbClr val="000000"/>
                </a:solidFill>
              </a:rPr>
              <a:t> : Validité externe faible. </a:t>
            </a:r>
            <a:endParaRPr lang="fr-FR" sz="2200" dirty="0">
              <a:solidFill>
                <a:srgbClr val="000000"/>
              </a:solidFill>
            </a:endParaRPr>
          </a:p>
        </p:txBody>
      </p:sp>
    </p:spTree>
    <p:extLst>
      <p:ext uri="{BB962C8B-B14F-4D97-AF65-F5344CB8AC3E}">
        <p14:creationId xmlns:p14="http://schemas.microsoft.com/office/powerpoint/2010/main" val="119083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FAB70-86D7-F54A-8BC2-E3E8F486E848}"/>
              </a:ext>
            </a:extLst>
          </p:cNvPr>
          <p:cNvSpPr>
            <a:spLocks noGrp="1"/>
          </p:cNvSpPr>
          <p:nvPr>
            <p:ph type="title"/>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F04319D4-267C-3345-9280-B01C374446FC}"/>
              </a:ext>
            </a:extLst>
          </p:cNvPr>
          <p:cNvSpPr>
            <a:spLocks noGrp="1"/>
          </p:cNvSpPr>
          <p:nvPr>
            <p:ph idx="1"/>
          </p:nvPr>
        </p:nvSpPr>
        <p:spPr/>
        <p:txBody>
          <a:bodyPr>
            <a:normAutofit/>
          </a:bodyPr>
          <a:lstStyle/>
          <a:p>
            <a:pPr>
              <a:buFont typeface="Wingdings" pitchFamily="2" charset="2"/>
              <a:buChar char="Ø"/>
            </a:pPr>
            <a:r>
              <a:rPr lang="fr-CA" sz="2400" dirty="0"/>
              <a:t> L’utilisation de l’AT en prévention de l’HPP chez les femmes </a:t>
            </a:r>
            <a:r>
              <a:rPr lang="fr-CA" sz="2400" u="sng" dirty="0"/>
              <a:t>à faible risque</a:t>
            </a:r>
            <a:r>
              <a:rPr lang="fr-CA" sz="2400" dirty="0"/>
              <a:t> diminue les pertes sanguines moyennes, la chute de </a:t>
            </a:r>
            <a:r>
              <a:rPr lang="fr-CA" sz="2400" dirty="0" err="1"/>
              <a:t>l’Ht</a:t>
            </a:r>
            <a:r>
              <a:rPr lang="fr-CA" sz="2400" dirty="0"/>
              <a:t> et le taux d’</a:t>
            </a:r>
            <a:r>
              <a:rPr lang="fr-CA" sz="2400" dirty="0" err="1"/>
              <a:t>incide</a:t>
            </a:r>
            <a:r>
              <a:rPr lang="fr-CA" sz="2400" dirty="0"/>
              <a:t> des HPP sévères. Aucun ES sévère. Validité externe présentant quelques lacunes cependant.</a:t>
            </a:r>
          </a:p>
          <a:p>
            <a:pPr>
              <a:buFont typeface="Wingdings" pitchFamily="2" charset="2"/>
              <a:buChar char="Ø"/>
            </a:pPr>
            <a:endParaRPr lang="fr-CA" sz="2400" dirty="0"/>
          </a:p>
          <a:p>
            <a:pPr>
              <a:buFont typeface="Wingdings" pitchFamily="2" charset="2"/>
              <a:buChar char="Ø"/>
            </a:pPr>
            <a:endParaRPr lang="fr-CA" sz="2400" dirty="0"/>
          </a:p>
          <a:p>
            <a:pPr>
              <a:buFont typeface="Wingdings" pitchFamily="2" charset="2"/>
              <a:buChar char="Ø"/>
            </a:pPr>
            <a:r>
              <a:rPr lang="fr-CA" sz="2400" dirty="0"/>
              <a:t> Changement </a:t>
            </a:r>
            <a:r>
              <a:rPr lang="fr-CA" sz="2400" dirty="0">
                <a:solidFill>
                  <a:srgbClr val="00B050"/>
                </a:solidFill>
              </a:rPr>
              <a:t>probable</a:t>
            </a:r>
            <a:r>
              <a:rPr lang="fr-CA" sz="2400" dirty="0"/>
              <a:t> de notre pratique à la lumière de cet article.</a:t>
            </a:r>
          </a:p>
        </p:txBody>
      </p:sp>
    </p:spTree>
    <p:extLst>
      <p:ext uri="{BB962C8B-B14F-4D97-AF65-F5344CB8AC3E}">
        <p14:creationId xmlns:p14="http://schemas.microsoft.com/office/powerpoint/2010/main" val="2265814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009BA7-81E6-CF4D-8EFA-8D8DFE6EA036}"/>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ANALYSE ARTICLE 5</a:t>
            </a:r>
          </a:p>
        </p:txBody>
      </p:sp>
      <p:sp>
        <p:nvSpPr>
          <p:cNvPr id="3" name="Espace réservé du contenu 2">
            <a:extLst>
              <a:ext uri="{FF2B5EF4-FFF2-40B4-BE49-F238E27FC236}">
                <a16:creationId xmlns:a16="http://schemas.microsoft.com/office/drawing/2014/main" id="{AEB3E73A-10B9-6A46-AD0A-D73881246A20}"/>
              </a:ext>
            </a:extLst>
          </p:cNvPr>
          <p:cNvSpPr>
            <a:spLocks noGrp="1"/>
          </p:cNvSpPr>
          <p:nvPr>
            <p:ph idx="1"/>
          </p:nvPr>
        </p:nvSpPr>
        <p:spPr>
          <a:xfrm>
            <a:off x="5130930" y="984215"/>
            <a:ext cx="6306003" cy="5249334"/>
          </a:xfrm>
        </p:spPr>
        <p:txBody>
          <a:bodyPr anchor="ctr">
            <a:normAutofit/>
          </a:bodyPr>
          <a:lstStyle/>
          <a:p>
            <a:r>
              <a:rPr lang="en-US" dirty="0"/>
              <a:t>Can Intravenous Injection of Tranexamic Acid Be Used in Routine Practice with Active Management of the Third Stage of Labor in Vaginal Delivery? A Randomized Controlled Study, AMJ, </a:t>
            </a:r>
            <a:r>
              <a:rPr lang="en-US" dirty="0" err="1"/>
              <a:t>septembre</a:t>
            </a:r>
            <a:r>
              <a:rPr lang="en-US" dirty="0"/>
              <a:t> 2012</a:t>
            </a:r>
          </a:p>
          <a:p>
            <a:endParaRPr lang="fr-CA" dirty="0"/>
          </a:p>
        </p:txBody>
      </p:sp>
    </p:spTree>
    <p:extLst>
      <p:ext uri="{BB962C8B-B14F-4D97-AF65-F5344CB8AC3E}">
        <p14:creationId xmlns:p14="http://schemas.microsoft.com/office/powerpoint/2010/main" val="871651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1C558-49C0-2145-BC6F-63B1C8380E0C}"/>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a:t>Résumé de l’article</a:t>
            </a:r>
          </a:p>
        </p:txBody>
      </p:sp>
      <p:graphicFrame>
        <p:nvGraphicFramePr>
          <p:cNvPr id="4" name="Content Placeholder 3">
            <a:extLst>
              <a:ext uri="{FF2B5EF4-FFF2-40B4-BE49-F238E27FC236}">
                <a16:creationId xmlns:a16="http://schemas.microsoft.com/office/drawing/2014/main" id="{B6144D8D-0238-AC40-B7D0-ACB81B3C056F}"/>
              </a:ext>
            </a:extLst>
          </p:cNvPr>
          <p:cNvGraphicFramePr>
            <a:graphicFrameLocks/>
          </p:cNvGraphicFramePr>
          <p:nvPr>
            <p:extLst>
              <p:ext uri="{D42A27DB-BD31-4B8C-83A1-F6EECF244321}">
                <p14:modId xmlns:p14="http://schemas.microsoft.com/office/powerpoint/2010/main" val="691465981"/>
              </p:ext>
            </p:extLst>
          </p:nvPr>
        </p:nvGraphicFramePr>
        <p:xfrm>
          <a:off x="512064" y="1935643"/>
          <a:ext cx="5455922" cy="4125308"/>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20000"/>
                    </a:ext>
                  </a:extLst>
                </a:gridCol>
                <a:gridCol w="3861177">
                  <a:extLst>
                    <a:ext uri="{9D8B030D-6E8A-4147-A177-3AD203B41FA5}">
                      <a16:colId xmlns:a16="http://schemas.microsoft.com/office/drawing/2014/main" val="20001"/>
                    </a:ext>
                  </a:extLst>
                </a:gridCol>
              </a:tblGrid>
              <a:tr h="548295">
                <a:tc>
                  <a:txBody>
                    <a:bodyPr/>
                    <a:lstStyle/>
                    <a:p>
                      <a:pPr algn="ctr"/>
                      <a:r>
                        <a:rPr lang="fr-CA" sz="1600" b="0" noProof="0" dirty="0"/>
                        <a:t>Type</a:t>
                      </a:r>
                      <a:r>
                        <a:rPr lang="fr-CA" sz="1600" b="0" baseline="0" noProof="0" dirty="0"/>
                        <a:t> de devis</a:t>
                      </a:r>
                      <a:endParaRPr lang="fr-CA" sz="1600" b="0" noProof="0" dirty="0"/>
                    </a:p>
                  </a:txBody>
                  <a:tcPr marL="74174" marR="74174" marT="37087" marB="37087"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CA" sz="1600" b="0" kern="1200" dirty="0">
                          <a:solidFill>
                            <a:schemeClr val="tx1"/>
                          </a:solidFill>
                          <a:effectLst/>
                          <a:latin typeface="+mn-lt"/>
                          <a:ea typeface="+mn-ea"/>
                          <a:cs typeface="+mn-cs"/>
                        </a:rPr>
                        <a:t>Essai clinique randomisé à double aveugle</a:t>
                      </a:r>
                    </a:p>
                  </a:txBody>
                  <a:tcPr marL="74174" marR="74174" marT="37087" marB="37087"/>
                </a:tc>
                <a:extLst>
                  <a:ext uri="{0D108BD9-81ED-4DB2-BD59-A6C34878D82A}">
                    <a16:rowId xmlns:a16="http://schemas.microsoft.com/office/drawing/2014/main" val="10000"/>
                  </a:ext>
                </a:extLst>
              </a:tr>
              <a:tr h="931379">
                <a:tc>
                  <a:txBody>
                    <a:bodyPr/>
                    <a:lstStyle/>
                    <a:p>
                      <a:pPr algn="ctr"/>
                      <a:r>
                        <a:rPr lang="fr-CA" sz="1600" b="0" noProof="0"/>
                        <a:t>Population</a:t>
                      </a:r>
                      <a:r>
                        <a:rPr lang="fr-CA" sz="1600" b="0" baseline="0" noProof="0"/>
                        <a:t> </a:t>
                      </a:r>
                      <a:endParaRPr lang="fr-CA" sz="1600" b="0" noProof="0"/>
                    </a:p>
                  </a:txBody>
                  <a:tcPr marL="74174" marR="74174" marT="37087" marB="37087" anchor="ctr"/>
                </a:tc>
                <a:tc>
                  <a:txBody>
                    <a:bodyPr/>
                    <a:lstStyle/>
                    <a:p>
                      <a:pPr rtl="0" fontAlgn="ctr"/>
                      <a:r>
                        <a:rPr lang="en-US" sz="1600" kern="1200" dirty="0">
                          <a:solidFill>
                            <a:schemeClr val="tx1"/>
                          </a:solidFill>
                          <a:effectLst/>
                          <a:latin typeface="+mn-lt"/>
                          <a:ea typeface="+mn-ea"/>
                          <a:cs typeface="+mn-cs"/>
                        </a:rPr>
                        <a:t>449 femmes </a:t>
                      </a:r>
                      <a:r>
                        <a:rPr lang="en-US" sz="1600" kern="1200" dirty="0" err="1">
                          <a:solidFill>
                            <a:schemeClr val="tx1"/>
                          </a:solidFill>
                          <a:effectLst/>
                          <a:latin typeface="+mn-lt"/>
                          <a:ea typeface="+mn-ea"/>
                          <a:cs typeface="+mn-cs"/>
                        </a:rPr>
                        <a:t>randomisées</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en</a:t>
                      </a:r>
                      <a:r>
                        <a:rPr lang="en-US" sz="1600" kern="1200" dirty="0">
                          <a:solidFill>
                            <a:schemeClr val="tx1"/>
                          </a:solidFill>
                          <a:effectLst/>
                          <a:latin typeface="+mn-lt"/>
                          <a:ea typeface="+mn-ea"/>
                          <a:cs typeface="+mn-cs"/>
                        </a:rPr>
                        <a:t> 2 </a:t>
                      </a:r>
                      <a:r>
                        <a:rPr lang="en-US" sz="1600" kern="1200" dirty="0" err="1">
                          <a:solidFill>
                            <a:schemeClr val="tx1"/>
                          </a:solidFill>
                          <a:effectLst/>
                          <a:latin typeface="+mn-lt"/>
                          <a:ea typeface="+mn-ea"/>
                          <a:cs typeface="+mn-cs"/>
                        </a:rPr>
                        <a:t>groupes</a:t>
                      </a:r>
                      <a:r>
                        <a:rPr lang="en-US" sz="1600" kern="1200" dirty="0">
                          <a:solidFill>
                            <a:schemeClr val="tx1"/>
                          </a:solidFill>
                          <a:effectLst/>
                          <a:latin typeface="+mn-lt"/>
                          <a:ea typeface="+mn-ea"/>
                          <a:cs typeface="+mn-cs"/>
                        </a:rPr>
                        <a:t> :</a:t>
                      </a:r>
                    </a:p>
                    <a:p>
                      <a:pPr marL="285750" indent="-285750" rtl="0" fontAlgn="ctr">
                        <a:buFont typeface="Arial" panose="020B0604020202020204" pitchFamily="34" charset="0"/>
                        <a:buChar char="•"/>
                      </a:pPr>
                      <a:r>
                        <a:rPr lang="en-US" sz="1600" kern="1200" dirty="0">
                          <a:solidFill>
                            <a:schemeClr val="tx1"/>
                          </a:solidFill>
                          <a:effectLst/>
                          <a:latin typeface="+mn-lt"/>
                          <a:ea typeface="+mn-ea"/>
                          <a:cs typeface="+mn-cs"/>
                        </a:rPr>
                        <a:t>220 femmes </a:t>
                      </a:r>
                      <a:r>
                        <a:rPr lang="en-US" sz="1600" kern="1200" dirty="0" err="1">
                          <a:solidFill>
                            <a:schemeClr val="tx1"/>
                          </a:solidFill>
                          <a:effectLst/>
                          <a:latin typeface="+mn-lt"/>
                          <a:ea typeface="+mn-ea"/>
                          <a:cs typeface="+mn-cs"/>
                        </a:rPr>
                        <a:t>dans</a:t>
                      </a:r>
                      <a:r>
                        <a:rPr lang="en-US" sz="1600" kern="1200" dirty="0">
                          <a:solidFill>
                            <a:schemeClr val="tx1"/>
                          </a:solidFill>
                          <a:effectLst/>
                          <a:latin typeface="+mn-lt"/>
                          <a:ea typeface="+mn-ea"/>
                          <a:cs typeface="+mn-cs"/>
                        </a:rPr>
                        <a:t> le </a:t>
                      </a:r>
                      <a:r>
                        <a:rPr lang="en-US" sz="1600" kern="1200" dirty="0" err="1">
                          <a:solidFill>
                            <a:schemeClr val="tx1"/>
                          </a:solidFill>
                          <a:effectLst/>
                          <a:latin typeface="+mn-lt"/>
                          <a:ea typeface="+mn-ea"/>
                          <a:cs typeface="+mn-cs"/>
                        </a:rPr>
                        <a:t>groupe</a:t>
                      </a:r>
                      <a:r>
                        <a:rPr lang="en-US" sz="1600" kern="1200" dirty="0">
                          <a:solidFill>
                            <a:schemeClr val="tx1"/>
                          </a:solidFill>
                          <a:effectLst/>
                          <a:latin typeface="+mn-lt"/>
                          <a:ea typeface="+mn-ea"/>
                          <a:cs typeface="+mn-cs"/>
                        </a:rPr>
                        <a:t> intervention</a:t>
                      </a:r>
                    </a:p>
                    <a:p>
                      <a:pPr marL="285750" indent="-285750" rtl="0" fontAlgn="ctr">
                        <a:buFont typeface="Arial" panose="020B0604020202020204" pitchFamily="34" charset="0"/>
                        <a:buChar char="•"/>
                      </a:pPr>
                      <a:r>
                        <a:rPr lang="en-US" sz="1600" kern="1200" dirty="0">
                          <a:solidFill>
                            <a:schemeClr val="tx1"/>
                          </a:solidFill>
                          <a:effectLst/>
                          <a:latin typeface="+mn-lt"/>
                          <a:ea typeface="+mn-ea"/>
                          <a:cs typeface="+mn-cs"/>
                        </a:rPr>
                        <a:t>219 femmes </a:t>
                      </a:r>
                      <a:r>
                        <a:rPr lang="en-US" sz="1600" kern="1200" dirty="0" err="1">
                          <a:solidFill>
                            <a:schemeClr val="tx1"/>
                          </a:solidFill>
                          <a:effectLst/>
                          <a:latin typeface="+mn-lt"/>
                          <a:ea typeface="+mn-ea"/>
                          <a:cs typeface="+mn-cs"/>
                        </a:rPr>
                        <a:t>dans</a:t>
                      </a:r>
                      <a:r>
                        <a:rPr lang="en-US" sz="1600" kern="1200" dirty="0">
                          <a:solidFill>
                            <a:schemeClr val="tx1"/>
                          </a:solidFill>
                          <a:effectLst/>
                          <a:latin typeface="+mn-lt"/>
                          <a:ea typeface="+mn-ea"/>
                          <a:cs typeface="+mn-cs"/>
                        </a:rPr>
                        <a:t> le </a:t>
                      </a:r>
                      <a:r>
                        <a:rPr lang="en-US" sz="1600" kern="1200" dirty="0" err="1">
                          <a:solidFill>
                            <a:schemeClr val="tx1"/>
                          </a:solidFill>
                          <a:effectLst/>
                          <a:latin typeface="+mn-lt"/>
                          <a:ea typeface="+mn-ea"/>
                          <a:cs typeface="+mn-cs"/>
                        </a:rPr>
                        <a:t>groupe</a:t>
                      </a:r>
                      <a:r>
                        <a:rPr lang="en-US" sz="1600" kern="1200" dirty="0">
                          <a:solidFill>
                            <a:schemeClr val="tx1"/>
                          </a:solidFill>
                          <a:effectLst/>
                          <a:latin typeface="+mn-lt"/>
                          <a:ea typeface="+mn-ea"/>
                          <a:cs typeface="+mn-cs"/>
                        </a:rPr>
                        <a:t> placebo</a:t>
                      </a:r>
                    </a:p>
                  </a:txBody>
                  <a:tcPr marL="74174" marR="74174" marT="37087" marB="37087"/>
                </a:tc>
                <a:extLst>
                  <a:ext uri="{0D108BD9-81ED-4DB2-BD59-A6C34878D82A}">
                    <a16:rowId xmlns:a16="http://schemas.microsoft.com/office/drawing/2014/main" val="10001"/>
                  </a:ext>
                </a:extLst>
              </a:tr>
              <a:tr h="651220">
                <a:tc>
                  <a:txBody>
                    <a:bodyPr/>
                    <a:lstStyle/>
                    <a:p>
                      <a:pPr algn="ctr"/>
                      <a:r>
                        <a:rPr lang="fr-CA" sz="1600" b="0" noProof="0" dirty="0"/>
                        <a:t>Site de l’étude </a:t>
                      </a:r>
                    </a:p>
                  </a:txBody>
                  <a:tcPr marL="74174" marR="74174" marT="37087" marB="37087" anchor="ctr"/>
                </a:tc>
                <a:tc>
                  <a:txBody>
                    <a:bodyPr/>
                    <a:lstStyle/>
                    <a:p>
                      <a:pPr rtl="0" fontAlgn="ctr"/>
                      <a:r>
                        <a:rPr lang="en-US" sz="1600" kern="1200" dirty="0" err="1">
                          <a:solidFill>
                            <a:schemeClr val="tx1"/>
                          </a:solidFill>
                          <a:effectLst/>
                          <a:latin typeface="+mn-lt"/>
                          <a:ea typeface="+mn-ea"/>
                          <a:cs typeface="+mn-cs"/>
                        </a:rPr>
                        <a:t>Hopital</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universitaire</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Kanuni</a:t>
                      </a:r>
                      <a:r>
                        <a:rPr lang="en-US" sz="1600" kern="1200" dirty="0">
                          <a:solidFill>
                            <a:schemeClr val="tx1"/>
                          </a:solidFill>
                          <a:effectLst/>
                          <a:latin typeface="+mn-lt"/>
                          <a:ea typeface="+mn-ea"/>
                          <a:cs typeface="+mn-cs"/>
                        </a:rPr>
                        <a:t> Sultan Suleyman </a:t>
                      </a:r>
                      <a:r>
                        <a:rPr lang="en-US" sz="1600" kern="1200" dirty="0" err="1">
                          <a:solidFill>
                            <a:schemeClr val="tx1"/>
                          </a:solidFill>
                          <a:effectLst/>
                          <a:latin typeface="+mn-lt"/>
                          <a:ea typeface="+mn-ea"/>
                          <a:cs typeface="+mn-cs"/>
                        </a:rPr>
                        <a:t>à</a:t>
                      </a:r>
                      <a:r>
                        <a:rPr lang="en-US" sz="1600" kern="1200" dirty="0">
                          <a:solidFill>
                            <a:schemeClr val="tx1"/>
                          </a:solidFill>
                          <a:effectLst/>
                          <a:latin typeface="+mn-lt"/>
                          <a:ea typeface="+mn-ea"/>
                          <a:cs typeface="+mn-cs"/>
                        </a:rPr>
                        <a:t> Istanbul </a:t>
                      </a:r>
                      <a:r>
                        <a:rPr lang="en-US" sz="1600" kern="1200" dirty="0" err="1">
                          <a:solidFill>
                            <a:schemeClr val="tx1"/>
                          </a:solidFill>
                          <a:effectLst/>
                          <a:latin typeface="+mn-lt"/>
                          <a:ea typeface="+mn-ea"/>
                          <a:cs typeface="+mn-cs"/>
                        </a:rPr>
                        <a:t>en</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Turquie</a:t>
                      </a:r>
                      <a:r>
                        <a:rPr lang="en-US" sz="1600" kern="1200" dirty="0">
                          <a:solidFill>
                            <a:schemeClr val="tx1"/>
                          </a:solidFill>
                          <a:effectLst/>
                          <a:latin typeface="+mn-lt"/>
                          <a:ea typeface="+mn-ea"/>
                          <a:cs typeface="+mn-cs"/>
                        </a:rPr>
                        <a:t>.</a:t>
                      </a:r>
                    </a:p>
                  </a:txBody>
                  <a:tcPr marL="74174" marR="74174" marT="37087" marB="37087"/>
                </a:tc>
                <a:extLst>
                  <a:ext uri="{0D108BD9-81ED-4DB2-BD59-A6C34878D82A}">
                    <a16:rowId xmlns:a16="http://schemas.microsoft.com/office/drawing/2014/main" val="10002"/>
                  </a:ext>
                </a:extLst>
              </a:tr>
              <a:tr h="1311007">
                <a:tc>
                  <a:txBody>
                    <a:bodyPr/>
                    <a:lstStyle/>
                    <a:p>
                      <a:pPr algn="ctr"/>
                      <a:r>
                        <a:rPr lang="fr-CA" sz="1600" b="0" noProof="0" dirty="0"/>
                        <a:t>Intervention à l’étude</a:t>
                      </a:r>
                    </a:p>
                  </a:txBody>
                  <a:tcPr marL="74174" marR="74174" marT="37087" marB="37087" anchor="ctr"/>
                </a:tc>
                <a:tc>
                  <a:txBody>
                    <a:bodyPr/>
                    <a:lstStyle/>
                    <a:p>
                      <a:pPr marL="285750" indent="-285750" rtl="0" fontAlgn="ctr">
                        <a:buFont typeface="Arial" panose="020B0604020202020204" pitchFamily="34" charset="0"/>
                        <a:buChar char="•"/>
                      </a:pPr>
                      <a:r>
                        <a:rPr lang="fr-CA" sz="1800" kern="1200" dirty="0">
                          <a:solidFill>
                            <a:schemeClr val="tx1"/>
                          </a:solidFill>
                          <a:effectLst/>
                          <a:latin typeface="+mn-lt"/>
                          <a:ea typeface="+mn-ea"/>
                          <a:cs typeface="+mn-cs"/>
                        </a:rPr>
                        <a:t>1g IV d’acide </a:t>
                      </a:r>
                      <a:r>
                        <a:rPr lang="fr-CA" sz="1800" kern="1200" dirty="0" err="1">
                          <a:solidFill>
                            <a:schemeClr val="tx1"/>
                          </a:solidFill>
                          <a:effectLst/>
                          <a:latin typeface="+mn-lt"/>
                          <a:ea typeface="+mn-ea"/>
                          <a:cs typeface="+mn-cs"/>
                        </a:rPr>
                        <a:t>tranexamique</a:t>
                      </a:r>
                      <a:r>
                        <a:rPr lang="fr-CA" sz="1800" kern="1200" dirty="0">
                          <a:solidFill>
                            <a:schemeClr val="tx1"/>
                          </a:solidFill>
                          <a:effectLst/>
                          <a:latin typeface="+mn-lt"/>
                          <a:ea typeface="+mn-ea"/>
                          <a:cs typeface="+mn-cs"/>
                        </a:rPr>
                        <a:t> (versus D5% pour placebo) sur 5 minutes au moment de la sortie de l'épaule antérieure. </a:t>
                      </a:r>
                    </a:p>
                    <a:p>
                      <a:pPr marL="285750" indent="-285750" rtl="0" fontAlgn="ctr">
                        <a:buFont typeface="Arial" panose="020B0604020202020204" pitchFamily="34" charset="0"/>
                        <a:buChar char="•"/>
                      </a:pPr>
                      <a:r>
                        <a:rPr lang="fr-CA" sz="1800" kern="1200" dirty="0">
                          <a:solidFill>
                            <a:schemeClr val="tx1"/>
                          </a:solidFill>
                          <a:effectLst/>
                          <a:latin typeface="+mn-lt"/>
                          <a:ea typeface="+mn-ea"/>
                          <a:cs typeface="+mn-cs"/>
                        </a:rPr>
                        <a:t>Prise en charge active usuelle du 3</a:t>
                      </a:r>
                      <a:r>
                        <a:rPr lang="fr-CA" sz="1800" kern="1200" baseline="30000" dirty="0">
                          <a:solidFill>
                            <a:schemeClr val="tx1"/>
                          </a:solidFill>
                          <a:effectLst/>
                          <a:latin typeface="+mn-lt"/>
                          <a:ea typeface="+mn-ea"/>
                          <a:cs typeface="+mn-cs"/>
                        </a:rPr>
                        <a:t>e</a:t>
                      </a:r>
                      <a:r>
                        <a:rPr lang="fr-CA" sz="1800" kern="1200" dirty="0">
                          <a:solidFill>
                            <a:schemeClr val="tx1"/>
                          </a:solidFill>
                          <a:effectLst/>
                          <a:latin typeface="+mn-lt"/>
                          <a:ea typeface="+mn-ea"/>
                          <a:cs typeface="+mn-cs"/>
                        </a:rPr>
                        <a:t> + 4</a:t>
                      </a:r>
                      <a:r>
                        <a:rPr lang="fr-CA" sz="1800" kern="1200" baseline="30000" dirty="0">
                          <a:solidFill>
                            <a:schemeClr val="tx1"/>
                          </a:solidFill>
                          <a:effectLst/>
                          <a:latin typeface="+mn-lt"/>
                          <a:ea typeface="+mn-ea"/>
                          <a:cs typeface="+mn-cs"/>
                        </a:rPr>
                        <a:t>e</a:t>
                      </a:r>
                      <a:r>
                        <a:rPr lang="fr-CA" sz="1800" kern="1200" dirty="0">
                          <a:solidFill>
                            <a:schemeClr val="tx1"/>
                          </a:solidFill>
                          <a:effectLst/>
                          <a:latin typeface="+mn-lt"/>
                          <a:ea typeface="+mn-ea"/>
                          <a:cs typeface="+mn-cs"/>
                        </a:rPr>
                        <a:t> stade du travail dans les 2 groupes.</a:t>
                      </a:r>
                    </a:p>
                  </a:txBody>
                  <a:tcPr marL="74174" marR="74174" marT="37087" marB="37087"/>
                </a:tc>
                <a:extLst>
                  <a:ext uri="{0D108BD9-81ED-4DB2-BD59-A6C34878D82A}">
                    <a16:rowId xmlns:a16="http://schemas.microsoft.com/office/drawing/2014/main" val="10004"/>
                  </a:ext>
                </a:extLst>
              </a:tr>
            </a:tbl>
          </a:graphicData>
        </a:graphic>
      </p:graphicFrame>
      <p:graphicFrame>
        <p:nvGraphicFramePr>
          <p:cNvPr id="18" name="Tableau 17">
            <a:extLst>
              <a:ext uri="{FF2B5EF4-FFF2-40B4-BE49-F238E27FC236}">
                <a16:creationId xmlns:a16="http://schemas.microsoft.com/office/drawing/2014/main" id="{60C00E18-6D5C-A642-B516-EF857A6EE24C}"/>
              </a:ext>
            </a:extLst>
          </p:cNvPr>
          <p:cNvGraphicFramePr>
            <a:graphicFrameLocks noGrp="1"/>
          </p:cNvGraphicFramePr>
          <p:nvPr>
            <p:extLst>
              <p:ext uri="{D42A27DB-BD31-4B8C-83A1-F6EECF244321}">
                <p14:modId xmlns:p14="http://schemas.microsoft.com/office/powerpoint/2010/main" val="2192883192"/>
              </p:ext>
            </p:extLst>
          </p:nvPr>
        </p:nvGraphicFramePr>
        <p:xfrm>
          <a:off x="6224014" y="1935643"/>
          <a:ext cx="5455922" cy="2024894"/>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1043552250"/>
                    </a:ext>
                  </a:extLst>
                </a:gridCol>
                <a:gridCol w="3861177">
                  <a:extLst>
                    <a:ext uri="{9D8B030D-6E8A-4147-A177-3AD203B41FA5}">
                      <a16:colId xmlns:a16="http://schemas.microsoft.com/office/drawing/2014/main" val="4188208385"/>
                    </a:ext>
                  </a:extLst>
                </a:gridCol>
              </a:tblGrid>
              <a:tr h="448657">
                <a:tc>
                  <a:txBody>
                    <a:bodyPr/>
                    <a:lstStyle/>
                    <a:p>
                      <a:pPr algn="ctr"/>
                      <a:r>
                        <a:rPr lang="fr-CA" sz="1600" b="0" noProof="0" dirty="0"/>
                        <a:t>Issues étudiées </a:t>
                      </a:r>
                    </a:p>
                  </a:txBody>
                  <a:tcPr marL="74174" marR="74174" marT="37087" marB="37087" anchor="ctr"/>
                </a:tc>
                <a:tc>
                  <a:txBody>
                    <a:bodyPr/>
                    <a:lstStyle/>
                    <a:p>
                      <a:pPr marL="285750" indent="-285750" rtl="0" fontAlgn="ctr">
                        <a:buFont typeface="Arial" panose="020B0604020202020204" pitchFamily="34" charset="0"/>
                        <a:buChar char="•"/>
                      </a:pPr>
                      <a:r>
                        <a:rPr lang="fr-CA" sz="1600" b="0" kern="1200" dirty="0" err="1">
                          <a:solidFill>
                            <a:schemeClr val="tx1"/>
                          </a:solidFill>
                          <a:effectLst/>
                          <a:latin typeface="+mn-lt"/>
                          <a:ea typeface="+mn-ea"/>
                          <a:cs typeface="+mn-cs"/>
                        </a:rPr>
                        <a:t>Outcome</a:t>
                      </a:r>
                      <a:r>
                        <a:rPr lang="fr-CA" sz="1600" b="0" kern="1200" dirty="0">
                          <a:solidFill>
                            <a:schemeClr val="tx1"/>
                          </a:solidFill>
                          <a:effectLst/>
                          <a:latin typeface="+mn-lt"/>
                          <a:ea typeface="+mn-ea"/>
                          <a:cs typeface="+mn-cs"/>
                        </a:rPr>
                        <a:t> primaire : Volume de pertes sanguines durant les 3e et 4e stades du travail.</a:t>
                      </a:r>
                    </a:p>
                    <a:p>
                      <a:pPr marL="285750" indent="-285750" rtl="0" fontAlgn="ctr">
                        <a:buFont typeface="Arial" panose="020B0604020202020204" pitchFamily="34" charset="0"/>
                        <a:buChar char="•"/>
                      </a:pPr>
                      <a:r>
                        <a:rPr lang="fr-CA" sz="1600" b="0" kern="1200" dirty="0" err="1">
                          <a:solidFill>
                            <a:schemeClr val="tx1"/>
                          </a:solidFill>
                          <a:effectLst/>
                          <a:latin typeface="+mn-lt"/>
                          <a:ea typeface="+mn-ea"/>
                          <a:cs typeface="+mn-cs"/>
                        </a:rPr>
                        <a:t>Outcomes</a:t>
                      </a:r>
                      <a:r>
                        <a:rPr lang="fr-CA" sz="1600" b="0" kern="1200" dirty="0">
                          <a:solidFill>
                            <a:schemeClr val="tx1"/>
                          </a:solidFill>
                          <a:effectLst/>
                          <a:latin typeface="+mn-lt"/>
                          <a:ea typeface="+mn-ea"/>
                          <a:cs typeface="+mn-cs"/>
                        </a:rPr>
                        <a:t> secondaires : Incidence d'HPP (pertes sanguines &gt; 500 </a:t>
                      </a:r>
                      <a:r>
                        <a:rPr lang="fr-CA" sz="1600" b="0" kern="1200" dirty="0" err="1">
                          <a:solidFill>
                            <a:schemeClr val="tx1"/>
                          </a:solidFill>
                          <a:effectLst/>
                          <a:latin typeface="+mn-lt"/>
                          <a:ea typeface="+mn-ea"/>
                          <a:cs typeface="+mn-cs"/>
                        </a:rPr>
                        <a:t>mL</a:t>
                      </a:r>
                      <a:r>
                        <a:rPr lang="fr-CA" sz="1600" b="0" kern="1200" dirty="0">
                          <a:solidFill>
                            <a:schemeClr val="tx1"/>
                          </a:solidFill>
                          <a:effectLst/>
                          <a:latin typeface="+mn-lt"/>
                          <a:ea typeface="+mn-ea"/>
                          <a:cs typeface="+mn-cs"/>
                        </a:rPr>
                        <a:t>) et d'HPP sévère (&gt;1000 </a:t>
                      </a:r>
                      <a:r>
                        <a:rPr lang="fr-CA" sz="1600" b="0" kern="1200" dirty="0" err="1">
                          <a:solidFill>
                            <a:schemeClr val="tx1"/>
                          </a:solidFill>
                          <a:effectLst/>
                          <a:latin typeface="+mn-lt"/>
                          <a:ea typeface="+mn-ea"/>
                          <a:cs typeface="+mn-cs"/>
                        </a:rPr>
                        <a:t>mL</a:t>
                      </a:r>
                      <a:r>
                        <a:rPr lang="fr-CA" sz="1600" b="0" kern="1200" dirty="0">
                          <a:solidFill>
                            <a:schemeClr val="tx1"/>
                          </a:solidFill>
                          <a:effectLst/>
                          <a:latin typeface="+mn-lt"/>
                          <a:ea typeface="+mn-ea"/>
                          <a:cs typeface="+mn-cs"/>
                        </a:rPr>
                        <a:t>), incidence de transfusion, besoin d'agent </a:t>
                      </a:r>
                      <a:r>
                        <a:rPr lang="fr-CA" sz="1600" b="0" kern="1200" dirty="0" err="1">
                          <a:solidFill>
                            <a:schemeClr val="tx1"/>
                          </a:solidFill>
                          <a:effectLst/>
                          <a:latin typeface="+mn-lt"/>
                          <a:ea typeface="+mn-ea"/>
                          <a:cs typeface="+mn-cs"/>
                        </a:rPr>
                        <a:t>utérotonique</a:t>
                      </a:r>
                      <a:r>
                        <a:rPr lang="fr-CA" sz="1600" b="0" kern="1200" dirty="0">
                          <a:solidFill>
                            <a:schemeClr val="tx1"/>
                          </a:solidFill>
                          <a:effectLst/>
                          <a:latin typeface="+mn-lt"/>
                          <a:ea typeface="+mn-ea"/>
                          <a:cs typeface="+mn-cs"/>
                        </a:rPr>
                        <a:t> supplémentaire, effets secondaires.</a:t>
                      </a:r>
                    </a:p>
                  </a:txBody>
                  <a:tcPr marL="74174" marR="74174" marT="37087" marB="37087"/>
                </a:tc>
                <a:extLst>
                  <a:ext uri="{0D108BD9-81ED-4DB2-BD59-A6C34878D82A}">
                    <a16:rowId xmlns:a16="http://schemas.microsoft.com/office/drawing/2014/main" val="217834832"/>
                  </a:ext>
                </a:extLst>
              </a:tr>
            </a:tbl>
          </a:graphicData>
        </a:graphic>
      </p:graphicFrame>
    </p:spTree>
    <p:extLst>
      <p:ext uri="{BB962C8B-B14F-4D97-AF65-F5344CB8AC3E}">
        <p14:creationId xmlns:p14="http://schemas.microsoft.com/office/powerpoint/2010/main" val="3325596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A6FA09-AA10-E043-9DCB-E4F94400B9A2}"/>
              </a:ext>
            </a:extLst>
          </p:cNvPr>
          <p:cNvSpPr>
            <a:spLocks noGrp="1"/>
          </p:cNvSpPr>
          <p:nvPr>
            <p:ph type="title"/>
          </p:nvPr>
        </p:nvSpPr>
        <p:spPr>
          <a:xfrm>
            <a:off x="1024128" y="585216"/>
            <a:ext cx="8018272" cy="1499616"/>
          </a:xfrm>
        </p:spPr>
        <p:txBody>
          <a:bodyPr>
            <a:normAutofit/>
          </a:bodyPr>
          <a:lstStyle/>
          <a:p>
            <a:r>
              <a:rPr lang="fr-CA" dirty="0"/>
              <a:t>Principaux RÉSULTATS</a:t>
            </a:r>
          </a:p>
        </p:txBody>
      </p:sp>
      <p:cxnSp>
        <p:nvCxnSpPr>
          <p:cNvPr id="10" name="Straight Connector 9">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F7C9A79-5FAF-FE45-9714-3C1BFDCEF27C}"/>
              </a:ext>
            </a:extLst>
          </p:cNvPr>
          <p:cNvSpPr>
            <a:spLocks noGrp="1"/>
          </p:cNvSpPr>
          <p:nvPr>
            <p:ph idx="1"/>
          </p:nvPr>
        </p:nvSpPr>
        <p:spPr>
          <a:xfrm>
            <a:off x="762000" y="1727598"/>
            <a:ext cx="8018271" cy="4023360"/>
          </a:xfrm>
        </p:spPr>
        <p:txBody>
          <a:bodyPr>
            <a:noAutofit/>
          </a:bodyPr>
          <a:lstStyle/>
          <a:p>
            <a:pPr lvl="1" fontAlgn="ctr"/>
            <a:r>
              <a:rPr lang="fr-CA" sz="2000" dirty="0"/>
              <a:t>↓ pertes sanguines moyennes estimées dans groupe intervention aux 3</a:t>
            </a:r>
            <a:r>
              <a:rPr lang="fr-CA" sz="2000" baseline="30000" dirty="0"/>
              <a:t>e</a:t>
            </a:r>
            <a:r>
              <a:rPr lang="fr-CA" sz="2000" dirty="0"/>
              <a:t> et 4</a:t>
            </a:r>
            <a:r>
              <a:rPr lang="fr-CA" sz="2000" baseline="30000" dirty="0"/>
              <a:t>e</a:t>
            </a:r>
            <a:r>
              <a:rPr lang="fr-CA" sz="2000" dirty="0"/>
              <a:t> stades du travail (261.5 </a:t>
            </a:r>
            <a:r>
              <a:rPr lang="fr-CA" sz="2000" dirty="0" err="1"/>
              <a:t>mL</a:t>
            </a:r>
            <a:r>
              <a:rPr lang="fr-CA" sz="2000" dirty="0"/>
              <a:t> versus 349.98 </a:t>
            </a:r>
            <a:r>
              <a:rPr lang="fr-CA" sz="2000" dirty="0" err="1"/>
              <a:t>mL</a:t>
            </a:r>
            <a:r>
              <a:rPr lang="fr-CA" sz="2000" dirty="0"/>
              <a:t>, p &lt;0.001) – </a:t>
            </a:r>
            <a:r>
              <a:rPr lang="fr-CA" sz="2000" dirty="0">
                <a:solidFill>
                  <a:srgbClr val="00B050"/>
                </a:solidFill>
              </a:rPr>
              <a:t>statistiquement significatif</a:t>
            </a:r>
          </a:p>
          <a:p>
            <a:pPr lvl="1" fontAlgn="ctr"/>
            <a:r>
              <a:rPr lang="fr-CA" sz="2000" dirty="0"/>
              <a:t>↓ incidence d’HPP &gt; 500 </a:t>
            </a:r>
            <a:r>
              <a:rPr lang="fr-CA" sz="2000" dirty="0" err="1"/>
              <a:t>mL</a:t>
            </a:r>
            <a:r>
              <a:rPr lang="fr-CA" sz="2000" dirty="0"/>
              <a:t> (1.8% groupe AT versus 6.8% groupe placebo, p = 0.01) </a:t>
            </a:r>
            <a:r>
              <a:rPr lang="fr-CA" sz="2000" dirty="0">
                <a:solidFill>
                  <a:srgbClr val="00B050"/>
                </a:solidFill>
              </a:rPr>
              <a:t>statistiquement significatif</a:t>
            </a:r>
          </a:p>
          <a:p>
            <a:pPr lvl="1" fontAlgn="ctr"/>
            <a:r>
              <a:rPr lang="fr-CA" sz="2000" dirty="0"/>
              <a:t>↓ besoin d’agents </a:t>
            </a:r>
            <a:r>
              <a:rPr lang="fr-CA" sz="2000" dirty="0" err="1"/>
              <a:t>utérotoniques</a:t>
            </a:r>
            <a:r>
              <a:rPr lang="fr-CA" sz="2000" dirty="0"/>
              <a:t> dans le groupe intervention (8.7% versus 2.7%, p = 0.007) – </a:t>
            </a:r>
            <a:r>
              <a:rPr lang="fr-CA" sz="2000" dirty="0">
                <a:solidFill>
                  <a:srgbClr val="00B050"/>
                </a:solidFill>
              </a:rPr>
              <a:t>statistiquement significatif</a:t>
            </a:r>
          </a:p>
          <a:p>
            <a:pPr lvl="1" fontAlgn="ctr"/>
            <a:r>
              <a:rPr lang="fr-CA" sz="2000" dirty="0"/>
              <a:t>Taux plus élevés d’</a:t>
            </a:r>
            <a:r>
              <a:rPr lang="fr-CA" sz="2000" dirty="0" err="1"/>
              <a:t>Hb</a:t>
            </a:r>
            <a:r>
              <a:rPr lang="fr-CA" sz="2000" dirty="0"/>
              <a:t> dans le groupe intervention (9.9 versus 9.3 g/</a:t>
            </a:r>
            <a:r>
              <a:rPr lang="fr-CA" sz="2000" dirty="0" err="1"/>
              <a:t>dL</a:t>
            </a:r>
            <a:r>
              <a:rPr lang="fr-CA" sz="2000" dirty="0"/>
              <a:t>) et </a:t>
            </a:r>
            <a:r>
              <a:rPr lang="fr-CA" sz="2000" dirty="0" err="1"/>
              <a:t>d’Ht</a:t>
            </a:r>
            <a:r>
              <a:rPr lang="fr-CA" sz="2000" dirty="0"/>
              <a:t> (30.2% versus 29.0%), p&lt;0.001 24h PP.</a:t>
            </a:r>
          </a:p>
          <a:p>
            <a:pPr lvl="1" fontAlgn="ctr"/>
            <a:endParaRPr lang="fr-CA" sz="2000" dirty="0">
              <a:solidFill>
                <a:srgbClr val="00B050"/>
              </a:solidFill>
            </a:endParaRPr>
          </a:p>
          <a:p>
            <a:pPr lvl="1" fontAlgn="ctr"/>
            <a:r>
              <a:rPr lang="fr-CA" sz="2000" dirty="0"/>
              <a:t>↓ </a:t>
            </a:r>
            <a:r>
              <a:rPr lang="fr-CA" sz="2000" dirty="0">
                <a:solidFill>
                  <a:srgbClr val="FF0000"/>
                </a:solidFill>
              </a:rPr>
              <a:t>non statistiquement significative</a:t>
            </a:r>
            <a:r>
              <a:rPr lang="fr-CA" sz="2000" dirty="0"/>
              <a:t> dans le besoin de transfusion sanguine entre les groupes (p=0.37).</a:t>
            </a:r>
          </a:p>
          <a:p>
            <a:pPr lvl="1" fontAlgn="ctr"/>
            <a:r>
              <a:rPr lang="fr-CA" sz="2000" dirty="0"/>
              <a:t>Aucune complication majeure dans les 2 groupes. Pas changement significatif dans les tests fonctionnels PT, </a:t>
            </a:r>
            <a:r>
              <a:rPr lang="fr-CA" sz="2000" dirty="0" err="1"/>
              <a:t>aPTT</a:t>
            </a:r>
            <a:r>
              <a:rPr lang="fr-CA" sz="2000" dirty="0"/>
              <a:t>, ou hépatiques ou rénaux dans les deux groupes.  </a:t>
            </a:r>
          </a:p>
          <a:p>
            <a:pPr marL="128016" lvl="1" indent="0" fontAlgn="ctr">
              <a:buNone/>
            </a:pPr>
            <a:endParaRPr lang="fr-CA" sz="2000" dirty="0">
              <a:solidFill>
                <a:srgbClr val="00B050"/>
              </a:solidFill>
            </a:endParaRPr>
          </a:p>
          <a:p>
            <a:pPr lvl="2" fontAlgn="ctr"/>
            <a:endParaRPr lang="fr-CA" sz="1600" dirty="0"/>
          </a:p>
          <a:p>
            <a:pPr marL="310896" lvl="2" indent="0" fontAlgn="ctr">
              <a:buNone/>
            </a:pPr>
            <a:endParaRPr lang="fr-CA" sz="1600" dirty="0"/>
          </a:p>
          <a:p>
            <a:pPr lvl="2" fontAlgn="ctr"/>
            <a:endParaRPr lang="fr-CA" sz="1600" dirty="0"/>
          </a:p>
          <a:p>
            <a:pPr lvl="2" fontAlgn="ctr"/>
            <a:endParaRPr lang="fr-CA" sz="1600" dirty="0"/>
          </a:p>
          <a:p>
            <a:pPr lvl="1" fontAlgn="ctr"/>
            <a:endParaRPr lang="fr-CA" sz="2000" dirty="0"/>
          </a:p>
          <a:p>
            <a:pPr lvl="1" fontAlgn="ctr"/>
            <a:endParaRPr lang="fr-CA" sz="2000" dirty="0"/>
          </a:p>
          <a:p>
            <a:pPr lvl="1" fontAlgn="ctr"/>
            <a:endParaRPr lang="fr-CA" sz="2000" dirty="0"/>
          </a:p>
          <a:p>
            <a:endParaRPr lang="fr-CA" sz="2000" dirty="0"/>
          </a:p>
        </p:txBody>
      </p:sp>
      <p:sp>
        <p:nvSpPr>
          <p:cNvPr id="12" name="Rectangle 11">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985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66CD9-8CB3-5C43-A6D4-2E518BE660A9}"/>
              </a:ext>
            </a:extLst>
          </p:cNvPr>
          <p:cNvSpPr>
            <a:spLocks noGrp="1"/>
          </p:cNvSpPr>
          <p:nvPr>
            <p:ph type="title"/>
          </p:nvPr>
        </p:nvSpPr>
        <p:spPr>
          <a:xfrm>
            <a:off x="821439" y="534218"/>
            <a:ext cx="9720072" cy="1499616"/>
          </a:xfrm>
        </p:spPr>
        <p:txBody>
          <a:bodyPr/>
          <a:lstStyle/>
          <a:p>
            <a:r>
              <a:rPr lang="fr-CA" dirty="0"/>
              <a:t>discussion</a:t>
            </a:r>
          </a:p>
        </p:txBody>
      </p:sp>
      <p:graphicFrame>
        <p:nvGraphicFramePr>
          <p:cNvPr id="8" name="Tableau 7">
            <a:extLst>
              <a:ext uri="{FF2B5EF4-FFF2-40B4-BE49-F238E27FC236}">
                <a16:creationId xmlns:a16="http://schemas.microsoft.com/office/drawing/2014/main" id="{7FF3C3EC-B367-644B-96FF-3A31E9F2F6E1}"/>
              </a:ext>
            </a:extLst>
          </p:cNvPr>
          <p:cNvGraphicFramePr>
            <a:graphicFrameLocks noGrp="1"/>
          </p:cNvGraphicFramePr>
          <p:nvPr>
            <p:extLst>
              <p:ext uri="{D42A27DB-BD31-4B8C-83A1-F6EECF244321}">
                <p14:modId xmlns:p14="http://schemas.microsoft.com/office/powerpoint/2010/main" val="4072892106"/>
              </p:ext>
            </p:extLst>
          </p:nvPr>
        </p:nvGraphicFramePr>
        <p:xfrm>
          <a:off x="3792511" y="893982"/>
          <a:ext cx="8159647" cy="4663440"/>
        </p:xfrm>
        <a:graphic>
          <a:graphicData uri="http://schemas.openxmlformats.org/drawingml/2006/table">
            <a:tbl>
              <a:tblPr firstRow="1" bandRow="1">
                <a:tableStyleId>{5C22544A-7EE6-4342-B048-85BDC9FD1C3A}</a:tableStyleId>
              </a:tblPr>
              <a:tblGrid>
                <a:gridCol w="4095647">
                  <a:extLst>
                    <a:ext uri="{9D8B030D-6E8A-4147-A177-3AD203B41FA5}">
                      <a16:colId xmlns:a16="http://schemas.microsoft.com/office/drawing/2014/main" val="2983439604"/>
                    </a:ext>
                  </a:extLst>
                </a:gridCol>
                <a:gridCol w="4064000">
                  <a:extLst>
                    <a:ext uri="{9D8B030D-6E8A-4147-A177-3AD203B41FA5}">
                      <a16:colId xmlns:a16="http://schemas.microsoft.com/office/drawing/2014/main" val="2178514710"/>
                    </a:ext>
                  </a:extLst>
                </a:gridCol>
              </a:tblGrid>
              <a:tr h="370840">
                <a:tc>
                  <a:txBody>
                    <a:bodyPr/>
                    <a:lstStyle/>
                    <a:p>
                      <a:r>
                        <a:rPr lang="fr-CA" sz="2400" dirty="0"/>
                        <a:t>FORCES</a:t>
                      </a:r>
                    </a:p>
                  </a:txBody>
                  <a:tcPr/>
                </a:tc>
                <a:tc>
                  <a:txBody>
                    <a:bodyPr/>
                    <a:lstStyle/>
                    <a:p>
                      <a:r>
                        <a:rPr lang="fr-CA" sz="2400" dirty="0"/>
                        <a:t>FAIBLESSES</a:t>
                      </a:r>
                    </a:p>
                  </a:txBody>
                  <a:tcPr/>
                </a:tc>
                <a:extLst>
                  <a:ext uri="{0D108BD9-81ED-4DB2-BD59-A6C34878D82A}">
                    <a16:rowId xmlns:a16="http://schemas.microsoft.com/office/drawing/2014/main" val="4018159249"/>
                  </a:ext>
                </a:extLst>
              </a:tr>
              <a:tr h="370840">
                <a:tc>
                  <a:txBody>
                    <a:bodyPr/>
                    <a:lstStyle/>
                    <a:p>
                      <a:pPr marL="285750" indent="-285750">
                        <a:buFont typeface="Arial" panose="020B0604020202020204" pitchFamily="34" charset="0"/>
                        <a:buChar char="•"/>
                      </a:pPr>
                      <a:r>
                        <a:rPr lang="fr-CA" dirty="0">
                          <a:solidFill>
                            <a:srgbClr val="000000"/>
                          </a:solidFill>
                        </a:rPr>
                        <a:t>Essai clinique randomisé avec groupes homogènes - limite les facteurs de confusion.</a:t>
                      </a:r>
                    </a:p>
                    <a:p>
                      <a:pPr marL="285750" indent="-285750">
                        <a:buFont typeface="Arial" panose="020B0604020202020204" pitchFamily="34" charset="0"/>
                        <a:buChar char="•"/>
                      </a:pPr>
                      <a:r>
                        <a:rPr lang="fr-CA" dirty="0">
                          <a:solidFill>
                            <a:srgbClr val="000000"/>
                          </a:solidFill>
                        </a:rPr>
                        <a:t>Taille d’échantillon acceptable n=454, puissance voulue atteinte (80%)</a:t>
                      </a:r>
                    </a:p>
                    <a:p>
                      <a:pPr marL="285750" indent="-285750">
                        <a:buFont typeface="Arial" panose="020B0604020202020204" pitchFamily="34" charset="0"/>
                        <a:buChar char="•"/>
                      </a:pPr>
                      <a:r>
                        <a:rPr lang="fr-FR" b="1" dirty="0">
                          <a:solidFill>
                            <a:srgbClr val="000000"/>
                          </a:solidFill>
                        </a:rPr>
                        <a:t>Aucune</a:t>
                      </a:r>
                      <a:r>
                        <a:rPr lang="fr-FR" dirty="0">
                          <a:solidFill>
                            <a:srgbClr val="000000"/>
                          </a:solidFill>
                        </a:rPr>
                        <a:t> perte au suivi : donc pas de biais de perte au suivi.</a:t>
                      </a:r>
                    </a:p>
                    <a:p>
                      <a:pPr marL="285750" indent="-285750">
                        <a:buFont typeface="Arial" panose="020B0604020202020204" pitchFamily="34" charset="0"/>
                        <a:buChar char="•"/>
                      </a:pPr>
                      <a:r>
                        <a:rPr lang="fr-CA" dirty="0">
                          <a:solidFill>
                            <a:srgbClr val="000000"/>
                          </a:solidFill>
                        </a:rPr>
                        <a:t>Étude à double aveugle + </a:t>
                      </a:r>
                      <a:r>
                        <a:rPr lang="fr-CA" sz="1800" kern="1200" dirty="0">
                          <a:solidFill>
                            <a:schemeClr val="dk1"/>
                          </a:solidFill>
                          <a:effectLst/>
                          <a:latin typeface="+mn-lt"/>
                          <a:ea typeface="+mn-ea"/>
                          <a:cs typeface="+mn-cs"/>
                        </a:rPr>
                        <a:t>mesures </a:t>
                      </a:r>
                      <a:r>
                        <a:rPr lang="fr-CA" sz="1800" b="1" kern="1200" dirty="0">
                          <a:solidFill>
                            <a:schemeClr val="dk1"/>
                          </a:solidFill>
                          <a:effectLst/>
                          <a:latin typeface="+mn-lt"/>
                          <a:ea typeface="+mn-ea"/>
                          <a:cs typeface="+mn-cs"/>
                        </a:rPr>
                        <a:t>objectives</a:t>
                      </a:r>
                      <a:r>
                        <a:rPr lang="fr-CA" sz="1800" kern="1200" dirty="0">
                          <a:solidFill>
                            <a:schemeClr val="dk1"/>
                          </a:solidFill>
                          <a:effectLst/>
                          <a:latin typeface="+mn-lt"/>
                          <a:ea typeface="+mn-ea"/>
                          <a:cs typeface="+mn-cs"/>
                        </a:rPr>
                        <a:t> </a:t>
                      </a:r>
                      <a:r>
                        <a:rPr lang="fr-FR" dirty="0">
                          <a:solidFill>
                            <a:srgbClr val="000000"/>
                          </a:solidFill>
                        </a:rPr>
                        <a:t>: évite les biais d’observation.</a:t>
                      </a:r>
                    </a:p>
                    <a:p>
                      <a:pPr marL="285750" indent="-285750">
                        <a:buFont typeface="Arial" panose="020B0604020202020204" pitchFamily="34" charset="0"/>
                        <a:buChar char="•"/>
                      </a:pPr>
                      <a:r>
                        <a:rPr lang="fr-FR" dirty="0">
                          <a:solidFill>
                            <a:srgbClr val="000000"/>
                          </a:solidFill>
                        </a:rPr>
                        <a:t>Analyse par intention thérapeutique: mesure de l’efficacité réelle du traitement.</a:t>
                      </a:r>
                    </a:p>
                    <a:p>
                      <a:pPr marL="285750" indent="-285750">
                        <a:buFont typeface="Arial" panose="020B0604020202020204" pitchFamily="34" charset="0"/>
                        <a:buChar char="•"/>
                      </a:pPr>
                      <a:r>
                        <a:rPr lang="fr-CA" sz="1800" kern="1200" dirty="0">
                          <a:solidFill>
                            <a:schemeClr val="dk1"/>
                          </a:solidFill>
                          <a:effectLst/>
                          <a:latin typeface="+mn-lt"/>
                          <a:ea typeface="+mn-ea"/>
                          <a:cs typeface="+mn-cs"/>
                        </a:rPr>
                        <a:t>Aucune compagnie impliquée dans le financement de l'étude.</a:t>
                      </a:r>
                    </a:p>
                  </a:txBody>
                  <a:tcPr/>
                </a:tc>
                <a:tc>
                  <a:txBody>
                    <a:bodyPr/>
                    <a:lstStyle/>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CA" dirty="0">
                          <a:solidFill>
                            <a:srgbClr val="000000"/>
                          </a:solidFill>
                        </a:rPr>
                        <a:t>Taille de la population n=454, </a:t>
                      </a:r>
                      <a:r>
                        <a:rPr lang="fr-CA" sz="1800" kern="1200" dirty="0">
                          <a:solidFill>
                            <a:schemeClr val="dk1"/>
                          </a:solidFill>
                          <a:effectLst/>
                          <a:latin typeface="+mn-lt"/>
                          <a:ea typeface="+mn-ea"/>
                          <a:cs typeface="+mn-cs"/>
                        </a:rPr>
                        <a:t>pas assez grande pour détecter le risque réel d'évènement thromboembolique ni pour déterminer avec certitudes les </a:t>
                      </a:r>
                      <a:r>
                        <a:rPr lang="fr-CA" sz="1800" kern="1200" dirty="0" err="1">
                          <a:solidFill>
                            <a:schemeClr val="dk1"/>
                          </a:solidFill>
                          <a:effectLst/>
                          <a:latin typeface="+mn-lt"/>
                          <a:ea typeface="+mn-ea"/>
                          <a:cs typeface="+mn-cs"/>
                        </a:rPr>
                        <a:t>outcomes</a:t>
                      </a:r>
                      <a:r>
                        <a:rPr lang="fr-CA" sz="1800" kern="1200" dirty="0">
                          <a:solidFill>
                            <a:schemeClr val="dk1"/>
                          </a:solidFill>
                          <a:effectLst/>
                          <a:latin typeface="+mn-lt"/>
                          <a:ea typeface="+mn-ea"/>
                          <a:cs typeface="+mn-cs"/>
                        </a:rPr>
                        <a:t> secondaires.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fr-CA" sz="1800" kern="1200" dirty="0">
                          <a:solidFill>
                            <a:schemeClr val="dk1"/>
                          </a:solidFill>
                          <a:effectLst/>
                          <a:latin typeface="+mn-lt"/>
                          <a:ea typeface="+mn-ea"/>
                          <a:cs typeface="+mn-cs"/>
                        </a:rPr>
                        <a:t>Biais de sélection? </a:t>
                      </a:r>
                      <a:r>
                        <a:rPr lang="en-US" sz="1800" kern="1200" dirty="0">
                          <a:solidFill>
                            <a:schemeClr val="dk1"/>
                          </a:solidFill>
                          <a:effectLst/>
                          <a:latin typeface="+mn-lt"/>
                          <a:ea typeface="+mn-ea"/>
                          <a:cs typeface="+mn-cs"/>
                        </a:rPr>
                        <a:t>Femmes </a:t>
                      </a:r>
                      <a:r>
                        <a:rPr lang="en-US" sz="1800" kern="1200" dirty="0" err="1">
                          <a:solidFill>
                            <a:schemeClr val="dk1"/>
                          </a:solidFill>
                          <a:effectLst/>
                          <a:latin typeface="+mn-lt"/>
                          <a:ea typeface="+mn-ea"/>
                          <a:cs typeface="+mn-cs"/>
                        </a:rPr>
                        <a:t>incluses</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à</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l’admission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à</a:t>
                      </a:r>
                      <a:r>
                        <a:rPr lang="en-US" sz="1800" kern="1200" dirty="0">
                          <a:solidFill>
                            <a:schemeClr val="dk1"/>
                          </a:solidFill>
                          <a:effectLst/>
                          <a:latin typeface="+mn-lt"/>
                          <a:ea typeface="+mn-ea"/>
                          <a:cs typeface="+mn-cs"/>
                        </a:rPr>
                        <a:t> la SAC </a:t>
                      </a:r>
                      <a:r>
                        <a:rPr lang="en-US" sz="1800" u="sng" kern="1200" dirty="0" err="1">
                          <a:solidFill>
                            <a:schemeClr val="dk1"/>
                          </a:solidFill>
                          <a:effectLst/>
                          <a:latin typeface="+mn-lt"/>
                          <a:ea typeface="+mn-ea"/>
                          <a:cs typeface="+mn-cs"/>
                        </a:rPr>
                        <a:t>si</a:t>
                      </a:r>
                      <a:r>
                        <a:rPr lang="en-US" sz="1800" u="none" kern="1200" dirty="0">
                          <a:solidFill>
                            <a:schemeClr val="dk1"/>
                          </a:solidFill>
                          <a:effectLst/>
                          <a:latin typeface="+mn-lt"/>
                          <a:ea typeface="+mn-ea"/>
                          <a:cs typeface="+mn-cs"/>
                        </a:rPr>
                        <a:t> </a:t>
                      </a:r>
                      <a:r>
                        <a:rPr lang="en-US" sz="1800" u="none" kern="1200" dirty="0" err="1">
                          <a:solidFill>
                            <a:schemeClr val="dk1"/>
                          </a:solidFill>
                          <a:effectLst/>
                          <a:latin typeface="+mn-lt"/>
                          <a:ea typeface="+mn-ea"/>
                          <a:cs typeface="+mn-cs"/>
                        </a:rPr>
                        <a:t>avaient</a:t>
                      </a:r>
                      <a:r>
                        <a:rPr lang="en-US" sz="1800" kern="1200" dirty="0">
                          <a:solidFill>
                            <a:schemeClr val="dk1"/>
                          </a:solidFill>
                          <a:effectLst/>
                          <a:latin typeface="+mn-lt"/>
                          <a:ea typeface="+mn-ea"/>
                          <a:cs typeface="+mn-cs"/>
                        </a:rPr>
                        <a:t> le temps de </a:t>
                      </a:r>
                      <a:r>
                        <a:rPr lang="en-US" sz="1800" kern="1200" dirty="0" err="1">
                          <a:solidFill>
                            <a:schemeClr val="dk1"/>
                          </a:solidFill>
                          <a:effectLst/>
                          <a:latin typeface="+mn-lt"/>
                          <a:ea typeface="+mn-ea"/>
                          <a:cs typeface="+mn-cs"/>
                        </a:rPr>
                        <a:t>considérer</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leur</a:t>
                      </a:r>
                      <a:r>
                        <a:rPr lang="en-US" sz="1800" kern="1200" dirty="0">
                          <a:solidFill>
                            <a:schemeClr val="dk1"/>
                          </a:solidFill>
                          <a:effectLst/>
                          <a:latin typeface="+mn-lt"/>
                          <a:ea typeface="+mn-ea"/>
                          <a:cs typeface="+mn-cs"/>
                        </a:rPr>
                        <a:t> participation, </a:t>
                      </a:r>
                      <a:r>
                        <a:rPr lang="en-US" sz="1800" kern="1200" dirty="0" err="1">
                          <a:solidFill>
                            <a:schemeClr val="dk1"/>
                          </a:solidFill>
                          <a:effectLst/>
                          <a:latin typeface="+mn-lt"/>
                          <a:ea typeface="+mn-ea"/>
                          <a:cs typeface="+mn-cs"/>
                        </a:rPr>
                        <a:t>soit</a:t>
                      </a:r>
                      <a:r>
                        <a:rPr lang="en-US" sz="1800" kern="1200" dirty="0">
                          <a:solidFill>
                            <a:schemeClr val="dk1"/>
                          </a:solidFill>
                          <a:effectLst/>
                          <a:latin typeface="+mn-lt"/>
                          <a:ea typeface="+mn-ea"/>
                          <a:cs typeface="+mn-cs"/>
                        </a:rPr>
                        <a:t> &gt;1h.</a:t>
                      </a:r>
                      <a:endParaRPr lang="fr-CA" sz="1800" kern="1200" dirty="0">
                        <a:solidFill>
                          <a:schemeClr val="dk1"/>
                        </a:solidFill>
                        <a:effectLst/>
                        <a:latin typeface="+mn-lt"/>
                        <a:ea typeface="+mn-ea"/>
                        <a:cs typeface="+mn-cs"/>
                      </a:endParaRPr>
                    </a:p>
                    <a:p>
                      <a:pPr marL="285750" indent="-285750" rtl="0" fontAlgn="ctr">
                        <a:buFont typeface="Arial" panose="020B0604020202020204" pitchFamily="34" charset="0"/>
                        <a:buChar char="•"/>
                      </a:pPr>
                      <a:r>
                        <a:rPr lang="fr-CA" sz="1800" kern="1200" dirty="0">
                          <a:solidFill>
                            <a:schemeClr val="dk1"/>
                          </a:solidFill>
                          <a:effectLst/>
                          <a:latin typeface="+mn-lt"/>
                          <a:ea typeface="+mn-ea"/>
                          <a:cs typeface="+mn-cs"/>
                        </a:rPr>
                        <a:t>Biais d'observation? Surveillance des signes/</a:t>
                      </a:r>
                      <a:r>
                        <a:rPr lang="fr-CA" sz="1800" kern="1200" dirty="0" err="1">
                          <a:solidFill>
                            <a:schemeClr val="dk1"/>
                          </a:solidFill>
                          <a:effectLst/>
                          <a:latin typeface="+mn-lt"/>
                          <a:ea typeface="+mn-ea"/>
                          <a:cs typeface="+mn-cs"/>
                        </a:rPr>
                        <a:t>Sx</a:t>
                      </a:r>
                      <a:r>
                        <a:rPr lang="fr-CA" sz="1800" kern="1200" dirty="0">
                          <a:solidFill>
                            <a:schemeClr val="dk1"/>
                          </a:solidFill>
                          <a:effectLst/>
                          <a:latin typeface="+mn-lt"/>
                          <a:ea typeface="+mn-ea"/>
                          <a:cs typeface="+mn-cs"/>
                        </a:rPr>
                        <a:t> seulement chez femmes ayant reçu AT…</a:t>
                      </a:r>
                    </a:p>
                  </a:txBody>
                  <a:tcPr/>
                </a:tc>
                <a:extLst>
                  <a:ext uri="{0D108BD9-81ED-4DB2-BD59-A6C34878D82A}">
                    <a16:rowId xmlns:a16="http://schemas.microsoft.com/office/drawing/2014/main" val="2752332527"/>
                  </a:ext>
                </a:extLst>
              </a:tr>
            </a:tbl>
          </a:graphicData>
        </a:graphic>
      </p:graphicFrame>
      <p:sp>
        <p:nvSpPr>
          <p:cNvPr id="4" name="ZoneTexte 3">
            <a:extLst>
              <a:ext uri="{FF2B5EF4-FFF2-40B4-BE49-F238E27FC236}">
                <a16:creationId xmlns:a16="http://schemas.microsoft.com/office/drawing/2014/main" id="{6B4B98C4-D529-A64A-9803-BDE536E7A802}"/>
              </a:ext>
            </a:extLst>
          </p:cNvPr>
          <p:cNvSpPr txBox="1"/>
          <p:nvPr/>
        </p:nvSpPr>
        <p:spPr>
          <a:xfrm>
            <a:off x="704505" y="2299530"/>
            <a:ext cx="2597048" cy="477054"/>
          </a:xfrm>
          <a:prstGeom prst="rect">
            <a:avLst/>
          </a:prstGeom>
          <a:solidFill>
            <a:srgbClr val="E3CC5A"/>
          </a:solidFill>
        </p:spPr>
        <p:txBody>
          <a:bodyPr wrap="square" rtlCol="0">
            <a:spAutoFit/>
          </a:bodyPr>
          <a:lstStyle/>
          <a:p>
            <a:r>
              <a:rPr lang="fr-CA" sz="2500" dirty="0"/>
              <a:t>VALIDITÉ INTERNE</a:t>
            </a:r>
          </a:p>
        </p:txBody>
      </p:sp>
      <p:sp>
        <p:nvSpPr>
          <p:cNvPr id="5" name="ZoneTexte 4">
            <a:extLst>
              <a:ext uri="{FF2B5EF4-FFF2-40B4-BE49-F238E27FC236}">
                <a16:creationId xmlns:a16="http://schemas.microsoft.com/office/drawing/2014/main" id="{A78F3AD8-5FE2-2144-90F2-BBFEB92AC9F2}"/>
              </a:ext>
            </a:extLst>
          </p:cNvPr>
          <p:cNvSpPr txBox="1"/>
          <p:nvPr/>
        </p:nvSpPr>
        <p:spPr>
          <a:xfrm>
            <a:off x="661373" y="3025936"/>
            <a:ext cx="3132805" cy="769441"/>
          </a:xfrm>
          <a:prstGeom prst="rect">
            <a:avLst/>
          </a:prstGeom>
          <a:noFill/>
        </p:spPr>
        <p:txBody>
          <a:bodyPr wrap="square" rtlCol="0">
            <a:spAutoFit/>
          </a:bodyPr>
          <a:lstStyle/>
          <a:p>
            <a:r>
              <a:rPr lang="fr-CA" sz="2200" dirty="0">
                <a:solidFill>
                  <a:schemeClr val="tx2">
                    <a:lumMod val="50000"/>
                  </a:schemeClr>
                </a:solidFill>
              </a:rPr>
              <a:t>CONCLUSION</a:t>
            </a:r>
            <a:r>
              <a:rPr lang="fr-CA" sz="2200" dirty="0"/>
              <a:t> : Bonne validité interne.</a:t>
            </a:r>
          </a:p>
        </p:txBody>
      </p:sp>
    </p:spTree>
    <p:extLst>
      <p:ext uri="{BB962C8B-B14F-4D97-AF65-F5344CB8AC3E}">
        <p14:creationId xmlns:p14="http://schemas.microsoft.com/office/powerpoint/2010/main" val="386863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7F63178F-219C-5E43-B514-38641FDA4ABD}"/>
              </a:ext>
            </a:extLst>
          </p:cNvPr>
          <p:cNvSpPr txBox="1">
            <a:spLocks/>
          </p:cNvSpPr>
          <p:nvPr/>
        </p:nvSpPr>
        <p:spPr>
          <a:xfrm>
            <a:off x="964788" y="804333"/>
            <a:ext cx="3391900" cy="5249334"/>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spcAft>
                <a:spcPts val="600"/>
              </a:spcAft>
            </a:pPr>
            <a:r>
              <a:rPr lang="en-US" dirty="0" err="1"/>
              <a:t>Validité</a:t>
            </a:r>
            <a:endParaRPr lang="en-US" dirty="0"/>
          </a:p>
          <a:p>
            <a:pPr algn="r">
              <a:spcAft>
                <a:spcPts val="600"/>
              </a:spcAft>
            </a:pPr>
            <a:r>
              <a:rPr lang="en-US" dirty="0" err="1"/>
              <a:t>externe</a:t>
            </a:r>
            <a:endParaRPr lang="en-US" dirty="0"/>
          </a:p>
        </p:txBody>
      </p:sp>
      <p:cxnSp>
        <p:nvCxnSpPr>
          <p:cNvPr id="25" name="Straight Connector 24">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8B4B5A44-3403-6443-8AF7-AF98927429B2}"/>
              </a:ext>
            </a:extLst>
          </p:cNvPr>
          <p:cNvSpPr txBox="1"/>
          <p:nvPr/>
        </p:nvSpPr>
        <p:spPr>
          <a:xfrm>
            <a:off x="6709738" y="460153"/>
            <a:ext cx="2597048" cy="477054"/>
          </a:xfrm>
          <a:prstGeom prst="rect">
            <a:avLst/>
          </a:prstGeom>
          <a:solidFill>
            <a:srgbClr val="E3CC5A"/>
          </a:solidFill>
        </p:spPr>
        <p:txBody>
          <a:bodyPr wrap="square" rtlCol="0">
            <a:spAutoFit/>
          </a:bodyPr>
          <a:lstStyle/>
          <a:p>
            <a:r>
              <a:rPr lang="fr-CA" sz="2500" dirty="0"/>
              <a:t>VALIDITÉ EXTERNE</a:t>
            </a:r>
          </a:p>
        </p:txBody>
      </p:sp>
      <p:sp>
        <p:nvSpPr>
          <p:cNvPr id="21" name="ZoneTexte 20">
            <a:extLst>
              <a:ext uri="{FF2B5EF4-FFF2-40B4-BE49-F238E27FC236}">
                <a16:creationId xmlns:a16="http://schemas.microsoft.com/office/drawing/2014/main" id="{92D9DB42-0B69-7E4B-B814-C590FFD9D6C2}"/>
              </a:ext>
            </a:extLst>
          </p:cNvPr>
          <p:cNvSpPr txBox="1"/>
          <p:nvPr/>
        </p:nvSpPr>
        <p:spPr>
          <a:xfrm>
            <a:off x="6123875" y="1122270"/>
            <a:ext cx="3822492" cy="5324535"/>
          </a:xfrm>
          <a:prstGeom prst="rect">
            <a:avLst/>
          </a:prstGeom>
          <a:noFill/>
        </p:spPr>
        <p:txBody>
          <a:bodyPr wrap="square" rtlCol="0">
            <a:spAutoFit/>
          </a:bodyPr>
          <a:lstStyle/>
          <a:p>
            <a:pPr marL="285750" indent="-285750">
              <a:buFont typeface="Arial" panose="020B0604020202020204" pitchFamily="34" charset="0"/>
              <a:buChar char="•"/>
            </a:pPr>
            <a:r>
              <a:rPr lang="fr-CA" sz="2400" dirty="0"/>
              <a:t>Incidence d'épisiotomies beaucoup plus élevée qu'ici (45.7% dans le groupe placebo et 51.8% dans le groupe intervention) </a:t>
            </a:r>
            <a:r>
              <a:rPr lang="fr-CA" sz="2200" dirty="0"/>
              <a:t>– non comparable à ici (10-15%). </a:t>
            </a:r>
          </a:p>
          <a:p>
            <a:pPr marL="285750" indent="-285750">
              <a:buFont typeface="Arial" panose="020B0604020202020204" pitchFamily="34" charset="0"/>
              <a:buChar char="•"/>
            </a:pPr>
            <a:r>
              <a:rPr lang="fr-CA" sz="2200" dirty="0"/>
              <a:t>Aucune épidurale reçue dans les 2 groupes (non-disponibilité?)</a:t>
            </a:r>
          </a:p>
          <a:p>
            <a:pPr marL="285750" indent="-285750">
              <a:buFont typeface="Arial" panose="020B0604020202020204" pitchFamily="34" charset="0"/>
              <a:buChar char="•"/>
            </a:pPr>
            <a:r>
              <a:rPr lang="fr-CA" sz="2200" dirty="0"/>
              <a:t>Population par ailleurs semblable.</a:t>
            </a:r>
            <a:endParaRPr lang="fr-CA" sz="2200" dirty="0">
              <a:solidFill>
                <a:srgbClr val="000000"/>
              </a:solidFill>
            </a:endParaRPr>
          </a:p>
          <a:p>
            <a:endParaRPr lang="fr-CA" sz="2200" dirty="0">
              <a:solidFill>
                <a:srgbClr val="000000"/>
              </a:solidFill>
            </a:endParaRPr>
          </a:p>
          <a:p>
            <a:endParaRPr lang="fr-CA" sz="2200" dirty="0">
              <a:solidFill>
                <a:srgbClr val="000000"/>
              </a:solidFill>
            </a:endParaRPr>
          </a:p>
          <a:p>
            <a:r>
              <a:rPr lang="fr-CA" sz="2200" dirty="0">
                <a:solidFill>
                  <a:schemeClr val="tx2">
                    <a:lumMod val="50000"/>
                  </a:schemeClr>
                </a:solidFill>
              </a:rPr>
              <a:t>CONCLUSION</a:t>
            </a:r>
            <a:r>
              <a:rPr lang="fr-CA" sz="2200" dirty="0">
                <a:solidFill>
                  <a:srgbClr val="000000"/>
                </a:solidFill>
              </a:rPr>
              <a:t> : Bonne validité externe.</a:t>
            </a:r>
            <a:endParaRPr lang="fr-FR" sz="2200" dirty="0">
              <a:solidFill>
                <a:srgbClr val="000000"/>
              </a:solidFill>
            </a:endParaRPr>
          </a:p>
        </p:txBody>
      </p:sp>
    </p:spTree>
    <p:extLst>
      <p:ext uri="{BB962C8B-B14F-4D97-AF65-F5344CB8AC3E}">
        <p14:creationId xmlns:p14="http://schemas.microsoft.com/office/powerpoint/2010/main" val="278637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FAB70-86D7-F54A-8BC2-E3E8F486E848}"/>
              </a:ext>
            </a:extLst>
          </p:cNvPr>
          <p:cNvSpPr>
            <a:spLocks noGrp="1"/>
          </p:cNvSpPr>
          <p:nvPr>
            <p:ph type="title"/>
          </p:nvPr>
        </p:nvSpPr>
        <p:spPr/>
        <p:txBody>
          <a:bodyPr/>
          <a:lstStyle/>
          <a:p>
            <a:r>
              <a:rPr lang="fr-CA" dirty="0"/>
              <a:t>conclusion</a:t>
            </a:r>
          </a:p>
        </p:txBody>
      </p:sp>
      <p:sp>
        <p:nvSpPr>
          <p:cNvPr id="3" name="Espace réservé du contenu 2">
            <a:extLst>
              <a:ext uri="{FF2B5EF4-FFF2-40B4-BE49-F238E27FC236}">
                <a16:creationId xmlns:a16="http://schemas.microsoft.com/office/drawing/2014/main" id="{F04319D4-267C-3345-9280-B01C374446FC}"/>
              </a:ext>
            </a:extLst>
          </p:cNvPr>
          <p:cNvSpPr>
            <a:spLocks noGrp="1"/>
          </p:cNvSpPr>
          <p:nvPr>
            <p:ph idx="1"/>
          </p:nvPr>
        </p:nvSpPr>
        <p:spPr/>
        <p:txBody>
          <a:bodyPr>
            <a:normAutofit/>
          </a:bodyPr>
          <a:lstStyle/>
          <a:p>
            <a:pPr>
              <a:buFont typeface="Wingdings" pitchFamily="2" charset="2"/>
              <a:buChar char="Ø"/>
            </a:pPr>
            <a:r>
              <a:rPr lang="fr-CA" sz="2400" dirty="0"/>
              <a:t> L’utilisation de l’AT en prévention de l’HPP diminue les PS moyennes aux 3</a:t>
            </a:r>
            <a:r>
              <a:rPr lang="fr-CA" sz="2400" baseline="30000" dirty="0"/>
              <a:t>e</a:t>
            </a:r>
            <a:r>
              <a:rPr lang="fr-CA" sz="2400" dirty="0"/>
              <a:t> et 4</a:t>
            </a:r>
            <a:r>
              <a:rPr lang="fr-CA" sz="2400" baseline="30000" dirty="0"/>
              <a:t>e</a:t>
            </a:r>
            <a:r>
              <a:rPr lang="fr-CA" sz="2400" dirty="0"/>
              <a:t> stade du travail, l’incidence d’HPP, le besoin d’agents </a:t>
            </a:r>
            <a:r>
              <a:rPr lang="fr-CA" sz="2400" dirty="0" err="1"/>
              <a:t>utérotoniques</a:t>
            </a:r>
            <a:r>
              <a:rPr lang="fr-CA" sz="2400" dirty="0"/>
              <a:t> supplémentaires et confère aux patientes des taux plus élevés d’</a:t>
            </a:r>
            <a:r>
              <a:rPr lang="fr-CA" sz="2400" dirty="0" err="1"/>
              <a:t>Hb</a:t>
            </a:r>
            <a:r>
              <a:rPr lang="fr-CA" sz="2400" dirty="0"/>
              <a:t> et </a:t>
            </a:r>
            <a:r>
              <a:rPr lang="fr-CA" sz="2400" dirty="0" err="1"/>
              <a:t>d’Ht</a:t>
            </a:r>
            <a:r>
              <a:rPr lang="fr-CA" sz="2400" dirty="0"/>
              <a:t> 24h PP, mais n’a pas d’effet sur les besoins de transfusion. Pas de complication majeure relevée, mais étude non conçue pour déterminer sécurité du </a:t>
            </a:r>
            <a:r>
              <a:rPr lang="fr-CA" sz="2400" dirty="0" err="1"/>
              <a:t>Rx</a:t>
            </a:r>
            <a:r>
              <a:rPr lang="fr-CA" sz="2400" dirty="0"/>
              <a:t>.</a:t>
            </a:r>
          </a:p>
          <a:p>
            <a:pPr>
              <a:buFont typeface="Wingdings" pitchFamily="2" charset="2"/>
              <a:buChar char="Ø"/>
            </a:pPr>
            <a:endParaRPr lang="fr-CA" sz="2400" dirty="0"/>
          </a:p>
          <a:p>
            <a:pPr>
              <a:buFont typeface="Wingdings" pitchFamily="2" charset="2"/>
              <a:buChar char="Ø"/>
            </a:pPr>
            <a:r>
              <a:rPr lang="fr-CA" sz="2400" dirty="0"/>
              <a:t> Changement </a:t>
            </a:r>
            <a:r>
              <a:rPr lang="fr-CA" sz="2400" dirty="0">
                <a:solidFill>
                  <a:srgbClr val="00B050"/>
                </a:solidFill>
              </a:rPr>
              <a:t>probable</a:t>
            </a:r>
            <a:r>
              <a:rPr lang="fr-CA" sz="2400" dirty="0"/>
              <a:t> de notre pratique à la lumière de cet article.</a:t>
            </a:r>
          </a:p>
        </p:txBody>
      </p:sp>
    </p:spTree>
    <p:extLst>
      <p:ext uri="{BB962C8B-B14F-4D97-AF65-F5344CB8AC3E}">
        <p14:creationId xmlns:p14="http://schemas.microsoft.com/office/powerpoint/2010/main" val="2768720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009BA7-81E6-CF4D-8EFA-8D8DFE6EA036}"/>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conclusion</a:t>
            </a:r>
          </a:p>
        </p:txBody>
      </p:sp>
    </p:spTree>
    <p:extLst>
      <p:ext uri="{BB962C8B-B14F-4D97-AF65-F5344CB8AC3E}">
        <p14:creationId xmlns:p14="http://schemas.microsoft.com/office/powerpoint/2010/main" val="224563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F1633-04F6-474A-83C6-5AFB554858BB}"/>
              </a:ext>
            </a:extLst>
          </p:cNvPr>
          <p:cNvSpPr>
            <a:spLocks noGrp="1"/>
          </p:cNvSpPr>
          <p:nvPr>
            <p:ph type="title"/>
          </p:nvPr>
        </p:nvSpPr>
        <p:spPr/>
        <p:txBody>
          <a:bodyPr/>
          <a:lstStyle/>
          <a:p>
            <a:r>
              <a:rPr lang="fr-CA" dirty="0"/>
              <a:t>INTRODUCTION – pourquoi ce sujet?</a:t>
            </a:r>
          </a:p>
        </p:txBody>
      </p:sp>
      <p:sp>
        <p:nvSpPr>
          <p:cNvPr id="3" name="Espace réservé du contenu 2">
            <a:extLst>
              <a:ext uri="{FF2B5EF4-FFF2-40B4-BE49-F238E27FC236}">
                <a16:creationId xmlns:a16="http://schemas.microsoft.com/office/drawing/2014/main" id="{DBCDCFBE-F85C-C547-ABC1-441302119DB2}"/>
              </a:ext>
            </a:extLst>
          </p:cNvPr>
          <p:cNvSpPr>
            <a:spLocks noGrp="1"/>
          </p:cNvSpPr>
          <p:nvPr>
            <p:ph idx="1"/>
          </p:nvPr>
        </p:nvSpPr>
        <p:spPr>
          <a:xfrm>
            <a:off x="1024128" y="2084832"/>
            <a:ext cx="9720071" cy="4023360"/>
          </a:xfrm>
        </p:spPr>
        <p:txBody>
          <a:bodyPr>
            <a:noAutofit/>
          </a:bodyPr>
          <a:lstStyle/>
          <a:p>
            <a:pPr>
              <a:buFont typeface="Wingdings" pitchFamily="2" charset="2"/>
              <a:buChar char="Ø"/>
            </a:pPr>
            <a:r>
              <a:rPr lang="en" sz="2000" dirty="0">
                <a:solidFill>
                  <a:schemeClr val="accent1">
                    <a:lumMod val="75000"/>
                  </a:schemeClr>
                </a:solidFill>
              </a:rPr>
              <a:t>  </a:t>
            </a:r>
            <a:r>
              <a:rPr lang="en" sz="2000" dirty="0" err="1">
                <a:solidFill>
                  <a:schemeClr val="accent1">
                    <a:lumMod val="75000"/>
                  </a:schemeClr>
                </a:solidFill>
              </a:rPr>
              <a:t>L’hémorragie</a:t>
            </a:r>
            <a:r>
              <a:rPr lang="en" sz="2000" dirty="0">
                <a:solidFill>
                  <a:schemeClr val="accent1">
                    <a:lumMod val="75000"/>
                  </a:schemeClr>
                </a:solidFill>
              </a:rPr>
              <a:t> du postpartum (HPP) </a:t>
            </a:r>
            <a:r>
              <a:rPr lang="en" sz="2000" dirty="0" err="1">
                <a:solidFill>
                  <a:schemeClr val="accent1">
                    <a:lumMod val="75000"/>
                  </a:schemeClr>
                </a:solidFill>
              </a:rPr>
              <a:t>est</a:t>
            </a:r>
            <a:r>
              <a:rPr lang="en" sz="2000" dirty="0">
                <a:solidFill>
                  <a:schemeClr val="accent1">
                    <a:lumMod val="75000"/>
                  </a:schemeClr>
                </a:solidFill>
              </a:rPr>
              <a:t> </a:t>
            </a:r>
            <a:r>
              <a:rPr lang="en" sz="2000" dirty="0" err="1">
                <a:solidFill>
                  <a:schemeClr val="accent1">
                    <a:lumMod val="75000"/>
                  </a:schemeClr>
                </a:solidFill>
              </a:rPr>
              <a:t>une</a:t>
            </a:r>
            <a:r>
              <a:rPr lang="en" sz="2000" dirty="0">
                <a:solidFill>
                  <a:schemeClr val="accent1">
                    <a:lumMod val="75000"/>
                  </a:schemeClr>
                </a:solidFill>
              </a:rPr>
              <a:t> des 5 causes </a:t>
            </a:r>
            <a:r>
              <a:rPr lang="en" sz="2000" dirty="0" err="1">
                <a:solidFill>
                  <a:schemeClr val="accent1">
                    <a:lumMod val="75000"/>
                  </a:schemeClr>
                </a:solidFill>
              </a:rPr>
              <a:t>principales</a:t>
            </a:r>
            <a:r>
              <a:rPr lang="en" sz="2000" dirty="0">
                <a:solidFill>
                  <a:schemeClr val="accent1">
                    <a:lumMod val="75000"/>
                  </a:schemeClr>
                </a:solidFill>
              </a:rPr>
              <a:t> de </a:t>
            </a:r>
            <a:r>
              <a:rPr lang="en" sz="2000" dirty="0" err="1">
                <a:solidFill>
                  <a:schemeClr val="accent1">
                    <a:lumMod val="75000"/>
                  </a:schemeClr>
                </a:solidFill>
              </a:rPr>
              <a:t>mortalité</a:t>
            </a:r>
            <a:r>
              <a:rPr lang="en" sz="2000" dirty="0">
                <a:solidFill>
                  <a:schemeClr val="accent1">
                    <a:lumMod val="75000"/>
                  </a:schemeClr>
                </a:solidFill>
              </a:rPr>
              <a:t> </a:t>
            </a:r>
            <a:r>
              <a:rPr lang="en" sz="2000" dirty="0" err="1">
                <a:solidFill>
                  <a:schemeClr val="accent1">
                    <a:lumMod val="75000"/>
                  </a:schemeClr>
                </a:solidFill>
              </a:rPr>
              <a:t>maternelle</a:t>
            </a:r>
            <a:r>
              <a:rPr lang="en" sz="2000" dirty="0">
                <a:solidFill>
                  <a:schemeClr val="accent1">
                    <a:lumMod val="75000"/>
                  </a:schemeClr>
                </a:solidFill>
              </a:rPr>
              <a:t> </a:t>
            </a:r>
            <a:r>
              <a:rPr lang="en" sz="2000" dirty="0" err="1">
                <a:solidFill>
                  <a:schemeClr val="accent1">
                    <a:lumMod val="75000"/>
                  </a:schemeClr>
                </a:solidFill>
              </a:rPr>
              <a:t>ou</a:t>
            </a:r>
            <a:r>
              <a:rPr lang="en" sz="2000" dirty="0">
                <a:solidFill>
                  <a:schemeClr val="accent1">
                    <a:lumMod val="75000"/>
                  </a:schemeClr>
                </a:solidFill>
              </a:rPr>
              <a:t> de complications </a:t>
            </a:r>
            <a:r>
              <a:rPr lang="en" sz="2000" dirty="0" err="1">
                <a:solidFill>
                  <a:schemeClr val="accent1">
                    <a:lumMod val="75000"/>
                  </a:schemeClr>
                </a:solidFill>
              </a:rPr>
              <a:t>sévères</a:t>
            </a:r>
            <a:r>
              <a:rPr lang="en" sz="2000" dirty="0">
                <a:solidFill>
                  <a:schemeClr val="accent1">
                    <a:lumMod val="75000"/>
                  </a:schemeClr>
                </a:solidFill>
              </a:rPr>
              <a:t> du postpartum </a:t>
            </a:r>
            <a:r>
              <a:rPr lang="en" sz="2000" dirty="0" err="1">
                <a:solidFill>
                  <a:schemeClr val="accent1">
                    <a:lumMod val="75000"/>
                  </a:schemeClr>
                </a:solidFill>
              </a:rPr>
              <a:t>dans</a:t>
            </a:r>
            <a:r>
              <a:rPr lang="en" sz="2000" dirty="0">
                <a:solidFill>
                  <a:schemeClr val="accent1">
                    <a:lumMod val="75000"/>
                  </a:schemeClr>
                </a:solidFill>
              </a:rPr>
              <a:t> le monde. </a:t>
            </a:r>
          </a:p>
          <a:p>
            <a:pPr lvl="2">
              <a:buFont typeface="Wingdings" pitchFamily="2" charset="2"/>
              <a:buChar char="§"/>
            </a:pPr>
            <a:r>
              <a:rPr lang="en" sz="2000" dirty="0" err="1"/>
              <a:t>Autant</a:t>
            </a:r>
            <a:r>
              <a:rPr lang="en" sz="2000" dirty="0"/>
              <a:t> </a:t>
            </a:r>
            <a:r>
              <a:rPr lang="en" sz="2000" dirty="0" err="1"/>
              <a:t>dans</a:t>
            </a:r>
            <a:r>
              <a:rPr lang="en" sz="2000" dirty="0"/>
              <a:t> pays </a:t>
            </a:r>
            <a:r>
              <a:rPr lang="en" sz="2000" dirty="0" err="1"/>
              <a:t>industrialisés</a:t>
            </a:r>
            <a:r>
              <a:rPr lang="en" sz="2000" dirty="0"/>
              <a:t> </a:t>
            </a:r>
            <a:r>
              <a:rPr lang="en" sz="2000" dirty="0" err="1"/>
              <a:t>qu’en</a:t>
            </a:r>
            <a:r>
              <a:rPr lang="en" sz="2000" dirty="0"/>
              <a:t> </a:t>
            </a:r>
            <a:r>
              <a:rPr lang="en" sz="2000" dirty="0" err="1"/>
              <a:t>voie</a:t>
            </a:r>
            <a:r>
              <a:rPr lang="en" sz="2000" dirty="0"/>
              <a:t> de </a:t>
            </a:r>
            <a:r>
              <a:rPr lang="en" sz="2000" dirty="0" err="1"/>
              <a:t>développement</a:t>
            </a:r>
            <a:r>
              <a:rPr lang="en" sz="2000" dirty="0"/>
              <a:t>.</a:t>
            </a:r>
          </a:p>
          <a:p>
            <a:pPr lvl="2">
              <a:buFont typeface="Wingdings" pitchFamily="2" charset="2"/>
              <a:buChar char="§"/>
            </a:pPr>
            <a:r>
              <a:rPr lang="en" sz="2000" dirty="0" err="1"/>
              <a:t>Mortalité</a:t>
            </a:r>
            <a:r>
              <a:rPr lang="en" sz="2000" dirty="0"/>
              <a:t> </a:t>
            </a:r>
            <a:r>
              <a:rPr lang="fr-CA" sz="2000" dirty="0"/>
              <a:t>entre 0.6% et 20% dépendamment du lieu géographique (!)</a:t>
            </a:r>
          </a:p>
          <a:p>
            <a:pPr lvl="2">
              <a:buFont typeface="Wingdings" pitchFamily="2" charset="2"/>
              <a:buChar char="§"/>
            </a:pPr>
            <a:r>
              <a:rPr lang="fr-CA" sz="2000" dirty="0"/>
              <a:t>Peut entrainer aussi plusieurs complications maternelles (transfusions, hystérectomie, évènements thromboemboliques, instabilité hémodynamique, syndrome de </a:t>
            </a:r>
            <a:r>
              <a:rPr lang="fr-CA" sz="2000" dirty="0" err="1"/>
              <a:t>Sheehan</a:t>
            </a:r>
            <a:r>
              <a:rPr lang="fr-CA" sz="2000" dirty="0"/>
              <a:t>, etc.)</a:t>
            </a:r>
          </a:p>
          <a:p>
            <a:pPr lvl="2">
              <a:buFont typeface="Wingdings" pitchFamily="2" charset="2"/>
              <a:buChar char="§"/>
            </a:pPr>
            <a:r>
              <a:rPr lang="fr-CA" sz="2000" dirty="0"/>
              <a:t>Au Canada entre 2006 et 2011, incidence  HPP = 1.7 par 100 000 naissances. Responsable de 39 décès maternels (1.6/100 000 naissances)</a:t>
            </a:r>
            <a:endParaRPr lang="en" sz="1600" dirty="0"/>
          </a:p>
          <a:p>
            <a:pPr>
              <a:buFont typeface="Wingdings" pitchFamily="2" charset="2"/>
              <a:buChar char="Ø"/>
            </a:pPr>
            <a:r>
              <a:rPr lang="en" sz="2000" dirty="0">
                <a:solidFill>
                  <a:schemeClr val="accent1">
                    <a:lumMod val="75000"/>
                  </a:schemeClr>
                </a:solidFill>
              </a:rPr>
              <a:t>  Administration </a:t>
            </a:r>
            <a:r>
              <a:rPr lang="en" sz="2000" dirty="0" err="1">
                <a:solidFill>
                  <a:schemeClr val="accent1">
                    <a:lumMod val="75000"/>
                  </a:schemeClr>
                </a:solidFill>
              </a:rPr>
              <a:t>d’acide</a:t>
            </a:r>
            <a:r>
              <a:rPr lang="en" sz="2000" dirty="0">
                <a:solidFill>
                  <a:schemeClr val="accent1">
                    <a:lumMod val="75000"/>
                  </a:schemeClr>
                </a:solidFill>
              </a:rPr>
              <a:t> </a:t>
            </a:r>
            <a:r>
              <a:rPr lang="en" sz="2000" dirty="0" err="1">
                <a:solidFill>
                  <a:schemeClr val="accent1">
                    <a:lumMod val="75000"/>
                  </a:schemeClr>
                </a:solidFill>
              </a:rPr>
              <a:t>tranexamique</a:t>
            </a:r>
            <a:r>
              <a:rPr lang="en" sz="2000" dirty="0">
                <a:solidFill>
                  <a:schemeClr val="accent1">
                    <a:lumMod val="75000"/>
                  </a:schemeClr>
                </a:solidFill>
              </a:rPr>
              <a:t>  (</a:t>
            </a:r>
            <a:r>
              <a:rPr lang="en" sz="2000" dirty="0" err="1">
                <a:solidFill>
                  <a:schemeClr val="accent1">
                    <a:lumMod val="75000"/>
                  </a:schemeClr>
                </a:solidFill>
              </a:rPr>
              <a:t>antifribrinolytique</a:t>
            </a:r>
            <a:r>
              <a:rPr lang="fr-CA" sz="2000" dirty="0">
                <a:solidFill>
                  <a:schemeClr val="accent1">
                    <a:lumMod val="75000"/>
                  </a:schemeClr>
                </a:solidFill>
              </a:rPr>
              <a:t>) en postpartum</a:t>
            </a:r>
            <a:r>
              <a:rPr lang="en" sz="2000" dirty="0">
                <a:solidFill>
                  <a:schemeClr val="accent1">
                    <a:lumMod val="75000"/>
                  </a:schemeClr>
                </a:solidFill>
              </a:rPr>
              <a:t> </a:t>
            </a:r>
            <a:r>
              <a:rPr lang="en" sz="2000" dirty="0" err="1">
                <a:solidFill>
                  <a:schemeClr val="accent1">
                    <a:lumMod val="75000"/>
                  </a:schemeClr>
                </a:solidFill>
              </a:rPr>
              <a:t>est</a:t>
            </a:r>
            <a:r>
              <a:rPr lang="en" sz="2000" dirty="0">
                <a:solidFill>
                  <a:schemeClr val="accent1">
                    <a:lumMod val="75000"/>
                  </a:schemeClr>
                </a:solidFill>
              </a:rPr>
              <a:t> </a:t>
            </a:r>
            <a:r>
              <a:rPr lang="en" sz="2000" dirty="0" err="1">
                <a:solidFill>
                  <a:schemeClr val="accent1">
                    <a:lumMod val="75000"/>
                  </a:schemeClr>
                </a:solidFill>
              </a:rPr>
              <a:t>une</a:t>
            </a:r>
            <a:r>
              <a:rPr lang="en" sz="2000" dirty="0">
                <a:solidFill>
                  <a:schemeClr val="accent1">
                    <a:lumMod val="75000"/>
                  </a:schemeClr>
                </a:solidFill>
              </a:rPr>
              <a:t> intervention </a:t>
            </a:r>
            <a:r>
              <a:rPr lang="en" sz="2000" u="sng" dirty="0">
                <a:solidFill>
                  <a:schemeClr val="accent1">
                    <a:lumMod val="75000"/>
                  </a:schemeClr>
                </a:solidFill>
              </a:rPr>
              <a:t>simple</a:t>
            </a:r>
            <a:r>
              <a:rPr lang="en" sz="2000" dirty="0">
                <a:solidFill>
                  <a:schemeClr val="accent1">
                    <a:lumMod val="75000"/>
                  </a:schemeClr>
                </a:solidFill>
              </a:rPr>
              <a:t> et </a:t>
            </a:r>
            <a:r>
              <a:rPr lang="en" sz="2000" dirty="0" err="1">
                <a:solidFill>
                  <a:schemeClr val="accent1">
                    <a:lumMod val="75000"/>
                  </a:schemeClr>
                </a:solidFill>
              </a:rPr>
              <a:t>facilement</a:t>
            </a:r>
            <a:r>
              <a:rPr lang="en" sz="2000" dirty="0">
                <a:solidFill>
                  <a:schemeClr val="accent1">
                    <a:lumMod val="75000"/>
                  </a:schemeClr>
                </a:solidFill>
              </a:rPr>
              <a:t> </a:t>
            </a:r>
            <a:r>
              <a:rPr lang="en" sz="2000" u="sng" dirty="0" err="1">
                <a:solidFill>
                  <a:schemeClr val="accent1">
                    <a:lumMod val="75000"/>
                  </a:schemeClr>
                </a:solidFill>
              </a:rPr>
              <a:t>réalisable</a:t>
            </a:r>
            <a:r>
              <a:rPr lang="en" sz="2000" dirty="0">
                <a:solidFill>
                  <a:schemeClr val="accent1">
                    <a:lumMod val="75000"/>
                  </a:schemeClr>
                </a:solidFill>
              </a:rPr>
              <a:t> </a:t>
            </a:r>
            <a:r>
              <a:rPr lang="en" sz="2000" dirty="0" err="1">
                <a:solidFill>
                  <a:schemeClr val="accent1">
                    <a:lumMod val="75000"/>
                  </a:schemeClr>
                </a:solidFill>
              </a:rPr>
              <a:t>dans</a:t>
            </a:r>
            <a:r>
              <a:rPr lang="en" sz="2000" dirty="0">
                <a:solidFill>
                  <a:schemeClr val="accent1">
                    <a:lumMod val="75000"/>
                  </a:schemeClr>
                </a:solidFill>
              </a:rPr>
              <a:t> </a:t>
            </a:r>
            <a:r>
              <a:rPr lang="en" sz="2000" dirty="0" err="1">
                <a:solidFill>
                  <a:schemeClr val="accent1">
                    <a:lumMod val="75000"/>
                  </a:schemeClr>
                </a:solidFill>
              </a:rPr>
              <a:t>nos</a:t>
            </a:r>
            <a:r>
              <a:rPr lang="en" sz="2000" dirty="0">
                <a:solidFill>
                  <a:schemeClr val="accent1">
                    <a:lumMod val="75000"/>
                  </a:schemeClr>
                </a:solidFill>
              </a:rPr>
              <a:t> </a:t>
            </a:r>
            <a:r>
              <a:rPr lang="en" sz="2000" dirty="0" err="1">
                <a:solidFill>
                  <a:schemeClr val="accent1">
                    <a:lumMod val="75000"/>
                  </a:schemeClr>
                </a:solidFill>
              </a:rPr>
              <a:t>milieux</a:t>
            </a:r>
            <a:r>
              <a:rPr lang="en" sz="2000" dirty="0">
                <a:solidFill>
                  <a:schemeClr val="accent1">
                    <a:lumMod val="75000"/>
                  </a:schemeClr>
                </a:solidFill>
              </a:rPr>
              <a:t>.</a:t>
            </a:r>
          </a:p>
          <a:p>
            <a:pPr lvl="1">
              <a:buFont typeface="Wingdings" pitchFamily="2" charset="2"/>
              <a:buChar char="§"/>
            </a:pPr>
            <a:r>
              <a:rPr lang="en" sz="2000" dirty="0"/>
              <a:t>Déjà </a:t>
            </a:r>
            <a:r>
              <a:rPr lang="en" sz="2000" dirty="0" err="1"/>
              <a:t>souvent</a:t>
            </a:r>
            <a:r>
              <a:rPr lang="en" sz="2000" dirty="0"/>
              <a:t> </a:t>
            </a:r>
            <a:r>
              <a:rPr lang="en" sz="2000" dirty="0" err="1"/>
              <a:t>utili</a:t>
            </a:r>
            <a:r>
              <a:rPr lang="fr-CA" sz="2000" dirty="0" err="1"/>
              <a:t>sé</a:t>
            </a:r>
            <a:r>
              <a:rPr lang="fr-CA" sz="2000" dirty="0"/>
              <a:t> en prévention et en traitement des saignements durant les césariennes et autres </a:t>
            </a:r>
            <a:r>
              <a:rPr lang="fr-CA" sz="2000" dirty="0" err="1"/>
              <a:t>Chx</a:t>
            </a:r>
            <a:r>
              <a:rPr lang="fr-CA" sz="2000" dirty="0"/>
              <a:t>, mais le sujet n’a pas été autant étudié pour les accouchements vaginaux.</a:t>
            </a:r>
            <a:endParaRPr lang="en" sz="2000" dirty="0"/>
          </a:p>
          <a:p>
            <a:pPr>
              <a:buFont typeface="Wingdings" pitchFamily="2" charset="2"/>
              <a:buChar char="Ø"/>
            </a:pPr>
            <a:endParaRPr lang="en" sz="2000" dirty="0"/>
          </a:p>
        </p:txBody>
      </p:sp>
      <p:pic>
        <p:nvPicPr>
          <p:cNvPr id="4" name="Image 3">
            <a:extLst>
              <a:ext uri="{FF2B5EF4-FFF2-40B4-BE49-F238E27FC236}">
                <a16:creationId xmlns:a16="http://schemas.microsoft.com/office/drawing/2014/main" id="{D758FDC3-3544-BE45-953F-0413C2459505}"/>
              </a:ext>
            </a:extLst>
          </p:cNvPr>
          <p:cNvPicPr>
            <a:picLocks noChangeAspect="1"/>
          </p:cNvPicPr>
          <p:nvPr/>
        </p:nvPicPr>
        <p:blipFill>
          <a:blip r:embed="rId3"/>
          <a:stretch>
            <a:fillRect/>
          </a:stretch>
        </p:blipFill>
        <p:spPr>
          <a:xfrm>
            <a:off x="9504218" y="397904"/>
            <a:ext cx="989778" cy="1461826"/>
          </a:xfrm>
          <a:prstGeom prst="rect">
            <a:avLst/>
          </a:prstGeom>
        </p:spPr>
      </p:pic>
    </p:spTree>
    <p:extLst>
      <p:ext uri="{BB962C8B-B14F-4D97-AF65-F5344CB8AC3E}">
        <p14:creationId xmlns:p14="http://schemas.microsoft.com/office/powerpoint/2010/main" val="3432045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A70D6-1E56-2845-8180-FDD53EF63EEA}"/>
              </a:ext>
            </a:extLst>
          </p:cNvPr>
          <p:cNvSpPr>
            <a:spLocks noGrp="1"/>
          </p:cNvSpPr>
          <p:nvPr>
            <p:ph type="title"/>
          </p:nvPr>
        </p:nvSpPr>
        <p:spPr/>
        <p:txBody>
          <a:bodyPr/>
          <a:lstStyle/>
          <a:p>
            <a:r>
              <a:rPr lang="fr-CA" dirty="0"/>
              <a:t>Conclusion finale</a:t>
            </a:r>
          </a:p>
        </p:txBody>
      </p:sp>
      <p:sp>
        <p:nvSpPr>
          <p:cNvPr id="3" name="Espace réservé du contenu 2">
            <a:extLst>
              <a:ext uri="{FF2B5EF4-FFF2-40B4-BE49-F238E27FC236}">
                <a16:creationId xmlns:a16="http://schemas.microsoft.com/office/drawing/2014/main" id="{AB431DAE-7AA1-FC4B-A335-4D28E7461EC0}"/>
              </a:ext>
            </a:extLst>
          </p:cNvPr>
          <p:cNvSpPr>
            <a:spLocks noGrp="1"/>
          </p:cNvSpPr>
          <p:nvPr>
            <p:ph idx="1"/>
          </p:nvPr>
        </p:nvSpPr>
        <p:spPr/>
        <p:txBody>
          <a:bodyPr/>
          <a:lstStyle/>
          <a:p>
            <a:pPr>
              <a:buFont typeface="Wingdings" pitchFamily="2" charset="2"/>
              <a:buChar char="Ø"/>
            </a:pPr>
            <a:r>
              <a:rPr lang="fr-CA" dirty="0"/>
              <a:t>  L’acide </a:t>
            </a:r>
            <a:r>
              <a:rPr lang="fr-CA" dirty="0" err="1"/>
              <a:t>tranexamique</a:t>
            </a:r>
            <a:r>
              <a:rPr lang="fr-CA" dirty="0"/>
              <a:t> en traitement de l’HPP semble avoir prouvé son efficacité dans la réduction des saignements ainsi que de la mortalité due à l’HPP, et ce, surtout lorsqu’administré dans les 3 premières heures suivant le début du saignement. On conclue donc que </a:t>
            </a:r>
            <a:r>
              <a:rPr lang="fr-CA" dirty="0">
                <a:solidFill>
                  <a:srgbClr val="00B050"/>
                </a:solidFill>
              </a:rPr>
              <a:t>l’AT devrait être utilisé dans ce contexte (traitement)</a:t>
            </a:r>
            <a:r>
              <a:rPr lang="fr-CA" dirty="0"/>
              <a:t>.</a:t>
            </a:r>
          </a:p>
          <a:p>
            <a:pPr>
              <a:buFont typeface="Wingdings" pitchFamily="2" charset="2"/>
              <a:buChar char="Ø"/>
            </a:pPr>
            <a:r>
              <a:rPr lang="fr-CA" dirty="0"/>
              <a:t>L’acide </a:t>
            </a:r>
            <a:r>
              <a:rPr lang="fr-CA" dirty="0" err="1"/>
              <a:t>tranexamique</a:t>
            </a:r>
            <a:r>
              <a:rPr lang="fr-CA" dirty="0"/>
              <a:t> en </a:t>
            </a:r>
            <a:r>
              <a:rPr lang="fr-CA" dirty="0">
                <a:solidFill>
                  <a:srgbClr val="00B050"/>
                </a:solidFill>
              </a:rPr>
              <a:t>prophylaxie</a:t>
            </a:r>
            <a:r>
              <a:rPr lang="fr-CA" dirty="0"/>
              <a:t> de l’HPP </a:t>
            </a:r>
            <a:r>
              <a:rPr lang="fr-CA" u="sng" dirty="0"/>
              <a:t>semble</a:t>
            </a:r>
            <a:r>
              <a:rPr lang="fr-CA" dirty="0"/>
              <a:t> avoir des effets bénéfiques et est </a:t>
            </a:r>
            <a:r>
              <a:rPr lang="fr-CA" dirty="0">
                <a:solidFill>
                  <a:srgbClr val="00B050"/>
                </a:solidFill>
              </a:rPr>
              <a:t>à envisager dans un avenir rapproché</a:t>
            </a:r>
            <a:r>
              <a:rPr lang="fr-CA" dirty="0"/>
              <a:t> (pourrait cependant nécessiter plus d’étude pour confirmer son efficacité et surtout pour s’assurer de l’innocuité du médicament).</a:t>
            </a:r>
          </a:p>
        </p:txBody>
      </p:sp>
    </p:spTree>
    <p:extLst>
      <p:ext uri="{BB962C8B-B14F-4D97-AF65-F5344CB8AC3E}">
        <p14:creationId xmlns:p14="http://schemas.microsoft.com/office/powerpoint/2010/main" val="779906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009BA7-81E6-CF4D-8EFA-8D8DFE6EA036}"/>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Pour le futur…</a:t>
            </a:r>
          </a:p>
        </p:txBody>
      </p:sp>
      <p:sp>
        <p:nvSpPr>
          <p:cNvPr id="5" name="ZoneTexte 4">
            <a:extLst>
              <a:ext uri="{FF2B5EF4-FFF2-40B4-BE49-F238E27FC236}">
                <a16:creationId xmlns:a16="http://schemas.microsoft.com/office/drawing/2014/main" id="{EF0BD06D-A52D-B34E-9DE9-1BA7B65DC6EF}"/>
              </a:ext>
            </a:extLst>
          </p:cNvPr>
          <p:cNvSpPr txBox="1"/>
          <p:nvPr/>
        </p:nvSpPr>
        <p:spPr>
          <a:xfrm>
            <a:off x="5753844" y="517803"/>
            <a:ext cx="5088767" cy="6340197"/>
          </a:xfrm>
          <a:prstGeom prst="rect">
            <a:avLst/>
          </a:prstGeom>
          <a:noFill/>
        </p:spPr>
        <p:txBody>
          <a:bodyPr wrap="square" rtlCol="0">
            <a:spAutoFit/>
          </a:bodyPr>
          <a:lstStyle/>
          <a:p>
            <a:pPr marL="342900" indent="-342900">
              <a:buFont typeface="Wingdings" pitchFamily="2" charset="2"/>
              <a:buChar char="Ø"/>
            </a:pPr>
            <a:r>
              <a:rPr lang="fr-CA" sz="2400" dirty="0"/>
              <a:t> Nécessité de répéter des études sur le même sujet avec taille d’échantillon assez grande pour évaluer la sécurité du médicament (risque thromboembolique entre autres).</a:t>
            </a:r>
          </a:p>
          <a:p>
            <a:pPr marL="342900" indent="-342900">
              <a:buFont typeface="Wingdings" pitchFamily="2" charset="2"/>
              <a:buChar char="Ø"/>
            </a:pPr>
            <a:r>
              <a:rPr lang="fr-CA" sz="2400" dirty="0"/>
              <a:t>Pourrait être intéressant d’initier des recherches sur le sujet en Amérique du Nord (aucune pour le moment).</a:t>
            </a:r>
          </a:p>
          <a:p>
            <a:pPr marL="342900" indent="-342900">
              <a:buFont typeface="Wingdings" pitchFamily="2" charset="2"/>
              <a:buChar char="Ø"/>
            </a:pPr>
            <a:r>
              <a:rPr lang="fr-CA" sz="2400" dirty="0"/>
              <a:t> Étude sur l’utilisation d’AT dans le </a:t>
            </a:r>
            <a:r>
              <a:rPr lang="fr-CA" sz="2400" dirty="0" err="1"/>
              <a:t>Tx</a:t>
            </a:r>
            <a:r>
              <a:rPr lang="fr-CA" sz="2400" dirty="0"/>
              <a:t> de l’HPP serait intéressante à faire en divisant des sous-groupes selon les causes de l’HPP initialement (aussi efficace dans une HPP causée par une atonie utérine que par une lacération, par exemple?)</a:t>
            </a:r>
          </a:p>
          <a:p>
            <a:pPr marL="342900" indent="-342900">
              <a:buFont typeface="Wingdings" pitchFamily="2" charset="2"/>
              <a:buChar char="Ø"/>
            </a:pPr>
            <a:endParaRPr lang="fr-FR" sz="2200" dirty="0">
              <a:solidFill>
                <a:srgbClr val="000000"/>
              </a:solidFill>
            </a:endParaRPr>
          </a:p>
        </p:txBody>
      </p:sp>
    </p:spTree>
    <p:extLst>
      <p:ext uri="{BB962C8B-B14F-4D97-AF65-F5344CB8AC3E}">
        <p14:creationId xmlns:p14="http://schemas.microsoft.com/office/powerpoint/2010/main" val="3954377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34DCD4-F656-AB41-B878-6B9ACAC255F9}"/>
              </a:ext>
            </a:extLst>
          </p:cNvPr>
          <p:cNvSpPr>
            <a:spLocks noGrp="1"/>
          </p:cNvSpPr>
          <p:nvPr>
            <p:ph type="title"/>
          </p:nvPr>
        </p:nvSpPr>
        <p:spPr>
          <a:xfrm>
            <a:off x="1024128" y="585216"/>
            <a:ext cx="9720072" cy="1499616"/>
          </a:xfrm>
        </p:spPr>
        <p:txBody>
          <a:bodyPr>
            <a:normAutofit/>
          </a:bodyPr>
          <a:lstStyle/>
          <a:p>
            <a:r>
              <a:rPr lang="fr-CA" sz="7000" dirty="0"/>
              <a:t>Questions?</a:t>
            </a:r>
          </a:p>
        </p:txBody>
      </p:sp>
      <p:pic>
        <p:nvPicPr>
          <p:cNvPr id="7" name="Graphic 6">
            <a:extLst>
              <a:ext uri="{FF2B5EF4-FFF2-40B4-BE49-F238E27FC236}">
                <a16:creationId xmlns:a16="http://schemas.microsoft.com/office/drawing/2014/main" id="{EC888C29-81D1-463B-A73E-3572B730C6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9738" y="2233653"/>
            <a:ext cx="3448851" cy="3448851"/>
          </a:xfrm>
          <a:prstGeom prst="rect">
            <a:avLst/>
          </a:prstGeom>
        </p:spPr>
      </p:pic>
    </p:spTree>
    <p:extLst>
      <p:ext uri="{BB962C8B-B14F-4D97-AF65-F5344CB8AC3E}">
        <p14:creationId xmlns:p14="http://schemas.microsoft.com/office/powerpoint/2010/main" val="1369071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2A937-7855-5349-8581-759B97CA80F1}"/>
              </a:ext>
            </a:extLst>
          </p:cNvPr>
          <p:cNvSpPr>
            <a:spLocks noGrp="1"/>
          </p:cNvSpPr>
          <p:nvPr>
            <p:ph type="title"/>
          </p:nvPr>
        </p:nvSpPr>
        <p:spPr/>
        <p:txBody>
          <a:bodyPr/>
          <a:lstStyle/>
          <a:p>
            <a:r>
              <a:rPr lang="fr-CA" dirty="0"/>
              <a:t>bibliographie</a:t>
            </a:r>
          </a:p>
        </p:txBody>
      </p:sp>
      <p:sp>
        <p:nvSpPr>
          <p:cNvPr id="3" name="Espace réservé du contenu 2">
            <a:extLst>
              <a:ext uri="{FF2B5EF4-FFF2-40B4-BE49-F238E27FC236}">
                <a16:creationId xmlns:a16="http://schemas.microsoft.com/office/drawing/2014/main" id="{1408FC1B-605A-5E48-AFA4-EE732CA1A61D}"/>
              </a:ext>
            </a:extLst>
          </p:cNvPr>
          <p:cNvSpPr>
            <a:spLocks noGrp="1"/>
          </p:cNvSpPr>
          <p:nvPr>
            <p:ph idx="1"/>
          </p:nvPr>
        </p:nvSpPr>
        <p:spPr>
          <a:xfrm>
            <a:off x="1024129" y="1835450"/>
            <a:ext cx="9720071" cy="4023360"/>
          </a:xfrm>
        </p:spPr>
        <p:txBody>
          <a:bodyPr>
            <a:noAutofit/>
          </a:bodyPr>
          <a:lstStyle/>
          <a:p>
            <a:pPr marL="0" indent="0" fontAlgn="ctr">
              <a:buNone/>
            </a:pPr>
            <a:r>
              <a:rPr lang="fr-FR" sz="1500" dirty="0"/>
              <a:t>1- </a:t>
            </a:r>
            <a:r>
              <a:rPr lang="fr-FR" sz="1500" dirty="0" err="1"/>
              <a:t>Collaborators</a:t>
            </a:r>
            <a:r>
              <a:rPr lang="fr-FR" sz="1500" dirty="0"/>
              <a:t>, W. </a:t>
            </a:r>
            <a:r>
              <a:rPr lang="fr-FR" sz="1500" dirty="0" err="1"/>
              <a:t>T</a:t>
            </a:r>
            <a:r>
              <a:rPr lang="fr-FR" sz="1500" dirty="0"/>
              <a:t>. (2017). </a:t>
            </a:r>
            <a:r>
              <a:rPr lang="fr-FR" sz="1500" dirty="0" err="1"/>
              <a:t>Effect</a:t>
            </a:r>
            <a:r>
              <a:rPr lang="fr-FR" sz="1500" dirty="0"/>
              <a:t> of </a:t>
            </a:r>
            <a:r>
              <a:rPr lang="fr-FR" sz="1500" dirty="0" err="1"/>
              <a:t>early</a:t>
            </a:r>
            <a:r>
              <a:rPr lang="fr-FR" sz="1500" dirty="0"/>
              <a:t> </a:t>
            </a:r>
            <a:r>
              <a:rPr lang="fr-FR" sz="1500" dirty="0" err="1"/>
              <a:t>tranexamic</a:t>
            </a:r>
            <a:r>
              <a:rPr lang="fr-FR" sz="1500" dirty="0"/>
              <a:t> </a:t>
            </a:r>
            <a:r>
              <a:rPr lang="fr-FR" sz="1500" dirty="0" err="1"/>
              <a:t>acid</a:t>
            </a:r>
            <a:r>
              <a:rPr lang="fr-FR" sz="1500" dirty="0"/>
              <a:t> administration on </a:t>
            </a:r>
            <a:r>
              <a:rPr lang="fr-FR" sz="1500" dirty="0" err="1"/>
              <a:t>mortality</a:t>
            </a:r>
            <a:r>
              <a:rPr lang="fr-FR" sz="1500" dirty="0"/>
              <a:t>, </a:t>
            </a:r>
            <a:r>
              <a:rPr lang="fr-FR" sz="1500" dirty="0" err="1"/>
              <a:t>hysterectomy</a:t>
            </a:r>
            <a:r>
              <a:rPr lang="fr-FR" sz="1500" dirty="0"/>
              <a:t>, and </a:t>
            </a:r>
            <a:r>
              <a:rPr lang="fr-FR" sz="1500" dirty="0" err="1"/>
              <a:t>other</a:t>
            </a:r>
            <a:r>
              <a:rPr lang="fr-FR" sz="1500" dirty="0"/>
              <a:t> </a:t>
            </a:r>
            <a:r>
              <a:rPr lang="fr-FR" sz="1500" dirty="0" err="1"/>
              <a:t>morbidities</a:t>
            </a:r>
            <a:r>
              <a:rPr lang="fr-FR" sz="1500" dirty="0"/>
              <a:t> in </a:t>
            </a:r>
            <a:r>
              <a:rPr lang="fr-FR" sz="1500" dirty="0" err="1"/>
              <a:t>women</a:t>
            </a:r>
            <a:r>
              <a:rPr lang="fr-FR" sz="1500" dirty="0"/>
              <a:t> </a:t>
            </a:r>
            <a:r>
              <a:rPr lang="fr-FR" sz="1500" dirty="0" err="1"/>
              <a:t>with</a:t>
            </a:r>
            <a:r>
              <a:rPr lang="fr-FR" sz="1500" dirty="0"/>
              <a:t> post-partum </a:t>
            </a:r>
            <a:r>
              <a:rPr lang="fr-FR" sz="1500" dirty="0" err="1"/>
              <a:t>haemorrhage</a:t>
            </a:r>
            <a:r>
              <a:rPr lang="fr-FR" sz="1500" dirty="0"/>
              <a:t> (WOMAN): an international, </a:t>
            </a:r>
            <a:r>
              <a:rPr lang="fr-FR" sz="1500" dirty="0" err="1"/>
              <a:t>randomised</a:t>
            </a:r>
            <a:r>
              <a:rPr lang="fr-FR" sz="1500" dirty="0"/>
              <a:t>, double-</a:t>
            </a:r>
            <a:r>
              <a:rPr lang="fr-FR" sz="1500" dirty="0" err="1"/>
              <a:t>blind</a:t>
            </a:r>
            <a:r>
              <a:rPr lang="fr-FR" sz="1500" dirty="0"/>
              <a:t>, placebo-</a:t>
            </a:r>
            <a:r>
              <a:rPr lang="fr-FR" sz="1500" dirty="0" err="1"/>
              <a:t>controlled</a:t>
            </a:r>
            <a:r>
              <a:rPr lang="fr-FR" sz="1500" dirty="0"/>
              <a:t> trial. </a:t>
            </a:r>
            <a:r>
              <a:rPr lang="fr-CA" sz="1500" i="1" dirty="0"/>
              <a:t>Lancet, 389</a:t>
            </a:r>
            <a:r>
              <a:rPr lang="fr-FR" sz="1500" dirty="0"/>
              <a:t>(10084), 2105-2116. doi:10.1016/S0140-6736(17)30638-4</a:t>
            </a:r>
          </a:p>
          <a:p>
            <a:pPr marL="0" indent="0" fontAlgn="ctr">
              <a:buNone/>
            </a:pPr>
            <a:r>
              <a:rPr lang="fr-FR" sz="1500" dirty="0"/>
              <a:t>2- </a:t>
            </a:r>
            <a:r>
              <a:rPr lang="fr-FR" sz="1500" dirty="0" err="1"/>
              <a:t>Ducloy-Bouthors</a:t>
            </a:r>
            <a:r>
              <a:rPr lang="fr-FR" sz="1500" dirty="0"/>
              <a:t>, A. S., Jude, B., Duhamel, A., </a:t>
            </a:r>
            <a:r>
              <a:rPr lang="fr-FR" sz="1500" dirty="0" err="1"/>
              <a:t>Broisin</a:t>
            </a:r>
            <a:r>
              <a:rPr lang="fr-FR" sz="1500" dirty="0"/>
              <a:t>, F., </a:t>
            </a:r>
            <a:r>
              <a:rPr lang="fr-FR" sz="1500" dirty="0" err="1"/>
              <a:t>Huissoud</a:t>
            </a:r>
            <a:r>
              <a:rPr lang="fr-FR" sz="1500" dirty="0"/>
              <a:t>, C., Keita-Meyer, H., . . . </a:t>
            </a:r>
            <a:r>
              <a:rPr lang="fr-FR" sz="1500" dirty="0" err="1"/>
              <a:t>Susen</a:t>
            </a:r>
            <a:r>
              <a:rPr lang="fr-FR" sz="1500" dirty="0"/>
              <a:t>, S. (2011). High-dose </a:t>
            </a:r>
            <a:r>
              <a:rPr lang="fr-FR" sz="1500" dirty="0" err="1"/>
              <a:t>tranexamic</a:t>
            </a:r>
            <a:r>
              <a:rPr lang="fr-FR" sz="1500" dirty="0"/>
              <a:t> </a:t>
            </a:r>
            <a:r>
              <a:rPr lang="fr-FR" sz="1500" dirty="0" err="1"/>
              <a:t>acid</a:t>
            </a:r>
            <a:r>
              <a:rPr lang="fr-FR" sz="1500" dirty="0"/>
              <a:t> </a:t>
            </a:r>
            <a:r>
              <a:rPr lang="fr-FR" sz="1500" dirty="0" err="1"/>
              <a:t>reduces</a:t>
            </a:r>
            <a:r>
              <a:rPr lang="fr-FR" sz="1500" dirty="0"/>
              <a:t> </a:t>
            </a:r>
            <a:r>
              <a:rPr lang="fr-FR" sz="1500" dirty="0" err="1"/>
              <a:t>blood</a:t>
            </a:r>
            <a:r>
              <a:rPr lang="fr-FR" sz="1500" dirty="0"/>
              <a:t> </a:t>
            </a:r>
            <a:r>
              <a:rPr lang="fr-FR" sz="1500" dirty="0" err="1"/>
              <a:t>loss</a:t>
            </a:r>
            <a:r>
              <a:rPr lang="fr-FR" sz="1500" dirty="0"/>
              <a:t> in postpartum </a:t>
            </a:r>
            <a:r>
              <a:rPr lang="fr-FR" sz="1500" dirty="0" err="1"/>
              <a:t>haemorrhage</a:t>
            </a:r>
            <a:r>
              <a:rPr lang="fr-FR" sz="1500" dirty="0"/>
              <a:t>. </a:t>
            </a:r>
            <a:r>
              <a:rPr lang="fr-CA" sz="1500" i="1" dirty="0" err="1"/>
              <a:t>Crit</a:t>
            </a:r>
            <a:r>
              <a:rPr lang="fr-CA" sz="1500" i="1" dirty="0"/>
              <a:t> Care, 15</a:t>
            </a:r>
            <a:r>
              <a:rPr lang="fr-FR" sz="1500" dirty="0"/>
              <a:t>(2), R117. doi:10.1186/cc10143</a:t>
            </a:r>
          </a:p>
          <a:p>
            <a:pPr marL="0" indent="0" fontAlgn="ctr">
              <a:buNone/>
            </a:pPr>
            <a:r>
              <a:rPr lang="fr-FR" sz="1500" dirty="0"/>
              <a:t>3- </a:t>
            </a:r>
            <a:r>
              <a:rPr lang="fr-FR" sz="1500" dirty="0" err="1"/>
              <a:t>Sentilhes</a:t>
            </a:r>
            <a:r>
              <a:rPr lang="fr-FR" sz="1500" dirty="0"/>
              <a:t>, L., </a:t>
            </a:r>
            <a:r>
              <a:rPr lang="fr-FR" sz="1500" dirty="0" err="1"/>
              <a:t>Winer</a:t>
            </a:r>
            <a:r>
              <a:rPr lang="fr-FR" sz="1500" dirty="0"/>
              <a:t>, N., </a:t>
            </a:r>
            <a:r>
              <a:rPr lang="fr-FR" sz="1500" dirty="0" err="1"/>
              <a:t>Azria</a:t>
            </a:r>
            <a:r>
              <a:rPr lang="fr-FR" sz="1500" dirty="0"/>
              <a:t>, E., Senat, M. V., Le Ray, C., </a:t>
            </a:r>
            <a:r>
              <a:rPr lang="fr-FR" sz="1500" dirty="0" err="1"/>
              <a:t>Vardon</a:t>
            </a:r>
            <a:r>
              <a:rPr lang="fr-FR" sz="1500" dirty="0"/>
              <a:t>, D., . . . Groupe de Recherche en </a:t>
            </a:r>
            <a:r>
              <a:rPr lang="fr-FR" sz="1500" dirty="0" err="1"/>
              <a:t>Obstetrique</a:t>
            </a:r>
            <a:r>
              <a:rPr lang="fr-FR" sz="1500" dirty="0"/>
              <a:t> et, G. (2018). </a:t>
            </a:r>
            <a:r>
              <a:rPr lang="fr-FR" sz="1500" dirty="0" err="1"/>
              <a:t>Tranexamic</a:t>
            </a:r>
            <a:r>
              <a:rPr lang="fr-FR" sz="1500" dirty="0"/>
              <a:t> Acid for the </a:t>
            </a:r>
            <a:r>
              <a:rPr lang="fr-FR" sz="1500" dirty="0" err="1"/>
              <a:t>Prevention</a:t>
            </a:r>
            <a:r>
              <a:rPr lang="fr-FR" sz="1500" dirty="0"/>
              <a:t> of Blood </a:t>
            </a:r>
            <a:r>
              <a:rPr lang="fr-FR" sz="1500" dirty="0" err="1"/>
              <a:t>Loss</a:t>
            </a:r>
            <a:r>
              <a:rPr lang="fr-FR" sz="1500" dirty="0"/>
              <a:t> </a:t>
            </a:r>
            <a:r>
              <a:rPr lang="fr-FR" sz="1500" dirty="0" err="1"/>
              <a:t>after</a:t>
            </a:r>
            <a:r>
              <a:rPr lang="fr-FR" sz="1500" dirty="0"/>
              <a:t> Vaginal Delivery. </a:t>
            </a:r>
            <a:r>
              <a:rPr lang="fr-CA" sz="1500" i="1" dirty="0"/>
              <a:t>N </a:t>
            </a:r>
            <a:r>
              <a:rPr lang="fr-CA" sz="1500" i="1" dirty="0" err="1"/>
              <a:t>Engl</a:t>
            </a:r>
            <a:r>
              <a:rPr lang="fr-CA" sz="1500" i="1" dirty="0"/>
              <a:t> J Med, 379</a:t>
            </a:r>
            <a:r>
              <a:rPr lang="fr-FR" sz="1500" dirty="0"/>
              <a:t>(8), 731-742. doi:10.1056/NEJMoa1800942</a:t>
            </a:r>
          </a:p>
          <a:p>
            <a:pPr marL="0" indent="0" fontAlgn="ctr">
              <a:buNone/>
            </a:pPr>
            <a:r>
              <a:rPr lang="fr-FR" sz="1500" dirty="0"/>
              <a:t>4- </a:t>
            </a:r>
            <a:r>
              <a:rPr lang="fr-FR" sz="1500" dirty="0" err="1"/>
              <a:t>Mirghafourvand</a:t>
            </a:r>
            <a:r>
              <a:rPr lang="fr-FR" sz="1500" dirty="0"/>
              <a:t>, M., Mohammad-</a:t>
            </a:r>
            <a:r>
              <a:rPr lang="fr-FR" sz="1500" dirty="0" err="1"/>
              <a:t>Alizadeh</a:t>
            </a:r>
            <a:r>
              <a:rPr lang="fr-FR" sz="1500" dirty="0"/>
              <a:t>, S., </a:t>
            </a:r>
            <a:r>
              <a:rPr lang="fr-FR" sz="1500" dirty="0" err="1"/>
              <a:t>Abbasalizadeh</a:t>
            </a:r>
            <a:r>
              <a:rPr lang="fr-FR" sz="1500" dirty="0"/>
              <a:t>, F., &amp; </a:t>
            </a:r>
            <a:r>
              <a:rPr lang="fr-FR" sz="1500" dirty="0" err="1"/>
              <a:t>Shirdel</a:t>
            </a:r>
            <a:r>
              <a:rPr lang="fr-FR" sz="1500" dirty="0"/>
              <a:t>, M. (2015). The </a:t>
            </a:r>
            <a:r>
              <a:rPr lang="fr-FR" sz="1500" dirty="0" err="1"/>
              <a:t>effect</a:t>
            </a:r>
            <a:r>
              <a:rPr lang="fr-FR" sz="1500" dirty="0"/>
              <a:t> of </a:t>
            </a:r>
            <a:r>
              <a:rPr lang="fr-FR" sz="1500" dirty="0" err="1"/>
              <a:t>prophylactic</a:t>
            </a:r>
            <a:r>
              <a:rPr lang="fr-FR" sz="1500" dirty="0"/>
              <a:t> </a:t>
            </a:r>
            <a:r>
              <a:rPr lang="fr-FR" sz="1500" dirty="0" err="1"/>
              <a:t>intravenous</a:t>
            </a:r>
            <a:r>
              <a:rPr lang="fr-FR" sz="1500" dirty="0"/>
              <a:t> </a:t>
            </a:r>
            <a:r>
              <a:rPr lang="fr-FR" sz="1500" dirty="0" err="1"/>
              <a:t>tranexamic</a:t>
            </a:r>
            <a:r>
              <a:rPr lang="fr-FR" sz="1500" dirty="0"/>
              <a:t> </a:t>
            </a:r>
            <a:r>
              <a:rPr lang="fr-FR" sz="1500" dirty="0" err="1"/>
              <a:t>acid</a:t>
            </a:r>
            <a:r>
              <a:rPr lang="fr-FR" sz="1500" dirty="0"/>
              <a:t> on </a:t>
            </a:r>
            <a:r>
              <a:rPr lang="fr-FR" sz="1500" dirty="0" err="1"/>
              <a:t>blood</a:t>
            </a:r>
            <a:r>
              <a:rPr lang="fr-FR" sz="1500" dirty="0"/>
              <a:t> </a:t>
            </a:r>
            <a:r>
              <a:rPr lang="fr-FR" sz="1500" dirty="0" err="1"/>
              <a:t>loss</a:t>
            </a:r>
            <a:r>
              <a:rPr lang="fr-FR" sz="1500" dirty="0"/>
              <a:t> </a:t>
            </a:r>
            <a:r>
              <a:rPr lang="fr-FR" sz="1500" dirty="0" err="1"/>
              <a:t>after</a:t>
            </a:r>
            <a:r>
              <a:rPr lang="fr-FR" sz="1500" dirty="0"/>
              <a:t> vaginal </a:t>
            </a:r>
            <a:r>
              <a:rPr lang="fr-FR" sz="1500" dirty="0" err="1"/>
              <a:t>delivery</a:t>
            </a:r>
            <a:r>
              <a:rPr lang="fr-FR" sz="1500" dirty="0"/>
              <a:t> in </a:t>
            </a:r>
            <a:r>
              <a:rPr lang="fr-FR" sz="1500" dirty="0" err="1"/>
              <a:t>women</a:t>
            </a:r>
            <a:r>
              <a:rPr lang="fr-FR" sz="1500" dirty="0"/>
              <a:t> at </a:t>
            </a:r>
            <a:r>
              <a:rPr lang="fr-FR" sz="1500" dirty="0" err="1"/>
              <a:t>low</a:t>
            </a:r>
            <a:r>
              <a:rPr lang="fr-FR" sz="1500" dirty="0"/>
              <a:t> </a:t>
            </a:r>
            <a:r>
              <a:rPr lang="fr-FR" sz="1500" dirty="0" err="1"/>
              <a:t>risk</a:t>
            </a:r>
            <a:r>
              <a:rPr lang="fr-FR" sz="1500" dirty="0"/>
              <a:t> of postpartum </a:t>
            </a:r>
            <a:r>
              <a:rPr lang="fr-FR" sz="1500" dirty="0" err="1"/>
              <a:t>haemorrhage</a:t>
            </a:r>
            <a:r>
              <a:rPr lang="fr-FR" sz="1500" dirty="0"/>
              <a:t>: a double-</a:t>
            </a:r>
            <a:r>
              <a:rPr lang="fr-FR" sz="1500" dirty="0" err="1"/>
              <a:t>blind</a:t>
            </a:r>
            <a:r>
              <a:rPr lang="fr-FR" sz="1500" dirty="0"/>
              <a:t> </a:t>
            </a:r>
            <a:r>
              <a:rPr lang="fr-FR" sz="1500" dirty="0" err="1"/>
              <a:t>randomised</a:t>
            </a:r>
            <a:r>
              <a:rPr lang="fr-FR" sz="1500" dirty="0"/>
              <a:t> </a:t>
            </a:r>
            <a:r>
              <a:rPr lang="fr-FR" sz="1500" dirty="0" err="1"/>
              <a:t>controlled</a:t>
            </a:r>
            <a:r>
              <a:rPr lang="fr-FR" sz="1500" dirty="0"/>
              <a:t> trial. </a:t>
            </a:r>
            <a:r>
              <a:rPr lang="fr-CA" sz="1500" i="1" dirty="0" err="1"/>
              <a:t>Aust</a:t>
            </a:r>
            <a:r>
              <a:rPr lang="fr-CA" sz="1500" i="1" dirty="0"/>
              <a:t> N Z J </a:t>
            </a:r>
            <a:r>
              <a:rPr lang="fr-CA" sz="1500" i="1" dirty="0" err="1"/>
              <a:t>Obstet</a:t>
            </a:r>
            <a:r>
              <a:rPr lang="fr-CA" sz="1500" i="1" dirty="0"/>
              <a:t> </a:t>
            </a:r>
            <a:r>
              <a:rPr lang="fr-CA" sz="1500" i="1" dirty="0" err="1"/>
              <a:t>Gynaecol</a:t>
            </a:r>
            <a:r>
              <a:rPr lang="fr-CA" sz="1500" i="1" dirty="0"/>
              <a:t>, 55</a:t>
            </a:r>
            <a:r>
              <a:rPr lang="fr-FR" sz="1500" dirty="0"/>
              <a:t>(1), 53-58. doi:10.1111/ajo.12262</a:t>
            </a:r>
          </a:p>
          <a:p>
            <a:pPr marL="0" indent="0" fontAlgn="ctr">
              <a:buNone/>
            </a:pPr>
            <a:r>
              <a:rPr lang="fr-FR" sz="1500" dirty="0"/>
              <a:t>5- </a:t>
            </a:r>
            <a:r>
              <a:rPr lang="fr-FR" sz="1500" dirty="0" err="1"/>
              <a:t>Gungorduk</a:t>
            </a:r>
            <a:r>
              <a:rPr lang="fr-FR" sz="1500" dirty="0"/>
              <a:t>, K., </a:t>
            </a:r>
            <a:r>
              <a:rPr lang="fr-FR" sz="1500" dirty="0" err="1"/>
              <a:t>Asicioglu</a:t>
            </a:r>
            <a:r>
              <a:rPr lang="fr-FR" sz="1500" dirty="0"/>
              <a:t>, O., </a:t>
            </a:r>
            <a:r>
              <a:rPr lang="fr-FR" sz="1500" dirty="0" err="1"/>
              <a:t>Yildirim</a:t>
            </a:r>
            <a:r>
              <a:rPr lang="fr-FR" sz="1500" dirty="0"/>
              <a:t>, G., </a:t>
            </a:r>
            <a:r>
              <a:rPr lang="fr-FR" sz="1500" dirty="0" err="1"/>
              <a:t>Ark</a:t>
            </a:r>
            <a:r>
              <a:rPr lang="fr-FR" sz="1500" dirty="0"/>
              <a:t>, C., Tekirdag, A. I., &amp; </a:t>
            </a:r>
            <a:r>
              <a:rPr lang="fr-FR" sz="1500" dirty="0" err="1"/>
              <a:t>Besimoglu</a:t>
            </a:r>
            <a:r>
              <a:rPr lang="fr-FR" sz="1500" dirty="0"/>
              <a:t>, B. (2013). Can </a:t>
            </a:r>
            <a:r>
              <a:rPr lang="fr-FR" sz="1500" dirty="0" err="1"/>
              <a:t>intravenous</a:t>
            </a:r>
            <a:r>
              <a:rPr lang="fr-FR" sz="1500" dirty="0"/>
              <a:t> injection of </a:t>
            </a:r>
            <a:r>
              <a:rPr lang="fr-FR" sz="1500" dirty="0" err="1"/>
              <a:t>tranexamic</a:t>
            </a:r>
            <a:r>
              <a:rPr lang="fr-FR" sz="1500" dirty="0"/>
              <a:t> </a:t>
            </a:r>
            <a:r>
              <a:rPr lang="fr-FR" sz="1500" dirty="0" err="1"/>
              <a:t>acid</a:t>
            </a:r>
            <a:r>
              <a:rPr lang="fr-FR" sz="1500" dirty="0"/>
              <a:t> </a:t>
            </a:r>
            <a:r>
              <a:rPr lang="fr-FR" sz="1500" dirty="0" err="1"/>
              <a:t>be</a:t>
            </a:r>
            <a:r>
              <a:rPr lang="fr-FR" sz="1500" dirty="0"/>
              <a:t> </a:t>
            </a:r>
            <a:r>
              <a:rPr lang="fr-FR" sz="1500" dirty="0" err="1"/>
              <a:t>used</a:t>
            </a:r>
            <a:r>
              <a:rPr lang="fr-FR" sz="1500" dirty="0"/>
              <a:t> in routine practice </a:t>
            </a:r>
            <a:r>
              <a:rPr lang="fr-FR" sz="1500" dirty="0" err="1"/>
              <a:t>with</a:t>
            </a:r>
            <a:r>
              <a:rPr lang="fr-FR" sz="1500" dirty="0"/>
              <a:t> active management of the </a:t>
            </a:r>
            <a:r>
              <a:rPr lang="fr-FR" sz="1500" dirty="0" err="1"/>
              <a:t>third</a:t>
            </a:r>
            <a:r>
              <a:rPr lang="fr-FR" sz="1500" dirty="0"/>
              <a:t> stage of </a:t>
            </a:r>
            <a:r>
              <a:rPr lang="fr-FR" sz="1500" dirty="0" err="1"/>
              <a:t>labor</a:t>
            </a:r>
            <a:r>
              <a:rPr lang="fr-FR" sz="1500" dirty="0"/>
              <a:t> in vaginal </a:t>
            </a:r>
            <a:r>
              <a:rPr lang="fr-FR" sz="1500" dirty="0" err="1"/>
              <a:t>delivery</a:t>
            </a:r>
            <a:r>
              <a:rPr lang="fr-FR" sz="1500" dirty="0"/>
              <a:t>? A </a:t>
            </a:r>
            <a:r>
              <a:rPr lang="fr-FR" sz="1500" dirty="0" err="1"/>
              <a:t>randomized</a:t>
            </a:r>
            <a:r>
              <a:rPr lang="fr-FR" sz="1500" dirty="0"/>
              <a:t> </a:t>
            </a:r>
            <a:r>
              <a:rPr lang="fr-FR" sz="1500" dirty="0" err="1"/>
              <a:t>controlled</a:t>
            </a:r>
            <a:r>
              <a:rPr lang="fr-FR" sz="1500" dirty="0"/>
              <a:t> </a:t>
            </a:r>
            <a:r>
              <a:rPr lang="fr-FR" sz="1500" dirty="0" err="1"/>
              <a:t>study</a:t>
            </a:r>
            <a:r>
              <a:rPr lang="fr-FR" sz="1500" dirty="0"/>
              <a:t>. </a:t>
            </a:r>
            <a:r>
              <a:rPr lang="fr-CA" sz="1500" i="1" dirty="0"/>
              <a:t>Am J </a:t>
            </a:r>
            <a:r>
              <a:rPr lang="fr-CA" sz="1500" i="1" dirty="0" err="1"/>
              <a:t>Perinatol</a:t>
            </a:r>
            <a:r>
              <a:rPr lang="fr-CA" sz="1500" i="1" dirty="0"/>
              <a:t>, 30</a:t>
            </a:r>
            <a:r>
              <a:rPr lang="fr-FR" sz="1500" dirty="0"/>
              <a:t>(5), 407-413. doi:10.1055/s-0032-1326986</a:t>
            </a:r>
          </a:p>
          <a:p>
            <a:pPr marL="0" indent="0" fontAlgn="ctr">
              <a:buNone/>
            </a:pPr>
            <a:r>
              <a:rPr lang="fr-FR" sz="1500" dirty="0"/>
              <a:t>6- </a:t>
            </a:r>
            <a:r>
              <a:rPr lang="fr-CA" sz="1500" dirty="0">
                <a:solidFill>
                  <a:srgbClr val="000000"/>
                </a:solidFill>
              </a:rPr>
              <a:t>«</a:t>
            </a:r>
            <a:r>
              <a:rPr lang="fr-CA" sz="1500" dirty="0"/>
              <a:t>L’acide </a:t>
            </a:r>
            <a:r>
              <a:rPr lang="fr-CA" sz="1500" dirty="0" err="1"/>
              <a:t>tranexamique</a:t>
            </a:r>
            <a:r>
              <a:rPr lang="fr-CA" sz="1500" dirty="0"/>
              <a:t> : Mettre fin au saignement utérin</a:t>
            </a:r>
            <a:r>
              <a:rPr lang="fr-CA" sz="1500" dirty="0">
                <a:solidFill>
                  <a:srgbClr val="000000"/>
                </a:solidFill>
              </a:rPr>
              <a:t>», </a:t>
            </a:r>
            <a:r>
              <a:rPr lang="fr-CA" sz="1500" i="1" dirty="0">
                <a:solidFill>
                  <a:srgbClr val="000000"/>
                </a:solidFill>
              </a:rPr>
              <a:t>Le Médecin du Québec</a:t>
            </a:r>
            <a:r>
              <a:rPr lang="fr-CA" sz="1500" dirty="0">
                <a:solidFill>
                  <a:srgbClr val="000000"/>
                </a:solidFill>
              </a:rPr>
              <a:t>,  février 2019, vol. 54, numéro 2, p.47-49</a:t>
            </a:r>
          </a:p>
          <a:p>
            <a:pPr marL="0" indent="0" fontAlgn="ctr">
              <a:buNone/>
            </a:pPr>
            <a:r>
              <a:rPr lang="fr-CA" sz="1500" dirty="0">
                <a:solidFill>
                  <a:srgbClr val="000000"/>
                </a:solidFill>
              </a:rPr>
              <a:t>7- </a:t>
            </a:r>
            <a:r>
              <a:rPr lang="fr-CA" sz="1500" dirty="0" err="1"/>
              <a:t>Weeks</a:t>
            </a:r>
            <a:r>
              <a:rPr lang="fr-CA" sz="1500" dirty="0"/>
              <a:t>, A. D., &amp; Lalonde, A. (2017). </a:t>
            </a:r>
            <a:r>
              <a:rPr lang="fr-CA" sz="1500" dirty="0" err="1"/>
              <a:t>Moving</a:t>
            </a:r>
            <a:r>
              <a:rPr lang="fr-CA" sz="1500" dirty="0"/>
              <a:t> Beyond </a:t>
            </a:r>
            <a:r>
              <a:rPr lang="fr-CA" sz="1500" dirty="0" err="1"/>
              <a:t>Uterotonics</a:t>
            </a:r>
            <a:r>
              <a:rPr lang="fr-CA" sz="1500" dirty="0"/>
              <a:t> for the </a:t>
            </a:r>
            <a:r>
              <a:rPr lang="fr-CA" sz="1500" dirty="0" err="1"/>
              <a:t>Treatment</a:t>
            </a:r>
            <a:r>
              <a:rPr lang="fr-CA" sz="1500" dirty="0"/>
              <a:t> of Postpartum </a:t>
            </a:r>
            <a:r>
              <a:rPr lang="fr-CA" sz="1500" dirty="0" err="1"/>
              <a:t>Hemorrhage</a:t>
            </a:r>
            <a:r>
              <a:rPr lang="fr-CA" sz="1500" dirty="0"/>
              <a:t>: </a:t>
            </a:r>
            <a:r>
              <a:rPr lang="fr-CA" sz="1500" dirty="0" err="1"/>
              <a:t>Lessons</a:t>
            </a:r>
            <a:r>
              <a:rPr lang="fr-CA" sz="1500" dirty="0"/>
              <a:t> </a:t>
            </a:r>
            <a:r>
              <a:rPr lang="fr-CA" sz="1500" dirty="0" err="1"/>
              <a:t>From</a:t>
            </a:r>
            <a:r>
              <a:rPr lang="fr-CA" sz="1500" dirty="0"/>
              <a:t> the WOMAN </a:t>
            </a:r>
            <a:r>
              <a:rPr lang="fr-CA" sz="1500" dirty="0" err="1"/>
              <a:t>Study</a:t>
            </a:r>
            <a:r>
              <a:rPr lang="fr-CA" sz="1500" dirty="0"/>
              <a:t>. </a:t>
            </a:r>
            <a:r>
              <a:rPr lang="fr-CA" sz="1500" i="1" dirty="0"/>
              <a:t>J </a:t>
            </a:r>
            <a:r>
              <a:rPr lang="fr-CA" sz="1500" i="1" dirty="0" err="1"/>
              <a:t>Obstet</a:t>
            </a:r>
            <a:r>
              <a:rPr lang="fr-CA" sz="1500" i="1" dirty="0"/>
              <a:t> </a:t>
            </a:r>
            <a:r>
              <a:rPr lang="fr-CA" sz="1500" i="1" dirty="0" err="1"/>
              <a:t>Gynaecol</a:t>
            </a:r>
            <a:r>
              <a:rPr lang="fr-CA" sz="1500" i="1" dirty="0"/>
              <a:t> Can, 39</a:t>
            </a:r>
            <a:r>
              <a:rPr lang="fr-CA" sz="1500" dirty="0"/>
              <a:t>(12), 1180-1182. doi:10.1016/j.jogc.2017.08.043</a:t>
            </a:r>
          </a:p>
          <a:p>
            <a:pPr marL="0" indent="0" fontAlgn="ctr">
              <a:buNone/>
            </a:pPr>
            <a:endParaRPr lang="fr-CA" sz="1500" dirty="0">
              <a:solidFill>
                <a:srgbClr val="000000"/>
              </a:solidFill>
            </a:endParaRPr>
          </a:p>
          <a:p>
            <a:pPr marL="0" indent="0" fontAlgn="ctr">
              <a:buNone/>
            </a:pPr>
            <a:endParaRPr lang="fr-FR" sz="1500" dirty="0"/>
          </a:p>
          <a:p>
            <a:pPr marL="0" indent="0" fontAlgn="ctr">
              <a:buNone/>
            </a:pPr>
            <a:endParaRPr lang="fr-CA" sz="1500" dirty="0"/>
          </a:p>
        </p:txBody>
      </p:sp>
    </p:spTree>
    <p:extLst>
      <p:ext uri="{BB962C8B-B14F-4D97-AF65-F5344CB8AC3E}">
        <p14:creationId xmlns:p14="http://schemas.microsoft.com/office/powerpoint/2010/main" val="146783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0C2003A-7E5F-4A4D-B051-87F43659228E}"/>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QUESTION DE RECHERCHE : PICO</a:t>
            </a:r>
          </a:p>
        </p:txBody>
      </p:sp>
      <p:sp>
        <p:nvSpPr>
          <p:cNvPr id="3" name="Espace réservé du contenu 2">
            <a:extLst>
              <a:ext uri="{FF2B5EF4-FFF2-40B4-BE49-F238E27FC236}">
                <a16:creationId xmlns:a16="http://schemas.microsoft.com/office/drawing/2014/main" id="{80F6D0BD-C04C-BE4F-BF2B-3EFEA008006E}"/>
              </a:ext>
            </a:extLst>
          </p:cNvPr>
          <p:cNvSpPr>
            <a:spLocks noGrp="1"/>
          </p:cNvSpPr>
          <p:nvPr>
            <p:ph idx="1"/>
          </p:nvPr>
        </p:nvSpPr>
        <p:spPr>
          <a:xfrm>
            <a:off x="4921209" y="234707"/>
            <a:ext cx="7115893" cy="6450906"/>
          </a:xfrm>
        </p:spPr>
        <p:txBody>
          <a:bodyPr anchor="ctr">
            <a:normAutofit/>
          </a:bodyPr>
          <a:lstStyle/>
          <a:p>
            <a:r>
              <a:rPr lang="fr-CA" sz="2000" u="sng" dirty="0"/>
              <a:t>POPULATION </a:t>
            </a:r>
          </a:p>
          <a:p>
            <a:pPr>
              <a:buFont typeface="Police système"/>
              <a:buChar char="→"/>
            </a:pPr>
            <a:r>
              <a:rPr lang="fr-CA" sz="2000" dirty="0"/>
              <a:t> Femmes en âge de procréer accouchant par voie vaginale.</a:t>
            </a:r>
          </a:p>
          <a:p>
            <a:pPr>
              <a:buFont typeface="Police système"/>
              <a:buChar char="→"/>
            </a:pPr>
            <a:endParaRPr lang="fr-CA" sz="2000" dirty="0"/>
          </a:p>
          <a:p>
            <a:pPr marL="0" indent="0">
              <a:buNone/>
            </a:pPr>
            <a:r>
              <a:rPr lang="fr-CA" sz="2000" u="sng" dirty="0"/>
              <a:t>INTERVENTION </a:t>
            </a:r>
          </a:p>
          <a:p>
            <a:pPr>
              <a:buFont typeface="Wingdings" pitchFamily="2" charset="2"/>
              <a:buChar char="Ø"/>
            </a:pPr>
            <a:r>
              <a:rPr lang="fr-CA" sz="2000" dirty="0"/>
              <a:t> Administration d’acide </a:t>
            </a:r>
            <a:r>
              <a:rPr lang="fr-CA" sz="2000" dirty="0" err="1"/>
              <a:t>tranexamique</a:t>
            </a:r>
            <a:r>
              <a:rPr lang="fr-CA" sz="2000" dirty="0"/>
              <a:t> intraveineux en postpartum soit en traitement soit en prévention de l’hémorragie du postpartum. </a:t>
            </a:r>
          </a:p>
          <a:p>
            <a:pPr>
              <a:buFont typeface="Wingdings" pitchFamily="2" charset="2"/>
              <a:buChar char="Ø"/>
            </a:pPr>
            <a:endParaRPr lang="fr-CA" sz="2000" dirty="0"/>
          </a:p>
          <a:p>
            <a:pPr marL="0" indent="0">
              <a:buNone/>
            </a:pPr>
            <a:r>
              <a:rPr lang="fr-CA" sz="2000" u="sng" dirty="0"/>
              <a:t>CONTRÔLE</a:t>
            </a:r>
            <a:endParaRPr lang="fr-CA" sz="2000" dirty="0"/>
          </a:p>
          <a:p>
            <a:pPr>
              <a:buFont typeface="Wingdings" pitchFamily="2" charset="2"/>
              <a:buChar char="Ø"/>
            </a:pPr>
            <a:r>
              <a:rPr lang="fr-CA" sz="2000" dirty="0"/>
              <a:t> Prise en charge active usuelle du 3</a:t>
            </a:r>
            <a:r>
              <a:rPr lang="fr-CA" sz="2000" baseline="30000" dirty="0"/>
              <a:t>e</a:t>
            </a:r>
            <a:r>
              <a:rPr lang="fr-CA" sz="2000" dirty="0"/>
              <a:t> stade du travail (administration d’</a:t>
            </a:r>
            <a:r>
              <a:rPr lang="fr-CA" sz="2000" dirty="0" err="1"/>
              <a:t>oxytocine</a:t>
            </a:r>
            <a:r>
              <a:rPr lang="fr-CA" sz="2000" dirty="0"/>
              <a:t>, clampage cordon, traction contrôlée du cordon, massages utérins, etc.)</a:t>
            </a:r>
          </a:p>
          <a:p>
            <a:pPr>
              <a:buFont typeface="Wingdings" pitchFamily="2" charset="2"/>
              <a:buChar char="Ø"/>
            </a:pPr>
            <a:endParaRPr lang="fr-CA" sz="2000" dirty="0"/>
          </a:p>
          <a:p>
            <a:pPr marL="0" indent="0">
              <a:buNone/>
            </a:pPr>
            <a:r>
              <a:rPr lang="fr-CA" sz="2000" u="sng" dirty="0"/>
              <a:t>OUTCOME</a:t>
            </a:r>
          </a:p>
          <a:p>
            <a:pPr>
              <a:buFont typeface="Wingdings" pitchFamily="2" charset="2"/>
              <a:buChar char="Ø"/>
            </a:pPr>
            <a:r>
              <a:rPr lang="fr-CA" sz="2000" dirty="0"/>
              <a:t> Contrôle/incidence des hémorragies du postpartum. </a:t>
            </a:r>
          </a:p>
        </p:txBody>
      </p:sp>
    </p:spTree>
    <p:extLst>
      <p:ext uri="{BB962C8B-B14F-4D97-AF65-F5344CB8AC3E}">
        <p14:creationId xmlns:p14="http://schemas.microsoft.com/office/powerpoint/2010/main" val="213493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FD18C10-BB60-F243-87A4-3ECB45521310}"/>
              </a:ext>
            </a:extLst>
          </p:cNvPr>
          <p:cNvSpPr>
            <a:spLocks noGrp="1"/>
          </p:cNvSpPr>
          <p:nvPr>
            <p:ph type="title"/>
          </p:nvPr>
        </p:nvSpPr>
        <p:spPr>
          <a:xfrm>
            <a:off x="964788" y="804333"/>
            <a:ext cx="3391900" cy="5249334"/>
          </a:xfrm>
        </p:spPr>
        <p:txBody>
          <a:bodyPr>
            <a:normAutofit/>
          </a:bodyPr>
          <a:lstStyle/>
          <a:p>
            <a:pPr algn="r"/>
            <a:r>
              <a:rPr lang="fr-CA" dirty="0"/>
              <a:t>MÉTHODOLOGIE</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C30073AE-EC80-2941-A971-373330A5ED6F}"/>
              </a:ext>
            </a:extLst>
          </p:cNvPr>
          <p:cNvSpPr>
            <a:spLocks noGrp="1"/>
          </p:cNvSpPr>
          <p:nvPr>
            <p:ph idx="1"/>
          </p:nvPr>
        </p:nvSpPr>
        <p:spPr>
          <a:xfrm>
            <a:off x="4999330" y="804333"/>
            <a:ext cx="6257721" cy="5249334"/>
          </a:xfrm>
        </p:spPr>
        <p:txBody>
          <a:bodyPr anchor="ctr">
            <a:noAutofit/>
          </a:bodyPr>
          <a:lstStyle/>
          <a:p>
            <a:pPr>
              <a:lnSpc>
                <a:spcPct val="100000"/>
              </a:lnSpc>
              <a:spcBef>
                <a:spcPts val="0"/>
              </a:spcBef>
            </a:pPr>
            <a:r>
              <a:rPr lang="fr-FR" dirty="0"/>
              <a:t>Bases de données utilisées : EMBASE, MEDLINE et </a:t>
            </a:r>
            <a:r>
              <a:rPr lang="fr-FR" dirty="0" err="1"/>
              <a:t>PubMed</a:t>
            </a:r>
            <a:r>
              <a:rPr lang="fr-FR" dirty="0"/>
              <a:t>, (pas de limite par rapport à période de publication)</a:t>
            </a:r>
          </a:p>
          <a:p>
            <a:pPr lvl="1">
              <a:lnSpc>
                <a:spcPct val="100000"/>
              </a:lnSpc>
              <a:spcBef>
                <a:spcPts val="0"/>
              </a:spcBef>
              <a:buFont typeface="Wingdings" pitchFamily="2" charset="2"/>
              <a:buChar char="Ø"/>
            </a:pPr>
            <a:r>
              <a:rPr lang="fr-FR" sz="2000" dirty="0"/>
              <a:t> Mots clés : « </a:t>
            </a:r>
            <a:r>
              <a:rPr lang="fr-FR" sz="2000" dirty="0" err="1"/>
              <a:t>tranexamic</a:t>
            </a:r>
            <a:r>
              <a:rPr lang="fr-FR" sz="2000" dirty="0"/>
              <a:t> </a:t>
            </a:r>
            <a:r>
              <a:rPr lang="fr-FR" sz="2000" dirty="0" err="1"/>
              <a:t>acid</a:t>
            </a:r>
            <a:r>
              <a:rPr lang="fr-FR" sz="2000" dirty="0"/>
              <a:t> » OR « </a:t>
            </a:r>
            <a:r>
              <a:rPr lang="fr-FR" sz="2000" dirty="0" err="1"/>
              <a:t>cyklokapron</a:t>
            </a:r>
            <a:r>
              <a:rPr lang="fr-FR" sz="2000" dirty="0"/>
              <a:t> » AND « postpartum </a:t>
            </a:r>
            <a:r>
              <a:rPr lang="fr-FR" sz="2000" dirty="0" err="1"/>
              <a:t>haemorrhage</a:t>
            </a:r>
            <a:r>
              <a:rPr lang="fr-FR" sz="2000" dirty="0"/>
              <a:t> » AND « vaginal </a:t>
            </a:r>
            <a:r>
              <a:rPr lang="fr-FR" sz="2000" dirty="0" err="1"/>
              <a:t>delivery</a:t>
            </a:r>
            <a:r>
              <a:rPr lang="fr-FR" sz="2000" dirty="0"/>
              <a:t> »</a:t>
            </a:r>
          </a:p>
          <a:p>
            <a:pPr lvl="4">
              <a:lnSpc>
                <a:spcPct val="100000"/>
              </a:lnSpc>
              <a:spcBef>
                <a:spcPts val="0"/>
              </a:spcBef>
            </a:pPr>
            <a:r>
              <a:rPr lang="fr-FR" sz="2000" dirty="0"/>
              <a:t>8 articles </a:t>
            </a:r>
            <a:r>
              <a:rPr lang="fr-FR" sz="2000" dirty="0">
                <a:sym typeface="Wingdings"/>
              </a:rPr>
              <a:t>→ </a:t>
            </a:r>
            <a:r>
              <a:rPr lang="fr-FR" sz="2000" dirty="0"/>
              <a:t>5 articles retenus</a:t>
            </a:r>
          </a:p>
          <a:p>
            <a:pPr marL="310896" lvl="2" indent="0">
              <a:lnSpc>
                <a:spcPct val="100000"/>
              </a:lnSpc>
              <a:spcBef>
                <a:spcPts val="0"/>
              </a:spcBef>
              <a:buNone/>
            </a:pPr>
            <a:endParaRPr lang="fr-FR" sz="2000" dirty="0"/>
          </a:p>
          <a:p>
            <a:pPr>
              <a:lnSpc>
                <a:spcPct val="100000"/>
              </a:lnSpc>
              <a:spcBef>
                <a:spcPts val="0"/>
              </a:spcBef>
            </a:pPr>
            <a:r>
              <a:rPr lang="fr-FR" dirty="0"/>
              <a:t>Médecin du Québec </a:t>
            </a:r>
          </a:p>
          <a:p>
            <a:pPr>
              <a:lnSpc>
                <a:spcPct val="100000"/>
              </a:lnSpc>
              <a:spcBef>
                <a:spcPts val="0"/>
              </a:spcBef>
              <a:buFont typeface="Wingdings" pitchFamily="2" charset="2"/>
              <a:buChar char="Ø"/>
            </a:pPr>
            <a:r>
              <a:rPr lang="fr-FR" sz="2000" dirty="0"/>
              <a:t> 1 article paru en février 2019</a:t>
            </a:r>
          </a:p>
          <a:p>
            <a:pPr lvl="4">
              <a:lnSpc>
                <a:spcPct val="100000"/>
              </a:lnSpc>
              <a:spcBef>
                <a:spcPts val="0"/>
              </a:spcBef>
              <a:buFont typeface="Arial" panose="020B0604020202020204" pitchFamily="34" charset="0"/>
              <a:buChar char="•"/>
            </a:pPr>
            <a:r>
              <a:rPr lang="fr-CA" sz="2000" dirty="0"/>
              <a:t>L’acide </a:t>
            </a:r>
            <a:r>
              <a:rPr lang="fr-CA" sz="2000" dirty="0" err="1"/>
              <a:t>tranexamique</a:t>
            </a:r>
            <a:r>
              <a:rPr lang="fr-CA" sz="2000" dirty="0"/>
              <a:t> : Mettre fin au saignement utérin</a:t>
            </a:r>
            <a:endParaRPr lang="fr-FR" sz="2000" dirty="0"/>
          </a:p>
          <a:p>
            <a:pPr marL="0" indent="0">
              <a:lnSpc>
                <a:spcPct val="100000"/>
              </a:lnSpc>
              <a:spcBef>
                <a:spcPts val="0"/>
              </a:spcBef>
              <a:buNone/>
            </a:pPr>
            <a:endParaRPr lang="fr-FR" sz="2000" dirty="0"/>
          </a:p>
          <a:p>
            <a:pPr>
              <a:lnSpc>
                <a:spcPct val="100000"/>
              </a:lnSpc>
              <a:spcBef>
                <a:spcPts val="0"/>
              </a:spcBef>
            </a:pPr>
            <a:r>
              <a:rPr lang="fr-FR" dirty="0"/>
              <a:t>SOGC</a:t>
            </a:r>
          </a:p>
          <a:p>
            <a:pPr>
              <a:lnSpc>
                <a:spcPct val="100000"/>
              </a:lnSpc>
              <a:spcBef>
                <a:spcPts val="0"/>
              </a:spcBef>
              <a:buFont typeface="Wingdings" pitchFamily="2" charset="2"/>
              <a:buChar char="Ø"/>
            </a:pPr>
            <a:r>
              <a:rPr lang="fr-FR" sz="2000" dirty="0"/>
              <a:t> 1 article « commentaire » paru en décembre 2017 </a:t>
            </a:r>
          </a:p>
          <a:p>
            <a:pPr lvl="4">
              <a:lnSpc>
                <a:spcPct val="100000"/>
              </a:lnSpc>
              <a:spcBef>
                <a:spcPts val="0"/>
              </a:spcBef>
              <a:buFont typeface="Arial" panose="020B0604020202020204" pitchFamily="34" charset="0"/>
              <a:buChar char="•"/>
            </a:pPr>
            <a:r>
              <a:rPr lang="fr-CA" sz="2000" dirty="0" err="1"/>
              <a:t>Moving</a:t>
            </a:r>
            <a:r>
              <a:rPr lang="fr-CA" sz="2000" dirty="0"/>
              <a:t> Beyond </a:t>
            </a:r>
            <a:r>
              <a:rPr lang="fr-CA" sz="2000" dirty="0" err="1"/>
              <a:t>Uterotonics</a:t>
            </a:r>
            <a:r>
              <a:rPr lang="fr-CA" sz="2000" dirty="0"/>
              <a:t> for the </a:t>
            </a:r>
            <a:r>
              <a:rPr lang="fr-CA" sz="2000" dirty="0" err="1"/>
              <a:t>Treatment</a:t>
            </a:r>
            <a:r>
              <a:rPr lang="fr-CA" sz="2000" dirty="0"/>
              <a:t> of Postpartum </a:t>
            </a:r>
            <a:r>
              <a:rPr lang="fr-CA" sz="2000" dirty="0" err="1"/>
              <a:t>Hemorrhage</a:t>
            </a:r>
            <a:r>
              <a:rPr lang="fr-CA" sz="2000" dirty="0"/>
              <a:t> : </a:t>
            </a:r>
            <a:r>
              <a:rPr lang="fr-CA" sz="2000" dirty="0" err="1"/>
              <a:t>Lessons</a:t>
            </a:r>
            <a:r>
              <a:rPr lang="fr-CA" sz="2000" dirty="0"/>
              <a:t> </a:t>
            </a:r>
            <a:r>
              <a:rPr lang="fr-CA" sz="2000" dirty="0" err="1"/>
              <a:t>from</a:t>
            </a:r>
            <a:r>
              <a:rPr lang="fr-CA" sz="2000" dirty="0"/>
              <a:t> the WOMAN </a:t>
            </a:r>
            <a:r>
              <a:rPr lang="fr-CA" sz="2000" dirty="0" err="1"/>
              <a:t>Study</a:t>
            </a:r>
            <a:endParaRPr lang="fr-FR" sz="2000" dirty="0"/>
          </a:p>
          <a:p>
            <a:pPr>
              <a:lnSpc>
                <a:spcPct val="100000"/>
              </a:lnSpc>
              <a:spcBef>
                <a:spcPts val="0"/>
              </a:spcBef>
            </a:pPr>
            <a:endParaRPr lang="fr-CA" sz="2000" dirty="0"/>
          </a:p>
        </p:txBody>
      </p:sp>
    </p:spTree>
    <p:extLst>
      <p:ext uri="{BB962C8B-B14F-4D97-AF65-F5344CB8AC3E}">
        <p14:creationId xmlns:p14="http://schemas.microsoft.com/office/powerpoint/2010/main" val="402106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7EDDA2-5705-5F42-9624-2A80D6DD774A}"/>
              </a:ext>
            </a:extLst>
          </p:cNvPr>
          <p:cNvSpPr>
            <a:spLocks noGrp="1"/>
          </p:cNvSpPr>
          <p:nvPr>
            <p:ph type="title"/>
          </p:nvPr>
        </p:nvSpPr>
        <p:spPr/>
        <p:txBody>
          <a:bodyPr/>
          <a:lstStyle/>
          <a:p>
            <a:r>
              <a:rPr lang="fr-CA" dirty="0"/>
              <a:t>1ère partie : l’AT en </a:t>
            </a:r>
            <a:r>
              <a:rPr lang="fr-CA" u="sng" dirty="0"/>
              <a:t>traitement</a:t>
            </a:r>
            <a:r>
              <a:rPr lang="fr-CA" dirty="0"/>
              <a:t> de l’HPP</a:t>
            </a:r>
          </a:p>
        </p:txBody>
      </p:sp>
      <p:sp>
        <p:nvSpPr>
          <p:cNvPr id="3" name="Espace réservé du contenu 2">
            <a:extLst>
              <a:ext uri="{FF2B5EF4-FFF2-40B4-BE49-F238E27FC236}">
                <a16:creationId xmlns:a16="http://schemas.microsoft.com/office/drawing/2014/main" id="{7B502E81-20C7-8C42-87AE-29626A71F4EE}"/>
              </a:ext>
            </a:extLst>
          </p:cNvPr>
          <p:cNvSpPr>
            <a:spLocks noGrp="1"/>
          </p:cNvSpPr>
          <p:nvPr>
            <p:ph idx="1"/>
          </p:nvPr>
        </p:nvSpPr>
        <p:spPr>
          <a:xfrm>
            <a:off x="1420043" y="2679192"/>
            <a:ext cx="9351914" cy="1499616"/>
          </a:xfrm>
          <a:solidFill>
            <a:schemeClr val="tx2">
              <a:lumMod val="60000"/>
              <a:lumOff val="40000"/>
            </a:schemeClr>
          </a:solidFill>
        </p:spPr>
        <p:txBody>
          <a:bodyPr anchor="ctr">
            <a:noAutofit/>
          </a:bodyPr>
          <a:lstStyle/>
          <a:p>
            <a:pPr marL="0" indent="0">
              <a:lnSpc>
                <a:spcPct val="100000"/>
              </a:lnSpc>
              <a:spcBef>
                <a:spcPts val="200"/>
              </a:spcBef>
              <a:buNone/>
            </a:pPr>
            <a:r>
              <a:rPr lang="en" sz="2700" dirty="0"/>
              <a:t>“A good physician treats the disease, the great physician treats the patient who has the disease.”</a:t>
            </a:r>
          </a:p>
          <a:p>
            <a:pPr marL="0" indent="0">
              <a:lnSpc>
                <a:spcPct val="100000"/>
              </a:lnSpc>
              <a:spcBef>
                <a:spcPts val="200"/>
              </a:spcBef>
              <a:buNone/>
            </a:pPr>
            <a:r>
              <a:rPr lang="en" sz="2700" dirty="0"/>
              <a:t>―</a:t>
            </a:r>
            <a:r>
              <a:rPr lang="en" sz="2700" b="1" dirty="0"/>
              <a:t> Dr. William Osler </a:t>
            </a:r>
            <a:endParaRPr lang="fr-CA" sz="2700" b="1" dirty="0"/>
          </a:p>
        </p:txBody>
      </p:sp>
    </p:spTree>
    <p:extLst>
      <p:ext uri="{BB962C8B-B14F-4D97-AF65-F5344CB8AC3E}">
        <p14:creationId xmlns:p14="http://schemas.microsoft.com/office/powerpoint/2010/main" val="133299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009BA7-81E6-CF4D-8EFA-8D8DFE6EA036}"/>
              </a:ext>
            </a:extLst>
          </p:cNvPr>
          <p:cNvSpPr>
            <a:spLocks noGrp="1"/>
          </p:cNvSpPr>
          <p:nvPr>
            <p:ph type="title"/>
          </p:nvPr>
        </p:nvSpPr>
        <p:spPr>
          <a:xfrm>
            <a:off x="964788" y="804333"/>
            <a:ext cx="3391900" cy="5249334"/>
          </a:xfrm>
        </p:spPr>
        <p:txBody>
          <a:bodyPr>
            <a:normAutofit/>
          </a:bodyPr>
          <a:lstStyle/>
          <a:p>
            <a:pPr algn="r"/>
            <a:r>
              <a:rPr lang="fr-CA" dirty="0">
                <a:solidFill>
                  <a:srgbClr val="FFFFFF"/>
                </a:solidFill>
              </a:rPr>
              <a:t>ANALYSE ARTICLE 1</a:t>
            </a:r>
          </a:p>
        </p:txBody>
      </p:sp>
      <p:sp>
        <p:nvSpPr>
          <p:cNvPr id="3" name="Espace réservé du contenu 2">
            <a:extLst>
              <a:ext uri="{FF2B5EF4-FFF2-40B4-BE49-F238E27FC236}">
                <a16:creationId xmlns:a16="http://schemas.microsoft.com/office/drawing/2014/main" id="{AEB3E73A-10B9-6A46-AD0A-D73881246A20}"/>
              </a:ext>
            </a:extLst>
          </p:cNvPr>
          <p:cNvSpPr>
            <a:spLocks noGrp="1"/>
          </p:cNvSpPr>
          <p:nvPr>
            <p:ph idx="1"/>
          </p:nvPr>
        </p:nvSpPr>
        <p:spPr>
          <a:xfrm>
            <a:off x="4921209" y="1059165"/>
            <a:ext cx="6306003" cy="5249334"/>
          </a:xfrm>
        </p:spPr>
        <p:txBody>
          <a:bodyPr anchor="ctr">
            <a:normAutofit/>
          </a:bodyPr>
          <a:lstStyle/>
          <a:p>
            <a:r>
              <a:rPr lang="en" dirty="0"/>
              <a:t>High-dose tranexamic acid reduces blood loss in postpartum </a:t>
            </a:r>
            <a:r>
              <a:rPr lang="en" dirty="0" err="1"/>
              <a:t>haemorrhage</a:t>
            </a:r>
            <a:r>
              <a:rPr lang="en" dirty="0"/>
              <a:t>, </a:t>
            </a:r>
            <a:r>
              <a:rPr lang="en" i="1" dirty="0"/>
              <a:t>Critical Care, 2011</a:t>
            </a:r>
            <a:endParaRPr lang="fr-FR" dirty="0"/>
          </a:p>
          <a:p>
            <a:endParaRPr lang="fr-CA" dirty="0"/>
          </a:p>
        </p:txBody>
      </p:sp>
    </p:spTree>
    <p:extLst>
      <p:ext uri="{BB962C8B-B14F-4D97-AF65-F5344CB8AC3E}">
        <p14:creationId xmlns:p14="http://schemas.microsoft.com/office/powerpoint/2010/main" val="79242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F1C558-49C0-2145-BC6F-63B1C8380E0C}"/>
              </a:ext>
            </a:extLst>
          </p:cNvPr>
          <p:cNvSpPr>
            <a:spLocks noGrp="1"/>
          </p:cNvSpPr>
          <p:nvPr>
            <p:ph type="title"/>
          </p:nvPr>
        </p:nvSpPr>
        <p:spPr>
          <a:xfrm>
            <a:off x="1024129" y="585216"/>
            <a:ext cx="4431792" cy="1499616"/>
          </a:xfrm>
        </p:spPr>
        <p:txBody>
          <a:bodyPr vert="horz" lIns="91440" tIns="45720" rIns="91440" bIns="45720" rtlCol="0" anchor="ctr">
            <a:normAutofit/>
          </a:bodyPr>
          <a:lstStyle/>
          <a:p>
            <a:r>
              <a:rPr lang="en-US" dirty="0"/>
              <a:t>Résumé de </a:t>
            </a:r>
            <a:r>
              <a:rPr lang="en-US" dirty="0" err="1"/>
              <a:t>l’article</a:t>
            </a:r>
            <a:endParaRPr lang="en-US" dirty="0"/>
          </a:p>
        </p:txBody>
      </p:sp>
      <p:graphicFrame>
        <p:nvGraphicFramePr>
          <p:cNvPr id="4" name="Content Placeholder 3">
            <a:extLst>
              <a:ext uri="{FF2B5EF4-FFF2-40B4-BE49-F238E27FC236}">
                <a16:creationId xmlns:a16="http://schemas.microsoft.com/office/drawing/2014/main" id="{B6144D8D-0238-AC40-B7D0-ACB81B3C056F}"/>
              </a:ext>
            </a:extLst>
          </p:cNvPr>
          <p:cNvGraphicFramePr>
            <a:graphicFrameLocks/>
          </p:cNvGraphicFramePr>
          <p:nvPr>
            <p:extLst>
              <p:ext uri="{D42A27DB-BD31-4B8C-83A1-F6EECF244321}">
                <p14:modId xmlns:p14="http://schemas.microsoft.com/office/powerpoint/2010/main" val="3012247896"/>
              </p:ext>
            </p:extLst>
          </p:nvPr>
        </p:nvGraphicFramePr>
        <p:xfrm>
          <a:off x="512064" y="1980613"/>
          <a:ext cx="5455922" cy="3993953"/>
        </p:xfrm>
        <a:graphic>
          <a:graphicData uri="http://schemas.openxmlformats.org/drawingml/2006/table">
            <a:tbl>
              <a:tblPr firstRow="1" bandRow="1">
                <a:tableStyleId>{8799B23B-EC83-4686-B30A-512413B5E67A}</a:tableStyleId>
              </a:tblPr>
              <a:tblGrid>
                <a:gridCol w="1594745">
                  <a:extLst>
                    <a:ext uri="{9D8B030D-6E8A-4147-A177-3AD203B41FA5}">
                      <a16:colId xmlns:a16="http://schemas.microsoft.com/office/drawing/2014/main" val="20000"/>
                    </a:ext>
                  </a:extLst>
                </a:gridCol>
                <a:gridCol w="3861177">
                  <a:extLst>
                    <a:ext uri="{9D8B030D-6E8A-4147-A177-3AD203B41FA5}">
                      <a16:colId xmlns:a16="http://schemas.microsoft.com/office/drawing/2014/main" val="20001"/>
                    </a:ext>
                  </a:extLst>
                </a:gridCol>
              </a:tblGrid>
              <a:tr h="525520">
                <a:tc>
                  <a:txBody>
                    <a:bodyPr/>
                    <a:lstStyle/>
                    <a:p>
                      <a:pPr algn="ctr"/>
                      <a:r>
                        <a:rPr lang="fr-CA" sz="2000" b="0" noProof="0" dirty="0"/>
                        <a:t>Type</a:t>
                      </a:r>
                      <a:r>
                        <a:rPr lang="fr-CA" sz="2000" b="0" baseline="0" noProof="0" dirty="0"/>
                        <a:t> de devis</a:t>
                      </a:r>
                      <a:endParaRPr lang="fr-CA" sz="2000" b="0" noProof="0" dirty="0"/>
                    </a:p>
                  </a:txBody>
                  <a:tcPr marL="74174" marR="74174" marT="37087" marB="37087" anchor="ctr"/>
                </a:tc>
                <a:tc>
                  <a:txBody>
                    <a:bodyPr/>
                    <a:lstStyle/>
                    <a:p>
                      <a:pPr rtl="0" fontAlgn="ctr"/>
                      <a:r>
                        <a:rPr lang="fr-CA" sz="2000" b="0" kern="1200" dirty="0">
                          <a:effectLst/>
                        </a:rPr>
                        <a:t>Essai clinique randomisé à double aveugle</a:t>
                      </a:r>
                      <a:endParaRPr lang="fr-CA" sz="2000" b="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0"/>
                  </a:ext>
                </a:extLst>
              </a:tr>
              <a:tr h="754595">
                <a:tc>
                  <a:txBody>
                    <a:bodyPr/>
                    <a:lstStyle/>
                    <a:p>
                      <a:pPr algn="ctr"/>
                      <a:r>
                        <a:rPr lang="fr-CA" sz="2000" noProof="0"/>
                        <a:t>Population</a:t>
                      </a:r>
                      <a:r>
                        <a:rPr lang="fr-CA" sz="2000" baseline="0" noProof="0"/>
                        <a:t> </a:t>
                      </a:r>
                      <a:endParaRPr lang="fr-CA" sz="2000" b="0" noProof="0"/>
                    </a:p>
                  </a:txBody>
                  <a:tcPr marL="74174" marR="74174" marT="37087" marB="37087" anchor="ctr"/>
                </a:tc>
                <a:tc>
                  <a:txBody>
                    <a:bodyPr/>
                    <a:lstStyle/>
                    <a:p>
                      <a:r>
                        <a:rPr lang="fr-CA" sz="2000" noProof="0" dirty="0"/>
                        <a:t>144 femmes randomisées en 2 groupes : </a:t>
                      </a:r>
                    </a:p>
                    <a:p>
                      <a:pPr marL="285750" indent="-285750">
                        <a:buFont typeface="Arial"/>
                        <a:buChar char="•"/>
                      </a:pPr>
                      <a:r>
                        <a:rPr lang="fr-CA" sz="2000" noProof="0" dirty="0"/>
                        <a:t>72 femmes groupe intervention</a:t>
                      </a:r>
                    </a:p>
                    <a:p>
                      <a:pPr marL="285750" indent="-285750">
                        <a:buFont typeface="Arial"/>
                        <a:buChar char="•"/>
                      </a:pPr>
                      <a:r>
                        <a:rPr lang="fr-CA" sz="2000" noProof="0" dirty="0"/>
                        <a:t>72 femmes groupe placebo</a:t>
                      </a:r>
                    </a:p>
                  </a:txBody>
                  <a:tcPr marL="74174" marR="74174" marT="37087" marB="37087"/>
                </a:tc>
                <a:extLst>
                  <a:ext uri="{0D108BD9-81ED-4DB2-BD59-A6C34878D82A}">
                    <a16:rowId xmlns:a16="http://schemas.microsoft.com/office/drawing/2014/main" val="10001"/>
                  </a:ext>
                </a:extLst>
              </a:tr>
              <a:tr h="956052">
                <a:tc>
                  <a:txBody>
                    <a:bodyPr/>
                    <a:lstStyle/>
                    <a:p>
                      <a:pPr algn="ctr"/>
                      <a:r>
                        <a:rPr lang="fr-CA" sz="2000" noProof="0"/>
                        <a:t>Site de l’étude </a:t>
                      </a:r>
                    </a:p>
                  </a:txBody>
                  <a:tcPr marL="74174" marR="74174" marT="37087" marB="37087" anchor="ctr"/>
                </a:tc>
                <a:tc>
                  <a:txBody>
                    <a:bodyPr/>
                    <a:lstStyle/>
                    <a:p>
                      <a:r>
                        <a:rPr lang="fr-CA" sz="2000" kern="1200" dirty="0">
                          <a:effectLst/>
                        </a:rPr>
                        <a:t>8 unités de maternité françaises</a:t>
                      </a:r>
                    </a:p>
                    <a:p>
                      <a:r>
                        <a:rPr lang="fr-CA" sz="2000" kern="1200" dirty="0">
                          <a:solidFill>
                            <a:schemeClr val="tx1"/>
                          </a:solidFill>
                          <a:effectLst/>
                          <a:latin typeface="+mn-lt"/>
                          <a:ea typeface="+mn-ea"/>
                          <a:cs typeface="+mn-cs"/>
                        </a:rPr>
                        <a:t>(centres secondaires et tertiaires) </a:t>
                      </a:r>
                    </a:p>
                  </a:txBody>
                  <a:tcPr marL="74174" marR="74174" marT="37087" marB="37087"/>
                </a:tc>
                <a:extLst>
                  <a:ext uri="{0D108BD9-81ED-4DB2-BD59-A6C34878D82A}">
                    <a16:rowId xmlns:a16="http://schemas.microsoft.com/office/drawing/2014/main" val="10002"/>
                  </a:ext>
                </a:extLst>
              </a:tr>
              <a:tr h="1060753">
                <a:tc>
                  <a:txBody>
                    <a:bodyPr/>
                    <a:lstStyle/>
                    <a:p>
                      <a:pPr algn="ctr"/>
                      <a:r>
                        <a:rPr lang="fr-CA" sz="2000" noProof="0" dirty="0"/>
                        <a:t>Intervention à l’étude</a:t>
                      </a:r>
                    </a:p>
                  </a:txBody>
                  <a:tcPr marL="74174" marR="74174" marT="37087" marB="37087" anchor="ctr"/>
                </a:tc>
                <a:tc>
                  <a:txBody>
                    <a:bodyPr/>
                    <a:lstStyle/>
                    <a:p>
                      <a:pPr marL="0" indent="0">
                        <a:buFont typeface="Arial" panose="020B0604020202020204" pitchFamily="34" charset="0"/>
                        <a:buNone/>
                      </a:pPr>
                      <a:r>
                        <a:rPr lang="fr-CA" sz="2000" kern="1200" dirty="0">
                          <a:effectLst/>
                        </a:rPr>
                        <a:t>Bolus de 4g d’ AT puis perfusion continue d’1g/h pendant 6 h </a:t>
                      </a:r>
                      <a:endParaRPr lang="fr-CA" sz="2000" kern="1200" dirty="0">
                        <a:solidFill>
                          <a:schemeClr val="tx1"/>
                        </a:solidFill>
                        <a:effectLst/>
                        <a:latin typeface="+mn-lt"/>
                        <a:ea typeface="+mn-ea"/>
                        <a:cs typeface="+mn-cs"/>
                      </a:endParaRPr>
                    </a:p>
                  </a:txBody>
                  <a:tcPr marL="74174" marR="74174" marT="37087" marB="37087"/>
                </a:tc>
                <a:extLst>
                  <a:ext uri="{0D108BD9-81ED-4DB2-BD59-A6C34878D82A}">
                    <a16:rowId xmlns:a16="http://schemas.microsoft.com/office/drawing/2014/main" val="10004"/>
                  </a:ext>
                </a:extLst>
              </a:tr>
            </a:tbl>
          </a:graphicData>
        </a:graphic>
      </p:graphicFrame>
      <p:graphicFrame>
        <p:nvGraphicFramePr>
          <p:cNvPr id="18" name="Tableau 17">
            <a:extLst>
              <a:ext uri="{FF2B5EF4-FFF2-40B4-BE49-F238E27FC236}">
                <a16:creationId xmlns:a16="http://schemas.microsoft.com/office/drawing/2014/main" id="{60C00E18-6D5C-A642-B516-EF857A6EE24C}"/>
              </a:ext>
            </a:extLst>
          </p:cNvPr>
          <p:cNvGraphicFramePr>
            <a:graphicFrameLocks noGrp="1"/>
          </p:cNvGraphicFramePr>
          <p:nvPr>
            <p:extLst>
              <p:ext uri="{D42A27DB-BD31-4B8C-83A1-F6EECF244321}">
                <p14:modId xmlns:p14="http://schemas.microsoft.com/office/powerpoint/2010/main" val="2420900101"/>
              </p:ext>
            </p:extLst>
          </p:nvPr>
        </p:nvGraphicFramePr>
        <p:xfrm>
          <a:off x="6224015" y="980886"/>
          <a:ext cx="5806876" cy="3731774"/>
        </p:xfrm>
        <a:graphic>
          <a:graphicData uri="http://schemas.openxmlformats.org/drawingml/2006/table">
            <a:tbl>
              <a:tblPr firstRow="1" bandRow="1">
                <a:tableStyleId>{8799B23B-EC83-4686-B30A-512413B5E67A}</a:tableStyleId>
              </a:tblPr>
              <a:tblGrid>
                <a:gridCol w="1496134">
                  <a:extLst>
                    <a:ext uri="{9D8B030D-6E8A-4147-A177-3AD203B41FA5}">
                      <a16:colId xmlns:a16="http://schemas.microsoft.com/office/drawing/2014/main" val="1043552250"/>
                    </a:ext>
                  </a:extLst>
                </a:gridCol>
                <a:gridCol w="4310742">
                  <a:extLst>
                    <a:ext uri="{9D8B030D-6E8A-4147-A177-3AD203B41FA5}">
                      <a16:colId xmlns:a16="http://schemas.microsoft.com/office/drawing/2014/main" val="4188208385"/>
                    </a:ext>
                  </a:extLst>
                </a:gridCol>
              </a:tblGrid>
              <a:tr h="1911684">
                <a:tc>
                  <a:txBody>
                    <a:bodyPr/>
                    <a:lstStyle/>
                    <a:p>
                      <a:pPr algn="ctr"/>
                      <a:r>
                        <a:rPr lang="fr-CA" sz="2000" b="0" noProof="0" dirty="0"/>
                        <a:t>Issues étudiées </a:t>
                      </a:r>
                    </a:p>
                  </a:txBody>
                  <a:tcPr marL="74174" marR="74174" marT="37087" marB="37087" anchor="ctr"/>
                </a:tc>
                <a:tc>
                  <a:txBody>
                    <a:bodyPr/>
                    <a:lstStyle/>
                    <a:p>
                      <a:pPr marL="0" indent="0">
                        <a:buFontTx/>
                        <a:buNone/>
                      </a:pPr>
                      <a:r>
                        <a:rPr lang="fr-CA" sz="2000" b="1" kern="1200" dirty="0">
                          <a:solidFill>
                            <a:schemeClr val="tx1"/>
                          </a:solidFill>
                          <a:effectLst/>
                          <a:latin typeface="+mn-lt"/>
                          <a:ea typeface="+mn-ea"/>
                          <a:cs typeface="+mn-cs"/>
                        </a:rPr>
                        <a:t>Primaire </a:t>
                      </a:r>
                      <a:endParaRPr lang="fr-CA" sz="2000" b="0" kern="1200" dirty="0">
                        <a:solidFill>
                          <a:schemeClr val="tx1"/>
                        </a:solidFill>
                        <a:effectLst/>
                        <a:latin typeface="+mn-lt"/>
                        <a:ea typeface="+mn-ea"/>
                        <a:cs typeface="+mn-cs"/>
                      </a:endParaRPr>
                    </a:p>
                    <a:p>
                      <a:pPr marL="285750" indent="-285750">
                        <a:buFont typeface="Arial" panose="020B0604020202020204" pitchFamily="34" charset="0"/>
                        <a:buChar char="•"/>
                      </a:pPr>
                      <a:r>
                        <a:rPr lang="fr-CA" sz="2000" b="0" kern="1200" dirty="0">
                          <a:solidFill>
                            <a:schemeClr val="tx1"/>
                          </a:solidFill>
                          <a:effectLst/>
                          <a:latin typeface="+mn-lt"/>
                          <a:ea typeface="+mn-ea"/>
                          <a:cs typeface="+mn-cs"/>
                        </a:rPr>
                        <a:t>Réduction de la quantité de saignement lors d’une HPP&gt;800 </a:t>
                      </a:r>
                      <a:r>
                        <a:rPr lang="fr-CA" sz="2000" b="0" kern="1200" dirty="0" err="1">
                          <a:solidFill>
                            <a:schemeClr val="tx1"/>
                          </a:solidFill>
                          <a:effectLst/>
                          <a:latin typeface="+mn-lt"/>
                          <a:ea typeface="+mn-ea"/>
                          <a:cs typeface="+mn-cs"/>
                        </a:rPr>
                        <a:t>mL</a:t>
                      </a:r>
                      <a:endParaRPr lang="fr-CA" sz="2000" b="0" kern="1200" dirty="0">
                        <a:solidFill>
                          <a:schemeClr val="tx1"/>
                        </a:solidFill>
                        <a:effectLst/>
                        <a:latin typeface="+mn-lt"/>
                        <a:ea typeface="+mn-ea"/>
                        <a:cs typeface="+mn-cs"/>
                      </a:endParaRPr>
                    </a:p>
                    <a:p>
                      <a:pPr marL="285750" indent="-285750">
                        <a:buFont typeface="Arial" panose="020B0604020202020204" pitchFamily="34" charset="0"/>
                        <a:buChar char="•"/>
                      </a:pPr>
                      <a:endParaRPr lang="fr-CA" sz="2000" b="0" kern="1200" dirty="0">
                        <a:solidFill>
                          <a:schemeClr val="tx1"/>
                        </a:solidFill>
                        <a:effectLst/>
                        <a:latin typeface="+mn-lt"/>
                        <a:ea typeface="+mn-ea"/>
                        <a:cs typeface="+mn-cs"/>
                      </a:endParaRPr>
                    </a:p>
                    <a:p>
                      <a:pPr marL="0" indent="0">
                        <a:buFontTx/>
                        <a:buNone/>
                      </a:pPr>
                      <a:r>
                        <a:rPr lang="fr-CA" sz="2000" b="1" kern="1200" dirty="0">
                          <a:solidFill>
                            <a:schemeClr val="tx1"/>
                          </a:solidFill>
                          <a:effectLst/>
                          <a:latin typeface="+mn-lt"/>
                          <a:ea typeface="+mn-ea"/>
                          <a:cs typeface="+mn-cs"/>
                        </a:rPr>
                        <a:t>Secondaires:</a:t>
                      </a:r>
                    </a:p>
                    <a:p>
                      <a:pPr marL="285750" indent="-285750">
                        <a:buFont typeface="Arial" panose="020B0604020202020204" pitchFamily="34" charset="0"/>
                        <a:buChar char="•"/>
                      </a:pPr>
                      <a:r>
                        <a:rPr lang="fr-CA" sz="2000" b="0" kern="1200" dirty="0">
                          <a:solidFill>
                            <a:schemeClr val="tx1"/>
                          </a:solidFill>
                          <a:effectLst/>
                          <a:latin typeface="+mn-lt"/>
                          <a:ea typeface="+mn-ea"/>
                          <a:cs typeface="+mn-cs"/>
                        </a:rPr>
                        <a:t>Durée de saignement (T1, T2, T3, T4)</a:t>
                      </a:r>
                    </a:p>
                    <a:p>
                      <a:pPr marL="285750" indent="-285750">
                        <a:buFont typeface="Arial" panose="020B0604020202020204" pitchFamily="34" charset="0"/>
                        <a:buChar char="•"/>
                      </a:pPr>
                      <a:r>
                        <a:rPr lang="fr-CA" sz="2000" b="0" kern="1200" dirty="0">
                          <a:solidFill>
                            <a:schemeClr val="tx1"/>
                          </a:solidFill>
                          <a:effectLst/>
                          <a:latin typeface="+mn-lt"/>
                          <a:ea typeface="+mn-ea"/>
                          <a:cs typeface="+mn-cs"/>
                        </a:rPr>
                        <a:t>Incidence d’anémie </a:t>
                      </a:r>
                    </a:p>
                    <a:p>
                      <a:pPr marL="285750" indent="-285750">
                        <a:buFont typeface="Arial" panose="020B0604020202020204" pitchFamily="34" charset="0"/>
                        <a:buChar char="•"/>
                      </a:pPr>
                      <a:r>
                        <a:rPr lang="fr-CA" sz="2000" b="0" kern="1200" dirty="0">
                          <a:solidFill>
                            <a:schemeClr val="tx1"/>
                          </a:solidFill>
                          <a:effectLst/>
                          <a:latin typeface="+mn-lt"/>
                          <a:ea typeface="+mn-ea"/>
                          <a:cs typeface="+mn-cs"/>
                        </a:rPr>
                        <a:t>Besoin de transfusion </a:t>
                      </a:r>
                    </a:p>
                    <a:p>
                      <a:pPr marL="285750" indent="-285750">
                        <a:buFont typeface="Arial" panose="020B0604020202020204" pitchFamily="34" charset="0"/>
                        <a:buChar char="•"/>
                      </a:pPr>
                      <a:r>
                        <a:rPr lang="fr-CA" sz="2000" b="0" kern="1200" dirty="0">
                          <a:solidFill>
                            <a:schemeClr val="tx1"/>
                          </a:solidFill>
                          <a:effectLst/>
                          <a:latin typeface="+mn-lt"/>
                          <a:ea typeface="+mn-ea"/>
                          <a:cs typeface="+mn-cs"/>
                        </a:rPr>
                        <a:t>Besoin de procédures invasives (embolisation artérielle, ligature ou hystérectomie) </a:t>
                      </a:r>
                    </a:p>
                    <a:p>
                      <a:pPr marL="285750" indent="-285750">
                        <a:buFont typeface="Arial" panose="020B0604020202020204" pitchFamily="34" charset="0"/>
                        <a:buChar char="•"/>
                      </a:pPr>
                      <a:r>
                        <a:rPr lang="fr-CA" sz="2000" b="0" kern="1200" dirty="0">
                          <a:solidFill>
                            <a:schemeClr val="tx1"/>
                          </a:solidFill>
                          <a:effectLst/>
                          <a:latin typeface="+mn-lt"/>
                          <a:ea typeface="+mn-ea"/>
                          <a:cs typeface="+mn-cs"/>
                        </a:rPr>
                        <a:t>Effets secondaires </a:t>
                      </a:r>
                    </a:p>
                  </a:txBody>
                  <a:tcPr marL="74174" marR="74174" marT="37087" marB="37087"/>
                </a:tc>
                <a:extLst>
                  <a:ext uri="{0D108BD9-81ED-4DB2-BD59-A6C34878D82A}">
                    <a16:rowId xmlns:a16="http://schemas.microsoft.com/office/drawing/2014/main" val="217834832"/>
                  </a:ext>
                </a:extLst>
              </a:tr>
            </a:tbl>
          </a:graphicData>
        </a:graphic>
      </p:graphicFrame>
    </p:spTree>
    <p:extLst>
      <p:ext uri="{BB962C8B-B14F-4D97-AF65-F5344CB8AC3E}">
        <p14:creationId xmlns:p14="http://schemas.microsoft.com/office/powerpoint/2010/main" val="23632899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Personnalisé 16">
      <a:dk1>
        <a:srgbClr val="000000"/>
      </a:dk1>
      <a:lt1>
        <a:srgbClr val="FFFFFF"/>
      </a:lt1>
      <a:dk2>
        <a:srgbClr val="4A5B5B"/>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4703</Words>
  <Application>Microsoft Macintosh PowerPoint</Application>
  <PresentationFormat>Grand écran</PresentationFormat>
  <Paragraphs>480</Paragraphs>
  <Slides>43</Slides>
  <Notes>27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43</vt:i4>
      </vt:variant>
    </vt:vector>
  </HeadingPairs>
  <TitlesOfParts>
    <vt:vector size="52" baseType="lpstr">
      <vt:lpstr>Arial</vt:lpstr>
      <vt:lpstr>Calibri</vt:lpstr>
      <vt:lpstr>Courier New</vt:lpstr>
      <vt:lpstr>Police système</vt:lpstr>
      <vt:lpstr>Tw Cen MT</vt:lpstr>
      <vt:lpstr>Tw Cen MT Condensed</vt:lpstr>
      <vt:lpstr>Wingdings</vt:lpstr>
      <vt:lpstr>Wingdings 3</vt:lpstr>
      <vt:lpstr>Intégral</vt:lpstr>
      <vt:lpstr>L’acide tranexamique dans la prévention et le traitement de l’hémorragie du post-partum</vt:lpstr>
      <vt:lpstr>Plan de la présentation</vt:lpstr>
      <vt:lpstr>CONFLITS D’INTÉRÊTS?</vt:lpstr>
      <vt:lpstr>INTRODUCTION – pourquoi ce sujet?</vt:lpstr>
      <vt:lpstr>QUESTION DE RECHERCHE : PICO</vt:lpstr>
      <vt:lpstr>MÉTHODOLOGIE</vt:lpstr>
      <vt:lpstr>1ère partie : l’AT en traitement de l’HPP</vt:lpstr>
      <vt:lpstr>ANALYSE ARTICLE 1</vt:lpstr>
      <vt:lpstr>Résumé de l’article</vt:lpstr>
      <vt:lpstr>Principaux RÉSULTATS</vt:lpstr>
      <vt:lpstr>discussion</vt:lpstr>
      <vt:lpstr>Présentation PowerPoint</vt:lpstr>
      <vt:lpstr>conclusion</vt:lpstr>
      <vt:lpstr>ANALYSE ARTICLE 2</vt:lpstr>
      <vt:lpstr>Résumé de l’article</vt:lpstr>
      <vt:lpstr>Principaux RÉSULTATS</vt:lpstr>
      <vt:lpstr>discussion</vt:lpstr>
      <vt:lpstr>Présentation PowerPoint</vt:lpstr>
      <vt:lpstr>conclusion</vt:lpstr>
      <vt:lpstr>2ème partie : …et son rôle en prévention?</vt:lpstr>
      <vt:lpstr>ANALYSE ARTICLE 3</vt:lpstr>
      <vt:lpstr>Résumé de l’article</vt:lpstr>
      <vt:lpstr>Principaux RÉSULTATS</vt:lpstr>
      <vt:lpstr>discussion</vt:lpstr>
      <vt:lpstr>Présentation PowerPoint</vt:lpstr>
      <vt:lpstr>conclusion</vt:lpstr>
      <vt:lpstr>ANALYSE ARTICLE 4</vt:lpstr>
      <vt:lpstr>Résumé de l’article</vt:lpstr>
      <vt:lpstr>Principaux RÉSULTATS</vt:lpstr>
      <vt:lpstr>discussion</vt:lpstr>
      <vt:lpstr>Présentation PowerPoint</vt:lpstr>
      <vt:lpstr>conclusion</vt:lpstr>
      <vt:lpstr>ANALYSE ARTICLE 5</vt:lpstr>
      <vt:lpstr>Résumé de l’article</vt:lpstr>
      <vt:lpstr>Principaux RÉSULTATS</vt:lpstr>
      <vt:lpstr>discussion</vt:lpstr>
      <vt:lpstr>Présentation PowerPoint</vt:lpstr>
      <vt:lpstr>conclusion</vt:lpstr>
      <vt:lpstr>conclusion</vt:lpstr>
      <vt:lpstr>Conclusion finale</vt:lpstr>
      <vt:lpstr>Pour le futur…</vt:lpstr>
      <vt:lpstr>Questions?</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L’acide tranexamique dans la prévention et le traitement de l’hémorragie du post-partum</dc:title>
  <dc:creator>Sophie Le Sage</dc:creator>
  <cp:lastModifiedBy>Sophie Le Sage</cp:lastModifiedBy>
  <cp:revision>29</cp:revision>
  <dcterms:created xsi:type="dcterms:W3CDTF">2019-05-19T03:31:17Z</dcterms:created>
  <dcterms:modified xsi:type="dcterms:W3CDTF">2019-05-20T02:00:18Z</dcterms:modified>
</cp:coreProperties>
</file>