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9" r:id="rId4"/>
    <p:sldId id="262" r:id="rId5"/>
    <p:sldId id="268" r:id="rId6"/>
    <p:sldId id="263" r:id="rId7"/>
    <p:sldId id="264" r:id="rId8"/>
    <p:sldId id="265" r:id="rId9"/>
    <p:sldId id="270" r:id="rId10"/>
    <p:sldId id="266" r:id="rId11"/>
    <p:sldId id="267" r:id="rId12"/>
    <p:sldId id="269" r:id="rId13"/>
    <p:sldId id="258" r:id="rId14"/>
    <p:sldId id="261" r:id="rId15"/>
    <p:sldId id="26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832"/>
    <p:restoredTop sz="80570" autoAdjust="0"/>
  </p:normalViewPr>
  <p:slideViewPr>
    <p:cSldViewPr snapToGrid="0" snapToObjects="1">
      <p:cViewPr varScale="1">
        <p:scale>
          <a:sx n="74" d="100"/>
          <a:sy n="74" d="100"/>
        </p:scale>
        <p:origin x="96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0C7668-3FF1-1A42-9641-C96FF0D22DA1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0F1C3A-98DB-7345-9E20-170193CA009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257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F1C3A-98DB-7345-9E20-170193CA009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152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F1C3A-98DB-7345-9E20-170193CA009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826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F1C3A-98DB-7345-9E20-170193CA009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4938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F1C3A-98DB-7345-9E20-170193CA009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915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F1C3A-98DB-7345-9E20-170193CA009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9321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F1C3A-98DB-7345-9E20-170193CA009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1422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F1C3A-98DB-7345-9E20-170193CA009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5149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F1C3A-98DB-7345-9E20-170193CA009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7665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F1C3A-98DB-7345-9E20-170193CA009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0208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F1C3A-98DB-7345-9E20-170193CA009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662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F1C3A-98DB-7345-9E20-170193CA009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5706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28650" lvl="1" indent="-171450">
              <a:buFontTx/>
              <a:buChar char="-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F1C3A-98DB-7345-9E20-170193CA009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570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CFE4BAC9-6D41-4691-9299-18EF07EF0177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CA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‹N°›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fr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fr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fr-CA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fr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fr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r-CA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CA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fr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7D290233-0DD1-4A80-BB1E-9ADC3556DBB6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CFE4BAC9-6D41-4691-9299-18EF07EF0177}" type="slidenum">
              <a:rPr lang="en-US" smtClean="0"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Quinolones et </a:t>
            </a:r>
            <a:r>
              <a:rPr lang="en-US" dirty="0" err="1" smtClean="0"/>
              <a:t>prolongement</a:t>
            </a:r>
            <a:r>
              <a:rPr lang="en-US" dirty="0" smtClean="0"/>
              <a:t> du QT:</a:t>
            </a:r>
            <a:br>
              <a:rPr lang="en-US" dirty="0" smtClean="0"/>
            </a:br>
            <a:r>
              <a:rPr lang="en-US" sz="4400" dirty="0" err="1" smtClean="0"/>
              <a:t>Quels</a:t>
            </a:r>
            <a:r>
              <a:rPr lang="en-US" sz="4400" dirty="0" smtClean="0"/>
              <a:t> </a:t>
            </a:r>
            <a:r>
              <a:rPr lang="en-US" sz="4400" dirty="0" err="1" smtClean="0"/>
              <a:t>sont</a:t>
            </a:r>
            <a:r>
              <a:rPr lang="en-US" sz="4400" dirty="0" smtClean="0"/>
              <a:t> les </a:t>
            </a:r>
            <a:r>
              <a:rPr lang="en-US" sz="4400" dirty="0" err="1" smtClean="0"/>
              <a:t>risques</a:t>
            </a:r>
            <a:r>
              <a:rPr lang="en-US" sz="4400" dirty="0" smtClean="0"/>
              <a:t>?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Par Laurie-Anne Nguyen</a:t>
            </a:r>
          </a:p>
          <a:p>
            <a:r>
              <a:rPr lang="en-US" sz="2800" dirty="0" smtClean="0"/>
              <a:t>Supervision par </a:t>
            </a:r>
            <a:r>
              <a:rPr lang="en-US" sz="2800" dirty="0" err="1" smtClean="0"/>
              <a:t>Dr</a:t>
            </a:r>
            <a:r>
              <a:rPr lang="en-US" sz="2800" dirty="0" smtClean="0"/>
              <a:t> Charles </a:t>
            </a:r>
            <a:r>
              <a:rPr lang="en-US" sz="2800" dirty="0" err="1" smtClean="0"/>
              <a:t>Pless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 err="1" smtClean="0"/>
              <a:t>Présenté</a:t>
            </a:r>
            <a:r>
              <a:rPr lang="en-US" sz="2800" dirty="0" smtClean="0"/>
              <a:t> le 2 </a:t>
            </a:r>
            <a:r>
              <a:rPr lang="en-US" sz="2800" dirty="0" err="1" smtClean="0"/>
              <a:t>juin</a:t>
            </a:r>
            <a:r>
              <a:rPr lang="en-US" sz="2800" dirty="0" smtClean="0"/>
              <a:t> 2017</a:t>
            </a:r>
          </a:p>
          <a:p>
            <a:r>
              <a:rPr lang="en-US" sz="2800" dirty="0" err="1" smtClean="0"/>
              <a:t>à</a:t>
            </a:r>
            <a:r>
              <a:rPr lang="en-US" sz="2800" dirty="0" smtClean="0"/>
              <a:t> </a:t>
            </a:r>
            <a:r>
              <a:rPr lang="en-US" sz="2800" dirty="0" err="1" smtClean="0"/>
              <a:t>l’Université</a:t>
            </a:r>
            <a:r>
              <a:rPr lang="en-US" sz="2800" dirty="0" smtClean="0"/>
              <a:t> de Montréal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6902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Dans</a:t>
            </a:r>
            <a:r>
              <a:rPr lang="en-US" dirty="0" smtClean="0"/>
              <a:t> les </a:t>
            </a:r>
            <a:r>
              <a:rPr lang="en-US" dirty="0" err="1" smtClean="0"/>
              <a:t>registres</a:t>
            </a:r>
            <a:r>
              <a:rPr lang="en-US" dirty="0" smtClean="0"/>
              <a:t> de la FDA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423532"/>
              </p:ext>
            </p:extLst>
          </p:nvPr>
        </p:nvGraphicFramePr>
        <p:xfrm>
          <a:off x="900113" y="1742381"/>
          <a:ext cx="7345362" cy="3906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227"/>
                <a:gridCol w="1224227"/>
                <a:gridCol w="1224227"/>
                <a:gridCol w="1224227"/>
                <a:gridCol w="1224227"/>
                <a:gridCol w="122422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Agent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# </a:t>
                      </a:r>
                      <a:r>
                        <a:rPr lang="en-US" sz="1400" dirty="0" err="1" smtClean="0"/>
                        <a:t>Cas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# Non-</a:t>
                      </a:r>
                      <a:r>
                        <a:rPr lang="en-US" sz="1400" dirty="0" err="1" smtClean="0"/>
                        <a:t>cas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ROR </a:t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(IC 95%)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ROR </a:t>
                      </a:r>
                      <a:r>
                        <a:rPr lang="en-US" sz="1400" dirty="0" err="1" smtClean="0"/>
                        <a:t>ajusté</a:t>
                      </a:r>
                      <a:r>
                        <a:rPr lang="en-US" sz="1400" dirty="0" smtClean="0"/>
                        <a:t> (IC 95%)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Cas</a:t>
                      </a:r>
                      <a:r>
                        <a:rPr lang="en-US" sz="1400" dirty="0" smtClean="0"/>
                        <a:t> sans Rx </a:t>
                      </a:r>
                      <a:r>
                        <a:rPr lang="en-US" sz="1400" dirty="0" err="1" smtClean="0"/>
                        <a:t>allongeant</a:t>
                      </a:r>
                      <a:r>
                        <a:rPr lang="en-US" sz="1400" baseline="0" dirty="0" smtClean="0"/>
                        <a:t> QT </a:t>
                      </a:r>
                      <a:r>
                        <a:rPr lang="en-US" sz="1400" baseline="0" dirty="0" err="1" smtClean="0"/>
                        <a:t>concomittant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Ofloxacin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765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0,80 (NA)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0,67</a:t>
                      </a:r>
                      <a:r>
                        <a:rPr lang="en-US" sz="1400" baseline="0" dirty="0" smtClean="0"/>
                        <a:t> </a:t>
                      </a:r>
                    </a:p>
                    <a:p>
                      <a:pPr algn="ctr"/>
                      <a:r>
                        <a:rPr lang="en-US" sz="1400" baseline="0" dirty="0" smtClean="0"/>
                        <a:t>(0,03-4,38)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N/A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Ciprofloxacin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35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3554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6,10 </a:t>
                      </a:r>
                    </a:p>
                    <a:p>
                      <a:pPr algn="ctr"/>
                      <a:r>
                        <a:rPr lang="en-US" sz="1400" dirty="0" smtClean="0"/>
                        <a:t>(4,30-8,62)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6,49 </a:t>
                      </a:r>
                    </a:p>
                    <a:p>
                      <a:pPr algn="ctr"/>
                      <a:r>
                        <a:rPr lang="en-US" sz="1400" dirty="0" smtClean="0"/>
                        <a:t>(4,51-9,09)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Sparfloxacin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NA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NA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N/A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Levofloxacin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55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4990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6,86 </a:t>
                      </a:r>
                    </a:p>
                    <a:p>
                      <a:pPr algn="ctr"/>
                      <a:r>
                        <a:rPr lang="en-US" sz="1400" dirty="0" smtClean="0"/>
                        <a:t>(5,20-9,04)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7,55 </a:t>
                      </a:r>
                    </a:p>
                    <a:p>
                      <a:pPr algn="ctr"/>
                      <a:r>
                        <a:rPr lang="en-US" sz="1400" dirty="0" smtClean="0"/>
                        <a:t>(5,70-9,95)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42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Moxifloxacin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37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2912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7,88 </a:t>
                      </a:r>
                    </a:p>
                    <a:p>
                      <a:pPr algn="ctr"/>
                      <a:r>
                        <a:rPr lang="en-US" sz="1400" dirty="0" smtClean="0"/>
                        <a:t>(5,61-11,03)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9,03 </a:t>
                      </a:r>
                    </a:p>
                    <a:p>
                      <a:pPr algn="ctr"/>
                      <a:r>
                        <a:rPr lang="en-US" sz="1400" dirty="0" smtClean="0"/>
                        <a:t>(6,43-12,72)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29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Gatifloxacin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638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5,79 </a:t>
                      </a:r>
                    </a:p>
                    <a:p>
                      <a:pPr algn="ctr"/>
                      <a:r>
                        <a:rPr lang="en-US" sz="1400" dirty="0" smtClean="0"/>
                        <a:t>(2,34-13,36)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5,72 </a:t>
                      </a:r>
                    </a:p>
                    <a:p>
                      <a:pPr algn="ctr"/>
                      <a:r>
                        <a:rPr lang="en-US" sz="1400" dirty="0" smtClean="0"/>
                        <a:t>(2,29-13,30)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900113" y="5926544"/>
            <a:ext cx="75326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Poluzzi</a:t>
            </a:r>
            <a:r>
              <a:rPr lang="en-US" sz="1200" dirty="0"/>
              <a:t> E, </a:t>
            </a:r>
            <a:r>
              <a:rPr lang="en-US" sz="1200" dirty="0" err="1"/>
              <a:t>Raschi</a:t>
            </a:r>
            <a:r>
              <a:rPr lang="en-US" sz="1200" dirty="0"/>
              <a:t> E, </a:t>
            </a:r>
            <a:r>
              <a:rPr lang="en-US" sz="1200" dirty="0" err="1"/>
              <a:t>Motola</a:t>
            </a:r>
            <a:r>
              <a:rPr lang="en-US" sz="1200" dirty="0"/>
              <a:t> D, Moretti U, De </a:t>
            </a:r>
            <a:r>
              <a:rPr lang="en-US" sz="1200" dirty="0" err="1"/>
              <a:t>Ponti</a:t>
            </a:r>
            <a:r>
              <a:rPr lang="en-US" sz="1200" dirty="0"/>
              <a:t> F. Antimicrobials and the risk of </a:t>
            </a:r>
            <a:r>
              <a:rPr lang="en-US" sz="1200" dirty="0" err="1"/>
              <a:t>torsades</a:t>
            </a:r>
            <a:r>
              <a:rPr lang="en-US" sz="1200" dirty="0"/>
              <a:t> de pointes: the contribution from data mining of the US FDA Adverse Event Reporting System. Drug safety. 2010;33(4):303-14.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261863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1938846"/>
            <a:ext cx="7345363" cy="404957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La </a:t>
            </a:r>
            <a:r>
              <a:rPr lang="en-US" sz="2800" dirty="0" err="1" smtClean="0"/>
              <a:t>prise</a:t>
            </a:r>
            <a:r>
              <a:rPr lang="en-US" sz="2800" dirty="0" smtClean="0"/>
              <a:t> </a:t>
            </a:r>
            <a:r>
              <a:rPr lang="en-US" sz="2800" dirty="0" err="1" smtClean="0"/>
              <a:t>transitoire</a:t>
            </a:r>
            <a:r>
              <a:rPr lang="en-US" sz="2800" dirty="0" smtClean="0"/>
              <a:t> de quinolones </a:t>
            </a:r>
            <a:r>
              <a:rPr lang="en-US" sz="2800" dirty="0" err="1" smtClean="0"/>
              <a:t>induit</a:t>
            </a:r>
            <a:r>
              <a:rPr lang="en-US" sz="2800" dirty="0" smtClean="0"/>
              <a:t> un </a:t>
            </a:r>
            <a:r>
              <a:rPr lang="en-US" sz="2800" dirty="0" smtClean="0">
                <a:solidFill>
                  <a:srgbClr val="FF0000"/>
                </a:solidFill>
              </a:rPr>
              <a:t>QT long </a:t>
            </a:r>
            <a:r>
              <a:rPr lang="en-US" sz="2800" dirty="0" smtClean="0"/>
              <a:t>chez </a:t>
            </a:r>
            <a:r>
              <a:rPr lang="en-US" sz="2800" dirty="0" smtClean="0">
                <a:solidFill>
                  <a:srgbClr val="FF0000"/>
                </a:solidFill>
              </a:rPr>
              <a:t>&lt; 10% </a:t>
            </a:r>
            <a:r>
              <a:rPr lang="en-US" sz="2800" dirty="0" smtClean="0"/>
              <a:t>des </a:t>
            </a:r>
            <a:r>
              <a:rPr lang="en-US" sz="2800" dirty="0" err="1" smtClean="0"/>
              <a:t>utilisateurs</a:t>
            </a:r>
            <a:endParaRPr lang="en-US" sz="2800" dirty="0" smtClean="0"/>
          </a:p>
          <a:p>
            <a:r>
              <a:rPr lang="en-US" sz="2800" dirty="0" smtClean="0"/>
              <a:t>Incidence de </a:t>
            </a:r>
            <a:r>
              <a:rPr lang="en-US" sz="2800" dirty="0" err="1" smtClean="0">
                <a:solidFill>
                  <a:srgbClr val="FF0000"/>
                </a:solidFill>
              </a:rPr>
              <a:t>TdP</a:t>
            </a:r>
            <a:r>
              <a:rPr lang="en-US" sz="2800" dirty="0" smtClean="0"/>
              <a:t> </a:t>
            </a:r>
            <a:r>
              <a:rPr lang="en-US" sz="2800" dirty="0" err="1" smtClean="0"/>
              <a:t>liée</a:t>
            </a:r>
            <a:r>
              <a:rPr lang="en-US" sz="2800" dirty="0" smtClean="0"/>
              <a:t> aux quinolones de </a:t>
            </a:r>
            <a:r>
              <a:rPr lang="en-US" sz="2800" dirty="0" err="1" smtClean="0"/>
              <a:t>l’ordre</a:t>
            </a:r>
            <a:r>
              <a:rPr lang="en-US" sz="2800" dirty="0" smtClean="0"/>
              <a:t> de </a:t>
            </a:r>
            <a:r>
              <a:rPr lang="en-US" sz="2800" dirty="0" err="1" smtClean="0">
                <a:solidFill>
                  <a:srgbClr val="FF0000"/>
                </a:solidFill>
              </a:rPr>
              <a:t>quelques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cas</a:t>
            </a:r>
            <a:r>
              <a:rPr lang="en-US" sz="2800" dirty="0" smtClean="0">
                <a:solidFill>
                  <a:srgbClr val="FF0000"/>
                </a:solidFill>
              </a:rPr>
              <a:t> par 10 millions </a:t>
            </a:r>
            <a:r>
              <a:rPr lang="en-US" sz="2800" dirty="0" smtClean="0"/>
              <a:t>de prescriptions</a:t>
            </a:r>
          </a:p>
          <a:p>
            <a:r>
              <a:rPr lang="en-US" sz="2800" dirty="0" smtClean="0"/>
              <a:t>Incidence </a:t>
            </a:r>
            <a:r>
              <a:rPr lang="en-US" sz="2800" dirty="0" err="1" smtClean="0">
                <a:solidFill>
                  <a:schemeClr val="tx1"/>
                </a:solidFill>
              </a:rPr>
              <a:t>d’</a:t>
            </a:r>
            <a:r>
              <a:rPr lang="en-US" sz="2800" dirty="0" err="1" smtClean="0">
                <a:solidFill>
                  <a:srgbClr val="FF0000"/>
                </a:solidFill>
              </a:rPr>
              <a:t>arythmies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sévères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/>
              <a:t>liée</a:t>
            </a:r>
            <a:r>
              <a:rPr lang="en-US" sz="2800" dirty="0" smtClean="0"/>
              <a:t> aux quinolones de </a:t>
            </a:r>
            <a:r>
              <a:rPr lang="en-US" sz="2800" dirty="0" err="1" smtClean="0"/>
              <a:t>l’ordre</a:t>
            </a:r>
            <a:r>
              <a:rPr lang="en-US" sz="2800" dirty="0" smtClean="0"/>
              <a:t> de </a:t>
            </a:r>
            <a:r>
              <a:rPr lang="en-US" sz="2800" dirty="0" err="1" smtClean="0">
                <a:solidFill>
                  <a:srgbClr val="FF0000"/>
                </a:solidFill>
              </a:rPr>
              <a:t>dizaines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à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centaines</a:t>
            </a:r>
            <a:r>
              <a:rPr lang="en-US" sz="2800" dirty="0" smtClean="0">
                <a:solidFill>
                  <a:srgbClr val="FF0000"/>
                </a:solidFill>
              </a:rPr>
              <a:t> de </a:t>
            </a:r>
            <a:r>
              <a:rPr lang="en-US" sz="2800" dirty="0" err="1" smtClean="0">
                <a:solidFill>
                  <a:srgbClr val="FF0000"/>
                </a:solidFill>
              </a:rPr>
              <a:t>cas</a:t>
            </a:r>
            <a:r>
              <a:rPr lang="en-US" sz="2800" dirty="0" smtClean="0">
                <a:solidFill>
                  <a:srgbClr val="FF0000"/>
                </a:solidFill>
              </a:rPr>
              <a:t> par million </a:t>
            </a:r>
            <a:r>
              <a:rPr lang="en-US" sz="2800" dirty="0" smtClean="0"/>
              <a:t>de prescriptions</a:t>
            </a:r>
          </a:p>
        </p:txBody>
      </p:sp>
    </p:spTree>
    <p:extLst>
      <p:ext uri="{BB962C8B-B14F-4D97-AF65-F5344CB8AC3E}">
        <p14:creationId xmlns:p14="http://schemas.microsoft.com/office/powerpoint/2010/main" val="737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2275709"/>
            <a:ext cx="7345363" cy="3775956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Le lien de </a:t>
            </a:r>
            <a:r>
              <a:rPr lang="en-US" sz="2800" dirty="0" err="1" smtClean="0">
                <a:solidFill>
                  <a:srgbClr val="FF0000"/>
                </a:solidFill>
              </a:rPr>
              <a:t>causalité</a:t>
            </a:r>
            <a:r>
              <a:rPr lang="en-US" sz="2800" dirty="0" smtClean="0"/>
              <a:t> entre quinolone et </a:t>
            </a:r>
            <a:r>
              <a:rPr lang="en-US" sz="2800" dirty="0" err="1" smtClean="0"/>
              <a:t>TdP</a:t>
            </a:r>
            <a:r>
              <a:rPr lang="en-US" sz="2800" dirty="0" smtClean="0"/>
              <a:t> </a:t>
            </a:r>
            <a:r>
              <a:rPr lang="en-US" sz="2800" dirty="0" err="1" smtClean="0"/>
              <a:t>est</a:t>
            </a:r>
            <a:r>
              <a:rPr lang="en-US" sz="2800" dirty="0" smtClean="0"/>
              <a:t> </a:t>
            </a:r>
            <a:r>
              <a:rPr lang="en-US" sz="2800" dirty="0" err="1" smtClean="0"/>
              <a:t>indéniable</a:t>
            </a:r>
            <a:endParaRPr lang="en-US" sz="2800" dirty="0" smtClean="0"/>
          </a:p>
          <a:p>
            <a:r>
              <a:rPr lang="en-US" sz="2800" dirty="0" smtClean="0"/>
              <a:t>Multiples </a:t>
            </a:r>
            <a:r>
              <a:rPr lang="en-US" sz="2800" dirty="0" err="1" smtClean="0">
                <a:solidFill>
                  <a:srgbClr val="FF0000"/>
                </a:solidFill>
              </a:rPr>
              <a:t>autres</a:t>
            </a:r>
            <a:r>
              <a:rPr lang="en-US" sz="2800" dirty="0" smtClean="0">
                <a:solidFill>
                  <a:srgbClr val="FF0000"/>
                </a:solidFill>
              </a:rPr>
              <a:t> options </a:t>
            </a:r>
            <a:r>
              <a:rPr lang="en-US" sz="2800" dirty="0" err="1" smtClean="0">
                <a:solidFill>
                  <a:srgbClr val="FF0000"/>
                </a:solidFill>
              </a:rPr>
              <a:t>antibiotiques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/>
              <a:t>induisent</a:t>
            </a:r>
            <a:r>
              <a:rPr lang="en-US" sz="2800" dirty="0" smtClean="0"/>
              <a:t> un </a:t>
            </a:r>
            <a:r>
              <a:rPr lang="en-US" sz="2800" dirty="0" err="1" smtClean="0"/>
              <a:t>prolongement</a:t>
            </a:r>
            <a:r>
              <a:rPr lang="en-US" sz="2800" dirty="0" smtClean="0"/>
              <a:t> du QT </a:t>
            </a:r>
            <a:r>
              <a:rPr lang="en-US" sz="2800" dirty="0" err="1" smtClean="0"/>
              <a:t>à</a:t>
            </a:r>
            <a:r>
              <a:rPr lang="en-US" sz="2800" dirty="0" smtClean="0"/>
              <a:t> </a:t>
            </a:r>
            <a:r>
              <a:rPr lang="en-US" sz="2800" dirty="0" err="1" smtClean="0"/>
              <a:t>degré</a:t>
            </a:r>
            <a:r>
              <a:rPr lang="en-US" sz="2800" dirty="0" smtClean="0"/>
              <a:t> </a:t>
            </a:r>
            <a:r>
              <a:rPr lang="en-US" sz="2800" dirty="0" err="1" smtClean="0"/>
              <a:t>équivalent</a:t>
            </a:r>
            <a:r>
              <a:rPr lang="en-US" sz="2800" dirty="0" smtClean="0"/>
              <a:t> </a:t>
            </a:r>
            <a:r>
              <a:rPr lang="en-US" sz="2800" dirty="0" err="1" smtClean="0"/>
              <a:t>ou</a:t>
            </a:r>
            <a:r>
              <a:rPr lang="en-US" sz="2800" dirty="0" smtClean="0"/>
              <a:t> </a:t>
            </a:r>
            <a:r>
              <a:rPr lang="en-US" sz="2800" dirty="0" err="1" smtClean="0"/>
              <a:t>supérieur</a:t>
            </a:r>
            <a:r>
              <a:rPr lang="en-US" sz="2800" dirty="0" smtClean="0"/>
              <a:t> aux fluoroquinolones</a:t>
            </a:r>
          </a:p>
          <a:p>
            <a:r>
              <a:rPr lang="en-US" sz="2800" dirty="0" err="1" smtClean="0">
                <a:solidFill>
                  <a:srgbClr val="FF0000"/>
                </a:solidFill>
              </a:rPr>
              <a:t>Décision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individualisée</a:t>
            </a:r>
            <a:r>
              <a:rPr lang="en-US" sz="2800" dirty="0" smtClean="0"/>
              <a:t> </a:t>
            </a:r>
            <a:r>
              <a:rPr lang="en-US" sz="2800" dirty="0" err="1" smtClean="0"/>
              <a:t>selon</a:t>
            </a:r>
            <a:r>
              <a:rPr lang="en-US" sz="2800" dirty="0" smtClean="0"/>
              <a:t> les </a:t>
            </a:r>
            <a:r>
              <a:rPr lang="en-US" sz="2800" dirty="0" err="1" smtClean="0"/>
              <a:t>facteurs</a:t>
            </a:r>
            <a:r>
              <a:rPr lang="en-US" sz="2800" dirty="0" smtClean="0"/>
              <a:t> de </a:t>
            </a:r>
            <a:r>
              <a:rPr lang="en-US" sz="2800" dirty="0" err="1" smtClean="0"/>
              <a:t>risque</a:t>
            </a:r>
            <a:r>
              <a:rPr lang="en-US" sz="2800" dirty="0" smtClean="0"/>
              <a:t> du patient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5122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Retour </a:t>
            </a:r>
            <a:r>
              <a:rPr lang="en-US" dirty="0" err="1" smtClean="0"/>
              <a:t>sur</a:t>
            </a:r>
            <a:r>
              <a:rPr lang="en-US" dirty="0" smtClean="0"/>
              <a:t> </a:t>
            </a:r>
            <a:r>
              <a:rPr lang="en-US" dirty="0" err="1" smtClean="0"/>
              <a:t>l’amorce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2729949"/>
            <a:ext cx="7345363" cy="2782956"/>
          </a:xfrm>
        </p:spPr>
        <p:txBody>
          <a:bodyPr/>
          <a:lstStyle/>
          <a:p>
            <a:r>
              <a:rPr lang="en-US" dirty="0" err="1" smtClean="0"/>
              <a:t>Suivi</a:t>
            </a:r>
            <a:r>
              <a:rPr lang="en-US" dirty="0" smtClean="0"/>
              <a:t> </a:t>
            </a:r>
            <a:r>
              <a:rPr lang="en-US" dirty="0" err="1" smtClean="0"/>
              <a:t>clinique</a:t>
            </a:r>
            <a:endParaRPr lang="en-US" dirty="0" smtClean="0"/>
          </a:p>
          <a:p>
            <a:r>
              <a:rPr lang="en-US" dirty="0" err="1" smtClean="0"/>
              <a:t>Résultat</a:t>
            </a:r>
            <a:r>
              <a:rPr lang="en-US" dirty="0" smtClean="0"/>
              <a:t> de culture et </a:t>
            </a:r>
            <a:r>
              <a:rPr lang="en-US" dirty="0" err="1" smtClean="0"/>
              <a:t>antibiogramme</a:t>
            </a:r>
            <a:endParaRPr lang="en-US" dirty="0" smtClean="0"/>
          </a:p>
          <a:p>
            <a:r>
              <a:rPr lang="en-US" dirty="0" smtClean="0"/>
              <a:t>ECG de </a:t>
            </a:r>
            <a:r>
              <a:rPr lang="en-US" dirty="0" err="1" smtClean="0"/>
              <a:t>contrôle</a:t>
            </a:r>
            <a:endParaRPr lang="en-US" dirty="0" smtClean="0"/>
          </a:p>
          <a:p>
            <a:r>
              <a:rPr lang="en-US" dirty="0" err="1" smtClean="0"/>
              <a:t>Bilan</a:t>
            </a:r>
            <a:r>
              <a:rPr lang="en-US" dirty="0" smtClean="0"/>
              <a:t> de </a:t>
            </a:r>
            <a:r>
              <a:rPr lang="en-US" dirty="0" err="1" smtClean="0"/>
              <a:t>contrôle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79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Bibliographie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Haverkamp</a:t>
            </a:r>
            <a:r>
              <a:rPr lang="en-US" dirty="0" smtClean="0"/>
              <a:t> </a:t>
            </a:r>
            <a:r>
              <a:rPr lang="en-US" dirty="0"/>
              <a:t>W, </a:t>
            </a:r>
            <a:r>
              <a:rPr lang="en-US" dirty="0" err="1"/>
              <a:t>Kruesmann</a:t>
            </a:r>
            <a:r>
              <a:rPr lang="en-US" dirty="0"/>
              <a:t> F, Fritsch A, van </a:t>
            </a:r>
            <a:r>
              <a:rPr lang="en-US" dirty="0" err="1"/>
              <a:t>Veenhuyzen</a:t>
            </a:r>
            <a:r>
              <a:rPr lang="en-US" dirty="0"/>
              <a:t> D, </a:t>
            </a:r>
            <a:r>
              <a:rPr lang="en-US" dirty="0" err="1"/>
              <a:t>Arvis</a:t>
            </a:r>
            <a:r>
              <a:rPr lang="en-US" dirty="0"/>
              <a:t> P. Update on the cardiac safety of moxifloxacin. Current drug safety. 2012;7(2):149-63.</a:t>
            </a:r>
            <a:endParaRPr lang="fr-FR" dirty="0"/>
          </a:p>
          <a:p>
            <a:pPr marL="0" indent="0">
              <a:buNone/>
            </a:pPr>
            <a:r>
              <a:rPr lang="en-US" dirty="0" err="1" smtClean="0"/>
              <a:t>Iribarren</a:t>
            </a:r>
            <a:r>
              <a:rPr lang="en-US" dirty="0" smtClean="0"/>
              <a:t> </a:t>
            </a:r>
            <a:r>
              <a:rPr lang="en-US" dirty="0"/>
              <a:t>C, Round AD, Peng JA, Lu M, </a:t>
            </a:r>
            <a:r>
              <a:rPr lang="en-US" dirty="0" err="1"/>
              <a:t>Zaroff</a:t>
            </a:r>
            <a:r>
              <a:rPr lang="en-US" dirty="0"/>
              <a:t> JG, </a:t>
            </a:r>
            <a:r>
              <a:rPr lang="en-US" dirty="0" err="1"/>
              <a:t>Holve</a:t>
            </a:r>
            <a:r>
              <a:rPr lang="en-US" dirty="0"/>
              <a:t> TJ, et al. Validation of a population-based method to assess drug-induced alterations in the QT interval: a self-controlled crossover study. </a:t>
            </a:r>
            <a:r>
              <a:rPr lang="en-US" dirty="0" err="1"/>
              <a:t>Pharmacoepidemiology</a:t>
            </a:r>
            <a:r>
              <a:rPr lang="en-US" dirty="0"/>
              <a:t> and drug safety. 2013;22(11):1222-32.</a:t>
            </a:r>
            <a:endParaRPr lang="fr-FR" dirty="0"/>
          </a:p>
          <a:p>
            <a:pPr marL="0" indent="0">
              <a:buNone/>
            </a:pPr>
            <a:r>
              <a:rPr lang="en-US" dirty="0" err="1" smtClean="0"/>
              <a:t>Mehrzad</a:t>
            </a:r>
            <a:r>
              <a:rPr lang="en-US" dirty="0" smtClean="0"/>
              <a:t> </a:t>
            </a:r>
            <a:r>
              <a:rPr lang="en-US" dirty="0"/>
              <a:t>R, </a:t>
            </a:r>
            <a:r>
              <a:rPr lang="en-US" dirty="0" err="1"/>
              <a:t>Barza</a:t>
            </a:r>
            <a:r>
              <a:rPr lang="en-US" dirty="0"/>
              <a:t> M. Weighing the adverse cardiac effects of fluoroquinolones: A risk perspective. Journal of clinical pharmacology. 2015;55(11):1198-206.</a:t>
            </a:r>
            <a:endParaRPr lang="fr-FR" dirty="0"/>
          </a:p>
          <a:p>
            <a:pPr marL="0" indent="0">
              <a:buNone/>
            </a:pPr>
            <a:r>
              <a:rPr lang="en-US" dirty="0" err="1" smtClean="0"/>
              <a:t>Nachimuthu</a:t>
            </a:r>
            <a:r>
              <a:rPr lang="en-US" dirty="0" smtClean="0"/>
              <a:t> </a:t>
            </a:r>
            <a:r>
              <a:rPr lang="en-US" dirty="0"/>
              <a:t>S, Assar MD, </a:t>
            </a:r>
            <a:r>
              <a:rPr lang="en-US" dirty="0" err="1"/>
              <a:t>Schussler</a:t>
            </a:r>
            <a:r>
              <a:rPr lang="en-US" dirty="0"/>
              <a:t> JM. Drug-induced QT interval prolongation: mechanisms and clinical management. Therapeutic advances in drug safety. 2012;3(5):241-53.</a:t>
            </a:r>
            <a:endParaRPr lang="fr-FR" dirty="0"/>
          </a:p>
          <a:p>
            <a:pPr marL="0" indent="0">
              <a:buNone/>
            </a:pPr>
            <a:r>
              <a:rPr lang="en-US" dirty="0" err="1" smtClean="0"/>
              <a:t>Poluzzi</a:t>
            </a:r>
            <a:r>
              <a:rPr lang="en-US" dirty="0" smtClean="0"/>
              <a:t> </a:t>
            </a:r>
            <a:r>
              <a:rPr lang="en-US" dirty="0"/>
              <a:t>E, </a:t>
            </a:r>
            <a:r>
              <a:rPr lang="en-US" dirty="0" err="1"/>
              <a:t>Raschi</a:t>
            </a:r>
            <a:r>
              <a:rPr lang="en-US" dirty="0"/>
              <a:t> E, </a:t>
            </a:r>
            <a:r>
              <a:rPr lang="en-US" dirty="0" err="1"/>
              <a:t>Motola</a:t>
            </a:r>
            <a:r>
              <a:rPr lang="en-US" dirty="0"/>
              <a:t> D, Moretti U, De </a:t>
            </a:r>
            <a:r>
              <a:rPr lang="en-US" dirty="0" err="1"/>
              <a:t>Ponti</a:t>
            </a:r>
            <a:r>
              <a:rPr lang="en-US" dirty="0"/>
              <a:t> F. Antimicrobials and the risk of </a:t>
            </a:r>
            <a:r>
              <a:rPr lang="en-US" dirty="0" err="1"/>
              <a:t>torsades</a:t>
            </a:r>
            <a:r>
              <a:rPr lang="en-US" dirty="0"/>
              <a:t> de pointes: the contribution from data mining of the US FDA Adverse Event Reporting System. Drug safety. 2010;33(4):303-14.</a:t>
            </a:r>
            <a:endParaRPr lang="fr-F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79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Remerciements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3" y="2663688"/>
            <a:ext cx="7345363" cy="2915477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err="1" smtClean="0"/>
              <a:t>Drs</a:t>
            </a:r>
            <a:r>
              <a:rPr lang="en-US" dirty="0" smtClean="0"/>
              <a:t> Charles </a:t>
            </a:r>
            <a:r>
              <a:rPr lang="en-US" dirty="0" err="1" smtClean="0"/>
              <a:t>Pless</a:t>
            </a:r>
            <a:r>
              <a:rPr lang="en-US" dirty="0" smtClean="0"/>
              <a:t>, Danny </a:t>
            </a:r>
            <a:r>
              <a:rPr lang="en-US" dirty="0" err="1" smtClean="0"/>
              <a:t>Castonguay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et Philippe </a:t>
            </a:r>
            <a:r>
              <a:rPr lang="en-US" dirty="0" err="1" smtClean="0"/>
              <a:t>Karazivan</a:t>
            </a:r>
            <a:r>
              <a:rPr lang="en-US" dirty="0" smtClean="0"/>
              <a:t> pour la supervision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 smtClean="0"/>
              <a:t>Collègues</a:t>
            </a:r>
            <a:r>
              <a:rPr lang="en-US" dirty="0" smtClean="0"/>
              <a:t> de </a:t>
            </a:r>
            <a:r>
              <a:rPr lang="en-US" dirty="0" err="1" smtClean="0"/>
              <a:t>l’UMF</a:t>
            </a:r>
            <a:r>
              <a:rPr lang="en-US" dirty="0" smtClean="0"/>
              <a:t> Notre-Dame </a:t>
            </a:r>
            <a:br>
              <a:rPr lang="en-US" dirty="0" smtClean="0"/>
            </a:br>
            <a:r>
              <a:rPr lang="en-US" dirty="0" smtClean="0"/>
              <a:t>pour le support moral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76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 QT de monsieur P.P.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 47 </a:t>
            </a:r>
            <a:r>
              <a:rPr lang="en-US" dirty="0" err="1" smtClean="0"/>
              <a:t>ans</a:t>
            </a:r>
            <a:endParaRPr lang="en-US" dirty="0" smtClean="0"/>
          </a:p>
          <a:p>
            <a:r>
              <a:rPr lang="en-US" dirty="0" smtClean="0"/>
              <a:t>RC: </a:t>
            </a:r>
            <a:r>
              <a:rPr lang="en-US" dirty="0" err="1" smtClean="0"/>
              <a:t>Sx</a:t>
            </a:r>
            <a:r>
              <a:rPr lang="en-US" dirty="0" smtClean="0"/>
              <a:t> </a:t>
            </a:r>
            <a:r>
              <a:rPr lang="en-US" dirty="0" err="1" smtClean="0"/>
              <a:t>urinaires</a:t>
            </a:r>
            <a:r>
              <a:rPr lang="en-US" dirty="0" smtClean="0"/>
              <a:t> </a:t>
            </a:r>
            <a:r>
              <a:rPr lang="en-US" dirty="0" err="1" smtClean="0"/>
              <a:t>irritatifs</a:t>
            </a:r>
            <a:r>
              <a:rPr lang="en-US" dirty="0"/>
              <a:t> </a:t>
            </a:r>
            <a:r>
              <a:rPr lang="en-US" dirty="0" smtClean="0"/>
              <a:t>+ DEG</a:t>
            </a:r>
          </a:p>
          <a:p>
            <a:r>
              <a:rPr lang="en-US" dirty="0" err="1" smtClean="0"/>
              <a:t>Dx</a:t>
            </a:r>
            <a:r>
              <a:rPr lang="en-US" dirty="0" smtClean="0"/>
              <a:t>: </a:t>
            </a:r>
            <a:r>
              <a:rPr lang="en-US" dirty="0" err="1" smtClean="0"/>
              <a:t>Cystite</a:t>
            </a:r>
            <a:r>
              <a:rPr lang="en-US" dirty="0" smtClean="0"/>
              <a:t> </a:t>
            </a:r>
            <a:r>
              <a:rPr lang="en-US" dirty="0" err="1" smtClean="0"/>
              <a:t>compliquée</a:t>
            </a:r>
            <a:r>
              <a:rPr lang="en-US" dirty="0" smtClean="0"/>
              <a:t> sans </a:t>
            </a:r>
            <a:r>
              <a:rPr lang="en-US" dirty="0" err="1" smtClean="0"/>
              <a:t>évidence</a:t>
            </a:r>
            <a:r>
              <a:rPr lang="en-US" dirty="0" smtClean="0"/>
              <a:t> de PNA</a:t>
            </a:r>
          </a:p>
          <a:p>
            <a:r>
              <a:rPr lang="en-US" dirty="0" err="1" smtClean="0"/>
              <a:t>Tx</a:t>
            </a:r>
            <a:r>
              <a:rPr lang="en-US" dirty="0" smtClean="0"/>
              <a:t>: Ciprofloxacin 500 mg </a:t>
            </a:r>
            <a:r>
              <a:rPr lang="en-US" dirty="0" err="1" smtClean="0"/>
              <a:t>po</a:t>
            </a:r>
            <a:r>
              <a:rPr lang="en-US" dirty="0" smtClean="0"/>
              <a:t> bid x 14 </a:t>
            </a:r>
            <a:r>
              <a:rPr lang="en-US" dirty="0" err="1" smtClean="0"/>
              <a:t>jrs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4775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 QT de monsieur P.P.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ATCD: 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IM</a:t>
            </a:r>
            <a:r>
              <a:rPr lang="en-US" dirty="0"/>
              <a:t> </a:t>
            </a:r>
            <a:r>
              <a:rPr lang="en-US" dirty="0" err="1"/>
              <a:t>inférieur</a:t>
            </a:r>
            <a:r>
              <a:rPr lang="en-US" dirty="0"/>
              <a:t> 2014, s/p dilatation, </a:t>
            </a:r>
            <a:r>
              <a:rPr lang="en-US" dirty="0" err="1"/>
              <a:t>thrombolyse</a:t>
            </a:r>
            <a:r>
              <a:rPr lang="en-US" dirty="0"/>
              <a:t>, stent</a:t>
            </a:r>
          </a:p>
          <a:p>
            <a:pPr lvl="1"/>
            <a:r>
              <a:rPr lang="en-US" dirty="0"/>
              <a:t>Syndrome </a:t>
            </a:r>
            <a:r>
              <a:rPr lang="en-US" dirty="0" err="1"/>
              <a:t>anxio-dépressif</a:t>
            </a:r>
            <a:r>
              <a:rPr lang="en-US" dirty="0"/>
              <a:t>, de longue date</a:t>
            </a:r>
          </a:p>
          <a:p>
            <a:r>
              <a:rPr lang="en-US" dirty="0"/>
              <a:t>Rx:</a:t>
            </a:r>
          </a:p>
          <a:p>
            <a:pPr lvl="1"/>
            <a:r>
              <a:rPr lang="en-US" dirty="0"/>
              <a:t>ASA 80 mg die, </a:t>
            </a:r>
            <a:r>
              <a:rPr lang="en-US" dirty="0" err="1"/>
              <a:t>Ticagrelor</a:t>
            </a:r>
            <a:r>
              <a:rPr lang="en-US" dirty="0"/>
              <a:t> 90 mg bid, </a:t>
            </a:r>
            <a:r>
              <a:rPr lang="en-US" dirty="0" err="1"/>
              <a:t>Bisoprolol</a:t>
            </a:r>
            <a:r>
              <a:rPr lang="en-US" dirty="0"/>
              <a:t> 5 mg die, </a:t>
            </a:r>
            <a:r>
              <a:rPr lang="en-US" dirty="0" err="1"/>
              <a:t>Ramipril</a:t>
            </a:r>
            <a:r>
              <a:rPr lang="en-US" dirty="0"/>
              <a:t> 5 mg die, Atorvastatin 80 mg die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Venlafaxine</a:t>
            </a:r>
            <a:r>
              <a:rPr lang="en-US" dirty="0" smtClean="0"/>
              <a:t> </a:t>
            </a:r>
            <a:r>
              <a:rPr lang="en-US" dirty="0"/>
              <a:t>150 mg die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57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PICO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2133601"/>
            <a:ext cx="7345363" cy="29934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3200" dirty="0"/>
              <a:t>Chez une population adulte recevant un traitement par fluoroquinolone </a:t>
            </a: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3200" dirty="0" smtClean="0"/>
              <a:t>pour </a:t>
            </a:r>
            <a:r>
              <a:rPr lang="fr-FR" sz="3200" dirty="0"/>
              <a:t>une infection transitoire, </a:t>
            </a:r>
            <a:br>
              <a:rPr lang="fr-FR" sz="3200" dirty="0"/>
            </a:br>
            <a:r>
              <a:rPr lang="fr-FR" sz="3200" dirty="0" smtClean="0"/>
              <a:t>quel est le risque de mortalité </a:t>
            </a:r>
            <a:br>
              <a:rPr lang="fr-FR" sz="3200" dirty="0" smtClean="0"/>
            </a:br>
            <a:r>
              <a:rPr lang="fr-FR" sz="3200" dirty="0" smtClean="0"/>
              <a:t>par arythmie cardiaque</a:t>
            </a:r>
            <a:r>
              <a:rPr lang="fr-FR" sz="3200" dirty="0"/>
              <a:t> ? </a:t>
            </a:r>
            <a:endParaRPr lang="fr-CA" sz="3200" dirty="0"/>
          </a:p>
        </p:txBody>
      </p:sp>
    </p:spTree>
    <p:extLst>
      <p:ext uri="{BB962C8B-B14F-4D97-AF65-F5344CB8AC3E}">
        <p14:creationId xmlns:p14="http://schemas.microsoft.com/office/powerpoint/2010/main" val="177914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Méthode</a:t>
            </a:r>
            <a:endParaRPr lang="en-US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794" y="1770968"/>
            <a:ext cx="4237567" cy="4350432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018" y="1182271"/>
            <a:ext cx="3606338" cy="5243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598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Physiologie</a:t>
            </a:r>
            <a:r>
              <a:rPr lang="en-US" dirty="0" smtClean="0"/>
              <a:t> </a:t>
            </a:r>
            <a:r>
              <a:rPr lang="en-US" dirty="0" err="1" smtClean="0"/>
              <a:t>fondamentale</a:t>
            </a:r>
            <a:endParaRPr lang="en-US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789" y="1890520"/>
            <a:ext cx="3614178" cy="2586145"/>
          </a:xfrm>
        </p:spPr>
      </p:pic>
      <p:sp>
        <p:nvSpPr>
          <p:cNvPr id="7" name="ZoneTexte 6"/>
          <p:cNvSpPr txBox="1"/>
          <p:nvPr/>
        </p:nvSpPr>
        <p:spPr>
          <a:xfrm>
            <a:off x="1382308" y="4670070"/>
            <a:ext cx="21031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Courant </a:t>
            </a:r>
            <a:r>
              <a:rPr lang="fr-FR" dirty="0" err="1" smtClean="0"/>
              <a:t>Ikr</a:t>
            </a:r>
            <a:endParaRPr lang="fr-FR" dirty="0" smtClean="0"/>
          </a:p>
          <a:p>
            <a:pPr algn="ctr"/>
            <a:r>
              <a:rPr lang="fr-FR" dirty="0" smtClean="0"/>
              <a:t>Canal/Gène </a:t>
            </a:r>
            <a:r>
              <a:rPr lang="fr-FR" dirty="0" err="1" smtClean="0"/>
              <a:t>hERG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475175" y="5923895"/>
            <a:ext cx="81952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Nachimuthu</a:t>
            </a:r>
            <a:r>
              <a:rPr lang="en-US" sz="1200" dirty="0"/>
              <a:t> S, Assar MD, </a:t>
            </a:r>
            <a:r>
              <a:rPr lang="en-US" sz="1200" dirty="0" err="1"/>
              <a:t>Schussler</a:t>
            </a:r>
            <a:r>
              <a:rPr lang="en-US" sz="1200" dirty="0"/>
              <a:t> JM. Drug-induced QT interval prolongation: mechanisms and clinical management. Therapeutic advances in drug safety. 2012;3(5):241-53.</a:t>
            </a:r>
            <a:endParaRPr lang="fr-FR" sz="1200" dirty="0"/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4217195"/>
              </p:ext>
            </p:extLst>
          </p:nvPr>
        </p:nvGraphicFramePr>
        <p:xfrm>
          <a:off x="5316725" y="1890520"/>
          <a:ext cx="3302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2000"/>
              </a:tblGrid>
              <a:tr h="473603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Facteurs de risque </a:t>
                      </a:r>
                    </a:p>
                    <a:p>
                      <a:pPr algn="ctr"/>
                      <a:r>
                        <a:rPr lang="fr-FR" dirty="0" smtClean="0"/>
                        <a:t>de </a:t>
                      </a:r>
                      <a:r>
                        <a:rPr lang="fr-FR" dirty="0" err="1" smtClean="0"/>
                        <a:t>TdP</a:t>
                      </a:r>
                      <a:r>
                        <a:rPr lang="fr-FR" baseline="0" dirty="0" smtClean="0"/>
                        <a:t> avec </a:t>
                      </a:r>
                      <a:r>
                        <a:rPr lang="fr-FR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↑ QT</a:t>
                      </a:r>
                      <a:endParaRPr lang="fr-FR" dirty="0"/>
                    </a:p>
                  </a:txBody>
                  <a:tcPr anchor="ctr"/>
                </a:tc>
              </a:tr>
              <a:tr h="221879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dirty="0" smtClean="0"/>
                        <a:t>Sexe féminin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dirty="0" smtClean="0"/>
                        <a:t>Bradycardie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dirty="0" smtClean="0"/>
                        <a:t>Hypokaliémie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dirty="0" smtClean="0"/>
                        <a:t>Insuffisance</a:t>
                      </a:r>
                      <a:r>
                        <a:rPr lang="fr-FR" baseline="0" dirty="0" smtClean="0"/>
                        <a:t> cardiaque/HVG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baseline="0" dirty="0" smtClean="0"/>
                        <a:t>Interactions médicamenteuses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baseline="0" dirty="0" smtClean="0"/>
                        <a:t>Mutation génétique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Imag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018" y="1890520"/>
            <a:ext cx="8459549" cy="3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20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488" y="244158"/>
            <a:ext cx="8577929" cy="133985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Ampleur</a:t>
            </a:r>
            <a:r>
              <a:rPr lang="en-US" dirty="0" smtClean="0"/>
              <a:t> du </a:t>
            </a:r>
            <a:r>
              <a:rPr lang="en-US" dirty="0" err="1" smtClean="0"/>
              <a:t>prolongement</a:t>
            </a:r>
            <a:r>
              <a:rPr lang="en-US" dirty="0" smtClean="0"/>
              <a:t> du QT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5624512"/>
              </p:ext>
            </p:extLst>
          </p:nvPr>
        </p:nvGraphicFramePr>
        <p:xfrm>
          <a:off x="454820" y="1959764"/>
          <a:ext cx="8291262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2780"/>
                <a:gridCol w="645459"/>
                <a:gridCol w="1445159"/>
                <a:gridCol w="1184466"/>
                <a:gridCol w="1184466"/>
                <a:gridCol w="1184466"/>
                <a:gridCol w="118446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Agent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QT</a:t>
                      </a:r>
                      <a:r>
                        <a:rPr lang="en-US" sz="1600" baseline="-25000" dirty="0" err="1" smtClean="0"/>
                        <a:t>creg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moyen</a:t>
                      </a:r>
                      <a:r>
                        <a:rPr lang="en-US" sz="1600" baseline="0" dirty="0" smtClean="0"/>
                        <a:t> au </a:t>
                      </a:r>
                      <a:r>
                        <a:rPr lang="en-US" sz="1600" baseline="0" dirty="0" err="1" smtClean="0"/>
                        <a:t>pré</a:t>
                      </a:r>
                      <a:r>
                        <a:rPr lang="en-US" sz="1600" baseline="0" dirty="0" smtClean="0"/>
                        <a:t>-ECG </a:t>
                      </a:r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±</a:t>
                      </a:r>
                      <a:r>
                        <a:rPr lang="en-US" sz="1600" baseline="0" dirty="0" smtClean="0"/>
                        <a:t> DS (</a:t>
                      </a:r>
                      <a:r>
                        <a:rPr lang="en-US" sz="1600" baseline="0" dirty="0" err="1" smtClean="0"/>
                        <a:t>ms</a:t>
                      </a:r>
                      <a:r>
                        <a:rPr lang="en-US" sz="1600" baseline="0" dirty="0" smtClean="0"/>
                        <a:t>)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Δ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QT</a:t>
                      </a:r>
                      <a:r>
                        <a:rPr lang="en-US" sz="1600" baseline="-25000" dirty="0" err="1" smtClean="0"/>
                        <a:t>creg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moyen</a:t>
                      </a:r>
                      <a:r>
                        <a:rPr lang="en-US" sz="1600" baseline="0" dirty="0" smtClean="0"/>
                        <a:t> </a:t>
                      </a:r>
                    </a:p>
                    <a:p>
                      <a:pPr algn="ctr"/>
                      <a:r>
                        <a:rPr lang="en-US" sz="1600" baseline="0" dirty="0" smtClean="0"/>
                        <a:t>(IC 95%)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p-value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 (%) avec long </a:t>
                      </a:r>
                      <a:r>
                        <a:rPr lang="en-US" sz="1600" dirty="0" err="1" smtClean="0"/>
                        <a:t>QT</a:t>
                      </a:r>
                      <a:r>
                        <a:rPr lang="en-US" sz="1600" baseline="-25000" dirty="0" err="1" smtClean="0"/>
                        <a:t>creg</a:t>
                      </a:r>
                      <a:endParaRPr lang="en-US" sz="1600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 (%) avec </a:t>
                      </a:r>
                      <a:r>
                        <a:rPr lang="en-US" sz="14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↑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600" baseline="0" dirty="0" err="1" smtClean="0"/>
                        <a:t>QT</a:t>
                      </a:r>
                      <a:r>
                        <a:rPr lang="en-US" sz="1600" baseline="-25000" dirty="0" err="1" smtClean="0"/>
                        <a:t>creg</a:t>
                      </a:r>
                      <a:r>
                        <a:rPr lang="en-US" sz="1600" baseline="0" dirty="0" smtClean="0"/>
                        <a:t> </a:t>
                      </a:r>
                    </a:p>
                    <a:p>
                      <a:pPr algn="ctr"/>
                      <a:r>
                        <a:rPr lang="en-US" sz="1600" baseline="0" dirty="0" smtClean="0"/>
                        <a:t>&gt; 20 </a:t>
                      </a:r>
                      <a:r>
                        <a:rPr lang="en-US" sz="1600" baseline="0" dirty="0" err="1" smtClean="0"/>
                        <a:t>ms</a:t>
                      </a:r>
                      <a:endParaRPr 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Ofloxacin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2568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412 </a:t>
                      </a:r>
                      <a:r>
                        <a:rPr lang="sk-SK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±</a:t>
                      </a:r>
                      <a:r>
                        <a:rPr lang="en-US" sz="1600" baseline="0" dirty="0" smtClean="0"/>
                        <a:t> 22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11,5 </a:t>
                      </a:r>
                    </a:p>
                    <a:p>
                      <a:pPr algn="ctr"/>
                      <a:r>
                        <a:rPr lang="en-US" sz="1600" dirty="0" smtClean="0"/>
                        <a:t>(10,4-12,5)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&lt; 0,0001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196 (7,6)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1238 (48,2)</a:t>
                      </a:r>
                      <a:endParaRPr 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Ciprofloxacin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1844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412</a:t>
                      </a:r>
                      <a:r>
                        <a:rPr lang="sk-SK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±</a:t>
                      </a:r>
                      <a:r>
                        <a:rPr lang="en-US" sz="1600" dirty="0" smtClean="0"/>
                        <a:t> 22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11,2 </a:t>
                      </a:r>
                    </a:p>
                    <a:p>
                      <a:pPr algn="ctr"/>
                      <a:r>
                        <a:rPr lang="en-US" sz="1600" dirty="0" smtClean="0"/>
                        <a:t>(9,9-12,5)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&lt; 0,0001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149 (8,1)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863 (46,8)</a:t>
                      </a:r>
                      <a:endParaRPr 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Moxifloxacin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498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412</a:t>
                      </a:r>
                      <a:r>
                        <a:rPr lang="sk-SK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±</a:t>
                      </a:r>
                      <a:r>
                        <a:rPr lang="en-US" sz="1600" dirty="0" smtClean="0"/>
                        <a:t> 24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9,8 </a:t>
                      </a:r>
                    </a:p>
                    <a:p>
                      <a:pPr algn="ctr"/>
                      <a:r>
                        <a:rPr lang="en-US" sz="1600" dirty="0" smtClean="0"/>
                        <a:t>(7,3-12,4)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&lt; 0,0001</a:t>
                      </a:r>
                    </a:p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37 (7,4)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216 (43,4)</a:t>
                      </a:r>
                      <a:endParaRPr lang="en-US" sz="16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39558" y="4916326"/>
            <a:ext cx="52369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Définition</a:t>
            </a:r>
            <a:r>
              <a:rPr lang="en-US" dirty="0" smtClean="0"/>
              <a:t> de long </a:t>
            </a:r>
            <a:r>
              <a:rPr lang="en-US" dirty="0" err="1" smtClean="0"/>
              <a:t>QT</a:t>
            </a:r>
            <a:r>
              <a:rPr lang="en-US" baseline="-25000" dirty="0" err="1" smtClean="0"/>
              <a:t>creg</a:t>
            </a:r>
            <a:r>
              <a:rPr lang="en-US" dirty="0" smtClean="0"/>
              <a:t>: F &gt; 460 </a:t>
            </a:r>
            <a:r>
              <a:rPr lang="en-US" dirty="0" err="1" smtClean="0"/>
              <a:t>ms</a:t>
            </a:r>
            <a:r>
              <a:rPr lang="en-US" dirty="0" smtClean="0"/>
              <a:t> ; H &gt; 440 </a:t>
            </a:r>
            <a:r>
              <a:rPr lang="en-US" dirty="0" err="1" smtClean="0"/>
              <a:t>ms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ZoneTexte 2"/>
          <p:cNvSpPr txBox="1"/>
          <p:nvPr/>
        </p:nvSpPr>
        <p:spPr>
          <a:xfrm>
            <a:off x="454820" y="5744185"/>
            <a:ext cx="82912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Iribarren</a:t>
            </a:r>
            <a:r>
              <a:rPr lang="en-US" sz="1200" dirty="0"/>
              <a:t> C, Round AD, Peng JA, Lu M, </a:t>
            </a:r>
            <a:r>
              <a:rPr lang="en-US" sz="1200" dirty="0" err="1"/>
              <a:t>Zaroff</a:t>
            </a:r>
            <a:r>
              <a:rPr lang="en-US" sz="1200" dirty="0"/>
              <a:t> JG, </a:t>
            </a:r>
            <a:r>
              <a:rPr lang="en-US" sz="1200" dirty="0" err="1"/>
              <a:t>Holve</a:t>
            </a:r>
            <a:r>
              <a:rPr lang="en-US" sz="1200" dirty="0"/>
              <a:t> TJ, et al. Validation of a population-based method to assess drug-induced alterations in the QT interval: a self-controlled crossover study. </a:t>
            </a:r>
            <a:r>
              <a:rPr lang="en-US" sz="1200" dirty="0" err="1"/>
              <a:t>Pharmacoepidemiology</a:t>
            </a:r>
            <a:r>
              <a:rPr lang="en-US" sz="1200" dirty="0"/>
              <a:t> and drug safety. 2013;22(11):1222-32.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204989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686" y="244158"/>
            <a:ext cx="8649809" cy="13398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Incidence </a:t>
            </a:r>
            <a:r>
              <a:rPr lang="en-US" dirty="0" err="1" smtClean="0"/>
              <a:t>d’arythmies</a:t>
            </a:r>
            <a:r>
              <a:rPr lang="en-US" dirty="0"/>
              <a:t> </a:t>
            </a:r>
            <a:r>
              <a:rPr lang="en-US" dirty="0" err="1" smtClean="0"/>
              <a:t>cardiaques</a:t>
            </a:r>
            <a:endParaRPr lang="en-US" dirty="0"/>
          </a:p>
        </p:txBody>
      </p:sp>
      <p:sp>
        <p:nvSpPr>
          <p:cNvPr id="4" name="ZoneTexte 3"/>
          <p:cNvSpPr txBox="1"/>
          <p:nvPr/>
        </p:nvSpPr>
        <p:spPr>
          <a:xfrm>
            <a:off x="706589" y="5876608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Haverkamp</a:t>
            </a:r>
            <a:r>
              <a:rPr lang="en-US" sz="1200" dirty="0"/>
              <a:t> W, </a:t>
            </a:r>
            <a:r>
              <a:rPr lang="en-US" sz="1200" dirty="0" err="1"/>
              <a:t>Kruesmann</a:t>
            </a:r>
            <a:r>
              <a:rPr lang="en-US" sz="1200" dirty="0"/>
              <a:t> F, Fritsch A, van </a:t>
            </a:r>
            <a:r>
              <a:rPr lang="en-US" sz="1200" dirty="0" err="1"/>
              <a:t>Veenhuyzen</a:t>
            </a:r>
            <a:r>
              <a:rPr lang="en-US" sz="1200" dirty="0"/>
              <a:t> D, </a:t>
            </a:r>
            <a:r>
              <a:rPr lang="en-US" sz="1200" dirty="0" err="1"/>
              <a:t>Arvis</a:t>
            </a:r>
            <a:r>
              <a:rPr lang="en-US" sz="1200" dirty="0"/>
              <a:t> P. Update on the cardiac safety of moxifloxacin. Current drug safety. 2012;7(2):149-63.</a:t>
            </a:r>
            <a:endParaRPr lang="fr-FR" sz="1200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1229021"/>
              </p:ext>
            </p:extLst>
          </p:nvPr>
        </p:nvGraphicFramePr>
        <p:xfrm>
          <a:off x="706589" y="1979328"/>
          <a:ext cx="7620000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2045"/>
                <a:gridCol w="2327955"/>
                <a:gridCol w="2540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/>
                        <a:t>Nb de cas rapportés (%)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800" b="1" baseline="0" dirty="0" smtClean="0">
                          <a:solidFill>
                            <a:schemeClr val="bg1"/>
                          </a:solidFill>
                        </a:rPr>
                        <a:t>Terme </a:t>
                      </a:r>
                      <a:r>
                        <a:rPr lang="fr-FR" sz="1800" b="1" baseline="0" dirty="0" err="1" smtClean="0">
                          <a:solidFill>
                            <a:schemeClr val="bg1"/>
                          </a:solidFill>
                        </a:rPr>
                        <a:t>MedDRA</a:t>
                      </a:r>
                      <a:endParaRPr lang="fr-FR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err="1" smtClean="0">
                          <a:solidFill>
                            <a:schemeClr val="bg1"/>
                          </a:solidFill>
                        </a:rPr>
                        <a:t>Moxifloxacin</a:t>
                      </a:r>
                      <a:r>
                        <a:rPr lang="fr-FR" sz="18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1800" b="1" dirty="0" err="1" smtClean="0">
                          <a:solidFill>
                            <a:schemeClr val="bg1"/>
                          </a:solidFill>
                        </a:rPr>
                        <a:t>p.o</a:t>
                      </a:r>
                      <a:r>
                        <a:rPr lang="fr-FR" sz="1800" b="1" dirty="0" smtClean="0">
                          <a:solidFill>
                            <a:schemeClr val="bg1"/>
                          </a:solidFill>
                        </a:rPr>
                        <a:t>.</a:t>
                      </a:r>
                    </a:p>
                    <a:p>
                      <a:pPr algn="ctr"/>
                      <a:r>
                        <a:rPr lang="fr-FR" sz="1800" b="1" dirty="0" smtClean="0"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lang="fr-FR" sz="1800" b="1" baseline="0" dirty="0" smtClean="0">
                          <a:solidFill>
                            <a:schemeClr val="bg1"/>
                          </a:solidFill>
                        </a:rPr>
                        <a:t> = 10 613</a:t>
                      </a:r>
                      <a:endParaRPr lang="fr-FR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>
                          <a:solidFill>
                            <a:schemeClr val="bg1"/>
                          </a:solidFill>
                        </a:rPr>
                        <a:t>Comparateurs</a:t>
                      </a:r>
                      <a:r>
                        <a:rPr lang="fr-FR" sz="1800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1800" b="1" baseline="0" dirty="0" err="1" smtClean="0">
                          <a:solidFill>
                            <a:schemeClr val="bg1"/>
                          </a:solidFill>
                        </a:rPr>
                        <a:t>p.o</a:t>
                      </a:r>
                      <a:r>
                        <a:rPr lang="fr-FR" sz="1800" b="1" baseline="0" dirty="0" smtClean="0">
                          <a:solidFill>
                            <a:schemeClr val="bg1"/>
                          </a:solidFill>
                        </a:rPr>
                        <a:t>.</a:t>
                      </a:r>
                    </a:p>
                    <a:p>
                      <a:pPr algn="ctr"/>
                      <a:r>
                        <a:rPr lang="fr-FR" sz="1800" b="1" baseline="0" dirty="0" smtClean="0">
                          <a:solidFill>
                            <a:schemeClr val="bg1"/>
                          </a:solidFill>
                        </a:rPr>
                        <a:t>N = 10 685</a:t>
                      </a:r>
                      <a:endParaRPr lang="fr-FR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Arrêt cardiaque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1 (&lt;0,1)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/>
                        <a:t>1 (&lt;0,1)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Flutter cardiaque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/>
                        <a:t>2 (&lt;0,1)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/>
                        <a:t>1 (&lt;0,1)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Arrêt cardiorespiratoire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/>
                        <a:t>2 (&lt;0,1)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/>
                        <a:t>1 (&lt;0,1)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Torsade</a:t>
                      </a:r>
                      <a:r>
                        <a:rPr lang="fr-FR" sz="1800" baseline="0" dirty="0" smtClean="0"/>
                        <a:t> de pointes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0 (0)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0 (0)</a:t>
                      </a:r>
                      <a:endParaRPr lang="fr-FR" sz="18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Arythmie ventriculaire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/>
                        <a:t>2 (&lt;0,1)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0 (0)</a:t>
                      </a:r>
                      <a:endParaRPr lang="fr-FR" sz="18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Fibrillation ventriculaire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/>
                        <a:t>1 (&lt;0,1)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0 (0)</a:t>
                      </a:r>
                      <a:endParaRPr lang="fr-FR" sz="18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Tachycardie ventriculaire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0 (0)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/>
                        <a:t>2 (&lt;0,1)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7580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686" y="244158"/>
            <a:ext cx="8649809" cy="13398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Incidence </a:t>
            </a:r>
            <a:r>
              <a:rPr lang="en-US" dirty="0" err="1" smtClean="0"/>
              <a:t>d’arythmies</a:t>
            </a:r>
            <a:r>
              <a:rPr lang="en-US" dirty="0"/>
              <a:t> </a:t>
            </a:r>
            <a:r>
              <a:rPr lang="en-US" dirty="0" err="1" smtClean="0"/>
              <a:t>cardiaques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4613765"/>
              </p:ext>
            </p:extLst>
          </p:nvPr>
        </p:nvGraphicFramePr>
        <p:xfrm>
          <a:off x="900113" y="1884204"/>
          <a:ext cx="7425844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8580"/>
                <a:gridCol w="1181862"/>
                <a:gridCol w="1111304"/>
                <a:gridCol w="146409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Référence</a:t>
                      </a:r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Cipro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err="1" smtClean="0"/>
                        <a:t>floxacin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Levo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err="1" smtClean="0"/>
                        <a:t>floxacin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Moxi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err="1" smtClean="0"/>
                        <a:t>floxacin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Frothingham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i="1" dirty="0" smtClean="0"/>
                        <a:t>et al.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</a:t>
                      </a:r>
                      <a:r>
                        <a:rPr lang="en-US" baseline="0" dirty="0" err="1" smtClean="0"/>
                        <a:t>TdP</a:t>
                      </a:r>
                      <a:r>
                        <a:rPr lang="en-US" baseline="0" dirty="0" smtClean="0"/>
                        <a:t>/10 x 10</a:t>
                      </a:r>
                      <a:r>
                        <a:rPr lang="en-US" baseline="30000" dirty="0" smtClean="0"/>
                        <a:t>6</a:t>
                      </a:r>
                      <a:r>
                        <a:rPr lang="en-US" baseline="0" dirty="0" smtClean="0"/>
                        <a:t> prescriptions)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0,3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5,4</a:t>
                      </a:r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TdP</a:t>
                      </a:r>
                      <a:r>
                        <a:rPr lang="en-US" baseline="0" dirty="0" smtClean="0"/>
                        <a:t>/1,4M prescriptions</a:t>
                      </a:r>
                      <a:endParaRPr lang="en-US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Ray </a:t>
                      </a:r>
                      <a:r>
                        <a:rPr lang="en-US" b="1" i="1" dirty="0" smtClean="0"/>
                        <a:t>et</a:t>
                      </a:r>
                      <a:r>
                        <a:rPr lang="en-US" b="1" i="1" baseline="0" dirty="0" smtClean="0"/>
                        <a:t> al.</a:t>
                      </a:r>
                      <a:endParaRPr lang="en-US" b="1" i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</a:t>
                      </a:r>
                      <a:r>
                        <a:rPr lang="en-US" baseline="0" dirty="0" err="1" smtClean="0"/>
                        <a:t>décès</a:t>
                      </a:r>
                      <a:r>
                        <a:rPr lang="en-US" baseline="0" dirty="0" smtClean="0"/>
                        <a:t> en </a:t>
                      </a:r>
                      <a:r>
                        <a:rPr lang="en-US" baseline="0" dirty="0" err="1" smtClean="0"/>
                        <a:t>excès</a:t>
                      </a:r>
                      <a:r>
                        <a:rPr lang="en-US" baseline="0" dirty="0" smtClean="0"/>
                        <a:t> / 10</a:t>
                      </a:r>
                      <a:r>
                        <a:rPr lang="en-US" baseline="30000" dirty="0" smtClean="0"/>
                        <a:t>6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traitements</a:t>
                      </a:r>
                      <a:r>
                        <a:rPr lang="en-US" baseline="0" dirty="0" smtClean="0"/>
                        <a:t>)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/>
                        <a:t>Lapi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i="1" dirty="0" smtClean="0"/>
                        <a:t>et al.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arythmies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sérieuses</a:t>
                      </a:r>
                      <a:r>
                        <a:rPr lang="en-US" dirty="0" smtClean="0"/>
                        <a:t> en </a:t>
                      </a:r>
                      <a:r>
                        <a:rPr lang="en-US" dirty="0" err="1" smtClean="0"/>
                        <a:t>excès</a:t>
                      </a:r>
                      <a:r>
                        <a:rPr lang="en-US" dirty="0" smtClean="0"/>
                        <a:t>/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1</a:t>
                      </a:r>
                      <a:r>
                        <a:rPr lang="en-US" baseline="0" dirty="0" smtClean="0"/>
                        <a:t>0</a:t>
                      </a:r>
                      <a:r>
                        <a:rPr lang="en-US" baseline="30000" dirty="0" smtClean="0"/>
                        <a:t>6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traitements</a:t>
                      </a:r>
                      <a:r>
                        <a:rPr lang="en-US" baseline="0" dirty="0" smtClean="0"/>
                        <a:t>)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42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Chou </a:t>
                      </a:r>
                      <a:r>
                        <a:rPr lang="en-US" b="1" i="1" dirty="0" smtClean="0"/>
                        <a:t>et al.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arythmies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ventriculaires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sérieuses</a:t>
                      </a:r>
                      <a:r>
                        <a:rPr lang="en-US" dirty="0" smtClean="0"/>
                        <a:t> en </a:t>
                      </a:r>
                      <a:r>
                        <a:rPr lang="en-US" dirty="0" err="1" smtClean="0"/>
                        <a:t>excès</a:t>
                      </a:r>
                      <a:r>
                        <a:rPr lang="en-US" dirty="0" smtClean="0"/>
                        <a:t>/1</a:t>
                      </a:r>
                      <a:r>
                        <a:rPr lang="en-US" baseline="0" dirty="0" smtClean="0"/>
                        <a:t>0</a:t>
                      </a:r>
                      <a:r>
                        <a:rPr lang="en-US" baseline="30000" dirty="0" smtClean="0"/>
                        <a:t>6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traitements</a:t>
                      </a:r>
                      <a:r>
                        <a:rPr lang="en-US" baseline="0" dirty="0" smtClean="0"/>
                        <a:t>)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140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225-450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900113" y="5906935"/>
            <a:ext cx="74258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Mehrzad</a:t>
            </a:r>
            <a:r>
              <a:rPr lang="en-US" sz="1200" dirty="0"/>
              <a:t> R, </a:t>
            </a:r>
            <a:r>
              <a:rPr lang="en-US" sz="1200" dirty="0" err="1"/>
              <a:t>Barza</a:t>
            </a:r>
            <a:r>
              <a:rPr lang="en-US" sz="1200" dirty="0"/>
              <a:t> M. Weighing the adverse cardiac effects of fluoroquinolones: A risk perspective. Journal of clinical pharmacology. 2015;55(11):1198-206.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242723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25391</TotalTime>
  <Words>991</Words>
  <Application>Microsoft Office PowerPoint</Application>
  <PresentationFormat>Affichage à l'écran (4:3)</PresentationFormat>
  <Paragraphs>214</Paragraphs>
  <Slides>15</Slides>
  <Notes>12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0" baseType="lpstr">
      <vt:lpstr>Arial</vt:lpstr>
      <vt:lpstr>Brush Script MT</vt:lpstr>
      <vt:lpstr>Calibri</vt:lpstr>
      <vt:lpstr>Calisto MT</vt:lpstr>
      <vt:lpstr>Capital</vt:lpstr>
      <vt:lpstr>Quinolones et prolongement du QT: Quels sont les risques?</vt:lpstr>
      <vt:lpstr>Le QT de monsieur P.P.</vt:lpstr>
      <vt:lpstr>Le QT de monsieur P.P.</vt:lpstr>
      <vt:lpstr>Question PICO</vt:lpstr>
      <vt:lpstr>Méthode</vt:lpstr>
      <vt:lpstr>Physiologie fondamentale</vt:lpstr>
      <vt:lpstr>Ampleur du prolongement du QT</vt:lpstr>
      <vt:lpstr>Incidence d’arythmies cardiaques</vt:lpstr>
      <vt:lpstr>Incidence d’arythmies cardiaques</vt:lpstr>
      <vt:lpstr>Dans les registres de la FDA</vt:lpstr>
      <vt:lpstr>Conclusion</vt:lpstr>
      <vt:lpstr>Conclusion</vt:lpstr>
      <vt:lpstr>Retour sur l’amorce</vt:lpstr>
      <vt:lpstr>Bibliographie</vt:lpstr>
      <vt:lpstr>Remerciements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Quinolones et prolongement du QT: Quels sont les risques réels?</dc:title>
  <dc:creator>Laurie-Anne Nguyen</dc:creator>
  <cp:lastModifiedBy>Dagenais Danielle</cp:lastModifiedBy>
  <cp:revision>79</cp:revision>
  <dcterms:created xsi:type="dcterms:W3CDTF">2017-04-08T18:22:54Z</dcterms:created>
  <dcterms:modified xsi:type="dcterms:W3CDTF">2017-05-30T13:56:03Z</dcterms:modified>
</cp:coreProperties>
</file>