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57" r:id="rId3"/>
    <p:sldId id="258" r:id="rId4"/>
    <p:sldId id="284" r:id="rId5"/>
    <p:sldId id="263" r:id="rId6"/>
    <p:sldId id="264" r:id="rId7"/>
    <p:sldId id="280" r:id="rId8"/>
    <p:sldId id="260" r:id="rId9"/>
    <p:sldId id="262" r:id="rId10"/>
    <p:sldId id="261" r:id="rId11"/>
    <p:sldId id="276" r:id="rId12"/>
    <p:sldId id="265" r:id="rId13"/>
    <p:sldId id="285" r:id="rId14"/>
    <p:sldId id="286" r:id="rId15"/>
    <p:sldId id="287" r:id="rId16"/>
    <p:sldId id="267" r:id="rId17"/>
    <p:sldId id="291" r:id="rId18"/>
    <p:sldId id="288" r:id="rId19"/>
    <p:sldId id="289" r:id="rId20"/>
    <p:sldId id="282" r:id="rId21"/>
    <p:sldId id="281" r:id="rId22"/>
    <p:sldId id="283" r:id="rId23"/>
    <p:sldId id="278" r:id="rId24"/>
    <p:sldId id="272" r:id="rId25"/>
    <p:sldId id="279" r:id="rId26"/>
    <p:sldId id="275" r:id="rId27"/>
    <p:sldId id="27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9BBB59"/>
    <a:srgbClr val="E7E7E7"/>
    <a:srgbClr val="DEE7D1"/>
    <a:srgbClr val="CBCBC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29" autoAdjust="0"/>
  </p:normalViewPr>
  <p:slideViewPr>
    <p:cSldViewPr>
      <p:cViewPr varScale="1">
        <p:scale>
          <a:sx n="53" d="100"/>
          <a:sy n="53" d="100"/>
        </p:scale>
        <p:origin x="20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ED9A-9ED0-4F8A-8833-3B4B0FD7CCBB}" type="datetimeFigureOut">
              <a:rPr lang="fr-CA" smtClean="0"/>
              <a:t>2017-05-30</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84E64-574E-4B8E-9CE4-E118F6D25032}" type="slidenum">
              <a:rPr lang="fr-CA" smtClean="0"/>
              <a:t>‹N°›</a:t>
            </a:fld>
            <a:endParaRPr lang="fr-CA" dirty="0"/>
          </a:p>
        </p:txBody>
      </p:sp>
    </p:spTree>
    <p:extLst>
      <p:ext uri="{BB962C8B-B14F-4D97-AF65-F5344CB8AC3E}">
        <p14:creationId xmlns:p14="http://schemas.microsoft.com/office/powerpoint/2010/main" val="245006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a:t>
            </a:fld>
            <a:endParaRPr lang="fr-CA" dirty="0"/>
          </a:p>
        </p:txBody>
      </p:sp>
    </p:spTree>
    <p:extLst>
      <p:ext uri="{BB962C8B-B14F-4D97-AF65-F5344CB8AC3E}">
        <p14:creationId xmlns:p14="http://schemas.microsoft.com/office/powerpoint/2010/main" val="4021418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 méta-analyse</a:t>
            </a:r>
            <a:r>
              <a:rPr lang="fr-CA" baseline="0" dirty="0" smtClean="0"/>
              <a:t> concernant la prévention des infections respiratoires, chez enfant et adulte, m’a permis de trouver Tachimoto 2016.</a:t>
            </a:r>
          </a:p>
          <a:p>
            <a:r>
              <a:rPr lang="fr-CA" baseline="0" dirty="0" smtClean="0"/>
              <a:t>Tachimoto n’est pas associé à mots clés dans PubMed.</a:t>
            </a:r>
          </a:p>
          <a:p>
            <a:endParaRPr lang="fr-CA" baseline="0" dirty="0" smtClean="0"/>
          </a:p>
          <a:p>
            <a:r>
              <a:rPr lang="fr-CA" baseline="0" dirty="0" smtClean="0"/>
              <a:t>J’ai décidé de rechercher surtout sphère « voies respiratoires » ou asthme. Pas recherche spécifique pour infections sphère ORL.</a:t>
            </a:r>
          </a:p>
          <a:p>
            <a:endParaRPr lang="fr-CA" baseline="0" dirty="0" smtClean="0"/>
          </a:p>
          <a:p>
            <a:r>
              <a:rPr lang="fr-CA" baseline="0" dirty="0" smtClean="0"/>
              <a:t>La majorité des études exclues l’ont été car:</a:t>
            </a:r>
          </a:p>
          <a:p>
            <a:pPr marL="171450" indent="-171450">
              <a:buFontTx/>
              <a:buChar char="-"/>
            </a:pPr>
            <a:r>
              <a:rPr lang="fr-CA" baseline="0" dirty="0" smtClean="0"/>
              <a:t>elle s’intéressaient au niveau sérique de vitamine D sans discuter de supplémentation, </a:t>
            </a:r>
          </a:p>
          <a:p>
            <a:pPr marL="171450" indent="-171450">
              <a:buFontTx/>
              <a:buChar char="-"/>
            </a:pPr>
            <a:r>
              <a:rPr lang="fr-CA" baseline="0" dirty="0" smtClean="0"/>
              <a:t>parlaient de supplémentation de vitamine D chez la femme enceinte ou chez le nourrisson, </a:t>
            </a:r>
          </a:p>
          <a:p>
            <a:pPr marL="171450" indent="-171450">
              <a:buFontTx/>
              <a:buChar char="-"/>
            </a:pPr>
            <a:r>
              <a:rPr lang="fr-CA" baseline="0" dirty="0" smtClean="0"/>
              <a:t>administraient la vitamine D chez des enfants avec maladie ou infection active </a:t>
            </a:r>
          </a:p>
          <a:p>
            <a:pPr marL="171450" indent="-171450">
              <a:buFontTx/>
              <a:buChar char="-"/>
            </a:pPr>
            <a:r>
              <a:rPr lang="fr-CA" baseline="0" dirty="0" smtClean="0"/>
              <a:t>utilisaient une intervention de vitamine D combinée à d’autres vitamines.</a:t>
            </a:r>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10</a:t>
            </a:fld>
            <a:endParaRPr lang="fr-CA" dirty="0"/>
          </a:p>
        </p:txBody>
      </p:sp>
    </p:spTree>
    <p:extLst>
      <p:ext uri="{BB962C8B-B14F-4D97-AF65-F5344CB8AC3E}">
        <p14:creationId xmlns:p14="http://schemas.microsoft.com/office/powerpoint/2010/main" val="252829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11</a:t>
            </a:fld>
            <a:endParaRPr lang="fr-CA" dirty="0"/>
          </a:p>
        </p:txBody>
      </p:sp>
    </p:spTree>
    <p:extLst>
      <p:ext uri="{BB962C8B-B14F-4D97-AF65-F5344CB8AC3E}">
        <p14:creationId xmlns:p14="http://schemas.microsoft.com/office/powerpoint/2010/main" val="227130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Les 2</a:t>
            </a:r>
            <a:r>
              <a:rPr lang="fr-CA" sz="1200" kern="1200" baseline="0" dirty="0" smtClean="0">
                <a:solidFill>
                  <a:schemeClr val="tx1"/>
                </a:solidFill>
                <a:effectLst/>
                <a:latin typeface="+mn-lt"/>
                <a:ea typeface="+mn-ea"/>
                <a:cs typeface="+mn-cs"/>
              </a:rPr>
              <a:t> premières études ont été faites par le même groupe, elles évaluaient la supplémentation de vitamine D sur l’incidence d’influenza A.</a:t>
            </a:r>
          </a:p>
          <a:p>
            <a:r>
              <a:rPr lang="fr-CA" sz="1200" kern="1200" baseline="0" dirty="0" smtClean="0">
                <a:solidFill>
                  <a:schemeClr val="tx1"/>
                </a:solidFill>
                <a:effectLst/>
                <a:latin typeface="+mn-lt"/>
                <a:ea typeface="+mn-ea"/>
                <a:cs typeface="+mn-cs"/>
              </a:rPr>
              <a:t>La première à l’hiver 2008-2009, la deuxième à l’automne-hiver 2009 soit l’année de la pandémie à influenza A.</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URASHIMA 2010</a:t>
            </a:r>
          </a:p>
          <a:p>
            <a:r>
              <a:rPr lang="fr-CA" sz="1200" kern="1200" dirty="0" smtClean="0">
                <a:solidFill>
                  <a:schemeClr val="tx1"/>
                </a:solidFill>
                <a:effectLst/>
                <a:latin typeface="+mn-lt"/>
                <a:ea typeface="+mn-ea"/>
                <a:cs typeface="+mn-cs"/>
              </a:rPr>
              <a:t>Critères:</a:t>
            </a:r>
          </a:p>
          <a:p>
            <a:r>
              <a:rPr lang="fr-CA" sz="1200" kern="1200" dirty="0" smtClean="0">
                <a:solidFill>
                  <a:schemeClr val="tx1"/>
                </a:solidFill>
                <a:effectLst/>
                <a:latin typeface="+mn-lt"/>
                <a:ea typeface="+mn-ea"/>
                <a:cs typeface="+mn-cs"/>
              </a:rPr>
              <a:t>Jugé incapable à prendre part,</a:t>
            </a:r>
            <a:r>
              <a:rPr lang="fr-CA" sz="1200" kern="1200" baseline="0" dirty="0" smtClean="0">
                <a:solidFill>
                  <a:schemeClr val="tx1"/>
                </a:solidFill>
                <a:effectLst/>
                <a:latin typeface="+mn-lt"/>
                <a:ea typeface="+mn-ea"/>
                <a:cs typeface="+mn-cs"/>
              </a:rPr>
              <a:t> entre autres « incapable d’avaler un comprimé ». Surtout chez jeunes.</a:t>
            </a:r>
          </a:p>
          <a:p>
            <a:r>
              <a:rPr lang="fr-CA" sz="1200" kern="1200" baseline="0" dirty="0" smtClean="0">
                <a:solidFill>
                  <a:schemeClr val="tx1"/>
                </a:solidFill>
                <a:effectLst/>
                <a:latin typeface="+mn-lt"/>
                <a:ea typeface="+mn-ea"/>
                <a:cs typeface="+mn-cs"/>
              </a:rPr>
              <a:t>Seule étude qui a questionné les sujets sur leur consommation d’aliments riches en vitamine D et ensuite l’inclure dans leur analyse.</a:t>
            </a:r>
          </a:p>
          <a:p>
            <a:endParaRPr lang="fr-CA" sz="1200" kern="1200" baseline="0" dirty="0" smtClean="0">
              <a:solidFill>
                <a:schemeClr val="tx1"/>
              </a:solidFill>
              <a:effectLst/>
              <a:latin typeface="+mn-lt"/>
              <a:ea typeface="+mn-ea"/>
              <a:cs typeface="+mn-cs"/>
            </a:endParaRPr>
          </a:p>
          <a:p>
            <a:r>
              <a:rPr lang="fr-CA" sz="1200" kern="1200" baseline="0" dirty="0" smtClean="0">
                <a:solidFill>
                  <a:schemeClr val="tx1"/>
                </a:solidFill>
                <a:effectLst/>
                <a:latin typeface="+mn-lt"/>
                <a:ea typeface="+mn-ea"/>
                <a:cs typeface="+mn-cs"/>
              </a:rPr>
              <a:t>Montréal se trouve au 45</a:t>
            </a:r>
            <a:r>
              <a:rPr lang="fr-CA" sz="1200" kern="1200" baseline="30000" dirty="0" smtClean="0">
                <a:solidFill>
                  <a:schemeClr val="tx1"/>
                </a:solidFill>
                <a:effectLst/>
                <a:latin typeface="+mn-lt"/>
                <a:ea typeface="+mn-ea"/>
                <a:cs typeface="+mn-cs"/>
              </a:rPr>
              <a:t>e</a:t>
            </a:r>
            <a:r>
              <a:rPr lang="fr-CA" sz="1200" kern="1200" baseline="0" dirty="0" smtClean="0">
                <a:solidFill>
                  <a:schemeClr val="tx1"/>
                </a:solidFill>
                <a:effectLst/>
                <a:latin typeface="+mn-lt"/>
                <a:ea typeface="+mn-ea"/>
                <a:cs typeface="+mn-cs"/>
              </a:rPr>
              <a:t> parallèle, latitude</a:t>
            </a: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12</a:t>
            </a:fld>
            <a:endParaRPr lang="fr-CA" dirty="0"/>
          </a:p>
        </p:txBody>
      </p:sp>
    </p:spTree>
    <p:extLst>
      <p:ext uri="{BB962C8B-B14F-4D97-AF65-F5344CB8AC3E}">
        <p14:creationId xmlns:p14="http://schemas.microsoft.com/office/powerpoint/2010/main" val="53127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Urashima 2010, issue secondaire intéressante: vitamine D réduit de façon significative le nombre d’exacerbation aiguë d’asthme. </a:t>
            </a:r>
            <a:r>
              <a:rPr lang="fr-CA" sz="1200" kern="1200" baseline="0" dirty="0" smtClean="0">
                <a:solidFill>
                  <a:schemeClr val="tx1"/>
                </a:solidFill>
                <a:effectLst/>
                <a:latin typeface="+mn-lt"/>
                <a:ea typeface="+mn-ea"/>
                <a:cs typeface="+mn-cs"/>
                <a:sym typeface="Wingdings" panose="05000000000000000000" pitchFamily="2" charset="2"/>
              </a:rPr>
              <a:t> ce qui est le précurseur des prochaines études.</a:t>
            </a:r>
            <a:endParaRPr lang="fr-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CAMARGO 2012 provient de l’étude Blue </a:t>
            </a:r>
            <a:r>
              <a:rPr lang="fr-CA" sz="1200" kern="1200" baseline="0" dirty="0" err="1" smtClean="0">
                <a:solidFill>
                  <a:schemeClr val="tx1"/>
                </a:solidFill>
                <a:effectLst/>
                <a:latin typeface="+mn-lt"/>
                <a:ea typeface="+mn-ea"/>
                <a:cs typeface="+mn-cs"/>
              </a:rPr>
              <a:t>Sky</a:t>
            </a:r>
            <a:endParaRPr lang="fr-CA"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13</a:t>
            </a:fld>
            <a:endParaRPr lang="fr-CA"/>
          </a:p>
        </p:txBody>
      </p:sp>
    </p:spTree>
    <p:extLst>
      <p:ext uri="{BB962C8B-B14F-4D97-AF65-F5344CB8AC3E}">
        <p14:creationId xmlns:p14="http://schemas.microsoft.com/office/powerpoint/2010/main" val="262148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solidFill>
                  <a:prstClr val="black"/>
                </a:solidFill>
              </a:rPr>
              <a:pPr/>
              <a:t>14</a:t>
            </a:fld>
            <a:endParaRPr lang="fr-CA">
              <a:solidFill>
                <a:prstClr val="black"/>
              </a:solidFill>
            </a:endParaRPr>
          </a:p>
        </p:txBody>
      </p:sp>
    </p:spTree>
    <p:extLst>
      <p:ext uri="{BB962C8B-B14F-4D97-AF65-F5344CB8AC3E}">
        <p14:creationId xmlns:p14="http://schemas.microsoft.com/office/powerpoint/2010/main" val="262148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15</a:t>
            </a:fld>
            <a:endParaRPr lang="fr-CA"/>
          </a:p>
        </p:txBody>
      </p:sp>
    </p:spTree>
    <p:extLst>
      <p:ext uri="{BB962C8B-B14F-4D97-AF65-F5344CB8AC3E}">
        <p14:creationId xmlns:p14="http://schemas.microsoft.com/office/powerpoint/2010/main" val="2621486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critères de dx d’asthme</a:t>
            </a:r>
            <a:r>
              <a:rPr lang="fr-CA" baseline="0" dirty="0" smtClean="0"/>
              <a:t> suivent le guide GINA dans les articles YADAV et TACHIMOTO. Non précisé dans MAJAK.</a:t>
            </a:r>
            <a:endParaRPr lang="fr-CA" dirty="0" smtClean="0"/>
          </a:p>
          <a:p>
            <a:endParaRPr lang="fr-CA" dirty="0" smtClean="0"/>
          </a:p>
          <a:p>
            <a:r>
              <a:rPr lang="fr-CA" dirty="0" smtClean="0"/>
              <a:t>MAJAK 2011 Sujets</a:t>
            </a:r>
            <a:r>
              <a:rPr lang="fr-CA" baseline="0" dirty="0" smtClean="0"/>
              <a:t> avec nouveau dx d’asthme qui n’avaient pas de CSI, à qui on a tous débuté t</a:t>
            </a:r>
            <a:r>
              <a:rPr lang="fr-CA" dirty="0" smtClean="0"/>
              <a:t>raitement</a:t>
            </a:r>
            <a:r>
              <a:rPr lang="fr-CA" baseline="0" dirty="0" smtClean="0"/>
              <a:t> de budesonide 800 mcg/jour</a:t>
            </a:r>
          </a:p>
          <a:p>
            <a:endParaRPr lang="fr-CA" baseline="0" dirty="0" smtClean="0"/>
          </a:p>
          <a:p>
            <a:r>
              <a:rPr lang="fr-CA" baseline="0" dirty="0" smtClean="0"/>
              <a:t>TACHIMOTO sujets ont donc peut être CSI ou anti-leucotriène, qui sont administrés selon guidelines japonais</a:t>
            </a:r>
          </a:p>
          <a:p>
            <a:r>
              <a:rPr lang="fr-CA" baseline="0" dirty="0" smtClean="0"/>
              <a:t>dose 800, remettent en question plus grosses doses.</a:t>
            </a:r>
          </a:p>
          <a:p>
            <a:r>
              <a:rPr lang="fr-CA" baseline="0" dirty="0" smtClean="0"/>
              <a:t>2 mois, car long terme vient souvent annuler effet bénéfique initial</a:t>
            </a:r>
          </a:p>
          <a:p>
            <a:r>
              <a:rPr lang="fr-CA" baseline="0" dirty="0" smtClean="0"/>
              <a:t>Même équipe que les Urashima!</a:t>
            </a:r>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16</a:t>
            </a:fld>
            <a:endParaRPr lang="fr-CA" dirty="0"/>
          </a:p>
        </p:txBody>
      </p:sp>
    </p:spTree>
    <p:extLst>
      <p:ext uri="{BB962C8B-B14F-4D97-AF65-F5344CB8AC3E}">
        <p14:creationId xmlns:p14="http://schemas.microsoft.com/office/powerpoint/2010/main" val="182708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MAJAK 2011: </a:t>
            </a:r>
          </a:p>
          <a:p>
            <a:r>
              <a:rPr lang="fr-CA" baseline="0" dirty="0" smtClean="0"/>
              <a:t>Issue primaire mal identifiée. 3 issues étudiées.</a:t>
            </a:r>
          </a:p>
          <a:p>
            <a:pPr marL="228600" indent="-228600">
              <a:buAutoNum type="arabicParenR"/>
            </a:pPr>
            <a:r>
              <a:rPr lang="fr-CA" baseline="0" dirty="0" smtClean="0"/>
              <a:t>Modification du contrôle de l’asthme selon le score de sx GINA rempli de façon appropriée à chaque mois</a:t>
            </a:r>
          </a:p>
          <a:p>
            <a:pPr marL="228600" indent="-228600">
              <a:buAutoNum type="arabicParenR"/>
            </a:pPr>
            <a:r>
              <a:rPr lang="fr-CA" baseline="0" dirty="0" smtClean="0"/>
              <a:t>VEMS mesuré par spirométrie à la visite initiale et finale.</a:t>
            </a:r>
          </a:p>
          <a:p>
            <a:pPr marL="228600" indent="-228600">
              <a:buAutoNum type="arabicParenR"/>
            </a:pPr>
            <a:r>
              <a:rPr lang="fr-CA" baseline="0" dirty="0" smtClean="0"/>
              <a:t>Nombre d’exacerbation dont la méthode de mesure n’est pas spécifiée.</a:t>
            </a:r>
          </a:p>
          <a:p>
            <a:pPr marL="0" indent="0">
              <a:buNone/>
            </a:pPr>
            <a:endParaRPr lang="fr-CA" baseline="0" dirty="0" smtClean="0"/>
          </a:p>
          <a:p>
            <a:pPr marL="0" indent="0">
              <a:buNone/>
            </a:pPr>
            <a:r>
              <a:rPr lang="fr-CA" baseline="0" dirty="0" smtClean="0"/>
              <a:t>Comme on peut voir dans le tableau, il y a eu amélioration du score de sx ATAQ dans les 2 groupes. Seulement au 3</a:t>
            </a:r>
            <a:r>
              <a:rPr lang="fr-CA" baseline="30000" dirty="0" smtClean="0"/>
              <a:t>e</a:t>
            </a:r>
            <a:r>
              <a:rPr lang="fr-CA" baseline="0" dirty="0" smtClean="0"/>
              <a:t> mois on a noté une plus grande amélioration dans le groupe vitamine D qui n’est pas significative CLINIQUEMENT. Cette différence s’est estompée à 6 mois.</a:t>
            </a:r>
          </a:p>
          <a:p>
            <a:pPr marL="0" indent="0">
              <a:buNone/>
            </a:pPr>
            <a:endParaRPr lang="fr-CA" baseline="0" dirty="0" smtClean="0"/>
          </a:p>
          <a:p>
            <a:pPr marL="0" indent="0">
              <a:buNone/>
            </a:pPr>
            <a:r>
              <a:rPr lang="fr-CA" baseline="0" dirty="0" smtClean="0"/>
              <a:t>Tout comme le score ATAQ, le VEMS s’est amélioré de façon significative dans les 2 groupes. Sans différence significative entre les 2 groupes. La valeur p n’est pas indiquée.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On pouvait s’attendre à cette amélioration dans les 2 groupes étant donné que ce sont des nouveaux dx d’asthme chez qui on a débuté un CSI.</a:t>
            </a:r>
          </a:p>
          <a:p>
            <a:pPr marL="0" indent="0">
              <a:buNone/>
            </a:pP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Plus d’enfant qui ont été épargnés d’une exacerbation aiguë dans le groupe vitamine D.</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Ils ont soulevé le fait intéressant que chaque exacerbation aiguë d’asthme était précédée d’un IVR aigue. Toutefois, ce n’est pas indiqué comment ils ont obtenu ces informations.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YADAV: absence de différence significative avant 6 mois de traitement. On démontre effet retardé.</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TACHIMOTO 2016 : étude cessée à l’analyse intérimaire</a:t>
            </a:r>
            <a:r>
              <a:rPr lang="fr-CA" sz="1200" kern="1200" baseline="0" dirty="0" smtClean="0">
                <a:solidFill>
                  <a:schemeClr val="tx1"/>
                </a:solidFill>
                <a:effectLst/>
                <a:latin typeface="+mn-lt"/>
                <a:ea typeface="+mn-ea"/>
                <a:cs typeface="+mn-cs"/>
              </a:rPr>
              <a:t> (faite quand on atteint 20 patients améliorés à 2 mois de traitement)</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Pas eu d’analyse de sous-groupe (ex: utilisation cortico, niveau sérique vit D de base)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Vu taux IgE total significativement plus haut dans le groupe vitamine D, les résultats ont été ajusté pour; différence du score GINA est restée significative.</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17</a:t>
            </a:fld>
            <a:endParaRPr lang="fr-CA" dirty="0"/>
          </a:p>
        </p:txBody>
      </p:sp>
    </p:spTree>
    <p:extLst>
      <p:ext uri="{BB962C8B-B14F-4D97-AF65-F5344CB8AC3E}">
        <p14:creationId xmlns:p14="http://schemas.microsoft.com/office/powerpoint/2010/main" val="188122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18</a:t>
            </a:fld>
            <a:endParaRPr lang="fr-CA" dirty="0"/>
          </a:p>
        </p:txBody>
      </p:sp>
    </p:spTree>
    <p:extLst>
      <p:ext uri="{BB962C8B-B14F-4D97-AF65-F5344CB8AC3E}">
        <p14:creationId xmlns:p14="http://schemas.microsoft.com/office/powerpoint/2010/main" val="188122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19</a:t>
            </a:fld>
            <a:endParaRPr lang="fr-CA" dirty="0"/>
          </a:p>
        </p:txBody>
      </p:sp>
    </p:spTree>
    <p:extLst>
      <p:ext uri="{BB962C8B-B14F-4D97-AF65-F5344CB8AC3E}">
        <p14:creationId xmlns:p14="http://schemas.microsoft.com/office/powerpoint/2010/main" val="188122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Augmentation de la dose recommandée selon l’âge, soit le poids.</a:t>
            </a:r>
          </a:p>
          <a:p>
            <a:endParaRPr lang="fr-CA" dirty="0" smtClean="0"/>
          </a:p>
          <a:p>
            <a:r>
              <a:rPr lang="fr-CA" dirty="0" smtClean="0"/>
              <a:t>Recommandation actuelle</a:t>
            </a:r>
            <a:r>
              <a:rPr lang="fr-CA" baseline="0" dirty="0" smtClean="0"/>
              <a:t> de santé Canada, consommer chaque jour 500 ml de lait ou boisson de soya enrichie de vitamine D. </a:t>
            </a:r>
          </a:p>
          <a:p>
            <a:r>
              <a:rPr lang="fr-CA" baseline="0" dirty="0" smtClean="0"/>
              <a:t>On ne remet pas en question les autres recommandations pour nourrisson allaité ou adulte &gt; 50 ans</a:t>
            </a: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a:t>
            </a:fld>
            <a:endParaRPr lang="fr-CA" dirty="0"/>
          </a:p>
        </p:txBody>
      </p:sp>
    </p:spTree>
    <p:extLst>
      <p:ext uri="{BB962C8B-B14F-4D97-AF65-F5344CB8AC3E}">
        <p14:creationId xmlns:p14="http://schemas.microsoft.com/office/powerpoint/2010/main" val="48691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C’est que l’incidence d’influenza B a augmenté sans différence significative entre les groupes.</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rPr>
              <a:t>Pourquoi moins de prévention influenza B? Au Japon influenza B semble arriver plus tars dans la saison (vers mars) comparé à Influenza A (vers Janvier)</a:t>
            </a:r>
          </a:p>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20</a:t>
            </a:fld>
            <a:endParaRPr lang="fr-CA" dirty="0"/>
          </a:p>
        </p:txBody>
      </p:sp>
    </p:spTree>
    <p:extLst>
      <p:ext uri="{BB962C8B-B14F-4D97-AF65-F5344CB8AC3E}">
        <p14:creationId xmlns:p14="http://schemas.microsoft.com/office/powerpoint/2010/main" val="187886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Adapté de</a:t>
            </a:r>
            <a:r>
              <a:rPr lang="fr-FR" baseline="0" dirty="0" smtClean="0"/>
              <a:t> l’outil «risk of bias» des revues Cochrane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smtClean="0"/>
              <a:t>Recrutement des sujets: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URASHIMA 2010: Incluait « autre maladie ». 26% sont asthmatique. 4% « autre » non détaillé</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URASHIMA 2014: taux de participation 28%, 105 exclus (asthme), 543 refus de participer sans raison précisée</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CAMARGO 2012: seulement 3</a:t>
            </a:r>
            <a:r>
              <a:rPr lang="fr-FR" baseline="30000" dirty="0" smtClean="0"/>
              <a:t>e</a:t>
            </a:r>
            <a:r>
              <a:rPr lang="fr-FR" baseline="0" dirty="0" smtClean="0"/>
              <a:t> et 4</a:t>
            </a:r>
            <a:r>
              <a:rPr lang="fr-FR" baseline="30000" dirty="0" smtClean="0"/>
              <a:t>e</a:t>
            </a:r>
            <a:r>
              <a:rPr lang="fr-FR" baseline="0" dirty="0" smtClean="0"/>
              <a:t> année. On ne connaît aucune caractéristiques des sujets.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1" baseline="0" dirty="0" smtClean="0"/>
              <a:t>Dans l’analyse des caractéristiques de base:</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CAMARGO : noter que 99% des sujets sont déficients en vitamine D</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URASHIMA 2014: trop peu d’info caractéristiques de base.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Technique de randomisation semblait adéquate et l’aveugle était conservé pour les sujets et les évaluateurs.</a:t>
            </a:r>
            <a:endParaRPr lang="fr-FR" dirty="0" smtClean="0"/>
          </a:p>
          <a:p>
            <a:r>
              <a:rPr lang="fr-CA" dirty="0" smtClean="0"/>
              <a:t>Aveugle a toujours été bien conservé</a:t>
            </a:r>
          </a:p>
          <a:p>
            <a:endParaRPr lang="fr-CA" dirty="0" smtClean="0"/>
          </a:p>
          <a:p>
            <a:r>
              <a:rPr lang="fr-CA" b="1" i="0" dirty="0" smtClean="0"/>
              <a:t>Randomisation</a:t>
            </a:r>
            <a:r>
              <a:rPr lang="fr-CA" b="1" i="0" baseline="0" dirty="0" smtClean="0"/>
              <a:t> efficace</a:t>
            </a:r>
          </a:p>
          <a:p>
            <a:r>
              <a:rPr lang="fr-CA" baseline="0" dirty="0" smtClean="0"/>
              <a:t>YADAV: Âge moyen de début de l’asthme est + tôt dans le groupe vitamine D. 7,9 ans vs 8,7 ans. Pas discuté si résultat a été ajusté pour vérifier que représente un facteur de confusion.</a:t>
            </a:r>
          </a:p>
          <a:p>
            <a:r>
              <a:rPr lang="fr-CA" baseline="0" dirty="0" smtClean="0"/>
              <a:t>TACHIMOTO: Dosage IgE total était différent, ajustement sans influence sur le résultat.</a:t>
            </a:r>
          </a:p>
          <a:p>
            <a:endParaRPr lang="fr-CA" baseline="0" dirty="0" smtClean="0"/>
          </a:p>
          <a:p>
            <a:r>
              <a:rPr lang="fr-CA" b="1" baseline="0" dirty="0" smtClean="0"/>
              <a:t>Choix des issues:</a:t>
            </a:r>
          </a:p>
          <a:p>
            <a:r>
              <a:rPr lang="fr-CA" baseline="0" dirty="0" smtClean="0"/>
              <a:t>CAMARGO trop subjectif, est-ce reproductible? Pas le même type de parents qui vont déclarer chaque infection respiratoire.</a:t>
            </a:r>
          </a:p>
          <a:p>
            <a:r>
              <a:rPr lang="fr-CA" baseline="0" dirty="0" smtClean="0"/>
              <a:t>MAJAK issue primaire non précisée</a:t>
            </a:r>
            <a:endParaRPr lang="fr-CA" dirty="0" smtClean="0"/>
          </a:p>
          <a:p>
            <a:endParaRPr lang="fr-CA" dirty="0" smtClean="0"/>
          </a:p>
          <a:p>
            <a:r>
              <a:rPr lang="fr-CA" b="1" baseline="0" dirty="0" smtClean="0"/>
              <a:t>Analyse statistique</a:t>
            </a:r>
          </a:p>
          <a:p>
            <a:r>
              <a:rPr lang="fr-CA" baseline="0" dirty="0" smtClean="0"/>
              <a:t>Évaluation du nombre de sujets nécessaire selon la puissance désirée. Non discuté dans Camargo et Yadav. Toutefois, leurs résultats sont significatifs.</a:t>
            </a:r>
          </a:p>
          <a:p>
            <a:r>
              <a:rPr lang="fr-CA" baseline="0" dirty="0" smtClean="0"/>
              <a:t>Pour ce qui est des études donc absence de différence à la fin:</a:t>
            </a:r>
          </a:p>
          <a:p>
            <a:r>
              <a:rPr lang="fr-CA" baseline="0" dirty="0" smtClean="0"/>
              <a:t>URASHIMA 2014: N estimé 260, N obtenu 247</a:t>
            </a:r>
          </a:p>
          <a:p>
            <a:r>
              <a:rPr lang="fr-CA" baseline="0" dirty="0" smtClean="0"/>
              <a:t>MAJAK N </a:t>
            </a:r>
          </a:p>
          <a:p>
            <a:pPr marL="171450" indent="-171450">
              <a:buFontTx/>
              <a:buChar char="-"/>
            </a:pPr>
            <a:r>
              <a:rPr lang="fr-CA" baseline="0" dirty="0" smtClean="0"/>
              <a:t>estimé 40, N obtenu 48</a:t>
            </a:r>
          </a:p>
          <a:p>
            <a:pPr marL="171450" indent="-171450">
              <a:buFontTx/>
              <a:buChar char="-"/>
            </a:pPr>
            <a:r>
              <a:rPr lang="fr-CA" sz="1200" kern="1200" baseline="0" dirty="0" smtClean="0">
                <a:solidFill>
                  <a:schemeClr val="tx1"/>
                </a:solidFill>
                <a:effectLst/>
                <a:latin typeface="+mn-lt"/>
                <a:ea typeface="+mn-ea"/>
                <a:cs typeface="+mn-cs"/>
              </a:rPr>
              <a:t>Vu absence de différence, remettre en question la puissance. En discute dans une réplique de l’article. Puissance semble avoir été calculée pour détecter un 20% de différence dans le dosage de 25(OH)D entre les deux groupes. Ce qui ne s’avèrent même pas à être dans leurs issues initiales.</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Toutes des études en </a:t>
            </a:r>
            <a:r>
              <a:rPr lang="fr-CA" b="1" dirty="0" smtClean="0"/>
              <a:t>Intention to Treat.</a:t>
            </a:r>
          </a:p>
          <a:p>
            <a:endParaRPr lang="fr-CA" baseline="0" dirty="0" smtClean="0"/>
          </a:p>
          <a:p>
            <a:r>
              <a:rPr lang="fr-CA" b="1" baseline="0" dirty="0" smtClean="0"/>
              <a:t>Pertes au suivi</a:t>
            </a:r>
          </a:p>
          <a:p>
            <a:r>
              <a:rPr lang="fr-CA" baseline="0" dirty="0" smtClean="0"/>
              <a:t>YADAV 18% </a:t>
            </a:r>
            <a:r>
              <a:rPr lang="fr-CA" baseline="0" dirty="0" smtClean="0">
                <a:sym typeface="Wingdings" panose="05000000000000000000" pitchFamily="2" charset="2"/>
              </a:rPr>
              <a:t> les ont analysé tous</a:t>
            </a:r>
          </a:p>
          <a:p>
            <a:r>
              <a:rPr lang="fr-CA" baseline="0" dirty="0" smtClean="0">
                <a:sym typeface="Wingdings" panose="05000000000000000000" pitchFamily="2" charset="2"/>
              </a:rPr>
              <a:t>URASHIMA 2010 : 22% alors qu’ils avaient estimé 10%. Ne les ont pas inclus dans leur analyse.</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Cette étude était bien fait mais avec pertes au suivi non interprétée, difficile de se fier aux résultats.</a:t>
            </a:r>
          </a:p>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21</a:t>
            </a:fld>
            <a:endParaRPr lang="fr-CA" dirty="0"/>
          </a:p>
        </p:txBody>
      </p:sp>
    </p:spTree>
    <p:extLst>
      <p:ext uri="{BB962C8B-B14F-4D97-AF65-F5344CB8AC3E}">
        <p14:creationId xmlns:p14="http://schemas.microsoft.com/office/powerpoint/2010/main" val="3150449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baseline="0" dirty="0" smtClean="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22</a:t>
            </a:fld>
            <a:endParaRPr lang="fr-CA" dirty="0"/>
          </a:p>
        </p:txBody>
      </p:sp>
    </p:spTree>
    <p:extLst>
      <p:ext uri="{BB962C8B-B14F-4D97-AF65-F5344CB8AC3E}">
        <p14:creationId xmlns:p14="http://schemas.microsoft.com/office/powerpoint/2010/main" val="227441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Ces articles ne sont pas sortis dans ma recherche</a:t>
            </a:r>
            <a:r>
              <a:rPr lang="fr-CA" baseline="0" dirty="0" smtClean="0"/>
              <a:t> par mots-libres.</a:t>
            </a:r>
          </a:p>
          <a:p>
            <a:r>
              <a:rPr lang="fr-CA" baseline="0" dirty="0" smtClean="0"/>
              <a:t>Concernent également l’adulte.</a:t>
            </a:r>
          </a:p>
          <a:p>
            <a:endParaRPr lang="fr-CA" baseline="0" dirty="0" smtClean="0"/>
          </a:p>
          <a:p>
            <a:r>
              <a:rPr lang="fr-CA" baseline="0" dirty="0" smtClean="0"/>
              <a:t>2016</a:t>
            </a:r>
          </a:p>
          <a:p>
            <a:r>
              <a:rPr lang="fr-CA" baseline="0" dirty="0" smtClean="0"/>
              <a:t>RÉSULTATS</a:t>
            </a:r>
          </a:p>
          <a:p>
            <a:r>
              <a:rPr lang="fr-CA" sz="1200" b="0" i="0" u="none" strike="noStrike" kern="1200" baseline="0" dirty="0" smtClean="0">
                <a:solidFill>
                  <a:schemeClr val="tx1"/>
                </a:solidFill>
                <a:latin typeface="+mn-lt"/>
                <a:ea typeface="+mn-ea"/>
                <a:cs typeface="+mn-cs"/>
              </a:rPr>
              <a:t>Administration </a:t>
            </a:r>
            <a:r>
              <a:rPr lang="en-US" sz="1200" b="0" i="0" u="none" strike="noStrike" kern="1200" baseline="0" dirty="0" smtClean="0">
                <a:solidFill>
                  <a:schemeClr val="tx1"/>
                </a:solidFill>
                <a:latin typeface="+mn-lt"/>
                <a:ea typeface="+mn-ea"/>
                <a:cs typeface="+mn-cs"/>
              </a:rPr>
              <a:t>of vitamin D resulted in a clinically and statistically significant reduction in the rate of asthma exacerbations requiring treatment with systemic corticosteroids (RR 0.63, 95%CI 0.45 to 0.88; 680 participants; 3 studies; high-quality evidence; we define a clinically significant reduction in an adverse outcome as being one that patients and clinicians consider large enough to justify a change </a:t>
            </a:r>
            <a:r>
              <a:rPr lang="fr-CA" sz="1200" b="0" i="0" u="none" strike="noStrike" kern="1200" baseline="0" dirty="0" smtClean="0">
                <a:solidFill>
                  <a:schemeClr val="tx1"/>
                </a:solidFill>
                <a:latin typeface="+mn-lt"/>
                <a:ea typeface="+mn-ea"/>
                <a:cs typeface="+mn-cs"/>
              </a:rPr>
              <a:t>in treatment)</a:t>
            </a:r>
          </a:p>
          <a:p>
            <a:r>
              <a:rPr lang="fr-CA" sz="1200" b="0" i="0" u="none" strike="noStrike" kern="1200" baseline="0" dirty="0" smtClean="0">
                <a:solidFill>
                  <a:schemeClr val="tx1"/>
                </a:solidFill>
                <a:latin typeface="+mn-lt"/>
                <a:ea typeface="+mn-ea"/>
                <a:cs typeface="+mn-cs"/>
              </a:rPr>
              <a:t>CONCLUSION</a:t>
            </a:r>
          </a:p>
          <a:p>
            <a:r>
              <a:rPr lang="en-US" sz="1200" b="0" i="0" u="none" strike="noStrike" kern="1200" baseline="0" dirty="0" smtClean="0">
                <a:solidFill>
                  <a:schemeClr val="tx1"/>
                </a:solidFill>
                <a:latin typeface="+mn-lt"/>
                <a:ea typeface="+mn-ea"/>
                <a:cs typeface="+mn-cs"/>
              </a:rPr>
              <a:t>Whilst we are confident that Vitamin D reduced the risk of asthma exacerbation in these trials (high quality GRADE assessment), we</a:t>
            </a:r>
          </a:p>
          <a:p>
            <a:r>
              <a:rPr lang="en-US" sz="1200" b="0" i="0" u="none" strike="noStrike" kern="1200" baseline="0" dirty="0" smtClean="0">
                <a:solidFill>
                  <a:schemeClr val="tx1"/>
                </a:solidFill>
                <a:latin typeface="+mn-lt"/>
                <a:ea typeface="+mn-ea"/>
                <a:cs typeface="+mn-cs"/>
              </a:rPr>
              <a:t>recognise that there is uncertainty about how these findings might be applied in practice. More research is needed to clarify whether</a:t>
            </a:r>
          </a:p>
          <a:p>
            <a:r>
              <a:rPr lang="en-US" sz="1200" b="0" i="0" u="none" strike="noStrike" kern="1200" baseline="0" dirty="0" smtClean="0">
                <a:solidFill>
                  <a:schemeClr val="tx1"/>
                </a:solidFill>
                <a:latin typeface="+mn-lt"/>
                <a:ea typeface="+mn-ea"/>
                <a:cs typeface="+mn-cs"/>
              </a:rPr>
              <a:t>there is a difference in effect between adults and children and with respect to asthma severity, baseline vitamin D status and doses.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2017</a:t>
            </a:r>
          </a:p>
          <a:p>
            <a:r>
              <a:rPr lang="en-US" sz="1200" b="0" i="0" u="none" strike="noStrike" kern="1200" baseline="0" dirty="0" smtClean="0">
                <a:solidFill>
                  <a:schemeClr val="tx1"/>
                </a:solidFill>
                <a:latin typeface="+mn-lt"/>
                <a:ea typeface="+mn-ea"/>
                <a:cs typeface="+mn-cs"/>
              </a:rPr>
              <a:t>RÉSULTATS</a:t>
            </a:r>
          </a:p>
          <a:p>
            <a:r>
              <a:rPr lang="fr-CA" sz="1200" b="0" i="0" u="none" strike="noStrike" kern="1200" baseline="0" dirty="0" smtClean="0">
                <a:solidFill>
                  <a:schemeClr val="tx1"/>
                </a:solidFill>
                <a:latin typeface="+mn-lt"/>
                <a:ea typeface="+mn-ea"/>
                <a:cs typeface="+mn-cs"/>
              </a:rPr>
              <a:t>Vitamin </a:t>
            </a:r>
            <a:r>
              <a:rPr lang="en-US" sz="1200" b="0" i="0" u="none" strike="noStrike" kern="1200" baseline="0" dirty="0" smtClean="0">
                <a:solidFill>
                  <a:schemeClr val="tx1"/>
                </a:solidFill>
                <a:latin typeface="+mn-lt"/>
                <a:ea typeface="+mn-ea"/>
                <a:cs typeface="+mn-cs"/>
              </a:rPr>
              <a:t>D supplementation reduced the risk of acute respiratory tract infection among all participants (adjusted odds ratio 0.88, 95% confidence interval </a:t>
            </a:r>
            <a:r>
              <a:rPr lang="fr-CA" sz="1200" b="0" i="0" u="none" strike="noStrike" kern="1200" baseline="0" dirty="0" smtClean="0">
                <a:solidFill>
                  <a:schemeClr val="tx1"/>
                </a:solidFill>
                <a:latin typeface="+mn-lt"/>
                <a:ea typeface="+mn-ea"/>
                <a:cs typeface="+mn-cs"/>
              </a:rPr>
              <a:t>0.81 to 0.96; P for heterogeneity &lt;0.001).</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CONCLUSION</a:t>
            </a:r>
          </a:p>
          <a:p>
            <a:r>
              <a:rPr lang="en-US" sz="1200" b="0" i="0" u="none" strike="noStrike" kern="1200" baseline="0" dirty="0" smtClean="0">
                <a:solidFill>
                  <a:schemeClr val="tx1"/>
                </a:solidFill>
                <a:latin typeface="+mn-lt"/>
                <a:ea typeface="+mn-ea"/>
                <a:cs typeface="+mn-cs"/>
              </a:rPr>
              <a:t>Vitamin D supplementation was safe and it protected against acute respiratory tract infection overall. Patients who were very vitamin D deficient and those</a:t>
            </a:r>
          </a:p>
          <a:p>
            <a:r>
              <a:rPr lang="en-US" sz="1200" b="0" i="0" u="none" strike="noStrike" kern="1200" baseline="0" dirty="0" smtClean="0">
                <a:solidFill>
                  <a:schemeClr val="tx1"/>
                </a:solidFill>
                <a:latin typeface="+mn-lt"/>
                <a:ea typeface="+mn-ea"/>
                <a:cs typeface="+mn-cs"/>
              </a:rPr>
              <a:t>not receiving bolus doses experienced the most </a:t>
            </a:r>
            <a:r>
              <a:rPr lang="fr-CA" sz="1200" b="0" i="0" u="none" strike="noStrike" kern="1200" baseline="0" dirty="0" smtClean="0">
                <a:solidFill>
                  <a:schemeClr val="tx1"/>
                </a:solidFill>
                <a:latin typeface="+mn-lt"/>
                <a:ea typeface="+mn-ea"/>
                <a:cs typeface="+mn-cs"/>
              </a:rPr>
              <a:t>benefit.</a:t>
            </a:r>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23</a:t>
            </a:fld>
            <a:endParaRPr lang="fr-CA" dirty="0"/>
          </a:p>
        </p:txBody>
      </p:sp>
    </p:spTree>
    <p:extLst>
      <p:ext uri="{BB962C8B-B14F-4D97-AF65-F5344CB8AC3E}">
        <p14:creationId xmlns:p14="http://schemas.microsoft.com/office/powerpoint/2010/main" val="334158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Alors que des recommandations</a:t>
            </a:r>
            <a:r>
              <a:rPr lang="fr-CA" baseline="0" dirty="0" smtClean="0"/>
              <a:t> chez les enfants sont sérieuses à mettre en place, car étant fréquemment oubliés par les parents peuvent leur apporter un sentiment de culpabilité.</a:t>
            </a: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Il y a deux citations en anglais qui m’ont interpellé pour bien décrire ma vision de la situation actuelle de la vitamine D:  « More is better » MAIS il faut se demander… « How much is too much »</a:t>
            </a:r>
            <a:endParaRPr lang="fr-CA" dirty="0" smtClean="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24</a:t>
            </a:fld>
            <a:endParaRPr lang="fr-CA" dirty="0"/>
          </a:p>
        </p:txBody>
      </p:sp>
    </p:spTree>
    <p:extLst>
      <p:ext uri="{BB962C8B-B14F-4D97-AF65-F5344CB8AC3E}">
        <p14:creationId xmlns:p14="http://schemas.microsoft.com/office/powerpoint/2010/main" val="3266632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25</a:t>
            </a:fld>
            <a:endParaRPr lang="fr-CA" dirty="0"/>
          </a:p>
        </p:txBody>
      </p:sp>
    </p:spTree>
    <p:extLst>
      <p:ext uri="{BB962C8B-B14F-4D97-AF65-F5344CB8AC3E}">
        <p14:creationId xmlns:p14="http://schemas.microsoft.com/office/powerpoint/2010/main" val="392909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Revue</a:t>
            </a:r>
            <a:r>
              <a:rPr lang="fr-CA" baseline="0" dirty="0" smtClean="0"/>
              <a:t> de la littérature financée par gouvernement du Canada et des États-Unis</a:t>
            </a:r>
            <a:endParaRPr lang="fr-CA" dirty="0" smtClean="0"/>
          </a:p>
          <a:p>
            <a:r>
              <a:rPr lang="fr-CA" dirty="0" smtClean="0"/>
              <a:t>Par un comité d’experts scientifiques</a:t>
            </a:r>
          </a:p>
          <a:p>
            <a:endParaRPr lang="fr-CA" dirty="0" smtClean="0"/>
          </a:p>
          <a:p>
            <a:r>
              <a:rPr lang="fr-CA" dirty="0" smtClean="0"/>
              <a:t>En considérant</a:t>
            </a:r>
            <a:r>
              <a:rPr lang="fr-CA" baseline="0" dirty="0" smtClean="0"/>
              <a:t> une exposition solaire minimale, étant donné que ça reste une question de santé publique du fait que l’exposition solaire est reconnue pour être associée au développement de cancers de la peau.</a:t>
            </a:r>
          </a:p>
          <a:p>
            <a:r>
              <a:rPr lang="fr-CA" baseline="0" dirty="0" smtClean="0"/>
              <a:t>Difficile de déterminer, car varie selon la saison, période de la journée, météo, pigmentation de la peau et application d’écrans solaires.</a:t>
            </a:r>
          </a:p>
          <a:p>
            <a:endParaRPr lang="fr-CA" baseline="0" dirty="0" smtClean="0"/>
          </a:p>
          <a:p>
            <a:r>
              <a:rPr lang="fr-CA" baseline="0" dirty="0" smtClean="0"/>
              <a:t>Résultats très hétérogènes, même quand on évalue ceux concernant la santé osseuse</a:t>
            </a: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3</a:t>
            </a:fld>
            <a:endParaRPr lang="fr-CA" dirty="0"/>
          </a:p>
        </p:txBody>
      </p:sp>
    </p:spTree>
    <p:extLst>
      <p:ext uri="{BB962C8B-B14F-4D97-AF65-F5344CB8AC3E}">
        <p14:creationId xmlns:p14="http://schemas.microsoft.com/office/powerpoint/2010/main" val="120037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baseline="0" dirty="0" smtClean="0">
                <a:solidFill>
                  <a:schemeClr val="tx1"/>
                </a:solidFill>
                <a:latin typeface="+mn-lt"/>
                <a:ea typeface="+mn-ea"/>
                <a:cs typeface="+mn-cs"/>
              </a:rPr>
              <a:t>Somme de tous les apports : aliments, suppléments, rayons solaires </a:t>
            </a:r>
          </a:p>
          <a:p>
            <a:r>
              <a:rPr lang="fr-CA" sz="1200" b="0" i="0" u="none" strike="noStrike" kern="1200" baseline="0" dirty="0" smtClean="0">
                <a:solidFill>
                  <a:schemeClr val="tx1"/>
                </a:solidFill>
                <a:latin typeface="+mn-lt"/>
                <a:ea typeface="+mn-ea"/>
                <a:cs typeface="+mn-cs"/>
              </a:rPr>
              <a:t>Toutefois, biomarqueur imparfait, Variation d’un laboratoire à l’autre </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Niveaux sériques optimaux = objet de vifs débats </a:t>
            </a:r>
          </a:p>
          <a:p>
            <a:r>
              <a:rPr lang="fr-CA" sz="1200" b="0" i="0" u="none" strike="noStrike" kern="1200" baseline="0" dirty="0" smtClean="0">
                <a:solidFill>
                  <a:schemeClr val="tx1"/>
                </a:solidFill>
                <a:latin typeface="+mn-lt"/>
                <a:ea typeface="+mn-ea"/>
                <a:cs typeface="+mn-cs"/>
              </a:rPr>
              <a:t>Risque de déficience / carence = rachitisme ou ostéomalacie. On pourrait préciser à &lt; 27,5 nmol/ L chez les 0-18 ans </a:t>
            </a:r>
          </a:p>
          <a:p>
            <a:r>
              <a:rPr lang="fr-CA" sz="1200" b="0" i="0" u="none" strike="noStrike" kern="1200" baseline="0" dirty="0" smtClean="0">
                <a:solidFill>
                  <a:schemeClr val="tx1"/>
                </a:solidFill>
                <a:latin typeface="+mn-lt"/>
                <a:ea typeface="+mn-ea"/>
                <a:cs typeface="+mn-cs"/>
              </a:rPr>
              <a:t>Ça sert à rien d’être &gt; 75 nmol/L. Aucun bénéfice supplémentaire </a:t>
            </a:r>
          </a:p>
          <a:p>
            <a:r>
              <a:rPr lang="fr-CA" sz="1200" b="0" i="0" u="none" strike="noStrike" kern="1200" baseline="0" dirty="0" smtClean="0">
                <a:solidFill>
                  <a:schemeClr val="tx1"/>
                </a:solidFill>
                <a:latin typeface="+mn-lt"/>
                <a:ea typeface="+mn-ea"/>
                <a:cs typeface="+mn-cs"/>
              </a:rPr>
              <a:t>Niveau d’alarme si niveau &gt; 125 nmol/L. </a:t>
            </a:r>
          </a:p>
          <a:p>
            <a:r>
              <a:rPr lang="fr-CA" sz="1200" b="0" i="0" u="none" strike="noStrike" kern="1200" baseline="0" dirty="0" smtClean="0">
                <a:solidFill>
                  <a:schemeClr val="tx1"/>
                </a:solidFill>
                <a:latin typeface="+mn-lt"/>
                <a:ea typeface="+mn-ea"/>
                <a:cs typeface="+mn-cs"/>
              </a:rPr>
              <a:t>Peut être certains d’entre vous sont surpris de ne pas voir la valeur seuil de &gt; 75 nmol / L. Selon référence, peut varier entre 50 et 125… </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Selon le comité, les valeurs utilisées en Amérique du nord sont trop hautes et on tend à dire que majorité sont déficients. </a:t>
            </a:r>
          </a:p>
          <a:p>
            <a:r>
              <a:rPr lang="fr-CA" sz="1200" b="0" i="0" u="none" strike="noStrike" kern="1200" baseline="0" dirty="0" smtClean="0">
                <a:solidFill>
                  <a:schemeClr val="tx1"/>
                </a:solidFill>
                <a:latin typeface="+mn-lt"/>
                <a:ea typeface="+mn-ea"/>
                <a:cs typeface="+mn-cs"/>
              </a:rPr>
              <a:t>On a besoin de plus d’études, car quelqu’un avec niveau de 50 nmol/L pourrait être considéré comme déficient et traité avec haute dose de vitamine 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 dose–response relationship can be simulated based on serum 25OHD measures. That is, serum 25OHD levels can reflect intake, and there are studies that relate bone health outcomes to serum 25OHD levels, as described in Chapter 4.”</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4</a:t>
            </a:fld>
            <a:endParaRPr lang="fr-CA" dirty="0"/>
          </a:p>
        </p:txBody>
      </p:sp>
    </p:spTree>
    <p:extLst>
      <p:ext uri="{BB962C8B-B14F-4D97-AF65-F5344CB8AC3E}">
        <p14:creationId xmlns:p14="http://schemas.microsoft.com/office/powerpoint/2010/main" val="349349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Information varie ++</a:t>
            </a:r>
          </a:p>
          <a:p>
            <a:endParaRPr lang="fr-CA" dirty="0" smtClean="0"/>
          </a:p>
          <a:p>
            <a:r>
              <a:rPr lang="fr-CA" dirty="0" smtClean="0"/>
              <a:t>Apports alimentaires &lt; 400 UI/jour</a:t>
            </a:r>
          </a:p>
          <a:p>
            <a:r>
              <a:rPr lang="fr-CA" dirty="0" smtClean="0"/>
              <a:t>Mais on doit analyse</a:t>
            </a:r>
            <a:r>
              <a:rPr lang="fr-CA" baseline="0" dirty="0" smtClean="0"/>
              <a:t>r selon niveau sérique de vitamine D.</a:t>
            </a:r>
          </a:p>
          <a:p>
            <a:endParaRPr lang="fr-CA" baseline="0" dirty="0" smtClean="0"/>
          </a:p>
          <a:p>
            <a:r>
              <a:rPr lang="fr-CA" baseline="0" dirty="0" smtClean="0"/>
              <a:t>Valeur de &gt; 60 nmol au Canada – selon données du CHMS = ECMS (enquête canadienne sur les mesures de la santé) (http://www.hc-sc.gc.ca/fn-an/surveill/nutrition/measures-mesures/index-fra.php)</a:t>
            </a:r>
          </a:p>
          <a:p>
            <a:endParaRPr lang="fr-CA" baseline="0" dirty="0" smtClean="0"/>
          </a:p>
          <a:p>
            <a:r>
              <a:rPr lang="fr-CA" baseline="0" dirty="0" smtClean="0"/>
              <a:t>ECMS ont été mises à jour, fait q 2 ans, dernier début 2014 à fin 2015. Dernier interprété 2012-2013 </a:t>
            </a:r>
            <a:r>
              <a:rPr lang="fr-CA" baseline="0" dirty="0" smtClean="0">
                <a:sym typeface="Wingdings" panose="05000000000000000000" pitchFamily="2" charset="2"/>
              </a:rPr>
              <a:t> 65% des canadiens ont &gt; 50 nmol/L. 25% risque insuffisance. 10% risque de carence. Chez les enfants de 3 à 11 ans, 78% des enfants avaient niveau suffisant.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5</a:t>
            </a:fld>
            <a:endParaRPr lang="fr-CA" dirty="0"/>
          </a:p>
        </p:txBody>
      </p:sp>
    </p:spTree>
    <p:extLst>
      <p:ext uri="{BB962C8B-B14F-4D97-AF65-F5344CB8AC3E}">
        <p14:creationId xmlns:p14="http://schemas.microsoft.com/office/powerpoint/2010/main" val="229611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Chez les enfants, une</a:t>
            </a:r>
            <a:r>
              <a:rPr lang="fr-CA" baseline="0" dirty="0" smtClean="0"/>
              <a:t> des principales raison de consultation en cabinet est la présence de sx d’infection des voies respiratoires. </a:t>
            </a:r>
          </a:p>
          <a:p>
            <a:r>
              <a:rPr lang="fr-CA" baseline="0" dirty="0" smtClean="0"/>
              <a:t>Dont l’incidence semble augmentée pendant l’hiver</a:t>
            </a:r>
          </a:p>
          <a:p>
            <a:endParaRPr lang="fr-CA" baseline="0" dirty="0" smtClean="0"/>
          </a:p>
          <a:p>
            <a:r>
              <a:rPr lang="fr-CA" baseline="0" dirty="0" smtClean="0"/>
              <a:t>Majorité des articles se basent sur ces hypothèses.</a:t>
            </a:r>
          </a:p>
          <a:p>
            <a:endParaRPr lang="fr-CA" baseline="0" dirty="0" smtClean="0"/>
          </a:p>
          <a:p>
            <a:r>
              <a:rPr lang="fr-CA" baseline="0" dirty="0" smtClean="0"/>
              <a:t>Diminue résistance aux glucocorticoïdes, en améliorant la fonction de l’interleukine-10</a:t>
            </a:r>
          </a:p>
          <a:p>
            <a:endParaRPr lang="fr-CA" baseline="0" dirty="0" smtClean="0"/>
          </a:p>
          <a:p>
            <a:r>
              <a:rPr lang="fr-CA" dirty="0" smtClean="0"/>
              <a:t>Pas</a:t>
            </a:r>
            <a:r>
              <a:rPr lang="fr-CA" baseline="0" dirty="0" smtClean="0"/>
              <a:t> de conclusion sur ce sujet dans le rapport IOM 2010</a:t>
            </a:r>
          </a:p>
          <a:p>
            <a:endParaRPr lang="fr-CA" baseline="0" dirty="0" smtClean="0"/>
          </a:p>
          <a:p>
            <a:r>
              <a:rPr lang="fr-CA" baseline="0" dirty="0" smtClean="0"/>
              <a:t>Nous avons cherché les études publiées, sur le sujet qui semblent justement publiées après 2010.</a:t>
            </a: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6</a:t>
            </a:fld>
            <a:endParaRPr lang="fr-CA" dirty="0"/>
          </a:p>
        </p:txBody>
      </p:sp>
    </p:spTree>
    <p:extLst>
      <p:ext uri="{BB962C8B-B14F-4D97-AF65-F5344CB8AC3E}">
        <p14:creationId xmlns:p14="http://schemas.microsoft.com/office/powerpoint/2010/main" val="214581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7</a:t>
            </a:fld>
            <a:endParaRPr lang="fr-CA" dirty="0"/>
          </a:p>
        </p:txBody>
      </p:sp>
    </p:spTree>
    <p:extLst>
      <p:ext uri="{BB962C8B-B14F-4D97-AF65-F5344CB8AC3E}">
        <p14:creationId xmlns:p14="http://schemas.microsoft.com/office/powerpoint/2010/main" val="267186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Cherchant initialement des études concernant la supplémentation de vitamine D chez les enfants de 2 à 8 ans, j’ai réalisé que la littérature</a:t>
            </a:r>
            <a:r>
              <a:rPr lang="fr-CA" baseline="0" dirty="0" smtClean="0"/>
              <a:t> était quasi nulle.</a:t>
            </a:r>
          </a:p>
          <a:p>
            <a:r>
              <a:rPr lang="fr-CA" baseline="0" dirty="0" smtClean="0"/>
              <a:t>J’ai donc dû modifier mon PICO pour inclure également les adolescents.</a:t>
            </a:r>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8</a:t>
            </a:fld>
            <a:endParaRPr lang="fr-CA" dirty="0"/>
          </a:p>
        </p:txBody>
      </p:sp>
    </p:spTree>
    <p:extLst>
      <p:ext uri="{BB962C8B-B14F-4D97-AF65-F5344CB8AC3E}">
        <p14:creationId xmlns:p14="http://schemas.microsoft.com/office/powerpoint/2010/main" val="204038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Traitement spécialisé</a:t>
            </a:r>
            <a:r>
              <a:rPr lang="fr-CA" baseline="0" dirty="0" smtClean="0"/>
              <a:t> de l’asthme = immunothérapie</a:t>
            </a:r>
          </a:p>
          <a:p>
            <a:endParaRPr lang="fr-CA" baseline="0" dirty="0" smtClean="0"/>
          </a:p>
          <a:p>
            <a:endParaRPr lang="fr-CA" baseline="0" dirty="0" smtClean="0"/>
          </a:p>
        </p:txBody>
      </p:sp>
      <p:sp>
        <p:nvSpPr>
          <p:cNvPr id="4" name="Espace réservé du numéro de diapositive 3"/>
          <p:cNvSpPr>
            <a:spLocks noGrp="1"/>
          </p:cNvSpPr>
          <p:nvPr>
            <p:ph type="sldNum" sz="quarter" idx="10"/>
          </p:nvPr>
        </p:nvSpPr>
        <p:spPr/>
        <p:txBody>
          <a:bodyPr/>
          <a:lstStyle/>
          <a:p>
            <a:fld id="{EC084E64-574E-4B8E-9CE4-E118F6D25032}" type="slidenum">
              <a:rPr lang="fr-CA" smtClean="0"/>
              <a:t>9</a:t>
            </a:fld>
            <a:endParaRPr lang="fr-CA" dirty="0"/>
          </a:p>
        </p:txBody>
      </p:sp>
    </p:spTree>
    <p:extLst>
      <p:ext uri="{BB962C8B-B14F-4D97-AF65-F5344CB8AC3E}">
        <p14:creationId xmlns:p14="http://schemas.microsoft.com/office/powerpoint/2010/main" val="243175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1643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226660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317007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84734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327178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296543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351397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101284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38689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333457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1BDD49-A0B7-4439-ADDD-1B4A288EE193}" type="datetimeFigureOut">
              <a:rPr lang="fr-CA" smtClean="0"/>
              <a:t>2017-05-30</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F5950282-5138-4BE7-93A6-EC0B22CA4B58}" type="slidenum">
              <a:rPr lang="fr-CA" smtClean="0"/>
              <a:t>‹N°›</a:t>
            </a:fld>
            <a:endParaRPr lang="fr-CA" dirty="0"/>
          </a:p>
        </p:txBody>
      </p:sp>
    </p:spTree>
    <p:extLst>
      <p:ext uri="{BB962C8B-B14F-4D97-AF65-F5344CB8AC3E}">
        <p14:creationId xmlns:p14="http://schemas.microsoft.com/office/powerpoint/2010/main" val="297158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DD49-A0B7-4439-ADDD-1B4A288EE193}" type="datetimeFigureOut">
              <a:rPr lang="fr-CA" smtClean="0"/>
              <a:t>2017-05-30</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50282-5138-4BE7-93A6-EC0B22CA4B58}" type="slidenum">
              <a:rPr lang="fr-CA" smtClean="0"/>
              <a:t>‹N°›</a:t>
            </a:fld>
            <a:endParaRPr lang="fr-CA" dirty="0"/>
          </a:p>
        </p:txBody>
      </p:sp>
    </p:spTree>
    <p:extLst>
      <p:ext uri="{BB962C8B-B14F-4D97-AF65-F5344CB8AC3E}">
        <p14:creationId xmlns:p14="http://schemas.microsoft.com/office/powerpoint/2010/main" val="3619429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c-sc.gc.ca/fn-an/nutrition/vitamin/vita-d-fra.php#fnb2" TargetMode="External"/><Relationship Id="rId2" Type="http://schemas.openxmlformats.org/officeDocument/2006/relationships/hyperlink" Target="https://enseignement.chusj.org/getmedia/fd378fab-46b5-4472-b571-7ab8d15fec16/Supplements-vitamine-D_fr.pdf.aspx" TargetMode="External"/><Relationship Id="rId1" Type="http://schemas.openxmlformats.org/officeDocument/2006/relationships/slideLayout" Target="../slideLayouts/slideLayout2.xml"/><Relationship Id="rId4" Type="http://schemas.openxmlformats.org/officeDocument/2006/relationships/hyperlink" Target="http://www.statcan.gc.ca/pub/82-625-x/2014001/article/14125-fra.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36712"/>
            <a:ext cx="7918648" cy="3096344"/>
          </a:xfrm>
        </p:spPr>
        <p:txBody>
          <a:bodyPr>
            <a:normAutofit fontScale="90000"/>
          </a:bodyPr>
          <a:lstStyle/>
          <a:p>
            <a:r>
              <a:rPr lang="fr-CA" dirty="0" smtClean="0"/>
              <a:t>La supplémentation de vitamine D chez les enfants diminue-t-elle le risque d’infections des voies respiratoires ou améliore-t-elle le contrôle de l’asthme?</a:t>
            </a:r>
            <a:endParaRPr lang="fr-CA" dirty="0"/>
          </a:p>
        </p:txBody>
      </p:sp>
      <p:sp>
        <p:nvSpPr>
          <p:cNvPr id="3" name="Sous-titre 2"/>
          <p:cNvSpPr>
            <a:spLocks noGrp="1"/>
          </p:cNvSpPr>
          <p:nvPr>
            <p:ph type="subTitle" idx="1"/>
          </p:nvPr>
        </p:nvSpPr>
        <p:spPr>
          <a:xfrm>
            <a:off x="571499" y="4365104"/>
            <a:ext cx="8001000" cy="533400"/>
          </a:xfrm>
        </p:spPr>
        <p:txBody>
          <a:bodyPr>
            <a:noAutofit/>
          </a:bodyPr>
          <a:lstStyle/>
          <a:p>
            <a:r>
              <a:rPr lang="fr-CA" dirty="0" smtClean="0"/>
              <a:t>Par Laurence Chamberland</a:t>
            </a:r>
          </a:p>
          <a:p>
            <a:r>
              <a:rPr lang="fr-CA" sz="2400" dirty="0" smtClean="0"/>
              <a:t>UMF – Maisonneuve-Rosemont</a:t>
            </a:r>
          </a:p>
          <a:p>
            <a:r>
              <a:rPr lang="fr-CA" sz="2400" dirty="0" smtClean="0"/>
              <a:t>Supervisé par Mme Marie Authier</a:t>
            </a:r>
          </a:p>
          <a:p>
            <a:r>
              <a:rPr lang="fr-CA" sz="2400" dirty="0" smtClean="0"/>
              <a:t>2 juin 2017</a:t>
            </a:r>
            <a:endParaRPr lang="fr-CA" sz="2400" dirty="0"/>
          </a:p>
        </p:txBody>
      </p:sp>
    </p:spTree>
    <p:extLst>
      <p:ext uri="{BB962C8B-B14F-4D97-AF65-F5344CB8AC3E}">
        <p14:creationId xmlns:p14="http://schemas.microsoft.com/office/powerpoint/2010/main" val="2244238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61864" y="188640"/>
            <a:ext cx="6696744" cy="648072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nvPr>
        </p:nvSpPr>
        <p:spPr>
          <a:xfrm>
            <a:off x="7067128" y="538758"/>
            <a:ext cx="2185392" cy="1162050"/>
          </a:xfrm>
        </p:spPr>
        <p:txBody>
          <a:bodyPr>
            <a:normAutofit fontScale="90000"/>
          </a:bodyPr>
          <a:lstStyle/>
          <a:p>
            <a:r>
              <a:rPr lang="fr-CA" dirty="0" smtClean="0"/>
              <a:t>sur PubMed</a:t>
            </a:r>
            <a:br>
              <a:rPr lang="fr-CA" dirty="0" smtClean="0"/>
            </a:br>
            <a:r>
              <a:rPr lang="fr-CA" dirty="0" smtClean="0"/>
              <a:t/>
            </a:r>
            <a:br>
              <a:rPr lang="fr-CA" dirty="0" smtClean="0"/>
            </a:br>
            <a:r>
              <a:rPr lang="fr-CA" sz="1800" dirty="0" smtClean="0"/>
              <a:t>recherche par Mesh</a:t>
            </a:r>
            <a:r>
              <a:rPr lang="fr-CA" dirty="0" smtClean="0"/>
              <a:t/>
            </a:r>
            <a:br>
              <a:rPr lang="fr-CA" dirty="0" smtClean="0"/>
            </a:br>
            <a:r>
              <a:rPr lang="fr-CA" dirty="0"/>
              <a:t/>
            </a:r>
            <a:br>
              <a:rPr lang="fr-CA" dirty="0"/>
            </a:br>
            <a:r>
              <a:rPr lang="fr-CA" sz="1800" dirty="0" smtClean="0"/>
              <a:t>date : 15 avril 2017</a:t>
            </a:r>
            <a:endParaRPr lang="fr-CA" sz="1800" dirty="0"/>
          </a:p>
        </p:txBody>
      </p:sp>
      <p:pic>
        <p:nvPicPr>
          <p:cNvPr id="5" name="Espace réservé du contenu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085" t="-646" r="71623" b="81958"/>
          <a:stretch/>
        </p:blipFill>
        <p:spPr>
          <a:xfrm>
            <a:off x="3305352" y="231152"/>
            <a:ext cx="2642054" cy="1395802"/>
          </a:xfrm>
        </p:spPr>
      </p:pic>
      <p:sp>
        <p:nvSpPr>
          <p:cNvPr id="4" name="Espace réservé du texte 3"/>
          <p:cNvSpPr>
            <a:spLocks noGrp="1"/>
          </p:cNvSpPr>
          <p:nvPr>
            <p:ph type="body" sz="half" idx="2"/>
          </p:nvPr>
        </p:nvSpPr>
        <p:spPr>
          <a:xfrm>
            <a:off x="7092280" y="1916832"/>
            <a:ext cx="1861230" cy="4259015"/>
          </a:xfrm>
        </p:spPr>
        <p:txBody>
          <a:bodyPr/>
          <a:lstStyle/>
          <a:p>
            <a:r>
              <a:rPr lang="fr-CA" u="sng" dirty="0" smtClean="0"/>
              <a:t>Autres recherches:</a:t>
            </a:r>
          </a:p>
          <a:p>
            <a:r>
              <a:rPr lang="fr-CA" dirty="0" smtClean="0"/>
              <a:t>« vitamin D »</a:t>
            </a:r>
          </a:p>
          <a:p>
            <a:r>
              <a:rPr lang="fr-CA" dirty="0" smtClean="0"/>
              <a:t>et</a:t>
            </a:r>
          </a:p>
          <a:p>
            <a:r>
              <a:rPr lang="fr-CA" dirty="0" smtClean="0"/>
              <a:t>« influenza A virus »</a:t>
            </a:r>
          </a:p>
          <a:p>
            <a:r>
              <a:rPr lang="fr-CA" dirty="0" smtClean="0"/>
              <a:t>« pneumonia »</a:t>
            </a:r>
          </a:p>
          <a:p>
            <a:r>
              <a:rPr lang="fr-CA" dirty="0" smtClean="0"/>
              <a:t>« bronchiolitis »</a:t>
            </a:r>
          </a:p>
          <a:p>
            <a:r>
              <a:rPr lang="fr-CA" dirty="0" smtClean="0"/>
              <a:t>« bronchitis »</a:t>
            </a:r>
          </a:p>
          <a:p>
            <a:endParaRPr lang="fr-CA" dirty="0" smtClean="0"/>
          </a:p>
          <a:p>
            <a:endParaRPr lang="fr-CA" dirty="0" smtClean="0"/>
          </a:p>
          <a:p>
            <a:r>
              <a:rPr lang="fr-CA" dirty="0" smtClean="0"/>
              <a:t>Pas de nouvel article</a:t>
            </a:r>
            <a:endParaRPr lang="fr-CA" dirty="0"/>
          </a:p>
        </p:txBody>
      </p:sp>
      <p:cxnSp>
        <p:nvCxnSpPr>
          <p:cNvPr id="10" name="Connecteur droit 9"/>
          <p:cNvCxnSpPr/>
          <p:nvPr/>
        </p:nvCxnSpPr>
        <p:spPr>
          <a:xfrm flipH="1">
            <a:off x="261864" y="3645024"/>
            <a:ext cx="6696744" cy="0"/>
          </a:xfrm>
          <a:prstGeom prst="line">
            <a:avLst/>
          </a:prstGeom>
          <a:ln w="28575">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pic>
        <p:nvPicPr>
          <p:cNvPr id="7"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l="65698" r="21896" b="82745"/>
          <a:stretch/>
        </p:blipFill>
        <p:spPr>
          <a:xfrm>
            <a:off x="3430216" y="3777528"/>
            <a:ext cx="2267046" cy="1363051"/>
          </a:xfrm>
          <a:prstGeom prst="rect">
            <a:avLst/>
          </a:prstGeom>
        </p:spPr>
      </p:pic>
      <p:cxnSp>
        <p:nvCxnSpPr>
          <p:cNvPr id="12" name="Connecteur droit 11"/>
          <p:cNvCxnSpPr/>
          <p:nvPr/>
        </p:nvCxnSpPr>
        <p:spPr>
          <a:xfrm flipV="1">
            <a:off x="4481387" y="5085278"/>
            <a:ext cx="306637" cy="8871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itre 1"/>
          <p:cNvSpPr txBox="1">
            <a:spLocks/>
          </p:cNvSpPr>
          <p:nvPr/>
        </p:nvSpPr>
        <p:spPr>
          <a:xfrm>
            <a:off x="6958608" y="405685"/>
            <a:ext cx="2033130"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fr-CA" dirty="0"/>
          </a:p>
        </p:txBody>
      </p:sp>
      <p:sp>
        <p:nvSpPr>
          <p:cNvPr id="28" name="Espace réservé du texte 3"/>
          <p:cNvSpPr txBox="1">
            <a:spLocks/>
          </p:cNvSpPr>
          <p:nvPr/>
        </p:nvSpPr>
        <p:spPr>
          <a:xfrm>
            <a:off x="6958608" y="1567735"/>
            <a:ext cx="2033130" cy="4691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endParaRPr lang="fr-CA" dirty="0"/>
          </a:p>
        </p:txBody>
      </p:sp>
      <p:cxnSp>
        <p:nvCxnSpPr>
          <p:cNvPr id="30" name="Connecteur droit avec flèche 29"/>
          <p:cNvCxnSpPr/>
          <p:nvPr/>
        </p:nvCxnSpPr>
        <p:spPr>
          <a:xfrm>
            <a:off x="7740352" y="3807024"/>
            <a:ext cx="0" cy="3715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Rectangle à coins arrondis 10"/>
          <p:cNvSpPr/>
          <p:nvPr/>
        </p:nvSpPr>
        <p:spPr>
          <a:xfrm>
            <a:off x="3551428" y="332657"/>
            <a:ext cx="2100692" cy="654054"/>
          </a:xfrm>
          <a:prstGeom prst="roundRect">
            <a:avLst/>
          </a:prstGeom>
          <a:solidFill>
            <a:srgbClr val="9BBB5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8"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l="66326" t="78124" r="20555" b="4972"/>
          <a:stretch/>
        </p:blipFill>
        <p:spPr>
          <a:xfrm>
            <a:off x="3551428" y="5229294"/>
            <a:ext cx="2397336" cy="1335279"/>
          </a:xfrm>
          <a:prstGeom prst="rect">
            <a:avLst/>
          </a:prstGeom>
        </p:spPr>
      </p:pic>
      <p:sp>
        <p:nvSpPr>
          <p:cNvPr id="36" name="Rectangle à coins arrondis 35"/>
          <p:cNvSpPr/>
          <p:nvPr/>
        </p:nvSpPr>
        <p:spPr>
          <a:xfrm>
            <a:off x="4093862" y="3777528"/>
            <a:ext cx="1050346" cy="681525"/>
          </a:xfrm>
          <a:prstGeom prst="roundRect">
            <a:avLst/>
          </a:prstGeom>
          <a:solidFill>
            <a:srgbClr val="F79646">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44" name="Groupe 43"/>
          <p:cNvGrpSpPr/>
          <p:nvPr/>
        </p:nvGrpSpPr>
        <p:grpSpPr>
          <a:xfrm>
            <a:off x="755576" y="1196752"/>
            <a:ext cx="5976664" cy="2304256"/>
            <a:chOff x="755576" y="1196752"/>
            <a:chExt cx="5976664" cy="2304256"/>
          </a:xfrm>
        </p:grpSpPr>
        <p:pic>
          <p:nvPicPr>
            <p:cNvPr id="6"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t="77716" r="74695"/>
            <a:stretch/>
          </p:blipFill>
          <p:spPr>
            <a:xfrm>
              <a:off x="755576" y="1700808"/>
              <a:ext cx="4728908" cy="1800200"/>
            </a:xfrm>
            <a:prstGeom prst="rect">
              <a:avLst/>
            </a:prstGeom>
          </p:spPr>
        </p:pic>
        <p:sp>
          <p:nvSpPr>
            <p:cNvPr id="9" name="Rectangle 8"/>
            <p:cNvSpPr/>
            <p:nvPr/>
          </p:nvSpPr>
          <p:spPr>
            <a:xfrm>
              <a:off x="3967734" y="2648206"/>
              <a:ext cx="1270226" cy="180020"/>
            </a:xfrm>
            <a:prstGeom prst="rect">
              <a:avLst/>
            </a:prstGeom>
            <a:solidFill>
              <a:srgbClr val="9BBB5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3" name="Rectangle 22"/>
            <p:cNvSpPr/>
            <p:nvPr/>
          </p:nvSpPr>
          <p:spPr>
            <a:xfrm>
              <a:off x="3971226" y="3032956"/>
              <a:ext cx="1270226" cy="180020"/>
            </a:xfrm>
            <a:prstGeom prst="rect">
              <a:avLst/>
            </a:prstGeom>
            <a:solidFill>
              <a:srgbClr val="9BBB5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4" name="Rectangle 23"/>
            <p:cNvSpPr/>
            <p:nvPr/>
          </p:nvSpPr>
          <p:spPr>
            <a:xfrm>
              <a:off x="3981378" y="3233214"/>
              <a:ext cx="1270226" cy="180020"/>
            </a:xfrm>
            <a:prstGeom prst="rect">
              <a:avLst/>
            </a:prstGeom>
            <a:solidFill>
              <a:srgbClr val="9BBB59">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Rectangle 28"/>
            <p:cNvSpPr/>
            <p:nvPr/>
          </p:nvSpPr>
          <p:spPr>
            <a:xfrm>
              <a:off x="3964404" y="2832138"/>
              <a:ext cx="1270226" cy="180020"/>
            </a:xfrm>
            <a:prstGeom prst="rect">
              <a:avLst/>
            </a:prstGeom>
            <a:solidFill>
              <a:srgbClr val="F79646">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42" name="Groupe 41"/>
            <p:cNvGrpSpPr/>
            <p:nvPr/>
          </p:nvGrpSpPr>
          <p:grpSpPr>
            <a:xfrm>
              <a:off x="1763688" y="1196752"/>
              <a:ext cx="4968552" cy="1048720"/>
              <a:chOff x="1763688" y="1196752"/>
              <a:chExt cx="4968552" cy="1048720"/>
            </a:xfrm>
          </p:grpSpPr>
          <p:sp>
            <p:nvSpPr>
              <p:cNvPr id="25" name="Arc 24"/>
              <p:cNvSpPr/>
              <p:nvPr/>
            </p:nvSpPr>
            <p:spPr>
              <a:xfrm flipH="1">
                <a:off x="1763688" y="1196752"/>
                <a:ext cx="4968552" cy="1048720"/>
              </a:xfrm>
              <a:prstGeom prst="arc">
                <a:avLst>
                  <a:gd name="adj1" fmla="val 16585849"/>
                  <a:gd name="adj2" fmla="val 9803"/>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p>
            </p:txBody>
          </p:sp>
          <p:cxnSp>
            <p:nvCxnSpPr>
              <p:cNvPr id="19" name="Connecteur droit 18"/>
              <p:cNvCxnSpPr>
                <a:stCxn id="25" idx="2"/>
              </p:cNvCxnSpPr>
              <p:nvPr/>
            </p:nvCxnSpPr>
            <p:spPr>
              <a:xfrm flipH="1">
                <a:off x="1763689" y="1728195"/>
                <a:ext cx="226" cy="33265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57" t="70858" r="77361" b="21974"/>
            <a:stretch/>
          </p:blipFill>
          <p:spPr bwMode="auto">
            <a:xfrm>
              <a:off x="755576" y="2121942"/>
              <a:ext cx="2279873" cy="72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1005508" y="2447367"/>
              <a:ext cx="1440160" cy="180020"/>
            </a:xfrm>
            <a:prstGeom prst="rect">
              <a:avLst/>
            </a:prstGeom>
            <a:solidFill>
              <a:srgbClr val="F79646">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nvGrpSpPr>
          <p:cNvPr id="32" name="Groupe 31"/>
          <p:cNvGrpSpPr/>
          <p:nvPr/>
        </p:nvGrpSpPr>
        <p:grpSpPr>
          <a:xfrm>
            <a:off x="4438328" y="1567735"/>
            <a:ext cx="325242" cy="177430"/>
            <a:chOff x="4438328" y="1567735"/>
            <a:chExt cx="325242" cy="177430"/>
          </a:xfrm>
        </p:grpSpPr>
        <p:cxnSp>
          <p:nvCxnSpPr>
            <p:cNvPr id="17" name="Connecteur droit 16"/>
            <p:cNvCxnSpPr/>
            <p:nvPr/>
          </p:nvCxnSpPr>
          <p:spPr>
            <a:xfrm flipV="1">
              <a:off x="4438328" y="1567735"/>
              <a:ext cx="306637" cy="8871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4456933" y="1656450"/>
              <a:ext cx="306637" cy="8871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p:cNvCxnSpPr/>
          <p:nvPr/>
        </p:nvCxnSpPr>
        <p:spPr>
          <a:xfrm flipV="1">
            <a:off x="4481387" y="5173993"/>
            <a:ext cx="306637" cy="8871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87449" y="6243304"/>
            <a:ext cx="984809" cy="180020"/>
          </a:xfrm>
          <a:prstGeom prst="rect">
            <a:avLst/>
          </a:prstGeom>
          <a:solidFill>
            <a:srgbClr val="F79646">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95523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Études retenues</a:t>
            </a: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8523024"/>
              </p:ext>
            </p:extLst>
          </p:nvPr>
        </p:nvGraphicFramePr>
        <p:xfrm>
          <a:off x="899592" y="1772816"/>
          <a:ext cx="2746648" cy="2518596"/>
        </p:xfrm>
        <a:graphic>
          <a:graphicData uri="http://schemas.openxmlformats.org/drawingml/2006/table">
            <a:tbl>
              <a:tblPr firstRow="1" bandRow="1">
                <a:tableStyleId>{F5AB1C69-6EDB-4FF4-983F-18BD219EF322}</a:tableStyleId>
              </a:tblPr>
              <a:tblGrid>
                <a:gridCol w="2746648"/>
              </a:tblGrid>
              <a:tr h="619218">
                <a:tc>
                  <a:txBody>
                    <a:bodyPr/>
                    <a:lstStyle/>
                    <a:p>
                      <a:r>
                        <a:rPr lang="fr-CA" dirty="0" smtClean="0"/>
                        <a:t>Infection</a:t>
                      </a:r>
                      <a:r>
                        <a:rPr lang="fr-CA" baseline="0" dirty="0" smtClean="0"/>
                        <a:t> des voies respiratoires</a:t>
                      </a:r>
                      <a:endParaRPr lang="fr-CA" dirty="0"/>
                    </a:p>
                  </a:txBody>
                  <a:tcPr/>
                </a:tc>
              </a:tr>
              <a:tr h="619218">
                <a:tc>
                  <a:txBody>
                    <a:bodyPr/>
                    <a:lstStyle/>
                    <a:p>
                      <a:r>
                        <a:rPr lang="fr-CA" dirty="0" smtClean="0"/>
                        <a:t>Urashima 2010</a:t>
                      </a:r>
                      <a:endParaRPr lang="fr-CA" dirty="0"/>
                    </a:p>
                  </a:txBody>
                  <a:tcPr/>
                </a:tc>
              </a:tr>
              <a:tr h="619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Urashima 2014</a:t>
                      </a:r>
                    </a:p>
                  </a:txBody>
                  <a:tcPr/>
                </a:tc>
              </a:tr>
              <a:tr h="619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Camargo</a:t>
                      </a:r>
                      <a:r>
                        <a:rPr lang="fr-CA" baseline="0" dirty="0" smtClean="0"/>
                        <a:t> 2012</a:t>
                      </a:r>
                      <a:endParaRPr lang="fr-CA" dirty="0" smtClean="0"/>
                    </a:p>
                    <a:p>
                      <a:endParaRPr lang="fr-CA" dirty="0"/>
                    </a:p>
                  </a:txBody>
                  <a:tcPr/>
                </a:tc>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3278827867"/>
              </p:ext>
            </p:extLst>
          </p:nvPr>
        </p:nvGraphicFramePr>
        <p:xfrm>
          <a:off x="5220072" y="1772816"/>
          <a:ext cx="2746648" cy="2476872"/>
        </p:xfrm>
        <a:graphic>
          <a:graphicData uri="http://schemas.openxmlformats.org/drawingml/2006/table">
            <a:tbl>
              <a:tblPr firstRow="1" bandRow="1">
                <a:tableStyleId>{93296810-A885-4BE3-A3E7-6D5BEEA58F35}</a:tableStyleId>
              </a:tblPr>
              <a:tblGrid>
                <a:gridCol w="2746648"/>
              </a:tblGrid>
              <a:tr h="619218">
                <a:tc>
                  <a:txBody>
                    <a:bodyPr/>
                    <a:lstStyle/>
                    <a:p>
                      <a:r>
                        <a:rPr lang="fr-CA" dirty="0" smtClean="0"/>
                        <a:t>Contrôle de l’asthme</a:t>
                      </a:r>
                      <a:endParaRPr lang="fr-CA" dirty="0"/>
                    </a:p>
                  </a:txBody>
                  <a:tcPr/>
                </a:tc>
              </a:tr>
              <a:tr h="619218">
                <a:tc>
                  <a:txBody>
                    <a:bodyPr/>
                    <a:lstStyle/>
                    <a:p>
                      <a:r>
                        <a:rPr lang="fr-CA" dirty="0" smtClean="0"/>
                        <a:t>Majak 2011</a:t>
                      </a:r>
                      <a:endParaRPr lang="fr-CA" dirty="0"/>
                    </a:p>
                  </a:txBody>
                  <a:tcPr/>
                </a:tc>
              </a:tr>
              <a:tr h="619218">
                <a:tc>
                  <a:txBody>
                    <a:bodyPr/>
                    <a:lstStyle/>
                    <a:p>
                      <a:r>
                        <a:rPr lang="fr-CA" dirty="0" smtClean="0"/>
                        <a:t>Yadav 2013</a:t>
                      </a:r>
                      <a:endParaRPr lang="fr-CA" dirty="0"/>
                    </a:p>
                  </a:txBody>
                  <a:tcPr/>
                </a:tc>
              </a:tr>
              <a:tr h="619218">
                <a:tc>
                  <a:txBody>
                    <a:bodyPr/>
                    <a:lstStyle/>
                    <a:p>
                      <a:r>
                        <a:rPr lang="fr-CA" dirty="0" smtClean="0"/>
                        <a:t>Tachimoto 2016</a:t>
                      </a:r>
                      <a:endParaRPr lang="fr-CA" dirty="0"/>
                    </a:p>
                  </a:txBody>
                  <a:tcPr/>
                </a:tc>
              </a:tr>
            </a:tbl>
          </a:graphicData>
        </a:graphic>
      </p:graphicFrame>
      <p:sp>
        <p:nvSpPr>
          <p:cNvPr id="7" name="ZoneTexte 6"/>
          <p:cNvSpPr txBox="1"/>
          <p:nvPr/>
        </p:nvSpPr>
        <p:spPr>
          <a:xfrm>
            <a:off x="839903" y="4851010"/>
            <a:ext cx="7548522" cy="1477328"/>
          </a:xfrm>
          <a:prstGeom prst="rect">
            <a:avLst/>
          </a:prstGeom>
          <a:noFill/>
        </p:spPr>
        <p:txBody>
          <a:bodyPr wrap="square" rtlCol="0">
            <a:spAutoFit/>
          </a:bodyPr>
          <a:lstStyle/>
          <a:p>
            <a:r>
              <a:rPr lang="fr-CA" b="1" dirty="0" smtClean="0"/>
              <a:t>Devis</a:t>
            </a:r>
            <a:r>
              <a:rPr lang="fr-CA" dirty="0" smtClean="0"/>
              <a:t>: essais cliniques randomisés, contrôlés, à double insu, menés en parallèle</a:t>
            </a:r>
          </a:p>
          <a:p>
            <a:r>
              <a:rPr lang="fr-CA" b="1" dirty="0"/>
              <a:t>Objectif</a:t>
            </a:r>
            <a:r>
              <a:rPr lang="fr-CA" dirty="0"/>
              <a:t>: Démontrer que la supplémentation en vitamine D diminue le risque d’IVR ou améliore le contrôle de l’asthme</a:t>
            </a:r>
            <a:r>
              <a:rPr lang="fr-CA" dirty="0" smtClean="0"/>
              <a:t>.</a:t>
            </a:r>
          </a:p>
          <a:p>
            <a:r>
              <a:rPr lang="fr-CA" b="1" dirty="0" smtClean="0"/>
              <a:t>Intervention</a:t>
            </a:r>
            <a:r>
              <a:rPr lang="fr-CA" dirty="0" smtClean="0"/>
              <a:t>: administration de vitamine D3</a:t>
            </a:r>
            <a:endParaRPr lang="fr-CA" dirty="0"/>
          </a:p>
          <a:p>
            <a:endParaRPr lang="fr-CA" dirty="0"/>
          </a:p>
        </p:txBody>
      </p:sp>
    </p:spTree>
    <p:extLst>
      <p:ext uri="{BB962C8B-B14F-4D97-AF65-F5344CB8AC3E}">
        <p14:creationId xmlns:p14="http://schemas.microsoft.com/office/powerpoint/2010/main" val="1457861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403863543"/>
              </p:ext>
            </p:extLst>
          </p:nvPr>
        </p:nvGraphicFramePr>
        <p:xfrm>
          <a:off x="0" y="0"/>
          <a:ext cx="9144000" cy="6859346"/>
        </p:xfrm>
        <a:graphic>
          <a:graphicData uri="http://schemas.openxmlformats.org/drawingml/2006/table">
            <a:tbl>
              <a:tblPr firstRow="1" firstCol="1" bandRow="1">
                <a:tableStyleId>{F5AB1C69-6EDB-4FF4-983F-18BD219EF322}</a:tableStyleId>
              </a:tblPr>
              <a:tblGrid>
                <a:gridCol w="883886"/>
                <a:gridCol w="2046893"/>
                <a:gridCol w="139375"/>
                <a:gridCol w="478125"/>
                <a:gridCol w="376470"/>
                <a:gridCol w="1145778"/>
                <a:gridCol w="725609"/>
                <a:gridCol w="970162"/>
                <a:gridCol w="991571"/>
                <a:gridCol w="613378"/>
                <a:gridCol w="772753"/>
              </a:tblGrid>
              <a:tr h="408222">
                <a:tc rowSpan="2">
                  <a:txBody>
                    <a:bodyPr/>
                    <a:lstStyle/>
                    <a:p>
                      <a:pPr>
                        <a:lnSpc>
                          <a:spcPct val="115000"/>
                        </a:lnSpc>
                        <a:spcAft>
                          <a:spcPts val="0"/>
                        </a:spcAft>
                      </a:pPr>
                      <a:endParaRPr lang="fr-CA" sz="1300" dirty="0">
                        <a:effectLst/>
                        <a:latin typeface="Calibri"/>
                        <a:ea typeface="Calibri"/>
                        <a:cs typeface="Times New Roman"/>
                      </a:endParaRPr>
                    </a:p>
                  </a:txBody>
                  <a:tcPr marL="47737" marR="47737"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r">
                        <a:lnSpc>
                          <a:spcPct val="115000"/>
                        </a:lnSpc>
                        <a:spcAft>
                          <a:spcPts val="0"/>
                        </a:spcAft>
                      </a:pPr>
                      <a:endParaRPr lang="fr-CA" sz="1300" dirty="0">
                        <a:effectLst/>
                        <a:latin typeface="Calibri"/>
                        <a:ea typeface="Calibri"/>
                        <a:cs typeface="Times New Roman"/>
                      </a:endParaRPr>
                    </a:p>
                  </a:txBody>
                  <a:tcPr marL="47737" marR="477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hMerge="1">
                  <a:txBody>
                    <a:bodyPr/>
                    <a:lstStyle/>
                    <a:p>
                      <a:endParaRPr lang="fr-CA"/>
                    </a:p>
                  </a:txBody>
                  <a:tcPr/>
                </a:tc>
                <a:tc gridSpan="3">
                  <a:txBody>
                    <a:bodyPr/>
                    <a:lstStyle/>
                    <a:p>
                      <a:pPr algn="r">
                        <a:lnSpc>
                          <a:spcPct val="115000"/>
                        </a:lnSpc>
                        <a:spcAft>
                          <a:spcPts val="0"/>
                        </a:spcAft>
                      </a:pPr>
                      <a:endParaRPr lang="fr-CA" sz="1300" dirty="0" smtClean="0">
                        <a:effectLst/>
                        <a:latin typeface="+mn-lt"/>
                        <a:ea typeface="Calibri"/>
                        <a:cs typeface="Times New Roman"/>
                      </a:endParaRPr>
                    </a:p>
                  </a:txBody>
                  <a:tcPr marL="47737" marR="477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hMerge="1">
                  <a:txBody>
                    <a:bodyPr/>
                    <a:lstStyle/>
                    <a:p>
                      <a:pPr>
                        <a:lnSpc>
                          <a:spcPct val="115000"/>
                        </a:lnSpc>
                        <a:spcAft>
                          <a:spcPts val="0"/>
                        </a:spcAft>
                      </a:pPr>
                      <a:endParaRPr lang="fr-CA" sz="1300" dirty="0">
                        <a:effectLst/>
                        <a:latin typeface="Calibri"/>
                        <a:ea typeface="Calibri"/>
                        <a:cs typeface="Times New Roman"/>
                      </a:endParaRPr>
                    </a:p>
                  </a:txBody>
                  <a:tcPr marL="47737" marR="47737" marT="0" marB="0"/>
                </a:tc>
                <a:tc gridSpan="4">
                  <a:txBody>
                    <a:bodyPr/>
                    <a:lstStyle/>
                    <a:p>
                      <a:pPr algn="ctr">
                        <a:lnSpc>
                          <a:spcPct val="115000"/>
                        </a:lnSpc>
                        <a:spcAft>
                          <a:spcPts val="0"/>
                        </a:spcAft>
                      </a:pPr>
                      <a:r>
                        <a:rPr lang="fr-CA" sz="1300" dirty="0" smtClean="0">
                          <a:effectLst/>
                        </a:rPr>
                        <a:t>Intervention</a:t>
                      </a:r>
                      <a:endParaRPr lang="fr-CA" sz="1300" dirty="0">
                        <a:effectLst/>
                      </a:endParaRPr>
                    </a:p>
                  </a:txBody>
                  <a:tcPr marL="47737" marR="47737" marT="0" marB="0" anchor="b">
                    <a:lnL w="12700" cap="flat" cmpd="sng" algn="ctr">
                      <a:noFill/>
                      <a:prstDash val="solid"/>
                      <a:round/>
                      <a:headEnd type="none" w="med" len="med"/>
                      <a:tailEnd type="none" w="med" len="med"/>
                    </a:lnL>
                  </a:tcPr>
                </a:tc>
                <a:tc hMerge="1">
                  <a:txBody>
                    <a:bodyPr/>
                    <a:lstStyle/>
                    <a:p>
                      <a:endParaRPr lang="fr-CA"/>
                    </a:p>
                  </a:txBody>
                  <a:tcPr/>
                </a:tc>
                <a:tc hMerge="1">
                  <a:txBody>
                    <a:bodyPr/>
                    <a:lstStyle/>
                    <a:p>
                      <a:endParaRPr lang="fr-CA"/>
                    </a:p>
                  </a:txBody>
                  <a:tcPr/>
                </a:tc>
                <a:tc hMerge="1">
                  <a:txBody>
                    <a:bodyPr/>
                    <a:lstStyle/>
                    <a:p>
                      <a:endParaRPr lang="fr-CA"/>
                    </a:p>
                  </a:txBody>
                  <a:tcPr/>
                </a:tc>
              </a:tr>
              <a:tr h="455002">
                <a:tc vMerge="1">
                  <a:txBody>
                    <a:bodyPr/>
                    <a:lstStyle/>
                    <a:p>
                      <a:pPr algn="ctr">
                        <a:lnSpc>
                          <a:spcPct val="115000"/>
                        </a:lnSpc>
                        <a:spcAft>
                          <a:spcPts val="0"/>
                        </a:spcAft>
                      </a:pPr>
                      <a:endParaRPr lang="fr-CA" sz="1300" dirty="0">
                        <a:effectLst/>
                        <a:latin typeface="Calibri"/>
                        <a:ea typeface="Calibri"/>
                        <a:cs typeface="Times New Roman"/>
                      </a:endParaRPr>
                    </a:p>
                  </a:txBody>
                  <a:tcPr marL="47737" marR="47737" marT="0" marB="0" anchor="ctr"/>
                </a:tc>
                <a:tc>
                  <a:txBody>
                    <a:bodyPr/>
                    <a:lstStyle/>
                    <a:p>
                      <a:pPr algn="ctr">
                        <a:lnSpc>
                          <a:spcPct val="115000"/>
                        </a:lnSpc>
                        <a:spcAft>
                          <a:spcPts val="0"/>
                        </a:spcAft>
                      </a:pPr>
                      <a:r>
                        <a:rPr lang="fr-CA" sz="1300" dirty="0">
                          <a:effectLst/>
                        </a:rPr>
                        <a:t>Critères d’inclusion</a:t>
                      </a:r>
                    </a:p>
                    <a:p>
                      <a:pPr algn="ctr">
                        <a:lnSpc>
                          <a:spcPct val="115000"/>
                        </a:lnSpc>
                        <a:spcAft>
                          <a:spcPts val="0"/>
                        </a:spcAft>
                      </a:pPr>
                      <a:r>
                        <a:rPr lang="fr-CA" sz="1300" dirty="0">
                          <a:effectLst/>
                        </a:rPr>
                        <a:t>Critères d’exclusion</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fr-CA" sz="1300" dirty="0">
                          <a:effectLst/>
                        </a:rPr>
                        <a:t>Taille de l’échantillon</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a:txBody>
                    <a:bodyPr/>
                    <a:lstStyle/>
                    <a:p>
                      <a:pPr algn="ctr">
                        <a:lnSpc>
                          <a:spcPct val="115000"/>
                        </a:lnSpc>
                        <a:spcAft>
                          <a:spcPts val="0"/>
                        </a:spcAft>
                      </a:pPr>
                      <a:r>
                        <a:rPr lang="fr-CA" sz="1300" dirty="0">
                          <a:effectLst/>
                        </a:rPr>
                        <a:t>Lieu de recrutement</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100" dirty="0">
                          <a:effectLst/>
                        </a:rPr>
                        <a:t>Latitude</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Dose</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Posologie</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Durée</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Moment</a:t>
                      </a:r>
                      <a:endParaRPr lang="fr-CA" sz="1300" dirty="0">
                        <a:effectLst/>
                        <a:latin typeface="Calibri"/>
                        <a:ea typeface="Calibri"/>
                        <a:cs typeface="Times New Roman"/>
                      </a:endParaRPr>
                    </a:p>
                  </a:txBody>
                  <a:tcPr marL="47737" marR="47737" marT="0" marB="0" anchor="ctr">
                    <a:lnB w="12700" cap="flat" cmpd="sng" algn="ctr">
                      <a:solidFill>
                        <a:schemeClr val="tx1"/>
                      </a:solidFill>
                      <a:prstDash val="solid"/>
                      <a:round/>
                      <a:headEnd type="none" w="med" len="med"/>
                      <a:tailEnd type="none" w="med" len="med"/>
                    </a:lnB>
                  </a:tcPr>
                </a:tc>
              </a:tr>
              <a:tr h="689395">
                <a:tc rowSpan="2">
                  <a:txBody>
                    <a:bodyPr/>
                    <a:lstStyle/>
                    <a:p>
                      <a:pPr algn="ctr">
                        <a:lnSpc>
                          <a:spcPct val="115000"/>
                        </a:lnSpc>
                        <a:spcAft>
                          <a:spcPts val="0"/>
                        </a:spcAft>
                      </a:pPr>
                      <a:r>
                        <a:rPr lang="fr-CA" sz="1300" cap="small" dirty="0">
                          <a:effectLst/>
                        </a:rPr>
                        <a:t>Urashima 2010</a:t>
                      </a:r>
                      <a:endParaRPr lang="fr-CA" sz="1300" dirty="0">
                        <a:effectLst/>
                        <a:latin typeface="Calibri"/>
                        <a:ea typeface="Calibri"/>
                        <a:cs typeface="Times New Roman"/>
                      </a:endParaRPr>
                    </a:p>
                  </a:txBody>
                  <a:tcPr marL="47737" marR="47737"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ct val="115000"/>
                        </a:lnSpc>
                        <a:spcAft>
                          <a:spcPts val="0"/>
                        </a:spcAft>
                      </a:pPr>
                      <a:r>
                        <a:rPr lang="fr-CA" sz="1300" b="1" dirty="0">
                          <a:effectLst/>
                        </a:rPr>
                        <a:t>Inclusion</a:t>
                      </a:r>
                      <a:r>
                        <a:rPr lang="fr-CA" sz="1300" dirty="0">
                          <a:effectLst/>
                        </a:rPr>
                        <a:t> : </a:t>
                      </a:r>
                    </a:p>
                    <a:p>
                      <a:pPr marL="342900" lvl="0" indent="-342900">
                        <a:lnSpc>
                          <a:spcPct val="115000"/>
                        </a:lnSpc>
                        <a:spcAft>
                          <a:spcPts val="0"/>
                        </a:spcAft>
                        <a:buFont typeface="Calibri"/>
                        <a:buChar char="-"/>
                      </a:pPr>
                      <a:r>
                        <a:rPr lang="fr-CA" sz="1300" dirty="0">
                          <a:effectLst/>
                        </a:rPr>
                        <a:t>6 – 15 ans</a:t>
                      </a:r>
                    </a:p>
                    <a:p>
                      <a:pPr marL="342900" lvl="0" indent="-342900">
                        <a:lnSpc>
                          <a:spcPct val="115000"/>
                        </a:lnSpc>
                        <a:spcAft>
                          <a:spcPts val="0"/>
                        </a:spcAft>
                        <a:buFont typeface="Calibri"/>
                        <a:buChar char="-"/>
                      </a:pPr>
                      <a:r>
                        <a:rPr lang="fr-CA" sz="1300" dirty="0">
                          <a:effectLst/>
                        </a:rPr>
                        <a:t>Avec ou sans </a:t>
                      </a:r>
                      <a:r>
                        <a:rPr lang="fr-CA" sz="1300" dirty="0" smtClean="0">
                          <a:effectLst/>
                        </a:rPr>
                        <a:t>maladie</a:t>
                      </a:r>
                      <a:endParaRPr lang="fr-CA" sz="1300" dirty="0">
                        <a:effectLst/>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gridSpan="2">
                  <a:txBody>
                    <a:bodyPr/>
                    <a:lstStyle/>
                    <a:p>
                      <a:pPr>
                        <a:lnSpc>
                          <a:spcPct val="115000"/>
                        </a:lnSpc>
                        <a:spcAft>
                          <a:spcPts val="0"/>
                        </a:spcAft>
                      </a:pPr>
                      <a:r>
                        <a:rPr lang="fr-CA" sz="1300" dirty="0" smtClean="0">
                          <a:effectLst/>
                        </a:rPr>
                        <a:t>N = </a:t>
                      </a:r>
                      <a:r>
                        <a:rPr lang="fr-CA" sz="1300" dirty="0">
                          <a:effectLst/>
                        </a:rPr>
                        <a:t>430</a:t>
                      </a:r>
                    </a:p>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rowSpan="2">
                  <a:txBody>
                    <a:bodyPr/>
                    <a:lstStyle/>
                    <a:p>
                      <a:pPr>
                        <a:lnSpc>
                          <a:spcPct val="115000"/>
                        </a:lnSpc>
                        <a:spcAft>
                          <a:spcPts val="0"/>
                        </a:spcAft>
                      </a:pPr>
                      <a:r>
                        <a:rPr lang="fr-CA" sz="1300" dirty="0">
                          <a:effectLst/>
                        </a:rPr>
                        <a:t>Multi</a:t>
                      </a:r>
                    </a:p>
                    <a:p>
                      <a:pPr>
                        <a:lnSpc>
                          <a:spcPct val="115000"/>
                        </a:lnSpc>
                        <a:spcAft>
                          <a:spcPts val="0"/>
                        </a:spcAft>
                      </a:pPr>
                      <a:r>
                        <a:rPr lang="fr-CA" sz="1300" dirty="0">
                          <a:effectLst/>
                        </a:rPr>
                        <a:t>Centrique</a:t>
                      </a:r>
                    </a:p>
                    <a:p>
                      <a:pPr>
                        <a:lnSpc>
                          <a:spcPct val="115000"/>
                        </a:lnSpc>
                        <a:spcAft>
                          <a:spcPts val="0"/>
                        </a:spcAft>
                      </a:pPr>
                      <a:r>
                        <a:rPr lang="fr-CA" sz="1300" dirty="0">
                          <a:effectLst/>
                        </a:rPr>
                        <a:t>(12 hôpitaux, </a:t>
                      </a:r>
                      <a:r>
                        <a:rPr lang="fr-CA" sz="1300" dirty="0" smtClean="0">
                          <a:effectLst/>
                        </a:rPr>
                        <a:t/>
                      </a:r>
                      <a:br>
                        <a:rPr lang="fr-CA" sz="1300" dirty="0" smtClean="0">
                          <a:effectLst/>
                        </a:rPr>
                      </a:br>
                      <a:r>
                        <a:rPr lang="fr-CA" sz="1300" dirty="0" smtClean="0">
                          <a:effectLst/>
                        </a:rPr>
                        <a:t>8 </a:t>
                      </a:r>
                      <a:r>
                        <a:rPr lang="fr-CA" sz="1300" dirty="0">
                          <a:effectLst/>
                        </a:rPr>
                        <a:t>cliniques privées)</a:t>
                      </a:r>
                    </a:p>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15000"/>
                        </a:lnSpc>
                        <a:spcAft>
                          <a:spcPts val="0"/>
                        </a:spcAft>
                      </a:pPr>
                      <a:r>
                        <a:rPr lang="fr-CA" sz="1300" dirty="0" smtClean="0">
                          <a:effectLst/>
                        </a:rPr>
                        <a:t> Japon</a:t>
                      </a:r>
                      <a:endParaRPr lang="fr-CA" sz="1300" dirty="0">
                        <a:effectLst/>
                      </a:endParaRPr>
                    </a:p>
                    <a:p>
                      <a:pPr algn="l">
                        <a:lnSpc>
                          <a:spcPct val="115000"/>
                        </a:lnSpc>
                        <a:spcAft>
                          <a:spcPts val="0"/>
                        </a:spcAft>
                      </a:pPr>
                      <a:r>
                        <a:rPr lang="fr-CA" sz="1300" dirty="0" smtClean="0">
                          <a:effectLst/>
                        </a:rPr>
                        <a:t>  35°N</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1200 </a:t>
                      </a:r>
                      <a:r>
                        <a:rPr lang="fr-CA" sz="1300" dirty="0" smtClean="0">
                          <a:effectLst/>
                        </a:rPr>
                        <a:t>UI</a:t>
                      </a:r>
                    </a:p>
                    <a:p>
                      <a:pPr algn="ctr">
                        <a:lnSpc>
                          <a:spcPct val="115000"/>
                        </a:lnSpc>
                        <a:spcAft>
                          <a:spcPts val="0"/>
                        </a:spcAft>
                      </a:pPr>
                      <a:r>
                        <a:rPr lang="fr-CA" sz="1300" dirty="0" smtClean="0">
                          <a:effectLst/>
                        </a:rPr>
                        <a:t>/</a:t>
                      </a:r>
                      <a:r>
                        <a:rPr lang="fr-CA" sz="1300" dirty="0">
                          <a:effectLst/>
                        </a:rPr>
                        <a:t>jour</a:t>
                      </a:r>
                    </a:p>
                    <a:p>
                      <a:pPr algn="ctr">
                        <a:lnSpc>
                          <a:spcPct val="115000"/>
                        </a:lnSpc>
                        <a:spcAft>
                          <a:spcPts val="0"/>
                        </a:spcAft>
                      </a:pPr>
                      <a:r>
                        <a:rPr lang="fr-CA" sz="1300" dirty="0">
                          <a:effectLst/>
                        </a:rPr>
                        <a:t> </a:t>
                      </a:r>
                    </a:p>
                    <a:p>
                      <a:pPr algn="ct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Comprimés </a:t>
                      </a:r>
                    </a:p>
                    <a:p>
                      <a:pPr algn="ctr">
                        <a:lnSpc>
                          <a:spcPct val="115000"/>
                        </a:lnSpc>
                        <a:spcAft>
                          <a:spcPts val="0"/>
                        </a:spcAft>
                      </a:pPr>
                      <a:r>
                        <a:rPr lang="fr-CA" sz="1300" dirty="0">
                          <a:effectLst/>
                        </a:rPr>
                        <a:t>BID</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4 mois</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Déc. à mars</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2574">
                <a:tc vMerge="1">
                  <a:txBody>
                    <a:bodyPr/>
                    <a:lstStyle/>
                    <a:p>
                      <a:endParaRPr lang="fr-CA"/>
                    </a:p>
                  </a:txBody>
                  <a:tcPr/>
                </a:tc>
                <a:tc gridSpan="4">
                  <a:txBody>
                    <a:bodyPr/>
                    <a:lstStyle/>
                    <a:p>
                      <a:pPr>
                        <a:lnSpc>
                          <a:spcPct val="115000"/>
                        </a:lnSpc>
                        <a:spcAft>
                          <a:spcPts val="0"/>
                        </a:spcAft>
                      </a:pPr>
                      <a:r>
                        <a:rPr lang="fr-CA" sz="1300" b="1" dirty="0" smtClean="0">
                          <a:effectLst/>
                        </a:rPr>
                        <a:t>Exclusion</a:t>
                      </a:r>
                      <a:r>
                        <a:rPr lang="fr-CA" sz="1300" dirty="0" smtClean="0">
                          <a:effectLst/>
                        </a:rPr>
                        <a:t> :</a:t>
                      </a:r>
                    </a:p>
                    <a:p>
                      <a:pPr marL="342900" lvl="0" indent="-342900">
                        <a:lnSpc>
                          <a:spcPct val="115000"/>
                        </a:lnSpc>
                        <a:spcAft>
                          <a:spcPts val="0"/>
                        </a:spcAft>
                        <a:buFont typeface="Calibri"/>
                        <a:buChar char="-"/>
                      </a:pPr>
                      <a:r>
                        <a:rPr lang="fr-CA" sz="1300" dirty="0" smtClean="0">
                          <a:effectLst/>
                        </a:rPr>
                        <a:t>ATCD néphrolithiase, anomalie calcique, allergie</a:t>
                      </a:r>
                    </a:p>
                    <a:p>
                      <a:pPr marL="342900" marR="0" lvl="0" indent="-342900" algn="l" defTabSz="914400" rtl="0" eaLnBrk="1" fontAlgn="auto" latinLnBrk="0" hangingPunct="1">
                        <a:lnSpc>
                          <a:spcPct val="115000"/>
                        </a:lnSpc>
                        <a:spcBef>
                          <a:spcPts val="0"/>
                        </a:spcBef>
                        <a:spcAft>
                          <a:spcPts val="0"/>
                        </a:spcAft>
                        <a:buClrTx/>
                        <a:buSzTx/>
                        <a:buFont typeface="Calibri"/>
                        <a:buChar char="-"/>
                        <a:tabLst/>
                        <a:defRPr/>
                      </a:pPr>
                      <a:r>
                        <a:rPr lang="fr-CA" sz="1300" dirty="0" smtClean="0">
                          <a:effectLst/>
                        </a:rPr>
                        <a:t>Tx immunosuppresseur x &lt;1an</a:t>
                      </a:r>
                    </a:p>
                    <a:p>
                      <a:pPr marL="342900" lvl="0" indent="-342900">
                        <a:lnSpc>
                          <a:spcPct val="115000"/>
                        </a:lnSpc>
                        <a:spcAft>
                          <a:spcPts val="0"/>
                        </a:spcAft>
                        <a:buFont typeface="Calibri"/>
                        <a:buChar char="-"/>
                      </a:pPr>
                      <a:r>
                        <a:rPr lang="fr-CA" sz="1300" dirty="0" smtClean="0">
                          <a:effectLst/>
                        </a:rPr>
                        <a:t>Déjà sous vitamine D en tx</a:t>
                      </a:r>
                    </a:p>
                    <a:p>
                      <a:pPr marL="342900" lvl="0" indent="-342900">
                        <a:lnSpc>
                          <a:spcPct val="115000"/>
                        </a:lnSpc>
                        <a:spcAft>
                          <a:spcPts val="0"/>
                        </a:spcAft>
                        <a:buFont typeface="Calibri"/>
                        <a:buChar char="-"/>
                      </a:pPr>
                      <a:r>
                        <a:rPr lang="fr-CA" sz="1300" dirty="0" smtClean="0">
                          <a:effectLst/>
                        </a:rPr>
                        <a:t>Jugé incapable à prendre part</a:t>
                      </a:r>
                      <a:endParaRPr lang="fr-CA" sz="1300" dirty="0" smtClean="0">
                        <a:effectLst/>
                        <a:latin typeface="+mn-lt"/>
                        <a:ea typeface="Calibri"/>
                        <a:cs typeface="Times New Roman"/>
                      </a:endParaRPr>
                    </a:p>
                  </a:txBody>
                  <a:tcPr marL="47737" marR="47737"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pPr>
                        <a:lnSpc>
                          <a:spcPct val="115000"/>
                        </a:lnSpc>
                        <a:spcAft>
                          <a:spcPts val="0"/>
                        </a:spcAft>
                      </a:pP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r>
              <a:tr h="455002">
                <a:tc rowSpan="2">
                  <a:txBody>
                    <a:bodyPr/>
                    <a:lstStyle/>
                    <a:p>
                      <a:pPr algn="ctr">
                        <a:lnSpc>
                          <a:spcPct val="115000"/>
                        </a:lnSpc>
                        <a:spcAft>
                          <a:spcPts val="0"/>
                        </a:spcAft>
                      </a:pPr>
                      <a:r>
                        <a:rPr lang="fr-CA" sz="1300" cap="small" dirty="0">
                          <a:effectLst/>
                        </a:rPr>
                        <a:t>Urashima 2014</a:t>
                      </a:r>
                      <a:endParaRPr lang="fr-CA" sz="1300" dirty="0">
                        <a:effectLst/>
                        <a:latin typeface="Calibri"/>
                        <a:ea typeface="Calibri"/>
                        <a:cs typeface="Times New Roman"/>
                      </a:endParaRPr>
                    </a:p>
                  </a:txBody>
                  <a:tcPr marL="47737" marR="47737"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nSpc>
                          <a:spcPct val="115000"/>
                        </a:lnSpc>
                        <a:spcAft>
                          <a:spcPts val="0"/>
                        </a:spcAft>
                      </a:pPr>
                      <a:r>
                        <a:rPr lang="fr-CA" sz="1300" b="1" dirty="0" smtClean="0">
                          <a:effectLst/>
                        </a:rPr>
                        <a:t>Inclusion</a:t>
                      </a:r>
                      <a:r>
                        <a:rPr lang="fr-CA" sz="1300" dirty="0">
                          <a:effectLst/>
                        </a:rPr>
                        <a:t> :</a:t>
                      </a:r>
                    </a:p>
                    <a:p>
                      <a:pPr marL="342900" lvl="0" indent="-342900">
                        <a:lnSpc>
                          <a:spcPct val="115000"/>
                        </a:lnSpc>
                        <a:spcAft>
                          <a:spcPts val="0"/>
                        </a:spcAft>
                        <a:buFont typeface="Calibri"/>
                        <a:buChar char="-"/>
                      </a:pPr>
                      <a:r>
                        <a:rPr lang="fr-CA" sz="1300" dirty="0">
                          <a:effectLst/>
                        </a:rPr>
                        <a:t>15 – 18 </a:t>
                      </a:r>
                      <a:r>
                        <a:rPr lang="fr-CA" sz="1300" dirty="0" smtClean="0">
                          <a:effectLst/>
                        </a:rPr>
                        <a:t>ans</a:t>
                      </a:r>
                      <a:endParaRPr lang="fr-CA" sz="1300" dirty="0">
                        <a:effectLst/>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gridSpan="2">
                  <a:txBody>
                    <a:bodyPr/>
                    <a:lstStyle/>
                    <a:p>
                      <a:pPr>
                        <a:lnSpc>
                          <a:spcPct val="115000"/>
                        </a:lnSpc>
                        <a:spcAft>
                          <a:spcPts val="0"/>
                        </a:spcAft>
                      </a:pPr>
                      <a:r>
                        <a:rPr lang="fr-CA" sz="1300" dirty="0">
                          <a:effectLst/>
                        </a:rPr>
                        <a:t>N = 247</a:t>
                      </a:r>
                    </a:p>
                    <a:p>
                      <a:pPr>
                        <a:lnSpc>
                          <a:spcPct val="115000"/>
                        </a:lnSpc>
                        <a:spcAft>
                          <a:spcPts val="0"/>
                        </a:spcAft>
                      </a:pPr>
                      <a:r>
                        <a:rPr lang="fr-CA" sz="1300" dirty="0" smtClean="0">
                          <a:effectLst/>
                        </a:rPr>
                        <a:t>ratio </a:t>
                      </a:r>
                      <a:r>
                        <a:rPr lang="fr-CA" sz="1300" dirty="0">
                          <a:effectLst/>
                        </a:rPr>
                        <a:t>3 : 2</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rowSpan="2">
                  <a:txBody>
                    <a:bodyPr/>
                    <a:lstStyle/>
                    <a:p>
                      <a:pPr>
                        <a:lnSpc>
                          <a:spcPct val="115000"/>
                        </a:lnSpc>
                        <a:spcAft>
                          <a:spcPts val="0"/>
                        </a:spcAft>
                      </a:pPr>
                      <a:r>
                        <a:rPr lang="fr-CA" sz="1300" dirty="0">
                          <a:effectLst/>
                        </a:rPr>
                        <a:t>École secondaire Seisoku</a:t>
                      </a:r>
                    </a:p>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Japon</a:t>
                      </a:r>
                    </a:p>
                    <a:p>
                      <a:pPr algn="ctr">
                        <a:lnSpc>
                          <a:spcPct val="115000"/>
                        </a:lnSpc>
                        <a:spcAft>
                          <a:spcPts val="0"/>
                        </a:spcAft>
                      </a:pPr>
                      <a:r>
                        <a:rPr lang="fr-CA" sz="1300" dirty="0">
                          <a:effectLst/>
                        </a:rPr>
                        <a:t>35°N</a:t>
                      </a:r>
                    </a:p>
                    <a:p>
                      <a:pPr algn="ct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2000 </a:t>
                      </a:r>
                      <a:r>
                        <a:rPr lang="fr-CA" sz="1300" dirty="0" smtClean="0">
                          <a:effectLst/>
                        </a:rPr>
                        <a:t>UI</a:t>
                      </a:r>
                    </a:p>
                    <a:p>
                      <a:pPr algn="ctr">
                        <a:lnSpc>
                          <a:spcPct val="115000"/>
                        </a:lnSpc>
                        <a:spcAft>
                          <a:spcPts val="0"/>
                        </a:spcAft>
                      </a:pPr>
                      <a:r>
                        <a:rPr lang="fr-CA" sz="1300" dirty="0" smtClean="0">
                          <a:effectLst/>
                        </a:rPr>
                        <a:t>/jour</a:t>
                      </a:r>
                      <a:endParaRPr lang="fr-CA" sz="1300" dirty="0">
                        <a:effectLst/>
                      </a:endParaRPr>
                    </a:p>
                  </a:txBody>
                  <a:tcPr marL="47737" marR="47737" marT="0" marB="0">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Comprimés</a:t>
                      </a:r>
                    </a:p>
                    <a:p>
                      <a:pPr algn="ctr">
                        <a:lnSpc>
                          <a:spcPct val="115000"/>
                        </a:lnSpc>
                        <a:spcAft>
                          <a:spcPts val="0"/>
                        </a:spcAft>
                      </a:pPr>
                      <a:r>
                        <a:rPr lang="fr-CA" sz="1300" dirty="0">
                          <a:effectLst/>
                        </a:rPr>
                        <a:t>DIE ou BID</a:t>
                      </a:r>
                    </a:p>
                    <a:p>
                      <a:pPr algn="ct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2 mois</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Oct. à  déc.</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8181">
                <a:tc vMerge="1">
                  <a:txBody>
                    <a:bodyPr/>
                    <a:lstStyle/>
                    <a:p>
                      <a:endParaRPr lang="fr-CA"/>
                    </a:p>
                  </a:txBody>
                  <a:tcPr/>
                </a:tc>
                <a:tc gridSpan="4">
                  <a:txBody>
                    <a:bodyPr/>
                    <a:lstStyle/>
                    <a:p>
                      <a:pPr>
                        <a:lnSpc>
                          <a:spcPct val="115000"/>
                        </a:lnSpc>
                        <a:spcAft>
                          <a:spcPts val="0"/>
                        </a:spcAft>
                      </a:pPr>
                      <a:r>
                        <a:rPr lang="fr-CA" sz="1300" b="1" dirty="0" smtClean="0">
                          <a:effectLst/>
                        </a:rPr>
                        <a:t>Exclusion</a:t>
                      </a:r>
                      <a:r>
                        <a:rPr lang="fr-CA" sz="1300" dirty="0" smtClean="0">
                          <a:effectLst/>
                        </a:rPr>
                        <a:t> :</a:t>
                      </a:r>
                    </a:p>
                    <a:p>
                      <a:pPr marL="342900" lvl="0" indent="-342900">
                        <a:lnSpc>
                          <a:spcPct val="115000"/>
                        </a:lnSpc>
                        <a:spcAft>
                          <a:spcPts val="0"/>
                        </a:spcAft>
                        <a:buFont typeface="Calibri"/>
                        <a:buChar char="-"/>
                      </a:pPr>
                      <a:r>
                        <a:rPr lang="fr-CA" sz="1300" dirty="0" smtClean="0">
                          <a:effectLst/>
                        </a:rPr>
                        <a:t>Dx influenza x &lt; 6</a:t>
                      </a:r>
                      <a:r>
                        <a:rPr lang="fr-CA" sz="1300" baseline="0" dirty="0" smtClean="0">
                          <a:effectLst/>
                        </a:rPr>
                        <a:t> mois</a:t>
                      </a:r>
                      <a:endParaRPr lang="fr-CA" sz="1300" dirty="0" smtClean="0">
                        <a:effectLst/>
                      </a:endParaRPr>
                    </a:p>
                    <a:p>
                      <a:pPr marL="342900" lvl="0" indent="-342900">
                        <a:lnSpc>
                          <a:spcPct val="115000"/>
                        </a:lnSpc>
                        <a:spcAft>
                          <a:spcPts val="0"/>
                        </a:spcAft>
                        <a:buFont typeface="Calibri"/>
                        <a:buChar char="-"/>
                      </a:pPr>
                      <a:r>
                        <a:rPr lang="fr-CA" sz="1300" dirty="0" smtClean="0">
                          <a:effectLst/>
                        </a:rPr>
                        <a:t>ATCD néphrolithiase, anomalie calcique, fracture osseuse, allergie</a:t>
                      </a:r>
                    </a:p>
                    <a:p>
                      <a:pPr marL="342900" lvl="0" indent="-342900">
                        <a:lnSpc>
                          <a:spcPct val="115000"/>
                        </a:lnSpc>
                        <a:spcAft>
                          <a:spcPts val="0"/>
                        </a:spcAft>
                        <a:buFont typeface="Calibri"/>
                        <a:buChar char="-"/>
                      </a:pPr>
                      <a:r>
                        <a:rPr lang="fr-CA" sz="1300" dirty="0" smtClean="0">
                          <a:effectLst/>
                        </a:rPr>
                        <a:t>Déjà sous vitamine D</a:t>
                      </a:r>
                      <a:endParaRPr lang="fr-CA" sz="1300" dirty="0" smtClean="0">
                        <a:effectLst/>
                        <a:latin typeface="Calibri"/>
                        <a:cs typeface="Times New Roman"/>
                      </a:endParaRPr>
                    </a:p>
                  </a:txBody>
                  <a:tcPr marL="47737" marR="47737"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pPr>
                        <a:lnSpc>
                          <a:spcPct val="115000"/>
                        </a:lnSpc>
                        <a:spcAft>
                          <a:spcPts val="0"/>
                        </a:spcAft>
                      </a:pP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r>
              <a:tr h="1392574">
                <a:tc rowSpan="2">
                  <a:txBody>
                    <a:bodyPr/>
                    <a:lstStyle/>
                    <a:p>
                      <a:pPr algn="ctr">
                        <a:lnSpc>
                          <a:spcPct val="115000"/>
                        </a:lnSpc>
                        <a:spcAft>
                          <a:spcPts val="0"/>
                        </a:spcAft>
                      </a:pPr>
                      <a:r>
                        <a:rPr lang="fr-CA" sz="1300" cap="small" dirty="0">
                          <a:effectLst/>
                        </a:rPr>
                        <a:t>Camargo 2012</a:t>
                      </a:r>
                      <a:endParaRPr lang="fr-CA" sz="1300" dirty="0">
                        <a:effectLst/>
                        <a:latin typeface="Calibri"/>
                        <a:ea typeface="Calibri"/>
                        <a:cs typeface="Times New Roman"/>
                      </a:endParaRPr>
                    </a:p>
                  </a:txBody>
                  <a:tcPr marL="47737" marR="47737" marT="0" marB="0">
                    <a:lnT w="12700" cap="flat" cmpd="sng" algn="ctr">
                      <a:noFill/>
                      <a:prstDash val="solid"/>
                      <a:round/>
                      <a:headEnd type="none" w="med" len="med"/>
                      <a:tailEnd type="none" w="med" len="med"/>
                    </a:lnT>
                  </a:tcPr>
                </a:tc>
                <a:tc gridSpan="2">
                  <a:txBody>
                    <a:bodyPr/>
                    <a:lstStyle/>
                    <a:p>
                      <a:pPr>
                        <a:lnSpc>
                          <a:spcPct val="115000"/>
                        </a:lnSpc>
                        <a:spcAft>
                          <a:spcPts val="0"/>
                        </a:spcAft>
                      </a:pPr>
                      <a:r>
                        <a:rPr lang="fr-CA" sz="1300" b="1" dirty="0">
                          <a:effectLst/>
                        </a:rPr>
                        <a:t>Inclusion</a:t>
                      </a:r>
                      <a:r>
                        <a:rPr lang="fr-CA" sz="1300" dirty="0">
                          <a:effectLst/>
                        </a:rPr>
                        <a:t> :</a:t>
                      </a:r>
                    </a:p>
                    <a:p>
                      <a:pPr marL="342900" lvl="0" indent="-342900">
                        <a:lnSpc>
                          <a:spcPct val="115000"/>
                        </a:lnSpc>
                        <a:spcAft>
                          <a:spcPts val="0"/>
                        </a:spcAft>
                        <a:buFont typeface="Calibri"/>
                        <a:buChar char="-"/>
                      </a:pPr>
                      <a:r>
                        <a:rPr lang="fr-CA" sz="1300" dirty="0">
                          <a:effectLst/>
                        </a:rPr>
                        <a:t>9 – 11 ans</a:t>
                      </a:r>
                    </a:p>
                    <a:p>
                      <a:pPr marL="342900" lvl="0" indent="-342900">
                        <a:lnSpc>
                          <a:spcPct val="115000"/>
                        </a:lnSpc>
                        <a:spcAft>
                          <a:spcPts val="0"/>
                        </a:spcAft>
                        <a:buFont typeface="Calibri"/>
                        <a:buChar char="-"/>
                      </a:pPr>
                      <a:r>
                        <a:rPr lang="fr-CA" sz="1300" dirty="0">
                          <a:effectLst/>
                        </a:rPr>
                        <a:t>Écoles choisies pour leur taille, proximité et profil sociodémographique </a:t>
                      </a:r>
                      <a:r>
                        <a:rPr lang="fr-CA" sz="1300" dirty="0" smtClean="0">
                          <a:effectLst/>
                        </a:rPr>
                        <a:t>similaires</a:t>
                      </a:r>
                      <a:endParaRPr lang="fr-CA" sz="1300" dirty="0">
                        <a:effectLst/>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gridSpan="2">
                  <a:txBody>
                    <a:bodyPr/>
                    <a:lstStyle/>
                    <a:p>
                      <a:pPr>
                        <a:lnSpc>
                          <a:spcPct val="115000"/>
                        </a:lnSpc>
                        <a:spcAft>
                          <a:spcPts val="0"/>
                        </a:spcAft>
                      </a:pPr>
                      <a:r>
                        <a:rPr lang="fr-CA" sz="1300" dirty="0" smtClean="0">
                          <a:effectLst/>
                        </a:rPr>
                        <a:t>N = 247</a:t>
                      </a: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rowSpan="2">
                  <a:txBody>
                    <a:bodyPr/>
                    <a:lstStyle/>
                    <a:p>
                      <a:pPr>
                        <a:lnSpc>
                          <a:spcPct val="115000"/>
                        </a:lnSpc>
                        <a:spcAft>
                          <a:spcPts val="0"/>
                        </a:spcAft>
                      </a:pPr>
                      <a:r>
                        <a:rPr lang="fr-CA" sz="1300" dirty="0">
                          <a:effectLst/>
                        </a:rPr>
                        <a:t>Classes de </a:t>
                      </a:r>
                      <a:endParaRPr lang="fr-CA" sz="1300" dirty="0" smtClean="0">
                        <a:effectLst/>
                      </a:endParaRPr>
                    </a:p>
                    <a:p>
                      <a:pPr>
                        <a:lnSpc>
                          <a:spcPct val="115000"/>
                        </a:lnSpc>
                        <a:spcAft>
                          <a:spcPts val="0"/>
                        </a:spcAft>
                      </a:pPr>
                      <a:r>
                        <a:rPr lang="fr-CA" sz="1300" dirty="0" smtClean="0">
                          <a:effectLst/>
                        </a:rPr>
                        <a:t>3</a:t>
                      </a:r>
                      <a:r>
                        <a:rPr lang="fr-CA" sz="1300" baseline="30000" dirty="0" smtClean="0">
                          <a:effectLst/>
                        </a:rPr>
                        <a:t>e</a:t>
                      </a:r>
                      <a:r>
                        <a:rPr lang="fr-CA" sz="1300" dirty="0" smtClean="0">
                          <a:effectLst/>
                        </a:rPr>
                        <a:t> </a:t>
                      </a:r>
                      <a:r>
                        <a:rPr lang="fr-CA" sz="1300" dirty="0">
                          <a:effectLst/>
                        </a:rPr>
                        <a:t>et 4</a:t>
                      </a:r>
                      <a:r>
                        <a:rPr lang="fr-CA" sz="1300" baseline="30000" dirty="0">
                          <a:effectLst/>
                        </a:rPr>
                        <a:t>e</a:t>
                      </a:r>
                      <a:r>
                        <a:rPr lang="fr-CA" sz="1300" dirty="0">
                          <a:effectLst/>
                        </a:rPr>
                        <a:t> année du primaire</a:t>
                      </a: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250" dirty="0">
                          <a:effectLst/>
                        </a:rPr>
                        <a:t>Mongolie</a:t>
                      </a:r>
                    </a:p>
                    <a:p>
                      <a:pPr algn="ctr">
                        <a:lnSpc>
                          <a:spcPct val="115000"/>
                        </a:lnSpc>
                        <a:spcAft>
                          <a:spcPts val="0"/>
                        </a:spcAft>
                      </a:pPr>
                      <a:r>
                        <a:rPr lang="fr-CA" sz="1300" dirty="0">
                          <a:effectLst/>
                        </a:rPr>
                        <a:t>48°N</a:t>
                      </a:r>
                      <a:endParaRPr lang="fr-CA" sz="1300" dirty="0">
                        <a:effectLst/>
                        <a:latin typeface="Calibri"/>
                        <a:ea typeface="Calibri"/>
                        <a:cs typeface="Times New Roman"/>
                      </a:endParaRPr>
                    </a:p>
                  </a:txBody>
                  <a:tcPr marL="47737" marR="47737"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300 UI </a:t>
                      </a:r>
                      <a:endParaRPr lang="fr-CA" sz="1300" dirty="0" smtClean="0">
                        <a:effectLst/>
                      </a:endParaRPr>
                    </a:p>
                    <a:p>
                      <a:pPr algn="ctr">
                        <a:lnSpc>
                          <a:spcPct val="115000"/>
                        </a:lnSpc>
                        <a:spcAft>
                          <a:spcPts val="0"/>
                        </a:spcAft>
                      </a:pPr>
                      <a:r>
                        <a:rPr lang="fr-CA" sz="1300" dirty="0" smtClean="0">
                          <a:effectLst/>
                        </a:rPr>
                        <a:t>/jour</a:t>
                      </a:r>
                      <a:endParaRPr lang="fr-CA" sz="1300" dirty="0">
                        <a:effectLst/>
                        <a:latin typeface="Calibri"/>
                        <a:ea typeface="Calibri"/>
                        <a:cs typeface="Times New Roman"/>
                      </a:endParaRPr>
                    </a:p>
                  </a:txBody>
                  <a:tcPr marL="47737" marR="47737" marT="0" marB="0">
                    <a:lnL w="12700" cmpd="sng">
                      <a:noFill/>
                    </a:lnL>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Lait fortifié DIE</a:t>
                      </a:r>
                    </a:p>
                    <a:p>
                      <a:pPr algn="ctr">
                        <a:lnSpc>
                          <a:spcPct val="115000"/>
                        </a:lnSpc>
                        <a:spcAft>
                          <a:spcPts val="0"/>
                        </a:spcAft>
                      </a:pPr>
                      <a:r>
                        <a:rPr lang="fr-CA" sz="1300" dirty="0">
                          <a:effectLst/>
                        </a:rPr>
                        <a:t> </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7 sem</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Janv. à mars</a:t>
                      </a:r>
                      <a:endParaRPr lang="fr-CA" sz="1300" dirty="0">
                        <a:effectLst/>
                        <a:latin typeface="Calibri"/>
                        <a:ea typeface="Calibri"/>
                        <a:cs typeface="Times New Roman"/>
                      </a:endParaRPr>
                    </a:p>
                  </a:txBody>
                  <a:tcPr marL="47737" marR="47737" marT="0" marB="0">
                    <a:lnT w="12700" cap="flat" cmpd="sng" algn="ctr">
                      <a:solidFill>
                        <a:schemeClr val="tx1"/>
                      </a:solidFill>
                      <a:prstDash val="solid"/>
                      <a:round/>
                      <a:headEnd type="none" w="med" len="med"/>
                      <a:tailEnd type="none" w="med" len="med"/>
                    </a:lnT>
                  </a:tcPr>
                </a:tc>
              </a:tr>
              <a:tr h="907048">
                <a:tc vMerge="1">
                  <a:txBody>
                    <a:bodyPr/>
                    <a:lstStyle/>
                    <a:p>
                      <a:endParaRPr lang="fr-CA"/>
                    </a:p>
                  </a:txBody>
                  <a:tcPr/>
                </a:tc>
                <a:tc gridSpan="4">
                  <a:txBody>
                    <a:bodyPr/>
                    <a:lstStyle/>
                    <a:p>
                      <a:r>
                        <a:rPr lang="fr-CA" sz="1300" b="1" dirty="0" smtClean="0"/>
                        <a:t>Exclusion</a:t>
                      </a:r>
                      <a:r>
                        <a:rPr lang="fr-CA" sz="1300" dirty="0" smtClean="0"/>
                        <a:t>:</a:t>
                      </a:r>
                    </a:p>
                    <a:p>
                      <a:r>
                        <a:rPr lang="fr-CA" sz="1300" dirty="0" smtClean="0"/>
                        <a:t>Aucun</a:t>
                      </a:r>
                      <a:endParaRPr lang="fr-CA" sz="1300" dirty="0"/>
                    </a:p>
                  </a:txBody>
                  <a:tcPr marL="47737" marR="47737"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fr-CA"/>
                    </a:p>
                  </a:txBody>
                  <a:tcPr/>
                </a:tc>
                <a:tc hMerge="1">
                  <a:txBody>
                    <a:bodyPr/>
                    <a:lstStyle/>
                    <a:p>
                      <a:pPr>
                        <a:lnSpc>
                          <a:spcPct val="115000"/>
                        </a:lnSpc>
                        <a:spcAft>
                          <a:spcPts val="0"/>
                        </a:spcAft>
                      </a:pPr>
                      <a:endParaRPr lang="fr-CA" sz="1300" dirty="0">
                        <a:effectLst/>
                        <a:latin typeface="Calibri"/>
                        <a:ea typeface="Calibri"/>
                        <a:cs typeface="Times New Roman"/>
                      </a:endParaRPr>
                    </a:p>
                  </a:txBody>
                  <a:tcPr marL="47737" marR="4773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r>
            </a:tbl>
          </a:graphicData>
        </a:graphic>
      </p:graphicFrame>
    </p:spTree>
    <p:extLst>
      <p:ext uri="{BB962C8B-B14F-4D97-AF65-F5344CB8AC3E}">
        <p14:creationId xmlns:p14="http://schemas.microsoft.com/office/powerpoint/2010/main" val="112964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167820691"/>
              </p:ext>
            </p:extLst>
          </p:nvPr>
        </p:nvGraphicFramePr>
        <p:xfrm>
          <a:off x="0" y="404664"/>
          <a:ext cx="9144001" cy="6120680"/>
        </p:xfrm>
        <a:graphic>
          <a:graphicData uri="http://schemas.openxmlformats.org/drawingml/2006/table">
            <a:tbl>
              <a:tblPr firstRow="1" firstCol="1" bandRow="1">
                <a:tableStyleId>{073A0DAA-6AF3-43AB-8588-CEC1D06C72B9}</a:tableStyleId>
              </a:tblPr>
              <a:tblGrid>
                <a:gridCol w="899592"/>
                <a:gridCol w="1008112"/>
                <a:gridCol w="1296144"/>
                <a:gridCol w="5940153"/>
              </a:tblGrid>
              <a:tr h="598445">
                <a:tc>
                  <a:txBody>
                    <a:bodyPr/>
                    <a:lstStyle/>
                    <a:p>
                      <a:pPr algn="l">
                        <a:lnSpc>
                          <a:spcPct val="115000"/>
                        </a:lnSpc>
                        <a:spcAft>
                          <a:spcPts val="0"/>
                        </a:spcAft>
                      </a:pPr>
                      <a:endParaRPr lang="fr-CA" sz="13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9BBB59"/>
                          </a:solidFill>
                          <a:effectLst/>
                          <a:latin typeface="Calibri"/>
                          <a:ea typeface="Calibri"/>
                          <a:cs typeface="Times New Roman"/>
                        </a:rPr>
                        <a:t>RÉSULTATS</a:t>
                      </a:r>
                      <a:endParaRPr lang="fr-CA" sz="2400" dirty="0">
                        <a:solidFill>
                          <a:srgbClr val="9BBB59"/>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1849827">
                <a:tc>
                  <a:txBody>
                    <a:bodyPr/>
                    <a:lstStyle/>
                    <a:p>
                      <a:pPr algn="ctr">
                        <a:lnSpc>
                          <a:spcPct val="115000"/>
                        </a:lnSpc>
                        <a:spcAft>
                          <a:spcPts val="0"/>
                        </a:spcAft>
                      </a:pPr>
                      <a:r>
                        <a:rPr lang="fr-CA" sz="1500" cap="small">
                          <a:effectLst/>
                        </a:rPr>
                        <a:t>Urashima 2010</a:t>
                      </a:r>
                      <a:endParaRPr lang="fr-CA" sz="150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TDR de l’influenza A </a:t>
                      </a:r>
                      <a:r>
                        <a:rPr lang="fr-CA" sz="1500" dirty="0" smtClean="0">
                          <a:effectLst/>
                        </a:rPr>
                        <a:t>(prélèvement NP)</a:t>
                      </a:r>
                    </a:p>
                  </a:txBody>
                  <a:tcPr marL="67486" marR="67486" marT="0" marB="0"/>
                </a:tc>
                <a:tc>
                  <a:txBody>
                    <a:bodyPr/>
                    <a:lstStyle/>
                    <a:p>
                      <a:pPr algn="l">
                        <a:lnSpc>
                          <a:spcPct val="115000"/>
                        </a:lnSpc>
                        <a:spcAft>
                          <a:spcPts val="0"/>
                        </a:spcAft>
                      </a:pPr>
                      <a:r>
                        <a:rPr lang="fr-CA" sz="1500" dirty="0" smtClean="0">
                          <a:effectLst/>
                          <a:latin typeface="Calibri"/>
                          <a:ea typeface="Calibri"/>
                          <a:cs typeface="Times New Roman"/>
                        </a:rPr>
                        <a:t>Diminution</a:t>
                      </a:r>
                      <a:r>
                        <a:rPr lang="fr-CA" sz="1500" baseline="0" dirty="0" smtClean="0">
                          <a:effectLst/>
                          <a:latin typeface="Calibri"/>
                          <a:ea typeface="Calibri"/>
                          <a:cs typeface="Times New Roman"/>
                        </a:rPr>
                        <a:t> significative du risque d’influenza A chez le groupe vitamine D comparé au placebo. De façon plus importante chez certains sous-groupe.</a:t>
                      </a:r>
                      <a:endParaRPr lang="fr-CA" sz="1500" dirty="0">
                        <a:effectLst/>
                        <a:latin typeface="Calibri"/>
                        <a:ea typeface="Calibri"/>
                        <a:cs typeface="Times New Roman"/>
                      </a:endParaRPr>
                    </a:p>
                  </a:txBody>
                  <a:tcPr marL="67486" marR="67486" marT="0" marB="0"/>
                </a:tc>
              </a:tr>
              <a:tr h="2088232">
                <a:tc>
                  <a:txBody>
                    <a:bodyPr/>
                    <a:lstStyle/>
                    <a:p>
                      <a:pPr algn="ctr">
                        <a:lnSpc>
                          <a:spcPct val="115000"/>
                        </a:lnSpc>
                        <a:spcAft>
                          <a:spcPts val="0"/>
                        </a:spcAft>
                      </a:pPr>
                      <a:r>
                        <a:rPr lang="fr-CA" sz="1500" cap="small" dirty="0" err="1">
                          <a:effectLst/>
                        </a:rPr>
                        <a:t>Urashima</a:t>
                      </a:r>
                      <a:r>
                        <a:rPr lang="fr-CA" sz="1500" cap="small" dirty="0">
                          <a:effectLst/>
                        </a:rPr>
                        <a:t> 2014</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TDR de l’influenza A </a:t>
                      </a:r>
                      <a:r>
                        <a:rPr lang="fr-CA" sz="1500" dirty="0" smtClean="0">
                          <a:effectLst/>
                        </a:rPr>
                        <a:t>(prélèvement NP)</a:t>
                      </a:r>
                      <a:endParaRPr lang="fr-CA" sz="1500" dirty="0">
                        <a:effectLst/>
                        <a:latin typeface="Calibri"/>
                        <a:ea typeface="Calibri"/>
                        <a:cs typeface="Times New Roman"/>
                      </a:endParaRPr>
                    </a:p>
                  </a:txBody>
                  <a:tcPr marL="67486" marR="674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500" dirty="0" smtClean="0"/>
                        <a:t>Absence de différence significative dans l’incidence d’influenza A entre les deux groupes. Mais diffère entre le 1</a:t>
                      </a:r>
                      <a:r>
                        <a:rPr lang="fr-CA" sz="1500" baseline="30000" dirty="0" smtClean="0"/>
                        <a:t>er</a:t>
                      </a:r>
                      <a:r>
                        <a:rPr lang="fr-CA" sz="1500" dirty="0" smtClean="0"/>
                        <a:t> et 2</a:t>
                      </a:r>
                      <a:r>
                        <a:rPr lang="fr-CA" sz="1500" baseline="30000" dirty="0" smtClean="0"/>
                        <a:t>e</a:t>
                      </a:r>
                      <a:r>
                        <a:rPr lang="fr-CA" sz="1500" baseline="0" dirty="0" smtClean="0"/>
                        <a:t> mois </a:t>
                      </a:r>
                      <a:r>
                        <a:rPr lang="fr-CA" sz="1500" dirty="0" smtClean="0"/>
                        <a:t>de l’étude.</a:t>
                      </a:r>
                    </a:p>
                  </a:txBody>
                  <a:tcPr marL="67486" marR="67486" marT="0" marB="0"/>
                </a:tc>
              </a:tr>
              <a:tr h="1584176">
                <a:tc>
                  <a:txBody>
                    <a:bodyPr/>
                    <a:lstStyle/>
                    <a:p>
                      <a:pPr algn="ctr">
                        <a:lnSpc>
                          <a:spcPct val="115000"/>
                        </a:lnSpc>
                        <a:spcAft>
                          <a:spcPts val="0"/>
                        </a:spcAft>
                      </a:pPr>
                      <a:r>
                        <a:rPr lang="fr-CA" sz="1500" cap="small" dirty="0">
                          <a:effectLst/>
                        </a:rPr>
                        <a:t>Camargo 2012</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rPr>
                        <a:t>Incidence d’IVR</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Questionnaire à remplir par les parents à la fin de l’étude</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smtClean="0">
                          <a:effectLst/>
                          <a:latin typeface="Calibri"/>
                          <a:ea typeface="Calibri"/>
                          <a:cs typeface="Times New Roman"/>
                        </a:rPr>
                        <a:t>Diminution significative du risque d’IVR dans le groupe vitamine D comparé au placebo.</a:t>
                      </a:r>
                      <a:endParaRPr lang="fr-CA" sz="1500" dirty="0">
                        <a:effectLst/>
                        <a:latin typeface="Calibri"/>
                        <a:ea typeface="Calibri"/>
                        <a:cs typeface="Times New Roman"/>
                      </a:endParaRPr>
                    </a:p>
                  </a:txBody>
                  <a:tcPr marL="67486" marR="67486" marT="0" marB="0"/>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791388406"/>
              </p:ext>
            </p:extLst>
          </p:nvPr>
        </p:nvGraphicFramePr>
        <p:xfrm>
          <a:off x="4139952" y="5517232"/>
          <a:ext cx="3888432" cy="868680"/>
        </p:xfrm>
        <a:graphic>
          <a:graphicData uri="http://schemas.openxmlformats.org/drawingml/2006/table">
            <a:tbl>
              <a:tblPr firstRow="1" bandRow="1">
                <a:tableStyleId>{F5AB1C69-6EDB-4FF4-983F-18BD219EF322}</a:tableStyleId>
              </a:tblPr>
              <a:tblGrid>
                <a:gridCol w="2016224"/>
                <a:gridCol w="504056"/>
                <a:gridCol w="1368152"/>
              </a:tblGrid>
              <a:tr h="282952">
                <a:tc>
                  <a:txBody>
                    <a:bodyPr/>
                    <a:lstStyle/>
                    <a:p>
                      <a:r>
                        <a:rPr lang="fr-CA" sz="1300" dirty="0" smtClean="0"/>
                        <a:t>Ajustement pour facteurs</a:t>
                      </a:r>
                      <a:endParaRPr lang="fr-CA" sz="1300" dirty="0"/>
                    </a:p>
                  </a:txBody>
                  <a:tcPr/>
                </a:tc>
                <a:tc>
                  <a:txBody>
                    <a:bodyPr/>
                    <a:lstStyle/>
                    <a:p>
                      <a:r>
                        <a:rPr lang="fr-CA" sz="1300" dirty="0" smtClean="0"/>
                        <a:t>N</a:t>
                      </a:r>
                      <a:endParaRPr lang="fr-CA" sz="1300" dirty="0"/>
                    </a:p>
                  </a:txBody>
                  <a:tcPr/>
                </a:tc>
                <a:tc>
                  <a:txBody>
                    <a:bodyPr/>
                    <a:lstStyle/>
                    <a:p>
                      <a:pPr algn="ctr"/>
                      <a:r>
                        <a:rPr lang="fr-CA" sz="1300" dirty="0" smtClean="0"/>
                        <a:t>RR [IC</a:t>
                      </a:r>
                      <a:r>
                        <a:rPr lang="fr-CA" sz="1300" baseline="0" dirty="0" smtClean="0"/>
                        <a:t> 95%]</a:t>
                      </a:r>
                      <a:endParaRPr lang="fr-CA" sz="1300" dirty="0"/>
                    </a:p>
                  </a:txBody>
                  <a:tcPr/>
                </a:tc>
              </a:tr>
              <a:tr h="282952">
                <a:tc>
                  <a:txBody>
                    <a:bodyPr/>
                    <a:lstStyle/>
                    <a:p>
                      <a:r>
                        <a:rPr lang="fr-CA" sz="1300" dirty="0" smtClean="0"/>
                        <a:t>aucun</a:t>
                      </a:r>
                      <a:endParaRPr lang="fr-CA" sz="1300" dirty="0"/>
                    </a:p>
                  </a:txBody>
                  <a:tcPr/>
                </a:tc>
                <a:tc>
                  <a:txBody>
                    <a:bodyPr/>
                    <a:lstStyle/>
                    <a:p>
                      <a:r>
                        <a:rPr lang="fr-CA" sz="1300" dirty="0" smtClean="0"/>
                        <a:t>244</a:t>
                      </a:r>
                      <a:endParaRPr lang="fr-CA" sz="1300" dirty="0"/>
                    </a:p>
                  </a:txBody>
                  <a:tcPr/>
                </a:tc>
                <a:tc>
                  <a:txBody>
                    <a:bodyPr/>
                    <a:lstStyle/>
                    <a:p>
                      <a:pPr algn="r"/>
                      <a:r>
                        <a:rPr lang="fr-CA" sz="1300" dirty="0" smtClean="0"/>
                        <a:t>0,52 [0,31 – 0,89]</a:t>
                      </a:r>
                      <a:endParaRPr lang="fr-CA" sz="1300" dirty="0"/>
                    </a:p>
                  </a:txBody>
                  <a:tcPr/>
                </a:tc>
              </a:tr>
              <a:tr h="282952">
                <a:tc>
                  <a:txBody>
                    <a:bodyPr/>
                    <a:lstStyle/>
                    <a:p>
                      <a:r>
                        <a:rPr lang="fr-CA" sz="1300" dirty="0" smtClean="0"/>
                        <a:t>âge,</a:t>
                      </a:r>
                      <a:r>
                        <a:rPr lang="fr-CA" sz="1300" baseline="0" dirty="0" smtClean="0"/>
                        <a:t> sexe, ATCD </a:t>
                      </a:r>
                      <a:r>
                        <a:rPr lang="fr-CA" sz="1300" baseline="0" dirty="0" err="1" smtClean="0"/>
                        <a:t>wheezing</a:t>
                      </a:r>
                      <a:endParaRPr lang="fr-CA" sz="1300" dirty="0"/>
                    </a:p>
                  </a:txBody>
                  <a:tcPr/>
                </a:tc>
                <a:tc>
                  <a:txBody>
                    <a:bodyPr/>
                    <a:lstStyle/>
                    <a:p>
                      <a:r>
                        <a:rPr lang="fr-CA" sz="1300" dirty="0" smtClean="0"/>
                        <a:t>231</a:t>
                      </a:r>
                      <a:endParaRPr lang="fr-CA" sz="1300" dirty="0"/>
                    </a:p>
                  </a:txBody>
                  <a:tcPr/>
                </a:tc>
                <a:tc>
                  <a:txBody>
                    <a:bodyPr/>
                    <a:lstStyle/>
                    <a:p>
                      <a:pPr algn="r"/>
                      <a:r>
                        <a:rPr lang="fr-CA" sz="1300" b="1" dirty="0" smtClean="0"/>
                        <a:t>0,50</a:t>
                      </a:r>
                      <a:r>
                        <a:rPr lang="fr-CA" sz="1300" dirty="0" smtClean="0"/>
                        <a:t> [0,28 – 0,88]</a:t>
                      </a:r>
                      <a:endParaRPr lang="fr-CA" sz="1300" b="1"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70575815"/>
              </p:ext>
            </p:extLst>
          </p:nvPr>
        </p:nvGraphicFramePr>
        <p:xfrm>
          <a:off x="3779912" y="1536174"/>
          <a:ext cx="4248472" cy="1172746"/>
        </p:xfrm>
        <a:graphic>
          <a:graphicData uri="http://schemas.openxmlformats.org/drawingml/2006/table">
            <a:tbl>
              <a:tblPr firstRow="1" bandRow="1">
                <a:tableStyleId>{F5AB1C69-6EDB-4FF4-983F-18BD219EF322}</a:tableStyleId>
              </a:tblPr>
              <a:tblGrid>
                <a:gridCol w="2016224"/>
                <a:gridCol w="1368152"/>
                <a:gridCol w="864096"/>
              </a:tblGrid>
              <a:tr h="171239">
                <a:tc>
                  <a:txBody>
                    <a:bodyPr/>
                    <a:lstStyle/>
                    <a:p>
                      <a:r>
                        <a:rPr lang="fr-CA" sz="1300" dirty="0" smtClean="0"/>
                        <a:t>Ajustement pour facteurs</a:t>
                      </a:r>
                      <a:endParaRPr lang="fr-CA" sz="1300" dirty="0"/>
                    </a:p>
                  </a:txBody>
                  <a:tcPr/>
                </a:tc>
                <a:tc>
                  <a:txBody>
                    <a:bodyPr/>
                    <a:lstStyle/>
                    <a:p>
                      <a:pPr algn="ctr"/>
                      <a:r>
                        <a:rPr lang="fr-CA" sz="1300" dirty="0" smtClean="0"/>
                        <a:t>RR [IC</a:t>
                      </a:r>
                      <a:r>
                        <a:rPr lang="fr-CA" sz="1300" baseline="0" dirty="0" smtClean="0"/>
                        <a:t> 95%]</a:t>
                      </a:r>
                      <a:endParaRPr lang="fr-CA" sz="1300" dirty="0"/>
                    </a:p>
                  </a:txBody>
                  <a:tcPr/>
                </a:tc>
                <a:tc>
                  <a:txBody>
                    <a:bodyPr/>
                    <a:lstStyle/>
                    <a:p>
                      <a:pPr algn="ctr"/>
                      <a:r>
                        <a:rPr lang="fr-CA" sz="1300" dirty="0" smtClean="0"/>
                        <a:t>Valeur p</a:t>
                      </a:r>
                      <a:endParaRPr lang="fr-CA" sz="1300" dirty="0"/>
                    </a:p>
                  </a:txBody>
                  <a:tcPr/>
                </a:tc>
              </a:tr>
              <a:tr h="171239">
                <a:tc>
                  <a:txBody>
                    <a:bodyPr/>
                    <a:lstStyle/>
                    <a:p>
                      <a:r>
                        <a:rPr lang="fr-CA" sz="1300" dirty="0" smtClean="0"/>
                        <a:t>aucun</a:t>
                      </a:r>
                      <a:endParaRPr lang="fr-CA" sz="1300" dirty="0"/>
                    </a:p>
                  </a:txBody>
                  <a:tcPr/>
                </a:tc>
                <a:tc>
                  <a:txBody>
                    <a:bodyPr/>
                    <a:lstStyle/>
                    <a:p>
                      <a:pPr algn="r"/>
                      <a:r>
                        <a:rPr lang="fr-CA" sz="1300" dirty="0" smtClean="0"/>
                        <a:t>0,58 [0,34 – 0,99]</a:t>
                      </a:r>
                      <a:endParaRPr lang="fr-CA" sz="1300" dirty="0"/>
                    </a:p>
                  </a:txBody>
                  <a:tcPr/>
                </a:tc>
                <a:tc>
                  <a:txBody>
                    <a:bodyPr/>
                    <a:lstStyle/>
                    <a:p>
                      <a:pPr algn="r"/>
                      <a:r>
                        <a:rPr lang="fr-CA" sz="1300" dirty="0" smtClean="0"/>
                        <a:t>p = 0,04</a:t>
                      </a:r>
                      <a:endParaRPr lang="fr-CA" sz="1300" dirty="0"/>
                    </a:p>
                  </a:txBody>
                  <a:tcPr/>
                </a:tc>
              </a:tr>
              <a:tr h="296813">
                <a:tc>
                  <a:txBody>
                    <a:bodyPr/>
                    <a:lstStyle/>
                    <a:p>
                      <a:r>
                        <a:rPr lang="fr-CA" sz="1300" dirty="0" smtClean="0"/>
                        <a:t>Ø autre suppl. de vit. D</a:t>
                      </a:r>
                      <a:endParaRPr lang="fr-CA" sz="1300" dirty="0"/>
                    </a:p>
                  </a:txBody>
                  <a:tcPr/>
                </a:tc>
                <a:tc>
                  <a:txBody>
                    <a:bodyPr/>
                    <a:lstStyle/>
                    <a:p>
                      <a:pPr algn="r"/>
                      <a:r>
                        <a:rPr lang="fr-CA" sz="1300" b="0" dirty="0" smtClean="0"/>
                        <a:t>0,36 </a:t>
                      </a:r>
                      <a:r>
                        <a:rPr lang="fr-CA" sz="1300" dirty="0" smtClean="0"/>
                        <a:t>[0,17 – 0,79]</a:t>
                      </a:r>
                      <a:endParaRPr lang="fr-CA" sz="1300" b="1" dirty="0"/>
                    </a:p>
                  </a:txBody>
                  <a:tcPr/>
                </a:tc>
                <a:tc>
                  <a:txBody>
                    <a:bodyPr/>
                    <a:lstStyle/>
                    <a:p>
                      <a:pPr algn="r"/>
                      <a:r>
                        <a:rPr lang="fr-CA" sz="1300" b="0" dirty="0" smtClean="0"/>
                        <a:t>p = 0,006</a:t>
                      </a:r>
                      <a:endParaRPr lang="fr-CA" sz="1300" b="0" dirty="0"/>
                    </a:p>
                  </a:txBody>
                  <a:tcPr/>
                </a:tc>
              </a:tr>
              <a:tr h="296813">
                <a:tc>
                  <a:txBody>
                    <a:bodyPr/>
                    <a:lstStyle/>
                    <a:p>
                      <a:r>
                        <a:rPr lang="fr-CA" sz="1300" dirty="0" smtClean="0"/>
                        <a:t>Début garderie à</a:t>
                      </a:r>
                      <a:r>
                        <a:rPr lang="fr-CA" sz="1300" baseline="0" dirty="0" smtClean="0"/>
                        <a:t> </a:t>
                      </a:r>
                      <a:r>
                        <a:rPr lang="fr-CA" sz="1300" dirty="0" smtClean="0"/>
                        <a:t>≥ 3 ans</a:t>
                      </a:r>
                      <a:endParaRPr lang="fr-CA" sz="1300" dirty="0"/>
                    </a:p>
                  </a:txBody>
                  <a:tcPr/>
                </a:tc>
                <a:tc>
                  <a:txBody>
                    <a:bodyPr/>
                    <a:lstStyle/>
                    <a:p>
                      <a:pPr algn="r"/>
                      <a:r>
                        <a:rPr lang="fr-CA" sz="1300" b="0" dirty="0" smtClean="0"/>
                        <a:t>0,36 [0,17 – 0,78]</a:t>
                      </a:r>
                      <a:endParaRPr lang="fr-CA" sz="1300" b="0" dirty="0"/>
                    </a:p>
                  </a:txBody>
                  <a:tcPr/>
                </a:tc>
                <a:tc>
                  <a:txBody>
                    <a:bodyPr/>
                    <a:lstStyle/>
                    <a:p>
                      <a:pPr algn="r"/>
                      <a:r>
                        <a:rPr lang="fr-CA" sz="1300" b="0" dirty="0" smtClean="0"/>
                        <a:t>P = 0,005</a:t>
                      </a:r>
                      <a:endParaRPr lang="fr-CA" sz="1300" b="0"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55208787"/>
              </p:ext>
            </p:extLst>
          </p:nvPr>
        </p:nvGraphicFramePr>
        <p:xfrm>
          <a:off x="3545632" y="3429000"/>
          <a:ext cx="5256584" cy="1356360"/>
        </p:xfrm>
        <a:graphic>
          <a:graphicData uri="http://schemas.openxmlformats.org/drawingml/2006/table">
            <a:tbl>
              <a:tblPr firstRow="1" bandRow="1">
                <a:tableStyleId>{F5AB1C69-6EDB-4FF4-983F-18BD219EF322}</a:tableStyleId>
              </a:tblPr>
              <a:tblGrid>
                <a:gridCol w="1368152"/>
                <a:gridCol w="1656184"/>
                <a:gridCol w="1368152"/>
                <a:gridCol w="864096"/>
              </a:tblGrid>
              <a:tr h="280073">
                <a:tc>
                  <a:txBody>
                    <a:bodyPr/>
                    <a:lstStyle/>
                    <a:p>
                      <a:r>
                        <a:rPr lang="fr-CA" sz="1300" dirty="0" smtClean="0"/>
                        <a:t>Placebo (N = 99)</a:t>
                      </a:r>
                      <a:endParaRPr lang="fr-CA" sz="1300" dirty="0"/>
                    </a:p>
                  </a:txBody>
                  <a:tcPr/>
                </a:tc>
                <a:tc>
                  <a:txBody>
                    <a:bodyPr/>
                    <a:lstStyle/>
                    <a:p>
                      <a:r>
                        <a:rPr lang="fr-CA" sz="1300" dirty="0" smtClean="0"/>
                        <a:t>Vitamine D (N = 148)</a:t>
                      </a:r>
                      <a:endParaRPr lang="fr-CA" sz="13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300" dirty="0" smtClean="0"/>
                        <a:t>RR [IC</a:t>
                      </a:r>
                      <a:r>
                        <a:rPr lang="fr-CA" sz="1300" baseline="0" dirty="0" smtClean="0"/>
                        <a:t> 95%]</a:t>
                      </a:r>
                      <a:endParaRPr lang="fr-CA" sz="1300" dirty="0" smtClean="0"/>
                    </a:p>
                  </a:txBody>
                  <a:tcPr/>
                </a:tc>
                <a:tc>
                  <a:txBody>
                    <a:bodyPr/>
                    <a:lstStyle/>
                    <a:p>
                      <a:pPr algn="ctr"/>
                      <a:r>
                        <a:rPr lang="fr-CA" sz="1300" dirty="0" smtClean="0"/>
                        <a:t>Valeur p</a:t>
                      </a:r>
                      <a:endParaRPr lang="fr-CA" sz="1300" dirty="0"/>
                    </a:p>
                  </a:txBody>
                  <a:tcPr/>
                </a:tc>
              </a:tr>
              <a:tr h="227822">
                <a:tc>
                  <a:txBody>
                    <a:bodyPr/>
                    <a:lstStyle/>
                    <a:p>
                      <a:r>
                        <a:rPr lang="fr-CA" sz="1300" dirty="0" smtClean="0">
                          <a:sym typeface="Wingdings" panose="05000000000000000000" pitchFamily="2" charset="2"/>
                        </a:rPr>
                        <a:t>1</a:t>
                      </a:r>
                      <a:r>
                        <a:rPr lang="fr-CA" sz="1300" baseline="30000" dirty="0" smtClean="0">
                          <a:sym typeface="Wingdings" panose="05000000000000000000" pitchFamily="2" charset="2"/>
                        </a:rPr>
                        <a:t>er</a:t>
                      </a:r>
                      <a:r>
                        <a:rPr lang="fr-CA" sz="1300" baseline="0" dirty="0" smtClean="0">
                          <a:sym typeface="Wingdings" panose="05000000000000000000" pitchFamily="2" charset="2"/>
                        </a:rPr>
                        <a:t> mois</a:t>
                      </a:r>
                      <a:r>
                        <a:rPr lang="fr-CA" sz="1300" dirty="0" smtClean="0">
                          <a:sym typeface="Wingdings" panose="05000000000000000000" pitchFamily="2" charset="2"/>
                        </a:rPr>
                        <a:t> 8</a:t>
                      </a:r>
                    </a:p>
                  </a:txBody>
                  <a:tcPr/>
                </a:tc>
                <a:tc>
                  <a:txBody>
                    <a:bodyPr/>
                    <a:lstStyle/>
                    <a:p>
                      <a:r>
                        <a:rPr lang="fr-CA" sz="1300" dirty="0" smtClean="0"/>
                        <a:t>1</a:t>
                      </a:r>
                      <a:r>
                        <a:rPr lang="fr-CA" sz="1300" baseline="30000" dirty="0" smtClean="0"/>
                        <a:t>er</a:t>
                      </a:r>
                      <a:r>
                        <a:rPr lang="fr-CA" sz="1300" dirty="0" smtClean="0"/>
                        <a:t> mois </a:t>
                      </a:r>
                      <a:r>
                        <a:rPr lang="fr-CA" sz="1300" dirty="0" smtClean="0">
                          <a:sym typeface="Wingdings" panose="05000000000000000000" pitchFamily="2" charset="2"/>
                        </a:rPr>
                        <a:t> 2</a:t>
                      </a:r>
                      <a:endParaRPr lang="fr-CA" sz="1300" dirty="0"/>
                    </a:p>
                  </a:txBody>
                  <a:tcPr/>
                </a:tc>
                <a:tc>
                  <a:txBody>
                    <a:bodyPr/>
                    <a:lstStyle/>
                    <a:p>
                      <a:r>
                        <a:rPr lang="fr-CA" sz="1300" dirty="0" smtClean="0"/>
                        <a:t>0,17</a:t>
                      </a:r>
                      <a:endParaRPr lang="fr-CA" sz="1300" dirty="0"/>
                    </a:p>
                  </a:txBody>
                  <a:tcPr/>
                </a:tc>
                <a:tc>
                  <a:txBody>
                    <a:bodyPr/>
                    <a:lstStyle/>
                    <a:p>
                      <a:pPr algn="r"/>
                      <a:r>
                        <a:rPr lang="fr-CA" sz="1300" b="1" dirty="0" smtClean="0"/>
                        <a:t>p</a:t>
                      </a:r>
                      <a:r>
                        <a:rPr lang="fr-CA" sz="1300" b="1" baseline="0" dirty="0" smtClean="0"/>
                        <a:t> = 0,009</a:t>
                      </a:r>
                      <a:endParaRPr lang="fr-CA" sz="1300" b="1" dirty="0"/>
                    </a:p>
                  </a:txBody>
                  <a:tcPr/>
                </a:tc>
              </a:tr>
              <a:tr h="213183">
                <a:tc>
                  <a:txBody>
                    <a:bodyPr/>
                    <a:lstStyle/>
                    <a:p>
                      <a:r>
                        <a:rPr lang="fr-CA" sz="1300" dirty="0" smtClean="0"/>
                        <a:t>2</a:t>
                      </a:r>
                      <a:r>
                        <a:rPr lang="fr-CA" sz="1300" baseline="30000" dirty="0" smtClean="0"/>
                        <a:t>e</a:t>
                      </a:r>
                      <a:r>
                        <a:rPr lang="fr-CA" sz="1300" dirty="0" smtClean="0"/>
                        <a:t> mois </a:t>
                      </a:r>
                      <a:r>
                        <a:rPr lang="fr-CA" sz="1300" baseline="0" dirty="0" smtClean="0">
                          <a:sym typeface="Wingdings" panose="05000000000000000000" pitchFamily="2" charset="2"/>
                        </a:rPr>
                        <a:t> 4</a:t>
                      </a:r>
                      <a:endParaRPr lang="fr-CA" sz="1300" dirty="0"/>
                    </a:p>
                  </a:txBody>
                  <a:tcPr/>
                </a:tc>
                <a:tc>
                  <a:txBody>
                    <a:bodyPr/>
                    <a:lstStyle/>
                    <a:p>
                      <a:r>
                        <a:rPr lang="fr-CA" sz="1300" dirty="0" smtClean="0"/>
                        <a:t>2</a:t>
                      </a:r>
                      <a:r>
                        <a:rPr lang="fr-CA" sz="1300" baseline="30000" dirty="0" smtClean="0"/>
                        <a:t>e</a:t>
                      </a:r>
                      <a:r>
                        <a:rPr lang="fr-CA" sz="1300" dirty="0" smtClean="0"/>
                        <a:t> mois </a:t>
                      </a:r>
                      <a:r>
                        <a:rPr lang="fr-CA" sz="1300" dirty="0" smtClean="0">
                          <a:sym typeface="Wingdings" panose="05000000000000000000" pitchFamily="2" charset="2"/>
                        </a:rPr>
                        <a:t> 18</a:t>
                      </a:r>
                      <a:endParaRPr lang="fr-CA" sz="1300" dirty="0"/>
                    </a:p>
                  </a:txBody>
                  <a:tcPr/>
                </a:tc>
                <a:tc>
                  <a:txBody>
                    <a:bodyPr/>
                    <a:lstStyle/>
                    <a:p>
                      <a:r>
                        <a:rPr lang="fr-CA" sz="1300" dirty="0" smtClean="0"/>
                        <a:t>3,0</a:t>
                      </a:r>
                      <a:endParaRPr lang="fr-CA" sz="1300" dirty="0"/>
                    </a:p>
                  </a:txBody>
                  <a:tcPr/>
                </a:tc>
                <a:tc>
                  <a:txBody>
                    <a:bodyPr/>
                    <a:lstStyle/>
                    <a:p>
                      <a:pPr algn="r"/>
                      <a:endParaRPr lang="fr-CA" sz="1300" b="1" dirty="0"/>
                    </a:p>
                  </a:txBody>
                  <a:tcPr/>
                </a:tc>
              </a:tr>
              <a:tr h="359044">
                <a:tc>
                  <a:txBody>
                    <a:bodyPr/>
                    <a:lstStyle/>
                    <a:p>
                      <a:r>
                        <a:rPr lang="fr-CA" sz="1300" dirty="0" smtClean="0"/>
                        <a:t>Total 2 mois</a:t>
                      </a:r>
                      <a:r>
                        <a:rPr lang="fr-CA" sz="1300" dirty="0" smtClean="0">
                          <a:sym typeface="Wingdings" panose="05000000000000000000" pitchFamily="2" charset="2"/>
                        </a:rPr>
                        <a:t> 12 </a:t>
                      </a:r>
                    </a:p>
                    <a:p>
                      <a:pPr algn="r"/>
                      <a:r>
                        <a:rPr lang="fr-CA" sz="1300" dirty="0" smtClean="0">
                          <a:sym typeface="Wingdings" panose="05000000000000000000" pitchFamily="2" charset="2"/>
                        </a:rPr>
                        <a:t>(12,1%)</a:t>
                      </a:r>
                      <a:endParaRPr lang="fr-CA" sz="1300" dirty="0"/>
                    </a:p>
                  </a:txBody>
                  <a:tcPr/>
                </a:tc>
                <a:tc>
                  <a:txBody>
                    <a:bodyPr/>
                    <a:lstStyle/>
                    <a:p>
                      <a:r>
                        <a:rPr lang="fr-CA" sz="1300" dirty="0" smtClean="0"/>
                        <a:t>Total 2 mois </a:t>
                      </a:r>
                      <a:r>
                        <a:rPr lang="fr-CA" sz="1300" baseline="0" dirty="0" smtClean="0">
                          <a:sym typeface="Wingdings" panose="05000000000000000000" pitchFamily="2" charset="2"/>
                        </a:rPr>
                        <a:t> 20</a:t>
                      </a:r>
                    </a:p>
                    <a:p>
                      <a:pPr algn="r"/>
                      <a:r>
                        <a:rPr lang="fr-CA" sz="1300" baseline="0" dirty="0" smtClean="0">
                          <a:sym typeface="Wingdings" panose="05000000000000000000" pitchFamily="2" charset="2"/>
                        </a:rPr>
                        <a:t>(13,5%)</a:t>
                      </a:r>
                      <a:endParaRPr lang="fr-CA" sz="1300" dirty="0"/>
                    </a:p>
                  </a:txBody>
                  <a:tcPr/>
                </a:tc>
                <a:tc>
                  <a:txBody>
                    <a:bodyPr/>
                    <a:lstStyle/>
                    <a:p>
                      <a:r>
                        <a:rPr lang="fr-CA" sz="1300" dirty="0" smtClean="0"/>
                        <a:t>1,11 [0,57 – 2,18]</a:t>
                      </a:r>
                      <a:endParaRPr lang="fr-CA" sz="1300" dirty="0"/>
                    </a:p>
                  </a:txBody>
                  <a:tcPr/>
                </a:tc>
                <a:tc>
                  <a:txBody>
                    <a:bodyPr/>
                    <a:lstStyle/>
                    <a:p>
                      <a:pPr algn="r"/>
                      <a:r>
                        <a:rPr lang="fr-CA" sz="1300" b="1" dirty="0" smtClean="0"/>
                        <a:t>p = 0,75</a:t>
                      </a:r>
                      <a:endParaRPr lang="fr-CA" sz="1300" b="1" dirty="0"/>
                    </a:p>
                  </a:txBody>
                  <a:tcPr/>
                </a:tc>
              </a:tr>
            </a:tbl>
          </a:graphicData>
        </a:graphic>
      </p:graphicFrame>
    </p:spTree>
    <p:extLst>
      <p:ext uri="{BB962C8B-B14F-4D97-AF65-F5344CB8AC3E}">
        <p14:creationId xmlns:p14="http://schemas.microsoft.com/office/powerpoint/2010/main" val="3674607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150751869"/>
              </p:ext>
            </p:extLst>
          </p:nvPr>
        </p:nvGraphicFramePr>
        <p:xfrm>
          <a:off x="0" y="404664"/>
          <a:ext cx="9144001" cy="8208912"/>
        </p:xfrm>
        <a:graphic>
          <a:graphicData uri="http://schemas.openxmlformats.org/drawingml/2006/table">
            <a:tbl>
              <a:tblPr firstRow="1" firstCol="1" bandRow="1">
                <a:tableStyleId>{073A0DAA-6AF3-43AB-8588-CEC1D06C72B9}</a:tableStyleId>
              </a:tblPr>
              <a:tblGrid>
                <a:gridCol w="899592"/>
                <a:gridCol w="1008112"/>
                <a:gridCol w="1296144"/>
                <a:gridCol w="5940153"/>
              </a:tblGrid>
              <a:tr h="598445">
                <a:tc>
                  <a:txBody>
                    <a:bodyPr/>
                    <a:lstStyle/>
                    <a:p>
                      <a:pPr algn="l">
                        <a:lnSpc>
                          <a:spcPct val="115000"/>
                        </a:lnSpc>
                        <a:spcAft>
                          <a:spcPts val="0"/>
                        </a:spcAft>
                      </a:pPr>
                      <a:endParaRPr lang="fr-CA" sz="13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9BBB59"/>
                          </a:solidFill>
                          <a:effectLst/>
                          <a:latin typeface="Calibri"/>
                          <a:ea typeface="Calibri"/>
                          <a:cs typeface="Times New Roman"/>
                        </a:rPr>
                        <a:t>RÉSULTATS</a:t>
                      </a:r>
                      <a:endParaRPr lang="fr-CA" sz="2400" dirty="0">
                        <a:solidFill>
                          <a:srgbClr val="9BBB59"/>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1849827">
                <a:tc>
                  <a:txBody>
                    <a:bodyPr/>
                    <a:lstStyle/>
                    <a:p>
                      <a:pPr algn="ctr">
                        <a:lnSpc>
                          <a:spcPct val="115000"/>
                        </a:lnSpc>
                        <a:spcAft>
                          <a:spcPts val="0"/>
                        </a:spcAft>
                      </a:pPr>
                      <a:r>
                        <a:rPr lang="fr-CA" sz="1500" cap="small">
                          <a:effectLst/>
                        </a:rPr>
                        <a:t>Urashima 2010</a:t>
                      </a:r>
                      <a:endParaRPr lang="fr-CA" sz="150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solidFill>
                      <a:srgbClr val="CBCBCB"/>
                    </a:solidFill>
                  </a:tcPr>
                </a:tc>
                <a:tc rowSpan="2">
                  <a:txBody>
                    <a:bodyPr/>
                    <a:lstStyle/>
                    <a:p>
                      <a:pPr algn="l">
                        <a:lnSpc>
                          <a:spcPct val="115000"/>
                        </a:lnSpc>
                        <a:spcAft>
                          <a:spcPts val="0"/>
                        </a:spcAft>
                      </a:pPr>
                      <a:r>
                        <a:rPr lang="fr-CA" sz="1500" dirty="0">
                          <a:effectLst/>
                        </a:rPr>
                        <a:t>TDR de l’influenza A </a:t>
                      </a:r>
                      <a:r>
                        <a:rPr lang="fr-CA" sz="1500" dirty="0" smtClean="0">
                          <a:effectLst/>
                        </a:rPr>
                        <a:t>(prélèvement NP)</a:t>
                      </a:r>
                    </a:p>
                  </a:txBody>
                  <a:tcPr marL="67486" marR="67486" marT="0" marB="0">
                    <a:solidFill>
                      <a:srgbClr val="CBCBCB"/>
                    </a:solidFill>
                  </a:tcPr>
                </a:tc>
                <a:tc>
                  <a:txBody>
                    <a:bodyPr/>
                    <a:lstStyle/>
                    <a:p>
                      <a:pPr algn="l">
                        <a:lnSpc>
                          <a:spcPct val="115000"/>
                        </a:lnSpc>
                        <a:spcAft>
                          <a:spcPts val="0"/>
                        </a:spcAft>
                      </a:pPr>
                      <a:r>
                        <a:rPr lang="fr-CA" sz="1500" dirty="0" smtClean="0">
                          <a:effectLst/>
                          <a:latin typeface="Calibri"/>
                          <a:ea typeface="Calibri"/>
                          <a:cs typeface="Times New Roman"/>
                        </a:rPr>
                        <a:t>Diminution</a:t>
                      </a:r>
                      <a:r>
                        <a:rPr lang="fr-CA" sz="1500" baseline="0" dirty="0" smtClean="0">
                          <a:effectLst/>
                          <a:latin typeface="Calibri"/>
                          <a:ea typeface="Calibri"/>
                          <a:cs typeface="Times New Roman"/>
                        </a:rPr>
                        <a:t> significative du risque d’influenza A chez le groupe vitamine D comparé au placebo. De façon plus importante chez certains sous-groupe.</a:t>
                      </a:r>
                      <a:endParaRPr lang="fr-CA" sz="1500" dirty="0">
                        <a:effectLst/>
                        <a:latin typeface="Calibri"/>
                        <a:ea typeface="Calibri"/>
                        <a:cs typeface="Times New Roman"/>
                      </a:endParaRPr>
                    </a:p>
                  </a:txBody>
                  <a:tcPr marL="67486" marR="67486" marT="0" marB="0">
                    <a:solidFill>
                      <a:srgbClr val="CBCBCB"/>
                    </a:solidFill>
                  </a:tcPr>
                </a:tc>
              </a:tr>
              <a:tr h="1800200">
                <a:tc>
                  <a:txBody>
                    <a:bodyPr/>
                    <a:lstStyle/>
                    <a:p>
                      <a:endParaRPr lang="fr-CA"/>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fr-CA" dirty="0"/>
                    </a:p>
                  </a:txBody>
                  <a:tcPr marL="67486" marR="67486" marT="0" marB="0">
                    <a:solidFill>
                      <a:srgbClr val="CBCBCB"/>
                    </a:solidFill>
                  </a:tcPr>
                </a:tc>
                <a:tc vMerge="1">
                  <a:txBody>
                    <a:bodyPr/>
                    <a:lstStyle/>
                    <a:p>
                      <a:endParaRPr lang="fr-CA" dirty="0"/>
                    </a:p>
                  </a:txBody>
                  <a:tcPr marL="67486" marR="67486" marT="0" marB="0">
                    <a:solidFill>
                      <a:srgbClr val="CBCBCB"/>
                    </a:solidFill>
                  </a:tcPr>
                </a:tc>
                <a:tc>
                  <a:txBody>
                    <a:bodyPr/>
                    <a:lstStyle/>
                    <a:p>
                      <a:endParaRPr lang="fr-CA" dirty="0"/>
                    </a:p>
                  </a:txBody>
                  <a:tcPr marL="67486" marR="67486" marT="0" marB="0">
                    <a:solidFill>
                      <a:srgbClr val="CBCBCB"/>
                    </a:solidFill>
                  </a:tcPr>
                </a:tc>
              </a:tr>
              <a:tr h="2088232">
                <a:tc>
                  <a:txBody>
                    <a:bodyPr/>
                    <a:lstStyle/>
                    <a:p>
                      <a:pPr algn="ctr">
                        <a:lnSpc>
                          <a:spcPct val="115000"/>
                        </a:lnSpc>
                        <a:spcAft>
                          <a:spcPts val="0"/>
                        </a:spcAft>
                      </a:pPr>
                      <a:r>
                        <a:rPr lang="fr-CA" sz="1500" cap="small" dirty="0" err="1">
                          <a:effectLst/>
                        </a:rPr>
                        <a:t>Urashima</a:t>
                      </a:r>
                      <a:r>
                        <a:rPr lang="fr-CA" sz="1500" cap="small" dirty="0">
                          <a:effectLst/>
                        </a:rPr>
                        <a:t> 2014</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mpd="sng">
                      <a:noFill/>
                    </a:lnB>
                  </a:tcPr>
                </a:tc>
                <a:tc>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solidFill>
                      <a:srgbClr val="E7E7E7"/>
                    </a:solidFill>
                  </a:tcPr>
                </a:tc>
                <a:tc>
                  <a:txBody>
                    <a:bodyPr/>
                    <a:lstStyle/>
                    <a:p>
                      <a:pPr algn="l">
                        <a:lnSpc>
                          <a:spcPct val="115000"/>
                        </a:lnSpc>
                        <a:spcAft>
                          <a:spcPts val="0"/>
                        </a:spcAft>
                      </a:pPr>
                      <a:r>
                        <a:rPr lang="fr-CA" sz="1500" dirty="0">
                          <a:effectLst/>
                        </a:rPr>
                        <a:t>TDR de l’influenza A </a:t>
                      </a:r>
                      <a:r>
                        <a:rPr lang="fr-CA" sz="1500" dirty="0" smtClean="0">
                          <a:effectLst/>
                        </a:rPr>
                        <a:t>(prélèvement NP)</a:t>
                      </a:r>
                      <a:endParaRPr lang="fr-CA" sz="1500" dirty="0">
                        <a:effectLst/>
                        <a:latin typeface="Calibri"/>
                        <a:ea typeface="Calibri"/>
                        <a:cs typeface="Times New Roman"/>
                      </a:endParaRPr>
                    </a:p>
                  </a:txBody>
                  <a:tcPr marL="67486" marR="67486" marT="0" marB="0">
                    <a:solidFill>
                      <a:srgbClr val="E7E7E7"/>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500" dirty="0" smtClean="0"/>
                        <a:t>Absence de différence significative dans l’incidence d’influenza A entre les deux groupes. Mais diffère entre le 1</a:t>
                      </a:r>
                      <a:r>
                        <a:rPr lang="fr-CA" sz="1500" baseline="30000" dirty="0" smtClean="0"/>
                        <a:t>er</a:t>
                      </a:r>
                      <a:r>
                        <a:rPr lang="fr-CA" sz="1500" dirty="0" smtClean="0"/>
                        <a:t> et 2</a:t>
                      </a:r>
                      <a:r>
                        <a:rPr lang="fr-CA" sz="1500" baseline="30000" dirty="0" smtClean="0"/>
                        <a:t>e</a:t>
                      </a:r>
                      <a:r>
                        <a:rPr lang="fr-CA" sz="1500" baseline="0" dirty="0" smtClean="0"/>
                        <a:t> mois </a:t>
                      </a:r>
                      <a:r>
                        <a:rPr lang="fr-CA" sz="1500" dirty="0" smtClean="0"/>
                        <a:t>de l’étude.</a:t>
                      </a:r>
                    </a:p>
                  </a:txBody>
                  <a:tcPr marL="67486" marR="67486" marT="0" marB="0">
                    <a:solidFill>
                      <a:srgbClr val="E7E7E7"/>
                    </a:solidFill>
                  </a:tcPr>
                </a:tc>
              </a:tr>
              <a:tr h="1872208">
                <a:tc>
                  <a:txBody>
                    <a:bodyPr/>
                    <a:lstStyle/>
                    <a:p>
                      <a:pPr algn="ctr">
                        <a:lnSpc>
                          <a:spcPct val="115000"/>
                        </a:lnSpc>
                        <a:spcAft>
                          <a:spcPts val="0"/>
                        </a:spcAft>
                      </a:pPr>
                      <a:r>
                        <a:rPr lang="fr-CA" sz="1500" cap="small" dirty="0">
                          <a:effectLst/>
                        </a:rPr>
                        <a:t>Camargo 2012</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rPr>
                        <a:t>Incidence d’IVR</a:t>
                      </a:r>
                      <a:endParaRPr lang="fr-CA" sz="1500" dirty="0">
                        <a:effectLst/>
                        <a:latin typeface="Calibri"/>
                        <a:ea typeface="Calibri"/>
                        <a:cs typeface="Times New Roman"/>
                      </a:endParaRPr>
                    </a:p>
                  </a:txBody>
                  <a:tcPr marL="67486" marR="67486" marT="0" marB="0">
                    <a:solidFill>
                      <a:srgbClr val="CBCBCB"/>
                    </a:solidFill>
                  </a:tcPr>
                </a:tc>
                <a:tc>
                  <a:txBody>
                    <a:bodyPr/>
                    <a:lstStyle/>
                    <a:p>
                      <a:pPr algn="l">
                        <a:lnSpc>
                          <a:spcPct val="115000"/>
                        </a:lnSpc>
                        <a:spcAft>
                          <a:spcPts val="0"/>
                        </a:spcAft>
                      </a:pPr>
                      <a:r>
                        <a:rPr lang="fr-CA" sz="1500" dirty="0">
                          <a:effectLst/>
                        </a:rPr>
                        <a:t>Questionnaire à remplir par les parents à la fin de l’étude</a:t>
                      </a:r>
                      <a:endParaRPr lang="fr-CA" sz="1500" dirty="0">
                        <a:effectLst/>
                        <a:latin typeface="Calibri"/>
                        <a:ea typeface="Calibri"/>
                        <a:cs typeface="Times New Roman"/>
                      </a:endParaRPr>
                    </a:p>
                  </a:txBody>
                  <a:tcPr marL="67486" marR="67486" marT="0" marB="0">
                    <a:solidFill>
                      <a:srgbClr val="CBCBCB"/>
                    </a:solidFill>
                  </a:tcPr>
                </a:tc>
                <a:tc>
                  <a:txBody>
                    <a:bodyPr/>
                    <a:lstStyle/>
                    <a:p>
                      <a:pPr algn="l">
                        <a:lnSpc>
                          <a:spcPct val="115000"/>
                        </a:lnSpc>
                        <a:spcAft>
                          <a:spcPts val="0"/>
                        </a:spcAft>
                      </a:pPr>
                      <a:r>
                        <a:rPr lang="fr-CA" sz="1500" dirty="0" smtClean="0">
                          <a:effectLst/>
                          <a:latin typeface="Calibri"/>
                          <a:ea typeface="Calibri"/>
                          <a:cs typeface="Times New Roman"/>
                        </a:rPr>
                        <a:t>Diminution significative du risque d’IVR dans le groupe vitamine D comparé au placebo.</a:t>
                      </a:r>
                      <a:endParaRPr lang="fr-CA" sz="1500" dirty="0">
                        <a:effectLst/>
                        <a:latin typeface="Calibri"/>
                        <a:ea typeface="Calibri"/>
                        <a:cs typeface="Times New Roman"/>
                      </a:endParaRPr>
                    </a:p>
                  </a:txBody>
                  <a:tcPr marL="67486" marR="67486" marT="0" marB="0">
                    <a:solidFill>
                      <a:srgbClr val="CBCBCB"/>
                    </a:solid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03402503"/>
              </p:ext>
            </p:extLst>
          </p:nvPr>
        </p:nvGraphicFramePr>
        <p:xfrm>
          <a:off x="3779912" y="1536174"/>
          <a:ext cx="4248472" cy="1172746"/>
        </p:xfrm>
        <a:graphic>
          <a:graphicData uri="http://schemas.openxmlformats.org/drawingml/2006/table">
            <a:tbl>
              <a:tblPr firstRow="1" bandRow="1">
                <a:tableStyleId>{F5AB1C69-6EDB-4FF4-983F-18BD219EF322}</a:tableStyleId>
              </a:tblPr>
              <a:tblGrid>
                <a:gridCol w="2016224"/>
                <a:gridCol w="1368152"/>
                <a:gridCol w="864096"/>
              </a:tblGrid>
              <a:tr h="171239">
                <a:tc>
                  <a:txBody>
                    <a:bodyPr/>
                    <a:lstStyle/>
                    <a:p>
                      <a:r>
                        <a:rPr lang="fr-CA" sz="1300" dirty="0" smtClean="0"/>
                        <a:t>Ajustement pour facteurs</a:t>
                      </a:r>
                      <a:endParaRPr lang="fr-CA" sz="1300" dirty="0"/>
                    </a:p>
                  </a:txBody>
                  <a:tcPr/>
                </a:tc>
                <a:tc>
                  <a:txBody>
                    <a:bodyPr/>
                    <a:lstStyle/>
                    <a:p>
                      <a:pPr algn="ctr"/>
                      <a:r>
                        <a:rPr lang="fr-CA" sz="1300" dirty="0" smtClean="0"/>
                        <a:t>RR [IC</a:t>
                      </a:r>
                      <a:r>
                        <a:rPr lang="fr-CA" sz="1300" baseline="0" dirty="0" smtClean="0"/>
                        <a:t> 95%]</a:t>
                      </a:r>
                      <a:endParaRPr lang="fr-CA" sz="1300" dirty="0"/>
                    </a:p>
                  </a:txBody>
                  <a:tcPr/>
                </a:tc>
                <a:tc>
                  <a:txBody>
                    <a:bodyPr/>
                    <a:lstStyle/>
                    <a:p>
                      <a:pPr algn="ctr"/>
                      <a:r>
                        <a:rPr lang="fr-CA" sz="1300" dirty="0" smtClean="0"/>
                        <a:t>Valeur p</a:t>
                      </a:r>
                      <a:endParaRPr lang="fr-CA" sz="1300" dirty="0"/>
                    </a:p>
                  </a:txBody>
                  <a:tcPr/>
                </a:tc>
              </a:tr>
              <a:tr h="171239">
                <a:tc>
                  <a:txBody>
                    <a:bodyPr/>
                    <a:lstStyle/>
                    <a:p>
                      <a:r>
                        <a:rPr lang="fr-CA" sz="1300" dirty="0" smtClean="0"/>
                        <a:t>aucun</a:t>
                      </a:r>
                      <a:endParaRPr lang="fr-CA" sz="1300" dirty="0"/>
                    </a:p>
                  </a:txBody>
                  <a:tcPr/>
                </a:tc>
                <a:tc>
                  <a:txBody>
                    <a:bodyPr/>
                    <a:lstStyle/>
                    <a:p>
                      <a:pPr algn="r"/>
                      <a:r>
                        <a:rPr lang="fr-CA" sz="1300" dirty="0" smtClean="0"/>
                        <a:t>0,58 [0,34 – 0,99]</a:t>
                      </a:r>
                      <a:endParaRPr lang="fr-CA" sz="1300" dirty="0"/>
                    </a:p>
                  </a:txBody>
                  <a:tcPr/>
                </a:tc>
                <a:tc>
                  <a:txBody>
                    <a:bodyPr/>
                    <a:lstStyle/>
                    <a:p>
                      <a:pPr algn="r"/>
                      <a:r>
                        <a:rPr lang="fr-CA" sz="1300" dirty="0" smtClean="0"/>
                        <a:t>p = 0,04</a:t>
                      </a:r>
                      <a:endParaRPr lang="fr-CA" sz="1300" dirty="0"/>
                    </a:p>
                  </a:txBody>
                  <a:tcPr/>
                </a:tc>
              </a:tr>
              <a:tr h="296813">
                <a:tc>
                  <a:txBody>
                    <a:bodyPr/>
                    <a:lstStyle/>
                    <a:p>
                      <a:r>
                        <a:rPr lang="fr-CA" sz="1300" dirty="0" smtClean="0"/>
                        <a:t>Ø autre suppl. de vit. D</a:t>
                      </a:r>
                      <a:endParaRPr lang="fr-CA" sz="1300" dirty="0"/>
                    </a:p>
                  </a:txBody>
                  <a:tcPr/>
                </a:tc>
                <a:tc>
                  <a:txBody>
                    <a:bodyPr/>
                    <a:lstStyle/>
                    <a:p>
                      <a:pPr algn="r"/>
                      <a:r>
                        <a:rPr lang="fr-CA" sz="1300" b="0" dirty="0" smtClean="0"/>
                        <a:t>0,36 </a:t>
                      </a:r>
                      <a:r>
                        <a:rPr lang="fr-CA" sz="1300" dirty="0" smtClean="0"/>
                        <a:t>[0,17 – 0,79]</a:t>
                      </a:r>
                      <a:endParaRPr lang="fr-CA" sz="1300" b="1" dirty="0"/>
                    </a:p>
                  </a:txBody>
                  <a:tcPr/>
                </a:tc>
                <a:tc>
                  <a:txBody>
                    <a:bodyPr/>
                    <a:lstStyle/>
                    <a:p>
                      <a:pPr algn="r"/>
                      <a:r>
                        <a:rPr lang="fr-CA" sz="1300" b="0" dirty="0" smtClean="0"/>
                        <a:t>p = 0,006</a:t>
                      </a:r>
                      <a:endParaRPr lang="fr-CA" sz="1300" b="0" dirty="0"/>
                    </a:p>
                  </a:txBody>
                  <a:tcPr/>
                </a:tc>
              </a:tr>
              <a:tr h="296813">
                <a:tc>
                  <a:txBody>
                    <a:bodyPr/>
                    <a:lstStyle/>
                    <a:p>
                      <a:r>
                        <a:rPr lang="fr-CA" sz="1300" dirty="0" smtClean="0"/>
                        <a:t>Début garderie à</a:t>
                      </a:r>
                      <a:r>
                        <a:rPr lang="fr-CA" sz="1300" baseline="0" dirty="0" smtClean="0"/>
                        <a:t> </a:t>
                      </a:r>
                      <a:r>
                        <a:rPr lang="fr-CA" sz="1300" dirty="0" smtClean="0"/>
                        <a:t>≥ 3 ans</a:t>
                      </a:r>
                      <a:endParaRPr lang="fr-CA" sz="1300" dirty="0"/>
                    </a:p>
                  </a:txBody>
                  <a:tcPr/>
                </a:tc>
                <a:tc>
                  <a:txBody>
                    <a:bodyPr/>
                    <a:lstStyle/>
                    <a:p>
                      <a:pPr algn="r"/>
                      <a:r>
                        <a:rPr lang="fr-CA" sz="1300" b="0" dirty="0" smtClean="0"/>
                        <a:t>0,36 [0,17 – 0,78]</a:t>
                      </a:r>
                      <a:endParaRPr lang="fr-CA" sz="1300" b="0" dirty="0"/>
                    </a:p>
                  </a:txBody>
                  <a:tcPr/>
                </a:tc>
                <a:tc>
                  <a:txBody>
                    <a:bodyPr/>
                    <a:lstStyle/>
                    <a:p>
                      <a:pPr algn="r"/>
                      <a:r>
                        <a:rPr lang="fr-CA" sz="1300" b="0" dirty="0" smtClean="0"/>
                        <a:t>P = 0,005</a:t>
                      </a:r>
                      <a:endParaRPr lang="fr-CA" sz="1300" b="0" dirty="0"/>
                    </a:p>
                  </a:txBody>
                  <a:tcPr/>
                </a:tc>
              </a:tr>
            </a:tbl>
          </a:graphicData>
        </a:graphic>
      </p:graphicFrame>
      <p:sp>
        <p:nvSpPr>
          <p:cNvPr id="6" name="ZoneTexte 5"/>
          <p:cNvSpPr txBox="1"/>
          <p:nvPr/>
        </p:nvSpPr>
        <p:spPr>
          <a:xfrm>
            <a:off x="3203848" y="2868032"/>
            <a:ext cx="5940152" cy="1785104"/>
          </a:xfrm>
          <a:prstGeom prst="rect">
            <a:avLst/>
          </a:prstGeom>
          <a:solidFill>
            <a:srgbClr val="CBCBCB"/>
          </a:solidFill>
          <a:ln w="57150">
            <a:solidFill>
              <a:srgbClr val="9BBB59"/>
            </a:solidFill>
          </a:ln>
          <a:effectLst>
            <a:innerShdw blurRad="63500" dist="50800" dir="2700000">
              <a:prstClr val="black">
                <a:alpha val="50000"/>
              </a:prstClr>
            </a:innerShdw>
          </a:effectLst>
        </p:spPr>
        <p:txBody>
          <a:bodyPr wrap="square" rtlCol="0">
            <a:spAutoFit/>
          </a:bodyPr>
          <a:lstStyle/>
          <a:p>
            <a:r>
              <a:rPr lang="fr-CA" sz="1500" b="1" dirty="0" smtClean="0">
                <a:solidFill>
                  <a:prstClr val="black"/>
                </a:solidFill>
              </a:rPr>
              <a:t>Analyse post-hoc</a:t>
            </a:r>
            <a:r>
              <a:rPr lang="fr-CA" sz="1500" dirty="0" smtClean="0">
                <a:solidFill>
                  <a:prstClr val="black"/>
                </a:solidFill>
              </a:rPr>
              <a:t> (décrite dans </a:t>
            </a:r>
            <a:r>
              <a:rPr lang="fr-CA" sz="1500" i="1" dirty="0" err="1" smtClean="0">
                <a:solidFill>
                  <a:prstClr val="black"/>
                </a:solidFill>
              </a:rPr>
              <a:t>Urashima</a:t>
            </a:r>
            <a:r>
              <a:rPr lang="fr-CA" sz="1500" i="1" dirty="0" smtClean="0">
                <a:solidFill>
                  <a:prstClr val="black"/>
                </a:solidFill>
              </a:rPr>
              <a:t> 2014</a:t>
            </a:r>
            <a:r>
              <a:rPr lang="fr-CA" sz="1500" dirty="0" smtClean="0">
                <a:solidFill>
                  <a:prstClr val="black"/>
                </a:solidFill>
              </a:rPr>
              <a:t>)</a:t>
            </a:r>
          </a:p>
          <a:p>
            <a:r>
              <a:rPr lang="fr-CA" sz="1500" dirty="0" smtClean="0">
                <a:solidFill>
                  <a:prstClr val="black"/>
                </a:solidFill>
              </a:rPr>
              <a:t>Absence de différence significative dans l’incidence d’influenza A ou B entre les deux groupes. Mais diffère entre la 1</a:t>
            </a:r>
            <a:r>
              <a:rPr lang="fr-CA" sz="1500" baseline="30000" dirty="0" smtClean="0">
                <a:solidFill>
                  <a:prstClr val="black"/>
                </a:solidFill>
              </a:rPr>
              <a:t>re</a:t>
            </a:r>
            <a:r>
              <a:rPr lang="fr-CA" sz="1500" dirty="0" smtClean="0">
                <a:solidFill>
                  <a:prstClr val="black"/>
                </a:solidFill>
              </a:rPr>
              <a:t> et 2</a:t>
            </a:r>
            <a:r>
              <a:rPr lang="fr-CA" sz="1500" baseline="30000" dirty="0" smtClean="0">
                <a:solidFill>
                  <a:prstClr val="black"/>
                </a:solidFill>
              </a:rPr>
              <a:t>e</a:t>
            </a:r>
            <a:r>
              <a:rPr lang="fr-CA" sz="1500" dirty="0" smtClean="0">
                <a:solidFill>
                  <a:prstClr val="black"/>
                </a:solidFill>
              </a:rPr>
              <a:t> moitié de l’étude.</a:t>
            </a:r>
            <a:endParaRPr lang="fr-CA" sz="1500" dirty="0">
              <a:solidFill>
                <a:prstClr val="black"/>
              </a:solidFill>
            </a:endParaRPr>
          </a:p>
          <a:p>
            <a:endParaRPr lang="fr-CA" sz="1300" dirty="0" smtClean="0">
              <a:solidFill>
                <a:prstClr val="black"/>
              </a:solidFill>
            </a:endParaRPr>
          </a:p>
          <a:p>
            <a:endParaRPr lang="fr-CA" sz="1300" dirty="0">
              <a:solidFill>
                <a:prstClr val="black"/>
              </a:solidFill>
            </a:endParaRPr>
          </a:p>
          <a:p>
            <a:r>
              <a:rPr lang="fr-CA" sz="1300" dirty="0" smtClean="0">
                <a:solidFill>
                  <a:prstClr val="black"/>
                </a:solidFill>
              </a:rPr>
              <a:t>	</a:t>
            </a:r>
          </a:p>
          <a:p>
            <a:endParaRPr lang="fr-CA" sz="1300" dirty="0" smtClean="0">
              <a:solidFill>
                <a:prstClr val="black"/>
              </a:solidFill>
            </a:endParaRPr>
          </a:p>
          <a:p>
            <a:endParaRPr lang="fr-CA" sz="1300" dirty="0">
              <a:solidFill>
                <a:prstClr val="black"/>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554684060"/>
              </p:ext>
            </p:extLst>
          </p:nvPr>
        </p:nvGraphicFramePr>
        <p:xfrm>
          <a:off x="3851920" y="3660850"/>
          <a:ext cx="4176463" cy="868680"/>
        </p:xfrm>
        <a:graphic>
          <a:graphicData uri="http://schemas.openxmlformats.org/drawingml/2006/table">
            <a:tbl>
              <a:tblPr firstRow="1" bandRow="1">
                <a:tableStyleId>{F5AB1C69-6EDB-4FF4-983F-18BD219EF322}</a:tableStyleId>
              </a:tblPr>
              <a:tblGrid>
                <a:gridCol w="1656183"/>
                <a:gridCol w="1656184"/>
                <a:gridCol w="864096"/>
              </a:tblGrid>
              <a:tr h="152745">
                <a:tc>
                  <a:txBody>
                    <a:bodyPr/>
                    <a:lstStyle/>
                    <a:p>
                      <a:r>
                        <a:rPr lang="fr-CA" sz="1300" dirty="0" smtClean="0"/>
                        <a:t>Placebo (N = 167)</a:t>
                      </a:r>
                      <a:endParaRPr lang="fr-CA" sz="1300" dirty="0"/>
                    </a:p>
                  </a:txBody>
                  <a:tcPr/>
                </a:tc>
                <a:tc>
                  <a:txBody>
                    <a:bodyPr/>
                    <a:lstStyle/>
                    <a:p>
                      <a:r>
                        <a:rPr lang="fr-CA" sz="1300" dirty="0" smtClean="0"/>
                        <a:t>Vitamine D (N = 167)</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sym typeface="Wingdings" panose="05000000000000000000" pitchFamily="2" charset="2"/>
                        </a:rPr>
                        <a:t>1</a:t>
                      </a:r>
                      <a:r>
                        <a:rPr lang="fr-CA" sz="1300" baseline="30000" dirty="0" smtClean="0">
                          <a:sym typeface="Wingdings" panose="05000000000000000000" pitchFamily="2" charset="2"/>
                        </a:rPr>
                        <a:t>er</a:t>
                      </a:r>
                      <a:r>
                        <a:rPr lang="fr-CA" sz="1300" dirty="0" smtClean="0">
                          <a:sym typeface="Wingdings" panose="05000000000000000000" pitchFamily="2" charset="2"/>
                        </a:rPr>
                        <a:t> et 2</a:t>
                      </a:r>
                      <a:r>
                        <a:rPr lang="fr-CA" sz="1300" baseline="30000" dirty="0" smtClean="0">
                          <a:sym typeface="Wingdings" panose="05000000000000000000" pitchFamily="2" charset="2"/>
                        </a:rPr>
                        <a:t>e</a:t>
                      </a:r>
                      <a:r>
                        <a:rPr lang="fr-CA" sz="1300" dirty="0" smtClean="0">
                          <a:sym typeface="Wingdings" panose="05000000000000000000" pitchFamily="2" charset="2"/>
                        </a:rPr>
                        <a:t> mois  26</a:t>
                      </a:r>
                    </a:p>
                  </a:txBody>
                  <a:tcPr/>
                </a:tc>
                <a:tc>
                  <a:txBody>
                    <a:bodyPr/>
                    <a:lstStyle/>
                    <a:p>
                      <a:r>
                        <a:rPr lang="fr-CA" sz="1300" dirty="0" smtClean="0"/>
                        <a:t>1</a:t>
                      </a:r>
                      <a:r>
                        <a:rPr lang="fr-CA" sz="1300" baseline="30000" dirty="0" smtClean="0"/>
                        <a:t>er</a:t>
                      </a:r>
                      <a:r>
                        <a:rPr lang="fr-CA" sz="1300" dirty="0" smtClean="0"/>
                        <a:t> et 2</a:t>
                      </a:r>
                      <a:r>
                        <a:rPr lang="fr-CA" sz="1300" baseline="30000" dirty="0" smtClean="0"/>
                        <a:t>e</a:t>
                      </a:r>
                      <a:r>
                        <a:rPr lang="fr-CA" sz="1300" dirty="0" smtClean="0"/>
                        <a:t> mois </a:t>
                      </a:r>
                      <a:r>
                        <a:rPr lang="fr-CA" sz="1300" dirty="0" smtClean="0">
                          <a:sym typeface="Wingdings" panose="05000000000000000000" pitchFamily="2" charset="2"/>
                        </a:rPr>
                        <a:t> 11</a:t>
                      </a:r>
                      <a:endParaRPr lang="fr-CA" sz="1300" dirty="0"/>
                    </a:p>
                  </a:txBody>
                  <a:tcPr/>
                </a:tc>
                <a:tc>
                  <a:txBody>
                    <a:bodyPr/>
                    <a:lstStyle/>
                    <a:p>
                      <a:pPr algn="r"/>
                      <a:r>
                        <a:rPr lang="fr-CA" sz="1300" b="1" dirty="0" smtClean="0"/>
                        <a:t>p</a:t>
                      </a:r>
                      <a:r>
                        <a:rPr lang="fr-CA" sz="1300" b="1" baseline="0" dirty="0" smtClean="0"/>
                        <a:t> = 0,009</a:t>
                      </a:r>
                      <a:endParaRPr lang="fr-CA" sz="1300" b="1" dirty="0"/>
                    </a:p>
                  </a:txBody>
                  <a:tcPr/>
                </a:tc>
              </a:tr>
              <a:tr h="257254">
                <a:tc>
                  <a:txBody>
                    <a:bodyPr/>
                    <a:lstStyle/>
                    <a:p>
                      <a:r>
                        <a:rPr lang="fr-CA" sz="1300" dirty="0" smtClean="0"/>
                        <a:t>Total</a:t>
                      </a:r>
                      <a:r>
                        <a:rPr lang="fr-CA" sz="1300" baseline="0" dirty="0" smtClean="0"/>
                        <a:t> 4 mois </a:t>
                      </a:r>
                      <a:r>
                        <a:rPr lang="fr-CA" sz="1300" baseline="0" dirty="0" smtClean="0">
                          <a:sym typeface="Wingdings" panose="05000000000000000000" pitchFamily="2" charset="2"/>
                        </a:rPr>
                        <a:t> 59</a:t>
                      </a:r>
                      <a:endParaRPr lang="fr-CA" sz="1300" dirty="0"/>
                    </a:p>
                  </a:txBody>
                  <a:tcPr/>
                </a:tc>
                <a:tc>
                  <a:txBody>
                    <a:bodyPr/>
                    <a:lstStyle/>
                    <a:p>
                      <a:r>
                        <a:rPr lang="fr-CA" sz="1300" dirty="0" smtClean="0"/>
                        <a:t>Total 4 mois </a:t>
                      </a:r>
                      <a:r>
                        <a:rPr lang="fr-CA" sz="1300" dirty="0" smtClean="0">
                          <a:sym typeface="Wingdings" panose="05000000000000000000" pitchFamily="2" charset="2"/>
                        </a:rPr>
                        <a:t> 57</a:t>
                      </a:r>
                      <a:endParaRPr lang="fr-CA" sz="1300" dirty="0"/>
                    </a:p>
                  </a:txBody>
                  <a:tcPr/>
                </a:tc>
                <a:tc>
                  <a:txBody>
                    <a:bodyPr/>
                    <a:lstStyle/>
                    <a:p>
                      <a:pPr algn="r"/>
                      <a:r>
                        <a:rPr lang="fr-CA" sz="1300" b="1" dirty="0" smtClean="0"/>
                        <a:t>p = 0,91</a:t>
                      </a:r>
                      <a:endParaRPr lang="fr-CA" sz="1300" b="1"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138511648"/>
              </p:ext>
            </p:extLst>
          </p:nvPr>
        </p:nvGraphicFramePr>
        <p:xfrm>
          <a:off x="3545632" y="5229200"/>
          <a:ext cx="5256584" cy="1356360"/>
        </p:xfrm>
        <a:graphic>
          <a:graphicData uri="http://schemas.openxmlformats.org/drawingml/2006/table">
            <a:tbl>
              <a:tblPr firstRow="1" bandRow="1">
                <a:tableStyleId>{F5AB1C69-6EDB-4FF4-983F-18BD219EF322}</a:tableStyleId>
              </a:tblPr>
              <a:tblGrid>
                <a:gridCol w="1368152"/>
                <a:gridCol w="1656184"/>
                <a:gridCol w="1368152"/>
                <a:gridCol w="864096"/>
              </a:tblGrid>
              <a:tr h="280073">
                <a:tc>
                  <a:txBody>
                    <a:bodyPr/>
                    <a:lstStyle/>
                    <a:p>
                      <a:r>
                        <a:rPr lang="fr-CA" sz="1300" dirty="0" smtClean="0"/>
                        <a:t>Placebo (N = 99)</a:t>
                      </a:r>
                      <a:endParaRPr lang="fr-CA" sz="1300" dirty="0"/>
                    </a:p>
                  </a:txBody>
                  <a:tcPr/>
                </a:tc>
                <a:tc>
                  <a:txBody>
                    <a:bodyPr/>
                    <a:lstStyle/>
                    <a:p>
                      <a:r>
                        <a:rPr lang="fr-CA" sz="1300" dirty="0" smtClean="0"/>
                        <a:t>Vitamine D (N = 148)</a:t>
                      </a:r>
                      <a:endParaRPr lang="fr-CA" sz="13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300" dirty="0" smtClean="0"/>
                        <a:t>RR [IC</a:t>
                      </a:r>
                      <a:r>
                        <a:rPr lang="fr-CA" sz="1300" baseline="0" dirty="0" smtClean="0"/>
                        <a:t> 95%]</a:t>
                      </a:r>
                      <a:endParaRPr lang="fr-CA" sz="1300" dirty="0" smtClean="0"/>
                    </a:p>
                  </a:txBody>
                  <a:tcPr/>
                </a:tc>
                <a:tc>
                  <a:txBody>
                    <a:bodyPr/>
                    <a:lstStyle/>
                    <a:p>
                      <a:pPr algn="ctr"/>
                      <a:r>
                        <a:rPr lang="fr-CA" sz="1300" dirty="0" smtClean="0"/>
                        <a:t>Valeur p</a:t>
                      </a:r>
                      <a:endParaRPr lang="fr-CA" sz="1300" dirty="0"/>
                    </a:p>
                  </a:txBody>
                  <a:tcPr/>
                </a:tc>
              </a:tr>
              <a:tr h="227822">
                <a:tc>
                  <a:txBody>
                    <a:bodyPr/>
                    <a:lstStyle/>
                    <a:p>
                      <a:r>
                        <a:rPr lang="fr-CA" sz="1300" dirty="0" smtClean="0">
                          <a:sym typeface="Wingdings" panose="05000000000000000000" pitchFamily="2" charset="2"/>
                        </a:rPr>
                        <a:t>1</a:t>
                      </a:r>
                      <a:r>
                        <a:rPr lang="fr-CA" sz="1300" baseline="30000" dirty="0" smtClean="0">
                          <a:sym typeface="Wingdings" panose="05000000000000000000" pitchFamily="2" charset="2"/>
                        </a:rPr>
                        <a:t>er</a:t>
                      </a:r>
                      <a:r>
                        <a:rPr lang="fr-CA" sz="1300" baseline="0" dirty="0" smtClean="0">
                          <a:sym typeface="Wingdings" panose="05000000000000000000" pitchFamily="2" charset="2"/>
                        </a:rPr>
                        <a:t> mois</a:t>
                      </a:r>
                      <a:r>
                        <a:rPr lang="fr-CA" sz="1300" dirty="0" smtClean="0">
                          <a:sym typeface="Wingdings" panose="05000000000000000000" pitchFamily="2" charset="2"/>
                        </a:rPr>
                        <a:t> 8</a:t>
                      </a:r>
                    </a:p>
                  </a:txBody>
                  <a:tcPr/>
                </a:tc>
                <a:tc>
                  <a:txBody>
                    <a:bodyPr/>
                    <a:lstStyle/>
                    <a:p>
                      <a:r>
                        <a:rPr lang="fr-CA" sz="1300" dirty="0" smtClean="0"/>
                        <a:t>1</a:t>
                      </a:r>
                      <a:r>
                        <a:rPr lang="fr-CA" sz="1300" baseline="30000" dirty="0" smtClean="0"/>
                        <a:t>er</a:t>
                      </a:r>
                      <a:r>
                        <a:rPr lang="fr-CA" sz="1300" dirty="0" smtClean="0"/>
                        <a:t> mois </a:t>
                      </a:r>
                      <a:r>
                        <a:rPr lang="fr-CA" sz="1300" dirty="0" smtClean="0">
                          <a:sym typeface="Wingdings" panose="05000000000000000000" pitchFamily="2" charset="2"/>
                        </a:rPr>
                        <a:t> 2</a:t>
                      </a:r>
                      <a:endParaRPr lang="fr-CA" sz="1300" dirty="0"/>
                    </a:p>
                  </a:txBody>
                  <a:tcPr/>
                </a:tc>
                <a:tc>
                  <a:txBody>
                    <a:bodyPr/>
                    <a:lstStyle/>
                    <a:p>
                      <a:r>
                        <a:rPr lang="fr-CA" sz="1300" dirty="0" smtClean="0"/>
                        <a:t>0,17</a:t>
                      </a:r>
                      <a:endParaRPr lang="fr-CA" sz="1300" dirty="0"/>
                    </a:p>
                  </a:txBody>
                  <a:tcPr/>
                </a:tc>
                <a:tc>
                  <a:txBody>
                    <a:bodyPr/>
                    <a:lstStyle/>
                    <a:p>
                      <a:pPr algn="r"/>
                      <a:r>
                        <a:rPr lang="fr-CA" sz="1300" b="1" dirty="0" smtClean="0"/>
                        <a:t>p</a:t>
                      </a:r>
                      <a:r>
                        <a:rPr lang="fr-CA" sz="1300" b="1" baseline="0" dirty="0" smtClean="0"/>
                        <a:t> = 0,009</a:t>
                      </a:r>
                      <a:endParaRPr lang="fr-CA" sz="1300" b="1" dirty="0"/>
                    </a:p>
                  </a:txBody>
                  <a:tcPr/>
                </a:tc>
              </a:tr>
              <a:tr h="213183">
                <a:tc>
                  <a:txBody>
                    <a:bodyPr/>
                    <a:lstStyle/>
                    <a:p>
                      <a:r>
                        <a:rPr lang="fr-CA" sz="1300" dirty="0" smtClean="0"/>
                        <a:t>2</a:t>
                      </a:r>
                      <a:r>
                        <a:rPr lang="fr-CA" sz="1300" baseline="30000" dirty="0" smtClean="0"/>
                        <a:t>e</a:t>
                      </a:r>
                      <a:r>
                        <a:rPr lang="fr-CA" sz="1300" dirty="0" smtClean="0"/>
                        <a:t> mois </a:t>
                      </a:r>
                      <a:r>
                        <a:rPr lang="fr-CA" sz="1300" baseline="0" dirty="0" smtClean="0">
                          <a:sym typeface="Wingdings" panose="05000000000000000000" pitchFamily="2" charset="2"/>
                        </a:rPr>
                        <a:t> 4</a:t>
                      </a:r>
                      <a:endParaRPr lang="fr-CA" sz="1300" dirty="0"/>
                    </a:p>
                  </a:txBody>
                  <a:tcPr/>
                </a:tc>
                <a:tc>
                  <a:txBody>
                    <a:bodyPr/>
                    <a:lstStyle/>
                    <a:p>
                      <a:r>
                        <a:rPr lang="fr-CA" sz="1300" dirty="0" smtClean="0"/>
                        <a:t>2</a:t>
                      </a:r>
                      <a:r>
                        <a:rPr lang="fr-CA" sz="1300" baseline="30000" dirty="0" smtClean="0"/>
                        <a:t>e</a:t>
                      </a:r>
                      <a:r>
                        <a:rPr lang="fr-CA" sz="1300" dirty="0" smtClean="0"/>
                        <a:t> mois </a:t>
                      </a:r>
                      <a:r>
                        <a:rPr lang="fr-CA" sz="1300" dirty="0" smtClean="0">
                          <a:sym typeface="Wingdings" panose="05000000000000000000" pitchFamily="2" charset="2"/>
                        </a:rPr>
                        <a:t> 18</a:t>
                      </a:r>
                      <a:endParaRPr lang="fr-CA" sz="1300" dirty="0"/>
                    </a:p>
                  </a:txBody>
                  <a:tcPr/>
                </a:tc>
                <a:tc>
                  <a:txBody>
                    <a:bodyPr/>
                    <a:lstStyle/>
                    <a:p>
                      <a:r>
                        <a:rPr lang="fr-CA" sz="1300" dirty="0" smtClean="0"/>
                        <a:t>3,0</a:t>
                      </a:r>
                      <a:endParaRPr lang="fr-CA" sz="1300" dirty="0"/>
                    </a:p>
                  </a:txBody>
                  <a:tcPr/>
                </a:tc>
                <a:tc>
                  <a:txBody>
                    <a:bodyPr/>
                    <a:lstStyle/>
                    <a:p>
                      <a:pPr algn="r"/>
                      <a:endParaRPr lang="fr-CA" sz="1300" b="1" dirty="0"/>
                    </a:p>
                  </a:txBody>
                  <a:tcPr/>
                </a:tc>
              </a:tr>
              <a:tr h="359044">
                <a:tc>
                  <a:txBody>
                    <a:bodyPr/>
                    <a:lstStyle/>
                    <a:p>
                      <a:r>
                        <a:rPr lang="fr-CA" sz="1300" dirty="0" smtClean="0"/>
                        <a:t>Total 2 mois</a:t>
                      </a:r>
                      <a:r>
                        <a:rPr lang="fr-CA" sz="1300" dirty="0" smtClean="0">
                          <a:sym typeface="Wingdings" panose="05000000000000000000" pitchFamily="2" charset="2"/>
                        </a:rPr>
                        <a:t> 12 </a:t>
                      </a:r>
                    </a:p>
                    <a:p>
                      <a:pPr algn="r"/>
                      <a:r>
                        <a:rPr lang="fr-CA" sz="1300" dirty="0" smtClean="0">
                          <a:sym typeface="Wingdings" panose="05000000000000000000" pitchFamily="2" charset="2"/>
                        </a:rPr>
                        <a:t>(12,1%)</a:t>
                      </a:r>
                      <a:endParaRPr lang="fr-CA" sz="1300" dirty="0"/>
                    </a:p>
                  </a:txBody>
                  <a:tcPr/>
                </a:tc>
                <a:tc>
                  <a:txBody>
                    <a:bodyPr/>
                    <a:lstStyle/>
                    <a:p>
                      <a:r>
                        <a:rPr lang="fr-CA" sz="1300" dirty="0" smtClean="0"/>
                        <a:t>Total 2 mois </a:t>
                      </a:r>
                      <a:r>
                        <a:rPr lang="fr-CA" sz="1300" baseline="0" dirty="0" smtClean="0">
                          <a:sym typeface="Wingdings" panose="05000000000000000000" pitchFamily="2" charset="2"/>
                        </a:rPr>
                        <a:t> 20</a:t>
                      </a:r>
                    </a:p>
                    <a:p>
                      <a:pPr algn="r"/>
                      <a:r>
                        <a:rPr lang="fr-CA" sz="1300" baseline="0" dirty="0" smtClean="0">
                          <a:sym typeface="Wingdings" panose="05000000000000000000" pitchFamily="2" charset="2"/>
                        </a:rPr>
                        <a:t>(13,5%)</a:t>
                      </a:r>
                      <a:endParaRPr lang="fr-CA" sz="1300" dirty="0"/>
                    </a:p>
                  </a:txBody>
                  <a:tcPr/>
                </a:tc>
                <a:tc>
                  <a:txBody>
                    <a:bodyPr/>
                    <a:lstStyle/>
                    <a:p>
                      <a:r>
                        <a:rPr lang="fr-CA" sz="1300" dirty="0" smtClean="0"/>
                        <a:t>1,11 [0,57 – 2,18]</a:t>
                      </a:r>
                      <a:endParaRPr lang="fr-CA" sz="1300" dirty="0"/>
                    </a:p>
                  </a:txBody>
                  <a:tcPr/>
                </a:tc>
                <a:tc>
                  <a:txBody>
                    <a:bodyPr/>
                    <a:lstStyle/>
                    <a:p>
                      <a:pPr algn="r"/>
                      <a:r>
                        <a:rPr lang="fr-CA" sz="1300" b="1" dirty="0" smtClean="0"/>
                        <a:t>p = 0,75</a:t>
                      </a:r>
                      <a:endParaRPr lang="fr-CA" sz="1300" b="1" dirty="0"/>
                    </a:p>
                  </a:txBody>
                  <a:tcPr/>
                </a:tc>
              </a:tr>
            </a:tbl>
          </a:graphicData>
        </a:graphic>
      </p:graphicFrame>
    </p:spTree>
    <p:extLst>
      <p:ext uri="{BB962C8B-B14F-4D97-AF65-F5344CB8AC3E}">
        <p14:creationId xmlns:p14="http://schemas.microsoft.com/office/powerpoint/2010/main" val="3665842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709177539"/>
              </p:ext>
            </p:extLst>
          </p:nvPr>
        </p:nvGraphicFramePr>
        <p:xfrm>
          <a:off x="0" y="404664"/>
          <a:ext cx="9144001" cy="6120680"/>
        </p:xfrm>
        <a:graphic>
          <a:graphicData uri="http://schemas.openxmlformats.org/drawingml/2006/table">
            <a:tbl>
              <a:tblPr firstRow="1" firstCol="1" bandRow="1">
                <a:tableStyleId>{073A0DAA-6AF3-43AB-8588-CEC1D06C72B9}</a:tableStyleId>
              </a:tblPr>
              <a:tblGrid>
                <a:gridCol w="899592"/>
                <a:gridCol w="1008112"/>
                <a:gridCol w="1296144"/>
                <a:gridCol w="5940153"/>
              </a:tblGrid>
              <a:tr h="598445">
                <a:tc>
                  <a:txBody>
                    <a:bodyPr/>
                    <a:lstStyle/>
                    <a:p>
                      <a:pPr algn="l">
                        <a:lnSpc>
                          <a:spcPct val="115000"/>
                        </a:lnSpc>
                        <a:spcAft>
                          <a:spcPts val="0"/>
                        </a:spcAft>
                      </a:pPr>
                      <a:endParaRPr lang="fr-CA" sz="13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9BBB59"/>
                          </a:solidFill>
                          <a:effectLst/>
                          <a:latin typeface="Calibri"/>
                          <a:ea typeface="Calibri"/>
                          <a:cs typeface="Times New Roman"/>
                        </a:rPr>
                        <a:t>RÉSULTATS</a:t>
                      </a:r>
                      <a:endParaRPr lang="fr-CA" sz="2400" dirty="0">
                        <a:solidFill>
                          <a:srgbClr val="9BBB59"/>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1849827">
                <a:tc>
                  <a:txBody>
                    <a:bodyPr/>
                    <a:lstStyle/>
                    <a:p>
                      <a:pPr algn="ctr">
                        <a:lnSpc>
                          <a:spcPct val="115000"/>
                        </a:lnSpc>
                        <a:spcAft>
                          <a:spcPts val="0"/>
                        </a:spcAft>
                      </a:pPr>
                      <a:r>
                        <a:rPr lang="fr-CA" sz="1500" cap="small">
                          <a:effectLst/>
                        </a:rPr>
                        <a:t>Urashima 2010</a:t>
                      </a:r>
                      <a:endParaRPr lang="fr-CA" sz="150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TDR de l’influenza A </a:t>
                      </a:r>
                      <a:r>
                        <a:rPr lang="fr-CA" sz="1500" dirty="0" smtClean="0">
                          <a:effectLst/>
                        </a:rPr>
                        <a:t>(prélèvement NP)</a:t>
                      </a:r>
                    </a:p>
                  </a:txBody>
                  <a:tcPr marL="67486" marR="67486" marT="0" marB="0"/>
                </a:tc>
                <a:tc>
                  <a:txBody>
                    <a:bodyPr/>
                    <a:lstStyle/>
                    <a:p>
                      <a:pPr algn="l">
                        <a:lnSpc>
                          <a:spcPct val="115000"/>
                        </a:lnSpc>
                        <a:spcAft>
                          <a:spcPts val="0"/>
                        </a:spcAft>
                      </a:pPr>
                      <a:r>
                        <a:rPr lang="fr-CA" sz="1500" dirty="0" smtClean="0">
                          <a:effectLst/>
                          <a:latin typeface="Calibri"/>
                          <a:ea typeface="Calibri"/>
                          <a:cs typeface="Times New Roman"/>
                        </a:rPr>
                        <a:t>Diminution</a:t>
                      </a:r>
                      <a:r>
                        <a:rPr lang="fr-CA" sz="1500" baseline="0" dirty="0" smtClean="0">
                          <a:effectLst/>
                          <a:latin typeface="Calibri"/>
                          <a:ea typeface="Calibri"/>
                          <a:cs typeface="Times New Roman"/>
                        </a:rPr>
                        <a:t> significative du risque d’influenza A chez le groupe vitamine D comparé au placebo. De façon plus importante chez certains sous-groupe.</a:t>
                      </a:r>
                      <a:endParaRPr lang="fr-CA" sz="1500" dirty="0">
                        <a:effectLst/>
                        <a:latin typeface="Calibri"/>
                        <a:ea typeface="Calibri"/>
                        <a:cs typeface="Times New Roman"/>
                      </a:endParaRPr>
                    </a:p>
                  </a:txBody>
                  <a:tcPr marL="67486" marR="67486" marT="0" marB="0"/>
                </a:tc>
              </a:tr>
              <a:tr h="2088232">
                <a:tc>
                  <a:txBody>
                    <a:bodyPr/>
                    <a:lstStyle/>
                    <a:p>
                      <a:pPr algn="ctr">
                        <a:lnSpc>
                          <a:spcPct val="115000"/>
                        </a:lnSpc>
                        <a:spcAft>
                          <a:spcPts val="0"/>
                        </a:spcAft>
                      </a:pPr>
                      <a:r>
                        <a:rPr lang="fr-CA" sz="1500" cap="small" dirty="0" err="1">
                          <a:effectLst/>
                        </a:rPr>
                        <a:t>Urashima</a:t>
                      </a:r>
                      <a:r>
                        <a:rPr lang="fr-CA" sz="1500" cap="small" dirty="0">
                          <a:effectLst/>
                        </a:rPr>
                        <a:t> 2014</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a:effectLst/>
                        </a:rPr>
                        <a:t>Incidence d’influenza A</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TDR de l’influenza A </a:t>
                      </a:r>
                      <a:r>
                        <a:rPr lang="fr-CA" sz="1500" dirty="0" smtClean="0">
                          <a:effectLst/>
                        </a:rPr>
                        <a:t>(prélèvement NP)</a:t>
                      </a:r>
                      <a:endParaRPr lang="fr-CA" sz="1500" dirty="0">
                        <a:effectLst/>
                        <a:latin typeface="Calibri"/>
                        <a:ea typeface="Calibri"/>
                        <a:cs typeface="Times New Roman"/>
                      </a:endParaRPr>
                    </a:p>
                  </a:txBody>
                  <a:tcPr marL="67486" marR="67486"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500" dirty="0" smtClean="0"/>
                        <a:t>Absence de différence significative dans l’incidence d’influenza A entre les deux groupes. Mais diffère entre le 1</a:t>
                      </a:r>
                      <a:r>
                        <a:rPr lang="fr-CA" sz="1500" baseline="30000" dirty="0" smtClean="0"/>
                        <a:t>er</a:t>
                      </a:r>
                      <a:r>
                        <a:rPr lang="fr-CA" sz="1500" dirty="0" smtClean="0"/>
                        <a:t> et 2</a:t>
                      </a:r>
                      <a:r>
                        <a:rPr lang="fr-CA" sz="1500" baseline="30000" dirty="0" smtClean="0"/>
                        <a:t>e</a:t>
                      </a:r>
                      <a:r>
                        <a:rPr lang="fr-CA" sz="1500" baseline="0" dirty="0" smtClean="0"/>
                        <a:t> mois </a:t>
                      </a:r>
                      <a:r>
                        <a:rPr lang="fr-CA" sz="1500" dirty="0" smtClean="0"/>
                        <a:t>de l’étude.</a:t>
                      </a:r>
                    </a:p>
                  </a:txBody>
                  <a:tcPr marL="67486" marR="67486" marT="0" marB="0"/>
                </a:tc>
              </a:tr>
              <a:tr h="1584176">
                <a:tc>
                  <a:txBody>
                    <a:bodyPr/>
                    <a:lstStyle/>
                    <a:p>
                      <a:pPr algn="ctr">
                        <a:lnSpc>
                          <a:spcPct val="115000"/>
                        </a:lnSpc>
                        <a:spcAft>
                          <a:spcPts val="0"/>
                        </a:spcAft>
                      </a:pPr>
                      <a:r>
                        <a:rPr lang="fr-CA" sz="1500" cap="small" dirty="0">
                          <a:effectLst/>
                        </a:rPr>
                        <a:t>Camargo 2012</a:t>
                      </a:r>
                      <a:endParaRPr lang="fr-CA" sz="1500" dirty="0">
                        <a:effectLst/>
                        <a:latin typeface="Calibri"/>
                        <a:ea typeface="Calibri"/>
                        <a:cs typeface="Times New Roman"/>
                      </a:endParaRPr>
                    </a:p>
                  </a:txBody>
                  <a:tcPr marL="67486" marR="67486"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rPr>
                        <a:t>Incidence d’IVR</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a:effectLst/>
                        </a:rPr>
                        <a:t>Questionnaire à remplir par les parents à la fin de l’étude</a:t>
                      </a:r>
                      <a:endParaRPr lang="fr-CA" sz="1500" dirty="0">
                        <a:effectLst/>
                        <a:latin typeface="Calibri"/>
                        <a:ea typeface="Calibri"/>
                        <a:cs typeface="Times New Roman"/>
                      </a:endParaRPr>
                    </a:p>
                  </a:txBody>
                  <a:tcPr marL="67486" marR="67486" marT="0" marB="0"/>
                </a:tc>
                <a:tc>
                  <a:txBody>
                    <a:bodyPr/>
                    <a:lstStyle/>
                    <a:p>
                      <a:pPr algn="l">
                        <a:lnSpc>
                          <a:spcPct val="115000"/>
                        </a:lnSpc>
                        <a:spcAft>
                          <a:spcPts val="0"/>
                        </a:spcAft>
                      </a:pPr>
                      <a:r>
                        <a:rPr lang="fr-CA" sz="1500" dirty="0" smtClean="0">
                          <a:effectLst/>
                          <a:latin typeface="Calibri"/>
                          <a:ea typeface="Calibri"/>
                          <a:cs typeface="Times New Roman"/>
                        </a:rPr>
                        <a:t>Diminution significative du risque d’IVR dans le groupe vitamine D comparé au placebo.</a:t>
                      </a:r>
                      <a:endParaRPr lang="fr-CA" sz="1500" dirty="0">
                        <a:effectLst/>
                        <a:latin typeface="Calibri"/>
                        <a:ea typeface="Calibri"/>
                        <a:cs typeface="Times New Roman"/>
                      </a:endParaRPr>
                    </a:p>
                  </a:txBody>
                  <a:tcPr marL="67486" marR="67486" marT="0" marB="0"/>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330620947"/>
              </p:ext>
            </p:extLst>
          </p:nvPr>
        </p:nvGraphicFramePr>
        <p:xfrm>
          <a:off x="4139952" y="5517232"/>
          <a:ext cx="3888432" cy="868680"/>
        </p:xfrm>
        <a:graphic>
          <a:graphicData uri="http://schemas.openxmlformats.org/drawingml/2006/table">
            <a:tbl>
              <a:tblPr firstRow="1" bandRow="1">
                <a:tableStyleId>{F5AB1C69-6EDB-4FF4-983F-18BD219EF322}</a:tableStyleId>
              </a:tblPr>
              <a:tblGrid>
                <a:gridCol w="2016224"/>
                <a:gridCol w="504056"/>
                <a:gridCol w="1368152"/>
              </a:tblGrid>
              <a:tr h="282952">
                <a:tc>
                  <a:txBody>
                    <a:bodyPr/>
                    <a:lstStyle/>
                    <a:p>
                      <a:r>
                        <a:rPr lang="fr-CA" sz="1300" dirty="0" smtClean="0"/>
                        <a:t>Ajustement pour facteurs</a:t>
                      </a:r>
                      <a:endParaRPr lang="fr-CA" sz="1300" dirty="0"/>
                    </a:p>
                  </a:txBody>
                  <a:tcPr/>
                </a:tc>
                <a:tc>
                  <a:txBody>
                    <a:bodyPr/>
                    <a:lstStyle/>
                    <a:p>
                      <a:r>
                        <a:rPr lang="fr-CA" sz="1300" dirty="0" smtClean="0"/>
                        <a:t>N</a:t>
                      </a:r>
                      <a:endParaRPr lang="fr-CA" sz="1300" dirty="0"/>
                    </a:p>
                  </a:txBody>
                  <a:tcPr/>
                </a:tc>
                <a:tc>
                  <a:txBody>
                    <a:bodyPr/>
                    <a:lstStyle/>
                    <a:p>
                      <a:pPr algn="ctr"/>
                      <a:r>
                        <a:rPr lang="fr-CA" sz="1300" dirty="0" smtClean="0"/>
                        <a:t>RR [IC</a:t>
                      </a:r>
                      <a:r>
                        <a:rPr lang="fr-CA" sz="1300" baseline="0" dirty="0" smtClean="0"/>
                        <a:t> 95%]</a:t>
                      </a:r>
                      <a:endParaRPr lang="fr-CA" sz="1300" dirty="0"/>
                    </a:p>
                  </a:txBody>
                  <a:tcPr/>
                </a:tc>
              </a:tr>
              <a:tr h="282952">
                <a:tc>
                  <a:txBody>
                    <a:bodyPr/>
                    <a:lstStyle/>
                    <a:p>
                      <a:r>
                        <a:rPr lang="fr-CA" sz="1300" dirty="0" smtClean="0"/>
                        <a:t>aucun</a:t>
                      </a:r>
                      <a:endParaRPr lang="fr-CA" sz="1300" dirty="0"/>
                    </a:p>
                  </a:txBody>
                  <a:tcPr/>
                </a:tc>
                <a:tc>
                  <a:txBody>
                    <a:bodyPr/>
                    <a:lstStyle/>
                    <a:p>
                      <a:r>
                        <a:rPr lang="fr-CA" sz="1300" dirty="0" smtClean="0"/>
                        <a:t>244</a:t>
                      </a:r>
                      <a:endParaRPr lang="fr-CA" sz="1300" dirty="0"/>
                    </a:p>
                  </a:txBody>
                  <a:tcPr/>
                </a:tc>
                <a:tc>
                  <a:txBody>
                    <a:bodyPr/>
                    <a:lstStyle/>
                    <a:p>
                      <a:pPr algn="r"/>
                      <a:r>
                        <a:rPr lang="fr-CA" sz="1300" dirty="0" smtClean="0"/>
                        <a:t>0,52 [0,31 – 0,89]</a:t>
                      </a:r>
                      <a:endParaRPr lang="fr-CA" sz="1300" dirty="0"/>
                    </a:p>
                  </a:txBody>
                  <a:tcPr/>
                </a:tc>
              </a:tr>
              <a:tr h="282952">
                <a:tc>
                  <a:txBody>
                    <a:bodyPr/>
                    <a:lstStyle/>
                    <a:p>
                      <a:r>
                        <a:rPr lang="fr-CA" sz="1300" dirty="0" smtClean="0"/>
                        <a:t>âge,</a:t>
                      </a:r>
                      <a:r>
                        <a:rPr lang="fr-CA" sz="1300" baseline="0" dirty="0" smtClean="0"/>
                        <a:t> sexe, ATCD </a:t>
                      </a:r>
                      <a:r>
                        <a:rPr lang="fr-CA" sz="1300" baseline="0" dirty="0" err="1" smtClean="0"/>
                        <a:t>wheezing</a:t>
                      </a:r>
                      <a:endParaRPr lang="fr-CA" sz="1300" dirty="0"/>
                    </a:p>
                  </a:txBody>
                  <a:tcPr/>
                </a:tc>
                <a:tc>
                  <a:txBody>
                    <a:bodyPr/>
                    <a:lstStyle/>
                    <a:p>
                      <a:r>
                        <a:rPr lang="fr-CA" sz="1300" dirty="0" smtClean="0"/>
                        <a:t>231</a:t>
                      </a:r>
                      <a:endParaRPr lang="fr-CA" sz="1300" dirty="0"/>
                    </a:p>
                  </a:txBody>
                  <a:tcPr/>
                </a:tc>
                <a:tc>
                  <a:txBody>
                    <a:bodyPr/>
                    <a:lstStyle/>
                    <a:p>
                      <a:pPr algn="r"/>
                      <a:r>
                        <a:rPr lang="fr-CA" sz="1300" b="1" dirty="0" smtClean="0"/>
                        <a:t>0,50</a:t>
                      </a:r>
                      <a:r>
                        <a:rPr lang="fr-CA" sz="1300" dirty="0" smtClean="0"/>
                        <a:t> [0,28 – 0,88]</a:t>
                      </a:r>
                      <a:endParaRPr lang="fr-CA" sz="1300" b="1"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767420053"/>
              </p:ext>
            </p:extLst>
          </p:nvPr>
        </p:nvGraphicFramePr>
        <p:xfrm>
          <a:off x="3779912" y="1536174"/>
          <a:ext cx="4248472" cy="1172746"/>
        </p:xfrm>
        <a:graphic>
          <a:graphicData uri="http://schemas.openxmlformats.org/drawingml/2006/table">
            <a:tbl>
              <a:tblPr firstRow="1" bandRow="1">
                <a:tableStyleId>{F5AB1C69-6EDB-4FF4-983F-18BD219EF322}</a:tableStyleId>
              </a:tblPr>
              <a:tblGrid>
                <a:gridCol w="2016224"/>
                <a:gridCol w="1368152"/>
                <a:gridCol w="864096"/>
              </a:tblGrid>
              <a:tr h="171239">
                <a:tc>
                  <a:txBody>
                    <a:bodyPr/>
                    <a:lstStyle/>
                    <a:p>
                      <a:r>
                        <a:rPr lang="fr-CA" sz="1300" dirty="0" smtClean="0"/>
                        <a:t>Ajustement pour facteurs</a:t>
                      </a:r>
                      <a:endParaRPr lang="fr-CA" sz="1300" dirty="0"/>
                    </a:p>
                  </a:txBody>
                  <a:tcPr/>
                </a:tc>
                <a:tc>
                  <a:txBody>
                    <a:bodyPr/>
                    <a:lstStyle/>
                    <a:p>
                      <a:pPr algn="ctr"/>
                      <a:r>
                        <a:rPr lang="fr-CA" sz="1300" dirty="0" smtClean="0"/>
                        <a:t>RR [IC</a:t>
                      </a:r>
                      <a:r>
                        <a:rPr lang="fr-CA" sz="1300" baseline="0" dirty="0" smtClean="0"/>
                        <a:t> 95%]</a:t>
                      </a:r>
                      <a:endParaRPr lang="fr-CA" sz="1300" dirty="0"/>
                    </a:p>
                  </a:txBody>
                  <a:tcPr/>
                </a:tc>
                <a:tc>
                  <a:txBody>
                    <a:bodyPr/>
                    <a:lstStyle/>
                    <a:p>
                      <a:pPr algn="ctr"/>
                      <a:r>
                        <a:rPr lang="fr-CA" sz="1300" dirty="0" smtClean="0"/>
                        <a:t>Valeur p</a:t>
                      </a:r>
                      <a:endParaRPr lang="fr-CA" sz="1300" dirty="0"/>
                    </a:p>
                  </a:txBody>
                  <a:tcPr/>
                </a:tc>
              </a:tr>
              <a:tr h="171239">
                <a:tc>
                  <a:txBody>
                    <a:bodyPr/>
                    <a:lstStyle/>
                    <a:p>
                      <a:r>
                        <a:rPr lang="fr-CA" sz="1300" dirty="0" smtClean="0"/>
                        <a:t>aucun</a:t>
                      </a:r>
                      <a:endParaRPr lang="fr-CA" sz="1300" dirty="0"/>
                    </a:p>
                  </a:txBody>
                  <a:tcPr/>
                </a:tc>
                <a:tc>
                  <a:txBody>
                    <a:bodyPr/>
                    <a:lstStyle/>
                    <a:p>
                      <a:pPr algn="r"/>
                      <a:r>
                        <a:rPr lang="fr-CA" sz="1300" dirty="0" smtClean="0"/>
                        <a:t>0,58 [0,34 – 0,99]</a:t>
                      </a:r>
                      <a:endParaRPr lang="fr-CA" sz="1300" dirty="0"/>
                    </a:p>
                  </a:txBody>
                  <a:tcPr/>
                </a:tc>
                <a:tc>
                  <a:txBody>
                    <a:bodyPr/>
                    <a:lstStyle/>
                    <a:p>
                      <a:pPr algn="r"/>
                      <a:r>
                        <a:rPr lang="fr-CA" sz="1300" dirty="0" smtClean="0"/>
                        <a:t>p = 0,04</a:t>
                      </a:r>
                      <a:endParaRPr lang="fr-CA" sz="1300" dirty="0"/>
                    </a:p>
                  </a:txBody>
                  <a:tcPr/>
                </a:tc>
              </a:tr>
              <a:tr h="296813">
                <a:tc>
                  <a:txBody>
                    <a:bodyPr/>
                    <a:lstStyle/>
                    <a:p>
                      <a:r>
                        <a:rPr lang="fr-CA" sz="1300" dirty="0" smtClean="0"/>
                        <a:t>Ø autre suppl. de vit. D</a:t>
                      </a:r>
                      <a:endParaRPr lang="fr-CA" sz="1300" dirty="0"/>
                    </a:p>
                  </a:txBody>
                  <a:tcPr/>
                </a:tc>
                <a:tc>
                  <a:txBody>
                    <a:bodyPr/>
                    <a:lstStyle/>
                    <a:p>
                      <a:pPr algn="r"/>
                      <a:r>
                        <a:rPr lang="fr-CA" sz="1300" b="0" dirty="0" smtClean="0"/>
                        <a:t>0,36 </a:t>
                      </a:r>
                      <a:r>
                        <a:rPr lang="fr-CA" sz="1300" dirty="0" smtClean="0"/>
                        <a:t>[0,17 – 0,79]</a:t>
                      </a:r>
                      <a:endParaRPr lang="fr-CA" sz="1300" b="1" dirty="0"/>
                    </a:p>
                  </a:txBody>
                  <a:tcPr/>
                </a:tc>
                <a:tc>
                  <a:txBody>
                    <a:bodyPr/>
                    <a:lstStyle/>
                    <a:p>
                      <a:pPr algn="r"/>
                      <a:r>
                        <a:rPr lang="fr-CA" sz="1300" b="0" dirty="0" smtClean="0"/>
                        <a:t>p = 0,006</a:t>
                      </a:r>
                      <a:endParaRPr lang="fr-CA" sz="1300" b="0" dirty="0"/>
                    </a:p>
                  </a:txBody>
                  <a:tcPr/>
                </a:tc>
              </a:tr>
              <a:tr h="296813">
                <a:tc>
                  <a:txBody>
                    <a:bodyPr/>
                    <a:lstStyle/>
                    <a:p>
                      <a:r>
                        <a:rPr lang="fr-CA" sz="1300" dirty="0" smtClean="0"/>
                        <a:t>Début garderie à</a:t>
                      </a:r>
                      <a:r>
                        <a:rPr lang="fr-CA" sz="1300" baseline="0" dirty="0" smtClean="0"/>
                        <a:t> </a:t>
                      </a:r>
                      <a:r>
                        <a:rPr lang="fr-CA" sz="1300" dirty="0" smtClean="0"/>
                        <a:t>≥ 3 ans</a:t>
                      </a:r>
                      <a:endParaRPr lang="fr-CA" sz="1300" dirty="0"/>
                    </a:p>
                  </a:txBody>
                  <a:tcPr/>
                </a:tc>
                <a:tc>
                  <a:txBody>
                    <a:bodyPr/>
                    <a:lstStyle/>
                    <a:p>
                      <a:pPr algn="r"/>
                      <a:r>
                        <a:rPr lang="fr-CA" sz="1300" b="0" dirty="0" smtClean="0"/>
                        <a:t>0,36 [0,17 – 0,78]</a:t>
                      </a:r>
                      <a:endParaRPr lang="fr-CA" sz="1300" b="0" dirty="0"/>
                    </a:p>
                  </a:txBody>
                  <a:tcPr/>
                </a:tc>
                <a:tc>
                  <a:txBody>
                    <a:bodyPr/>
                    <a:lstStyle/>
                    <a:p>
                      <a:pPr algn="r"/>
                      <a:r>
                        <a:rPr lang="fr-CA" sz="1300" b="0" dirty="0" smtClean="0"/>
                        <a:t>P = 0,005</a:t>
                      </a:r>
                      <a:endParaRPr lang="fr-CA" sz="1300" b="0"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240922521"/>
              </p:ext>
            </p:extLst>
          </p:nvPr>
        </p:nvGraphicFramePr>
        <p:xfrm>
          <a:off x="3545632" y="3429000"/>
          <a:ext cx="5256584" cy="1356360"/>
        </p:xfrm>
        <a:graphic>
          <a:graphicData uri="http://schemas.openxmlformats.org/drawingml/2006/table">
            <a:tbl>
              <a:tblPr firstRow="1" bandRow="1">
                <a:tableStyleId>{F5AB1C69-6EDB-4FF4-983F-18BD219EF322}</a:tableStyleId>
              </a:tblPr>
              <a:tblGrid>
                <a:gridCol w="1368152"/>
                <a:gridCol w="1656184"/>
                <a:gridCol w="1368152"/>
                <a:gridCol w="864096"/>
              </a:tblGrid>
              <a:tr h="280073">
                <a:tc>
                  <a:txBody>
                    <a:bodyPr/>
                    <a:lstStyle/>
                    <a:p>
                      <a:r>
                        <a:rPr lang="fr-CA" sz="1300" dirty="0" smtClean="0"/>
                        <a:t>Placebo (N = 99)</a:t>
                      </a:r>
                      <a:endParaRPr lang="fr-CA" sz="1300" dirty="0"/>
                    </a:p>
                  </a:txBody>
                  <a:tcPr/>
                </a:tc>
                <a:tc>
                  <a:txBody>
                    <a:bodyPr/>
                    <a:lstStyle/>
                    <a:p>
                      <a:r>
                        <a:rPr lang="fr-CA" sz="1300" dirty="0" smtClean="0"/>
                        <a:t>Vitamine D (N = 148)</a:t>
                      </a:r>
                      <a:endParaRPr lang="fr-CA" sz="13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300" dirty="0" smtClean="0"/>
                        <a:t>RR [IC</a:t>
                      </a:r>
                      <a:r>
                        <a:rPr lang="fr-CA" sz="1300" baseline="0" dirty="0" smtClean="0"/>
                        <a:t> 95%]</a:t>
                      </a:r>
                      <a:endParaRPr lang="fr-CA" sz="1300" dirty="0" smtClean="0"/>
                    </a:p>
                  </a:txBody>
                  <a:tcPr/>
                </a:tc>
                <a:tc>
                  <a:txBody>
                    <a:bodyPr/>
                    <a:lstStyle/>
                    <a:p>
                      <a:pPr algn="ctr"/>
                      <a:r>
                        <a:rPr lang="fr-CA" sz="1300" dirty="0" smtClean="0"/>
                        <a:t>Valeur p</a:t>
                      </a:r>
                      <a:endParaRPr lang="fr-CA" sz="1300" dirty="0"/>
                    </a:p>
                  </a:txBody>
                  <a:tcPr/>
                </a:tc>
              </a:tr>
              <a:tr h="227822">
                <a:tc>
                  <a:txBody>
                    <a:bodyPr/>
                    <a:lstStyle/>
                    <a:p>
                      <a:r>
                        <a:rPr lang="fr-CA" sz="1300" dirty="0" smtClean="0">
                          <a:sym typeface="Wingdings" panose="05000000000000000000" pitchFamily="2" charset="2"/>
                        </a:rPr>
                        <a:t>1</a:t>
                      </a:r>
                      <a:r>
                        <a:rPr lang="fr-CA" sz="1300" baseline="30000" dirty="0" smtClean="0">
                          <a:sym typeface="Wingdings" panose="05000000000000000000" pitchFamily="2" charset="2"/>
                        </a:rPr>
                        <a:t>er</a:t>
                      </a:r>
                      <a:r>
                        <a:rPr lang="fr-CA" sz="1300" baseline="0" dirty="0" smtClean="0">
                          <a:sym typeface="Wingdings" panose="05000000000000000000" pitchFamily="2" charset="2"/>
                        </a:rPr>
                        <a:t> mois</a:t>
                      </a:r>
                      <a:r>
                        <a:rPr lang="fr-CA" sz="1300" dirty="0" smtClean="0">
                          <a:sym typeface="Wingdings" panose="05000000000000000000" pitchFamily="2" charset="2"/>
                        </a:rPr>
                        <a:t> 8</a:t>
                      </a:r>
                    </a:p>
                  </a:txBody>
                  <a:tcPr/>
                </a:tc>
                <a:tc>
                  <a:txBody>
                    <a:bodyPr/>
                    <a:lstStyle/>
                    <a:p>
                      <a:r>
                        <a:rPr lang="fr-CA" sz="1300" dirty="0" smtClean="0"/>
                        <a:t>1</a:t>
                      </a:r>
                      <a:r>
                        <a:rPr lang="fr-CA" sz="1300" baseline="30000" dirty="0" smtClean="0"/>
                        <a:t>er</a:t>
                      </a:r>
                      <a:r>
                        <a:rPr lang="fr-CA" sz="1300" dirty="0" smtClean="0"/>
                        <a:t> mois </a:t>
                      </a:r>
                      <a:r>
                        <a:rPr lang="fr-CA" sz="1300" dirty="0" smtClean="0">
                          <a:sym typeface="Wingdings" panose="05000000000000000000" pitchFamily="2" charset="2"/>
                        </a:rPr>
                        <a:t> 2</a:t>
                      </a:r>
                      <a:endParaRPr lang="fr-CA" sz="1300" dirty="0"/>
                    </a:p>
                  </a:txBody>
                  <a:tcPr/>
                </a:tc>
                <a:tc>
                  <a:txBody>
                    <a:bodyPr/>
                    <a:lstStyle/>
                    <a:p>
                      <a:r>
                        <a:rPr lang="fr-CA" sz="1300" dirty="0" smtClean="0"/>
                        <a:t>0,17</a:t>
                      </a:r>
                      <a:endParaRPr lang="fr-CA" sz="1300" dirty="0"/>
                    </a:p>
                  </a:txBody>
                  <a:tcPr/>
                </a:tc>
                <a:tc>
                  <a:txBody>
                    <a:bodyPr/>
                    <a:lstStyle/>
                    <a:p>
                      <a:pPr algn="r"/>
                      <a:r>
                        <a:rPr lang="fr-CA" sz="1300" b="1" dirty="0" smtClean="0"/>
                        <a:t>p</a:t>
                      </a:r>
                      <a:r>
                        <a:rPr lang="fr-CA" sz="1300" b="1" baseline="0" dirty="0" smtClean="0"/>
                        <a:t> = 0,009</a:t>
                      </a:r>
                      <a:endParaRPr lang="fr-CA" sz="1300" b="1" dirty="0"/>
                    </a:p>
                  </a:txBody>
                  <a:tcPr/>
                </a:tc>
              </a:tr>
              <a:tr h="213183">
                <a:tc>
                  <a:txBody>
                    <a:bodyPr/>
                    <a:lstStyle/>
                    <a:p>
                      <a:r>
                        <a:rPr lang="fr-CA" sz="1300" dirty="0" smtClean="0"/>
                        <a:t>2</a:t>
                      </a:r>
                      <a:r>
                        <a:rPr lang="fr-CA" sz="1300" baseline="30000" dirty="0" smtClean="0"/>
                        <a:t>e</a:t>
                      </a:r>
                      <a:r>
                        <a:rPr lang="fr-CA" sz="1300" dirty="0" smtClean="0"/>
                        <a:t> mois </a:t>
                      </a:r>
                      <a:r>
                        <a:rPr lang="fr-CA" sz="1300" baseline="0" dirty="0" smtClean="0">
                          <a:sym typeface="Wingdings" panose="05000000000000000000" pitchFamily="2" charset="2"/>
                        </a:rPr>
                        <a:t> 4</a:t>
                      </a:r>
                      <a:endParaRPr lang="fr-CA" sz="1300" dirty="0"/>
                    </a:p>
                  </a:txBody>
                  <a:tcPr/>
                </a:tc>
                <a:tc>
                  <a:txBody>
                    <a:bodyPr/>
                    <a:lstStyle/>
                    <a:p>
                      <a:r>
                        <a:rPr lang="fr-CA" sz="1300" dirty="0" smtClean="0"/>
                        <a:t>2</a:t>
                      </a:r>
                      <a:r>
                        <a:rPr lang="fr-CA" sz="1300" baseline="30000" dirty="0" smtClean="0"/>
                        <a:t>e</a:t>
                      </a:r>
                      <a:r>
                        <a:rPr lang="fr-CA" sz="1300" dirty="0" smtClean="0"/>
                        <a:t> mois </a:t>
                      </a:r>
                      <a:r>
                        <a:rPr lang="fr-CA" sz="1300" dirty="0" smtClean="0">
                          <a:sym typeface="Wingdings" panose="05000000000000000000" pitchFamily="2" charset="2"/>
                        </a:rPr>
                        <a:t> 18</a:t>
                      </a:r>
                      <a:endParaRPr lang="fr-CA" sz="1300" dirty="0"/>
                    </a:p>
                  </a:txBody>
                  <a:tcPr/>
                </a:tc>
                <a:tc>
                  <a:txBody>
                    <a:bodyPr/>
                    <a:lstStyle/>
                    <a:p>
                      <a:r>
                        <a:rPr lang="fr-CA" sz="1300" dirty="0" smtClean="0"/>
                        <a:t>3,0</a:t>
                      </a:r>
                      <a:endParaRPr lang="fr-CA" sz="1300" dirty="0"/>
                    </a:p>
                  </a:txBody>
                  <a:tcPr/>
                </a:tc>
                <a:tc>
                  <a:txBody>
                    <a:bodyPr/>
                    <a:lstStyle/>
                    <a:p>
                      <a:pPr algn="r"/>
                      <a:endParaRPr lang="fr-CA" sz="1300" b="1" dirty="0"/>
                    </a:p>
                  </a:txBody>
                  <a:tcPr/>
                </a:tc>
              </a:tr>
              <a:tr h="359044">
                <a:tc>
                  <a:txBody>
                    <a:bodyPr/>
                    <a:lstStyle/>
                    <a:p>
                      <a:r>
                        <a:rPr lang="fr-CA" sz="1300" dirty="0" smtClean="0"/>
                        <a:t>Total 2 mois</a:t>
                      </a:r>
                      <a:r>
                        <a:rPr lang="fr-CA" sz="1300" dirty="0" smtClean="0">
                          <a:sym typeface="Wingdings" panose="05000000000000000000" pitchFamily="2" charset="2"/>
                        </a:rPr>
                        <a:t> 12 </a:t>
                      </a:r>
                    </a:p>
                    <a:p>
                      <a:pPr algn="r"/>
                      <a:r>
                        <a:rPr lang="fr-CA" sz="1300" dirty="0" smtClean="0">
                          <a:sym typeface="Wingdings" panose="05000000000000000000" pitchFamily="2" charset="2"/>
                        </a:rPr>
                        <a:t>(12,1%)</a:t>
                      </a:r>
                      <a:endParaRPr lang="fr-CA" sz="1300" dirty="0"/>
                    </a:p>
                  </a:txBody>
                  <a:tcPr/>
                </a:tc>
                <a:tc>
                  <a:txBody>
                    <a:bodyPr/>
                    <a:lstStyle/>
                    <a:p>
                      <a:r>
                        <a:rPr lang="fr-CA" sz="1300" dirty="0" smtClean="0"/>
                        <a:t>Total 2 mois </a:t>
                      </a:r>
                      <a:r>
                        <a:rPr lang="fr-CA" sz="1300" baseline="0" dirty="0" smtClean="0">
                          <a:sym typeface="Wingdings" panose="05000000000000000000" pitchFamily="2" charset="2"/>
                        </a:rPr>
                        <a:t> 20</a:t>
                      </a:r>
                    </a:p>
                    <a:p>
                      <a:pPr algn="r"/>
                      <a:r>
                        <a:rPr lang="fr-CA" sz="1300" baseline="0" dirty="0" smtClean="0">
                          <a:sym typeface="Wingdings" panose="05000000000000000000" pitchFamily="2" charset="2"/>
                        </a:rPr>
                        <a:t>(13,5%)</a:t>
                      </a:r>
                      <a:endParaRPr lang="fr-CA" sz="1300" dirty="0"/>
                    </a:p>
                  </a:txBody>
                  <a:tcPr/>
                </a:tc>
                <a:tc>
                  <a:txBody>
                    <a:bodyPr/>
                    <a:lstStyle/>
                    <a:p>
                      <a:r>
                        <a:rPr lang="fr-CA" sz="1300" dirty="0" smtClean="0"/>
                        <a:t>1,11 [0,57 – 2,18]</a:t>
                      </a:r>
                      <a:endParaRPr lang="fr-CA" sz="1300" dirty="0"/>
                    </a:p>
                  </a:txBody>
                  <a:tcPr/>
                </a:tc>
                <a:tc>
                  <a:txBody>
                    <a:bodyPr/>
                    <a:lstStyle/>
                    <a:p>
                      <a:pPr algn="r"/>
                      <a:r>
                        <a:rPr lang="fr-CA" sz="1300" b="1" dirty="0" smtClean="0"/>
                        <a:t>p = 0,75</a:t>
                      </a:r>
                      <a:endParaRPr lang="fr-CA" sz="1300" b="1" dirty="0"/>
                    </a:p>
                  </a:txBody>
                  <a:tcPr/>
                </a:tc>
              </a:tr>
            </a:tbl>
          </a:graphicData>
        </a:graphic>
      </p:graphicFrame>
    </p:spTree>
    <p:extLst>
      <p:ext uri="{BB962C8B-B14F-4D97-AF65-F5344CB8AC3E}">
        <p14:creationId xmlns:p14="http://schemas.microsoft.com/office/powerpoint/2010/main" val="163265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09344065"/>
              </p:ext>
            </p:extLst>
          </p:nvPr>
        </p:nvGraphicFramePr>
        <p:xfrm>
          <a:off x="0" y="-50998"/>
          <a:ext cx="9143999" cy="7025909"/>
        </p:xfrm>
        <a:graphic>
          <a:graphicData uri="http://schemas.openxmlformats.org/drawingml/2006/table">
            <a:tbl>
              <a:tblPr firstRow="1" firstCol="1" bandRow="1">
                <a:tableStyleId>{93296810-A885-4BE3-A3E7-6D5BEEA58F35}</a:tableStyleId>
              </a:tblPr>
              <a:tblGrid>
                <a:gridCol w="719177"/>
                <a:gridCol w="1984640"/>
                <a:gridCol w="360577"/>
                <a:gridCol w="144231"/>
                <a:gridCol w="721153"/>
                <a:gridCol w="1081730"/>
                <a:gridCol w="793268"/>
                <a:gridCol w="665757"/>
                <a:gridCol w="776549"/>
                <a:gridCol w="671043"/>
                <a:gridCol w="1225874"/>
              </a:tblGrid>
              <a:tr h="423253">
                <a:tc>
                  <a:txBody>
                    <a:bodyPr/>
                    <a:lstStyle/>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gridSpan="5">
                  <a:txBody>
                    <a:bodyPr/>
                    <a:lstStyle/>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r">
                        <a:lnSpc>
                          <a:spcPct val="115000"/>
                        </a:lnSpc>
                        <a:spcAft>
                          <a:spcPts val="0"/>
                        </a:spcAft>
                      </a:pPr>
                      <a:endParaRPr lang="fr-CA" sz="1300" dirty="0">
                        <a:effectLst/>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4">
                  <a:txBody>
                    <a:bodyPr/>
                    <a:lstStyle/>
                    <a:p>
                      <a:pPr algn="ctr">
                        <a:lnSpc>
                          <a:spcPct val="115000"/>
                        </a:lnSpc>
                        <a:spcAft>
                          <a:spcPts val="0"/>
                        </a:spcAft>
                      </a:pPr>
                      <a:r>
                        <a:rPr lang="fr-CA" sz="1300" dirty="0" smtClean="0">
                          <a:effectLst/>
                        </a:rPr>
                        <a:t>Intervention</a:t>
                      </a:r>
                      <a:endParaRPr lang="fr-CA" sz="1300" dirty="0">
                        <a:effectLst/>
                        <a:latin typeface="Calibri"/>
                        <a:ea typeface="Calibri"/>
                        <a:cs typeface="Times New Roman"/>
                      </a:endParaRPr>
                    </a:p>
                  </a:txBody>
                  <a:tcPr marL="68580" marR="68580" marT="0" marB="0" anchor="b">
                    <a:lnL w="12700" cap="flat" cmpd="sng" algn="ctr">
                      <a:noFill/>
                      <a:prstDash val="solid"/>
                      <a:round/>
                      <a:headEnd type="none" w="med" len="med"/>
                      <a:tailEnd type="none" w="med" len="med"/>
                    </a:lnL>
                  </a:tcPr>
                </a:tc>
                <a:tc hMerge="1">
                  <a:txBody>
                    <a:bodyPr/>
                    <a:lstStyle/>
                    <a:p>
                      <a:endParaRPr lang="fr-CA"/>
                    </a:p>
                  </a:txBody>
                  <a:tcPr>
                    <a:lnL w="12700" cap="flat" cmpd="sng" algn="ctr">
                      <a:solidFill>
                        <a:schemeClr val="tx1"/>
                      </a:solidFill>
                      <a:prstDash val="solid"/>
                      <a:round/>
                      <a:headEnd type="none" w="med" len="med"/>
                      <a:tailEnd type="none" w="med" len="med"/>
                    </a:lnL>
                  </a:tcPr>
                </a:tc>
                <a:tc hMerge="1">
                  <a:txBody>
                    <a:bodyPr/>
                    <a:lstStyle/>
                    <a:p>
                      <a:endParaRPr lang="fr-CA"/>
                    </a:p>
                  </a:txBody>
                  <a:tcPr/>
                </a:tc>
                <a:tc hMerge="1">
                  <a:txBody>
                    <a:bodyPr/>
                    <a:lstStyle/>
                    <a:p>
                      <a:endParaRPr lang="fr-CA"/>
                    </a:p>
                  </a:txBody>
                  <a:tcPr/>
                </a:tc>
              </a:tr>
              <a:tr h="497591">
                <a:tc>
                  <a:txBody>
                    <a:bodyPr/>
                    <a:lstStyle/>
                    <a:p>
                      <a:pPr algn="ctr">
                        <a:lnSpc>
                          <a:spcPct val="115000"/>
                        </a:lnSpc>
                        <a:spcAft>
                          <a:spcPts val="0"/>
                        </a:spcAft>
                      </a:pPr>
                      <a:endParaRPr lang="fr-CA" sz="1300" dirty="0">
                        <a:effectLst/>
                        <a:latin typeface="Calibri"/>
                        <a:ea typeface="Calibri"/>
                        <a:cs typeface="Times New Roman"/>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fr-CA" sz="1300" kern="1200" dirty="0" smtClean="0">
                          <a:effectLst/>
                        </a:rPr>
                        <a:t>Critères d’inclusion</a:t>
                      </a:r>
                    </a:p>
                    <a:p>
                      <a:pPr marL="0" algn="ctr" defTabSz="914400" rtl="0" eaLnBrk="1" latinLnBrk="0" hangingPunct="1">
                        <a:lnSpc>
                          <a:spcPct val="115000"/>
                        </a:lnSpc>
                        <a:spcAft>
                          <a:spcPts val="0"/>
                        </a:spcAft>
                      </a:pPr>
                      <a:r>
                        <a:rPr lang="fr-CA" sz="1300" kern="1200" dirty="0" smtClean="0">
                          <a:effectLst/>
                        </a:rPr>
                        <a:t>Critères d’exclusion</a:t>
                      </a:r>
                      <a:endParaRPr lang="fr-CA" sz="1300" kern="1200" dirty="0">
                        <a:solidFill>
                          <a:schemeClr val="dk1"/>
                        </a:solidFill>
                        <a:effectLst/>
                        <a:latin typeface="Calibri"/>
                        <a:ea typeface="Calibri"/>
                        <a:cs typeface="Calibri"/>
                      </a:endParaRPr>
                    </a:p>
                  </a:txBody>
                  <a:tcPr marL="68580" marR="68580" marT="0" marB="0" anchor="ctr">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fr-CA" sz="1300" dirty="0">
                          <a:effectLst/>
                        </a:rPr>
                        <a:t>Taille de l’échantillon</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pPr algn="ctr">
                        <a:lnSpc>
                          <a:spcPct val="115000"/>
                        </a:lnSpc>
                        <a:spcAft>
                          <a:spcPts val="0"/>
                        </a:spcAft>
                      </a:pPr>
                      <a:endParaRPr lang="fr-CA"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CA" sz="1300" dirty="0">
                          <a:effectLst/>
                        </a:rPr>
                        <a:t>Lieu de recrutement</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Latitude</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Dose</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Posologie</a:t>
                      </a:r>
                      <a:endParaRPr lang="fr-CA" sz="12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Durée</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300" dirty="0">
                          <a:effectLst/>
                        </a:rPr>
                        <a:t>Moment</a:t>
                      </a:r>
                      <a:endParaRPr lang="fr-CA" sz="13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r>
              <a:tr h="978019">
                <a:tc rowSpan="2">
                  <a:txBody>
                    <a:bodyPr/>
                    <a:lstStyle/>
                    <a:p>
                      <a:pPr algn="ctr">
                        <a:lnSpc>
                          <a:spcPct val="115000"/>
                        </a:lnSpc>
                        <a:spcAft>
                          <a:spcPts val="0"/>
                        </a:spcAft>
                      </a:pPr>
                      <a:r>
                        <a:rPr lang="fr-CA" sz="1300" cap="small" dirty="0">
                          <a:effectLst/>
                        </a:rPr>
                        <a:t>Majak </a:t>
                      </a:r>
                      <a:endParaRPr lang="fr-CA" sz="1300" dirty="0">
                        <a:effectLst/>
                      </a:endParaRPr>
                    </a:p>
                    <a:p>
                      <a:pPr algn="ctr">
                        <a:lnSpc>
                          <a:spcPct val="115000"/>
                        </a:lnSpc>
                        <a:spcAft>
                          <a:spcPts val="0"/>
                        </a:spcAft>
                      </a:pPr>
                      <a:r>
                        <a:rPr lang="fr-CA" sz="1300" cap="small" dirty="0">
                          <a:effectLst/>
                        </a:rPr>
                        <a:t>2011</a:t>
                      </a:r>
                      <a:endParaRPr lang="fr-CA" sz="13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0000"/>
                        </a:lnSpc>
                        <a:spcBef>
                          <a:spcPts val="0"/>
                        </a:spcBef>
                        <a:spcAft>
                          <a:spcPts val="0"/>
                        </a:spcAft>
                      </a:pPr>
                      <a:r>
                        <a:rPr lang="fr-CA" sz="1300" b="1" dirty="0" smtClean="0">
                          <a:effectLst/>
                        </a:rPr>
                        <a:t>Inclusion</a:t>
                      </a:r>
                      <a:r>
                        <a:rPr lang="fr-CA" sz="1300" dirty="0" smtClean="0">
                          <a:effectLst/>
                        </a:rPr>
                        <a:t> :</a:t>
                      </a:r>
                    </a:p>
                    <a:p>
                      <a:pPr marL="342900" lvl="0" indent="-342900">
                        <a:lnSpc>
                          <a:spcPct val="100000"/>
                        </a:lnSpc>
                        <a:spcBef>
                          <a:spcPts val="0"/>
                        </a:spcBef>
                        <a:spcAft>
                          <a:spcPts val="0"/>
                        </a:spcAft>
                        <a:buFont typeface="Calibri"/>
                        <a:buChar char="-"/>
                      </a:pPr>
                      <a:r>
                        <a:rPr lang="fr-CA" sz="1300" dirty="0" smtClean="0">
                          <a:effectLst/>
                        </a:rPr>
                        <a:t>5 – 18 ans </a:t>
                      </a:r>
                    </a:p>
                    <a:p>
                      <a:pPr marL="342900" lvl="0" indent="-342900">
                        <a:lnSpc>
                          <a:spcPct val="100000"/>
                        </a:lnSpc>
                        <a:spcBef>
                          <a:spcPts val="0"/>
                        </a:spcBef>
                        <a:spcAft>
                          <a:spcPts val="0"/>
                        </a:spcAft>
                        <a:buFont typeface="Calibri"/>
                        <a:buChar char="-"/>
                      </a:pPr>
                      <a:r>
                        <a:rPr lang="fr-CA" sz="1300" dirty="0" smtClean="0">
                          <a:effectLst/>
                        </a:rPr>
                        <a:t>Nouveau dx d’asthme</a:t>
                      </a:r>
                    </a:p>
                    <a:p>
                      <a:pPr marL="342900" lvl="0" indent="-342900">
                        <a:lnSpc>
                          <a:spcPct val="100000"/>
                        </a:lnSpc>
                        <a:spcBef>
                          <a:spcPts val="0"/>
                        </a:spcBef>
                        <a:spcAft>
                          <a:spcPts val="0"/>
                        </a:spcAft>
                        <a:buFont typeface="Calibri"/>
                        <a:buChar char="-"/>
                      </a:pPr>
                      <a:r>
                        <a:rPr lang="fr-CA" sz="1300" dirty="0" smtClean="0">
                          <a:effectLst/>
                        </a:rPr>
                        <a:t>Sensible seulement aux acariens</a:t>
                      </a:r>
                      <a:endParaRPr lang="fr-CA" sz="1300" dirty="0" smtClean="0">
                        <a:effectLst/>
                        <a:latin typeface="+mn-lt"/>
                        <a:ea typeface="Calibri"/>
                        <a:cs typeface="Calibri"/>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r">
                        <a:lnSpc>
                          <a:spcPct val="100000"/>
                        </a:lnSpc>
                        <a:spcBef>
                          <a:spcPts val="0"/>
                        </a:spcBef>
                        <a:spcAft>
                          <a:spcPts val="0"/>
                        </a:spcAft>
                      </a:pPr>
                      <a:r>
                        <a:rPr lang="fr-CA" sz="1300" dirty="0">
                          <a:effectLst/>
                        </a:rPr>
                        <a:t>N = 48</a:t>
                      </a:r>
                    </a:p>
                    <a:p>
                      <a:pPr>
                        <a:lnSpc>
                          <a:spcPct val="100000"/>
                        </a:lnSpc>
                        <a:spcBef>
                          <a:spcPts val="0"/>
                        </a:spcBef>
                        <a:spcAft>
                          <a:spcPts val="0"/>
                        </a:spcAft>
                      </a:pPr>
                      <a:r>
                        <a:rPr lang="fr-CA" sz="1300" dirty="0">
                          <a:effectLst/>
                        </a:rPr>
                        <a:t> </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hMerge="1">
                  <a:txBody>
                    <a:bodyPr/>
                    <a:lstStyle/>
                    <a:p>
                      <a:pPr>
                        <a:lnSpc>
                          <a:spcPct val="115000"/>
                        </a:lnSpc>
                        <a:spcAft>
                          <a:spcPts val="0"/>
                        </a:spcAft>
                      </a:pPr>
                      <a:endParaRPr lang="fr-CA"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CA" sz="1300" dirty="0">
                          <a:effectLst/>
                        </a:rPr>
                        <a:t>Clinique d’allergie d’un hôpital universitaire</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lnSpc>
                          <a:spcPct val="115000"/>
                        </a:lnSpc>
                        <a:spcAft>
                          <a:spcPts val="0"/>
                        </a:spcAft>
                      </a:pPr>
                      <a:r>
                        <a:rPr lang="fr-CA" sz="1300" dirty="0">
                          <a:effectLst/>
                        </a:rPr>
                        <a:t>Pologne</a:t>
                      </a:r>
                    </a:p>
                    <a:p>
                      <a:pPr algn="ctr">
                        <a:lnSpc>
                          <a:spcPct val="115000"/>
                        </a:lnSpc>
                        <a:spcAft>
                          <a:spcPts val="0"/>
                        </a:spcAft>
                      </a:pPr>
                      <a:r>
                        <a:rPr lang="fr-CA" sz="1300" dirty="0">
                          <a:effectLst/>
                        </a:rPr>
                        <a:t>51°N</a:t>
                      </a:r>
                      <a:endParaRPr lang="fr-CA" sz="13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500 </a:t>
                      </a:r>
                      <a:r>
                        <a:rPr lang="fr-CA" sz="1300" dirty="0" smtClean="0">
                          <a:effectLst/>
                        </a:rPr>
                        <a:t>UI</a:t>
                      </a:r>
                    </a:p>
                    <a:p>
                      <a:pPr algn="ctr">
                        <a:lnSpc>
                          <a:spcPct val="115000"/>
                        </a:lnSpc>
                        <a:spcAft>
                          <a:spcPts val="0"/>
                        </a:spcAft>
                      </a:pPr>
                      <a:r>
                        <a:rPr lang="fr-CA" sz="1300" dirty="0" smtClean="0">
                          <a:effectLst/>
                        </a:rPr>
                        <a:t>/jour</a:t>
                      </a:r>
                      <a:endParaRPr lang="fr-CA" sz="1300" dirty="0">
                        <a:effectLst/>
                        <a:latin typeface="Calibri"/>
                        <a:ea typeface="Calibri"/>
                        <a:cs typeface="Times New Roman"/>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DIE</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smtClean="0">
                          <a:effectLst/>
                        </a:rPr>
                        <a:t>6 mois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smtClean="0">
                          <a:effectLst/>
                        </a:rPr>
                        <a:t>NS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59">
                <a:tc vMerge="1">
                  <a:txBody>
                    <a:bodyPr/>
                    <a:lstStyle/>
                    <a:p>
                      <a:endParaRPr lang="fr-CA"/>
                    </a:p>
                  </a:txBody>
                  <a:tcPr/>
                </a:tc>
                <a:tc gridSpan="5">
                  <a:txBody>
                    <a:bodyPr/>
                    <a:lstStyle/>
                    <a:p>
                      <a:pPr>
                        <a:lnSpc>
                          <a:spcPct val="100000"/>
                        </a:lnSpc>
                        <a:spcBef>
                          <a:spcPts val="0"/>
                        </a:spcBef>
                        <a:spcAft>
                          <a:spcPts val="0"/>
                        </a:spcAft>
                      </a:pPr>
                      <a:r>
                        <a:rPr lang="fr-CA" sz="1300" b="1" dirty="0" smtClean="0">
                          <a:effectLst/>
                        </a:rPr>
                        <a:t>Exclusion</a:t>
                      </a:r>
                      <a:r>
                        <a:rPr lang="fr-CA" sz="1300" dirty="0" smtClean="0">
                          <a:effectLst/>
                        </a:rPr>
                        <a:t> :</a:t>
                      </a: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fr-CA" sz="1300" dirty="0" smtClean="0">
                          <a:effectLst/>
                        </a:rPr>
                        <a:t>Tx avec cortico / Immunothérapie</a:t>
                      </a:r>
                    </a:p>
                    <a:p>
                      <a:pPr marL="342900" lvl="0" indent="-342900">
                        <a:lnSpc>
                          <a:spcPct val="100000"/>
                        </a:lnSpc>
                        <a:spcBef>
                          <a:spcPts val="0"/>
                        </a:spcBef>
                        <a:spcAft>
                          <a:spcPts val="0"/>
                        </a:spcAft>
                        <a:buFont typeface="Calibri"/>
                        <a:buChar char="-"/>
                      </a:pPr>
                      <a:r>
                        <a:rPr lang="fr-CA" sz="1300" dirty="0" smtClean="0">
                          <a:effectLst/>
                        </a:rPr>
                        <a:t>Tx de vitamine D x &lt; 6 mois</a:t>
                      </a:r>
                    </a:p>
                    <a:p>
                      <a:pPr marL="342900" lvl="0" indent="-342900">
                        <a:lnSpc>
                          <a:spcPct val="100000"/>
                        </a:lnSpc>
                        <a:spcBef>
                          <a:spcPts val="0"/>
                        </a:spcBef>
                        <a:spcAft>
                          <a:spcPts val="0"/>
                        </a:spcAft>
                        <a:buFont typeface="Calibri"/>
                        <a:buChar char="-"/>
                      </a:pPr>
                      <a:r>
                        <a:rPr lang="fr-CA" sz="1300" dirty="0" smtClean="0">
                          <a:effectLst/>
                        </a:rPr>
                        <a:t>Fx</a:t>
                      </a:r>
                      <a:r>
                        <a:rPr lang="fr-CA" sz="1300" baseline="0" dirty="0" smtClean="0">
                          <a:effectLst/>
                        </a:rPr>
                        <a:t> </a:t>
                      </a:r>
                      <a:r>
                        <a:rPr lang="fr-CA" sz="1300" dirty="0" smtClean="0">
                          <a:effectLst/>
                        </a:rPr>
                        <a:t>x &lt; 2ans</a:t>
                      </a:r>
                      <a:r>
                        <a:rPr lang="fr-CA" sz="1300" baseline="0" dirty="0" smtClean="0">
                          <a:effectLst/>
                        </a:rPr>
                        <a:t> / </a:t>
                      </a:r>
                      <a:r>
                        <a:rPr lang="fr-CA" sz="1300" dirty="0" smtClean="0">
                          <a:effectLst/>
                        </a:rPr>
                        <a:t>IMC &gt; 30</a:t>
                      </a:r>
                      <a:r>
                        <a:rPr lang="fr-CA" sz="1300" baseline="0" dirty="0" smtClean="0">
                          <a:effectLst/>
                        </a:rPr>
                        <a:t> / </a:t>
                      </a:r>
                      <a:r>
                        <a:rPr lang="fr-CA" sz="1300" dirty="0" smtClean="0">
                          <a:effectLst/>
                        </a:rPr>
                        <a:t>Autre maladie chronique</a:t>
                      </a:r>
                      <a:endParaRPr lang="fr-CA" sz="1300" dirty="0" smtClean="0">
                        <a:effectLst/>
                        <a:latin typeface="+mn-lt"/>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pPr>
                        <a:lnSpc>
                          <a:spcPct val="115000"/>
                        </a:lnSpc>
                        <a:spcAft>
                          <a:spcPts val="0"/>
                        </a:spcAft>
                      </a:pPr>
                      <a:endParaRPr lang="fr-CA" sz="1100" dirty="0">
                        <a:effectLst/>
                        <a:latin typeface="Calibri"/>
                        <a:ea typeface="Calibri"/>
                        <a:cs typeface="Times New Roman"/>
                      </a:endParaRPr>
                    </a:p>
                  </a:txBody>
                  <a:tcPr marL="68580" marR="68580" marT="0" marB="0"/>
                </a:tc>
                <a:tc hMerge="1">
                  <a:txBody>
                    <a:bodyPr/>
                    <a:lstStyle/>
                    <a:p>
                      <a:endParaRPr lang="fr-CA" dirty="0"/>
                    </a:p>
                  </a:txBody>
                  <a:tcPr marL="68580" marR="68580" marT="0" marB="0">
                    <a:lnR w="12700" cap="flat" cmpd="sng" algn="ctr">
                      <a:noFill/>
                      <a:prstDash val="solid"/>
                      <a:round/>
                      <a:headEnd type="none" w="med" len="med"/>
                      <a:tailEnd type="none" w="med" len="med"/>
                    </a:lnR>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r>
              <a:tr h="641291">
                <a:tc rowSpan="2">
                  <a:txBody>
                    <a:bodyPr/>
                    <a:lstStyle/>
                    <a:p>
                      <a:pPr algn="ctr">
                        <a:lnSpc>
                          <a:spcPct val="115000"/>
                        </a:lnSpc>
                        <a:spcAft>
                          <a:spcPts val="0"/>
                        </a:spcAft>
                      </a:pPr>
                      <a:r>
                        <a:rPr lang="fr-CA" sz="1300" cap="small" dirty="0">
                          <a:effectLst/>
                        </a:rPr>
                        <a:t>Yadav 2013</a:t>
                      </a:r>
                      <a:endParaRPr lang="fr-CA" sz="13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nSpc>
                          <a:spcPct val="100000"/>
                        </a:lnSpc>
                        <a:spcBef>
                          <a:spcPts val="0"/>
                        </a:spcBef>
                        <a:spcAft>
                          <a:spcPts val="0"/>
                        </a:spcAft>
                      </a:pPr>
                      <a:r>
                        <a:rPr lang="fr-CA" sz="1300" b="1" dirty="0">
                          <a:effectLst/>
                        </a:rPr>
                        <a:t>Inclusion</a:t>
                      </a:r>
                      <a:r>
                        <a:rPr lang="fr-CA" sz="1300" dirty="0">
                          <a:effectLst/>
                        </a:rPr>
                        <a:t> </a:t>
                      </a: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fr-CA" sz="1300" dirty="0" smtClean="0">
                          <a:effectLst/>
                        </a:rPr>
                        <a:t>3 – 14 ans</a:t>
                      </a:r>
                      <a:endParaRPr lang="fr-CA" sz="1300" dirty="0" smtClean="0">
                        <a:effectLst/>
                        <a:latin typeface="+mn-lt"/>
                        <a:ea typeface="Calibri"/>
                        <a:cs typeface="Times New Roman"/>
                      </a:endParaRPr>
                    </a:p>
                    <a:p>
                      <a:pPr marL="342900" lvl="0" indent="-342900">
                        <a:lnSpc>
                          <a:spcPct val="100000"/>
                        </a:lnSpc>
                        <a:spcBef>
                          <a:spcPts val="0"/>
                        </a:spcBef>
                        <a:spcAft>
                          <a:spcPts val="0"/>
                        </a:spcAft>
                        <a:buFont typeface="Calibri"/>
                        <a:buChar char="-"/>
                      </a:pPr>
                      <a:r>
                        <a:rPr lang="fr-CA" sz="1300" dirty="0" smtClean="0">
                          <a:effectLst/>
                        </a:rPr>
                        <a:t>Dx </a:t>
                      </a:r>
                      <a:r>
                        <a:rPr lang="fr-CA" sz="1300" dirty="0">
                          <a:effectLst/>
                        </a:rPr>
                        <a:t>d’asthme </a:t>
                      </a:r>
                      <a:r>
                        <a:rPr lang="fr-CA" sz="1300" dirty="0" smtClean="0">
                          <a:effectLst/>
                        </a:rPr>
                        <a:t>modéré</a:t>
                      </a:r>
                      <a:r>
                        <a:rPr lang="fr-CA" sz="1300" baseline="0" dirty="0" smtClean="0">
                          <a:effectLst/>
                        </a:rPr>
                        <a:t> à sévère</a:t>
                      </a:r>
                      <a:endParaRPr lang="fr-CA" sz="1300" dirty="0">
                        <a:effectLst/>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CA"/>
                    </a:p>
                  </a:txBody>
                  <a:tcPr/>
                </a:tc>
                <a:tc hMerge="1">
                  <a:txBody>
                    <a:bodyPr/>
                    <a:lstStyle/>
                    <a:p>
                      <a:endParaRPr lang="fr-CA"/>
                    </a:p>
                  </a:txBody>
                  <a:tcPr/>
                </a:tc>
                <a:tc>
                  <a:txBody>
                    <a:bodyPr/>
                    <a:lstStyle/>
                    <a:p>
                      <a:pPr algn="r">
                        <a:lnSpc>
                          <a:spcPct val="115000"/>
                        </a:lnSpc>
                        <a:spcAft>
                          <a:spcPts val="0"/>
                        </a:spcAft>
                      </a:pPr>
                      <a:r>
                        <a:rPr lang="fr-CA" sz="1300" dirty="0" smtClean="0">
                          <a:effectLst/>
                        </a:rPr>
                        <a:t>N = 100</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nSpc>
                          <a:spcPct val="115000"/>
                        </a:lnSpc>
                        <a:spcAft>
                          <a:spcPts val="0"/>
                        </a:spcAft>
                      </a:pPr>
                      <a:r>
                        <a:rPr lang="fr-CA" sz="1300" dirty="0">
                          <a:effectLst/>
                        </a:rPr>
                        <a:t>Clinique de </a:t>
                      </a:r>
                      <a:r>
                        <a:rPr lang="fr-CA" sz="1300" dirty="0" smtClean="0">
                          <a:effectLst/>
                        </a:rPr>
                        <a:t>pneumo</a:t>
                      </a:r>
                      <a:r>
                        <a:rPr lang="fr-CA" sz="1300" baseline="0" dirty="0" smtClean="0">
                          <a:effectLst/>
                        </a:rPr>
                        <a:t> </a:t>
                      </a:r>
                      <a:r>
                        <a:rPr lang="fr-CA" sz="1300" dirty="0" smtClean="0">
                          <a:effectLst/>
                        </a:rPr>
                        <a:t>ped dans </a:t>
                      </a:r>
                      <a:r>
                        <a:rPr lang="fr-CA" sz="1300" dirty="0">
                          <a:effectLst/>
                        </a:rPr>
                        <a:t>un hôpital universitaire</a:t>
                      </a:r>
                    </a:p>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Inde</a:t>
                      </a:r>
                    </a:p>
                    <a:p>
                      <a:pPr algn="ctr">
                        <a:lnSpc>
                          <a:spcPct val="115000"/>
                        </a:lnSpc>
                        <a:spcAft>
                          <a:spcPts val="0"/>
                        </a:spcAft>
                      </a:pPr>
                      <a:r>
                        <a:rPr lang="fr-CA" sz="1300" dirty="0">
                          <a:effectLst/>
                        </a:rPr>
                        <a:t>29°N</a:t>
                      </a:r>
                      <a:endParaRPr lang="fr-CA" sz="13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60,000 </a:t>
                      </a:r>
                      <a:r>
                        <a:rPr lang="fr-CA" sz="1300" dirty="0" smtClean="0">
                          <a:effectLst/>
                        </a:rPr>
                        <a:t>UI</a:t>
                      </a:r>
                    </a:p>
                    <a:p>
                      <a:pPr algn="ctr">
                        <a:lnSpc>
                          <a:spcPct val="115000"/>
                        </a:lnSpc>
                        <a:spcAft>
                          <a:spcPts val="0"/>
                        </a:spcAft>
                      </a:pPr>
                      <a:r>
                        <a:rPr lang="fr-CA" sz="1300" dirty="0" smtClean="0">
                          <a:effectLst/>
                        </a:rPr>
                        <a:t>/</a:t>
                      </a:r>
                      <a:r>
                        <a:rPr lang="fr-CA" sz="1300" dirty="0">
                          <a:effectLst/>
                        </a:rPr>
                        <a:t>mois</a:t>
                      </a:r>
                      <a:endParaRPr lang="fr-CA" sz="1300" dirty="0">
                        <a:effectLst/>
                        <a:latin typeface="Calibri"/>
                        <a:ea typeface="Calibri"/>
                        <a:cs typeface="Times New Roman"/>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a:effectLst/>
                        </a:rPr>
                        <a:t>Mensuel</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smtClean="0">
                          <a:effectLst/>
                        </a:rPr>
                        <a:t>6 mois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r-CA" sz="1300" dirty="0" smtClean="0">
                          <a:effectLst/>
                        </a:rPr>
                        <a:t>NS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6901">
                <a:tc vMerge="1">
                  <a:txBody>
                    <a:bodyPr/>
                    <a:lstStyle/>
                    <a:p>
                      <a:endParaRPr lang="fr-CA"/>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00000"/>
                        </a:lnSpc>
                        <a:spcBef>
                          <a:spcPts val="0"/>
                        </a:spcBef>
                        <a:spcAft>
                          <a:spcPts val="0"/>
                        </a:spcAft>
                      </a:pPr>
                      <a:r>
                        <a:rPr lang="fr-CA" sz="1300" b="1" dirty="0">
                          <a:effectLst/>
                        </a:rPr>
                        <a:t>Exclusion</a:t>
                      </a:r>
                      <a:r>
                        <a:rPr lang="fr-CA" sz="1300" dirty="0">
                          <a:effectLst/>
                        </a:rPr>
                        <a:t> </a:t>
                      </a:r>
                    </a:p>
                    <a:p>
                      <a:pPr marL="342900" lvl="0" indent="-342900">
                        <a:lnSpc>
                          <a:spcPct val="100000"/>
                        </a:lnSpc>
                        <a:spcBef>
                          <a:spcPts val="0"/>
                        </a:spcBef>
                        <a:spcAft>
                          <a:spcPts val="0"/>
                        </a:spcAft>
                        <a:buFont typeface="Calibri"/>
                        <a:buChar char="-"/>
                      </a:pPr>
                      <a:r>
                        <a:rPr lang="fr-CA" sz="1300" dirty="0">
                          <a:effectLst/>
                        </a:rPr>
                        <a:t>Sous immunothérapie ou tx anti-IgE</a:t>
                      </a:r>
                    </a:p>
                    <a:p>
                      <a:pPr marL="342900" lvl="0" indent="-342900">
                        <a:lnSpc>
                          <a:spcPct val="100000"/>
                        </a:lnSpc>
                        <a:spcBef>
                          <a:spcPts val="0"/>
                        </a:spcBef>
                        <a:spcAft>
                          <a:spcPts val="0"/>
                        </a:spcAft>
                        <a:buFont typeface="Calibri"/>
                        <a:buChar char="-"/>
                      </a:pPr>
                      <a:r>
                        <a:rPr lang="fr-CA" sz="1300" dirty="0">
                          <a:effectLst/>
                        </a:rPr>
                        <a:t>ATCD naissance prématurée</a:t>
                      </a:r>
                    </a:p>
                    <a:p>
                      <a:pPr marL="342900" lvl="0" indent="-342900">
                        <a:lnSpc>
                          <a:spcPct val="100000"/>
                        </a:lnSpc>
                        <a:spcBef>
                          <a:spcPts val="0"/>
                        </a:spcBef>
                        <a:spcAft>
                          <a:spcPts val="0"/>
                        </a:spcAft>
                        <a:buFont typeface="Calibri"/>
                        <a:buChar char="-"/>
                      </a:pPr>
                      <a:r>
                        <a:rPr lang="fr-CA" sz="1300" dirty="0" smtClean="0">
                          <a:effectLst/>
                        </a:rPr>
                        <a:t>O</a:t>
                      </a:r>
                      <a:r>
                        <a:rPr lang="fr-CA" sz="1300" baseline="-25000" dirty="0" smtClean="0">
                          <a:effectLst/>
                        </a:rPr>
                        <a:t>2</a:t>
                      </a:r>
                      <a:r>
                        <a:rPr lang="fr-CA" sz="1300" dirty="0" smtClean="0">
                          <a:effectLst/>
                        </a:rPr>
                        <a:t> </a:t>
                      </a:r>
                      <a:r>
                        <a:rPr lang="fr-CA" sz="1300" dirty="0">
                          <a:effectLst/>
                        </a:rPr>
                        <a:t>à </a:t>
                      </a:r>
                      <a:r>
                        <a:rPr lang="fr-CA" sz="1300" dirty="0" smtClean="0">
                          <a:effectLst/>
                        </a:rPr>
                        <a:t>domicile</a:t>
                      </a:r>
                      <a:r>
                        <a:rPr lang="fr-CA" sz="1300" baseline="0" dirty="0" smtClean="0">
                          <a:effectLst/>
                        </a:rPr>
                        <a:t> / </a:t>
                      </a:r>
                      <a:r>
                        <a:rPr lang="fr-CA" sz="1300" dirty="0" smtClean="0">
                          <a:effectLst/>
                        </a:rPr>
                        <a:t>Asthme </a:t>
                      </a:r>
                      <a:r>
                        <a:rPr lang="fr-CA" sz="1300" dirty="0">
                          <a:effectLst/>
                        </a:rPr>
                        <a:t>sans wheezing</a:t>
                      </a:r>
                    </a:p>
                    <a:p>
                      <a:pPr marL="342900" lvl="0" indent="-342900">
                        <a:lnSpc>
                          <a:spcPct val="100000"/>
                        </a:lnSpc>
                        <a:spcBef>
                          <a:spcPts val="0"/>
                        </a:spcBef>
                        <a:spcAft>
                          <a:spcPts val="0"/>
                        </a:spcAft>
                        <a:buFont typeface="Calibri"/>
                        <a:buChar char="-"/>
                      </a:pPr>
                      <a:r>
                        <a:rPr lang="fr-CA" sz="1300" dirty="0" smtClean="0">
                          <a:effectLst/>
                        </a:rPr>
                        <a:t>Sx</a:t>
                      </a:r>
                      <a:r>
                        <a:rPr lang="fr-CA" sz="1300" baseline="0" dirty="0" smtClean="0">
                          <a:effectLst/>
                        </a:rPr>
                        <a:t> de d</a:t>
                      </a:r>
                      <a:r>
                        <a:rPr lang="fr-CA" sz="1300" dirty="0" smtClean="0">
                          <a:effectLst/>
                        </a:rPr>
                        <a:t>éficience </a:t>
                      </a:r>
                      <a:r>
                        <a:rPr lang="fr-CA" sz="1300" dirty="0">
                          <a:effectLst/>
                        </a:rPr>
                        <a:t>en vitamine </a:t>
                      </a:r>
                      <a:r>
                        <a:rPr lang="fr-CA" sz="1300" dirty="0" smtClean="0">
                          <a:effectLst/>
                        </a:rPr>
                        <a:t>D</a:t>
                      </a:r>
                      <a:endParaRPr lang="fr-CA" sz="13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tc vMerge="1">
                  <a:txBody>
                    <a:bodyPr/>
                    <a:lstStyle/>
                    <a:p>
                      <a:endParaRPr lang="fr-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vMerge="1">
                  <a:txBody>
                    <a:bodyPr/>
                    <a:lstStyle/>
                    <a:p>
                      <a:endParaRPr lang="fr-CA"/>
                    </a:p>
                  </a:txBody>
                  <a:tcPr/>
                </a:tc>
                <a:tc vMerge="1">
                  <a:txBody>
                    <a:bodyPr/>
                    <a:lstStyle/>
                    <a:p>
                      <a:endParaRPr lang="fr-CA"/>
                    </a:p>
                  </a:txBody>
                  <a:tcPr>
                    <a:lnL w="12700" cap="flat" cmpd="sng" algn="ctr">
                      <a:noFill/>
                      <a:prstDash val="solid"/>
                      <a:round/>
                      <a:headEnd type="none" w="med" len="med"/>
                      <a:tailEnd type="none" w="med" len="med"/>
                    </a:lnL>
                  </a:tcPr>
                </a:tc>
                <a:tc vMerge="1">
                  <a:txBody>
                    <a:bodyPr/>
                    <a:lstStyle/>
                    <a:p>
                      <a:endParaRPr lang="fr-CA"/>
                    </a:p>
                  </a:txBody>
                  <a:tcPr>
                    <a:lnR w="12700" cap="flat" cmpd="sng" algn="ctr">
                      <a:noFill/>
                      <a:prstDash val="solid"/>
                      <a:round/>
                      <a:headEnd type="none" w="med" len="med"/>
                      <a:tailEnd type="none" w="med" len="med"/>
                    </a:lnR>
                  </a:tcPr>
                </a:tc>
                <a:tc vMerge="1">
                  <a:txBody>
                    <a:bodyPr/>
                    <a:lstStyle/>
                    <a:p>
                      <a:endParaRPr lang="fr-CA"/>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vMerge="1">
                  <a:txBody>
                    <a:bodyPr/>
                    <a:lstStyle/>
                    <a:p>
                      <a:endParaRPr lang="fr-CA"/>
                    </a:p>
                  </a:txBody>
                  <a:tcPr/>
                </a:tc>
              </a:tr>
              <a:tr h="864096">
                <a:tc rowSpan="2">
                  <a:txBody>
                    <a:bodyPr/>
                    <a:lstStyle/>
                    <a:p>
                      <a:pPr algn="ctr">
                        <a:lnSpc>
                          <a:spcPct val="115000"/>
                        </a:lnSpc>
                        <a:spcAft>
                          <a:spcPts val="0"/>
                        </a:spcAft>
                      </a:pPr>
                      <a:endParaRPr lang="fr-CA" sz="13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tcPr>
                </a:tc>
                <a:tc gridSpan="2">
                  <a:txBody>
                    <a:bodyPr/>
                    <a:lstStyle/>
                    <a:p>
                      <a:pPr>
                        <a:lnSpc>
                          <a:spcPct val="100000"/>
                        </a:lnSpc>
                        <a:spcBef>
                          <a:spcPts val="0"/>
                        </a:spcBef>
                        <a:spcAft>
                          <a:spcPts val="0"/>
                        </a:spcAft>
                      </a:pPr>
                      <a:r>
                        <a:rPr lang="fr-CA" sz="1300" b="1" dirty="0">
                          <a:effectLst/>
                        </a:rPr>
                        <a:t>Inclusion</a:t>
                      </a:r>
                      <a:r>
                        <a:rPr lang="fr-CA" sz="1300" dirty="0">
                          <a:effectLst/>
                        </a:rPr>
                        <a:t> </a:t>
                      </a: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fr-CA" sz="1300" dirty="0" smtClean="0">
                          <a:effectLst/>
                        </a:rPr>
                        <a:t>6 – 15 ans</a:t>
                      </a:r>
                      <a:endParaRPr lang="fr-CA" sz="1300" dirty="0" smtClean="0">
                        <a:effectLst/>
                        <a:latin typeface="+mn-lt"/>
                        <a:ea typeface="Calibri"/>
                        <a:cs typeface="Times New Roman"/>
                      </a:endParaRPr>
                    </a:p>
                    <a:p>
                      <a:pPr marL="342900" lvl="0" indent="-342900">
                        <a:lnSpc>
                          <a:spcPct val="100000"/>
                        </a:lnSpc>
                        <a:spcBef>
                          <a:spcPts val="0"/>
                        </a:spcBef>
                        <a:spcAft>
                          <a:spcPts val="0"/>
                        </a:spcAft>
                        <a:buFont typeface="Calibri"/>
                        <a:buChar char="-"/>
                      </a:pPr>
                      <a:r>
                        <a:rPr lang="fr-CA" sz="1300" dirty="0" smtClean="0">
                          <a:effectLst/>
                        </a:rPr>
                        <a:t>Dx </a:t>
                      </a:r>
                      <a:r>
                        <a:rPr lang="fr-CA" sz="1300" dirty="0">
                          <a:effectLst/>
                        </a:rPr>
                        <a:t>d’asthme</a:t>
                      </a:r>
                    </a:p>
                    <a:p>
                      <a:pPr marL="342900" lvl="0" indent="-342900">
                        <a:lnSpc>
                          <a:spcPct val="100000"/>
                        </a:lnSpc>
                        <a:spcBef>
                          <a:spcPts val="0"/>
                        </a:spcBef>
                        <a:spcAft>
                          <a:spcPts val="0"/>
                        </a:spcAft>
                        <a:buFont typeface="Calibri"/>
                        <a:buChar char="-"/>
                      </a:pPr>
                      <a:r>
                        <a:rPr lang="fr-CA" sz="1300" dirty="0">
                          <a:effectLst/>
                        </a:rPr>
                        <a:t>Traité par un des trois pédiatres </a:t>
                      </a:r>
                      <a:r>
                        <a:rPr lang="fr-CA" sz="1300" dirty="0" smtClean="0">
                          <a:effectLst/>
                        </a:rPr>
                        <a:t>collaborateurs</a:t>
                      </a:r>
                      <a:endParaRPr lang="fr-CA" sz="1300" dirty="0">
                        <a:effectLst/>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CA"/>
                    </a:p>
                  </a:txBody>
                  <a:tcPr/>
                </a:tc>
                <a:tc gridSpan="2">
                  <a:txBody>
                    <a:bodyPr/>
                    <a:lstStyle/>
                    <a:p>
                      <a:pPr algn="r">
                        <a:lnSpc>
                          <a:spcPct val="100000"/>
                        </a:lnSpc>
                        <a:spcBef>
                          <a:spcPts val="0"/>
                        </a:spcBef>
                        <a:spcAft>
                          <a:spcPts val="0"/>
                        </a:spcAft>
                      </a:pPr>
                      <a:r>
                        <a:rPr lang="fr-CA" sz="1300" dirty="0" smtClean="0">
                          <a:effectLst/>
                        </a:rPr>
                        <a:t>N = 89</a:t>
                      </a:r>
                    </a:p>
                    <a:p>
                      <a:pPr algn="r">
                        <a:lnSpc>
                          <a:spcPct val="100000"/>
                        </a:lnSpc>
                        <a:spcBef>
                          <a:spcPts val="0"/>
                        </a:spcBef>
                        <a:spcAft>
                          <a:spcPts val="0"/>
                        </a:spcAft>
                      </a:pPr>
                      <a:r>
                        <a:rPr lang="fr-CA" sz="1300" dirty="0" smtClean="0">
                          <a:effectLst/>
                        </a:rPr>
                        <a:t> ratio 3 : 2</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CA"/>
                    </a:p>
                  </a:txBody>
                  <a:tcPr/>
                </a:tc>
                <a:tc>
                  <a:txBody>
                    <a:bodyPr/>
                    <a:lstStyle/>
                    <a:p>
                      <a:pPr>
                        <a:lnSpc>
                          <a:spcPct val="115000"/>
                        </a:lnSpc>
                        <a:spcAft>
                          <a:spcPts val="0"/>
                        </a:spcAft>
                      </a:pPr>
                      <a:r>
                        <a:rPr lang="fr-CA" sz="1300" dirty="0">
                          <a:effectLst/>
                        </a:rPr>
                        <a:t>2 hôpitaux </a:t>
                      </a:r>
                    </a:p>
                    <a:p>
                      <a:pPr>
                        <a:lnSpc>
                          <a:spcPct val="115000"/>
                        </a:lnSpc>
                        <a:spcAft>
                          <a:spcPts val="0"/>
                        </a:spcAft>
                      </a:pPr>
                      <a:r>
                        <a:rPr lang="fr-CA" sz="1300" dirty="0">
                          <a:effectLst/>
                        </a:rPr>
                        <a:t>(1 région urbaine, </a:t>
                      </a:r>
                      <a:endParaRPr lang="fr-CA" sz="1300" dirty="0" smtClean="0">
                        <a:effectLst/>
                      </a:endParaRPr>
                    </a:p>
                    <a:p>
                      <a:pPr>
                        <a:lnSpc>
                          <a:spcPct val="115000"/>
                        </a:lnSpc>
                        <a:spcAft>
                          <a:spcPts val="0"/>
                        </a:spcAft>
                      </a:pPr>
                      <a:r>
                        <a:rPr lang="fr-CA" sz="1300" dirty="0" smtClean="0">
                          <a:effectLst/>
                        </a:rPr>
                        <a:t>1 </a:t>
                      </a:r>
                      <a:r>
                        <a:rPr lang="fr-CA" sz="1300" dirty="0">
                          <a:effectLst/>
                        </a:rPr>
                        <a:t>rural)</a:t>
                      </a:r>
                    </a:p>
                    <a:p>
                      <a:pPr>
                        <a:lnSpc>
                          <a:spcPct val="115000"/>
                        </a:lnSpc>
                        <a:spcAft>
                          <a:spcPts val="0"/>
                        </a:spcAft>
                      </a:pPr>
                      <a:r>
                        <a:rPr lang="fr-CA" sz="1300" dirty="0">
                          <a:effectLst/>
                        </a:rPr>
                        <a:t> </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Japon</a:t>
                      </a:r>
                    </a:p>
                    <a:p>
                      <a:pPr algn="ctr">
                        <a:lnSpc>
                          <a:spcPct val="115000"/>
                        </a:lnSpc>
                        <a:spcAft>
                          <a:spcPts val="0"/>
                        </a:spcAft>
                      </a:pPr>
                      <a:r>
                        <a:rPr lang="fr-CA" sz="1300" dirty="0">
                          <a:effectLst/>
                        </a:rPr>
                        <a:t>35°N</a:t>
                      </a:r>
                      <a:endParaRPr lang="fr-CA" sz="1300" dirty="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800 </a:t>
                      </a:r>
                      <a:r>
                        <a:rPr lang="fr-CA" sz="1300" dirty="0" smtClean="0">
                          <a:effectLst/>
                        </a:rPr>
                        <a:t>UI</a:t>
                      </a:r>
                    </a:p>
                    <a:p>
                      <a:pPr algn="ctr">
                        <a:lnSpc>
                          <a:spcPct val="115000"/>
                        </a:lnSpc>
                        <a:spcAft>
                          <a:spcPts val="0"/>
                        </a:spcAft>
                      </a:pPr>
                      <a:r>
                        <a:rPr lang="fr-CA" sz="1300" dirty="0" smtClean="0">
                          <a:effectLst/>
                        </a:rPr>
                        <a:t>/</a:t>
                      </a:r>
                      <a:r>
                        <a:rPr lang="fr-CA" sz="1300" dirty="0">
                          <a:effectLst/>
                        </a:rPr>
                        <a:t>jour</a:t>
                      </a:r>
                      <a:endParaRPr lang="fr-CA" sz="1300" dirty="0">
                        <a:effectLst/>
                        <a:latin typeface="Calibri"/>
                        <a:ea typeface="Calibri"/>
                        <a:cs typeface="Times New Roman"/>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a:effectLst/>
                        </a:rPr>
                        <a:t>BID</a:t>
                      </a:r>
                    </a:p>
                    <a:p>
                      <a:pPr algn="ctr">
                        <a:lnSpc>
                          <a:spcPct val="115000"/>
                        </a:lnSpc>
                        <a:spcAft>
                          <a:spcPts val="0"/>
                        </a:spcAft>
                      </a:pPr>
                      <a:r>
                        <a:rPr lang="fr-CA" sz="1300" dirty="0">
                          <a:effectLst/>
                        </a:rPr>
                        <a:t> </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smtClean="0">
                          <a:effectLst/>
                        </a:rPr>
                        <a:t>2 mois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lnSpc>
                          <a:spcPct val="115000"/>
                        </a:lnSpc>
                        <a:spcAft>
                          <a:spcPts val="0"/>
                        </a:spcAft>
                      </a:pPr>
                      <a:r>
                        <a:rPr lang="fr-CA" sz="1300" dirty="0" smtClean="0">
                          <a:effectLst/>
                        </a:rPr>
                        <a:t>NS</a:t>
                      </a:r>
                      <a:endParaRPr lang="fr-CA" sz="13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359024">
                <a:tc vMerge="1">
                  <a:txBody>
                    <a:bodyPr/>
                    <a:lstStyle/>
                    <a:p>
                      <a:endParaRPr lang="fr-CA"/>
                    </a:p>
                  </a:txBody>
                  <a:tcPr/>
                </a:tc>
                <a:tc gridSpan="5">
                  <a:txBody>
                    <a:bodyPr/>
                    <a:lstStyle/>
                    <a:p>
                      <a:pPr>
                        <a:lnSpc>
                          <a:spcPct val="100000"/>
                        </a:lnSpc>
                        <a:spcBef>
                          <a:spcPts val="0"/>
                        </a:spcBef>
                        <a:spcAft>
                          <a:spcPts val="0"/>
                        </a:spcAft>
                      </a:pPr>
                      <a:r>
                        <a:rPr lang="fr-CA" sz="1300" b="1" dirty="0" smtClean="0">
                          <a:effectLst/>
                        </a:rPr>
                        <a:t>Exclusion</a:t>
                      </a:r>
                      <a:r>
                        <a:rPr lang="fr-CA" sz="1300" dirty="0" smtClean="0">
                          <a:effectLst/>
                        </a:rPr>
                        <a:t> </a:t>
                      </a:r>
                    </a:p>
                    <a:p>
                      <a:pPr marL="342900" lvl="0" indent="-342900">
                        <a:lnSpc>
                          <a:spcPct val="100000"/>
                        </a:lnSpc>
                        <a:spcBef>
                          <a:spcPts val="0"/>
                        </a:spcBef>
                        <a:spcAft>
                          <a:spcPts val="0"/>
                        </a:spcAft>
                        <a:buFont typeface="Calibri"/>
                        <a:buChar char="-"/>
                      </a:pPr>
                      <a:r>
                        <a:rPr lang="fr-CA" sz="1300" dirty="0" smtClean="0">
                          <a:effectLst/>
                        </a:rPr>
                        <a:t>Déjà sous vitamine D</a:t>
                      </a:r>
                    </a:p>
                    <a:p>
                      <a:pPr marL="342900" lvl="0" indent="-342900">
                        <a:lnSpc>
                          <a:spcPct val="100000"/>
                        </a:lnSpc>
                        <a:spcBef>
                          <a:spcPts val="0"/>
                        </a:spcBef>
                        <a:spcAft>
                          <a:spcPts val="0"/>
                        </a:spcAft>
                        <a:buFont typeface="Calibri"/>
                        <a:buChar char="-"/>
                      </a:pPr>
                      <a:r>
                        <a:rPr lang="fr-CA" sz="1300" dirty="0" smtClean="0">
                          <a:effectLst/>
                        </a:rPr>
                        <a:t>ATCD d’intubation, d’hospit pour infection par VRS</a:t>
                      </a:r>
                    </a:p>
                    <a:p>
                      <a:pPr marL="342900" lvl="0" indent="-342900">
                        <a:lnSpc>
                          <a:spcPct val="100000"/>
                        </a:lnSpc>
                        <a:spcBef>
                          <a:spcPts val="0"/>
                        </a:spcBef>
                        <a:spcAft>
                          <a:spcPts val="0"/>
                        </a:spcAft>
                        <a:buFont typeface="Calibri"/>
                        <a:buChar char="-"/>
                      </a:pPr>
                      <a:r>
                        <a:rPr lang="fr-CA" sz="1300" dirty="0" smtClean="0">
                          <a:effectLst/>
                        </a:rPr>
                        <a:t>ATCD néphrolithiase, anomalie Ca, maladie os, fx</a:t>
                      </a:r>
                    </a:p>
                    <a:p>
                      <a:pPr marL="342900" lvl="0" indent="-342900">
                        <a:lnSpc>
                          <a:spcPct val="100000"/>
                        </a:lnSpc>
                        <a:spcBef>
                          <a:spcPts val="0"/>
                        </a:spcBef>
                        <a:spcAft>
                          <a:spcPts val="0"/>
                        </a:spcAft>
                        <a:buFont typeface="Calibri"/>
                        <a:buChar char="-"/>
                      </a:pPr>
                      <a:r>
                        <a:rPr lang="fr-CA" sz="1300" dirty="0" smtClean="0">
                          <a:effectLst/>
                        </a:rPr>
                        <a:t>Maladie chron. autre que asthme</a:t>
                      </a:r>
                    </a:p>
                    <a:p>
                      <a:pPr marL="342900" lvl="0" indent="-342900">
                        <a:lnSpc>
                          <a:spcPct val="100000"/>
                        </a:lnSpc>
                        <a:spcBef>
                          <a:spcPts val="0"/>
                        </a:spcBef>
                        <a:spcAft>
                          <a:spcPts val="0"/>
                        </a:spcAft>
                        <a:buFont typeface="Calibri"/>
                        <a:buChar char="-"/>
                      </a:pPr>
                      <a:r>
                        <a:rPr lang="fr-CA" sz="1300" dirty="0" smtClean="0">
                          <a:effectLst/>
                        </a:rPr>
                        <a:t>Autre difficulté jugée par le pédiatre en charge</a:t>
                      </a:r>
                      <a:endParaRPr lang="fr-CA" sz="1300" dirty="0">
                        <a:effectLst/>
                        <a:latin typeface="Calibri"/>
                        <a:ea typeface="Calibri"/>
                        <a:cs typeface="Times New Roman"/>
                      </a:endParaRPr>
                    </a:p>
                  </a:txBody>
                  <a:tcPr marL="68580" marR="68580" marT="0" marB="0"/>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r>
            </a:tbl>
          </a:graphicData>
        </a:graphic>
      </p:graphicFrame>
      <p:sp>
        <p:nvSpPr>
          <p:cNvPr id="3" name="ZoneTexte 2"/>
          <p:cNvSpPr txBox="1"/>
          <p:nvPr/>
        </p:nvSpPr>
        <p:spPr>
          <a:xfrm>
            <a:off x="-30480" y="4653136"/>
            <a:ext cx="971600" cy="692497"/>
          </a:xfrm>
          <a:prstGeom prst="rect">
            <a:avLst/>
          </a:prstGeom>
          <a:noFill/>
        </p:spPr>
        <p:txBody>
          <a:bodyPr wrap="square" rtlCol="0">
            <a:spAutoFit/>
          </a:bodyPr>
          <a:lstStyle/>
          <a:p>
            <a:r>
              <a:rPr lang="fr-CA" sz="1200" b="1" cap="small" dirty="0" smtClean="0">
                <a:solidFill>
                  <a:schemeClr val="bg1"/>
                </a:solidFill>
                <a:ea typeface="Calibri"/>
                <a:cs typeface="Calibri"/>
              </a:rPr>
              <a:t>Tachimoto</a:t>
            </a:r>
          </a:p>
          <a:p>
            <a:r>
              <a:rPr lang="fr-CA" sz="1300" b="1" cap="small" dirty="0" smtClean="0">
                <a:solidFill>
                  <a:schemeClr val="bg1"/>
                </a:solidFill>
                <a:ea typeface="Calibri"/>
                <a:cs typeface="Calibri"/>
              </a:rPr>
              <a:t>    2016</a:t>
            </a:r>
            <a:endParaRPr lang="fr-CA" sz="1300" dirty="0">
              <a:solidFill>
                <a:schemeClr val="bg1"/>
              </a:solidFill>
              <a:ea typeface="Calibri"/>
              <a:cs typeface="Times New Roman"/>
            </a:endParaRPr>
          </a:p>
          <a:p>
            <a:endParaRPr lang="fr-CA" sz="1300" dirty="0">
              <a:solidFill>
                <a:schemeClr val="bg1"/>
              </a:solidFill>
            </a:endParaRPr>
          </a:p>
        </p:txBody>
      </p:sp>
    </p:spTree>
    <p:extLst>
      <p:ext uri="{BB962C8B-B14F-4D97-AF65-F5344CB8AC3E}">
        <p14:creationId xmlns:p14="http://schemas.microsoft.com/office/powerpoint/2010/main" val="726122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48404140"/>
              </p:ext>
            </p:extLst>
          </p:nvPr>
        </p:nvGraphicFramePr>
        <p:xfrm>
          <a:off x="0" y="260648"/>
          <a:ext cx="9144001" cy="6292058"/>
        </p:xfrm>
        <a:graphic>
          <a:graphicData uri="http://schemas.openxmlformats.org/drawingml/2006/table">
            <a:tbl>
              <a:tblPr firstRow="1" firstCol="1" bandRow="1">
                <a:tableStyleId>{073A0DAA-6AF3-43AB-8588-CEC1D06C72B9}</a:tableStyleId>
              </a:tblPr>
              <a:tblGrid>
                <a:gridCol w="827584"/>
                <a:gridCol w="1296144"/>
                <a:gridCol w="1296144"/>
                <a:gridCol w="5724129"/>
              </a:tblGrid>
              <a:tr h="664647">
                <a:tc>
                  <a:txBody>
                    <a:bodyPr/>
                    <a:lstStyle/>
                    <a:p>
                      <a:pPr algn="l">
                        <a:lnSpc>
                          <a:spcPct val="115000"/>
                        </a:lnSpc>
                        <a:spcAft>
                          <a:spcPts val="0"/>
                        </a:spcAft>
                      </a:pPr>
                      <a:endParaRPr lang="fr-CA" sz="15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F79646"/>
                          </a:solidFill>
                          <a:effectLst/>
                          <a:latin typeface="Calibri"/>
                          <a:ea typeface="Calibri"/>
                          <a:cs typeface="Times New Roman"/>
                        </a:rPr>
                        <a:t>RÉSULTATS</a:t>
                      </a:r>
                      <a:endParaRPr lang="fr-CA" sz="2400" dirty="0">
                        <a:solidFill>
                          <a:srgbClr val="F79646"/>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2071657">
                <a:tc>
                  <a:txBody>
                    <a:bodyPr/>
                    <a:lstStyle/>
                    <a:p>
                      <a:pPr algn="ctr">
                        <a:lnSpc>
                          <a:spcPct val="115000"/>
                        </a:lnSpc>
                        <a:spcAft>
                          <a:spcPts val="0"/>
                        </a:spcAft>
                      </a:pPr>
                      <a:r>
                        <a:rPr lang="fr-CA" sz="1500" b="1" cap="small" dirty="0">
                          <a:effectLst/>
                          <a:latin typeface="Calibri"/>
                          <a:ea typeface="Calibri"/>
                          <a:cs typeface="Calibri"/>
                        </a:rPr>
                        <a:t>Majak </a:t>
                      </a:r>
                      <a:endParaRPr lang="fr-CA" sz="1500" dirty="0">
                        <a:effectLst/>
                        <a:latin typeface="Calibri"/>
                        <a:ea typeface="Calibri"/>
                        <a:cs typeface="Times New Roman"/>
                      </a:endParaRPr>
                    </a:p>
                    <a:p>
                      <a:pPr algn="ctr">
                        <a:lnSpc>
                          <a:spcPct val="115000"/>
                        </a:lnSpc>
                        <a:spcAft>
                          <a:spcPts val="0"/>
                        </a:spcAft>
                      </a:pPr>
                      <a:r>
                        <a:rPr lang="fr-CA" sz="1500" b="1" cap="small" dirty="0">
                          <a:effectLst/>
                          <a:latin typeface="Calibri"/>
                          <a:ea typeface="Calibri"/>
                          <a:cs typeface="Calibri"/>
                        </a:rPr>
                        <a:t>2011</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1)Modification du contrôle </a:t>
                      </a:r>
                      <a:r>
                        <a:rPr lang="fr-CA" sz="1500" dirty="0" smtClean="0">
                          <a:effectLst/>
                          <a:latin typeface="Calibri"/>
                          <a:ea typeface="Calibri"/>
                          <a:cs typeface="Calibri"/>
                        </a:rPr>
                        <a:t>de l’asthme</a:t>
                      </a:r>
                    </a:p>
                    <a:p>
                      <a:pPr algn="l">
                        <a:lnSpc>
                          <a:spcPct val="115000"/>
                        </a:lnSpc>
                        <a:spcAft>
                          <a:spcPts val="0"/>
                        </a:spcAft>
                      </a:pPr>
                      <a:r>
                        <a:rPr lang="fr-CA" sz="1500" dirty="0" smtClean="0">
                          <a:effectLst/>
                          <a:latin typeface="Calibri"/>
                          <a:ea typeface="Calibri"/>
                          <a:cs typeface="Calibri"/>
                        </a:rPr>
                        <a:t>2) Fonction pulmonaire</a:t>
                      </a:r>
                    </a:p>
                    <a:p>
                      <a:pPr algn="l">
                        <a:lnSpc>
                          <a:spcPct val="115000"/>
                        </a:lnSpc>
                        <a:spcAft>
                          <a:spcPts val="0"/>
                        </a:spcAft>
                      </a:pPr>
                      <a:r>
                        <a:rPr lang="fr-CA" sz="1500" dirty="0" smtClean="0">
                          <a:effectLst/>
                          <a:latin typeface="Calibri"/>
                          <a:ea typeface="Calibri"/>
                          <a:cs typeface="Calibri"/>
                        </a:rPr>
                        <a:t>3)</a:t>
                      </a:r>
                      <a:r>
                        <a:rPr lang="fr-CA" sz="1500" baseline="0" dirty="0" smtClean="0">
                          <a:effectLst/>
                          <a:latin typeface="Calibri"/>
                          <a:ea typeface="Calibri"/>
                          <a:cs typeface="Calibri"/>
                        </a:rPr>
                        <a:t> Nombre </a:t>
                      </a:r>
                      <a:r>
                        <a:rPr lang="fr-CA" sz="1400" baseline="0" dirty="0" smtClean="0">
                          <a:effectLst/>
                          <a:latin typeface="Calibri"/>
                          <a:ea typeface="Calibri"/>
                          <a:cs typeface="Calibri"/>
                        </a:rPr>
                        <a:t>d’exacerbations</a:t>
                      </a:r>
                      <a:endParaRPr lang="fr-CA" sz="1400" dirty="0">
                        <a:effectLst/>
                        <a:latin typeface="Calibri"/>
                        <a:ea typeface="Calibri"/>
                        <a:cs typeface="Times New Roman"/>
                      </a:endParaRPr>
                    </a:p>
                  </a:txBody>
                  <a:tcPr marL="68580" marR="68580" marT="0" marB="0"/>
                </a:tc>
                <a:tc>
                  <a:txBody>
                    <a:bodyPr/>
                    <a:lstStyle/>
                    <a:p>
                      <a:pPr algn="l">
                        <a:lnSpc>
                          <a:spcPct val="114000"/>
                        </a:lnSpc>
                        <a:spcAft>
                          <a:spcPts val="0"/>
                        </a:spcAft>
                      </a:pPr>
                      <a:r>
                        <a:rPr lang="fr-CA" sz="1500" b="0" dirty="0" smtClean="0">
                          <a:effectLst/>
                          <a:latin typeface="Calibri"/>
                          <a:ea typeface="Calibri"/>
                          <a:cs typeface="Calibri"/>
                        </a:rPr>
                        <a:t>1) </a:t>
                      </a:r>
                      <a:r>
                        <a:rPr lang="fr-CA" sz="1500" b="1" dirty="0" smtClean="0">
                          <a:effectLst/>
                          <a:latin typeface="Calibri"/>
                          <a:ea typeface="Calibri"/>
                          <a:cs typeface="Calibri"/>
                        </a:rPr>
                        <a:t>Score </a:t>
                      </a:r>
                      <a:r>
                        <a:rPr lang="fr-CA" sz="1500" b="1" dirty="0">
                          <a:effectLst/>
                          <a:latin typeface="Calibri"/>
                          <a:ea typeface="Calibri"/>
                          <a:cs typeface="Calibri"/>
                        </a:rPr>
                        <a:t>de symptômes </a:t>
                      </a:r>
                      <a:r>
                        <a:rPr lang="fr-CA" sz="1500" b="0" i="1" dirty="0">
                          <a:effectLst/>
                          <a:latin typeface="Calibri"/>
                          <a:ea typeface="Calibri"/>
                          <a:cs typeface="Calibri"/>
                        </a:rPr>
                        <a:t>ATAQ</a:t>
                      </a:r>
                      <a:r>
                        <a:rPr lang="fr-CA" sz="1500" dirty="0">
                          <a:effectLst/>
                          <a:latin typeface="Calibri"/>
                          <a:ea typeface="Calibri"/>
                          <a:cs typeface="Calibri"/>
                        </a:rPr>
                        <a:t> </a:t>
                      </a:r>
                      <a:r>
                        <a:rPr lang="fr-CA" sz="1500" dirty="0" smtClean="0">
                          <a:effectLst/>
                          <a:latin typeface="Calibri"/>
                          <a:ea typeface="Calibri"/>
                          <a:cs typeface="Calibri"/>
                        </a:rPr>
                        <a:t>pour enfants</a:t>
                      </a:r>
                    </a:p>
                    <a:p>
                      <a:pPr algn="l">
                        <a:lnSpc>
                          <a:spcPct val="114000"/>
                        </a:lnSpc>
                        <a:spcAft>
                          <a:spcPts val="0"/>
                        </a:spcAft>
                      </a:pPr>
                      <a:r>
                        <a:rPr lang="fr-CA" sz="1500" dirty="0" smtClean="0">
                          <a:effectLst/>
                          <a:latin typeface="Calibri"/>
                          <a:ea typeface="Calibri"/>
                          <a:cs typeface="Calibri"/>
                        </a:rPr>
                        <a:t>2) VEMS mesuré</a:t>
                      </a:r>
                      <a:r>
                        <a:rPr lang="fr-CA" sz="1500" baseline="0" dirty="0" smtClean="0">
                          <a:effectLst/>
                          <a:latin typeface="Calibri"/>
                          <a:ea typeface="Calibri"/>
                          <a:cs typeface="Calibri"/>
                        </a:rPr>
                        <a:t> par spirométrie</a:t>
                      </a:r>
                    </a:p>
                    <a:p>
                      <a:pPr algn="l">
                        <a:lnSpc>
                          <a:spcPct val="114000"/>
                        </a:lnSpc>
                        <a:spcAft>
                          <a:spcPts val="0"/>
                        </a:spcAft>
                      </a:pPr>
                      <a:r>
                        <a:rPr lang="fr-CA" sz="1500" baseline="0" dirty="0" smtClean="0">
                          <a:effectLst/>
                          <a:latin typeface="Calibri"/>
                          <a:ea typeface="Calibri"/>
                          <a:cs typeface="Calibri"/>
                        </a:rPr>
                        <a:t>3) Non précisé</a:t>
                      </a:r>
                      <a:endParaRPr lang="fr-CA" sz="1500" dirty="0" smtClean="0">
                        <a:effectLst/>
                        <a:latin typeface="Calibri"/>
                        <a:ea typeface="Calibri"/>
                        <a:cs typeface="Calibri"/>
                      </a:endParaRPr>
                    </a:p>
                  </a:txBody>
                  <a:tcPr marL="68580" marR="68580" marT="0" marB="0"/>
                </a:tc>
                <a:tc>
                  <a:txBody>
                    <a:bodyPr/>
                    <a:lstStyle/>
                    <a:p>
                      <a:pPr algn="l">
                        <a:lnSpc>
                          <a:spcPct val="114000"/>
                        </a:lnSpc>
                        <a:spcAft>
                          <a:spcPts val="0"/>
                        </a:spcAft>
                      </a:pPr>
                      <a:r>
                        <a:rPr lang="fr-CA" sz="1500" dirty="0" smtClean="0">
                          <a:effectLst/>
                          <a:latin typeface="Calibri"/>
                          <a:ea typeface="Calibri"/>
                          <a:cs typeface="Calibri"/>
                        </a:rPr>
                        <a:t>Absence de différence</a:t>
                      </a:r>
                      <a:r>
                        <a:rPr lang="fr-CA" sz="1500" baseline="0" dirty="0" smtClean="0">
                          <a:effectLst/>
                          <a:latin typeface="Calibri"/>
                          <a:ea typeface="Calibri"/>
                          <a:cs typeface="Calibri"/>
                        </a:rPr>
                        <a:t> significative dans l’amélioration </a:t>
                      </a:r>
                      <a:r>
                        <a:rPr lang="fr-CA" sz="1500" dirty="0" smtClean="0">
                          <a:effectLst/>
                          <a:latin typeface="Calibri"/>
                          <a:ea typeface="Calibri"/>
                          <a:cs typeface="Calibri"/>
                        </a:rPr>
                        <a:t>d</a:t>
                      </a:r>
                      <a:r>
                        <a:rPr lang="fr-CA" sz="1500" u="none" dirty="0" smtClean="0">
                          <a:effectLst/>
                          <a:latin typeface="Calibri"/>
                          <a:ea typeface="Calibri"/>
                          <a:cs typeface="Calibri"/>
                        </a:rPr>
                        <a:t>u</a:t>
                      </a:r>
                      <a:r>
                        <a:rPr lang="fr-CA" sz="1500" b="1" u="none" dirty="0" smtClean="0">
                          <a:effectLst/>
                          <a:latin typeface="Calibri"/>
                          <a:ea typeface="Calibri"/>
                          <a:cs typeface="Calibri"/>
                        </a:rPr>
                        <a:t> </a:t>
                      </a:r>
                      <a:r>
                        <a:rPr lang="fr-CA" sz="1500" b="1" u="sng" dirty="0" smtClean="0">
                          <a:effectLst/>
                          <a:latin typeface="Calibri"/>
                          <a:ea typeface="Calibri"/>
                          <a:cs typeface="Calibri"/>
                        </a:rPr>
                        <a:t>score de sx </a:t>
                      </a:r>
                      <a:r>
                        <a:rPr lang="fr-CA" sz="1500" b="1" u="sng" dirty="0">
                          <a:effectLst/>
                          <a:latin typeface="Calibri"/>
                          <a:ea typeface="Calibri"/>
                          <a:cs typeface="Calibri"/>
                        </a:rPr>
                        <a:t>ATAQ</a:t>
                      </a:r>
                      <a:r>
                        <a:rPr lang="fr-CA" sz="1500" dirty="0">
                          <a:effectLst/>
                          <a:latin typeface="Calibri"/>
                          <a:ea typeface="Calibri"/>
                          <a:cs typeface="Calibri"/>
                        </a:rPr>
                        <a:t> </a:t>
                      </a:r>
                      <a:r>
                        <a:rPr lang="fr-CA" sz="1500" b="0" u="none" dirty="0" smtClean="0">
                          <a:effectLst/>
                          <a:latin typeface="Calibri"/>
                          <a:ea typeface="Calibri"/>
                          <a:cs typeface="Calibri"/>
                        </a:rPr>
                        <a:t>entre les deux groupe</a:t>
                      </a:r>
                      <a:r>
                        <a:rPr lang="fr-CA" sz="1500" b="0" u="none" baseline="0" dirty="0" smtClean="0">
                          <a:effectLst/>
                          <a:latin typeface="Calibri"/>
                          <a:ea typeface="Calibri"/>
                          <a:cs typeface="Calibri"/>
                        </a:rPr>
                        <a:t>s à 6 mois de traitement.</a:t>
                      </a:r>
                      <a:endParaRPr lang="fr-CA" sz="1500" b="0" u="none" dirty="0">
                        <a:effectLst/>
                        <a:latin typeface="Calibri"/>
                        <a:ea typeface="Calibri"/>
                        <a:cs typeface="Times New Roman"/>
                      </a:endParaRPr>
                    </a:p>
                  </a:txBody>
                  <a:tcPr marL="89535" marR="89535" marT="0" marB="0"/>
                </a:tc>
              </a:tr>
              <a:tr h="1730217">
                <a:tc>
                  <a:txBody>
                    <a:bodyPr/>
                    <a:lstStyle/>
                    <a:p>
                      <a:pPr algn="ctr">
                        <a:lnSpc>
                          <a:spcPct val="115000"/>
                        </a:lnSpc>
                        <a:spcAft>
                          <a:spcPts val="0"/>
                        </a:spcAft>
                      </a:pPr>
                      <a:r>
                        <a:rPr lang="fr-CA" sz="1500" b="1" cap="small" dirty="0">
                          <a:effectLst/>
                          <a:latin typeface="Calibri"/>
                          <a:ea typeface="Calibri"/>
                          <a:cs typeface="Calibri"/>
                        </a:rPr>
                        <a:t>Yadav 2013</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Modification du niveau de sévérité</a:t>
                      </a:r>
                      <a:r>
                        <a:rPr lang="fr-CA" sz="1500" baseline="0" dirty="0" smtClean="0">
                          <a:effectLst/>
                          <a:latin typeface="+mn-lt"/>
                          <a:ea typeface="Calibri"/>
                          <a:cs typeface="Calibri"/>
                        </a:rPr>
                        <a:t> </a:t>
                      </a:r>
                      <a:r>
                        <a:rPr lang="fr-CA" sz="1500" dirty="0" smtClean="0">
                          <a:effectLst/>
                          <a:latin typeface="Calibri"/>
                          <a:ea typeface="Calibri"/>
                          <a:cs typeface="Calibri"/>
                        </a:rPr>
                        <a:t>de </a:t>
                      </a:r>
                      <a:r>
                        <a:rPr lang="fr-CA" sz="1500" dirty="0">
                          <a:effectLst/>
                          <a:latin typeface="Calibri"/>
                          <a:ea typeface="Calibri"/>
                          <a:cs typeface="Calibri"/>
                        </a:rPr>
                        <a:t>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Évaluation</a:t>
                      </a:r>
                      <a:r>
                        <a:rPr lang="fr-CA" sz="1500" baseline="0" dirty="0" smtClean="0">
                          <a:effectLst/>
                          <a:latin typeface="Calibri"/>
                          <a:ea typeface="Calibri"/>
                          <a:cs typeface="Calibri"/>
                        </a:rPr>
                        <a:t> du </a:t>
                      </a:r>
                      <a:r>
                        <a:rPr lang="fr-CA" sz="1500" b="1" baseline="0" dirty="0" smtClean="0">
                          <a:effectLst/>
                          <a:latin typeface="Calibri"/>
                          <a:ea typeface="Calibri"/>
                          <a:cs typeface="Calibri"/>
                        </a:rPr>
                        <a:t>n</a:t>
                      </a:r>
                      <a:r>
                        <a:rPr lang="fr-CA" sz="1500" b="1" dirty="0" smtClean="0">
                          <a:effectLst/>
                          <a:latin typeface="Calibri"/>
                          <a:ea typeface="Calibri"/>
                          <a:cs typeface="Calibri"/>
                        </a:rPr>
                        <a:t>iveau de </a:t>
                      </a:r>
                      <a:r>
                        <a:rPr lang="fr-CA" sz="1500" b="1" dirty="0">
                          <a:effectLst/>
                          <a:latin typeface="Calibri"/>
                          <a:ea typeface="Calibri"/>
                          <a:cs typeface="Calibri"/>
                        </a:rPr>
                        <a:t>sévérité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p>
                    <a:p>
                      <a:pPr algn="l">
                        <a:lnSpc>
                          <a:spcPct val="115000"/>
                        </a:lnSpc>
                        <a:spcAft>
                          <a:spcPts val="0"/>
                        </a:spcAft>
                      </a:pPr>
                      <a:endParaRPr lang="fr-CA" sz="1500" b="1" dirty="0" smtClean="0">
                        <a:effectLst/>
                        <a:latin typeface="Calibri"/>
                        <a:ea typeface="Calibri"/>
                        <a:cs typeface="Calibri"/>
                      </a:endParaRPr>
                    </a:p>
                    <a:p>
                      <a:pPr algn="l">
                        <a:lnSpc>
                          <a:spcPct val="115000"/>
                        </a:lnSpc>
                        <a:spcAft>
                          <a:spcPts val="0"/>
                        </a:spcAft>
                      </a:pPr>
                      <a:endParaRPr lang="fr-CA" sz="1500" b="1" dirty="0">
                        <a:effectLst/>
                        <a:latin typeface="Calibri"/>
                        <a:ea typeface="Calibri"/>
                        <a:cs typeface="Times New Roman"/>
                      </a:endParaRPr>
                    </a:p>
                  </a:txBody>
                  <a:tcPr marL="68580" marR="68580" marT="0" marB="0"/>
                </a:tc>
                <a:tc>
                  <a:txBody>
                    <a:bodyPr/>
                    <a:lstStyle/>
                    <a:p>
                      <a:pPr algn="l">
                        <a:lnSpc>
                          <a:spcPct val="115000"/>
                        </a:lnSpc>
                        <a:spcAft>
                          <a:spcPts val="1000"/>
                        </a:spcAft>
                      </a:pPr>
                      <a:r>
                        <a:rPr lang="fr-CA" sz="1500" dirty="0" smtClean="0">
                          <a:effectLst/>
                          <a:latin typeface="Calibri"/>
                          <a:ea typeface="Calibri"/>
                          <a:cs typeface="Calibri"/>
                        </a:rPr>
                        <a:t>Amélioration significative du niveau de sévérité de l’asthme pour le groupe vitamine D </a:t>
                      </a:r>
                      <a:r>
                        <a:rPr lang="fr-CA" sz="1500" b="0" dirty="0" smtClean="0">
                          <a:effectLst/>
                          <a:latin typeface="+mn-lt"/>
                          <a:ea typeface="Calibri"/>
                          <a:cs typeface="Calibri"/>
                        </a:rPr>
                        <a:t>à</a:t>
                      </a:r>
                      <a:r>
                        <a:rPr lang="fr-CA" sz="1500" b="1" dirty="0" smtClean="0">
                          <a:effectLst/>
                          <a:latin typeface="+mn-lt"/>
                          <a:ea typeface="Calibri"/>
                          <a:cs typeface="Calibri"/>
                        </a:rPr>
                        <a:t> 6 mois de traitement</a:t>
                      </a:r>
                      <a:r>
                        <a:rPr lang="fr-CA" sz="1500" b="0" dirty="0" smtClean="0">
                          <a:effectLst/>
                          <a:latin typeface="+mn-lt"/>
                          <a:ea typeface="Calibri"/>
                          <a:cs typeface="Calibri"/>
                        </a:rPr>
                        <a:t>,</a:t>
                      </a:r>
                      <a:r>
                        <a:rPr lang="fr-CA" sz="1500" b="0" baseline="0" dirty="0" smtClean="0">
                          <a:effectLst/>
                          <a:latin typeface="+mn-lt"/>
                          <a:ea typeface="Calibri"/>
                          <a:cs typeface="Calibri"/>
                        </a:rPr>
                        <a:t> comparé au placebo.</a:t>
                      </a:r>
                      <a:endParaRPr lang="fr-CA" sz="1500" dirty="0" smtClean="0">
                        <a:effectLst/>
                        <a:latin typeface="+mn-lt"/>
                        <a:ea typeface="Calibri"/>
                        <a:cs typeface="Calibri"/>
                      </a:endParaRPr>
                    </a:p>
                    <a:p>
                      <a:pPr algn="l">
                        <a:lnSpc>
                          <a:spcPct val="115000"/>
                        </a:lnSpc>
                        <a:spcAft>
                          <a:spcPts val="1000"/>
                        </a:spcAft>
                      </a:pPr>
                      <a:endParaRPr lang="fr-CA" sz="1500" dirty="0">
                        <a:effectLst/>
                        <a:latin typeface="Calibri"/>
                        <a:ea typeface="Calibri"/>
                        <a:cs typeface="Times New Roman"/>
                      </a:endParaRPr>
                    </a:p>
                  </a:txBody>
                  <a:tcPr marL="89535" marR="89535" marT="0" marB="0"/>
                </a:tc>
              </a:tr>
              <a:tr h="1730954">
                <a:tc>
                  <a:txBody>
                    <a:bodyPr/>
                    <a:lstStyle/>
                    <a:p>
                      <a:pPr algn="ctr">
                        <a:lnSpc>
                          <a:spcPct val="115000"/>
                        </a:lnSpc>
                        <a:spcAft>
                          <a:spcPts val="0"/>
                        </a:spcAft>
                      </a:pPr>
                      <a:r>
                        <a:rPr lang="fr-CA" sz="1200" b="1" cap="small" dirty="0">
                          <a:effectLst/>
                          <a:latin typeface="Calibri"/>
                          <a:ea typeface="Calibri"/>
                          <a:cs typeface="Calibri"/>
                        </a:rPr>
                        <a:t>Tachimoto</a:t>
                      </a:r>
                      <a:r>
                        <a:rPr lang="fr-CA" sz="1500" b="1" cap="small" dirty="0">
                          <a:effectLst/>
                          <a:latin typeface="Calibri"/>
                          <a:ea typeface="Calibri"/>
                          <a:cs typeface="Calibri"/>
                        </a:rPr>
                        <a:t> 2016</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latin typeface="Calibri"/>
                          <a:ea typeface="Calibri"/>
                          <a:cs typeface="Calibri"/>
                        </a:rPr>
                        <a:t>Modification du </a:t>
                      </a:r>
                      <a:r>
                        <a:rPr lang="fr-CA" sz="1500" dirty="0" smtClean="0">
                          <a:effectLst/>
                          <a:latin typeface="Calibri"/>
                          <a:ea typeface="Calibri"/>
                          <a:cs typeface="Calibri"/>
                        </a:rPr>
                        <a:t>niveau</a:t>
                      </a:r>
                      <a:r>
                        <a:rPr lang="fr-CA" sz="1500" baseline="0" dirty="0" smtClean="0">
                          <a:effectLst/>
                          <a:latin typeface="Calibri"/>
                          <a:ea typeface="Calibri"/>
                          <a:cs typeface="Calibri"/>
                        </a:rPr>
                        <a:t> de </a:t>
                      </a:r>
                      <a:r>
                        <a:rPr lang="fr-CA" sz="1500" dirty="0" smtClean="0">
                          <a:effectLst/>
                          <a:latin typeface="Calibri"/>
                          <a:ea typeface="Calibri"/>
                          <a:cs typeface="Calibri"/>
                        </a:rPr>
                        <a:t>contrôle </a:t>
                      </a:r>
                      <a:r>
                        <a:rPr lang="fr-CA" sz="1500" dirty="0">
                          <a:effectLst/>
                          <a:latin typeface="Calibri"/>
                          <a:ea typeface="Calibri"/>
                          <a:cs typeface="Calibri"/>
                        </a:rPr>
                        <a:t>de 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Nombre</a:t>
                      </a:r>
                      <a:r>
                        <a:rPr lang="fr-CA" sz="1500" baseline="0" dirty="0" smtClean="0">
                          <a:effectLst/>
                          <a:latin typeface="Calibri"/>
                          <a:ea typeface="Calibri"/>
                          <a:cs typeface="Calibri"/>
                        </a:rPr>
                        <a:t> </a:t>
                      </a:r>
                      <a:r>
                        <a:rPr lang="fr-CA" sz="1500" dirty="0" smtClean="0">
                          <a:effectLst/>
                          <a:latin typeface="Calibri"/>
                          <a:ea typeface="Calibri"/>
                          <a:cs typeface="Calibri"/>
                        </a:rPr>
                        <a:t>de </a:t>
                      </a:r>
                      <a:r>
                        <a:rPr lang="fr-CA" sz="1500" b="1" dirty="0" smtClean="0">
                          <a:effectLst/>
                          <a:latin typeface="Calibri"/>
                          <a:ea typeface="Calibri"/>
                          <a:cs typeface="Calibri"/>
                        </a:rPr>
                        <a:t>critères</a:t>
                      </a:r>
                      <a:r>
                        <a:rPr lang="fr-CA" sz="1500" b="1" baseline="0" dirty="0" smtClean="0">
                          <a:effectLst/>
                          <a:latin typeface="Calibri"/>
                          <a:ea typeface="Calibri"/>
                          <a:cs typeface="Calibri"/>
                        </a:rPr>
                        <a:t> de contrôle</a:t>
                      </a:r>
                      <a:r>
                        <a:rPr lang="fr-CA" sz="1500" b="1" dirty="0" smtClean="0">
                          <a:effectLst/>
                          <a:latin typeface="Calibri"/>
                          <a:ea typeface="Calibri"/>
                          <a:cs typeface="Calibri"/>
                        </a:rPr>
                        <a:t>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endParaRPr lang="fr-CA" sz="1500" b="0" i="1" dirty="0">
                        <a:effectLst/>
                        <a:latin typeface="Calibri"/>
                        <a:ea typeface="Calibri"/>
                        <a:cs typeface="Times New Roman"/>
                      </a:endParaRPr>
                    </a:p>
                  </a:txBody>
                  <a:tcPr marL="68580" marR="68580" marT="0" marB="0"/>
                </a:tc>
                <a:tc>
                  <a:txBody>
                    <a:bodyPr/>
                    <a:lstStyle/>
                    <a:p>
                      <a:pPr algn="l">
                        <a:lnSpc>
                          <a:spcPct val="100000"/>
                        </a:lnSpc>
                        <a:spcAft>
                          <a:spcPts val="0"/>
                        </a:spcAft>
                      </a:pPr>
                      <a:r>
                        <a:rPr lang="fr-CA" sz="1500" dirty="0" smtClean="0">
                          <a:effectLst/>
                          <a:latin typeface="Calibri"/>
                          <a:ea typeface="Calibri"/>
                          <a:cs typeface="Times New Roman"/>
                        </a:rPr>
                        <a:t>Amélioration significative du score</a:t>
                      </a:r>
                      <a:r>
                        <a:rPr lang="fr-CA" sz="1500" baseline="0" dirty="0" smtClean="0">
                          <a:effectLst/>
                          <a:latin typeface="Calibri"/>
                          <a:ea typeface="Calibri"/>
                          <a:cs typeface="Times New Roman"/>
                        </a:rPr>
                        <a:t> de contrôle de l’asthme pour le groupe vitamine D après les 2 mois de traitement, comparé au placebo.</a:t>
                      </a:r>
                      <a:endParaRPr lang="fr-CA" sz="1500" dirty="0">
                        <a:effectLst/>
                        <a:latin typeface="Calibri"/>
                        <a:ea typeface="Calibri"/>
                        <a:cs typeface="Times New Roman"/>
                      </a:endParaRPr>
                    </a:p>
                  </a:txBody>
                  <a:tcPr marL="67486" marR="67486" marT="0" marB="0"/>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992132954"/>
              </p:ext>
            </p:extLst>
          </p:nvPr>
        </p:nvGraphicFramePr>
        <p:xfrm>
          <a:off x="3563887" y="1496576"/>
          <a:ext cx="5472609" cy="135636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24)</a:t>
                      </a:r>
                      <a:endParaRPr lang="fr-CA" sz="1300" dirty="0"/>
                    </a:p>
                  </a:txBody>
                  <a:tcPr/>
                </a:tc>
                <a:tc>
                  <a:txBody>
                    <a:bodyPr/>
                    <a:lstStyle/>
                    <a:p>
                      <a:r>
                        <a:rPr lang="fr-CA" sz="1300" dirty="0" smtClean="0"/>
                        <a:t>Vitamine D (N=24)</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sym typeface="Wingdings" panose="05000000000000000000" pitchFamily="2" charset="2"/>
                        </a:rPr>
                        <a:t>0 mois </a:t>
                      </a:r>
                      <a:r>
                        <a:rPr lang="fr-CA" sz="1300" baseline="0" dirty="0" smtClean="0">
                          <a:sym typeface="Wingdings" panose="05000000000000000000" pitchFamily="2" charset="2"/>
                        </a:rPr>
                        <a:t> 3,43</a:t>
                      </a:r>
                      <a:endParaRPr lang="fr-CA" sz="1300" dirty="0" smtClean="0">
                        <a:sym typeface="Wingdings" panose="05000000000000000000" pitchFamily="2" charset="2"/>
                      </a:endParaRPr>
                    </a:p>
                  </a:txBody>
                  <a:tcPr/>
                </a:tc>
                <a:tc>
                  <a:txBody>
                    <a:bodyPr/>
                    <a:lstStyle/>
                    <a:p>
                      <a:r>
                        <a:rPr lang="fr-CA" sz="1300" baseline="0" dirty="0" smtClean="0">
                          <a:sym typeface="Wingdings" panose="05000000000000000000" pitchFamily="2" charset="2"/>
                        </a:rPr>
                        <a:t>0 mois  3,08</a:t>
                      </a:r>
                      <a:endParaRPr lang="fr-CA" sz="1300" dirty="0" smtClean="0">
                        <a:sym typeface="Wingdings" panose="05000000000000000000" pitchFamily="2" charset="2"/>
                      </a:endParaRPr>
                    </a:p>
                  </a:txBody>
                  <a:tcPr/>
                </a:tc>
                <a:tc>
                  <a:txBody>
                    <a:bodyPr/>
                    <a:lstStyle/>
                    <a:p>
                      <a:pPr algn="r"/>
                      <a:r>
                        <a:rPr lang="fr-CA" sz="1300" dirty="0" smtClean="0"/>
                        <a:t>p = 0,49</a:t>
                      </a:r>
                      <a:endParaRPr lang="fr-CA" sz="1300" dirty="0"/>
                    </a:p>
                  </a:txBody>
                  <a:tcPr/>
                </a:tc>
              </a:tr>
              <a:tr h="152745">
                <a:tc gridSpan="3">
                  <a:txBody>
                    <a:bodyPr/>
                    <a:lstStyle/>
                    <a:p>
                      <a:pPr algn="r"/>
                      <a:r>
                        <a:rPr lang="fr-CA" sz="1300" dirty="0" smtClean="0">
                          <a:sym typeface="Wingdings" panose="05000000000000000000" pitchFamily="2" charset="2"/>
                        </a:rPr>
                        <a:t>Au 3</a:t>
                      </a:r>
                      <a:r>
                        <a:rPr lang="fr-CA" sz="1300" baseline="30000" dirty="0" smtClean="0">
                          <a:sym typeface="Wingdings" panose="05000000000000000000" pitchFamily="2" charset="2"/>
                        </a:rPr>
                        <a:t>e</a:t>
                      </a:r>
                      <a:r>
                        <a:rPr lang="fr-CA" sz="1300" dirty="0" smtClean="0">
                          <a:sym typeface="Wingdings" panose="05000000000000000000" pitchFamily="2" charset="2"/>
                        </a:rPr>
                        <a:t> mois</a:t>
                      </a:r>
                      <a:r>
                        <a:rPr lang="fr-CA" sz="1300" baseline="0" dirty="0" smtClean="0">
                          <a:sym typeface="Wingdings" panose="05000000000000000000" pitchFamily="2" charset="2"/>
                        </a:rPr>
                        <a:t> </a:t>
                      </a:r>
                      <a:r>
                        <a:rPr lang="fr-CA" sz="1300" dirty="0" smtClean="0">
                          <a:sym typeface="Wingdings" panose="05000000000000000000" pitchFamily="2" charset="2"/>
                        </a:rPr>
                        <a:t> </a:t>
                      </a:r>
                      <a:r>
                        <a:rPr lang="fr-CA" sz="1300" b="1" dirty="0" smtClean="0">
                          <a:sym typeface="Wingdings" panose="05000000000000000000" pitchFamily="2" charset="2"/>
                        </a:rPr>
                        <a:t>p = 0,004</a:t>
                      </a:r>
                    </a:p>
                  </a:txBody>
                  <a:tcPr/>
                </a:tc>
                <a:tc hMerge="1">
                  <a:txBody>
                    <a:bodyPr/>
                    <a:lstStyle/>
                    <a:p>
                      <a:endParaRPr lang="fr-CA" sz="1300" dirty="0" smtClean="0">
                        <a:sym typeface="Wingdings" panose="05000000000000000000" pitchFamily="2" charset="2"/>
                      </a:endParaRPr>
                    </a:p>
                  </a:txBody>
                  <a:tcPr/>
                </a:tc>
                <a:tc hMerge="1">
                  <a:txBody>
                    <a:bodyPr/>
                    <a:lstStyle/>
                    <a:p>
                      <a:endParaRPr lang="fr-CA" sz="1300" dirty="0"/>
                    </a:p>
                  </a:txBody>
                  <a:tcPr/>
                </a:tc>
              </a:tr>
              <a:tr h="35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baseline="0" dirty="0" smtClean="0">
                          <a:sym typeface="Wingdings" panose="05000000000000000000" pitchFamily="2" charset="2"/>
                        </a:rPr>
                        <a:t>6 mois</a:t>
                      </a:r>
                      <a:r>
                        <a:rPr lang="fr-CA" sz="1300" dirty="0" smtClean="0">
                          <a:sym typeface="Wingdings" panose="05000000000000000000" pitchFamily="2" charset="2"/>
                        </a:rPr>
                        <a:t> 0,33</a:t>
                      </a:r>
                      <a:endParaRPr lang="fr-CA" sz="1300" dirty="0" smtClean="0"/>
                    </a:p>
                    <a:p>
                      <a:endParaRPr lang="fr-CA"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0,63</a:t>
                      </a:r>
                      <a:endParaRPr lang="fr-CA" sz="1300" dirty="0" smtClean="0"/>
                    </a:p>
                  </a:txBody>
                  <a:tcPr/>
                </a:tc>
                <a:tc>
                  <a:txBody>
                    <a:bodyPr/>
                    <a:lstStyle/>
                    <a:p>
                      <a:pPr algn="r"/>
                      <a:r>
                        <a:rPr lang="fr-CA" sz="1300" b="1" dirty="0" smtClean="0"/>
                        <a:t>p =</a:t>
                      </a:r>
                      <a:r>
                        <a:rPr lang="fr-CA" sz="1300" b="1" baseline="0" dirty="0" smtClean="0"/>
                        <a:t> 0,82</a:t>
                      </a:r>
                      <a:endParaRPr lang="fr-CA" sz="1300" b="1"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108867647"/>
              </p:ext>
            </p:extLst>
          </p:nvPr>
        </p:nvGraphicFramePr>
        <p:xfrm>
          <a:off x="3563888" y="5359240"/>
          <a:ext cx="5472609" cy="112014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35)</a:t>
                      </a:r>
                      <a:endParaRPr lang="fr-CA" sz="1300" dirty="0"/>
                    </a:p>
                  </a:txBody>
                  <a:tcPr/>
                </a:tc>
                <a:tc>
                  <a:txBody>
                    <a:bodyPr/>
                    <a:lstStyle/>
                    <a:p>
                      <a:r>
                        <a:rPr lang="fr-CA" sz="1300" dirty="0" smtClean="0"/>
                        <a:t>Vitamine D (N=54)</a:t>
                      </a:r>
                      <a:endParaRPr lang="fr-CA" sz="1300" dirty="0"/>
                    </a:p>
                  </a:txBody>
                  <a:tcPr/>
                </a:tc>
                <a:tc>
                  <a:txBody>
                    <a:bodyPr/>
                    <a:lstStyle/>
                    <a:p>
                      <a:pPr algn="ctr"/>
                      <a:r>
                        <a:rPr lang="fr-CA" sz="1300" dirty="0" smtClean="0"/>
                        <a:t>Valeur p</a:t>
                      </a:r>
                      <a:endParaRPr lang="fr-CA" sz="1300" dirty="0"/>
                    </a:p>
                  </a:txBody>
                  <a:tcPr/>
                </a:tc>
              </a:tr>
              <a:tr h="152745">
                <a:tc gridSpan="3">
                  <a:txBody>
                    <a:bodyPr/>
                    <a:lstStyle/>
                    <a:p>
                      <a:r>
                        <a:rPr lang="fr-CA" sz="1050" dirty="0" smtClean="0">
                          <a:sym typeface="Wingdings" panose="05000000000000000000" pitchFamily="2" charset="2"/>
                        </a:rPr>
                        <a:t>0 mois</a:t>
                      </a:r>
                      <a:r>
                        <a:rPr lang="fr-CA" sz="1050" baseline="0" dirty="0" smtClean="0">
                          <a:sym typeface="Wingdings" panose="05000000000000000000" pitchFamily="2" charset="2"/>
                        </a:rPr>
                        <a:t> pas de diff. significative dans la fréquence de chacun des critères de contrôle p &gt; 0,05</a:t>
                      </a:r>
                      <a:endParaRPr lang="fr-CA" sz="1050" dirty="0" smtClean="0">
                        <a:sym typeface="Wingdings" panose="05000000000000000000" pitchFamily="2" charset="2"/>
                      </a:endParaRPr>
                    </a:p>
                  </a:txBody>
                  <a:tcPr/>
                </a:tc>
                <a:tc hMerge="1">
                  <a:txBody>
                    <a:bodyPr/>
                    <a:lstStyle/>
                    <a:p>
                      <a:endParaRPr lang="fr-CA" sz="1050" dirty="0" smtClean="0">
                        <a:sym typeface="Wingdings" panose="05000000000000000000" pitchFamily="2" charset="2"/>
                      </a:endParaRPr>
                    </a:p>
                  </a:txBody>
                  <a:tcPr/>
                </a:tc>
                <a:tc hMerge="1">
                  <a:txBody>
                    <a:bodyPr/>
                    <a:lstStyle/>
                    <a:p>
                      <a:pPr algn="r"/>
                      <a:endParaRPr lang="fr-CA" sz="1300" dirty="0"/>
                    </a:p>
                  </a:txBody>
                  <a:tcPr/>
                </a:tc>
              </a:tr>
              <a:tr h="25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baseline="0" dirty="0" smtClean="0">
                          <a:sym typeface="Wingdings" panose="05000000000000000000" pitchFamily="2" charset="2"/>
                        </a:rPr>
                        <a:t> </a:t>
                      </a:r>
                      <a:r>
                        <a:rPr lang="fr-CA" sz="1050" dirty="0" smtClean="0">
                          <a:sym typeface="Wingdings" panose="05000000000000000000" pitchFamily="2" charset="2"/>
                        </a:rPr>
                        <a:t>12%</a:t>
                      </a:r>
                      <a:r>
                        <a:rPr lang="fr-CA" sz="1050" baseline="0" dirty="0" smtClean="0">
                          <a:sym typeface="Wingdings" panose="05000000000000000000" pitchFamily="2" charset="2"/>
                        </a:rPr>
                        <a:t> amélioré,12% détérioré</a:t>
                      </a:r>
                      <a:endParaRPr lang="fr-CA" sz="1050" dirty="0" smtClean="0">
                        <a:sym typeface="Wingdings" panose="05000000000000000000" pitchFamily="2"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dirty="0" smtClean="0">
                          <a:sym typeface="Wingdings" panose="05000000000000000000" pitchFamily="2" charset="2"/>
                        </a:rPr>
                        <a:t> 34% amélioré,</a:t>
                      </a:r>
                      <a:r>
                        <a:rPr lang="fr-CA" sz="1050" baseline="0" dirty="0" smtClean="0">
                          <a:sym typeface="Wingdings" panose="05000000000000000000" pitchFamily="2" charset="2"/>
                        </a:rPr>
                        <a:t> 4% détérioré</a:t>
                      </a:r>
                      <a:endParaRPr lang="fr-CA" sz="1050" dirty="0" smtClean="0">
                        <a:sym typeface="Wingdings" panose="05000000000000000000" pitchFamily="2" charset="2"/>
                      </a:endParaRPr>
                    </a:p>
                  </a:txBody>
                  <a:tcPr/>
                </a:tc>
                <a:tc>
                  <a:txBody>
                    <a:bodyPr/>
                    <a:lstStyle/>
                    <a:p>
                      <a:pPr algn="r"/>
                      <a:r>
                        <a:rPr lang="fr-CA" sz="1300" b="1" dirty="0" smtClean="0"/>
                        <a:t>p = 0,015</a:t>
                      </a:r>
                      <a:endParaRPr lang="fr-CA" sz="1300" b="1" dirty="0"/>
                    </a:p>
                  </a:txBody>
                  <a:tcPr/>
                </a:tc>
              </a:tr>
              <a:tr h="257254">
                <a:tc>
                  <a:txBody>
                    <a:bodyPr/>
                    <a:lstStyle/>
                    <a:p>
                      <a:r>
                        <a:rPr lang="fr-CA" sz="1050" dirty="0" smtClean="0"/>
                        <a:t>6 mois</a:t>
                      </a:r>
                      <a:r>
                        <a:rPr lang="fr-CA" sz="1050" dirty="0" smtClean="0">
                          <a:sym typeface="Wingdings" panose="05000000000000000000" pitchFamily="2" charset="2"/>
                        </a:rPr>
                        <a:t> 12%</a:t>
                      </a:r>
                      <a:r>
                        <a:rPr lang="fr-CA" sz="1050" baseline="0" dirty="0" smtClean="0">
                          <a:sym typeface="Wingdings" panose="05000000000000000000" pitchFamily="2" charset="2"/>
                        </a:rPr>
                        <a:t> amélioré,12% détérioré</a:t>
                      </a:r>
                      <a:endParaRPr lang="fr-CA" sz="1050" dirty="0"/>
                    </a:p>
                  </a:txBody>
                  <a:tcPr/>
                </a:tc>
                <a:tc>
                  <a:txBody>
                    <a:bodyPr/>
                    <a:lstStyle/>
                    <a:p>
                      <a:r>
                        <a:rPr lang="fr-CA" sz="1050" dirty="0" smtClean="0"/>
                        <a:t>6 mois</a:t>
                      </a:r>
                      <a:r>
                        <a:rPr lang="fr-CA" sz="1050" dirty="0" smtClean="0">
                          <a:sym typeface="Wingdings" panose="05000000000000000000" pitchFamily="2" charset="2"/>
                        </a:rPr>
                        <a:t> 32% amélioré,</a:t>
                      </a:r>
                      <a:r>
                        <a:rPr lang="fr-CA" sz="1050" baseline="0" dirty="0" smtClean="0">
                          <a:sym typeface="Wingdings" panose="05000000000000000000" pitchFamily="2" charset="2"/>
                        </a:rPr>
                        <a:t>10% détérioré</a:t>
                      </a:r>
                      <a:endParaRPr lang="fr-CA" sz="1050" dirty="0"/>
                    </a:p>
                  </a:txBody>
                  <a:tcPr/>
                </a:tc>
                <a:tc>
                  <a:txBody>
                    <a:bodyPr/>
                    <a:lstStyle/>
                    <a:p>
                      <a:pPr algn="r"/>
                      <a:r>
                        <a:rPr lang="fr-CA" sz="1300" b="1" dirty="0" smtClean="0"/>
                        <a:t>p = 0,073</a:t>
                      </a:r>
                      <a:endParaRPr lang="fr-CA" sz="1300" b="1"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52131407"/>
              </p:ext>
            </p:extLst>
          </p:nvPr>
        </p:nvGraphicFramePr>
        <p:xfrm>
          <a:off x="3563887" y="3540958"/>
          <a:ext cx="5472609" cy="1208896"/>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50)</a:t>
                      </a:r>
                      <a:endParaRPr lang="fr-CA" sz="1300" dirty="0"/>
                    </a:p>
                  </a:txBody>
                  <a:tcPr/>
                </a:tc>
                <a:tc>
                  <a:txBody>
                    <a:bodyPr/>
                    <a:lstStyle/>
                    <a:p>
                      <a:r>
                        <a:rPr lang="fr-CA" sz="1300" dirty="0" smtClean="0"/>
                        <a:t>Vitamine D (N=50)</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t>0 mois </a:t>
                      </a:r>
                      <a:r>
                        <a:rPr lang="fr-CA" sz="1300" dirty="0" smtClean="0">
                          <a:sym typeface="Wingdings" panose="05000000000000000000" pitchFamily="2" charset="2"/>
                        </a:rPr>
                        <a:t> 0 léger, 6 sévères</a:t>
                      </a:r>
                    </a:p>
                  </a:txBody>
                  <a:tcPr/>
                </a:tc>
                <a:tc>
                  <a:txBody>
                    <a:bodyPr/>
                    <a:lstStyle/>
                    <a:p>
                      <a:r>
                        <a:rPr lang="fr-CA" sz="1300" dirty="0" smtClean="0"/>
                        <a:t>0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0,074</a:t>
                      </a:r>
                      <a:endParaRPr lang="fr-CA" sz="1300" dirty="0"/>
                    </a:p>
                  </a:txBody>
                  <a:tcPr/>
                </a:tc>
              </a:tr>
              <a:tr h="152745">
                <a:tc>
                  <a:txBody>
                    <a:bodyPr/>
                    <a:lstStyle/>
                    <a:p>
                      <a:r>
                        <a:rPr lang="fr-CA" sz="1300" dirty="0" smtClean="0">
                          <a:sym typeface="Wingdings" panose="05000000000000000000" pitchFamily="2" charset="2"/>
                        </a:rPr>
                        <a:t>5 mois  0 léger, 15 sévères</a:t>
                      </a:r>
                    </a:p>
                  </a:txBody>
                  <a:tcPr/>
                </a:tc>
                <a:tc>
                  <a:txBody>
                    <a:bodyPr/>
                    <a:lstStyle/>
                    <a:p>
                      <a:r>
                        <a:rPr lang="fr-CA" sz="1300" dirty="0" smtClean="0"/>
                        <a:t>5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0,656</a:t>
                      </a:r>
                      <a:endParaRPr lang="fr-CA" sz="1300" dirty="0"/>
                    </a:p>
                  </a:txBody>
                  <a:tcPr/>
                </a:tc>
              </a:tr>
              <a:tr h="340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9 légers, 13 sévères</a:t>
                      </a:r>
                      <a:endParaRPr lang="fr-CA" sz="1300" dirty="0" smtClean="0"/>
                    </a:p>
                  </a:txBody>
                  <a:tcPr/>
                </a:tc>
                <a:tc>
                  <a:txBody>
                    <a:bodyPr/>
                    <a:lstStyle/>
                    <a:p>
                      <a:r>
                        <a:rPr lang="fr-CA" sz="1300" dirty="0" smtClean="0"/>
                        <a:t>6 mois </a:t>
                      </a:r>
                      <a:r>
                        <a:rPr lang="fr-CA" sz="1300" dirty="0" smtClean="0">
                          <a:sym typeface="Wingdings" panose="05000000000000000000" pitchFamily="2" charset="2"/>
                        </a:rPr>
                        <a:t> 22 légers, 7 sévères</a:t>
                      </a:r>
                      <a:endParaRPr lang="fr-CA" sz="1300" dirty="0"/>
                    </a:p>
                  </a:txBody>
                  <a:tcPr/>
                </a:tc>
                <a:tc>
                  <a:txBody>
                    <a:bodyPr/>
                    <a:lstStyle/>
                    <a:p>
                      <a:pPr algn="r"/>
                      <a:r>
                        <a:rPr lang="fr-CA" sz="1300" b="1" dirty="0" smtClean="0"/>
                        <a:t>p = 0,016</a:t>
                      </a:r>
                      <a:endParaRPr lang="fr-CA" sz="1300" b="1" dirty="0"/>
                    </a:p>
                  </a:txBody>
                  <a:tcPr/>
                </a:tc>
              </a:tr>
            </a:tbl>
          </a:graphicData>
        </a:graphic>
      </p:graphicFrame>
    </p:spTree>
    <p:extLst>
      <p:ext uri="{BB962C8B-B14F-4D97-AF65-F5344CB8AC3E}">
        <p14:creationId xmlns:p14="http://schemas.microsoft.com/office/powerpoint/2010/main" val="866321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24635979"/>
              </p:ext>
            </p:extLst>
          </p:nvPr>
        </p:nvGraphicFramePr>
        <p:xfrm>
          <a:off x="0" y="260648"/>
          <a:ext cx="9144001" cy="6292058"/>
        </p:xfrm>
        <a:graphic>
          <a:graphicData uri="http://schemas.openxmlformats.org/drawingml/2006/table">
            <a:tbl>
              <a:tblPr firstRow="1" firstCol="1" bandRow="1">
                <a:tableStyleId>{073A0DAA-6AF3-43AB-8588-CEC1D06C72B9}</a:tableStyleId>
              </a:tblPr>
              <a:tblGrid>
                <a:gridCol w="827584"/>
                <a:gridCol w="1296144"/>
                <a:gridCol w="1296144"/>
                <a:gridCol w="5724129"/>
              </a:tblGrid>
              <a:tr h="664647">
                <a:tc>
                  <a:txBody>
                    <a:bodyPr/>
                    <a:lstStyle/>
                    <a:p>
                      <a:pPr algn="l">
                        <a:lnSpc>
                          <a:spcPct val="115000"/>
                        </a:lnSpc>
                        <a:spcAft>
                          <a:spcPts val="0"/>
                        </a:spcAft>
                      </a:pPr>
                      <a:endParaRPr lang="fr-CA" sz="15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F79646"/>
                          </a:solidFill>
                          <a:effectLst/>
                          <a:latin typeface="Calibri"/>
                          <a:ea typeface="Calibri"/>
                          <a:cs typeface="Times New Roman"/>
                        </a:rPr>
                        <a:t>RÉSULTATS</a:t>
                      </a:r>
                      <a:endParaRPr lang="fr-CA" sz="2400" dirty="0">
                        <a:solidFill>
                          <a:srgbClr val="F79646"/>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2071657">
                <a:tc>
                  <a:txBody>
                    <a:bodyPr/>
                    <a:lstStyle/>
                    <a:p>
                      <a:pPr algn="ctr">
                        <a:lnSpc>
                          <a:spcPct val="115000"/>
                        </a:lnSpc>
                        <a:spcAft>
                          <a:spcPts val="0"/>
                        </a:spcAft>
                      </a:pPr>
                      <a:r>
                        <a:rPr lang="fr-CA" sz="1500" b="1" cap="small" dirty="0">
                          <a:effectLst/>
                          <a:latin typeface="Calibri"/>
                          <a:ea typeface="Calibri"/>
                          <a:cs typeface="Calibri"/>
                        </a:rPr>
                        <a:t>Majak </a:t>
                      </a:r>
                      <a:endParaRPr lang="fr-CA" sz="1500" dirty="0">
                        <a:effectLst/>
                        <a:latin typeface="Calibri"/>
                        <a:ea typeface="Calibri"/>
                        <a:cs typeface="Times New Roman"/>
                      </a:endParaRPr>
                    </a:p>
                    <a:p>
                      <a:pPr algn="ctr">
                        <a:lnSpc>
                          <a:spcPct val="115000"/>
                        </a:lnSpc>
                        <a:spcAft>
                          <a:spcPts val="0"/>
                        </a:spcAft>
                      </a:pPr>
                      <a:r>
                        <a:rPr lang="fr-CA" sz="1500" b="1" cap="small" dirty="0">
                          <a:effectLst/>
                          <a:latin typeface="Calibri"/>
                          <a:ea typeface="Calibri"/>
                          <a:cs typeface="Calibri"/>
                        </a:rPr>
                        <a:t>2011</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1)Modification du contrôle </a:t>
                      </a:r>
                      <a:r>
                        <a:rPr lang="fr-CA" sz="1500" dirty="0" smtClean="0">
                          <a:effectLst/>
                          <a:latin typeface="Calibri"/>
                          <a:ea typeface="Calibri"/>
                          <a:cs typeface="Calibri"/>
                        </a:rPr>
                        <a:t>de l’asthme</a:t>
                      </a:r>
                    </a:p>
                    <a:p>
                      <a:pPr algn="l">
                        <a:lnSpc>
                          <a:spcPct val="115000"/>
                        </a:lnSpc>
                        <a:spcAft>
                          <a:spcPts val="0"/>
                        </a:spcAft>
                      </a:pPr>
                      <a:r>
                        <a:rPr lang="fr-CA" sz="1500" dirty="0" smtClean="0">
                          <a:effectLst/>
                          <a:latin typeface="Calibri"/>
                          <a:ea typeface="Calibri"/>
                          <a:cs typeface="Calibri"/>
                        </a:rPr>
                        <a:t>2) Fonction pulmonaire</a:t>
                      </a:r>
                    </a:p>
                    <a:p>
                      <a:pPr algn="l">
                        <a:lnSpc>
                          <a:spcPct val="115000"/>
                        </a:lnSpc>
                        <a:spcAft>
                          <a:spcPts val="0"/>
                        </a:spcAft>
                      </a:pPr>
                      <a:r>
                        <a:rPr lang="fr-CA" sz="1500" dirty="0" smtClean="0">
                          <a:effectLst/>
                          <a:latin typeface="Calibri"/>
                          <a:ea typeface="Calibri"/>
                          <a:cs typeface="Calibri"/>
                        </a:rPr>
                        <a:t>3)</a:t>
                      </a:r>
                      <a:r>
                        <a:rPr lang="fr-CA" sz="1500" baseline="0" dirty="0" smtClean="0">
                          <a:effectLst/>
                          <a:latin typeface="Calibri"/>
                          <a:ea typeface="Calibri"/>
                          <a:cs typeface="Calibri"/>
                        </a:rPr>
                        <a:t> Nombre </a:t>
                      </a:r>
                      <a:r>
                        <a:rPr lang="fr-CA" sz="1400" baseline="0" dirty="0" smtClean="0">
                          <a:effectLst/>
                          <a:latin typeface="Calibri"/>
                          <a:ea typeface="Calibri"/>
                          <a:cs typeface="Calibri"/>
                        </a:rPr>
                        <a:t>d’exacerbations</a:t>
                      </a:r>
                      <a:endParaRPr lang="fr-CA" sz="1400" dirty="0">
                        <a:effectLst/>
                        <a:latin typeface="Calibri"/>
                        <a:ea typeface="Calibri"/>
                        <a:cs typeface="Times New Roman"/>
                      </a:endParaRPr>
                    </a:p>
                  </a:txBody>
                  <a:tcPr marL="68580" marR="68580" marT="0" marB="0"/>
                </a:tc>
                <a:tc>
                  <a:txBody>
                    <a:bodyPr/>
                    <a:lstStyle/>
                    <a:p>
                      <a:pPr algn="l">
                        <a:lnSpc>
                          <a:spcPct val="114000"/>
                        </a:lnSpc>
                        <a:spcAft>
                          <a:spcPts val="0"/>
                        </a:spcAft>
                      </a:pPr>
                      <a:r>
                        <a:rPr lang="fr-CA" sz="1500" b="0" dirty="0" smtClean="0">
                          <a:effectLst/>
                          <a:latin typeface="Calibri"/>
                          <a:ea typeface="Calibri"/>
                          <a:cs typeface="Calibri"/>
                        </a:rPr>
                        <a:t>1) </a:t>
                      </a:r>
                      <a:r>
                        <a:rPr lang="fr-CA" sz="1500" b="1" dirty="0" smtClean="0">
                          <a:effectLst/>
                          <a:latin typeface="Calibri"/>
                          <a:ea typeface="Calibri"/>
                          <a:cs typeface="Calibri"/>
                        </a:rPr>
                        <a:t>Score </a:t>
                      </a:r>
                      <a:r>
                        <a:rPr lang="fr-CA" sz="1500" b="1" dirty="0">
                          <a:effectLst/>
                          <a:latin typeface="Calibri"/>
                          <a:ea typeface="Calibri"/>
                          <a:cs typeface="Calibri"/>
                        </a:rPr>
                        <a:t>de symptômes </a:t>
                      </a:r>
                      <a:r>
                        <a:rPr lang="fr-CA" sz="1500" b="0" i="1" dirty="0">
                          <a:effectLst/>
                          <a:latin typeface="Calibri"/>
                          <a:ea typeface="Calibri"/>
                          <a:cs typeface="Calibri"/>
                        </a:rPr>
                        <a:t>ATAQ</a:t>
                      </a:r>
                      <a:r>
                        <a:rPr lang="fr-CA" sz="1500" dirty="0">
                          <a:effectLst/>
                          <a:latin typeface="Calibri"/>
                          <a:ea typeface="Calibri"/>
                          <a:cs typeface="Calibri"/>
                        </a:rPr>
                        <a:t> </a:t>
                      </a:r>
                      <a:r>
                        <a:rPr lang="fr-CA" sz="1500" dirty="0" smtClean="0">
                          <a:effectLst/>
                          <a:latin typeface="Calibri"/>
                          <a:ea typeface="Calibri"/>
                          <a:cs typeface="Calibri"/>
                        </a:rPr>
                        <a:t>pour enfants</a:t>
                      </a:r>
                    </a:p>
                    <a:p>
                      <a:pPr algn="l">
                        <a:lnSpc>
                          <a:spcPct val="114000"/>
                        </a:lnSpc>
                        <a:spcAft>
                          <a:spcPts val="0"/>
                        </a:spcAft>
                      </a:pPr>
                      <a:r>
                        <a:rPr lang="fr-CA" sz="1500" dirty="0" smtClean="0">
                          <a:effectLst/>
                          <a:latin typeface="Calibri"/>
                          <a:ea typeface="Calibri"/>
                          <a:cs typeface="Calibri"/>
                        </a:rPr>
                        <a:t>2) VEMS mesuré</a:t>
                      </a:r>
                      <a:r>
                        <a:rPr lang="fr-CA" sz="1500" baseline="0" dirty="0" smtClean="0">
                          <a:effectLst/>
                          <a:latin typeface="Calibri"/>
                          <a:ea typeface="Calibri"/>
                          <a:cs typeface="Calibri"/>
                        </a:rPr>
                        <a:t> par spirométrie</a:t>
                      </a:r>
                    </a:p>
                    <a:p>
                      <a:pPr algn="l">
                        <a:lnSpc>
                          <a:spcPct val="114000"/>
                        </a:lnSpc>
                        <a:spcAft>
                          <a:spcPts val="0"/>
                        </a:spcAft>
                      </a:pPr>
                      <a:r>
                        <a:rPr lang="fr-CA" sz="1500" baseline="0" dirty="0" smtClean="0">
                          <a:effectLst/>
                          <a:latin typeface="Calibri"/>
                          <a:ea typeface="Calibri"/>
                          <a:cs typeface="Calibri"/>
                        </a:rPr>
                        <a:t>3) Non précisé</a:t>
                      </a:r>
                      <a:endParaRPr lang="fr-CA" sz="1500" dirty="0" smtClean="0">
                        <a:effectLst/>
                        <a:latin typeface="Calibri"/>
                        <a:ea typeface="Calibri"/>
                        <a:cs typeface="Calibri"/>
                      </a:endParaRPr>
                    </a:p>
                  </a:txBody>
                  <a:tcPr marL="68580" marR="68580" marT="0" marB="0"/>
                </a:tc>
                <a:tc>
                  <a:txBody>
                    <a:bodyPr/>
                    <a:lstStyle/>
                    <a:p>
                      <a:pPr algn="l">
                        <a:lnSpc>
                          <a:spcPct val="114000"/>
                        </a:lnSpc>
                        <a:spcAft>
                          <a:spcPts val="0"/>
                        </a:spcAft>
                      </a:pPr>
                      <a:r>
                        <a:rPr lang="fr-CA" sz="1500" dirty="0" smtClean="0">
                          <a:effectLst/>
                          <a:latin typeface="Calibri"/>
                          <a:ea typeface="Calibri"/>
                          <a:cs typeface="Calibri"/>
                        </a:rPr>
                        <a:t>Absence de différence</a:t>
                      </a:r>
                      <a:r>
                        <a:rPr lang="fr-CA" sz="1500" baseline="0" dirty="0" smtClean="0">
                          <a:effectLst/>
                          <a:latin typeface="Calibri"/>
                          <a:ea typeface="Calibri"/>
                          <a:cs typeface="Calibri"/>
                        </a:rPr>
                        <a:t> significative dans l’amélioration </a:t>
                      </a:r>
                      <a:r>
                        <a:rPr lang="fr-CA" sz="1500" dirty="0" smtClean="0">
                          <a:effectLst/>
                          <a:latin typeface="Calibri"/>
                          <a:ea typeface="Calibri"/>
                          <a:cs typeface="Calibri"/>
                        </a:rPr>
                        <a:t>d</a:t>
                      </a:r>
                      <a:r>
                        <a:rPr lang="fr-CA" sz="1500" u="none" dirty="0" smtClean="0">
                          <a:effectLst/>
                          <a:latin typeface="Calibri"/>
                          <a:ea typeface="Calibri"/>
                          <a:cs typeface="Calibri"/>
                        </a:rPr>
                        <a:t>u</a:t>
                      </a:r>
                      <a:r>
                        <a:rPr lang="fr-CA" sz="1500" b="1" u="none" dirty="0" smtClean="0">
                          <a:effectLst/>
                          <a:latin typeface="Calibri"/>
                          <a:ea typeface="Calibri"/>
                          <a:cs typeface="Calibri"/>
                        </a:rPr>
                        <a:t> </a:t>
                      </a:r>
                      <a:r>
                        <a:rPr lang="fr-CA" sz="1500" b="1" u="sng" dirty="0" smtClean="0">
                          <a:effectLst/>
                          <a:latin typeface="Calibri"/>
                          <a:ea typeface="Calibri"/>
                          <a:cs typeface="Calibri"/>
                        </a:rPr>
                        <a:t>score de sx </a:t>
                      </a:r>
                      <a:r>
                        <a:rPr lang="fr-CA" sz="1500" b="1" u="sng" dirty="0">
                          <a:effectLst/>
                          <a:latin typeface="Calibri"/>
                          <a:ea typeface="Calibri"/>
                          <a:cs typeface="Calibri"/>
                        </a:rPr>
                        <a:t>ATAQ</a:t>
                      </a:r>
                      <a:r>
                        <a:rPr lang="fr-CA" sz="1500" dirty="0">
                          <a:effectLst/>
                          <a:latin typeface="Calibri"/>
                          <a:ea typeface="Calibri"/>
                          <a:cs typeface="Calibri"/>
                        </a:rPr>
                        <a:t> </a:t>
                      </a:r>
                      <a:r>
                        <a:rPr lang="fr-CA" sz="1500" b="0" u="none" dirty="0" smtClean="0">
                          <a:effectLst/>
                          <a:latin typeface="Calibri"/>
                          <a:ea typeface="Calibri"/>
                          <a:cs typeface="Calibri"/>
                        </a:rPr>
                        <a:t>entre les deux groupe</a:t>
                      </a:r>
                      <a:r>
                        <a:rPr lang="fr-CA" sz="1500" b="0" u="none" baseline="0" dirty="0" smtClean="0">
                          <a:effectLst/>
                          <a:latin typeface="Calibri"/>
                          <a:ea typeface="Calibri"/>
                          <a:cs typeface="Calibri"/>
                        </a:rPr>
                        <a:t>s à 6 mois de traitement.</a:t>
                      </a:r>
                      <a:endParaRPr lang="fr-CA" sz="1500" b="0" u="none" dirty="0">
                        <a:effectLst/>
                        <a:latin typeface="Calibri"/>
                        <a:ea typeface="Calibri"/>
                        <a:cs typeface="Times New Roman"/>
                      </a:endParaRPr>
                    </a:p>
                  </a:txBody>
                  <a:tcPr marL="89535" marR="89535" marT="0" marB="0"/>
                </a:tc>
              </a:tr>
              <a:tr h="1730217">
                <a:tc>
                  <a:txBody>
                    <a:bodyPr/>
                    <a:lstStyle/>
                    <a:p>
                      <a:pPr algn="ctr">
                        <a:lnSpc>
                          <a:spcPct val="115000"/>
                        </a:lnSpc>
                        <a:spcAft>
                          <a:spcPts val="0"/>
                        </a:spcAft>
                      </a:pPr>
                      <a:r>
                        <a:rPr lang="fr-CA" sz="1500" b="1" cap="small" dirty="0">
                          <a:effectLst/>
                          <a:latin typeface="Calibri"/>
                          <a:ea typeface="Calibri"/>
                          <a:cs typeface="Calibri"/>
                        </a:rPr>
                        <a:t>Yadav 2013</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Modification du niveau de sévérité</a:t>
                      </a:r>
                      <a:r>
                        <a:rPr lang="fr-CA" sz="1500" baseline="0" dirty="0" smtClean="0">
                          <a:effectLst/>
                          <a:latin typeface="+mn-lt"/>
                          <a:ea typeface="Calibri"/>
                          <a:cs typeface="Calibri"/>
                        </a:rPr>
                        <a:t> </a:t>
                      </a:r>
                      <a:r>
                        <a:rPr lang="fr-CA" sz="1500" dirty="0" smtClean="0">
                          <a:effectLst/>
                          <a:latin typeface="Calibri"/>
                          <a:ea typeface="Calibri"/>
                          <a:cs typeface="Calibri"/>
                        </a:rPr>
                        <a:t>de </a:t>
                      </a:r>
                      <a:r>
                        <a:rPr lang="fr-CA" sz="1500" dirty="0">
                          <a:effectLst/>
                          <a:latin typeface="Calibri"/>
                          <a:ea typeface="Calibri"/>
                          <a:cs typeface="Calibri"/>
                        </a:rPr>
                        <a:t>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Évaluation</a:t>
                      </a:r>
                      <a:r>
                        <a:rPr lang="fr-CA" sz="1500" baseline="0" dirty="0" smtClean="0">
                          <a:effectLst/>
                          <a:latin typeface="Calibri"/>
                          <a:ea typeface="Calibri"/>
                          <a:cs typeface="Calibri"/>
                        </a:rPr>
                        <a:t> du </a:t>
                      </a:r>
                      <a:r>
                        <a:rPr lang="fr-CA" sz="1500" b="1" baseline="0" dirty="0" smtClean="0">
                          <a:effectLst/>
                          <a:latin typeface="Calibri"/>
                          <a:ea typeface="Calibri"/>
                          <a:cs typeface="Calibri"/>
                        </a:rPr>
                        <a:t>n</a:t>
                      </a:r>
                      <a:r>
                        <a:rPr lang="fr-CA" sz="1500" b="1" dirty="0" smtClean="0">
                          <a:effectLst/>
                          <a:latin typeface="Calibri"/>
                          <a:ea typeface="Calibri"/>
                          <a:cs typeface="Calibri"/>
                        </a:rPr>
                        <a:t>iveau de </a:t>
                      </a:r>
                      <a:r>
                        <a:rPr lang="fr-CA" sz="1500" b="1" dirty="0">
                          <a:effectLst/>
                          <a:latin typeface="Calibri"/>
                          <a:ea typeface="Calibri"/>
                          <a:cs typeface="Calibri"/>
                        </a:rPr>
                        <a:t>sévérité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p>
                    <a:p>
                      <a:pPr algn="l">
                        <a:lnSpc>
                          <a:spcPct val="115000"/>
                        </a:lnSpc>
                        <a:spcAft>
                          <a:spcPts val="0"/>
                        </a:spcAft>
                      </a:pPr>
                      <a:endParaRPr lang="fr-CA" sz="1500" b="1" dirty="0" smtClean="0">
                        <a:effectLst/>
                        <a:latin typeface="Calibri"/>
                        <a:ea typeface="Calibri"/>
                        <a:cs typeface="Calibri"/>
                      </a:endParaRPr>
                    </a:p>
                    <a:p>
                      <a:pPr algn="l">
                        <a:lnSpc>
                          <a:spcPct val="115000"/>
                        </a:lnSpc>
                        <a:spcAft>
                          <a:spcPts val="0"/>
                        </a:spcAft>
                      </a:pPr>
                      <a:endParaRPr lang="fr-CA" sz="1500" b="1" dirty="0">
                        <a:effectLst/>
                        <a:latin typeface="Calibri"/>
                        <a:ea typeface="Calibri"/>
                        <a:cs typeface="Times New Roman"/>
                      </a:endParaRPr>
                    </a:p>
                  </a:txBody>
                  <a:tcPr marL="68580" marR="68580" marT="0" marB="0"/>
                </a:tc>
                <a:tc>
                  <a:txBody>
                    <a:bodyPr/>
                    <a:lstStyle/>
                    <a:p>
                      <a:pPr algn="l">
                        <a:lnSpc>
                          <a:spcPct val="115000"/>
                        </a:lnSpc>
                        <a:spcAft>
                          <a:spcPts val="1000"/>
                        </a:spcAft>
                      </a:pPr>
                      <a:r>
                        <a:rPr lang="fr-CA" sz="1500" dirty="0" smtClean="0">
                          <a:effectLst/>
                          <a:latin typeface="Calibri"/>
                          <a:ea typeface="Calibri"/>
                          <a:cs typeface="Calibri"/>
                        </a:rPr>
                        <a:t>Amélioration significative du niveau de sévérité de l’asthme pour le groupe vitamine D </a:t>
                      </a:r>
                      <a:r>
                        <a:rPr lang="fr-CA" sz="1500" b="0" dirty="0" smtClean="0">
                          <a:effectLst/>
                          <a:latin typeface="+mn-lt"/>
                          <a:ea typeface="Calibri"/>
                          <a:cs typeface="Calibri"/>
                        </a:rPr>
                        <a:t>à</a:t>
                      </a:r>
                      <a:r>
                        <a:rPr lang="fr-CA" sz="1500" b="1" dirty="0" smtClean="0">
                          <a:effectLst/>
                          <a:latin typeface="+mn-lt"/>
                          <a:ea typeface="Calibri"/>
                          <a:cs typeface="Calibri"/>
                        </a:rPr>
                        <a:t> 6 mois de traitement</a:t>
                      </a:r>
                      <a:r>
                        <a:rPr lang="fr-CA" sz="1500" b="0" dirty="0" smtClean="0">
                          <a:effectLst/>
                          <a:latin typeface="+mn-lt"/>
                          <a:ea typeface="Calibri"/>
                          <a:cs typeface="Calibri"/>
                        </a:rPr>
                        <a:t>,</a:t>
                      </a:r>
                      <a:r>
                        <a:rPr lang="fr-CA" sz="1500" b="0" baseline="0" dirty="0" smtClean="0">
                          <a:effectLst/>
                          <a:latin typeface="+mn-lt"/>
                          <a:ea typeface="Calibri"/>
                          <a:cs typeface="Calibri"/>
                        </a:rPr>
                        <a:t> comparé au placebo.</a:t>
                      </a:r>
                      <a:endParaRPr lang="fr-CA" sz="1500" dirty="0" smtClean="0">
                        <a:effectLst/>
                        <a:latin typeface="+mn-lt"/>
                        <a:ea typeface="Calibri"/>
                        <a:cs typeface="Calibri"/>
                      </a:endParaRPr>
                    </a:p>
                    <a:p>
                      <a:pPr algn="l">
                        <a:lnSpc>
                          <a:spcPct val="115000"/>
                        </a:lnSpc>
                        <a:spcAft>
                          <a:spcPts val="1000"/>
                        </a:spcAft>
                      </a:pPr>
                      <a:endParaRPr lang="fr-CA" sz="1500" dirty="0">
                        <a:effectLst/>
                        <a:latin typeface="Calibri"/>
                        <a:ea typeface="Calibri"/>
                        <a:cs typeface="Times New Roman"/>
                      </a:endParaRPr>
                    </a:p>
                  </a:txBody>
                  <a:tcPr marL="89535" marR="89535" marT="0" marB="0"/>
                </a:tc>
              </a:tr>
              <a:tr h="1730954">
                <a:tc>
                  <a:txBody>
                    <a:bodyPr/>
                    <a:lstStyle/>
                    <a:p>
                      <a:pPr algn="ctr">
                        <a:lnSpc>
                          <a:spcPct val="115000"/>
                        </a:lnSpc>
                        <a:spcAft>
                          <a:spcPts val="0"/>
                        </a:spcAft>
                      </a:pPr>
                      <a:r>
                        <a:rPr lang="fr-CA" sz="1200" b="1" cap="small" dirty="0">
                          <a:effectLst/>
                          <a:latin typeface="Calibri"/>
                          <a:ea typeface="Calibri"/>
                          <a:cs typeface="Calibri"/>
                        </a:rPr>
                        <a:t>Tachimoto</a:t>
                      </a:r>
                      <a:r>
                        <a:rPr lang="fr-CA" sz="1500" b="1" cap="small" dirty="0">
                          <a:effectLst/>
                          <a:latin typeface="Calibri"/>
                          <a:ea typeface="Calibri"/>
                          <a:cs typeface="Calibri"/>
                        </a:rPr>
                        <a:t> 2016</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latin typeface="Calibri"/>
                          <a:ea typeface="Calibri"/>
                          <a:cs typeface="Calibri"/>
                        </a:rPr>
                        <a:t>Modification du </a:t>
                      </a:r>
                      <a:r>
                        <a:rPr lang="fr-CA" sz="1500" dirty="0" smtClean="0">
                          <a:effectLst/>
                          <a:latin typeface="Calibri"/>
                          <a:ea typeface="Calibri"/>
                          <a:cs typeface="Calibri"/>
                        </a:rPr>
                        <a:t>niveau</a:t>
                      </a:r>
                      <a:r>
                        <a:rPr lang="fr-CA" sz="1500" baseline="0" dirty="0" smtClean="0">
                          <a:effectLst/>
                          <a:latin typeface="Calibri"/>
                          <a:ea typeface="Calibri"/>
                          <a:cs typeface="Calibri"/>
                        </a:rPr>
                        <a:t> de </a:t>
                      </a:r>
                      <a:r>
                        <a:rPr lang="fr-CA" sz="1500" dirty="0" smtClean="0">
                          <a:effectLst/>
                          <a:latin typeface="Calibri"/>
                          <a:ea typeface="Calibri"/>
                          <a:cs typeface="Calibri"/>
                        </a:rPr>
                        <a:t>contrôle </a:t>
                      </a:r>
                      <a:r>
                        <a:rPr lang="fr-CA" sz="1500" dirty="0">
                          <a:effectLst/>
                          <a:latin typeface="Calibri"/>
                          <a:ea typeface="Calibri"/>
                          <a:cs typeface="Calibri"/>
                        </a:rPr>
                        <a:t>de 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Nombre</a:t>
                      </a:r>
                      <a:r>
                        <a:rPr lang="fr-CA" sz="1500" baseline="0" dirty="0" smtClean="0">
                          <a:effectLst/>
                          <a:latin typeface="Calibri"/>
                          <a:ea typeface="Calibri"/>
                          <a:cs typeface="Calibri"/>
                        </a:rPr>
                        <a:t> </a:t>
                      </a:r>
                      <a:r>
                        <a:rPr lang="fr-CA" sz="1500" dirty="0" smtClean="0">
                          <a:effectLst/>
                          <a:latin typeface="Calibri"/>
                          <a:ea typeface="Calibri"/>
                          <a:cs typeface="Calibri"/>
                        </a:rPr>
                        <a:t>de </a:t>
                      </a:r>
                      <a:r>
                        <a:rPr lang="fr-CA" sz="1500" b="1" dirty="0" smtClean="0">
                          <a:effectLst/>
                          <a:latin typeface="Calibri"/>
                          <a:ea typeface="Calibri"/>
                          <a:cs typeface="Calibri"/>
                        </a:rPr>
                        <a:t>critères</a:t>
                      </a:r>
                      <a:r>
                        <a:rPr lang="fr-CA" sz="1500" b="1" baseline="0" dirty="0" smtClean="0">
                          <a:effectLst/>
                          <a:latin typeface="Calibri"/>
                          <a:ea typeface="Calibri"/>
                          <a:cs typeface="Calibri"/>
                        </a:rPr>
                        <a:t> de contrôle</a:t>
                      </a:r>
                      <a:r>
                        <a:rPr lang="fr-CA" sz="1500" b="1" dirty="0" smtClean="0">
                          <a:effectLst/>
                          <a:latin typeface="Calibri"/>
                          <a:ea typeface="Calibri"/>
                          <a:cs typeface="Calibri"/>
                        </a:rPr>
                        <a:t>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endParaRPr lang="fr-CA" sz="1500" b="0" i="1" dirty="0">
                        <a:effectLst/>
                        <a:latin typeface="Calibri"/>
                        <a:ea typeface="Calibri"/>
                        <a:cs typeface="Times New Roman"/>
                      </a:endParaRPr>
                    </a:p>
                  </a:txBody>
                  <a:tcPr marL="68580" marR="68580" marT="0" marB="0"/>
                </a:tc>
                <a:tc>
                  <a:txBody>
                    <a:bodyPr/>
                    <a:lstStyle/>
                    <a:p>
                      <a:pPr algn="l">
                        <a:lnSpc>
                          <a:spcPct val="100000"/>
                        </a:lnSpc>
                        <a:spcAft>
                          <a:spcPts val="0"/>
                        </a:spcAft>
                      </a:pPr>
                      <a:r>
                        <a:rPr lang="fr-CA" sz="1500" dirty="0" smtClean="0">
                          <a:effectLst/>
                          <a:latin typeface="Calibri"/>
                          <a:ea typeface="Calibri"/>
                          <a:cs typeface="Times New Roman"/>
                        </a:rPr>
                        <a:t>Amélioration significative du score</a:t>
                      </a:r>
                      <a:r>
                        <a:rPr lang="fr-CA" sz="1500" baseline="0" dirty="0" smtClean="0">
                          <a:effectLst/>
                          <a:latin typeface="Calibri"/>
                          <a:ea typeface="Calibri"/>
                          <a:cs typeface="Times New Roman"/>
                        </a:rPr>
                        <a:t> de contrôle de l’asthme pour le groupe vitamine D après les 2 mois de traitement, comparé au placebo.</a:t>
                      </a:r>
                      <a:endParaRPr lang="fr-CA" sz="1500" dirty="0">
                        <a:effectLst/>
                        <a:latin typeface="Calibri"/>
                        <a:ea typeface="Calibri"/>
                        <a:cs typeface="Times New Roman"/>
                      </a:endParaRPr>
                    </a:p>
                  </a:txBody>
                  <a:tcPr marL="67486" marR="67486" marT="0" marB="0"/>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397119975"/>
              </p:ext>
            </p:extLst>
          </p:nvPr>
        </p:nvGraphicFramePr>
        <p:xfrm>
          <a:off x="3563887" y="1496576"/>
          <a:ext cx="5472609" cy="135636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24)</a:t>
                      </a:r>
                      <a:endParaRPr lang="fr-CA" sz="1300" dirty="0"/>
                    </a:p>
                  </a:txBody>
                  <a:tcPr/>
                </a:tc>
                <a:tc>
                  <a:txBody>
                    <a:bodyPr/>
                    <a:lstStyle/>
                    <a:p>
                      <a:r>
                        <a:rPr lang="fr-CA" sz="1300" dirty="0" smtClean="0"/>
                        <a:t>Vitamine D (N=24)</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sym typeface="Wingdings" panose="05000000000000000000" pitchFamily="2" charset="2"/>
                        </a:rPr>
                        <a:t>0 mois </a:t>
                      </a:r>
                      <a:r>
                        <a:rPr lang="fr-CA" sz="1300" baseline="0" dirty="0" smtClean="0">
                          <a:sym typeface="Wingdings" panose="05000000000000000000" pitchFamily="2" charset="2"/>
                        </a:rPr>
                        <a:t> 3,43</a:t>
                      </a:r>
                      <a:endParaRPr lang="fr-CA" sz="1300" dirty="0" smtClean="0">
                        <a:sym typeface="Wingdings" panose="05000000000000000000" pitchFamily="2" charset="2"/>
                      </a:endParaRPr>
                    </a:p>
                  </a:txBody>
                  <a:tcPr/>
                </a:tc>
                <a:tc>
                  <a:txBody>
                    <a:bodyPr/>
                    <a:lstStyle/>
                    <a:p>
                      <a:r>
                        <a:rPr lang="fr-CA" sz="1300" baseline="0" dirty="0" smtClean="0">
                          <a:sym typeface="Wingdings" panose="05000000000000000000" pitchFamily="2" charset="2"/>
                        </a:rPr>
                        <a:t>0 mois  3,08</a:t>
                      </a:r>
                      <a:endParaRPr lang="fr-CA" sz="1300" dirty="0" smtClean="0">
                        <a:sym typeface="Wingdings" panose="05000000000000000000" pitchFamily="2" charset="2"/>
                      </a:endParaRPr>
                    </a:p>
                  </a:txBody>
                  <a:tcPr/>
                </a:tc>
                <a:tc>
                  <a:txBody>
                    <a:bodyPr/>
                    <a:lstStyle/>
                    <a:p>
                      <a:pPr algn="r"/>
                      <a:r>
                        <a:rPr lang="fr-CA" sz="1300" dirty="0" smtClean="0"/>
                        <a:t>p = 0,49</a:t>
                      </a:r>
                      <a:endParaRPr lang="fr-CA" sz="1300" dirty="0"/>
                    </a:p>
                  </a:txBody>
                  <a:tcPr/>
                </a:tc>
              </a:tr>
              <a:tr h="152745">
                <a:tc gridSpan="3">
                  <a:txBody>
                    <a:bodyPr/>
                    <a:lstStyle/>
                    <a:p>
                      <a:pPr algn="r"/>
                      <a:r>
                        <a:rPr lang="fr-CA" sz="1300" dirty="0" smtClean="0">
                          <a:sym typeface="Wingdings" panose="05000000000000000000" pitchFamily="2" charset="2"/>
                        </a:rPr>
                        <a:t>Au 3</a:t>
                      </a:r>
                      <a:r>
                        <a:rPr lang="fr-CA" sz="1300" baseline="30000" dirty="0" smtClean="0">
                          <a:sym typeface="Wingdings" panose="05000000000000000000" pitchFamily="2" charset="2"/>
                        </a:rPr>
                        <a:t>e</a:t>
                      </a:r>
                      <a:r>
                        <a:rPr lang="fr-CA" sz="1300" dirty="0" smtClean="0">
                          <a:sym typeface="Wingdings" panose="05000000000000000000" pitchFamily="2" charset="2"/>
                        </a:rPr>
                        <a:t> mois</a:t>
                      </a:r>
                      <a:r>
                        <a:rPr lang="fr-CA" sz="1300" baseline="0" dirty="0" smtClean="0">
                          <a:sym typeface="Wingdings" panose="05000000000000000000" pitchFamily="2" charset="2"/>
                        </a:rPr>
                        <a:t> </a:t>
                      </a:r>
                      <a:r>
                        <a:rPr lang="fr-CA" sz="1300" dirty="0" smtClean="0">
                          <a:sym typeface="Wingdings" panose="05000000000000000000" pitchFamily="2" charset="2"/>
                        </a:rPr>
                        <a:t> </a:t>
                      </a:r>
                      <a:r>
                        <a:rPr lang="fr-CA" sz="1300" b="1" dirty="0" smtClean="0">
                          <a:sym typeface="Wingdings" panose="05000000000000000000" pitchFamily="2" charset="2"/>
                        </a:rPr>
                        <a:t>p = 0,004</a:t>
                      </a:r>
                    </a:p>
                  </a:txBody>
                  <a:tcPr/>
                </a:tc>
                <a:tc hMerge="1">
                  <a:txBody>
                    <a:bodyPr/>
                    <a:lstStyle/>
                    <a:p>
                      <a:endParaRPr lang="fr-CA" sz="1300" dirty="0" smtClean="0">
                        <a:sym typeface="Wingdings" panose="05000000000000000000" pitchFamily="2" charset="2"/>
                      </a:endParaRPr>
                    </a:p>
                  </a:txBody>
                  <a:tcPr/>
                </a:tc>
                <a:tc hMerge="1">
                  <a:txBody>
                    <a:bodyPr/>
                    <a:lstStyle/>
                    <a:p>
                      <a:endParaRPr lang="fr-CA" sz="1300" dirty="0"/>
                    </a:p>
                  </a:txBody>
                  <a:tcPr/>
                </a:tc>
              </a:tr>
              <a:tr h="35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baseline="0" dirty="0" smtClean="0">
                          <a:sym typeface="Wingdings" panose="05000000000000000000" pitchFamily="2" charset="2"/>
                        </a:rPr>
                        <a:t>6 mois</a:t>
                      </a:r>
                      <a:r>
                        <a:rPr lang="fr-CA" sz="1300" dirty="0" smtClean="0">
                          <a:sym typeface="Wingdings" panose="05000000000000000000" pitchFamily="2" charset="2"/>
                        </a:rPr>
                        <a:t> 0,33</a:t>
                      </a:r>
                      <a:endParaRPr lang="fr-CA" sz="1300" dirty="0" smtClean="0"/>
                    </a:p>
                    <a:p>
                      <a:endParaRPr lang="fr-CA"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0,63</a:t>
                      </a:r>
                      <a:endParaRPr lang="fr-CA" sz="1300" dirty="0" smtClean="0"/>
                    </a:p>
                  </a:txBody>
                  <a:tcPr/>
                </a:tc>
                <a:tc>
                  <a:txBody>
                    <a:bodyPr/>
                    <a:lstStyle/>
                    <a:p>
                      <a:pPr algn="r"/>
                      <a:r>
                        <a:rPr lang="fr-CA" sz="1300" b="1" dirty="0" smtClean="0"/>
                        <a:t>p =</a:t>
                      </a:r>
                      <a:r>
                        <a:rPr lang="fr-CA" sz="1300" b="1" baseline="0" dirty="0" smtClean="0"/>
                        <a:t> 0,82</a:t>
                      </a:r>
                      <a:endParaRPr lang="fr-CA" sz="1300" b="1"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447052436"/>
              </p:ext>
            </p:extLst>
          </p:nvPr>
        </p:nvGraphicFramePr>
        <p:xfrm>
          <a:off x="3563888" y="5359240"/>
          <a:ext cx="5472609" cy="112014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35)</a:t>
                      </a:r>
                      <a:endParaRPr lang="fr-CA" sz="1300" dirty="0"/>
                    </a:p>
                  </a:txBody>
                  <a:tcPr/>
                </a:tc>
                <a:tc>
                  <a:txBody>
                    <a:bodyPr/>
                    <a:lstStyle/>
                    <a:p>
                      <a:r>
                        <a:rPr lang="fr-CA" sz="1300" dirty="0" smtClean="0"/>
                        <a:t>Vitamine D (N=54)</a:t>
                      </a:r>
                      <a:endParaRPr lang="fr-CA" sz="1300" dirty="0"/>
                    </a:p>
                  </a:txBody>
                  <a:tcPr/>
                </a:tc>
                <a:tc>
                  <a:txBody>
                    <a:bodyPr/>
                    <a:lstStyle/>
                    <a:p>
                      <a:pPr algn="ctr"/>
                      <a:r>
                        <a:rPr lang="fr-CA" sz="1300" dirty="0" smtClean="0"/>
                        <a:t>Valeur p</a:t>
                      </a:r>
                      <a:endParaRPr lang="fr-CA" sz="1300" dirty="0"/>
                    </a:p>
                  </a:txBody>
                  <a:tcPr/>
                </a:tc>
              </a:tr>
              <a:tr h="152745">
                <a:tc gridSpan="3">
                  <a:txBody>
                    <a:bodyPr/>
                    <a:lstStyle/>
                    <a:p>
                      <a:r>
                        <a:rPr lang="fr-CA" sz="1050" dirty="0" smtClean="0">
                          <a:sym typeface="Wingdings" panose="05000000000000000000" pitchFamily="2" charset="2"/>
                        </a:rPr>
                        <a:t>0 mois</a:t>
                      </a:r>
                      <a:r>
                        <a:rPr lang="fr-CA" sz="1050" baseline="0" dirty="0" smtClean="0">
                          <a:sym typeface="Wingdings" panose="05000000000000000000" pitchFamily="2" charset="2"/>
                        </a:rPr>
                        <a:t> pas de diff. significative dans la fréquence de chacun des critères de contrôle p &gt; 0,05</a:t>
                      </a:r>
                      <a:endParaRPr lang="fr-CA" sz="1050" dirty="0" smtClean="0">
                        <a:sym typeface="Wingdings" panose="05000000000000000000" pitchFamily="2" charset="2"/>
                      </a:endParaRPr>
                    </a:p>
                  </a:txBody>
                  <a:tcPr/>
                </a:tc>
                <a:tc hMerge="1">
                  <a:txBody>
                    <a:bodyPr/>
                    <a:lstStyle/>
                    <a:p>
                      <a:endParaRPr lang="fr-CA" sz="1050" dirty="0" smtClean="0">
                        <a:sym typeface="Wingdings" panose="05000000000000000000" pitchFamily="2" charset="2"/>
                      </a:endParaRPr>
                    </a:p>
                  </a:txBody>
                  <a:tcPr/>
                </a:tc>
                <a:tc hMerge="1">
                  <a:txBody>
                    <a:bodyPr/>
                    <a:lstStyle/>
                    <a:p>
                      <a:pPr algn="r"/>
                      <a:endParaRPr lang="fr-CA" sz="1300" dirty="0"/>
                    </a:p>
                  </a:txBody>
                  <a:tcPr/>
                </a:tc>
              </a:tr>
              <a:tr h="25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baseline="0" dirty="0" smtClean="0">
                          <a:sym typeface="Wingdings" panose="05000000000000000000" pitchFamily="2" charset="2"/>
                        </a:rPr>
                        <a:t> </a:t>
                      </a:r>
                      <a:r>
                        <a:rPr lang="fr-CA" sz="1050" dirty="0" smtClean="0">
                          <a:sym typeface="Wingdings" panose="05000000000000000000" pitchFamily="2" charset="2"/>
                        </a:rPr>
                        <a:t>12%</a:t>
                      </a:r>
                      <a:r>
                        <a:rPr lang="fr-CA" sz="1050" baseline="0" dirty="0" smtClean="0">
                          <a:sym typeface="Wingdings" panose="05000000000000000000" pitchFamily="2" charset="2"/>
                        </a:rPr>
                        <a:t> amélioré,12% détérioré</a:t>
                      </a:r>
                      <a:endParaRPr lang="fr-CA" sz="1050" dirty="0" smtClean="0">
                        <a:sym typeface="Wingdings" panose="05000000000000000000" pitchFamily="2"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dirty="0" smtClean="0">
                          <a:sym typeface="Wingdings" panose="05000000000000000000" pitchFamily="2" charset="2"/>
                        </a:rPr>
                        <a:t> 34% amélioré,</a:t>
                      </a:r>
                      <a:r>
                        <a:rPr lang="fr-CA" sz="1050" baseline="0" dirty="0" smtClean="0">
                          <a:sym typeface="Wingdings" panose="05000000000000000000" pitchFamily="2" charset="2"/>
                        </a:rPr>
                        <a:t> 4% détérioré</a:t>
                      </a:r>
                      <a:endParaRPr lang="fr-CA" sz="1050" dirty="0" smtClean="0">
                        <a:sym typeface="Wingdings" panose="05000000000000000000" pitchFamily="2" charset="2"/>
                      </a:endParaRPr>
                    </a:p>
                  </a:txBody>
                  <a:tcPr/>
                </a:tc>
                <a:tc>
                  <a:txBody>
                    <a:bodyPr/>
                    <a:lstStyle/>
                    <a:p>
                      <a:pPr algn="r"/>
                      <a:r>
                        <a:rPr lang="fr-CA" sz="1300" b="1" dirty="0" smtClean="0"/>
                        <a:t>p = 0,015</a:t>
                      </a:r>
                      <a:endParaRPr lang="fr-CA" sz="1300" b="1" dirty="0"/>
                    </a:p>
                  </a:txBody>
                  <a:tcPr/>
                </a:tc>
              </a:tr>
              <a:tr h="257254">
                <a:tc>
                  <a:txBody>
                    <a:bodyPr/>
                    <a:lstStyle/>
                    <a:p>
                      <a:r>
                        <a:rPr lang="fr-CA" sz="1050" dirty="0" smtClean="0"/>
                        <a:t>6 mois</a:t>
                      </a:r>
                      <a:r>
                        <a:rPr lang="fr-CA" sz="1050" dirty="0" smtClean="0">
                          <a:sym typeface="Wingdings" panose="05000000000000000000" pitchFamily="2" charset="2"/>
                        </a:rPr>
                        <a:t> 12%</a:t>
                      </a:r>
                      <a:r>
                        <a:rPr lang="fr-CA" sz="1050" baseline="0" dirty="0" smtClean="0">
                          <a:sym typeface="Wingdings" panose="05000000000000000000" pitchFamily="2" charset="2"/>
                        </a:rPr>
                        <a:t> amélioré,12% détérioré</a:t>
                      </a:r>
                      <a:endParaRPr lang="fr-CA" sz="1050" dirty="0"/>
                    </a:p>
                  </a:txBody>
                  <a:tcPr/>
                </a:tc>
                <a:tc>
                  <a:txBody>
                    <a:bodyPr/>
                    <a:lstStyle/>
                    <a:p>
                      <a:r>
                        <a:rPr lang="fr-CA" sz="1050" dirty="0" smtClean="0"/>
                        <a:t>6 mois</a:t>
                      </a:r>
                      <a:r>
                        <a:rPr lang="fr-CA" sz="1050" dirty="0" smtClean="0">
                          <a:sym typeface="Wingdings" panose="05000000000000000000" pitchFamily="2" charset="2"/>
                        </a:rPr>
                        <a:t> 32% amélioré,</a:t>
                      </a:r>
                      <a:r>
                        <a:rPr lang="fr-CA" sz="1050" baseline="0" dirty="0" smtClean="0">
                          <a:sym typeface="Wingdings" panose="05000000000000000000" pitchFamily="2" charset="2"/>
                        </a:rPr>
                        <a:t>10% détérioré</a:t>
                      </a:r>
                      <a:endParaRPr lang="fr-CA" sz="1050" dirty="0"/>
                    </a:p>
                  </a:txBody>
                  <a:tcPr/>
                </a:tc>
                <a:tc>
                  <a:txBody>
                    <a:bodyPr/>
                    <a:lstStyle/>
                    <a:p>
                      <a:pPr algn="r"/>
                      <a:r>
                        <a:rPr lang="fr-CA" sz="1300" b="1" dirty="0" smtClean="0"/>
                        <a:t>p = 0,073</a:t>
                      </a:r>
                      <a:endParaRPr lang="fr-CA" sz="1300" b="1" dirty="0"/>
                    </a:p>
                  </a:txBody>
                  <a:tcPr/>
                </a:tc>
              </a:tr>
            </a:tbl>
          </a:graphicData>
        </a:graphic>
      </p:graphicFrame>
      <p:sp>
        <p:nvSpPr>
          <p:cNvPr id="6" name="ZoneTexte 5"/>
          <p:cNvSpPr txBox="1"/>
          <p:nvPr/>
        </p:nvSpPr>
        <p:spPr>
          <a:xfrm>
            <a:off x="3453308" y="951806"/>
            <a:ext cx="5724128" cy="1938992"/>
          </a:xfrm>
          <a:prstGeom prst="rect">
            <a:avLst/>
          </a:prstGeom>
          <a:solidFill>
            <a:srgbClr val="CBCBCB"/>
          </a:solidFill>
          <a:ln w="57150">
            <a:solidFill>
              <a:srgbClr val="F79646"/>
            </a:solidFill>
          </a:ln>
          <a:effectLst>
            <a:innerShdw blurRad="63500" dist="50800" dir="2700000">
              <a:prstClr val="black">
                <a:alpha val="50000"/>
              </a:prstClr>
            </a:innerShdw>
          </a:effectLst>
        </p:spPr>
        <p:txBody>
          <a:bodyPr wrap="square" rtlCol="0">
            <a:spAutoFit/>
          </a:bodyPr>
          <a:lstStyle/>
          <a:p>
            <a:r>
              <a:rPr lang="fr-CA" sz="1500" dirty="0" smtClean="0"/>
              <a:t>2) Absence de différence significative dans l’amélioration du </a:t>
            </a:r>
            <a:r>
              <a:rPr lang="fr-CA" sz="1500" b="1" u="sng" dirty="0" smtClean="0"/>
              <a:t>VEMS</a:t>
            </a:r>
            <a:r>
              <a:rPr lang="fr-CA" sz="1500" dirty="0" smtClean="0"/>
              <a:t> entre les deux groupes à 6 mois de traitement.</a:t>
            </a:r>
            <a:endParaRPr lang="fr-CA" sz="1500" dirty="0"/>
          </a:p>
          <a:p>
            <a:endParaRPr lang="fr-CA" sz="1500" dirty="0" smtClean="0"/>
          </a:p>
          <a:p>
            <a:r>
              <a:rPr lang="fr-CA" sz="1500" dirty="0" smtClean="0"/>
              <a:t>3) Nombre d’enfants ayant eu une </a:t>
            </a:r>
            <a:r>
              <a:rPr lang="fr-CA" sz="1500" b="1" u="sng" dirty="0" smtClean="0"/>
              <a:t>exacerbation aiguë d’asthme </a:t>
            </a:r>
            <a:r>
              <a:rPr lang="fr-CA" sz="1500" dirty="0" smtClean="0"/>
              <a:t>est significativement plus petit dans le groupe vitamine D.</a:t>
            </a:r>
          </a:p>
          <a:p>
            <a:r>
              <a:rPr lang="fr-CA" sz="1500" dirty="0" smtClean="0"/>
              <a:t>4 vs 11, p = 0,029</a:t>
            </a:r>
          </a:p>
          <a:p>
            <a:endParaRPr lang="fr-CA" sz="1500" dirty="0"/>
          </a:p>
          <a:p>
            <a:endParaRPr lang="fr-CA" sz="1500" dirty="0" smtClean="0"/>
          </a:p>
        </p:txBody>
      </p:sp>
      <p:graphicFrame>
        <p:nvGraphicFramePr>
          <p:cNvPr id="7" name="Tableau 6"/>
          <p:cNvGraphicFramePr>
            <a:graphicFrameLocks noGrp="1"/>
          </p:cNvGraphicFramePr>
          <p:nvPr>
            <p:extLst>
              <p:ext uri="{D42A27DB-BD31-4B8C-83A1-F6EECF244321}">
                <p14:modId xmlns:p14="http://schemas.microsoft.com/office/powerpoint/2010/main" val="3352131407"/>
              </p:ext>
            </p:extLst>
          </p:nvPr>
        </p:nvGraphicFramePr>
        <p:xfrm>
          <a:off x="3563887" y="3540958"/>
          <a:ext cx="5472609" cy="1208896"/>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50)</a:t>
                      </a:r>
                      <a:endParaRPr lang="fr-CA" sz="1300" dirty="0"/>
                    </a:p>
                  </a:txBody>
                  <a:tcPr/>
                </a:tc>
                <a:tc>
                  <a:txBody>
                    <a:bodyPr/>
                    <a:lstStyle/>
                    <a:p>
                      <a:r>
                        <a:rPr lang="fr-CA" sz="1300" dirty="0" smtClean="0"/>
                        <a:t>Vitamine D (N=50)</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t>0 mois </a:t>
                      </a:r>
                      <a:r>
                        <a:rPr lang="fr-CA" sz="1300" dirty="0" smtClean="0">
                          <a:sym typeface="Wingdings" panose="05000000000000000000" pitchFamily="2" charset="2"/>
                        </a:rPr>
                        <a:t> 0 léger, 6 sévères</a:t>
                      </a:r>
                    </a:p>
                  </a:txBody>
                  <a:tcPr/>
                </a:tc>
                <a:tc>
                  <a:txBody>
                    <a:bodyPr/>
                    <a:lstStyle/>
                    <a:p>
                      <a:r>
                        <a:rPr lang="fr-CA" sz="1300" dirty="0" smtClean="0"/>
                        <a:t>0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0,074</a:t>
                      </a:r>
                      <a:endParaRPr lang="fr-CA" sz="1300" dirty="0"/>
                    </a:p>
                  </a:txBody>
                  <a:tcPr/>
                </a:tc>
              </a:tr>
              <a:tr h="152745">
                <a:tc>
                  <a:txBody>
                    <a:bodyPr/>
                    <a:lstStyle/>
                    <a:p>
                      <a:r>
                        <a:rPr lang="fr-CA" sz="1300" dirty="0" smtClean="0">
                          <a:sym typeface="Wingdings" panose="05000000000000000000" pitchFamily="2" charset="2"/>
                        </a:rPr>
                        <a:t>5 mois  0 léger, 15 sévères</a:t>
                      </a:r>
                    </a:p>
                  </a:txBody>
                  <a:tcPr/>
                </a:tc>
                <a:tc>
                  <a:txBody>
                    <a:bodyPr/>
                    <a:lstStyle/>
                    <a:p>
                      <a:r>
                        <a:rPr lang="fr-CA" sz="1300" dirty="0" smtClean="0"/>
                        <a:t>5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0,656</a:t>
                      </a:r>
                      <a:endParaRPr lang="fr-CA" sz="1300" dirty="0"/>
                    </a:p>
                  </a:txBody>
                  <a:tcPr/>
                </a:tc>
              </a:tr>
              <a:tr h="340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9 légers, 13 sévères</a:t>
                      </a:r>
                      <a:endParaRPr lang="fr-CA" sz="1300" dirty="0" smtClean="0"/>
                    </a:p>
                  </a:txBody>
                  <a:tcPr/>
                </a:tc>
                <a:tc>
                  <a:txBody>
                    <a:bodyPr/>
                    <a:lstStyle/>
                    <a:p>
                      <a:r>
                        <a:rPr lang="fr-CA" sz="1300" dirty="0" smtClean="0"/>
                        <a:t>6 mois </a:t>
                      </a:r>
                      <a:r>
                        <a:rPr lang="fr-CA" sz="1300" dirty="0" smtClean="0">
                          <a:sym typeface="Wingdings" panose="05000000000000000000" pitchFamily="2" charset="2"/>
                        </a:rPr>
                        <a:t> 22 légers, 7 sévères</a:t>
                      </a:r>
                      <a:endParaRPr lang="fr-CA" sz="1300" dirty="0"/>
                    </a:p>
                  </a:txBody>
                  <a:tcPr/>
                </a:tc>
                <a:tc>
                  <a:txBody>
                    <a:bodyPr/>
                    <a:lstStyle/>
                    <a:p>
                      <a:pPr algn="r"/>
                      <a:r>
                        <a:rPr lang="fr-CA" sz="1300" b="1" dirty="0" smtClean="0"/>
                        <a:t>p = 0,016</a:t>
                      </a:r>
                      <a:endParaRPr lang="fr-CA" sz="1300" b="1" dirty="0"/>
                    </a:p>
                  </a:txBody>
                  <a:tcPr/>
                </a:tc>
              </a:tr>
            </a:tbl>
          </a:graphicData>
        </a:graphic>
      </p:graphicFrame>
    </p:spTree>
    <p:extLst>
      <p:ext uri="{BB962C8B-B14F-4D97-AF65-F5344CB8AC3E}">
        <p14:creationId xmlns:p14="http://schemas.microsoft.com/office/powerpoint/2010/main" val="2238160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9646"/>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24635979"/>
              </p:ext>
            </p:extLst>
          </p:nvPr>
        </p:nvGraphicFramePr>
        <p:xfrm>
          <a:off x="0" y="260648"/>
          <a:ext cx="9144001" cy="6292058"/>
        </p:xfrm>
        <a:graphic>
          <a:graphicData uri="http://schemas.openxmlformats.org/drawingml/2006/table">
            <a:tbl>
              <a:tblPr firstRow="1" firstCol="1" bandRow="1">
                <a:tableStyleId>{073A0DAA-6AF3-43AB-8588-CEC1D06C72B9}</a:tableStyleId>
              </a:tblPr>
              <a:tblGrid>
                <a:gridCol w="827584"/>
                <a:gridCol w="1296144"/>
                <a:gridCol w="1296144"/>
                <a:gridCol w="5724129"/>
              </a:tblGrid>
              <a:tr h="664647">
                <a:tc>
                  <a:txBody>
                    <a:bodyPr/>
                    <a:lstStyle/>
                    <a:p>
                      <a:pPr algn="l">
                        <a:lnSpc>
                          <a:spcPct val="115000"/>
                        </a:lnSpc>
                        <a:spcAft>
                          <a:spcPts val="0"/>
                        </a:spcAft>
                      </a:pPr>
                      <a:endParaRPr lang="fr-CA" sz="1500" dirty="0">
                        <a:effectLst/>
                        <a:latin typeface="Calibri"/>
                        <a:ea typeface="Calibri"/>
                        <a:cs typeface="Times New Roman"/>
                      </a:endParaRPr>
                    </a:p>
                  </a:txBody>
                  <a:tcPr marL="67486" marR="67486"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lnSpc>
                          <a:spcPct val="115000"/>
                        </a:lnSpc>
                        <a:spcAft>
                          <a:spcPts val="0"/>
                        </a:spcAft>
                      </a:pPr>
                      <a:r>
                        <a:rPr lang="fr-CA" sz="1500" dirty="0">
                          <a:effectLst/>
                        </a:rPr>
                        <a:t>Issue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1500" dirty="0">
                          <a:effectLst/>
                        </a:rPr>
                        <a:t>Méthode de mesure</a:t>
                      </a:r>
                      <a:endParaRPr lang="fr-CA" sz="1500" dirty="0">
                        <a:effectLst/>
                        <a:latin typeface="Calibri"/>
                        <a:ea typeface="Calibri"/>
                        <a:cs typeface="Times New Roman"/>
                      </a:endParaRPr>
                    </a:p>
                  </a:txBody>
                  <a:tcPr marL="67486" marR="67486"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lnSpc>
                          <a:spcPct val="115000"/>
                        </a:lnSpc>
                        <a:spcAft>
                          <a:spcPts val="0"/>
                        </a:spcAft>
                      </a:pPr>
                      <a:r>
                        <a:rPr lang="fr-CA" sz="2400" dirty="0" smtClean="0">
                          <a:solidFill>
                            <a:srgbClr val="F79646"/>
                          </a:solidFill>
                          <a:effectLst/>
                          <a:latin typeface="Calibri"/>
                          <a:ea typeface="Calibri"/>
                          <a:cs typeface="Times New Roman"/>
                        </a:rPr>
                        <a:t>RÉSULTATS</a:t>
                      </a:r>
                      <a:endParaRPr lang="fr-CA" sz="2400" dirty="0">
                        <a:solidFill>
                          <a:srgbClr val="F79646"/>
                        </a:solidFill>
                        <a:effectLst/>
                        <a:latin typeface="Calibri"/>
                        <a:ea typeface="Calibri"/>
                        <a:cs typeface="Times New Roman"/>
                      </a:endParaRPr>
                    </a:p>
                  </a:txBody>
                  <a:tcPr marL="67486" marR="67486" marT="0" marB="0" anchor="ctr">
                    <a:lnL w="12700" cap="flat" cmpd="sng" algn="ctr">
                      <a:noFill/>
                      <a:prstDash val="solid"/>
                      <a:round/>
                      <a:headEnd type="none" w="med" len="med"/>
                      <a:tailEnd type="none" w="med" len="med"/>
                    </a:lnL>
                  </a:tcPr>
                </a:tc>
              </a:tr>
              <a:tr h="2071657">
                <a:tc>
                  <a:txBody>
                    <a:bodyPr/>
                    <a:lstStyle/>
                    <a:p>
                      <a:pPr algn="ctr">
                        <a:lnSpc>
                          <a:spcPct val="115000"/>
                        </a:lnSpc>
                        <a:spcAft>
                          <a:spcPts val="0"/>
                        </a:spcAft>
                      </a:pPr>
                      <a:r>
                        <a:rPr lang="fr-CA" sz="1500" b="1" cap="small" dirty="0">
                          <a:effectLst/>
                          <a:latin typeface="Calibri"/>
                          <a:ea typeface="Calibri"/>
                          <a:cs typeface="Calibri"/>
                        </a:rPr>
                        <a:t>Majak </a:t>
                      </a:r>
                      <a:endParaRPr lang="fr-CA" sz="1500" dirty="0">
                        <a:effectLst/>
                        <a:latin typeface="Calibri"/>
                        <a:ea typeface="Calibri"/>
                        <a:cs typeface="Times New Roman"/>
                      </a:endParaRPr>
                    </a:p>
                    <a:p>
                      <a:pPr algn="ctr">
                        <a:lnSpc>
                          <a:spcPct val="115000"/>
                        </a:lnSpc>
                        <a:spcAft>
                          <a:spcPts val="0"/>
                        </a:spcAft>
                      </a:pPr>
                      <a:r>
                        <a:rPr lang="fr-CA" sz="1500" b="1" cap="small" dirty="0">
                          <a:effectLst/>
                          <a:latin typeface="Calibri"/>
                          <a:ea typeface="Calibri"/>
                          <a:cs typeface="Calibri"/>
                        </a:rPr>
                        <a:t>2011</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1)Modification du contrôle </a:t>
                      </a:r>
                      <a:r>
                        <a:rPr lang="fr-CA" sz="1500" dirty="0" smtClean="0">
                          <a:effectLst/>
                          <a:latin typeface="Calibri"/>
                          <a:ea typeface="Calibri"/>
                          <a:cs typeface="Calibri"/>
                        </a:rPr>
                        <a:t>de l’asthme</a:t>
                      </a:r>
                    </a:p>
                    <a:p>
                      <a:pPr algn="l">
                        <a:lnSpc>
                          <a:spcPct val="115000"/>
                        </a:lnSpc>
                        <a:spcAft>
                          <a:spcPts val="0"/>
                        </a:spcAft>
                      </a:pPr>
                      <a:r>
                        <a:rPr lang="fr-CA" sz="1500" dirty="0" smtClean="0">
                          <a:effectLst/>
                          <a:latin typeface="Calibri"/>
                          <a:ea typeface="Calibri"/>
                          <a:cs typeface="Calibri"/>
                        </a:rPr>
                        <a:t>2) Fonction pulmonaire</a:t>
                      </a:r>
                    </a:p>
                    <a:p>
                      <a:pPr algn="l">
                        <a:lnSpc>
                          <a:spcPct val="115000"/>
                        </a:lnSpc>
                        <a:spcAft>
                          <a:spcPts val="0"/>
                        </a:spcAft>
                      </a:pPr>
                      <a:r>
                        <a:rPr lang="fr-CA" sz="1500" dirty="0" smtClean="0">
                          <a:effectLst/>
                          <a:latin typeface="Calibri"/>
                          <a:ea typeface="Calibri"/>
                          <a:cs typeface="Calibri"/>
                        </a:rPr>
                        <a:t>3)</a:t>
                      </a:r>
                      <a:r>
                        <a:rPr lang="fr-CA" sz="1500" baseline="0" dirty="0" smtClean="0">
                          <a:effectLst/>
                          <a:latin typeface="Calibri"/>
                          <a:ea typeface="Calibri"/>
                          <a:cs typeface="Calibri"/>
                        </a:rPr>
                        <a:t> Nombre </a:t>
                      </a:r>
                      <a:r>
                        <a:rPr lang="fr-CA" sz="1400" baseline="0" dirty="0" smtClean="0">
                          <a:effectLst/>
                          <a:latin typeface="Calibri"/>
                          <a:ea typeface="Calibri"/>
                          <a:cs typeface="Calibri"/>
                        </a:rPr>
                        <a:t>d’exacerbations</a:t>
                      </a:r>
                      <a:endParaRPr lang="fr-CA" sz="1400" dirty="0">
                        <a:effectLst/>
                        <a:latin typeface="Calibri"/>
                        <a:ea typeface="Calibri"/>
                        <a:cs typeface="Times New Roman"/>
                      </a:endParaRPr>
                    </a:p>
                  </a:txBody>
                  <a:tcPr marL="68580" marR="68580" marT="0" marB="0"/>
                </a:tc>
                <a:tc>
                  <a:txBody>
                    <a:bodyPr/>
                    <a:lstStyle/>
                    <a:p>
                      <a:pPr algn="l">
                        <a:lnSpc>
                          <a:spcPct val="114000"/>
                        </a:lnSpc>
                        <a:spcAft>
                          <a:spcPts val="0"/>
                        </a:spcAft>
                      </a:pPr>
                      <a:r>
                        <a:rPr lang="fr-CA" sz="1500" b="0" dirty="0" smtClean="0">
                          <a:effectLst/>
                          <a:latin typeface="Calibri"/>
                          <a:ea typeface="Calibri"/>
                          <a:cs typeface="Calibri"/>
                        </a:rPr>
                        <a:t>1) </a:t>
                      </a:r>
                      <a:r>
                        <a:rPr lang="fr-CA" sz="1500" b="1" dirty="0" smtClean="0">
                          <a:effectLst/>
                          <a:latin typeface="Calibri"/>
                          <a:ea typeface="Calibri"/>
                          <a:cs typeface="Calibri"/>
                        </a:rPr>
                        <a:t>Score </a:t>
                      </a:r>
                      <a:r>
                        <a:rPr lang="fr-CA" sz="1500" b="1" dirty="0">
                          <a:effectLst/>
                          <a:latin typeface="Calibri"/>
                          <a:ea typeface="Calibri"/>
                          <a:cs typeface="Calibri"/>
                        </a:rPr>
                        <a:t>de symptômes </a:t>
                      </a:r>
                      <a:r>
                        <a:rPr lang="fr-CA" sz="1500" b="0" i="1" dirty="0">
                          <a:effectLst/>
                          <a:latin typeface="Calibri"/>
                          <a:ea typeface="Calibri"/>
                          <a:cs typeface="Calibri"/>
                        </a:rPr>
                        <a:t>ATAQ</a:t>
                      </a:r>
                      <a:r>
                        <a:rPr lang="fr-CA" sz="1500" dirty="0">
                          <a:effectLst/>
                          <a:latin typeface="Calibri"/>
                          <a:ea typeface="Calibri"/>
                          <a:cs typeface="Calibri"/>
                        </a:rPr>
                        <a:t> </a:t>
                      </a:r>
                      <a:r>
                        <a:rPr lang="fr-CA" sz="1500" dirty="0" smtClean="0">
                          <a:effectLst/>
                          <a:latin typeface="Calibri"/>
                          <a:ea typeface="Calibri"/>
                          <a:cs typeface="Calibri"/>
                        </a:rPr>
                        <a:t>pour enfants</a:t>
                      </a:r>
                    </a:p>
                    <a:p>
                      <a:pPr algn="l">
                        <a:lnSpc>
                          <a:spcPct val="114000"/>
                        </a:lnSpc>
                        <a:spcAft>
                          <a:spcPts val="0"/>
                        </a:spcAft>
                      </a:pPr>
                      <a:r>
                        <a:rPr lang="fr-CA" sz="1500" dirty="0" smtClean="0">
                          <a:effectLst/>
                          <a:latin typeface="Calibri"/>
                          <a:ea typeface="Calibri"/>
                          <a:cs typeface="Calibri"/>
                        </a:rPr>
                        <a:t>2) VEMS mesuré</a:t>
                      </a:r>
                      <a:r>
                        <a:rPr lang="fr-CA" sz="1500" baseline="0" dirty="0" smtClean="0">
                          <a:effectLst/>
                          <a:latin typeface="Calibri"/>
                          <a:ea typeface="Calibri"/>
                          <a:cs typeface="Calibri"/>
                        </a:rPr>
                        <a:t> par spirométrie</a:t>
                      </a:r>
                    </a:p>
                    <a:p>
                      <a:pPr algn="l">
                        <a:lnSpc>
                          <a:spcPct val="114000"/>
                        </a:lnSpc>
                        <a:spcAft>
                          <a:spcPts val="0"/>
                        </a:spcAft>
                      </a:pPr>
                      <a:r>
                        <a:rPr lang="fr-CA" sz="1500" baseline="0" dirty="0" smtClean="0">
                          <a:effectLst/>
                          <a:latin typeface="Calibri"/>
                          <a:ea typeface="Calibri"/>
                          <a:cs typeface="Calibri"/>
                        </a:rPr>
                        <a:t>3) Non précisé</a:t>
                      </a:r>
                      <a:endParaRPr lang="fr-CA" sz="1500" dirty="0" smtClean="0">
                        <a:effectLst/>
                        <a:latin typeface="Calibri"/>
                        <a:ea typeface="Calibri"/>
                        <a:cs typeface="Calibri"/>
                      </a:endParaRPr>
                    </a:p>
                  </a:txBody>
                  <a:tcPr marL="68580" marR="68580" marT="0" marB="0"/>
                </a:tc>
                <a:tc>
                  <a:txBody>
                    <a:bodyPr/>
                    <a:lstStyle/>
                    <a:p>
                      <a:pPr algn="l">
                        <a:lnSpc>
                          <a:spcPct val="114000"/>
                        </a:lnSpc>
                        <a:spcAft>
                          <a:spcPts val="0"/>
                        </a:spcAft>
                      </a:pPr>
                      <a:r>
                        <a:rPr lang="fr-CA" sz="1500" dirty="0" smtClean="0">
                          <a:effectLst/>
                          <a:latin typeface="Calibri"/>
                          <a:ea typeface="Calibri"/>
                          <a:cs typeface="Calibri"/>
                        </a:rPr>
                        <a:t>Absence de différence</a:t>
                      </a:r>
                      <a:r>
                        <a:rPr lang="fr-CA" sz="1500" baseline="0" dirty="0" smtClean="0">
                          <a:effectLst/>
                          <a:latin typeface="Calibri"/>
                          <a:ea typeface="Calibri"/>
                          <a:cs typeface="Calibri"/>
                        </a:rPr>
                        <a:t> significative dans l’amélioration </a:t>
                      </a:r>
                      <a:r>
                        <a:rPr lang="fr-CA" sz="1500" dirty="0" smtClean="0">
                          <a:effectLst/>
                          <a:latin typeface="Calibri"/>
                          <a:ea typeface="Calibri"/>
                          <a:cs typeface="Calibri"/>
                        </a:rPr>
                        <a:t>d</a:t>
                      </a:r>
                      <a:r>
                        <a:rPr lang="fr-CA" sz="1500" u="none" dirty="0" smtClean="0">
                          <a:effectLst/>
                          <a:latin typeface="Calibri"/>
                          <a:ea typeface="Calibri"/>
                          <a:cs typeface="Calibri"/>
                        </a:rPr>
                        <a:t>u</a:t>
                      </a:r>
                      <a:r>
                        <a:rPr lang="fr-CA" sz="1500" b="1" u="none" dirty="0" smtClean="0">
                          <a:effectLst/>
                          <a:latin typeface="Calibri"/>
                          <a:ea typeface="Calibri"/>
                          <a:cs typeface="Calibri"/>
                        </a:rPr>
                        <a:t> </a:t>
                      </a:r>
                      <a:r>
                        <a:rPr lang="fr-CA" sz="1500" b="1" u="sng" dirty="0" smtClean="0">
                          <a:effectLst/>
                          <a:latin typeface="Calibri"/>
                          <a:ea typeface="Calibri"/>
                          <a:cs typeface="Calibri"/>
                        </a:rPr>
                        <a:t>score de sx </a:t>
                      </a:r>
                      <a:r>
                        <a:rPr lang="fr-CA" sz="1500" b="1" u="sng" dirty="0">
                          <a:effectLst/>
                          <a:latin typeface="Calibri"/>
                          <a:ea typeface="Calibri"/>
                          <a:cs typeface="Calibri"/>
                        </a:rPr>
                        <a:t>ATAQ</a:t>
                      </a:r>
                      <a:r>
                        <a:rPr lang="fr-CA" sz="1500" dirty="0">
                          <a:effectLst/>
                          <a:latin typeface="Calibri"/>
                          <a:ea typeface="Calibri"/>
                          <a:cs typeface="Calibri"/>
                        </a:rPr>
                        <a:t> </a:t>
                      </a:r>
                      <a:r>
                        <a:rPr lang="fr-CA" sz="1500" b="0" u="none" dirty="0" smtClean="0">
                          <a:effectLst/>
                          <a:latin typeface="Calibri"/>
                          <a:ea typeface="Calibri"/>
                          <a:cs typeface="Calibri"/>
                        </a:rPr>
                        <a:t>entre les deux groupe</a:t>
                      </a:r>
                      <a:r>
                        <a:rPr lang="fr-CA" sz="1500" b="0" u="none" baseline="0" dirty="0" smtClean="0">
                          <a:effectLst/>
                          <a:latin typeface="Calibri"/>
                          <a:ea typeface="Calibri"/>
                          <a:cs typeface="Calibri"/>
                        </a:rPr>
                        <a:t>s à 6 mois de traitement.</a:t>
                      </a:r>
                      <a:endParaRPr lang="fr-CA" sz="1500" b="0" u="none" dirty="0">
                        <a:effectLst/>
                        <a:latin typeface="Calibri"/>
                        <a:ea typeface="Calibri"/>
                        <a:cs typeface="Times New Roman"/>
                      </a:endParaRPr>
                    </a:p>
                  </a:txBody>
                  <a:tcPr marL="89535" marR="89535" marT="0" marB="0"/>
                </a:tc>
              </a:tr>
              <a:tr h="1730217">
                <a:tc>
                  <a:txBody>
                    <a:bodyPr/>
                    <a:lstStyle/>
                    <a:p>
                      <a:pPr algn="ctr">
                        <a:lnSpc>
                          <a:spcPct val="115000"/>
                        </a:lnSpc>
                        <a:spcAft>
                          <a:spcPts val="0"/>
                        </a:spcAft>
                      </a:pPr>
                      <a:r>
                        <a:rPr lang="fr-CA" sz="1500" b="1" cap="small" dirty="0">
                          <a:effectLst/>
                          <a:latin typeface="Calibri"/>
                          <a:ea typeface="Calibri"/>
                          <a:cs typeface="Calibri"/>
                        </a:rPr>
                        <a:t>Yadav 2013</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fr-CA" sz="1500" dirty="0" smtClean="0">
                          <a:effectLst/>
                          <a:latin typeface="+mn-lt"/>
                          <a:ea typeface="Calibri"/>
                          <a:cs typeface="Calibri"/>
                        </a:rPr>
                        <a:t>Modification du niveau de sévérité</a:t>
                      </a:r>
                      <a:r>
                        <a:rPr lang="fr-CA" sz="1500" baseline="0" dirty="0" smtClean="0">
                          <a:effectLst/>
                          <a:latin typeface="+mn-lt"/>
                          <a:ea typeface="Calibri"/>
                          <a:cs typeface="Calibri"/>
                        </a:rPr>
                        <a:t> </a:t>
                      </a:r>
                      <a:r>
                        <a:rPr lang="fr-CA" sz="1500" dirty="0" smtClean="0">
                          <a:effectLst/>
                          <a:latin typeface="Calibri"/>
                          <a:ea typeface="Calibri"/>
                          <a:cs typeface="Calibri"/>
                        </a:rPr>
                        <a:t>de </a:t>
                      </a:r>
                      <a:r>
                        <a:rPr lang="fr-CA" sz="1500" dirty="0">
                          <a:effectLst/>
                          <a:latin typeface="Calibri"/>
                          <a:ea typeface="Calibri"/>
                          <a:cs typeface="Calibri"/>
                        </a:rPr>
                        <a:t>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Évaluation</a:t>
                      </a:r>
                      <a:r>
                        <a:rPr lang="fr-CA" sz="1500" baseline="0" dirty="0" smtClean="0">
                          <a:effectLst/>
                          <a:latin typeface="Calibri"/>
                          <a:ea typeface="Calibri"/>
                          <a:cs typeface="Calibri"/>
                        </a:rPr>
                        <a:t> du </a:t>
                      </a:r>
                      <a:r>
                        <a:rPr lang="fr-CA" sz="1500" b="1" baseline="0" dirty="0" smtClean="0">
                          <a:effectLst/>
                          <a:latin typeface="Calibri"/>
                          <a:ea typeface="Calibri"/>
                          <a:cs typeface="Calibri"/>
                        </a:rPr>
                        <a:t>n</a:t>
                      </a:r>
                      <a:r>
                        <a:rPr lang="fr-CA" sz="1500" b="1" dirty="0" smtClean="0">
                          <a:effectLst/>
                          <a:latin typeface="Calibri"/>
                          <a:ea typeface="Calibri"/>
                          <a:cs typeface="Calibri"/>
                        </a:rPr>
                        <a:t>iveau de </a:t>
                      </a:r>
                      <a:r>
                        <a:rPr lang="fr-CA" sz="1500" b="1" dirty="0">
                          <a:effectLst/>
                          <a:latin typeface="Calibri"/>
                          <a:ea typeface="Calibri"/>
                          <a:cs typeface="Calibri"/>
                        </a:rPr>
                        <a:t>sévérité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p>
                    <a:p>
                      <a:pPr algn="l">
                        <a:lnSpc>
                          <a:spcPct val="115000"/>
                        </a:lnSpc>
                        <a:spcAft>
                          <a:spcPts val="0"/>
                        </a:spcAft>
                      </a:pPr>
                      <a:endParaRPr lang="fr-CA" sz="1500" b="1" dirty="0" smtClean="0">
                        <a:effectLst/>
                        <a:latin typeface="Calibri"/>
                        <a:ea typeface="Calibri"/>
                        <a:cs typeface="Calibri"/>
                      </a:endParaRPr>
                    </a:p>
                    <a:p>
                      <a:pPr algn="l">
                        <a:lnSpc>
                          <a:spcPct val="115000"/>
                        </a:lnSpc>
                        <a:spcAft>
                          <a:spcPts val="0"/>
                        </a:spcAft>
                      </a:pPr>
                      <a:endParaRPr lang="fr-CA" sz="1500" b="1" dirty="0">
                        <a:effectLst/>
                        <a:latin typeface="Calibri"/>
                        <a:ea typeface="Calibri"/>
                        <a:cs typeface="Times New Roman"/>
                      </a:endParaRPr>
                    </a:p>
                  </a:txBody>
                  <a:tcPr marL="68580" marR="68580" marT="0" marB="0"/>
                </a:tc>
                <a:tc>
                  <a:txBody>
                    <a:bodyPr/>
                    <a:lstStyle/>
                    <a:p>
                      <a:pPr algn="l">
                        <a:lnSpc>
                          <a:spcPct val="115000"/>
                        </a:lnSpc>
                        <a:spcAft>
                          <a:spcPts val="1000"/>
                        </a:spcAft>
                      </a:pPr>
                      <a:r>
                        <a:rPr lang="fr-CA" sz="1500" dirty="0" smtClean="0">
                          <a:effectLst/>
                          <a:latin typeface="Calibri"/>
                          <a:ea typeface="Calibri"/>
                          <a:cs typeface="Calibri"/>
                        </a:rPr>
                        <a:t>Amélioration significative du niveau de sévérité de l’asthme pour le groupe vitamine D </a:t>
                      </a:r>
                      <a:r>
                        <a:rPr lang="fr-CA" sz="1500" b="0" dirty="0" smtClean="0">
                          <a:effectLst/>
                          <a:latin typeface="+mn-lt"/>
                          <a:ea typeface="Calibri"/>
                          <a:cs typeface="Calibri"/>
                        </a:rPr>
                        <a:t>à</a:t>
                      </a:r>
                      <a:r>
                        <a:rPr lang="fr-CA" sz="1500" b="1" dirty="0" smtClean="0">
                          <a:effectLst/>
                          <a:latin typeface="+mn-lt"/>
                          <a:ea typeface="Calibri"/>
                          <a:cs typeface="Calibri"/>
                        </a:rPr>
                        <a:t> 6 mois de traitement</a:t>
                      </a:r>
                      <a:r>
                        <a:rPr lang="fr-CA" sz="1500" b="0" dirty="0" smtClean="0">
                          <a:effectLst/>
                          <a:latin typeface="+mn-lt"/>
                          <a:ea typeface="Calibri"/>
                          <a:cs typeface="Calibri"/>
                        </a:rPr>
                        <a:t>,</a:t>
                      </a:r>
                      <a:r>
                        <a:rPr lang="fr-CA" sz="1500" b="0" baseline="0" dirty="0" smtClean="0">
                          <a:effectLst/>
                          <a:latin typeface="+mn-lt"/>
                          <a:ea typeface="Calibri"/>
                          <a:cs typeface="Calibri"/>
                        </a:rPr>
                        <a:t> comparé au placebo.</a:t>
                      </a:r>
                      <a:endParaRPr lang="fr-CA" sz="1500" dirty="0" smtClean="0">
                        <a:effectLst/>
                        <a:latin typeface="+mn-lt"/>
                        <a:ea typeface="Calibri"/>
                        <a:cs typeface="Calibri"/>
                      </a:endParaRPr>
                    </a:p>
                    <a:p>
                      <a:pPr algn="l">
                        <a:lnSpc>
                          <a:spcPct val="115000"/>
                        </a:lnSpc>
                        <a:spcAft>
                          <a:spcPts val="1000"/>
                        </a:spcAft>
                      </a:pPr>
                      <a:endParaRPr lang="fr-CA" sz="1500" dirty="0">
                        <a:effectLst/>
                        <a:latin typeface="Calibri"/>
                        <a:ea typeface="Calibri"/>
                        <a:cs typeface="Times New Roman"/>
                      </a:endParaRPr>
                    </a:p>
                  </a:txBody>
                  <a:tcPr marL="89535" marR="89535" marT="0" marB="0"/>
                </a:tc>
              </a:tr>
              <a:tr h="1730954">
                <a:tc>
                  <a:txBody>
                    <a:bodyPr/>
                    <a:lstStyle/>
                    <a:p>
                      <a:pPr algn="ctr">
                        <a:lnSpc>
                          <a:spcPct val="115000"/>
                        </a:lnSpc>
                        <a:spcAft>
                          <a:spcPts val="0"/>
                        </a:spcAft>
                      </a:pPr>
                      <a:r>
                        <a:rPr lang="fr-CA" sz="1200" b="1" cap="small" dirty="0">
                          <a:effectLst/>
                          <a:latin typeface="Calibri"/>
                          <a:ea typeface="Calibri"/>
                          <a:cs typeface="Calibri"/>
                        </a:rPr>
                        <a:t>Tachimoto</a:t>
                      </a:r>
                      <a:r>
                        <a:rPr lang="fr-CA" sz="1500" b="1" cap="small" dirty="0">
                          <a:effectLst/>
                          <a:latin typeface="Calibri"/>
                          <a:ea typeface="Calibri"/>
                          <a:cs typeface="Calibri"/>
                        </a:rPr>
                        <a:t> 2016</a:t>
                      </a:r>
                      <a:endParaRPr lang="fr-CA" sz="1500" dirty="0">
                        <a:effectLst/>
                        <a:latin typeface="Calibri"/>
                        <a:ea typeface="Calibri"/>
                        <a:cs typeface="Times New Roman"/>
                      </a:endParaRPr>
                    </a:p>
                  </a:txBody>
                  <a:tcPr marL="68580" marR="68580" marT="0" marB="0">
                    <a:lnT w="12700" cap="flat" cmpd="sng" algn="ctr">
                      <a:noFill/>
                      <a:prstDash val="solid"/>
                      <a:round/>
                      <a:headEnd type="none" w="med" len="med"/>
                      <a:tailEnd type="none" w="med" len="med"/>
                    </a:lnT>
                  </a:tcPr>
                </a:tc>
                <a:tc>
                  <a:txBody>
                    <a:bodyPr/>
                    <a:lstStyle/>
                    <a:p>
                      <a:pPr algn="l">
                        <a:lnSpc>
                          <a:spcPct val="115000"/>
                        </a:lnSpc>
                        <a:spcAft>
                          <a:spcPts val="0"/>
                        </a:spcAft>
                      </a:pPr>
                      <a:r>
                        <a:rPr lang="fr-CA" sz="1500" dirty="0">
                          <a:effectLst/>
                          <a:latin typeface="Calibri"/>
                          <a:ea typeface="Calibri"/>
                          <a:cs typeface="Calibri"/>
                        </a:rPr>
                        <a:t>Modification du </a:t>
                      </a:r>
                      <a:r>
                        <a:rPr lang="fr-CA" sz="1500" dirty="0" smtClean="0">
                          <a:effectLst/>
                          <a:latin typeface="Calibri"/>
                          <a:ea typeface="Calibri"/>
                          <a:cs typeface="Calibri"/>
                        </a:rPr>
                        <a:t>niveau</a:t>
                      </a:r>
                      <a:r>
                        <a:rPr lang="fr-CA" sz="1500" baseline="0" dirty="0" smtClean="0">
                          <a:effectLst/>
                          <a:latin typeface="Calibri"/>
                          <a:ea typeface="Calibri"/>
                          <a:cs typeface="Calibri"/>
                        </a:rPr>
                        <a:t> de </a:t>
                      </a:r>
                      <a:r>
                        <a:rPr lang="fr-CA" sz="1500" dirty="0" smtClean="0">
                          <a:effectLst/>
                          <a:latin typeface="Calibri"/>
                          <a:ea typeface="Calibri"/>
                          <a:cs typeface="Calibri"/>
                        </a:rPr>
                        <a:t>contrôle </a:t>
                      </a:r>
                      <a:r>
                        <a:rPr lang="fr-CA" sz="1500" dirty="0">
                          <a:effectLst/>
                          <a:latin typeface="Calibri"/>
                          <a:ea typeface="Calibri"/>
                          <a:cs typeface="Calibri"/>
                        </a:rPr>
                        <a:t>de l’asthme</a:t>
                      </a:r>
                      <a:endParaRPr lang="fr-CA" sz="1500" dirty="0">
                        <a:effectLst/>
                        <a:latin typeface="Calibri"/>
                        <a:ea typeface="Calibri"/>
                        <a:cs typeface="Times New Roman"/>
                      </a:endParaRPr>
                    </a:p>
                  </a:txBody>
                  <a:tcPr marL="68580" marR="68580" marT="0" marB="0"/>
                </a:tc>
                <a:tc>
                  <a:txBody>
                    <a:bodyPr/>
                    <a:lstStyle/>
                    <a:p>
                      <a:pPr algn="l">
                        <a:lnSpc>
                          <a:spcPct val="115000"/>
                        </a:lnSpc>
                        <a:spcAft>
                          <a:spcPts val="0"/>
                        </a:spcAft>
                      </a:pPr>
                      <a:r>
                        <a:rPr lang="fr-CA" sz="1500" dirty="0" smtClean="0">
                          <a:effectLst/>
                          <a:latin typeface="Calibri"/>
                          <a:ea typeface="Calibri"/>
                          <a:cs typeface="Calibri"/>
                        </a:rPr>
                        <a:t>Nombre</a:t>
                      </a:r>
                      <a:r>
                        <a:rPr lang="fr-CA" sz="1500" baseline="0" dirty="0" smtClean="0">
                          <a:effectLst/>
                          <a:latin typeface="Calibri"/>
                          <a:ea typeface="Calibri"/>
                          <a:cs typeface="Calibri"/>
                        </a:rPr>
                        <a:t> </a:t>
                      </a:r>
                      <a:r>
                        <a:rPr lang="fr-CA" sz="1500" dirty="0" smtClean="0">
                          <a:effectLst/>
                          <a:latin typeface="Calibri"/>
                          <a:ea typeface="Calibri"/>
                          <a:cs typeface="Calibri"/>
                        </a:rPr>
                        <a:t>de </a:t>
                      </a:r>
                      <a:r>
                        <a:rPr lang="fr-CA" sz="1500" b="1" dirty="0" smtClean="0">
                          <a:effectLst/>
                          <a:latin typeface="Calibri"/>
                          <a:ea typeface="Calibri"/>
                          <a:cs typeface="Calibri"/>
                        </a:rPr>
                        <a:t>critères</a:t>
                      </a:r>
                      <a:r>
                        <a:rPr lang="fr-CA" sz="1500" b="1" baseline="0" dirty="0" smtClean="0">
                          <a:effectLst/>
                          <a:latin typeface="Calibri"/>
                          <a:ea typeface="Calibri"/>
                          <a:cs typeface="Calibri"/>
                        </a:rPr>
                        <a:t> de contrôle</a:t>
                      </a:r>
                      <a:r>
                        <a:rPr lang="fr-CA" sz="1500" b="1" dirty="0" smtClean="0">
                          <a:effectLst/>
                          <a:latin typeface="Calibri"/>
                          <a:ea typeface="Calibri"/>
                          <a:cs typeface="Calibri"/>
                        </a:rPr>
                        <a:t> </a:t>
                      </a:r>
                      <a:r>
                        <a:rPr lang="fr-CA" sz="1500" dirty="0">
                          <a:effectLst/>
                          <a:latin typeface="Calibri"/>
                          <a:ea typeface="Calibri"/>
                          <a:cs typeface="Calibri"/>
                        </a:rPr>
                        <a:t>de l’asthme selon </a:t>
                      </a:r>
                      <a:r>
                        <a:rPr lang="fr-CA" sz="1500" dirty="0" smtClean="0">
                          <a:effectLst/>
                          <a:latin typeface="Calibri"/>
                          <a:ea typeface="Calibri"/>
                          <a:cs typeface="Calibri"/>
                        </a:rPr>
                        <a:t>critères</a:t>
                      </a:r>
                      <a:r>
                        <a:rPr lang="fr-CA" sz="1500" baseline="0" dirty="0" smtClean="0">
                          <a:effectLst/>
                          <a:latin typeface="Calibri"/>
                          <a:ea typeface="Calibri"/>
                          <a:cs typeface="Calibri"/>
                        </a:rPr>
                        <a:t> </a:t>
                      </a:r>
                      <a:r>
                        <a:rPr lang="fr-CA" sz="1500" b="0" i="1" dirty="0" smtClean="0">
                          <a:effectLst/>
                          <a:latin typeface="Calibri"/>
                          <a:ea typeface="Calibri"/>
                          <a:cs typeface="Calibri"/>
                        </a:rPr>
                        <a:t>GINA</a:t>
                      </a:r>
                      <a:endParaRPr lang="fr-CA" sz="1500" b="0" i="1" dirty="0">
                        <a:effectLst/>
                        <a:latin typeface="Calibri"/>
                        <a:ea typeface="Calibri"/>
                        <a:cs typeface="Times New Roman"/>
                      </a:endParaRPr>
                    </a:p>
                  </a:txBody>
                  <a:tcPr marL="68580" marR="68580" marT="0" marB="0"/>
                </a:tc>
                <a:tc>
                  <a:txBody>
                    <a:bodyPr/>
                    <a:lstStyle/>
                    <a:p>
                      <a:pPr algn="l">
                        <a:lnSpc>
                          <a:spcPct val="100000"/>
                        </a:lnSpc>
                        <a:spcAft>
                          <a:spcPts val="0"/>
                        </a:spcAft>
                      </a:pPr>
                      <a:r>
                        <a:rPr lang="fr-CA" sz="1500" dirty="0" smtClean="0">
                          <a:effectLst/>
                          <a:latin typeface="Calibri"/>
                          <a:ea typeface="Calibri"/>
                          <a:cs typeface="Times New Roman"/>
                        </a:rPr>
                        <a:t>Amélioration significative du score</a:t>
                      </a:r>
                      <a:r>
                        <a:rPr lang="fr-CA" sz="1500" baseline="0" dirty="0" smtClean="0">
                          <a:effectLst/>
                          <a:latin typeface="Calibri"/>
                          <a:ea typeface="Calibri"/>
                          <a:cs typeface="Times New Roman"/>
                        </a:rPr>
                        <a:t> de contrôle de l’asthme pour le groupe vitamine D après les 2 mois de traitement, comparé au placebo.</a:t>
                      </a:r>
                      <a:endParaRPr lang="fr-CA" sz="1500" dirty="0">
                        <a:effectLst/>
                        <a:latin typeface="Calibri"/>
                        <a:ea typeface="Calibri"/>
                        <a:cs typeface="Times New Roman"/>
                      </a:endParaRPr>
                    </a:p>
                  </a:txBody>
                  <a:tcPr marL="67486" marR="67486" marT="0" marB="0"/>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432402341"/>
              </p:ext>
            </p:extLst>
          </p:nvPr>
        </p:nvGraphicFramePr>
        <p:xfrm>
          <a:off x="3563887" y="3540958"/>
          <a:ext cx="5472609" cy="1208896"/>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50)</a:t>
                      </a:r>
                      <a:endParaRPr lang="fr-CA" sz="1300" dirty="0"/>
                    </a:p>
                  </a:txBody>
                  <a:tcPr/>
                </a:tc>
                <a:tc>
                  <a:txBody>
                    <a:bodyPr/>
                    <a:lstStyle/>
                    <a:p>
                      <a:r>
                        <a:rPr lang="fr-CA" sz="1300" dirty="0" smtClean="0"/>
                        <a:t>Vitamine D (N=50)</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t>0 mois </a:t>
                      </a:r>
                      <a:r>
                        <a:rPr lang="fr-CA" sz="1300" dirty="0" smtClean="0">
                          <a:sym typeface="Wingdings" panose="05000000000000000000" pitchFamily="2" charset="2"/>
                        </a:rPr>
                        <a:t> 0 léger, 6 sévères</a:t>
                      </a:r>
                    </a:p>
                  </a:txBody>
                  <a:tcPr/>
                </a:tc>
                <a:tc>
                  <a:txBody>
                    <a:bodyPr/>
                    <a:lstStyle/>
                    <a:p>
                      <a:r>
                        <a:rPr lang="fr-CA" sz="1300" dirty="0" smtClean="0"/>
                        <a:t>0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0,074</a:t>
                      </a:r>
                      <a:endParaRPr lang="fr-CA" sz="1300" dirty="0"/>
                    </a:p>
                  </a:txBody>
                  <a:tcPr/>
                </a:tc>
              </a:tr>
              <a:tr h="152745">
                <a:tc>
                  <a:txBody>
                    <a:bodyPr/>
                    <a:lstStyle/>
                    <a:p>
                      <a:r>
                        <a:rPr lang="fr-CA" sz="1300" dirty="0" smtClean="0">
                          <a:sym typeface="Wingdings" panose="05000000000000000000" pitchFamily="2" charset="2"/>
                        </a:rPr>
                        <a:t>5 mois  0 léger, 15 sévères</a:t>
                      </a:r>
                    </a:p>
                  </a:txBody>
                  <a:tcPr/>
                </a:tc>
                <a:tc>
                  <a:txBody>
                    <a:bodyPr/>
                    <a:lstStyle/>
                    <a:p>
                      <a:r>
                        <a:rPr lang="fr-CA" sz="1300" dirty="0" smtClean="0"/>
                        <a:t>5 mois </a:t>
                      </a:r>
                      <a:r>
                        <a:rPr lang="fr-CA" sz="1300" dirty="0" smtClean="0">
                          <a:sym typeface="Wingdings" panose="05000000000000000000" pitchFamily="2" charset="2"/>
                        </a:rPr>
                        <a:t> 0 léger, 13 sévères</a:t>
                      </a:r>
                      <a:endParaRPr lang="fr-CA" sz="1300" dirty="0"/>
                    </a:p>
                  </a:txBody>
                  <a:tcPr/>
                </a:tc>
                <a:tc>
                  <a:txBody>
                    <a:bodyPr/>
                    <a:lstStyle/>
                    <a:p>
                      <a:pPr algn="r"/>
                      <a:r>
                        <a:rPr lang="fr-CA" sz="1300" dirty="0" smtClean="0"/>
                        <a:t>P = 0,656</a:t>
                      </a:r>
                      <a:endParaRPr lang="fr-CA" sz="1300" dirty="0"/>
                    </a:p>
                  </a:txBody>
                  <a:tcPr/>
                </a:tc>
              </a:tr>
              <a:tr h="340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9 légers, 13 sévères</a:t>
                      </a:r>
                      <a:endParaRPr lang="fr-CA" sz="1300" dirty="0" smtClean="0"/>
                    </a:p>
                  </a:txBody>
                  <a:tcPr/>
                </a:tc>
                <a:tc>
                  <a:txBody>
                    <a:bodyPr/>
                    <a:lstStyle/>
                    <a:p>
                      <a:r>
                        <a:rPr lang="fr-CA" sz="1300" dirty="0" smtClean="0"/>
                        <a:t>6 mois </a:t>
                      </a:r>
                      <a:r>
                        <a:rPr lang="fr-CA" sz="1300" dirty="0" smtClean="0">
                          <a:sym typeface="Wingdings" panose="05000000000000000000" pitchFamily="2" charset="2"/>
                        </a:rPr>
                        <a:t> 22 légers, 7 sévères</a:t>
                      </a:r>
                      <a:endParaRPr lang="fr-CA" sz="1300" dirty="0"/>
                    </a:p>
                  </a:txBody>
                  <a:tcPr/>
                </a:tc>
                <a:tc>
                  <a:txBody>
                    <a:bodyPr/>
                    <a:lstStyle/>
                    <a:p>
                      <a:pPr algn="r"/>
                      <a:r>
                        <a:rPr lang="fr-CA" sz="1300" b="1" dirty="0" smtClean="0"/>
                        <a:t>p = 0,016</a:t>
                      </a:r>
                      <a:endParaRPr lang="fr-CA" sz="1300" b="1" dirty="0"/>
                    </a:p>
                  </a:txBody>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397119975"/>
              </p:ext>
            </p:extLst>
          </p:nvPr>
        </p:nvGraphicFramePr>
        <p:xfrm>
          <a:off x="3563887" y="1496576"/>
          <a:ext cx="5472609" cy="135636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24)</a:t>
                      </a:r>
                      <a:endParaRPr lang="fr-CA" sz="1300" dirty="0"/>
                    </a:p>
                  </a:txBody>
                  <a:tcPr/>
                </a:tc>
                <a:tc>
                  <a:txBody>
                    <a:bodyPr/>
                    <a:lstStyle/>
                    <a:p>
                      <a:r>
                        <a:rPr lang="fr-CA" sz="1300" dirty="0" smtClean="0"/>
                        <a:t>Vitamine D (N=24)</a:t>
                      </a:r>
                      <a:endParaRPr lang="fr-CA" sz="1300" dirty="0"/>
                    </a:p>
                  </a:txBody>
                  <a:tcPr/>
                </a:tc>
                <a:tc>
                  <a:txBody>
                    <a:bodyPr/>
                    <a:lstStyle/>
                    <a:p>
                      <a:pPr algn="ctr"/>
                      <a:r>
                        <a:rPr lang="fr-CA" sz="1300" dirty="0" smtClean="0"/>
                        <a:t>Valeur p</a:t>
                      </a:r>
                      <a:endParaRPr lang="fr-CA" sz="1300" dirty="0"/>
                    </a:p>
                  </a:txBody>
                  <a:tcPr/>
                </a:tc>
              </a:tr>
              <a:tr h="152745">
                <a:tc>
                  <a:txBody>
                    <a:bodyPr/>
                    <a:lstStyle/>
                    <a:p>
                      <a:r>
                        <a:rPr lang="fr-CA" sz="1300" dirty="0" smtClean="0">
                          <a:sym typeface="Wingdings" panose="05000000000000000000" pitchFamily="2" charset="2"/>
                        </a:rPr>
                        <a:t>0 mois </a:t>
                      </a:r>
                      <a:r>
                        <a:rPr lang="fr-CA" sz="1300" baseline="0" dirty="0" smtClean="0">
                          <a:sym typeface="Wingdings" panose="05000000000000000000" pitchFamily="2" charset="2"/>
                        </a:rPr>
                        <a:t> 3,43</a:t>
                      </a:r>
                      <a:endParaRPr lang="fr-CA" sz="1300" dirty="0" smtClean="0">
                        <a:sym typeface="Wingdings" panose="05000000000000000000" pitchFamily="2" charset="2"/>
                      </a:endParaRPr>
                    </a:p>
                  </a:txBody>
                  <a:tcPr/>
                </a:tc>
                <a:tc>
                  <a:txBody>
                    <a:bodyPr/>
                    <a:lstStyle/>
                    <a:p>
                      <a:r>
                        <a:rPr lang="fr-CA" sz="1300" baseline="0" dirty="0" smtClean="0">
                          <a:sym typeface="Wingdings" panose="05000000000000000000" pitchFamily="2" charset="2"/>
                        </a:rPr>
                        <a:t>0 mois  3,08</a:t>
                      </a:r>
                      <a:endParaRPr lang="fr-CA" sz="1300" dirty="0" smtClean="0">
                        <a:sym typeface="Wingdings" panose="05000000000000000000" pitchFamily="2" charset="2"/>
                      </a:endParaRPr>
                    </a:p>
                  </a:txBody>
                  <a:tcPr/>
                </a:tc>
                <a:tc>
                  <a:txBody>
                    <a:bodyPr/>
                    <a:lstStyle/>
                    <a:p>
                      <a:pPr algn="r"/>
                      <a:r>
                        <a:rPr lang="fr-CA" sz="1300" dirty="0" smtClean="0"/>
                        <a:t>p = 0,49</a:t>
                      </a:r>
                      <a:endParaRPr lang="fr-CA" sz="1300" dirty="0"/>
                    </a:p>
                  </a:txBody>
                  <a:tcPr/>
                </a:tc>
              </a:tr>
              <a:tr h="152745">
                <a:tc gridSpan="3">
                  <a:txBody>
                    <a:bodyPr/>
                    <a:lstStyle/>
                    <a:p>
                      <a:pPr algn="r"/>
                      <a:r>
                        <a:rPr lang="fr-CA" sz="1300" dirty="0" smtClean="0">
                          <a:sym typeface="Wingdings" panose="05000000000000000000" pitchFamily="2" charset="2"/>
                        </a:rPr>
                        <a:t>Au 3</a:t>
                      </a:r>
                      <a:r>
                        <a:rPr lang="fr-CA" sz="1300" baseline="30000" dirty="0" smtClean="0">
                          <a:sym typeface="Wingdings" panose="05000000000000000000" pitchFamily="2" charset="2"/>
                        </a:rPr>
                        <a:t>e</a:t>
                      </a:r>
                      <a:r>
                        <a:rPr lang="fr-CA" sz="1300" dirty="0" smtClean="0">
                          <a:sym typeface="Wingdings" panose="05000000000000000000" pitchFamily="2" charset="2"/>
                        </a:rPr>
                        <a:t> mois</a:t>
                      </a:r>
                      <a:r>
                        <a:rPr lang="fr-CA" sz="1300" baseline="0" dirty="0" smtClean="0">
                          <a:sym typeface="Wingdings" panose="05000000000000000000" pitchFamily="2" charset="2"/>
                        </a:rPr>
                        <a:t> </a:t>
                      </a:r>
                      <a:r>
                        <a:rPr lang="fr-CA" sz="1300" dirty="0" smtClean="0">
                          <a:sym typeface="Wingdings" panose="05000000000000000000" pitchFamily="2" charset="2"/>
                        </a:rPr>
                        <a:t> </a:t>
                      </a:r>
                      <a:r>
                        <a:rPr lang="fr-CA" sz="1300" b="1" dirty="0" smtClean="0">
                          <a:sym typeface="Wingdings" panose="05000000000000000000" pitchFamily="2" charset="2"/>
                        </a:rPr>
                        <a:t>p = 0,004</a:t>
                      </a:r>
                    </a:p>
                  </a:txBody>
                  <a:tcPr/>
                </a:tc>
                <a:tc hMerge="1">
                  <a:txBody>
                    <a:bodyPr/>
                    <a:lstStyle/>
                    <a:p>
                      <a:endParaRPr lang="fr-CA" sz="1300" dirty="0" smtClean="0">
                        <a:sym typeface="Wingdings" panose="05000000000000000000" pitchFamily="2" charset="2"/>
                      </a:endParaRPr>
                    </a:p>
                  </a:txBody>
                  <a:tcPr/>
                </a:tc>
                <a:tc hMerge="1">
                  <a:txBody>
                    <a:bodyPr/>
                    <a:lstStyle/>
                    <a:p>
                      <a:endParaRPr lang="fr-CA" sz="1300" dirty="0"/>
                    </a:p>
                  </a:txBody>
                  <a:tcPr/>
                </a:tc>
              </a:tr>
              <a:tr h="35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baseline="0" dirty="0" smtClean="0">
                          <a:sym typeface="Wingdings" panose="05000000000000000000" pitchFamily="2" charset="2"/>
                        </a:rPr>
                        <a:t>6 mois</a:t>
                      </a:r>
                      <a:r>
                        <a:rPr lang="fr-CA" sz="1300" dirty="0" smtClean="0">
                          <a:sym typeface="Wingdings" panose="05000000000000000000" pitchFamily="2" charset="2"/>
                        </a:rPr>
                        <a:t> 0,33</a:t>
                      </a:r>
                      <a:endParaRPr lang="fr-CA" sz="1300" dirty="0" smtClean="0"/>
                    </a:p>
                    <a:p>
                      <a:endParaRPr lang="fr-CA"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dirty="0" smtClean="0">
                          <a:sym typeface="Wingdings" panose="05000000000000000000" pitchFamily="2" charset="2"/>
                        </a:rPr>
                        <a:t>6 mois  0,63</a:t>
                      </a:r>
                      <a:endParaRPr lang="fr-CA" sz="1300" dirty="0" smtClean="0"/>
                    </a:p>
                  </a:txBody>
                  <a:tcPr/>
                </a:tc>
                <a:tc>
                  <a:txBody>
                    <a:bodyPr/>
                    <a:lstStyle/>
                    <a:p>
                      <a:pPr algn="r"/>
                      <a:r>
                        <a:rPr lang="fr-CA" sz="1300" b="1" dirty="0" smtClean="0"/>
                        <a:t>p =</a:t>
                      </a:r>
                      <a:r>
                        <a:rPr lang="fr-CA" sz="1300" b="1" baseline="0" dirty="0" smtClean="0"/>
                        <a:t> 0,82</a:t>
                      </a:r>
                      <a:endParaRPr lang="fr-CA" sz="1300" b="1"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447052436"/>
              </p:ext>
            </p:extLst>
          </p:nvPr>
        </p:nvGraphicFramePr>
        <p:xfrm>
          <a:off x="3563888" y="5359240"/>
          <a:ext cx="5472609" cy="1120140"/>
        </p:xfrm>
        <a:graphic>
          <a:graphicData uri="http://schemas.openxmlformats.org/drawingml/2006/table">
            <a:tbl>
              <a:tblPr firstRow="1" bandRow="1">
                <a:effectLst>
                  <a:outerShdw blurRad="50800" dist="38100" algn="l" rotWithShape="0">
                    <a:prstClr val="black">
                      <a:alpha val="40000"/>
                    </a:prstClr>
                  </a:outerShdw>
                </a:effectLst>
                <a:tableStyleId>{93296810-A885-4BE3-A3E7-6D5BEEA58F35}</a:tableStyleId>
              </a:tblPr>
              <a:tblGrid>
                <a:gridCol w="2245173"/>
                <a:gridCol w="2245173"/>
                <a:gridCol w="982263"/>
              </a:tblGrid>
              <a:tr h="152745">
                <a:tc>
                  <a:txBody>
                    <a:bodyPr/>
                    <a:lstStyle/>
                    <a:p>
                      <a:r>
                        <a:rPr lang="fr-CA" sz="1300" dirty="0" smtClean="0"/>
                        <a:t>Placebo (N= 35)</a:t>
                      </a:r>
                      <a:endParaRPr lang="fr-CA" sz="1300" dirty="0"/>
                    </a:p>
                  </a:txBody>
                  <a:tcPr/>
                </a:tc>
                <a:tc>
                  <a:txBody>
                    <a:bodyPr/>
                    <a:lstStyle/>
                    <a:p>
                      <a:r>
                        <a:rPr lang="fr-CA" sz="1300" dirty="0" smtClean="0"/>
                        <a:t>Vitamine D (N=54)</a:t>
                      </a:r>
                      <a:endParaRPr lang="fr-CA" sz="1300" dirty="0"/>
                    </a:p>
                  </a:txBody>
                  <a:tcPr/>
                </a:tc>
                <a:tc>
                  <a:txBody>
                    <a:bodyPr/>
                    <a:lstStyle/>
                    <a:p>
                      <a:pPr algn="ctr"/>
                      <a:r>
                        <a:rPr lang="fr-CA" sz="1300" dirty="0" smtClean="0"/>
                        <a:t>Valeur p</a:t>
                      </a:r>
                      <a:endParaRPr lang="fr-CA" sz="1300" dirty="0"/>
                    </a:p>
                  </a:txBody>
                  <a:tcPr/>
                </a:tc>
              </a:tr>
              <a:tr h="152745">
                <a:tc gridSpan="3">
                  <a:txBody>
                    <a:bodyPr/>
                    <a:lstStyle/>
                    <a:p>
                      <a:r>
                        <a:rPr lang="fr-CA" sz="1050" dirty="0" smtClean="0">
                          <a:sym typeface="Wingdings" panose="05000000000000000000" pitchFamily="2" charset="2"/>
                        </a:rPr>
                        <a:t>0 mois</a:t>
                      </a:r>
                      <a:r>
                        <a:rPr lang="fr-CA" sz="1050" baseline="0" dirty="0" smtClean="0">
                          <a:sym typeface="Wingdings" panose="05000000000000000000" pitchFamily="2" charset="2"/>
                        </a:rPr>
                        <a:t> pas de diff. significative dans la fréquence de chacun des critères de contrôle p &gt; 0,05</a:t>
                      </a:r>
                      <a:endParaRPr lang="fr-CA" sz="1050" dirty="0" smtClean="0">
                        <a:sym typeface="Wingdings" panose="05000000000000000000" pitchFamily="2" charset="2"/>
                      </a:endParaRPr>
                    </a:p>
                  </a:txBody>
                  <a:tcPr/>
                </a:tc>
                <a:tc hMerge="1">
                  <a:txBody>
                    <a:bodyPr/>
                    <a:lstStyle/>
                    <a:p>
                      <a:endParaRPr lang="fr-CA" sz="1050" dirty="0" smtClean="0">
                        <a:sym typeface="Wingdings" panose="05000000000000000000" pitchFamily="2" charset="2"/>
                      </a:endParaRPr>
                    </a:p>
                  </a:txBody>
                  <a:tcPr/>
                </a:tc>
                <a:tc hMerge="1">
                  <a:txBody>
                    <a:bodyPr/>
                    <a:lstStyle/>
                    <a:p>
                      <a:pPr algn="r"/>
                      <a:endParaRPr lang="fr-CA" sz="1300" dirty="0"/>
                    </a:p>
                  </a:txBody>
                  <a:tcPr/>
                </a:tc>
              </a:tr>
              <a:tr h="25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baseline="0" dirty="0" smtClean="0">
                          <a:sym typeface="Wingdings" panose="05000000000000000000" pitchFamily="2" charset="2"/>
                        </a:rPr>
                        <a:t> </a:t>
                      </a:r>
                      <a:r>
                        <a:rPr lang="fr-CA" sz="1050" dirty="0" smtClean="0">
                          <a:sym typeface="Wingdings" panose="05000000000000000000" pitchFamily="2" charset="2"/>
                        </a:rPr>
                        <a:t>12%</a:t>
                      </a:r>
                      <a:r>
                        <a:rPr lang="fr-CA" sz="1050" baseline="0" dirty="0" smtClean="0">
                          <a:sym typeface="Wingdings" panose="05000000000000000000" pitchFamily="2" charset="2"/>
                        </a:rPr>
                        <a:t> amélioré,12% détérioré</a:t>
                      </a:r>
                      <a:endParaRPr lang="fr-CA" sz="1050" dirty="0" smtClean="0">
                        <a:sym typeface="Wingdings" panose="05000000000000000000" pitchFamily="2" charset="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50" dirty="0" smtClean="0"/>
                        <a:t>2 mois</a:t>
                      </a:r>
                      <a:r>
                        <a:rPr lang="fr-CA" sz="1050" dirty="0" smtClean="0">
                          <a:sym typeface="Wingdings" panose="05000000000000000000" pitchFamily="2" charset="2"/>
                        </a:rPr>
                        <a:t> 34% amélioré,</a:t>
                      </a:r>
                      <a:r>
                        <a:rPr lang="fr-CA" sz="1050" baseline="0" dirty="0" smtClean="0">
                          <a:sym typeface="Wingdings" panose="05000000000000000000" pitchFamily="2" charset="2"/>
                        </a:rPr>
                        <a:t> 4% détérioré</a:t>
                      </a:r>
                      <a:endParaRPr lang="fr-CA" sz="1050" dirty="0" smtClean="0">
                        <a:sym typeface="Wingdings" panose="05000000000000000000" pitchFamily="2" charset="2"/>
                      </a:endParaRPr>
                    </a:p>
                  </a:txBody>
                  <a:tcPr/>
                </a:tc>
                <a:tc>
                  <a:txBody>
                    <a:bodyPr/>
                    <a:lstStyle/>
                    <a:p>
                      <a:pPr algn="r"/>
                      <a:r>
                        <a:rPr lang="fr-CA" sz="1300" b="1" dirty="0" smtClean="0"/>
                        <a:t>p = 0,015</a:t>
                      </a:r>
                      <a:endParaRPr lang="fr-CA" sz="1300" b="1" dirty="0"/>
                    </a:p>
                  </a:txBody>
                  <a:tcPr/>
                </a:tc>
              </a:tr>
              <a:tr h="257254">
                <a:tc>
                  <a:txBody>
                    <a:bodyPr/>
                    <a:lstStyle/>
                    <a:p>
                      <a:r>
                        <a:rPr lang="fr-CA" sz="1050" dirty="0" smtClean="0"/>
                        <a:t>6 mois</a:t>
                      </a:r>
                      <a:r>
                        <a:rPr lang="fr-CA" sz="1050" dirty="0" smtClean="0">
                          <a:sym typeface="Wingdings" panose="05000000000000000000" pitchFamily="2" charset="2"/>
                        </a:rPr>
                        <a:t> 12%</a:t>
                      </a:r>
                      <a:r>
                        <a:rPr lang="fr-CA" sz="1050" baseline="0" dirty="0" smtClean="0">
                          <a:sym typeface="Wingdings" panose="05000000000000000000" pitchFamily="2" charset="2"/>
                        </a:rPr>
                        <a:t> amélioré,12% détérioré</a:t>
                      </a:r>
                      <a:endParaRPr lang="fr-CA" sz="1050" dirty="0"/>
                    </a:p>
                  </a:txBody>
                  <a:tcPr/>
                </a:tc>
                <a:tc>
                  <a:txBody>
                    <a:bodyPr/>
                    <a:lstStyle/>
                    <a:p>
                      <a:r>
                        <a:rPr lang="fr-CA" sz="1050" dirty="0" smtClean="0"/>
                        <a:t>6 mois</a:t>
                      </a:r>
                      <a:r>
                        <a:rPr lang="fr-CA" sz="1050" dirty="0" smtClean="0">
                          <a:sym typeface="Wingdings" panose="05000000000000000000" pitchFamily="2" charset="2"/>
                        </a:rPr>
                        <a:t> 32% amélioré,</a:t>
                      </a:r>
                      <a:r>
                        <a:rPr lang="fr-CA" sz="1050" baseline="0" dirty="0" smtClean="0">
                          <a:sym typeface="Wingdings" panose="05000000000000000000" pitchFamily="2" charset="2"/>
                        </a:rPr>
                        <a:t>10% détérioré</a:t>
                      </a:r>
                      <a:endParaRPr lang="fr-CA" sz="1050" dirty="0"/>
                    </a:p>
                  </a:txBody>
                  <a:tcPr/>
                </a:tc>
                <a:tc>
                  <a:txBody>
                    <a:bodyPr/>
                    <a:lstStyle/>
                    <a:p>
                      <a:pPr algn="r"/>
                      <a:r>
                        <a:rPr lang="fr-CA" sz="1300" b="1" dirty="0" smtClean="0"/>
                        <a:t>p = 0,073</a:t>
                      </a:r>
                      <a:endParaRPr lang="fr-CA" sz="1300" b="1" dirty="0"/>
                    </a:p>
                  </a:txBody>
                  <a:tcPr/>
                </a:tc>
              </a:tr>
            </a:tbl>
          </a:graphicData>
        </a:graphic>
      </p:graphicFrame>
    </p:spTree>
    <p:extLst>
      <p:ext uri="{BB962C8B-B14F-4D97-AF65-F5344CB8AC3E}">
        <p14:creationId xmlns:p14="http://schemas.microsoft.com/office/powerpoint/2010/main" val="223816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Recommandations actuelles</a:t>
            </a:r>
            <a:endParaRPr lang="fr-CA" dirty="0"/>
          </a:p>
        </p:txBody>
      </p:sp>
      <p:sp>
        <p:nvSpPr>
          <p:cNvPr id="3" name="Espace réservé du contenu 2"/>
          <p:cNvSpPr>
            <a:spLocks noGrp="1"/>
          </p:cNvSpPr>
          <p:nvPr>
            <p:ph idx="1"/>
          </p:nvPr>
        </p:nvSpPr>
        <p:spPr>
          <a:xfrm>
            <a:off x="457200" y="1600200"/>
            <a:ext cx="8229600" cy="4925144"/>
          </a:xfrm>
        </p:spPr>
        <p:txBody>
          <a:bodyPr/>
          <a:lstStyle/>
          <a:p>
            <a:r>
              <a:rPr lang="fr-CA" dirty="0" smtClean="0"/>
              <a:t>ABCdaire</a:t>
            </a:r>
          </a:p>
          <a:p>
            <a:pPr lvl="1"/>
            <a:r>
              <a:rPr lang="fr-CA" dirty="0" smtClean="0"/>
              <a:t>« suppléments de vitamine D » novembre 2014</a:t>
            </a:r>
          </a:p>
          <a:p>
            <a:pPr lvl="1"/>
            <a:endParaRPr lang="fr-CA" dirty="0"/>
          </a:p>
          <a:p>
            <a:pPr lvl="1"/>
            <a:endParaRPr lang="fr-CA" dirty="0" smtClean="0"/>
          </a:p>
          <a:p>
            <a:pPr lvl="1"/>
            <a:endParaRPr lang="fr-CA" dirty="0"/>
          </a:p>
          <a:p>
            <a:pPr lvl="1"/>
            <a:endParaRPr lang="fr-CA" dirty="0" smtClean="0"/>
          </a:p>
          <a:p>
            <a:pPr lvl="1"/>
            <a:endParaRPr lang="fr-CA" dirty="0"/>
          </a:p>
          <a:p>
            <a:pPr lvl="1"/>
            <a:endParaRPr lang="fr-CA" dirty="0" smtClean="0"/>
          </a:p>
          <a:p>
            <a:pPr marL="457200" lvl="1" indent="0">
              <a:buNone/>
            </a:pPr>
            <a:endParaRPr lang="fr-CA"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74" t="26889" r="9336" b="33778"/>
          <a:stretch/>
        </p:blipFill>
        <p:spPr bwMode="auto">
          <a:xfrm>
            <a:off x="755576" y="2780928"/>
            <a:ext cx="7560840" cy="3000602"/>
          </a:xfrm>
          <a:prstGeom prst="rect">
            <a:avLst/>
          </a:prstGeom>
          <a:noFill/>
          <a:ln w="28575">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834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a:t>
            </a:r>
            <a:endParaRPr lang="fr-CA" dirty="0"/>
          </a:p>
        </p:txBody>
      </p:sp>
      <p:sp>
        <p:nvSpPr>
          <p:cNvPr id="3" name="Espace réservé du contenu 2"/>
          <p:cNvSpPr>
            <a:spLocks noGrp="1"/>
          </p:cNvSpPr>
          <p:nvPr>
            <p:ph idx="1"/>
          </p:nvPr>
        </p:nvSpPr>
        <p:spPr/>
        <p:txBody>
          <a:bodyPr>
            <a:normAutofit fontScale="92500"/>
          </a:bodyPr>
          <a:lstStyle/>
          <a:p>
            <a:r>
              <a:rPr lang="fr-CA" dirty="0" smtClean="0"/>
              <a:t>Études hétérogènes, surtout pour l’intervention</a:t>
            </a:r>
          </a:p>
          <a:p>
            <a:r>
              <a:rPr lang="fr-CA" dirty="0" smtClean="0"/>
              <a:t>Effet semble positif,</a:t>
            </a:r>
            <a:br>
              <a:rPr lang="fr-CA" dirty="0" smtClean="0"/>
            </a:br>
            <a:r>
              <a:rPr lang="fr-CA" dirty="0" smtClean="0"/>
              <a:t>mais tendance variable du moment de l’effet</a:t>
            </a:r>
          </a:p>
          <a:p>
            <a:pPr lvl="1"/>
            <a:r>
              <a:rPr lang="fr-CA" dirty="0" smtClean="0"/>
              <a:t>Effet bénéfique initial pour réduction d’influenza</a:t>
            </a:r>
          </a:p>
          <a:p>
            <a:pPr lvl="1"/>
            <a:r>
              <a:rPr lang="fr-CA" dirty="0" smtClean="0"/>
              <a:t>Effet maximal plus tardif pour amélioration du contrôle de l’asthme</a:t>
            </a:r>
          </a:p>
          <a:p>
            <a:endParaRPr lang="fr-CA" b="1" i="1" dirty="0" smtClean="0"/>
          </a:p>
          <a:p>
            <a:r>
              <a:rPr lang="fr-CA" b="1" i="1" dirty="0" smtClean="0"/>
              <a:t>Qu’en est-il de la validité méthodologique des études?</a:t>
            </a:r>
            <a:endParaRPr lang="fr-CA" b="1" i="1" dirty="0"/>
          </a:p>
        </p:txBody>
      </p:sp>
    </p:spTree>
    <p:extLst>
      <p:ext uri="{BB962C8B-B14F-4D97-AF65-F5344CB8AC3E}">
        <p14:creationId xmlns:p14="http://schemas.microsoft.com/office/powerpoint/2010/main" val="1711040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a:t>
            </a:r>
            <a:endParaRPr lang="fr-CA"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3699103871"/>
              </p:ext>
            </p:extLst>
          </p:nvPr>
        </p:nvGraphicFramePr>
        <p:xfrm>
          <a:off x="-21166" y="1484783"/>
          <a:ext cx="9165165" cy="5522802"/>
        </p:xfrm>
        <a:graphic>
          <a:graphicData uri="http://schemas.openxmlformats.org/drawingml/2006/table">
            <a:tbl>
              <a:tblPr firstRow="1" bandRow="1">
                <a:tableStyleId>{7E9639D4-E3E2-4D34-9284-5A2195B3D0D7}</a:tableStyleId>
              </a:tblPr>
              <a:tblGrid>
                <a:gridCol w="848750"/>
                <a:gridCol w="1850194"/>
                <a:gridCol w="1750206"/>
                <a:gridCol w="1584176"/>
                <a:gridCol w="1728192"/>
                <a:gridCol w="1403647"/>
              </a:tblGrid>
              <a:tr h="792089">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algn="l">
                        <a:spcAft>
                          <a:spcPts val="0"/>
                        </a:spcAft>
                      </a:pPr>
                      <a:r>
                        <a:rPr lang="fr-FR" sz="1500" dirty="0">
                          <a:effectLst/>
                          <a:latin typeface="+mj-lt"/>
                        </a:rPr>
                        <a:t> </a:t>
                      </a:r>
                      <a:endParaRPr lang="fr-CA" sz="1500" dirty="0">
                        <a:effectLst/>
                        <a:latin typeface="+mj-lt"/>
                        <a:ea typeface="ＭＳ 明朝"/>
                        <a:cs typeface="Times New Roman"/>
                      </a:endParaRPr>
                    </a:p>
                  </a:txBody>
                  <a:tcPr marL="68580" marR="68580" marT="0" marB="0">
                    <a:solidFill>
                      <a:schemeClr val="bg1">
                        <a:lumMod val="75000"/>
                      </a:schemeClr>
                    </a:solidFill>
                  </a:tcPr>
                </a:tc>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algn="l">
                        <a:spcAft>
                          <a:spcPts val="0"/>
                        </a:spcAft>
                      </a:pPr>
                      <a:r>
                        <a:rPr lang="fr-CA" sz="1500" dirty="0" smtClean="0">
                          <a:solidFill>
                            <a:schemeClr val="tx1"/>
                          </a:solidFill>
                          <a:effectLst/>
                          <a:latin typeface="+mj-lt"/>
                          <a:ea typeface="ＭＳ 明朝"/>
                          <a:cs typeface="Times New Roman"/>
                        </a:rPr>
                        <a:t>Recrutement des</a:t>
                      </a:r>
                      <a:r>
                        <a:rPr lang="fr-CA" sz="1500" baseline="0" dirty="0" smtClean="0">
                          <a:solidFill>
                            <a:schemeClr val="tx1"/>
                          </a:solidFill>
                          <a:effectLst/>
                          <a:latin typeface="+mj-lt"/>
                          <a:ea typeface="ＭＳ 明朝"/>
                          <a:cs typeface="Times New Roman"/>
                        </a:rPr>
                        <a:t> sujets</a:t>
                      </a:r>
                    </a:p>
                    <a:p>
                      <a:pPr algn="l">
                        <a:spcAft>
                          <a:spcPts val="0"/>
                        </a:spcAft>
                      </a:pPr>
                      <a:r>
                        <a:rPr lang="fr-CA" sz="1400" b="0" baseline="0" dirty="0" smtClean="0">
                          <a:solidFill>
                            <a:schemeClr val="tx1"/>
                          </a:solidFill>
                          <a:effectLst/>
                          <a:latin typeface="+mj-lt"/>
                          <a:ea typeface="ＭＳ 明朝"/>
                          <a:cs typeface="Times New Roman"/>
                        </a:rPr>
                        <a:t>Validité externe?</a:t>
                      </a:r>
                      <a:endParaRPr lang="fr-CA" sz="1400" b="0" dirty="0">
                        <a:solidFill>
                          <a:schemeClr val="tx1"/>
                        </a:solidFill>
                        <a:effectLst/>
                        <a:latin typeface="+mj-lt"/>
                        <a:ea typeface="ＭＳ 明朝"/>
                        <a:cs typeface="Times New Roman"/>
                      </a:endParaRPr>
                    </a:p>
                  </a:txBody>
                  <a:tcPr marL="68580" marR="68580" marT="0" marB="0">
                    <a:solidFill>
                      <a:schemeClr val="bg1">
                        <a:lumMod val="75000"/>
                      </a:schemeClr>
                    </a:solidFill>
                  </a:tcPr>
                </a:tc>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smtClean="0">
                          <a:solidFill>
                            <a:schemeClr val="tx1"/>
                          </a:solidFill>
                          <a:effectLst/>
                          <a:latin typeface="+mj-lt"/>
                        </a:rPr>
                        <a:t>Randomisation efficace</a:t>
                      </a:r>
                      <a:r>
                        <a:rPr lang="fr-FR" sz="1500" baseline="0" dirty="0" smtClean="0">
                          <a:solidFill>
                            <a:schemeClr val="tx1"/>
                          </a:solidFill>
                          <a:effectLst/>
                          <a:latin typeface="+mj-lt"/>
                        </a:rPr>
                        <a:t> </a:t>
                      </a:r>
                      <a:br>
                        <a:rPr lang="fr-FR" sz="1500" baseline="0" dirty="0" smtClean="0">
                          <a:solidFill>
                            <a:schemeClr val="tx1"/>
                          </a:solidFill>
                          <a:effectLst/>
                          <a:latin typeface="+mj-lt"/>
                        </a:rPr>
                      </a:br>
                      <a:r>
                        <a:rPr lang="fr-FR" sz="1400" b="0" dirty="0" smtClean="0">
                          <a:solidFill>
                            <a:schemeClr val="tx1"/>
                          </a:solidFill>
                          <a:effectLst/>
                          <a:latin typeface="+mj-lt"/>
                        </a:rPr>
                        <a:t>Biais</a:t>
                      </a:r>
                      <a:r>
                        <a:rPr lang="fr-FR" sz="1400" b="0" baseline="0" dirty="0" smtClean="0">
                          <a:solidFill>
                            <a:schemeClr val="tx1"/>
                          </a:solidFill>
                          <a:effectLst/>
                          <a:latin typeface="+mj-lt"/>
                        </a:rPr>
                        <a:t> de s</a:t>
                      </a:r>
                      <a:r>
                        <a:rPr lang="fr-FR" sz="1400" b="0" dirty="0" smtClean="0">
                          <a:solidFill>
                            <a:schemeClr val="tx1"/>
                          </a:solidFill>
                          <a:effectLst/>
                          <a:latin typeface="+mj-lt"/>
                        </a:rPr>
                        <a:t>élection?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500" b="0" dirty="0" smtClean="0">
                        <a:solidFill>
                          <a:schemeClr val="tx1"/>
                        </a:solidFill>
                        <a:effectLst/>
                        <a:latin typeface="+mj-lt"/>
                        <a:ea typeface="ＭＳ 明朝"/>
                        <a:cs typeface="Times New Roman"/>
                      </a:endParaRPr>
                    </a:p>
                  </a:txBody>
                  <a:tcPr marL="68580" marR="68580" marT="0" marB="0">
                    <a:solidFill>
                      <a:schemeClr val="bg1">
                        <a:lumMod val="75000"/>
                      </a:schemeClr>
                    </a:solidFill>
                  </a:tcPr>
                </a:tc>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algn="l">
                        <a:spcAft>
                          <a:spcPts val="0"/>
                        </a:spcAft>
                      </a:pPr>
                      <a:r>
                        <a:rPr lang="fr-FR" sz="1500" dirty="0" smtClean="0">
                          <a:solidFill>
                            <a:schemeClr val="tx1"/>
                          </a:solidFill>
                          <a:effectLst/>
                          <a:latin typeface="+mj-lt"/>
                        </a:rPr>
                        <a:t>Choix des issues</a:t>
                      </a:r>
                    </a:p>
                    <a:p>
                      <a:pPr algn="l">
                        <a:spcAft>
                          <a:spcPts val="0"/>
                        </a:spcAft>
                      </a:pPr>
                      <a:r>
                        <a:rPr lang="fr-FR" sz="1500" b="0" dirty="0" smtClean="0">
                          <a:solidFill>
                            <a:schemeClr val="tx1"/>
                          </a:solidFill>
                          <a:effectLst/>
                          <a:latin typeface="+mj-lt"/>
                          <a:ea typeface="ＭＳ 明朝"/>
                          <a:cs typeface="Times New Roman"/>
                        </a:rPr>
                        <a:t>Comparable?</a:t>
                      </a:r>
                      <a:endParaRPr lang="fr-CA" sz="1500" b="0" dirty="0">
                        <a:solidFill>
                          <a:schemeClr val="tx1"/>
                        </a:solidFill>
                        <a:effectLst/>
                        <a:latin typeface="+mj-lt"/>
                        <a:ea typeface="ＭＳ 明朝"/>
                        <a:cs typeface="Times New Roman"/>
                      </a:endParaRPr>
                    </a:p>
                  </a:txBody>
                  <a:tcPr marL="68580" marR="68580" marT="0" marB="0">
                    <a:solidFill>
                      <a:schemeClr val="bg1">
                        <a:lumMod val="75000"/>
                      </a:schemeClr>
                    </a:solidFill>
                  </a:tcPr>
                </a:tc>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algn="l">
                        <a:spcAft>
                          <a:spcPts val="0"/>
                        </a:spcAft>
                      </a:pPr>
                      <a:r>
                        <a:rPr lang="fr-FR" sz="1500" dirty="0" smtClean="0">
                          <a:solidFill>
                            <a:schemeClr val="tx1"/>
                          </a:solidFill>
                          <a:effectLst/>
                          <a:latin typeface="+mj-lt"/>
                        </a:rPr>
                        <a:t>Analyse statistique</a:t>
                      </a:r>
                    </a:p>
                    <a:p>
                      <a:pPr algn="l">
                        <a:spcAft>
                          <a:spcPts val="0"/>
                        </a:spcAft>
                      </a:pPr>
                      <a:r>
                        <a:rPr lang="fr-FR" sz="1400" b="0" dirty="0" smtClean="0">
                          <a:solidFill>
                            <a:schemeClr val="tx1"/>
                          </a:solidFill>
                          <a:effectLst/>
                          <a:latin typeface="+mj-lt"/>
                          <a:ea typeface="ＭＳ 明朝"/>
                          <a:cs typeface="Times New Roman"/>
                        </a:rPr>
                        <a:t>Puissance</a:t>
                      </a:r>
                      <a:r>
                        <a:rPr lang="fr-FR" sz="1400" b="0" baseline="0" dirty="0" smtClean="0">
                          <a:solidFill>
                            <a:schemeClr val="tx1"/>
                          </a:solidFill>
                          <a:effectLst/>
                          <a:latin typeface="+mj-lt"/>
                          <a:ea typeface="ＭＳ 明朝"/>
                          <a:cs typeface="Times New Roman"/>
                        </a:rPr>
                        <a:t> suffisante?</a:t>
                      </a:r>
                      <a:endParaRPr lang="fr-CA" sz="1400" b="0" dirty="0">
                        <a:solidFill>
                          <a:schemeClr val="tx1"/>
                        </a:solidFill>
                        <a:effectLst/>
                        <a:latin typeface="+mj-lt"/>
                        <a:ea typeface="ＭＳ 明朝"/>
                        <a:cs typeface="Times New Roman"/>
                      </a:endParaRPr>
                    </a:p>
                  </a:txBody>
                  <a:tcPr marL="68580" marR="68580" marT="0" marB="0">
                    <a:solidFill>
                      <a:schemeClr val="bg1">
                        <a:lumMod val="75000"/>
                      </a:schemeClr>
                    </a:solidFill>
                  </a:tcPr>
                </a:tc>
                <a:tc>
                  <a:txBody>
                    <a:bodyPr/>
                    <a:lstStyle>
                      <a:lvl1pPr marL="0" algn="l" defTabSz="914400" rtl="0" eaLnBrk="1" latinLnBrk="0" hangingPunct="1">
                        <a:defRPr sz="1800" b="1" kern="1200">
                          <a:solidFill>
                            <a:schemeClr val="lt1"/>
                          </a:solidFill>
                          <a:latin typeface="Calisto MT"/>
                        </a:defRPr>
                      </a:lvl1pPr>
                      <a:lvl2pPr marL="457200" algn="l" defTabSz="914400" rtl="0" eaLnBrk="1" latinLnBrk="0" hangingPunct="1">
                        <a:defRPr sz="1800" b="1" kern="1200">
                          <a:solidFill>
                            <a:schemeClr val="lt1"/>
                          </a:solidFill>
                          <a:latin typeface="Calisto MT"/>
                        </a:defRPr>
                      </a:lvl2pPr>
                      <a:lvl3pPr marL="914400" algn="l" defTabSz="914400" rtl="0" eaLnBrk="1" latinLnBrk="0" hangingPunct="1">
                        <a:defRPr sz="1800" b="1" kern="1200">
                          <a:solidFill>
                            <a:schemeClr val="lt1"/>
                          </a:solidFill>
                          <a:latin typeface="Calisto MT"/>
                        </a:defRPr>
                      </a:lvl3pPr>
                      <a:lvl4pPr marL="1371600" algn="l" defTabSz="914400" rtl="0" eaLnBrk="1" latinLnBrk="0" hangingPunct="1">
                        <a:defRPr sz="1800" b="1" kern="1200">
                          <a:solidFill>
                            <a:schemeClr val="lt1"/>
                          </a:solidFill>
                          <a:latin typeface="Calisto MT"/>
                        </a:defRPr>
                      </a:lvl4pPr>
                      <a:lvl5pPr marL="1828800" algn="l" defTabSz="914400" rtl="0" eaLnBrk="1" latinLnBrk="0" hangingPunct="1">
                        <a:defRPr sz="1800" b="1" kern="1200">
                          <a:solidFill>
                            <a:schemeClr val="lt1"/>
                          </a:solidFill>
                          <a:latin typeface="Calisto MT"/>
                        </a:defRPr>
                      </a:lvl5pPr>
                      <a:lvl6pPr marL="2286000" algn="l" defTabSz="914400" rtl="0" eaLnBrk="1" latinLnBrk="0" hangingPunct="1">
                        <a:defRPr sz="1800" b="1" kern="1200">
                          <a:solidFill>
                            <a:schemeClr val="lt1"/>
                          </a:solidFill>
                          <a:latin typeface="Calisto MT"/>
                        </a:defRPr>
                      </a:lvl6pPr>
                      <a:lvl7pPr marL="2743200" algn="l" defTabSz="914400" rtl="0" eaLnBrk="1" latinLnBrk="0" hangingPunct="1">
                        <a:defRPr sz="1800" b="1" kern="1200">
                          <a:solidFill>
                            <a:schemeClr val="lt1"/>
                          </a:solidFill>
                          <a:latin typeface="Calisto MT"/>
                        </a:defRPr>
                      </a:lvl7pPr>
                      <a:lvl8pPr marL="3200400" algn="l" defTabSz="914400" rtl="0" eaLnBrk="1" latinLnBrk="0" hangingPunct="1">
                        <a:defRPr sz="1800" b="1" kern="1200">
                          <a:solidFill>
                            <a:schemeClr val="lt1"/>
                          </a:solidFill>
                          <a:latin typeface="Calisto MT"/>
                        </a:defRPr>
                      </a:lvl8pPr>
                      <a:lvl9pPr marL="3657600" algn="l" defTabSz="914400" rtl="0" eaLnBrk="1" latinLnBrk="0" hangingPunct="1">
                        <a:defRPr sz="1800" b="1" kern="1200">
                          <a:solidFill>
                            <a:schemeClr val="lt1"/>
                          </a:solidFill>
                          <a:latin typeface="Calisto MT"/>
                        </a:defRPr>
                      </a:lvl9pPr>
                    </a:lstStyle>
                    <a:p>
                      <a:pPr algn="l">
                        <a:spcAft>
                          <a:spcPts val="0"/>
                        </a:spcAft>
                      </a:pPr>
                      <a:r>
                        <a:rPr lang="fr-FR" sz="1500" dirty="0" smtClean="0">
                          <a:solidFill>
                            <a:schemeClr val="tx1"/>
                          </a:solidFill>
                          <a:effectLst/>
                          <a:latin typeface="+mj-lt"/>
                        </a:rPr>
                        <a:t>Pertes</a:t>
                      </a:r>
                      <a:r>
                        <a:rPr lang="fr-FR" sz="1500" baseline="0" dirty="0" smtClean="0">
                          <a:solidFill>
                            <a:schemeClr val="tx1"/>
                          </a:solidFill>
                          <a:effectLst/>
                          <a:latin typeface="+mj-lt"/>
                        </a:rPr>
                        <a:t> au suivi</a:t>
                      </a:r>
                      <a:endParaRPr lang="fr-FR" sz="1500" dirty="0" smtClean="0">
                        <a:solidFill>
                          <a:schemeClr val="tx1"/>
                        </a:solidFill>
                        <a:effectLst/>
                        <a:latin typeface="+mj-lt"/>
                      </a:endParaRPr>
                    </a:p>
                    <a:p>
                      <a:pPr algn="l">
                        <a:spcAft>
                          <a:spcPts val="0"/>
                        </a:spcAft>
                      </a:pPr>
                      <a:r>
                        <a:rPr lang="fr-FR" sz="1500" b="0" dirty="0" smtClean="0">
                          <a:solidFill>
                            <a:schemeClr val="tx1"/>
                          </a:solidFill>
                          <a:effectLst/>
                          <a:latin typeface="+mj-lt"/>
                        </a:rPr>
                        <a:t>Biais d’attrition?</a:t>
                      </a:r>
                      <a:endParaRPr lang="fr-CA" sz="1500" b="0" dirty="0" smtClean="0">
                        <a:solidFill>
                          <a:schemeClr val="tx1"/>
                        </a:solidFill>
                        <a:effectLst/>
                        <a:latin typeface="+mj-lt"/>
                      </a:endParaRPr>
                    </a:p>
                    <a:p>
                      <a:pPr algn="l">
                        <a:spcAft>
                          <a:spcPts val="0"/>
                        </a:spcAft>
                      </a:pPr>
                      <a:endParaRPr lang="fr-CA" sz="1500" dirty="0">
                        <a:solidFill>
                          <a:schemeClr val="tx1"/>
                        </a:solidFill>
                        <a:effectLst/>
                        <a:latin typeface="+mj-lt"/>
                        <a:ea typeface="ＭＳ 明朝"/>
                        <a:cs typeface="Times New Roman"/>
                      </a:endParaRPr>
                    </a:p>
                  </a:txBody>
                  <a:tcPr marL="68580" marR="68580" marT="0" marB="0">
                    <a:solidFill>
                      <a:schemeClr val="bg1">
                        <a:lumMod val="75000"/>
                      </a:schemeClr>
                    </a:solidFill>
                  </a:tcPr>
                </a:tc>
              </a:tr>
              <a:tr h="726261">
                <a:tc>
                  <a:txBody>
                    <a:bodyPr/>
                    <a:lstStyle/>
                    <a:p>
                      <a:pPr marL="0" indent="0" algn="l">
                        <a:lnSpc>
                          <a:spcPct val="115000"/>
                        </a:lnSpc>
                        <a:spcAft>
                          <a:spcPts val="0"/>
                        </a:spcAft>
                      </a:pPr>
                      <a:r>
                        <a:rPr lang="fr-CA" sz="1300" b="1" cap="small" dirty="0">
                          <a:effectLst/>
                          <a:latin typeface="+mj-lt"/>
                        </a:rPr>
                        <a:t>Urashima 2010</a:t>
                      </a:r>
                      <a:endParaRPr lang="fr-CA" sz="1300" b="1" dirty="0">
                        <a:effectLst/>
                        <a:latin typeface="+mj-lt"/>
                        <a:ea typeface="Calibri"/>
                        <a:cs typeface="Times New Roman"/>
                      </a:endParaRPr>
                    </a:p>
                  </a:txBody>
                  <a:tcPr marL="47737" marR="47737"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r>
              <a:tr h="7634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b="1" cap="small" dirty="0" smtClean="0">
                          <a:effectLst/>
                          <a:latin typeface="+mj-lt"/>
                        </a:rPr>
                        <a:t>Urashima 2014</a:t>
                      </a:r>
                      <a:endParaRPr lang="fr-CA" sz="1300" b="1" dirty="0" smtClean="0">
                        <a:effectLst/>
                        <a:latin typeface="+mj-lt"/>
                        <a:ea typeface="Calibri"/>
                        <a:cs typeface="Times New Roman"/>
                      </a:endParaRPr>
                    </a:p>
                    <a:p>
                      <a:pPr algn="l"/>
                      <a:endParaRPr lang="fr-CA" sz="1300" b="1" dirty="0">
                        <a:latin typeface="+mj-lt"/>
                      </a:endParaRPr>
                    </a:p>
                  </a:txBody>
                  <a:tcPr>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r>
              <a:tr h="76343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300" b="1" cap="small" dirty="0" smtClean="0">
                          <a:effectLst/>
                          <a:latin typeface="+mj-lt"/>
                        </a:rPr>
                        <a:t>Camargo 2012</a:t>
                      </a:r>
                      <a:endParaRPr lang="fr-CA" sz="1300" b="1" dirty="0" smtClean="0">
                        <a:effectLst/>
                        <a:latin typeface="+mj-lt"/>
                        <a:ea typeface="Calibri"/>
                        <a:cs typeface="Times New Roman"/>
                      </a:endParaRPr>
                    </a:p>
                    <a:p>
                      <a:pPr algn="l">
                        <a:lnSpc>
                          <a:spcPct val="115000"/>
                        </a:lnSpc>
                        <a:spcAft>
                          <a:spcPts val="0"/>
                        </a:spcAft>
                      </a:pPr>
                      <a:endParaRPr lang="fr-CA" sz="1300" b="1" dirty="0">
                        <a:effectLst/>
                        <a:latin typeface="+mj-lt"/>
                        <a:ea typeface="Calibri"/>
                        <a:cs typeface="Times New Roman"/>
                      </a:endParaRPr>
                    </a:p>
                  </a:txBody>
                  <a:tcPr marL="47737" marR="47737"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9BBB59">
                        <a:alpha val="50196"/>
                      </a:srgbClr>
                    </a:solidFill>
                  </a:tcPr>
                </a:tc>
              </a:tr>
              <a:tr h="767884">
                <a:tc>
                  <a:txBody>
                    <a:bodyPr/>
                    <a:lstStyle/>
                    <a:p>
                      <a:pPr algn="l">
                        <a:lnSpc>
                          <a:spcPct val="115000"/>
                        </a:lnSpc>
                        <a:spcAft>
                          <a:spcPts val="0"/>
                        </a:spcAft>
                      </a:pPr>
                      <a:r>
                        <a:rPr lang="fr-CA" sz="1300" b="1" cap="small" dirty="0">
                          <a:effectLst/>
                          <a:latin typeface="+mj-lt"/>
                          <a:ea typeface="Calibri"/>
                          <a:cs typeface="Calibri"/>
                        </a:rPr>
                        <a:t>Majak </a:t>
                      </a:r>
                      <a:endParaRPr lang="fr-CA" sz="1300" b="1" dirty="0">
                        <a:effectLst/>
                        <a:latin typeface="+mj-lt"/>
                        <a:ea typeface="Calibri"/>
                        <a:cs typeface="Times New Roman"/>
                      </a:endParaRPr>
                    </a:p>
                    <a:p>
                      <a:pPr algn="l">
                        <a:lnSpc>
                          <a:spcPct val="115000"/>
                        </a:lnSpc>
                        <a:spcAft>
                          <a:spcPts val="0"/>
                        </a:spcAft>
                      </a:pPr>
                      <a:r>
                        <a:rPr lang="fr-CA" sz="1300" b="1" cap="small" dirty="0">
                          <a:effectLst/>
                          <a:latin typeface="+mj-lt"/>
                          <a:ea typeface="Calibri"/>
                          <a:cs typeface="Calibri"/>
                        </a:rPr>
                        <a:t>2011</a:t>
                      </a:r>
                      <a:endParaRPr lang="fr-CA" sz="1300" b="1" dirty="0">
                        <a:effectLst/>
                        <a:latin typeface="+mj-lt"/>
                        <a:ea typeface="Calibri"/>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r>
              <a:tr h="792088">
                <a:tc>
                  <a:txBody>
                    <a:bodyPr/>
                    <a:lstStyle/>
                    <a:p>
                      <a:pPr algn="l">
                        <a:lnSpc>
                          <a:spcPct val="115000"/>
                        </a:lnSpc>
                        <a:spcAft>
                          <a:spcPts val="0"/>
                        </a:spcAft>
                      </a:pPr>
                      <a:r>
                        <a:rPr lang="fr-CA" sz="1300" b="1" cap="small" dirty="0">
                          <a:effectLst/>
                          <a:latin typeface="+mj-lt"/>
                          <a:ea typeface="Calibri"/>
                          <a:cs typeface="Calibri"/>
                        </a:rPr>
                        <a:t>Yadav </a:t>
                      </a:r>
                      <a:r>
                        <a:rPr lang="fr-CA" sz="1300" b="1" cap="small" dirty="0" smtClean="0">
                          <a:effectLst/>
                          <a:latin typeface="+mj-lt"/>
                          <a:ea typeface="Calibri"/>
                          <a:cs typeface="Calibri"/>
                        </a:rPr>
                        <a:t/>
                      </a:r>
                      <a:br>
                        <a:rPr lang="fr-CA" sz="1300" b="1" cap="small" dirty="0" smtClean="0">
                          <a:effectLst/>
                          <a:latin typeface="+mj-lt"/>
                          <a:ea typeface="Calibri"/>
                          <a:cs typeface="Calibri"/>
                        </a:rPr>
                      </a:br>
                      <a:r>
                        <a:rPr lang="fr-CA" sz="1300" b="1" cap="small" dirty="0" smtClean="0">
                          <a:effectLst/>
                          <a:latin typeface="+mj-lt"/>
                          <a:ea typeface="Calibri"/>
                          <a:cs typeface="Calibri"/>
                        </a:rPr>
                        <a:t>2013</a:t>
                      </a:r>
                      <a:endParaRPr lang="fr-CA" sz="1300" b="1" dirty="0">
                        <a:effectLst/>
                        <a:latin typeface="+mj-lt"/>
                        <a:ea typeface="Calibri"/>
                        <a:cs typeface="Times New Roman"/>
                      </a:endParaRPr>
                    </a:p>
                  </a:txBody>
                  <a:tcPr marL="68580" marR="68580" marT="0" marB="0">
                    <a:solidFill>
                      <a:srgbClr val="F79646">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lvl1pPr marL="0" algn="l" defTabSz="914400" rtl="0" eaLnBrk="1" latinLnBrk="0" hangingPunct="1">
                        <a:defRPr sz="1800" kern="1200">
                          <a:solidFill>
                            <a:schemeClr val="dk1"/>
                          </a:solidFill>
                          <a:latin typeface="Calisto MT"/>
                        </a:defRPr>
                      </a:lvl1pPr>
                      <a:lvl2pPr marL="457200" algn="l" defTabSz="914400" rtl="0" eaLnBrk="1" latinLnBrk="0" hangingPunct="1">
                        <a:defRPr sz="1800" kern="1200">
                          <a:solidFill>
                            <a:schemeClr val="dk1"/>
                          </a:solidFill>
                          <a:latin typeface="Calisto MT"/>
                        </a:defRPr>
                      </a:lvl2pPr>
                      <a:lvl3pPr marL="914400" algn="l" defTabSz="914400" rtl="0" eaLnBrk="1" latinLnBrk="0" hangingPunct="1">
                        <a:defRPr sz="1800" kern="1200">
                          <a:solidFill>
                            <a:schemeClr val="dk1"/>
                          </a:solidFill>
                          <a:latin typeface="Calisto MT"/>
                        </a:defRPr>
                      </a:lvl3pPr>
                      <a:lvl4pPr marL="1371600" algn="l" defTabSz="914400" rtl="0" eaLnBrk="1" latinLnBrk="0" hangingPunct="1">
                        <a:defRPr sz="1800" kern="1200">
                          <a:solidFill>
                            <a:schemeClr val="dk1"/>
                          </a:solidFill>
                          <a:latin typeface="Calisto MT"/>
                        </a:defRPr>
                      </a:lvl4pPr>
                      <a:lvl5pPr marL="1828800" algn="l" defTabSz="914400" rtl="0" eaLnBrk="1" latinLnBrk="0" hangingPunct="1">
                        <a:defRPr sz="1800" kern="1200">
                          <a:solidFill>
                            <a:schemeClr val="dk1"/>
                          </a:solidFill>
                          <a:latin typeface="Calisto MT"/>
                        </a:defRPr>
                      </a:lvl5pPr>
                      <a:lvl6pPr marL="2286000" algn="l" defTabSz="914400" rtl="0" eaLnBrk="1" latinLnBrk="0" hangingPunct="1">
                        <a:defRPr sz="1800" kern="1200">
                          <a:solidFill>
                            <a:schemeClr val="dk1"/>
                          </a:solidFill>
                          <a:latin typeface="Calisto MT"/>
                        </a:defRPr>
                      </a:lvl6pPr>
                      <a:lvl7pPr marL="2743200" algn="l" defTabSz="914400" rtl="0" eaLnBrk="1" latinLnBrk="0" hangingPunct="1">
                        <a:defRPr sz="1800" kern="1200">
                          <a:solidFill>
                            <a:schemeClr val="dk1"/>
                          </a:solidFill>
                          <a:latin typeface="Calisto MT"/>
                        </a:defRPr>
                      </a:lvl7pPr>
                      <a:lvl8pPr marL="3200400" algn="l" defTabSz="914400" rtl="0" eaLnBrk="1" latinLnBrk="0" hangingPunct="1">
                        <a:defRPr sz="1800" kern="1200">
                          <a:solidFill>
                            <a:schemeClr val="dk1"/>
                          </a:solidFill>
                          <a:latin typeface="Calisto MT"/>
                        </a:defRPr>
                      </a:lvl8pPr>
                      <a:lvl9pPr marL="3657600" algn="l" defTabSz="914400" rtl="0" eaLnBrk="1" latinLnBrk="0" hangingPunct="1">
                        <a:defRPr sz="1800" kern="1200">
                          <a:solidFill>
                            <a:schemeClr val="dk1"/>
                          </a:solidFill>
                          <a:latin typeface="Calisto MT"/>
                        </a:defRPr>
                      </a:lvl9p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r>
              <a:tr h="810535">
                <a:tc>
                  <a:txBody>
                    <a:bodyPr/>
                    <a:lstStyle/>
                    <a:p>
                      <a:pPr algn="l">
                        <a:lnSpc>
                          <a:spcPct val="115000"/>
                        </a:lnSpc>
                        <a:spcAft>
                          <a:spcPts val="0"/>
                        </a:spcAft>
                      </a:pPr>
                      <a:r>
                        <a:rPr lang="fr-CA" sz="1300" b="1" cap="small" dirty="0">
                          <a:effectLst/>
                          <a:latin typeface="+mj-lt"/>
                          <a:ea typeface="Calibri"/>
                          <a:cs typeface="Calibri"/>
                        </a:rPr>
                        <a:t>Tachimoto 2016</a:t>
                      </a:r>
                      <a:endParaRPr lang="fr-CA" sz="1300" b="1" dirty="0">
                        <a:effectLst/>
                        <a:latin typeface="+mj-lt"/>
                        <a:ea typeface="Calibri"/>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c>
                  <a:txBody>
                    <a:bodyPr/>
                    <a:lstStyle/>
                    <a:p>
                      <a:pPr algn="l">
                        <a:spcAft>
                          <a:spcPts val="0"/>
                        </a:spcAft>
                      </a:pPr>
                      <a:endParaRPr lang="fr-CA" sz="1500" dirty="0">
                        <a:effectLst/>
                        <a:latin typeface="+mj-lt"/>
                        <a:ea typeface="ＭＳ 明朝"/>
                        <a:cs typeface="Times New Roman"/>
                      </a:endParaRPr>
                    </a:p>
                  </a:txBody>
                  <a:tcPr marL="68580" marR="68580" marT="0" marB="0">
                    <a:solidFill>
                      <a:srgbClr val="F79646">
                        <a:alpha val="50196"/>
                      </a:srgbClr>
                    </a:solidFill>
                  </a:tcPr>
                </a:tc>
              </a:tr>
            </a:tbl>
          </a:graphicData>
        </a:graphic>
      </p:graphicFrame>
      <p:pic>
        <p:nvPicPr>
          <p:cNvPr id="2050"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598" y="2492896"/>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492896"/>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284984"/>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551723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6309320"/>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598" y="479715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598" y="551723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598" y="6309320"/>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798" y="2492896"/>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284984"/>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9798" y="4005064"/>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79715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6309320"/>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3284984"/>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479715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309320"/>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5517232"/>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4005064"/>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182" y="2492896"/>
            <a:ext cx="456098" cy="4320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Laurence\AppData\Local\Microsoft\Windows\INetCache\IE\YQHDONIT\Check_mark_23x20_02.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6309320"/>
            <a:ext cx="45609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58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Discussion</a:t>
            </a:r>
            <a:endParaRPr lang="fr-CA" dirty="0"/>
          </a:p>
        </p:txBody>
      </p:sp>
      <p:sp>
        <p:nvSpPr>
          <p:cNvPr id="3" name="Espace réservé du contenu 2"/>
          <p:cNvSpPr>
            <a:spLocks noGrp="1"/>
          </p:cNvSpPr>
          <p:nvPr>
            <p:ph idx="1"/>
          </p:nvPr>
        </p:nvSpPr>
        <p:spPr/>
        <p:txBody>
          <a:bodyPr>
            <a:normAutofit lnSpcReduction="10000"/>
          </a:bodyPr>
          <a:lstStyle/>
          <a:p>
            <a:r>
              <a:rPr lang="fr-CA" b="1" dirty="0" smtClean="0">
                <a:solidFill>
                  <a:srgbClr val="9BBB59"/>
                </a:solidFill>
              </a:rPr>
              <a:t>Infections des voies respiratoires</a:t>
            </a:r>
          </a:p>
          <a:p>
            <a:pPr lvl="1"/>
            <a:r>
              <a:rPr lang="fr-CA" dirty="0" smtClean="0"/>
              <a:t>Faible qualité méthodologique</a:t>
            </a:r>
          </a:p>
          <a:p>
            <a:pPr lvl="1"/>
            <a:r>
              <a:rPr lang="fr-CA" dirty="0" smtClean="0"/>
              <a:t>Tendance d’effet bénéfique seulement dans la 1</a:t>
            </a:r>
            <a:r>
              <a:rPr lang="fr-CA" baseline="30000" dirty="0" smtClean="0"/>
              <a:t>re</a:t>
            </a:r>
            <a:r>
              <a:rPr lang="fr-CA" dirty="0" smtClean="0"/>
              <a:t> moitié des études</a:t>
            </a:r>
          </a:p>
          <a:p>
            <a:r>
              <a:rPr lang="fr-CA" b="1" dirty="0" smtClean="0">
                <a:solidFill>
                  <a:srgbClr val="F79646"/>
                </a:solidFill>
              </a:rPr>
              <a:t>Asthme </a:t>
            </a:r>
          </a:p>
          <a:p>
            <a:pPr lvl="1"/>
            <a:r>
              <a:rPr lang="fr-CA" b="1" dirty="0" smtClean="0"/>
              <a:t>Majak 2011 </a:t>
            </a:r>
            <a:r>
              <a:rPr lang="fr-CA" dirty="0" smtClean="0"/>
              <a:t>doute sur protocole clair établi</a:t>
            </a:r>
          </a:p>
          <a:p>
            <a:pPr lvl="1"/>
            <a:r>
              <a:rPr lang="fr-CA" b="1" dirty="0" smtClean="0"/>
              <a:t>Yadav 2013 </a:t>
            </a:r>
            <a:r>
              <a:rPr lang="fr-CA" dirty="0" smtClean="0"/>
              <a:t>effet bénéfique soudain entre 5</a:t>
            </a:r>
            <a:r>
              <a:rPr lang="fr-CA" baseline="30000" dirty="0" smtClean="0"/>
              <a:t>e</a:t>
            </a:r>
            <a:r>
              <a:rPr lang="fr-CA" dirty="0" smtClean="0"/>
              <a:t> et 6</a:t>
            </a:r>
            <a:r>
              <a:rPr lang="fr-CA" baseline="30000" dirty="0" smtClean="0"/>
              <a:t>e</a:t>
            </a:r>
            <a:r>
              <a:rPr lang="fr-CA" dirty="0" smtClean="0"/>
              <a:t> mois de traitement</a:t>
            </a:r>
          </a:p>
          <a:p>
            <a:pPr lvl="1"/>
            <a:r>
              <a:rPr lang="fr-CA" b="1" dirty="0" smtClean="0"/>
              <a:t>Tachimoto 2016 </a:t>
            </a:r>
            <a:r>
              <a:rPr lang="fr-CA" dirty="0" smtClean="0"/>
              <a:t>petit N</a:t>
            </a:r>
            <a:endParaRPr lang="fr-CA" dirty="0"/>
          </a:p>
        </p:txBody>
      </p:sp>
    </p:spTree>
    <p:extLst>
      <p:ext uri="{BB962C8B-B14F-4D97-AF65-F5344CB8AC3E}">
        <p14:creationId xmlns:p14="http://schemas.microsoft.com/office/powerpoint/2010/main" val="188327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Récentes méta-analyses</a:t>
            </a:r>
            <a:endParaRPr lang="fr-CA"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4788" t="40268" r="15403" b="47402"/>
          <a:stretch/>
        </p:blipFill>
        <p:spPr bwMode="auto">
          <a:xfrm>
            <a:off x="461165" y="1799499"/>
            <a:ext cx="829597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4" y="1465620"/>
            <a:ext cx="2570063" cy="523220"/>
          </a:xfrm>
          <a:prstGeom prst="rect">
            <a:avLst/>
          </a:prstGeom>
          <a:noFill/>
        </p:spPr>
        <p:txBody>
          <a:bodyPr wrap="none" rtlCol="0">
            <a:spAutoFit/>
          </a:bodyPr>
          <a:lstStyle/>
          <a:p>
            <a:r>
              <a:rPr lang="fr-CA" sz="2800" b="1" u="sng" dirty="0" smtClean="0"/>
              <a:t>2016, Cochrane</a:t>
            </a:r>
            <a:endParaRPr lang="fr-CA" sz="2800" b="1" u="sng"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328" t="27770" r="54402" b="40109"/>
          <a:stretch/>
        </p:blipFill>
        <p:spPr bwMode="auto">
          <a:xfrm>
            <a:off x="974348" y="4293096"/>
            <a:ext cx="7054036" cy="218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955473" y="3789040"/>
            <a:ext cx="2841868" cy="523220"/>
          </a:xfrm>
          <a:prstGeom prst="rect">
            <a:avLst/>
          </a:prstGeom>
          <a:noFill/>
        </p:spPr>
        <p:txBody>
          <a:bodyPr wrap="none" rtlCol="0">
            <a:spAutoFit/>
          </a:bodyPr>
          <a:lstStyle/>
          <a:p>
            <a:r>
              <a:rPr lang="fr-CA" sz="2800" b="1" u="sng" dirty="0" smtClean="0"/>
              <a:t>Février 2017, BMJ</a:t>
            </a:r>
            <a:endParaRPr lang="fr-CA" sz="2800" b="1" u="sng" dirty="0"/>
          </a:p>
        </p:txBody>
      </p:sp>
    </p:spTree>
    <p:extLst>
      <p:ext uri="{BB962C8B-B14F-4D97-AF65-F5344CB8AC3E}">
        <p14:creationId xmlns:p14="http://schemas.microsoft.com/office/powerpoint/2010/main" val="3804953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Conclusion</a:t>
            </a:r>
            <a:endParaRPr lang="fr-CA" dirty="0"/>
          </a:p>
        </p:txBody>
      </p:sp>
      <p:sp>
        <p:nvSpPr>
          <p:cNvPr id="3" name="Espace réservé du contenu 2"/>
          <p:cNvSpPr>
            <a:spLocks noGrp="1"/>
          </p:cNvSpPr>
          <p:nvPr>
            <p:ph idx="1"/>
          </p:nvPr>
        </p:nvSpPr>
        <p:spPr>
          <a:xfrm>
            <a:off x="457200" y="1600200"/>
            <a:ext cx="8435280" cy="4997152"/>
          </a:xfrm>
        </p:spPr>
        <p:txBody>
          <a:bodyPr>
            <a:normAutofit fontScale="92500" lnSpcReduction="10000"/>
          </a:bodyPr>
          <a:lstStyle/>
          <a:p>
            <a:r>
              <a:rPr lang="fr-CA" dirty="0" smtClean="0"/>
              <a:t>Encore peu d’études solides chez les enfants</a:t>
            </a:r>
          </a:p>
          <a:p>
            <a:r>
              <a:rPr lang="fr-CA" dirty="0" smtClean="0"/>
              <a:t>Trop d’hétérogénéité dans les doses de vitamine D étudiées</a:t>
            </a:r>
          </a:p>
          <a:p>
            <a:endParaRPr lang="fr-CA" dirty="0"/>
          </a:p>
          <a:p>
            <a:r>
              <a:rPr lang="fr-CA" dirty="0" smtClean="0"/>
              <a:t>Piste intéressante</a:t>
            </a:r>
          </a:p>
          <a:p>
            <a:r>
              <a:rPr lang="fr-CA" dirty="0" smtClean="0"/>
              <a:t>Plusieurs études en cours…</a:t>
            </a:r>
          </a:p>
          <a:p>
            <a:r>
              <a:rPr lang="fr-CA" dirty="0" smtClean="0"/>
              <a:t>Nouvelles études? </a:t>
            </a:r>
          </a:p>
          <a:p>
            <a:pPr lvl="1"/>
            <a:r>
              <a:rPr lang="fr-CA" dirty="0" smtClean="0"/>
              <a:t>Bénéfique surtout à ceux déficients en vitamine D?</a:t>
            </a:r>
          </a:p>
          <a:p>
            <a:pPr lvl="1"/>
            <a:r>
              <a:rPr lang="fr-CA" dirty="0" smtClean="0"/>
              <a:t>Supplémenter l’hiver seulement ou à l’année longue?</a:t>
            </a:r>
          </a:p>
          <a:p>
            <a:pPr lvl="1"/>
            <a:r>
              <a:rPr lang="fr-CA" dirty="0" smtClean="0"/>
              <a:t>Effets secondaires de la vitamine D?</a:t>
            </a:r>
            <a:endParaRPr lang="fr-CA" dirty="0"/>
          </a:p>
        </p:txBody>
      </p:sp>
    </p:spTree>
    <p:extLst>
      <p:ext uri="{BB962C8B-B14F-4D97-AF65-F5344CB8AC3E}">
        <p14:creationId xmlns:p14="http://schemas.microsoft.com/office/powerpoint/2010/main" val="2834585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a:t>
            </a:r>
            <a:endParaRPr lang="fr-CA" dirty="0"/>
          </a:p>
        </p:txBody>
      </p:sp>
      <p:sp>
        <p:nvSpPr>
          <p:cNvPr id="3" name="Espace réservé du contenu 2"/>
          <p:cNvSpPr>
            <a:spLocks noGrp="1"/>
          </p:cNvSpPr>
          <p:nvPr>
            <p:ph idx="1"/>
          </p:nvPr>
        </p:nvSpPr>
        <p:spPr/>
        <p:txBody>
          <a:bodyPr>
            <a:noAutofit/>
          </a:bodyPr>
          <a:lstStyle/>
          <a:p>
            <a:r>
              <a:rPr lang="en-US" sz="1500" b="1" dirty="0" smtClean="0"/>
              <a:t>Camargo</a:t>
            </a:r>
            <a:r>
              <a:rPr lang="en-US" sz="1500" dirty="0"/>
              <a:t>, C. A., Jr., et al. (2012). "Randomized trial of vitamin D supplementation and risk of acute respiratory infection in Mongolia." </a:t>
            </a:r>
            <a:r>
              <a:rPr lang="en-US" sz="1500" u="sng" dirty="0"/>
              <a:t>Pediatrics </a:t>
            </a:r>
            <a:r>
              <a:rPr lang="en-US" sz="1500" b="1" u="sng" dirty="0"/>
              <a:t>130</a:t>
            </a:r>
            <a:r>
              <a:rPr lang="en-US" sz="1500" u="sng" dirty="0"/>
              <a:t>(3): e561-567</a:t>
            </a:r>
            <a:r>
              <a:rPr lang="en-US" sz="1500" u="sng" dirty="0" smtClean="0"/>
              <a:t>.</a:t>
            </a:r>
          </a:p>
          <a:p>
            <a:r>
              <a:rPr lang="en-US" sz="1500" b="1" dirty="0"/>
              <a:t>Majak</a:t>
            </a:r>
            <a:r>
              <a:rPr lang="en-US" sz="1500" dirty="0"/>
              <a:t>, P., et al. (2011). "Vitamin D supplementation in children may prevent asthma exacerbation triggered by acute respiratory infection." </a:t>
            </a:r>
            <a:r>
              <a:rPr lang="en-US" sz="1500" u="sng" dirty="0"/>
              <a:t>J Allergy Clin Immunol </a:t>
            </a:r>
            <a:r>
              <a:rPr lang="en-US" sz="1500" b="1" u="sng" dirty="0"/>
              <a:t>127</a:t>
            </a:r>
            <a:r>
              <a:rPr lang="en-US" sz="1500" u="sng" dirty="0"/>
              <a:t>(5): 1294-1296</a:t>
            </a:r>
            <a:r>
              <a:rPr lang="en-US" sz="1500" u="sng" dirty="0" smtClean="0"/>
              <a:t>.</a:t>
            </a:r>
          </a:p>
          <a:p>
            <a:r>
              <a:rPr lang="en-US" sz="1500" b="1" dirty="0" smtClean="0"/>
              <a:t>Tachimoto</a:t>
            </a:r>
            <a:r>
              <a:rPr lang="en-US" sz="1500" dirty="0"/>
              <a:t>, H., et al. (2016). "Improved control of childhood asthma with low-dose, short-term vitamin D supplementation: a randomized, double-blind, placebo-controlled trial." </a:t>
            </a:r>
            <a:r>
              <a:rPr lang="en-US" sz="1500" u="sng" dirty="0"/>
              <a:t>Allergy </a:t>
            </a:r>
            <a:r>
              <a:rPr lang="en-US" sz="1500" b="1" u="sng" dirty="0"/>
              <a:t>71</a:t>
            </a:r>
            <a:r>
              <a:rPr lang="en-US" sz="1500" u="sng" dirty="0"/>
              <a:t>(7): 1001-1009.</a:t>
            </a:r>
          </a:p>
          <a:p>
            <a:r>
              <a:rPr lang="en-US" sz="1500" b="1" dirty="0"/>
              <a:t>Urashima</a:t>
            </a:r>
            <a:r>
              <a:rPr lang="en-US" sz="1500" dirty="0"/>
              <a:t>, M., et al. (2014). "Effects of vitamin D supplements on influenza A illness during the 2009 H1N1 pandemic: a randomized controlled trial." </a:t>
            </a:r>
            <a:r>
              <a:rPr lang="en-US" sz="1500" u="sng" dirty="0"/>
              <a:t>Food Funct </a:t>
            </a:r>
            <a:r>
              <a:rPr lang="en-US" sz="1500" b="1" u="sng" dirty="0"/>
              <a:t>5</a:t>
            </a:r>
            <a:r>
              <a:rPr lang="en-US" sz="1500" u="sng" dirty="0"/>
              <a:t>(9): 2365-2370.</a:t>
            </a:r>
          </a:p>
          <a:p>
            <a:r>
              <a:rPr lang="en-US" sz="1500" b="1" dirty="0" smtClean="0"/>
              <a:t>Urashima</a:t>
            </a:r>
            <a:r>
              <a:rPr lang="en-US" sz="1500" dirty="0" smtClean="0"/>
              <a:t>, M., et al. (2010). "Randomized trial of vitamin D supplementation to prevent seasonal influenza A in schoolchildren." </a:t>
            </a:r>
            <a:r>
              <a:rPr lang="en-US" sz="1500" u="sng" dirty="0" smtClean="0"/>
              <a:t>Am J Clin Nutr </a:t>
            </a:r>
            <a:r>
              <a:rPr lang="en-US" sz="1500" b="1" u="sng" dirty="0" smtClean="0"/>
              <a:t>91</a:t>
            </a:r>
            <a:r>
              <a:rPr lang="en-US" sz="1500" u="sng" dirty="0" smtClean="0"/>
              <a:t>(5): 1255-1260.</a:t>
            </a:r>
          </a:p>
          <a:p>
            <a:r>
              <a:rPr lang="en-US" sz="1500" b="1" dirty="0"/>
              <a:t>Yadav</a:t>
            </a:r>
            <a:r>
              <a:rPr lang="en-US" sz="1500" dirty="0"/>
              <a:t>, M. and K. Mittal (2014). "Effect of vitamin D supplementation on moderate to severe bronchial asthma." </a:t>
            </a:r>
            <a:r>
              <a:rPr lang="en-US" sz="1500" u="sng" dirty="0"/>
              <a:t>Indian J Pediatr </a:t>
            </a:r>
            <a:r>
              <a:rPr lang="en-US" sz="1500" b="1" u="sng" dirty="0"/>
              <a:t>81</a:t>
            </a:r>
            <a:r>
              <a:rPr lang="en-US" sz="1500" u="sng" dirty="0"/>
              <a:t>(7): 650-654</a:t>
            </a:r>
            <a:r>
              <a:rPr lang="en-US" sz="1500" u="sng" dirty="0" smtClean="0"/>
              <a:t>.</a:t>
            </a:r>
          </a:p>
          <a:p>
            <a:r>
              <a:rPr lang="fr-CA" sz="1500" b="1" dirty="0"/>
              <a:t>Martineau</a:t>
            </a:r>
            <a:r>
              <a:rPr lang="fr-CA" sz="1500" dirty="0"/>
              <a:t> AR, Cates CJ, Urashima M, Jensen M, Griffiths AP, Nurmatov U, Sheikh A, Griffiths CJ. </a:t>
            </a:r>
            <a:r>
              <a:rPr lang="en-US" sz="1500" dirty="0"/>
              <a:t>" </a:t>
            </a:r>
            <a:r>
              <a:rPr lang="fr-CA" sz="1500" dirty="0"/>
              <a:t>Vitamin </a:t>
            </a:r>
            <a:r>
              <a:rPr lang="en-US" sz="1500" dirty="0"/>
              <a:t>D for the management of asthma ". </a:t>
            </a:r>
            <a:r>
              <a:rPr lang="en-US" sz="1500" i="1" dirty="0"/>
              <a:t>Cochrane Database of Systematic Reviews </a:t>
            </a:r>
            <a:r>
              <a:rPr lang="en-US" sz="1500" dirty="0"/>
              <a:t>2016, Issue 9. Art. No.: CD011511. DOI:</a:t>
            </a:r>
            <a:r>
              <a:rPr lang="fr-CA" sz="1500" dirty="0"/>
              <a:t>10.1002/14651858.CD011511.pub2.</a:t>
            </a:r>
          </a:p>
          <a:p>
            <a:r>
              <a:rPr lang="fr-CA" sz="1500" b="1" dirty="0"/>
              <a:t>Martineau</a:t>
            </a:r>
            <a:r>
              <a:rPr lang="fr-CA" sz="1500" dirty="0"/>
              <a:t>, A.R.; Jolliffe, D.A.; Hooper, R.L.; Greenberg, L.; Aloia, J.F.; Bergman, P.; Dubnov-Raz, G.; Esposito, S.; Ganmaa, D.; Ginde, A.A.; et al. </a:t>
            </a:r>
            <a:r>
              <a:rPr lang="en-US" sz="1500" dirty="0"/>
              <a:t>" </a:t>
            </a:r>
            <a:r>
              <a:rPr lang="fr-CA" sz="1500" dirty="0"/>
              <a:t>Vitamin D supplementation to prevent acute respiratory tract infections: Systematic review and meta-analysis of individual participant data.</a:t>
            </a:r>
            <a:r>
              <a:rPr lang="it-IT" sz="1500" dirty="0"/>
              <a:t> </a:t>
            </a:r>
            <a:r>
              <a:rPr lang="en-US" sz="1500" dirty="0"/>
              <a:t>" .</a:t>
            </a:r>
            <a:r>
              <a:rPr lang="fr-CA" sz="1500" dirty="0"/>
              <a:t> BMJ 2017, 356, i6583. </a:t>
            </a:r>
            <a:endParaRPr lang="en-US" sz="1500" u="sng" dirty="0"/>
          </a:p>
          <a:p>
            <a:endParaRPr lang="en-US" sz="1500" u="sng" dirty="0"/>
          </a:p>
          <a:p>
            <a:endParaRPr lang="en-US" sz="1500" u="sng" dirty="0" smtClean="0"/>
          </a:p>
          <a:p>
            <a:endParaRPr lang="fr-CA" sz="1500" dirty="0"/>
          </a:p>
        </p:txBody>
      </p:sp>
    </p:spTree>
    <p:extLst>
      <p:ext uri="{BB962C8B-B14F-4D97-AF65-F5344CB8AC3E}">
        <p14:creationId xmlns:p14="http://schemas.microsoft.com/office/powerpoint/2010/main" val="1564608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 (2)</a:t>
            </a:r>
            <a:endParaRPr lang="fr-CA" dirty="0"/>
          </a:p>
        </p:txBody>
      </p:sp>
      <p:sp>
        <p:nvSpPr>
          <p:cNvPr id="3" name="Espace réservé du contenu 2"/>
          <p:cNvSpPr>
            <a:spLocks noGrp="1"/>
          </p:cNvSpPr>
          <p:nvPr>
            <p:ph idx="1"/>
          </p:nvPr>
        </p:nvSpPr>
        <p:spPr/>
        <p:txBody>
          <a:bodyPr>
            <a:noAutofit/>
          </a:bodyPr>
          <a:lstStyle/>
          <a:p>
            <a:r>
              <a:rPr lang="fr-CA" sz="1800" b="1" dirty="0" smtClean="0"/>
              <a:t>ABCdaire</a:t>
            </a:r>
            <a:r>
              <a:rPr lang="fr-CA" sz="1800" dirty="0" smtClean="0"/>
              <a:t> suivi collaboratif 0 à 5 ans, </a:t>
            </a:r>
            <a:r>
              <a:rPr lang="fr-CA" sz="1800" i="1" dirty="0" smtClean="0"/>
              <a:t>Suppléments de vitamine D</a:t>
            </a:r>
            <a:r>
              <a:rPr lang="fr-CA" sz="1800" dirty="0"/>
              <a:t>, </a:t>
            </a:r>
            <a:r>
              <a:rPr lang="fr-CA" sz="1800" dirty="0">
                <a:hlinkClick r:id="rId2"/>
              </a:rPr>
              <a:t>https://</a:t>
            </a:r>
            <a:r>
              <a:rPr lang="fr-CA" sz="1800" dirty="0" smtClean="0">
                <a:hlinkClick r:id="rId2"/>
              </a:rPr>
              <a:t>enseignement.chusj.org/getmedia/fd378fab-46b5-4472-b571-7ab8d15fec16/Supplements-vitamine-D_fr.pdf.aspx</a:t>
            </a:r>
            <a:r>
              <a:rPr lang="fr-CA" sz="1800" dirty="0" smtClean="0"/>
              <a:t>, (mise à jour : novembre 2014) </a:t>
            </a:r>
          </a:p>
          <a:p>
            <a:r>
              <a:rPr lang="fr-CA" sz="1800" dirty="0" smtClean="0"/>
              <a:t>GODEL, </a:t>
            </a:r>
            <a:r>
              <a:rPr lang="fr-CA" sz="1800" dirty="0"/>
              <a:t>John </a:t>
            </a:r>
            <a:r>
              <a:rPr lang="fr-CA" sz="1800" dirty="0" smtClean="0"/>
              <a:t>C. </a:t>
            </a:r>
            <a:r>
              <a:rPr lang="fr-CA" sz="1800" b="1" dirty="0" smtClean="0"/>
              <a:t>Société </a:t>
            </a:r>
            <a:r>
              <a:rPr lang="fr-CA" sz="1800" b="1" dirty="0"/>
              <a:t>canadienne de </a:t>
            </a:r>
            <a:r>
              <a:rPr lang="fr-CA" sz="1800" b="1" dirty="0" smtClean="0"/>
              <a:t>pédiatrie</a:t>
            </a:r>
            <a:r>
              <a:rPr lang="fr-CA" sz="1800" dirty="0" smtClean="0"/>
              <a:t>, Comité </a:t>
            </a:r>
            <a:r>
              <a:rPr lang="fr-CA" sz="1800" dirty="0"/>
              <a:t>de la santé des Premières nations, des Inuits et des </a:t>
            </a:r>
            <a:r>
              <a:rPr lang="fr-CA" sz="1800" dirty="0" smtClean="0"/>
              <a:t>Métis,</a:t>
            </a:r>
            <a:r>
              <a:rPr lang="fr-CA" sz="1800" dirty="0"/>
              <a:t> </a:t>
            </a:r>
            <a:r>
              <a:rPr lang="fr-CA" sz="1800" dirty="0" smtClean="0"/>
              <a:t>« </a:t>
            </a:r>
            <a:r>
              <a:rPr lang="fr-CA" sz="1800" dirty="0"/>
              <a:t>Les suppléments de vitamine D : Recommandations pour les mères et leur nourrisson au </a:t>
            </a:r>
            <a:r>
              <a:rPr lang="fr-CA" sz="1800" dirty="0" smtClean="0"/>
              <a:t>Canada</a:t>
            </a:r>
            <a:r>
              <a:rPr lang="fr-CA" sz="1800" i="1" dirty="0" smtClean="0"/>
              <a:t> </a:t>
            </a:r>
            <a:r>
              <a:rPr lang="fr-CA" sz="1800" dirty="0" smtClean="0"/>
              <a:t>», </a:t>
            </a:r>
            <a:r>
              <a:rPr lang="en-US" sz="1800" i="1" dirty="0" smtClean="0"/>
              <a:t>Paediatr </a:t>
            </a:r>
            <a:r>
              <a:rPr lang="en-US" sz="1800" i="1" dirty="0"/>
              <a:t>Child Health </a:t>
            </a:r>
            <a:r>
              <a:rPr lang="en-US" sz="1800" dirty="0"/>
              <a:t>2007;12(7):</a:t>
            </a:r>
            <a:r>
              <a:rPr lang="en-US" sz="1800" dirty="0" smtClean="0"/>
              <a:t>591-8, (</a:t>
            </a:r>
            <a:r>
              <a:rPr lang="fr-CA" sz="1800" dirty="0" smtClean="0"/>
              <a:t>Énoncé reconduit le </a:t>
            </a:r>
            <a:r>
              <a:rPr lang="fr-CA" sz="1800" dirty="0"/>
              <a:t>30 janvier </a:t>
            </a:r>
            <a:r>
              <a:rPr lang="fr-CA" sz="1800" dirty="0" smtClean="0"/>
              <a:t>2017)</a:t>
            </a:r>
            <a:endParaRPr lang="fr-CA" sz="1800" cap="all" dirty="0"/>
          </a:p>
          <a:p>
            <a:r>
              <a:rPr lang="fr-CA" sz="1800" b="1" cap="all" dirty="0" smtClean="0"/>
              <a:t>Santé Canada</a:t>
            </a:r>
            <a:r>
              <a:rPr lang="fr-CA" sz="1800" cap="all" dirty="0" smtClean="0"/>
              <a:t>, </a:t>
            </a:r>
            <a:r>
              <a:rPr lang="fr-CA" sz="1800" i="1" dirty="0"/>
              <a:t>La vitamine D et le calcium : Révision des Apports nutritionnels de référence, </a:t>
            </a:r>
            <a:r>
              <a:rPr lang="fr-CA" sz="1800" i="1" dirty="0">
                <a:hlinkClick r:id="rId3"/>
              </a:rPr>
              <a:t>http://</a:t>
            </a:r>
            <a:r>
              <a:rPr lang="fr-CA" sz="1800" i="1" dirty="0" smtClean="0">
                <a:hlinkClick r:id="rId3"/>
              </a:rPr>
              <a:t>www.hc-sc.gc.ca/fn-an/nutrition/vitamin/vita-d-fra.php#fnb2</a:t>
            </a:r>
            <a:r>
              <a:rPr lang="fr-CA" sz="1800" i="1" dirty="0" smtClean="0"/>
              <a:t>, </a:t>
            </a:r>
            <a:r>
              <a:rPr lang="fr-CA" sz="1800" dirty="0" smtClean="0"/>
              <a:t>(date </a:t>
            </a:r>
            <a:r>
              <a:rPr lang="fr-CA" sz="1800" dirty="0"/>
              <a:t>de modification : </a:t>
            </a:r>
            <a:r>
              <a:rPr lang="fr-CA" sz="1800" dirty="0" smtClean="0"/>
              <a:t>22 mars 2012)</a:t>
            </a:r>
            <a:endParaRPr lang="fr-CA" sz="1800" cap="all" dirty="0" smtClean="0"/>
          </a:p>
          <a:p>
            <a:r>
              <a:rPr lang="fr-CA" sz="1800" b="1" cap="all" dirty="0"/>
              <a:t>Statistique Canada</a:t>
            </a:r>
            <a:r>
              <a:rPr lang="fr-CA" sz="1800" i="1" dirty="0"/>
              <a:t>, Niveaux de vitamine D chez les Canadiens, 2012 à </a:t>
            </a:r>
            <a:r>
              <a:rPr lang="fr-CA" sz="1800" i="1" dirty="0" smtClean="0"/>
              <a:t>2013</a:t>
            </a:r>
            <a:r>
              <a:rPr lang="fr-CA" sz="1800" i="1" dirty="0"/>
              <a:t>, </a:t>
            </a:r>
            <a:r>
              <a:rPr lang="fr-CA" sz="1800" dirty="0">
                <a:hlinkClick r:id="rId4"/>
              </a:rPr>
              <a:t>http://</a:t>
            </a:r>
            <a:r>
              <a:rPr lang="fr-CA" sz="1800" dirty="0" smtClean="0">
                <a:hlinkClick r:id="rId4"/>
              </a:rPr>
              <a:t>www.statcan.gc.ca/pub/82-625-x/2014001/article/14125-fra.htm</a:t>
            </a:r>
            <a:r>
              <a:rPr lang="fr-CA" sz="1800" dirty="0" smtClean="0"/>
              <a:t>, (date de modification : 27 novembre 2015)</a:t>
            </a:r>
            <a:endParaRPr lang="fr-CA" sz="1800" dirty="0"/>
          </a:p>
          <a:p>
            <a:r>
              <a:rPr lang="en-US" sz="1800" b="1" dirty="0" smtClean="0"/>
              <a:t>IOM </a:t>
            </a:r>
            <a:r>
              <a:rPr lang="en-US" sz="1800" b="1" dirty="0"/>
              <a:t>(Institute of Medicine). </a:t>
            </a:r>
            <a:r>
              <a:rPr lang="en-US" sz="1800" dirty="0"/>
              <a:t>2011. </a:t>
            </a:r>
            <a:r>
              <a:rPr lang="en-US" sz="1800" dirty="0" smtClean="0"/>
              <a:t>“Dietary </a:t>
            </a:r>
            <a:r>
              <a:rPr lang="en-US" sz="1800" dirty="0"/>
              <a:t>Reference Intakes for Calcium and Vitamin </a:t>
            </a:r>
            <a:r>
              <a:rPr lang="en-US" sz="1800" dirty="0" smtClean="0"/>
              <a:t>D.” Washington</a:t>
            </a:r>
            <a:r>
              <a:rPr lang="en-US" sz="1800" dirty="0"/>
              <a:t>, DC: </a:t>
            </a:r>
            <a:r>
              <a:rPr lang="en-US" sz="1800" u="sng" dirty="0"/>
              <a:t>The National Academies Press.</a:t>
            </a:r>
            <a:endParaRPr lang="fr-CA" sz="1800" u="sng" dirty="0"/>
          </a:p>
        </p:txBody>
      </p:sp>
    </p:spTree>
    <p:extLst>
      <p:ext uri="{BB962C8B-B14F-4D97-AF65-F5344CB8AC3E}">
        <p14:creationId xmlns:p14="http://schemas.microsoft.com/office/powerpoint/2010/main" val="2705345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Remerciements</a:t>
            </a:r>
            <a:endParaRPr lang="fr-CA" dirty="0"/>
          </a:p>
        </p:txBody>
      </p:sp>
      <p:sp>
        <p:nvSpPr>
          <p:cNvPr id="3" name="Espace réservé du contenu 2"/>
          <p:cNvSpPr>
            <a:spLocks noGrp="1"/>
          </p:cNvSpPr>
          <p:nvPr>
            <p:ph idx="1"/>
          </p:nvPr>
        </p:nvSpPr>
        <p:spPr/>
        <p:txBody>
          <a:bodyPr/>
          <a:lstStyle/>
          <a:p>
            <a:r>
              <a:rPr lang="fr-CA" dirty="0" smtClean="0"/>
              <a:t>Je tiens à remercier Mme Marie Authier pour son aide généreuse et son support toujours constructif.</a:t>
            </a:r>
            <a:endParaRPr lang="fr-CA" dirty="0"/>
          </a:p>
        </p:txBody>
      </p:sp>
    </p:spTree>
    <p:extLst>
      <p:ext uri="{BB962C8B-B14F-4D97-AF65-F5344CB8AC3E}">
        <p14:creationId xmlns:p14="http://schemas.microsoft.com/office/powerpoint/2010/main" val="2766206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Étude de l’</a:t>
            </a:r>
            <a:r>
              <a:rPr lang="fr-CA" i="1" dirty="0" smtClean="0"/>
              <a:t>Institute of Medicine</a:t>
            </a:r>
            <a:r>
              <a:rPr lang="fr-CA" dirty="0" smtClean="0"/>
              <a:t> (IOM) 2010</a:t>
            </a:r>
          </a:p>
          <a:p>
            <a:pPr lvl="1"/>
            <a:r>
              <a:rPr lang="fr-CA" dirty="0" smtClean="0"/>
              <a:t>But :</a:t>
            </a:r>
          </a:p>
          <a:p>
            <a:pPr lvl="2"/>
            <a:r>
              <a:rPr lang="fr-CA" dirty="0" smtClean="0"/>
              <a:t>Réviser le lien entre la vitamine D et multiples indicateurs de santé</a:t>
            </a:r>
          </a:p>
          <a:p>
            <a:pPr lvl="2"/>
            <a:r>
              <a:rPr lang="fr-CA" dirty="0" smtClean="0"/>
              <a:t>Déterminer apports de vitamine D recommandés</a:t>
            </a:r>
          </a:p>
          <a:p>
            <a:pPr lvl="1"/>
            <a:r>
              <a:rPr lang="fr-CA" dirty="0" smtClean="0"/>
              <a:t>En considérant une exposition solaire minimale</a:t>
            </a:r>
          </a:p>
          <a:p>
            <a:pPr lvl="1"/>
            <a:r>
              <a:rPr lang="fr-CA" dirty="0" smtClean="0"/>
              <a:t>Résultat:</a:t>
            </a:r>
          </a:p>
          <a:p>
            <a:pPr lvl="2"/>
            <a:r>
              <a:rPr lang="fr-CA" dirty="0" smtClean="0"/>
              <a:t>Bénéfice pour la santé osseuse</a:t>
            </a:r>
          </a:p>
          <a:p>
            <a:pPr lvl="2"/>
            <a:r>
              <a:rPr lang="fr-CA" dirty="0" smtClean="0"/>
              <a:t>Très peu d’études chez les jeunes enfants</a:t>
            </a:r>
          </a:p>
          <a:p>
            <a:pPr lvl="2"/>
            <a:r>
              <a:rPr lang="fr-CA" dirty="0" smtClean="0"/>
              <a:t>Lien provient surtout d’études d’observation entre </a:t>
            </a:r>
            <a:r>
              <a:rPr lang="fr-CA" b="1" dirty="0" smtClean="0"/>
              <a:t>niveau sérique de vitamine D</a:t>
            </a:r>
            <a:r>
              <a:rPr lang="fr-CA" dirty="0" smtClean="0"/>
              <a:t> et bénéfice.</a:t>
            </a:r>
          </a:p>
          <a:p>
            <a:pPr lvl="2"/>
            <a:endParaRPr lang="fr-CA" dirty="0"/>
          </a:p>
          <a:p>
            <a:pPr marL="514350" lvl="1" indent="0">
              <a:buNone/>
            </a:pPr>
            <a:endParaRPr lang="fr-CA" dirty="0" smtClean="0"/>
          </a:p>
          <a:p>
            <a:pPr lvl="1"/>
            <a:endParaRPr lang="fr-CA" dirty="0" smtClean="0"/>
          </a:p>
        </p:txBody>
      </p:sp>
    </p:spTree>
    <p:extLst>
      <p:ext uri="{BB962C8B-B14F-4D97-AF65-F5344CB8AC3E}">
        <p14:creationId xmlns:p14="http://schemas.microsoft.com/office/powerpoint/2010/main" val="58760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4" name="Espace réservé du contenu 2"/>
          <p:cNvSpPr>
            <a:spLocks noGrp="1"/>
          </p:cNvSpPr>
          <p:nvPr>
            <p:ph idx="1"/>
          </p:nvPr>
        </p:nvSpPr>
        <p:spPr/>
        <p:txBody>
          <a:bodyPr/>
          <a:lstStyle/>
          <a:p>
            <a:r>
              <a:rPr lang="fr-CA" dirty="0" smtClean="0"/>
              <a:t>Niveau sérique de 25 OH-vitamine D</a:t>
            </a:r>
          </a:p>
          <a:p>
            <a:pPr marL="457200" lvl="1" indent="0">
              <a:buNone/>
            </a:pPr>
            <a:r>
              <a:rPr lang="fr-CA" dirty="0" smtClean="0"/>
              <a:t>= marqueur biologique</a:t>
            </a:r>
          </a:p>
          <a:p>
            <a:r>
              <a:rPr lang="fr-CA" dirty="0" smtClean="0"/>
              <a:t>Valeurs seuils (selon IOM)</a:t>
            </a:r>
          </a:p>
          <a:p>
            <a:pPr marL="457200" lvl="1" indent="0">
              <a:buNone/>
            </a:pPr>
            <a:r>
              <a:rPr lang="fr-CA" dirty="0" smtClean="0"/>
              <a:t>&lt; 30 nmol/L = à risque de carence</a:t>
            </a:r>
          </a:p>
          <a:p>
            <a:pPr marL="457200" lvl="1" indent="0">
              <a:buNone/>
            </a:pPr>
            <a:r>
              <a:rPr lang="fr-CA" dirty="0" smtClean="0"/>
              <a:t>30 à 50 nmol/L = à risque d’insuffisance</a:t>
            </a:r>
          </a:p>
          <a:p>
            <a:pPr marL="457200" lvl="1" indent="0">
              <a:buNone/>
            </a:pPr>
            <a:r>
              <a:rPr lang="fr-CA" dirty="0" smtClean="0"/>
              <a:t>&gt; 50 nmol/L = suffisant pour la majorité</a:t>
            </a:r>
          </a:p>
          <a:p>
            <a:r>
              <a:rPr lang="fr-CA" dirty="0" smtClean="0"/>
              <a:t>Apports recommandés établis pour atteindre niveau sérique seuil</a:t>
            </a:r>
          </a:p>
          <a:p>
            <a:pPr marL="457200" lvl="1" indent="0">
              <a:buNone/>
            </a:pPr>
            <a:endParaRPr lang="fr-CA" dirty="0" smtClean="0"/>
          </a:p>
          <a:p>
            <a:pPr marL="457200" lvl="1" indent="0">
              <a:buNone/>
            </a:pPr>
            <a:endParaRPr lang="fr-CA" dirty="0"/>
          </a:p>
        </p:txBody>
      </p:sp>
    </p:spTree>
    <p:extLst>
      <p:ext uri="{BB962C8B-B14F-4D97-AF65-F5344CB8AC3E}">
        <p14:creationId xmlns:p14="http://schemas.microsoft.com/office/powerpoint/2010/main" val="768616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a:xfrm>
            <a:off x="457200" y="1600200"/>
            <a:ext cx="8229600" cy="4709120"/>
          </a:xfrm>
        </p:spPr>
        <p:txBody>
          <a:bodyPr>
            <a:normAutofit fontScale="92500" lnSpcReduction="10000"/>
          </a:bodyPr>
          <a:lstStyle/>
          <a:p>
            <a:r>
              <a:rPr lang="fr-CA" dirty="0" smtClean="0"/>
              <a:t>Qu’en est-il du statut en vitamine D des Canadiens? (selon IOM)</a:t>
            </a:r>
          </a:p>
          <a:p>
            <a:pPr lvl="1"/>
            <a:r>
              <a:rPr lang="fr-CA" b="1" dirty="0" smtClean="0"/>
              <a:t>Apports alimentaires </a:t>
            </a:r>
            <a:r>
              <a:rPr lang="fr-CA" dirty="0" smtClean="0"/>
              <a:t>semblent inadéquats</a:t>
            </a:r>
          </a:p>
          <a:p>
            <a:pPr lvl="1"/>
            <a:r>
              <a:rPr lang="fr-CA" dirty="0" smtClean="0"/>
              <a:t>Moyennes des </a:t>
            </a:r>
            <a:r>
              <a:rPr lang="fr-CA" b="1" dirty="0" smtClean="0"/>
              <a:t>niveaux sériques de vitamine D </a:t>
            </a:r>
            <a:r>
              <a:rPr lang="fr-CA" dirty="0" smtClean="0"/>
              <a:t>pour tous les groupes d’âge semblent &gt; 60nmol/L</a:t>
            </a:r>
          </a:p>
          <a:p>
            <a:pPr marL="514350" indent="-457200"/>
            <a:r>
              <a:rPr lang="fr-CA" dirty="0" smtClean="0"/>
              <a:t>Selon l’Enquête Canadienne sur les Mesures de la Santé (ECMS) 2012-2013,</a:t>
            </a:r>
          </a:p>
          <a:p>
            <a:pPr marL="914400" lvl="1" indent="-457200"/>
            <a:r>
              <a:rPr lang="fr-CA" dirty="0" smtClean="0"/>
              <a:t>Enfants 3 à 11 ans : 78 % ont niveau sérique &gt;50nmol/L</a:t>
            </a:r>
          </a:p>
          <a:p>
            <a:pPr marL="514350" indent="-457200"/>
            <a:r>
              <a:rPr lang="fr-CA" dirty="0" smtClean="0"/>
              <a:t>Niveaux sériques plus bas pendant l’hiver</a:t>
            </a:r>
          </a:p>
        </p:txBody>
      </p:sp>
    </p:spTree>
    <p:extLst>
      <p:ext uri="{BB962C8B-B14F-4D97-AF65-F5344CB8AC3E}">
        <p14:creationId xmlns:p14="http://schemas.microsoft.com/office/powerpoint/2010/main" val="164565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r>
              <a:rPr lang="fr-CA" dirty="0" smtClean="0"/>
              <a:t>Les nouvelles hypothèses concernant la vitamine D:</a:t>
            </a:r>
          </a:p>
          <a:p>
            <a:pPr lvl="1"/>
            <a:r>
              <a:rPr lang="fr-CA" dirty="0" smtClean="0"/>
              <a:t>Immunité</a:t>
            </a:r>
          </a:p>
          <a:p>
            <a:pPr lvl="2"/>
            <a:r>
              <a:rPr lang="fr-CA" dirty="0" smtClean="0"/>
              <a:t>Augmentation de l’incidence des infections des voies respiratoires pendant l’hiver</a:t>
            </a:r>
          </a:p>
          <a:p>
            <a:pPr lvl="2"/>
            <a:r>
              <a:rPr lang="fr-CA" dirty="0" smtClean="0"/>
              <a:t>Peptides antimicrobiens</a:t>
            </a:r>
          </a:p>
          <a:p>
            <a:pPr lvl="1"/>
            <a:r>
              <a:rPr lang="fr-CA" dirty="0" smtClean="0"/>
              <a:t>Effet anti-inflammatoire</a:t>
            </a:r>
          </a:p>
          <a:p>
            <a:pPr lvl="2"/>
            <a:r>
              <a:rPr lang="fr-CA" dirty="0" smtClean="0"/>
              <a:t>Régule la libération de cytokines</a:t>
            </a:r>
          </a:p>
          <a:p>
            <a:pPr lvl="1"/>
            <a:r>
              <a:rPr lang="fr-CA" dirty="0" smtClean="0"/>
              <a:t>Diminue la résistance aux glucocorticoïdes</a:t>
            </a:r>
            <a:endParaRPr lang="fr-CA" dirty="0"/>
          </a:p>
        </p:txBody>
      </p:sp>
    </p:spTree>
    <p:extLst>
      <p:ext uri="{BB962C8B-B14F-4D97-AF65-F5344CB8AC3E}">
        <p14:creationId xmlns:p14="http://schemas.microsoft.com/office/powerpoint/2010/main" val="16432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Objectif de recherche</a:t>
            </a:r>
            <a:endParaRPr lang="fr-CA" dirty="0"/>
          </a:p>
        </p:txBody>
      </p:sp>
      <p:sp>
        <p:nvSpPr>
          <p:cNvPr id="3" name="Espace réservé du contenu 2"/>
          <p:cNvSpPr>
            <a:spLocks noGrp="1"/>
          </p:cNvSpPr>
          <p:nvPr>
            <p:ph idx="1"/>
          </p:nvPr>
        </p:nvSpPr>
        <p:spPr>
          <a:xfrm>
            <a:off x="457200" y="1600200"/>
            <a:ext cx="8686800" cy="4525963"/>
          </a:xfrm>
        </p:spPr>
        <p:txBody>
          <a:bodyPr>
            <a:normAutofit/>
          </a:bodyPr>
          <a:lstStyle/>
          <a:p>
            <a:r>
              <a:rPr lang="fr-CA" dirty="0" smtClean="0"/>
              <a:t>Déterminer si la supplémentation en vitamine D chez les enfants diminue le risque d’infections des voies respiratoires ou si elle améliore le contrôle de l’asthme.</a:t>
            </a:r>
            <a:endParaRPr lang="fr-CA" dirty="0"/>
          </a:p>
        </p:txBody>
      </p:sp>
    </p:spTree>
    <p:extLst>
      <p:ext uri="{BB962C8B-B14F-4D97-AF65-F5344CB8AC3E}">
        <p14:creationId xmlns:p14="http://schemas.microsoft.com/office/powerpoint/2010/main" val="2083320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Méthodologie</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Critères PICO</a:t>
            </a:r>
          </a:p>
          <a:p>
            <a:pPr lvl="1"/>
            <a:r>
              <a:rPr lang="fr-CA" dirty="0" smtClean="0"/>
              <a:t>P: enfants de 2 à 18 ans</a:t>
            </a:r>
          </a:p>
          <a:p>
            <a:pPr lvl="1"/>
            <a:r>
              <a:rPr lang="fr-CA" dirty="0" smtClean="0"/>
              <a:t>I : supplémentation en vitamine D</a:t>
            </a:r>
          </a:p>
          <a:p>
            <a:pPr lvl="1"/>
            <a:r>
              <a:rPr lang="fr-CA" dirty="0" smtClean="0"/>
              <a:t>C : placebo</a:t>
            </a:r>
          </a:p>
          <a:p>
            <a:pPr lvl="1"/>
            <a:r>
              <a:rPr lang="fr-CA" dirty="0" smtClean="0"/>
              <a:t>O : incidence des infections des voies respiratoires ou du contrôle de l’asthme</a:t>
            </a:r>
          </a:p>
          <a:p>
            <a:r>
              <a:rPr lang="fr-CA" dirty="0" smtClean="0"/>
              <a:t>Moteur de recherche : PubMed</a:t>
            </a:r>
          </a:p>
          <a:p>
            <a:pPr lvl="1"/>
            <a:r>
              <a:rPr lang="fr-CA" dirty="0" smtClean="0"/>
              <a:t>Recherche effectuée le 15 avril 2017</a:t>
            </a:r>
          </a:p>
          <a:p>
            <a:r>
              <a:rPr lang="fr-CA" dirty="0" smtClean="0"/>
              <a:t>Filtres appliqués : </a:t>
            </a:r>
          </a:p>
          <a:p>
            <a:pPr lvl="1"/>
            <a:r>
              <a:rPr lang="fr-CA" dirty="0" smtClean="0"/>
              <a:t>Langue : français, anglais</a:t>
            </a:r>
          </a:p>
          <a:p>
            <a:pPr lvl="1"/>
            <a:r>
              <a:rPr lang="fr-CA" dirty="0" smtClean="0"/>
              <a:t>Âge : Naissance à 18 ans</a:t>
            </a:r>
          </a:p>
        </p:txBody>
      </p:sp>
    </p:spTree>
    <p:extLst>
      <p:ext uri="{BB962C8B-B14F-4D97-AF65-F5344CB8AC3E}">
        <p14:creationId xmlns:p14="http://schemas.microsoft.com/office/powerpoint/2010/main" val="130966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ormAutofit fontScale="92500" lnSpcReduction="10000"/>
          </a:bodyPr>
          <a:lstStyle/>
          <a:p>
            <a:r>
              <a:rPr lang="fr-CA" b="1" dirty="0" smtClean="0"/>
              <a:t>Critères d’inclusion</a:t>
            </a:r>
          </a:p>
          <a:p>
            <a:pPr lvl="1"/>
            <a:r>
              <a:rPr lang="fr-CA" dirty="0" smtClean="0"/>
              <a:t>Âge 2 à 18 ans</a:t>
            </a:r>
          </a:p>
          <a:p>
            <a:pPr lvl="1"/>
            <a:r>
              <a:rPr lang="fr-CA" dirty="0" smtClean="0"/>
              <a:t>Sujets sans ATCD, sauf asthme</a:t>
            </a:r>
          </a:p>
          <a:p>
            <a:pPr lvl="1"/>
            <a:r>
              <a:rPr lang="fr-CA" dirty="0" smtClean="0"/>
              <a:t>Évalue la supplémentation en vitamine D comparé au placebo</a:t>
            </a:r>
          </a:p>
          <a:p>
            <a:r>
              <a:rPr lang="fr-CA" b="1" dirty="0" smtClean="0"/>
              <a:t>Critères d’exclusion</a:t>
            </a:r>
          </a:p>
          <a:p>
            <a:pPr lvl="1"/>
            <a:r>
              <a:rPr lang="fr-CA" dirty="0" smtClean="0"/>
              <a:t>Sujets déficients en vitamine D</a:t>
            </a:r>
          </a:p>
          <a:p>
            <a:pPr lvl="1"/>
            <a:r>
              <a:rPr lang="fr-CA" dirty="0"/>
              <a:t>Intervention combinant d’autres vitamines ou traitement spécialisé de l’asthme </a:t>
            </a:r>
          </a:p>
          <a:p>
            <a:pPr lvl="1"/>
            <a:r>
              <a:rPr lang="fr-CA" dirty="0" smtClean="0"/>
              <a:t>Issue principale : tuberculose</a:t>
            </a:r>
          </a:p>
        </p:txBody>
      </p:sp>
    </p:spTree>
    <p:extLst>
      <p:ext uri="{BB962C8B-B14F-4D97-AF65-F5344CB8AC3E}">
        <p14:creationId xmlns:p14="http://schemas.microsoft.com/office/powerpoint/2010/main" val="1803492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5781</TotalTime>
  <Words>4497</Words>
  <Application>Microsoft Office PowerPoint</Application>
  <PresentationFormat>Affichage à l'écran (4:3)</PresentationFormat>
  <Paragraphs>803</Paragraphs>
  <Slides>27</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MS Mincho</vt:lpstr>
      <vt:lpstr>Arial</vt:lpstr>
      <vt:lpstr>Calibri</vt:lpstr>
      <vt:lpstr>Times New Roman</vt:lpstr>
      <vt:lpstr>Wingdings</vt:lpstr>
      <vt:lpstr>Thème Office</vt:lpstr>
      <vt:lpstr>La supplémentation de vitamine D chez les enfants diminue-t-elle le risque d’infections des voies respiratoires ou améliore-t-elle le contrôle de l’asthme?</vt:lpstr>
      <vt:lpstr>Recommandations actuelles</vt:lpstr>
      <vt:lpstr>Présentation PowerPoint</vt:lpstr>
      <vt:lpstr>Présentation PowerPoint</vt:lpstr>
      <vt:lpstr>Présentation PowerPoint</vt:lpstr>
      <vt:lpstr>Présentation PowerPoint</vt:lpstr>
      <vt:lpstr>Objectif de recherche</vt:lpstr>
      <vt:lpstr>Méthodologie</vt:lpstr>
      <vt:lpstr>Présentation PowerPoint</vt:lpstr>
      <vt:lpstr>sur PubMed  recherche par Mesh  date : 15 avril 2017</vt:lpstr>
      <vt:lpstr>Études retenues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Discussion</vt:lpstr>
      <vt:lpstr>Discussion</vt:lpstr>
      <vt:lpstr>Discussion</vt:lpstr>
      <vt:lpstr>Récentes méta-analyses</vt:lpstr>
      <vt:lpstr>Conclusion</vt:lpstr>
      <vt:lpstr>Références</vt:lpstr>
      <vt:lpstr>Références (2)</vt:lpstr>
      <vt:lpstr>Remerciements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dc:creator>
  <cp:lastModifiedBy>Dagenais Danielle</cp:lastModifiedBy>
  <cp:revision>152</cp:revision>
  <dcterms:created xsi:type="dcterms:W3CDTF">2017-05-07T14:42:00Z</dcterms:created>
  <dcterms:modified xsi:type="dcterms:W3CDTF">2017-05-30T17:12:03Z</dcterms:modified>
</cp:coreProperties>
</file>