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7" r:id="rId5"/>
    <p:sldId id="261" r:id="rId6"/>
    <p:sldId id="262" r:id="rId7"/>
    <p:sldId id="278" r:id="rId8"/>
    <p:sldId id="287" r:id="rId9"/>
    <p:sldId id="272" r:id="rId10"/>
    <p:sldId id="273" r:id="rId11"/>
    <p:sldId id="274" r:id="rId12"/>
    <p:sldId id="282" r:id="rId13"/>
    <p:sldId id="275" r:id="rId14"/>
    <p:sldId id="280" r:id="rId15"/>
    <p:sldId id="283" r:id="rId16"/>
    <p:sldId id="284" r:id="rId17"/>
    <p:sldId id="277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/>
    <p:restoredTop sz="93632"/>
  </p:normalViewPr>
  <p:slideViewPr>
    <p:cSldViewPr snapToGrid="0" snapToObjects="1">
      <p:cViewPr varScale="1">
        <p:scale>
          <a:sx n="83" d="100"/>
          <a:sy n="83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84332-4605-B54E-A017-F71A04C525C2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94635-320D-E54F-9C7F-DCF7229EDC0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Omega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ldl</a:t>
            </a:r>
            <a:r>
              <a:rPr lang="en-US" baseline="0" dirty="0" smtClean="0"/>
              <a:t>? Study?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4635-320D-E54F-9C7F-DCF7229EDC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8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4635-320D-E54F-9C7F-DCF7229EDC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5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4635-320D-E54F-9C7F-DCF7229EDC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4635-320D-E54F-9C7F-DCF7229EDC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Tableau etudes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94635-320D-E54F-9C7F-DCF7229EDC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7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4409715/" TargetMode="External"/><Relationship Id="rId3" Type="http://schemas.openxmlformats.org/officeDocument/2006/relationships/hyperlink" Target="https://www.ncbi.nlm.nih.gov/pubmed/?term=Katare%20C%5bAuthor%5d&amp;cauthor=true&amp;cauthor_uid=25163498" TargetMode="External"/><Relationship Id="rId7" Type="http://schemas.openxmlformats.org/officeDocument/2006/relationships/hyperlink" Target="https://www.ncbi.nlm.nih.gov/pubmed/?term=Yamanaka-Okumura%20H%5bAuthor%5d&amp;cauthor=true&amp;cauthor_uid=25896182" TargetMode="External"/><Relationship Id="rId2" Type="http://schemas.openxmlformats.org/officeDocument/2006/relationships/hyperlink" Target="https://www.ncbi.nlm.nih.gov/pubmed/?term=Saxena%20S%5bAuthor%5d&amp;cauthor=true&amp;cauthor_uid=2516349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cbi.nlm.nih.gov/pubmed/?term=Kawakami%20Y%5bAuthor%5d&amp;cauthor=true&amp;cauthor_uid=25896182" TargetMode="External"/><Relationship Id="rId5" Type="http://schemas.openxmlformats.org/officeDocument/2006/relationships/hyperlink" Target="https://www.ncbi.nlm.nih.gov/pubmed/25694068" TargetMode="External"/><Relationship Id="rId4" Type="http://schemas.openxmlformats.org/officeDocument/2006/relationships/hyperlink" Target="https://www.ncbi.nlm.nih.gov/pubmed/25612882" TargetMode="External"/><Relationship Id="rId9" Type="http://schemas.openxmlformats.org/officeDocument/2006/relationships/hyperlink" Target="https://dx.doi.org/10.1186/s12937-015-0023-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7432"/>
            <a:ext cx="9061100" cy="2049948"/>
          </a:xfrm>
        </p:spPr>
        <p:txBody>
          <a:bodyPr/>
          <a:lstStyle/>
          <a:p>
            <a:r>
              <a:rPr lang="en-US" sz="8000" dirty="0" err="1" smtClean="0"/>
              <a:t>Projet</a:t>
            </a:r>
            <a:r>
              <a:rPr lang="en-US" sz="8000" dirty="0" smtClean="0"/>
              <a:t> </a:t>
            </a:r>
            <a:r>
              <a:rPr lang="en-US" sz="8000" dirty="0" err="1" smtClean="0"/>
              <a:t>d’érudition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139558"/>
            <a:ext cx="8825658" cy="810667"/>
          </a:xfrm>
        </p:spPr>
        <p:txBody>
          <a:bodyPr numCol="2">
            <a:no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Roxane </a:t>
            </a:r>
            <a:r>
              <a:rPr lang="en-US" sz="1600" b="1" dirty="0" err="1" smtClean="0">
                <a:solidFill>
                  <a:schemeClr val="tx1"/>
                </a:solidFill>
              </a:rPr>
              <a:t>Langlois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CUMF </a:t>
            </a:r>
            <a:r>
              <a:rPr lang="en-US" sz="1600" b="1" dirty="0" err="1" smtClean="0">
                <a:solidFill>
                  <a:schemeClr val="tx1"/>
                </a:solidFill>
              </a:rPr>
              <a:t>mariA</a:t>
            </a:r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pPr algn="r"/>
            <a:r>
              <a:rPr lang="en-US" sz="1600" b="1" dirty="0" err="1" smtClean="0">
                <a:solidFill>
                  <a:schemeClr val="tx1"/>
                </a:solidFill>
              </a:rPr>
              <a:t>Juin</a:t>
            </a:r>
            <a:r>
              <a:rPr lang="en-US" sz="1600" b="1" dirty="0" smtClean="0">
                <a:solidFill>
                  <a:schemeClr val="tx1"/>
                </a:solidFill>
              </a:rPr>
              <a:t> 2018 </a:t>
            </a:r>
          </a:p>
          <a:p>
            <a:pPr algn="r"/>
            <a:r>
              <a:rPr lang="en-US" sz="1600" b="1" dirty="0" err="1" smtClean="0">
                <a:solidFill>
                  <a:schemeClr val="tx1"/>
                </a:solidFill>
              </a:rPr>
              <a:t>Superviseur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en-US" sz="1600" b="1" dirty="0" err="1" smtClean="0">
                <a:solidFill>
                  <a:schemeClr val="tx1"/>
                </a:solidFill>
              </a:rPr>
              <a:t>Dr</a:t>
            </a:r>
            <a:r>
              <a:rPr lang="en-US" sz="1600" b="1" dirty="0" smtClean="0">
                <a:solidFill>
                  <a:schemeClr val="tx1"/>
                </a:solidFill>
              </a:rPr>
              <a:t> Martin Potter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Etude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4954" y="2161309"/>
            <a:ext cx="99702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 smtClean="0"/>
              <a:t>Sujets</a:t>
            </a:r>
            <a:r>
              <a:rPr lang="en-US" dirty="0" smtClean="0"/>
              <a:t>: 70 patients </a:t>
            </a:r>
            <a:r>
              <a:rPr lang="en-US" dirty="0" err="1" smtClean="0"/>
              <a:t>dyslipidémiques</a:t>
            </a:r>
            <a:r>
              <a:rPr lang="en-US" dirty="0" smtClean="0"/>
              <a:t> sans </a:t>
            </a:r>
            <a:r>
              <a:rPr lang="en-US" dirty="0" err="1" smtClean="0"/>
              <a:t>médication</a:t>
            </a:r>
            <a:r>
              <a:rPr lang="en-US" dirty="0" smtClean="0"/>
              <a:t> 25-50 </a:t>
            </a:r>
            <a:r>
              <a:rPr lang="en-US" dirty="0" err="1" smtClean="0"/>
              <a:t>ans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Méthode</a:t>
            </a:r>
            <a:r>
              <a:rPr lang="en-US" dirty="0" smtClean="0"/>
              <a:t>: </a:t>
            </a:r>
            <a:r>
              <a:rPr lang="en-US" dirty="0" err="1" smtClean="0"/>
              <a:t>Recommandations</a:t>
            </a:r>
            <a:r>
              <a:rPr lang="en-US" dirty="0" smtClean="0"/>
              <a:t> </a:t>
            </a:r>
            <a:r>
              <a:rPr lang="en-US" dirty="0" err="1" smtClean="0"/>
              <a:t>diète</a:t>
            </a:r>
            <a:r>
              <a:rPr lang="en-US" dirty="0"/>
              <a:t> </a:t>
            </a:r>
            <a:r>
              <a:rPr lang="en-US" dirty="0" smtClean="0"/>
              <a:t>+/- 30g </a:t>
            </a:r>
            <a:r>
              <a:rPr lang="en-US" dirty="0" err="1" smtClean="0"/>
              <a:t>graines</a:t>
            </a:r>
            <a:r>
              <a:rPr lang="en-US" dirty="0" smtClean="0"/>
              <a:t> de </a:t>
            </a:r>
            <a:r>
              <a:rPr lang="en-US" dirty="0" err="1" smtClean="0"/>
              <a:t>lin</a:t>
            </a:r>
            <a:r>
              <a:rPr lang="en-US" dirty="0" smtClean="0"/>
              <a:t> </a:t>
            </a:r>
            <a:r>
              <a:rPr lang="en-US" dirty="0" err="1" smtClean="0"/>
              <a:t>moulues</a:t>
            </a:r>
            <a:endParaRPr lang="en-US" dirty="0" smtClean="0"/>
          </a:p>
          <a:p>
            <a:r>
              <a:rPr lang="en-US" dirty="0" err="1" smtClean="0"/>
              <a:t>Durée</a:t>
            </a:r>
            <a:r>
              <a:rPr lang="en-US" dirty="0" smtClean="0"/>
              <a:t> de 40 </a:t>
            </a:r>
            <a:r>
              <a:rPr lang="en-US" dirty="0" err="1" smtClean="0"/>
              <a:t>jours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Résultats</a:t>
            </a:r>
            <a:r>
              <a:rPr lang="en-US" dirty="0"/>
              <a:t>: ↓ LDL </a:t>
            </a:r>
            <a:r>
              <a:rPr lang="en-US" dirty="0" smtClean="0"/>
              <a:t>2,3% </a:t>
            </a:r>
            <a:r>
              <a:rPr lang="en-US" dirty="0"/>
              <a:t>p &lt; </a:t>
            </a:r>
            <a:r>
              <a:rPr lang="en-US" dirty="0" smtClean="0"/>
              <a:t>0.05 (3,47 </a:t>
            </a:r>
            <a:r>
              <a:rPr lang="en-US" dirty="0" smtClean="0">
                <a:sym typeface="Wingdings"/>
              </a:rPr>
              <a:t>3,39mmol/L)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Critique:</a:t>
            </a:r>
          </a:p>
          <a:p>
            <a:endParaRPr lang="en-US" dirty="0" smtClean="0"/>
          </a:p>
          <a:p>
            <a:r>
              <a:rPr lang="en-US" b="1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ajustements</a:t>
            </a:r>
            <a:r>
              <a:rPr lang="en-US" dirty="0" smtClean="0"/>
              <a:t> </a:t>
            </a:r>
            <a:r>
              <a:rPr lang="en-US" dirty="0" err="1" smtClean="0"/>
              <a:t>statistiques</a:t>
            </a:r>
            <a:r>
              <a:rPr lang="en-US" dirty="0" smtClean="0"/>
              <a:t> </a:t>
            </a:r>
            <a:r>
              <a:rPr lang="en-US" dirty="0" err="1" smtClean="0"/>
              <a:t>selon</a:t>
            </a:r>
            <a:r>
              <a:rPr lang="en-US" dirty="0" smtClean="0"/>
              <a:t> </a:t>
            </a:r>
            <a:r>
              <a:rPr lang="en-US" dirty="0" err="1" smtClean="0"/>
              <a:t>apports</a:t>
            </a:r>
            <a:r>
              <a:rPr lang="en-US" dirty="0" smtClean="0"/>
              <a:t> </a:t>
            </a:r>
            <a:r>
              <a:rPr lang="en-US" dirty="0" err="1" smtClean="0"/>
              <a:t>caloriques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-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statistiquement</a:t>
            </a:r>
            <a:r>
              <a:rPr lang="en-US" dirty="0" smtClean="0"/>
              <a:t> </a:t>
            </a:r>
            <a:r>
              <a:rPr lang="en-US" dirty="0" err="1" smtClean="0"/>
              <a:t>significatif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significatif</a:t>
            </a:r>
            <a:r>
              <a:rPr lang="en-US" dirty="0" smtClean="0"/>
              <a:t> </a:t>
            </a:r>
            <a:r>
              <a:rPr lang="en-US" dirty="0" err="1" smtClean="0"/>
              <a:t>cliniquement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296" y="1922109"/>
            <a:ext cx="1859454" cy="1221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35822" y="277649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15" y="716571"/>
            <a:ext cx="69977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Etude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4954" y="2161309"/>
            <a:ext cx="9970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Sujets</a:t>
            </a:r>
            <a:r>
              <a:rPr lang="en-US" dirty="0" smtClean="0"/>
              <a:t>: 110 patients MVAS avec et sans </a:t>
            </a:r>
            <a:r>
              <a:rPr lang="en-US" dirty="0" err="1" smtClean="0"/>
              <a:t>rx</a:t>
            </a:r>
            <a:r>
              <a:rPr lang="en-US" dirty="0" smtClean="0"/>
              <a:t> </a:t>
            </a:r>
            <a:r>
              <a:rPr lang="en-US" dirty="0" err="1" smtClean="0"/>
              <a:t>hypolipémiants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Méthode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Durée</a:t>
            </a:r>
            <a:r>
              <a:rPr lang="en-US" dirty="0" smtClean="0"/>
              <a:t> 1 an</a:t>
            </a:r>
          </a:p>
          <a:p>
            <a:r>
              <a:rPr lang="en-US" dirty="0"/>
              <a:t>58 patients - </a:t>
            </a:r>
            <a:r>
              <a:rPr lang="en-US" dirty="0" err="1"/>
              <a:t>Graines</a:t>
            </a:r>
            <a:r>
              <a:rPr lang="en-US" dirty="0"/>
              <a:t> de </a:t>
            </a:r>
            <a:r>
              <a:rPr lang="en-US" dirty="0" err="1"/>
              <a:t>lin</a:t>
            </a:r>
            <a:r>
              <a:rPr lang="en-US" dirty="0"/>
              <a:t> </a:t>
            </a:r>
            <a:r>
              <a:rPr lang="en-US" dirty="0" err="1"/>
              <a:t>moulues</a:t>
            </a:r>
            <a:r>
              <a:rPr lang="en-US" dirty="0"/>
              <a:t> 30g </a:t>
            </a:r>
          </a:p>
          <a:p>
            <a:r>
              <a:rPr lang="en-US" dirty="0"/>
              <a:t>52 patients – </a:t>
            </a:r>
            <a:r>
              <a:rPr lang="en-US" dirty="0" err="1"/>
              <a:t>Blé</a:t>
            </a:r>
            <a:r>
              <a:rPr lang="en-US" dirty="0"/>
              <a:t> </a:t>
            </a:r>
            <a:r>
              <a:rPr lang="en-US" dirty="0" err="1"/>
              <a:t>entier</a:t>
            </a:r>
            <a:r>
              <a:rPr lang="en-US" dirty="0"/>
              <a:t> 30g (placebo)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Résultats</a:t>
            </a:r>
            <a:r>
              <a:rPr lang="en-US" dirty="0" smtClean="0"/>
              <a:t>:</a:t>
            </a:r>
          </a:p>
          <a:p>
            <a:r>
              <a:rPr lang="en-US" dirty="0"/>
              <a:t>↓ LDL </a:t>
            </a:r>
            <a:r>
              <a:rPr lang="en-US" dirty="0" smtClean="0"/>
              <a:t>15% 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b="1" dirty="0" smtClean="0"/>
              <a:t>1 </a:t>
            </a:r>
            <a:r>
              <a:rPr lang="en-US" b="1" dirty="0" err="1" smtClean="0"/>
              <a:t>mois</a:t>
            </a:r>
            <a:r>
              <a:rPr lang="en-US" b="1" dirty="0" smtClean="0"/>
              <a:t>, </a:t>
            </a:r>
            <a:r>
              <a:rPr lang="en-US" b="1" dirty="0" err="1" smtClean="0"/>
              <a:t>mais</a:t>
            </a:r>
            <a:r>
              <a:rPr lang="en-US" b="1" dirty="0" smtClean="0"/>
              <a:t> pas après un an.</a:t>
            </a:r>
          </a:p>
          <a:p>
            <a:r>
              <a:rPr lang="en-US" dirty="0" smtClean="0"/>
              <a:t>Sous-</a:t>
            </a:r>
            <a:r>
              <a:rPr lang="en-US" dirty="0" err="1" smtClean="0"/>
              <a:t>groupe</a:t>
            </a:r>
            <a:r>
              <a:rPr lang="en-US" dirty="0" smtClean="0"/>
              <a:t> avec </a:t>
            </a:r>
            <a:r>
              <a:rPr lang="en-US" dirty="0" err="1" smtClean="0"/>
              <a:t>graines</a:t>
            </a:r>
            <a:r>
              <a:rPr lang="en-US" dirty="0" smtClean="0"/>
              <a:t> de </a:t>
            </a:r>
            <a:r>
              <a:rPr lang="en-US" dirty="0" err="1" smtClean="0"/>
              <a:t>lin</a:t>
            </a:r>
            <a:r>
              <a:rPr lang="en-US" dirty="0" smtClean="0"/>
              <a:t> + </a:t>
            </a:r>
            <a:r>
              <a:rPr lang="en-US" dirty="0" err="1" smtClean="0"/>
              <a:t>hypolipémiants</a:t>
            </a:r>
            <a:r>
              <a:rPr lang="en-US" dirty="0" smtClean="0"/>
              <a:t>(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majorité</a:t>
            </a:r>
            <a:r>
              <a:rPr lang="en-US" dirty="0" smtClean="0"/>
              <a:t> des </a:t>
            </a:r>
            <a:r>
              <a:rPr lang="en-US" dirty="0" err="1" smtClean="0"/>
              <a:t>statines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↓ </a:t>
            </a:r>
            <a:r>
              <a:rPr lang="en-US" dirty="0"/>
              <a:t>LDL </a:t>
            </a:r>
            <a:r>
              <a:rPr lang="en-US" dirty="0" smtClean="0"/>
              <a:t>8,5%  p </a:t>
            </a:r>
            <a:r>
              <a:rPr lang="en-US" dirty="0"/>
              <a:t>&lt; </a:t>
            </a:r>
            <a:r>
              <a:rPr lang="en-US" dirty="0" smtClean="0"/>
              <a:t>0.05 </a:t>
            </a:r>
            <a:r>
              <a:rPr lang="en-US" b="1" dirty="0" err="1" smtClean="0"/>
              <a:t>à</a:t>
            </a:r>
            <a:r>
              <a:rPr lang="en-US" b="1" dirty="0" smtClean="0"/>
              <a:t> 12 </a:t>
            </a:r>
            <a:r>
              <a:rPr lang="en-US" b="1" dirty="0" err="1" smtClean="0"/>
              <a:t>mois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78727" y="1330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18" y="1849048"/>
            <a:ext cx="2087618" cy="1223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805252"/>
            <a:ext cx="7480300" cy="9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Etude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4954" y="2161309"/>
            <a:ext cx="9970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Critique:</a:t>
            </a:r>
          </a:p>
          <a:p>
            <a:r>
              <a:rPr lang="en-US" dirty="0" smtClean="0"/>
              <a:t>+ </a:t>
            </a:r>
            <a:r>
              <a:rPr lang="en-US" dirty="0" err="1" smtClean="0"/>
              <a:t>Étude</a:t>
            </a:r>
            <a:r>
              <a:rPr lang="en-US" dirty="0" smtClean="0"/>
              <a:t> </a:t>
            </a:r>
            <a:r>
              <a:rPr lang="en-US" dirty="0" err="1" smtClean="0"/>
              <a:t>canadienne</a:t>
            </a:r>
            <a:r>
              <a:rPr lang="en-US" dirty="0" smtClean="0"/>
              <a:t>, applicable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notre</a:t>
            </a:r>
            <a:r>
              <a:rPr lang="en-US" dirty="0" smtClean="0"/>
              <a:t> population</a:t>
            </a:r>
            <a:endParaRPr lang="en-US" dirty="0"/>
          </a:p>
          <a:p>
            <a:r>
              <a:rPr lang="en-US" dirty="0" smtClean="0"/>
              <a:t>   </a:t>
            </a:r>
            <a:r>
              <a:rPr lang="en-US" dirty="0" err="1" smtClean="0"/>
              <a:t>Suivi</a:t>
            </a:r>
            <a:r>
              <a:rPr lang="en-US" dirty="0" smtClean="0"/>
              <a:t> </a:t>
            </a:r>
            <a:r>
              <a:rPr lang="en-US" dirty="0" err="1" smtClean="0"/>
              <a:t>rigoureux</a:t>
            </a:r>
            <a:r>
              <a:rPr lang="en-US" dirty="0" smtClean="0"/>
              <a:t>, </a:t>
            </a:r>
            <a:r>
              <a:rPr lang="en-US" dirty="0" err="1" smtClean="0"/>
              <a:t>durée</a:t>
            </a:r>
            <a:r>
              <a:rPr lang="en-US" dirty="0" smtClean="0"/>
              <a:t> 12 </a:t>
            </a:r>
            <a:r>
              <a:rPr lang="en-US" dirty="0" err="1" smtClean="0"/>
              <a:t>mois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Statistiques</a:t>
            </a:r>
            <a:r>
              <a:rPr lang="en-US" dirty="0" smtClean="0"/>
              <a:t> </a:t>
            </a:r>
            <a:r>
              <a:rPr lang="en-US" dirty="0" err="1" smtClean="0"/>
              <a:t>présentées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façon</a:t>
            </a:r>
            <a:r>
              <a:rPr lang="en-US" dirty="0" smtClean="0"/>
              <a:t> </a:t>
            </a:r>
            <a:r>
              <a:rPr lang="en-US" dirty="0" err="1" smtClean="0"/>
              <a:t>complexe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Article </a:t>
            </a:r>
            <a:r>
              <a:rPr lang="en-US" dirty="0" err="1" smtClean="0"/>
              <a:t>laborieux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analyser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Aucun</a:t>
            </a:r>
            <a:r>
              <a:rPr lang="en-US" dirty="0" smtClean="0"/>
              <a:t> tableau de </a:t>
            </a:r>
            <a:r>
              <a:rPr lang="en-US" dirty="0" err="1" smtClean="0"/>
              <a:t>comparaison</a:t>
            </a:r>
            <a:r>
              <a:rPr lang="en-US" dirty="0" smtClean="0"/>
              <a:t> pour </a:t>
            </a:r>
            <a:r>
              <a:rPr lang="en-US" dirty="0" err="1" smtClean="0"/>
              <a:t>facteur</a:t>
            </a:r>
            <a:r>
              <a:rPr lang="en-US" dirty="0" smtClean="0"/>
              <a:t> </a:t>
            </a:r>
            <a:r>
              <a:rPr lang="en-US" dirty="0" err="1" smtClean="0"/>
              <a:t>confondants</a:t>
            </a:r>
            <a:r>
              <a:rPr lang="en-US" dirty="0" smtClean="0"/>
              <a:t> </a:t>
            </a:r>
            <a:r>
              <a:rPr lang="en-US" dirty="0" err="1" smtClean="0"/>
              <a:t>possibles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78727" y="1330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18" y="1849048"/>
            <a:ext cx="2087618" cy="1223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805252"/>
            <a:ext cx="7480300" cy="9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Etude 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4954" y="2161309"/>
            <a:ext cx="99702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Sujets</a:t>
            </a:r>
            <a:r>
              <a:rPr lang="en-US" dirty="0" smtClean="0"/>
              <a:t>: 15 patients </a:t>
            </a:r>
            <a:r>
              <a:rPr lang="en-US" dirty="0" err="1" smtClean="0"/>
              <a:t>dyslipidémiques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Méthode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Étude</a:t>
            </a:r>
            <a:r>
              <a:rPr lang="en-US" dirty="0" smtClean="0"/>
              <a:t> </a:t>
            </a:r>
            <a:r>
              <a:rPr lang="en-US" dirty="0" err="1" smtClean="0"/>
              <a:t>randomisée</a:t>
            </a:r>
            <a:r>
              <a:rPr lang="en-US" dirty="0" smtClean="0"/>
              <a:t>, </a:t>
            </a:r>
            <a:r>
              <a:rPr lang="en-US" dirty="0" err="1" smtClean="0"/>
              <a:t>croisée</a:t>
            </a:r>
            <a:r>
              <a:rPr lang="en-US" dirty="0" smtClean="0"/>
              <a:t> avec </a:t>
            </a:r>
            <a:r>
              <a:rPr lang="en-US" dirty="0" err="1" smtClean="0"/>
              <a:t>période</a:t>
            </a:r>
            <a:r>
              <a:rPr lang="en-US" dirty="0" smtClean="0"/>
              <a:t> de washout de 8 </a:t>
            </a:r>
            <a:r>
              <a:rPr lang="en-US" dirty="0" err="1" smtClean="0"/>
              <a:t>semaines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 </a:t>
            </a:r>
            <a:r>
              <a:rPr lang="en-US" dirty="0" err="1" smtClean="0"/>
              <a:t>mois</a:t>
            </a:r>
            <a:r>
              <a:rPr lang="en-US" dirty="0" smtClean="0"/>
              <a:t> de </a:t>
            </a:r>
            <a:r>
              <a:rPr lang="en-US" dirty="0" err="1" smtClean="0"/>
              <a:t>prise</a:t>
            </a:r>
            <a:r>
              <a:rPr lang="en-US" dirty="0" smtClean="0"/>
              <a:t> de </a:t>
            </a:r>
            <a:r>
              <a:rPr lang="en-US" dirty="0" err="1" smtClean="0"/>
              <a:t>huile</a:t>
            </a:r>
            <a:r>
              <a:rPr lang="en-US" dirty="0" smtClean="0"/>
              <a:t> de </a:t>
            </a:r>
            <a:r>
              <a:rPr lang="en-US" dirty="0" err="1" smtClean="0"/>
              <a:t>graine</a:t>
            </a:r>
            <a:r>
              <a:rPr lang="en-US" dirty="0" smtClean="0"/>
              <a:t> de </a:t>
            </a:r>
            <a:r>
              <a:rPr lang="en-US" dirty="0" err="1" smtClean="0"/>
              <a:t>lin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huile</a:t>
            </a:r>
            <a:r>
              <a:rPr lang="en-US" dirty="0" smtClean="0"/>
              <a:t> de </a:t>
            </a:r>
            <a:r>
              <a:rPr lang="en-US" dirty="0" err="1" smtClean="0"/>
              <a:t>maïs</a:t>
            </a:r>
            <a:r>
              <a:rPr lang="en-US" dirty="0" smtClean="0"/>
              <a:t>(placebo)</a:t>
            </a:r>
          </a:p>
          <a:p>
            <a:endParaRPr lang="en-US" dirty="0"/>
          </a:p>
          <a:p>
            <a:r>
              <a:rPr lang="en-US" dirty="0" err="1" smtClean="0"/>
              <a:t>Résultats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2 sous-</a:t>
            </a:r>
            <a:r>
              <a:rPr lang="en-US" dirty="0" err="1" smtClean="0"/>
              <a:t>groupes</a:t>
            </a:r>
            <a:r>
              <a:rPr lang="en-US" dirty="0" smtClean="0"/>
              <a:t> </a:t>
            </a:r>
            <a:r>
              <a:rPr lang="en-US" dirty="0" err="1" smtClean="0"/>
              <a:t>selon</a:t>
            </a:r>
            <a:r>
              <a:rPr lang="en-US" dirty="0" smtClean="0"/>
              <a:t>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r>
              <a:rPr lang="en-US" dirty="0" smtClean="0"/>
              <a:t> de </a:t>
            </a:r>
            <a:r>
              <a:rPr lang="en-US" dirty="0" err="1" smtClean="0"/>
              <a:t>Triglycérides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Groupe</a:t>
            </a:r>
            <a:r>
              <a:rPr lang="en-US" dirty="0" smtClean="0"/>
              <a:t> avec TG≥100 </a:t>
            </a:r>
          </a:p>
          <a:p>
            <a:r>
              <a:rPr lang="en-US" dirty="0"/>
              <a:t>↓ LDL </a:t>
            </a:r>
            <a:r>
              <a:rPr lang="en-US" dirty="0" smtClean="0"/>
              <a:t>2</a:t>
            </a:r>
            <a:r>
              <a:rPr lang="en-US" dirty="0"/>
              <a:t>8</a:t>
            </a:r>
            <a:r>
              <a:rPr lang="en-US" dirty="0" smtClean="0"/>
              <a:t>% </a:t>
            </a:r>
            <a:r>
              <a:rPr lang="en-US" dirty="0"/>
              <a:t>p &lt; </a:t>
            </a:r>
            <a:r>
              <a:rPr lang="en-US" dirty="0" smtClean="0"/>
              <a:t>0.05</a:t>
            </a:r>
          </a:p>
          <a:p>
            <a:endParaRPr lang="en-US" dirty="0"/>
          </a:p>
          <a:p>
            <a:r>
              <a:rPr lang="en-US" dirty="0" err="1" smtClean="0"/>
              <a:t>Groupe</a:t>
            </a:r>
            <a:r>
              <a:rPr lang="en-US" dirty="0" smtClean="0"/>
              <a:t> avec TG ≤100</a:t>
            </a:r>
          </a:p>
          <a:p>
            <a:r>
              <a:rPr lang="en-US" dirty="0" err="1" smtClean="0"/>
              <a:t>ø</a:t>
            </a:r>
            <a:r>
              <a:rPr lang="en-US" dirty="0" smtClean="0"/>
              <a:t> de </a:t>
            </a:r>
            <a:r>
              <a:rPr lang="en-US" dirty="0" err="1" smtClean="0"/>
              <a:t>changement</a:t>
            </a:r>
            <a:r>
              <a:rPr lang="en-US" dirty="0" smtClean="0"/>
              <a:t> </a:t>
            </a:r>
            <a:r>
              <a:rPr lang="en-US" dirty="0" err="1" smtClean="0"/>
              <a:t>significatif</a:t>
            </a:r>
            <a:r>
              <a:rPr lang="en-US" dirty="0" smtClean="0"/>
              <a:t> des LDL </a:t>
            </a:r>
            <a:r>
              <a:rPr lang="en-US" dirty="0" err="1" smtClean="0"/>
              <a:t>à</a:t>
            </a:r>
            <a:r>
              <a:rPr lang="en-US" dirty="0" smtClean="0"/>
              <a:t> 12 </a:t>
            </a:r>
            <a:r>
              <a:rPr lang="en-US" dirty="0" err="1" smtClean="0"/>
              <a:t>semaines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Critique: +</a:t>
            </a:r>
            <a:r>
              <a:rPr lang="en-US" dirty="0" err="1" smtClean="0"/>
              <a:t>Croisement</a:t>
            </a:r>
            <a:r>
              <a:rPr lang="en-US" dirty="0" smtClean="0"/>
              <a:t>, division de sous-</a:t>
            </a:r>
            <a:r>
              <a:rPr lang="en-US" dirty="0" err="1" smtClean="0"/>
              <a:t>groupe</a:t>
            </a:r>
            <a:r>
              <a:rPr lang="en-US" dirty="0" smtClean="0"/>
              <a:t>  - Petite </a:t>
            </a:r>
            <a:r>
              <a:rPr lang="en-US" dirty="0" err="1" smtClean="0"/>
              <a:t>taille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78727" y="1330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73" y="1746150"/>
            <a:ext cx="1940035" cy="1308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82091" y="2685427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Japon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92" y="561718"/>
            <a:ext cx="7115941" cy="10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2772" y="2648607"/>
            <a:ext cx="1082219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Bien que les </a:t>
            </a:r>
            <a:r>
              <a:rPr lang="en-US" dirty="0" err="1" smtClean="0"/>
              <a:t>études</a:t>
            </a:r>
            <a:r>
              <a:rPr lang="en-US" dirty="0" smtClean="0"/>
              <a:t> </a:t>
            </a:r>
            <a:r>
              <a:rPr lang="en-US" dirty="0" err="1" smtClean="0"/>
              <a:t>présentées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de petites </a:t>
            </a:r>
            <a:r>
              <a:rPr lang="en-US" dirty="0" err="1" smtClean="0"/>
              <a:t>tailles</a:t>
            </a:r>
            <a:r>
              <a:rPr lang="en-US" dirty="0" smtClean="0"/>
              <a:t>,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tendent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diminution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tatistiquement</a:t>
            </a:r>
            <a:r>
              <a:rPr lang="en-US" dirty="0" smtClean="0"/>
              <a:t> </a:t>
            </a:r>
            <a:r>
              <a:rPr lang="en-US" dirty="0" err="1" smtClean="0"/>
              <a:t>significative</a:t>
            </a:r>
            <a:r>
              <a:rPr lang="en-US" dirty="0" smtClean="0"/>
              <a:t> et pour </a:t>
            </a:r>
            <a:r>
              <a:rPr lang="en-US" dirty="0" err="1" smtClean="0"/>
              <a:t>certaines</a:t>
            </a:r>
            <a:r>
              <a:rPr lang="en-US" dirty="0" smtClean="0"/>
              <a:t> </a:t>
            </a:r>
            <a:r>
              <a:rPr lang="en-US" dirty="0" err="1" smtClean="0"/>
              <a:t>études</a:t>
            </a:r>
            <a:r>
              <a:rPr lang="en-US" dirty="0" smtClean="0"/>
              <a:t> </a:t>
            </a:r>
            <a:r>
              <a:rPr lang="en-US" dirty="0" err="1" smtClean="0"/>
              <a:t>cliniquement</a:t>
            </a:r>
            <a:r>
              <a:rPr lang="en-US" dirty="0" smtClean="0"/>
              <a:t> </a:t>
            </a:r>
            <a:r>
              <a:rPr lang="en-US" dirty="0" err="1" smtClean="0"/>
              <a:t>significative</a:t>
            </a:r>
            <a:r>
              <a:rPr lang="en-US" dirty="0" smtClean="0"/>
              <a:t> (≥10%).</a:t>
            </a:r>
          </a:p>
          <a:p>
            <a:endParaRPr lang="en-US" dirty="0"/>
          </a:p>
          <a:p>
            <a:r>
              <a:rPr lang="en-US" dirty="0" err="1" smtClean="0"/>
              <a:t>Sécuritaire</a:t>
            </a:r>
            <a:r>
              <a:rPr lang="en-US" dirty="0" smtClean="0"/>
              <a:t>,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d’effets</a:t>
            </a:r>
            <a:r>
              <a:rPr lang="en-US" dirty="0" smtClean="0"/>
              <a:t> </a:t>
            </a:r>
            <a:r>
              <a:rPr lang="en-US" dirty="0" err="1" smtClean="0"/>
              <a:t>secondaires</a:t>
            </a:r>
            <a:r>
              <a:rPr lang="en-US" dirty="0" smtClean="0"/>
              <a:t>, pas </a:t>
            </a:r>
            <a:r>
              <a:rPr lang="en-US" dirty="0" err="1" smtClean="0"/>
              <a:t>d’interactions</a:t>
            </a:r>
            <a:r>
              <a:rPr lang="en-US" dirty="0" smtClean="0"/>
              <a:t> avec </a:t>
            </a:r>
            <a:r>
              <a:rPr lang="en-US" dirty="0" err="1" smtClean="0"/>
              <a:t>rx</a:t>
            </a:r>
            <a:r>
              <a:rPr lang="en-US" dirty="0" smtClean="0"/>
              <a:t> </a:t>
            </a:r>
            <a:r>
              <a:rPr lang="en-US" dirty="0" err="1" smtClean="0"/>
              <a:t>hypolipémiants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Efficace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terme</a:t>
            </a:r>
            <a:r>
              <a:rPr lang="en-US" dirty="0" smtClean="0"/>
              <a:t> de </a:t>
            </a:r>
            <a:r>
              <a:rPr lang="en-US" dirty="0" err="1" smtClean="0"/>
              <a:t>coût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Diminution de </a:t>
            </a:r>
            <a:r>
              <a:rPr lang="en-US" dirty="0" err="1" smtClean="0"/>
              <a:t>mortalité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Plus de </a:t>
            </a:r>
            <a:r>
              <a:rPr lang="en-US" dirty="0" err="1" smtClean="0"/>
              <a:t>bénéfices</a:t>
            </a:r>
            <a:r>
              <a:rPr lang="en-US" dirty="0" smtClean="0"/>
              <a:t> pour </a:t>
            </a:r>
            <a:r>
              <a:rPr lang="en-US" dirty="0" err="1" smtClean="0"/>
              <a:t>certains</a:t>
            </a:r>
            <a:r>
              <a:rPr lang="en-US" dirty="0" smtClean="0"/>
              <a:t> sous-</a:t>
            </a:r>
            <a:r>
              <a:rPr lang="en-US" dirty="0" err="1" smtClean="0"/>
              <a:t>groupes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7821" y="2822028"/>
            <a:ext cx="80137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Tendance</a:t>
            </a:r>
            <a:r>
              <a:rPr lang="en-US" dirty="0" smtClean="0"/>
              <a:t> a </a:t>
            </a:r>
            <a:r>
              <a:rPr lang="en-US" dirty="0" err="1" smtClean="0"/>
              <a:t>une</a:t>
            </a:r>
            <a:r>
              <a:rPr lang="en-US" dirty="0" smtClean="0"/>
              <a:t> diminution des LDL </a:t>
            </a:r>
          </a:p>
          <a:p>
            <a:endParaRPr lang="en-US" dirty="0"/>
          </a:p>
          <a:p>
            <a:r>
              <a:rPr lang="en-US" dirty="0" err="1" smtClean="0"/>
              <a:t>Utilisation</a:t>
            </a:r>
            <a:r>
              <a:rPr lang="en-US" dirty="0" smtClean="0"/>
              <a:t> </a:t>
            </a:r>
            <a:r>
              <a:rPr lang="en-US" dirty="0" err="1" smtClean="0"/>
              <a:t>concomitante</a:t>
            </a:r>
            <a:r>
              <a:rPr lang="en-US" dirty="0" smtClean="0"/>
              <a:t> avec </a:t>
            </a:r>
            <a:r>
              <a:rPr lang="en-US" dirty="0" err="1" smtClean="0"/>
              <a:t>statines</a:t>
            </a:r>
            <a:r>
              <a:rPr lang="en-US" dirty="0" smtClean="0"/>
              <a:t> possible</a:t>
            </a:r>
          </a:p>
          <a:p>
            <a:endParaRPr lang="en-US" dirty="0"/>
          </a:p>
          <a:p>
            <a:r>
              <a:rPr lang="en-US" dirty="0" err="1" smtClean="0"/>
              <a:t>Pourrait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tenté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adjuvant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de </a:t>
            </a:r>
            <a:r>
              <a:rPr lang="en-US" dirty="0" err="1" smtClean="0"/>
              <a:t>débuter</a:t>
            </a:r>
            <a:r>
              <a:rPr lang="en-US" dirty="0" smtClean="0"/>
              <a:t> </a:t>
            </a:r>
            <a:r>
              <a:rPr lang="en-US" dirty="0" err="1" smtClean="0"/>
              <a:t>médication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Plus </a:t>
            </a:r>
            <a:r>
              <a:rPr lang="en-US" dirty="0" err="1" smtClean="0"/>
              <a:t>d’études</a:t>
            </a:r>
            <a:r>
              <a:rPr lang="en-US" dirty="0" smtClean="0"/>
              <a:t> pour </a:t>
            </a:r>
            <a:r>
              <a:rPr lang="en-US" dirty="0" err="1" smtClean="0"/>
              <a:t>évaluer</a:t>
            </a:r>
            <a:r>
              <a:rPr lang="en-US" dirty="0" smtClean="0"/>
              <a:t> impact sur </a:t>
            </a:r>
            <a:r>
              <a:rPr lang="en-US" dirty="0" err="1" smtClean="0"/>
              <a:t>mortalité</a:t>
            </a:r>
            <a:r>
              <a:rPr lang="en-US" dirty="0" smtClean="0"/>
              <a:t> </a:t>
            </a:r>
            <a:r>
              <a:rPr lang="en-US" dirty="0" err="1" smtClean="0"/>
              <a:t>cardiovasculaire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Clinique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2414" y="2948152"/>
            <a:ext cx="58865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Pourrait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option chez patient </a:t>
            </a:r>
            <a:r>
              <a:rPr lang="en-US" dirty="0" err="1" smtClean="0"/>
              <a:t>motivé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Début </a:t>
            </a:r>
            <a:r>
              <a:rPr lang="en-US" dirty="0" err="1" smtClean="0"/>
              <a:t>traitement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combinaison</a:t>
            </a:r>
            <a:r>
              <a:rPr lang="en-US" dirty="0" smtClean="0"/>
              <a:t> avec </a:t>
            </a:r>
            <a:r>
              <a:rPr lang="en-US" dirty="0" err="1" smtClean="0"/>
              <a:t>rx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Accessible et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couteux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Excellente</a:t>
            </a:r>
            <a:r>
              <a:rPr lang="en-US" dirty="0" smtClean="0"/>
              <a:t> source de </a:t>
            </a:r>
            <a:r>
              <a:rPr lang="en-US" dirty="0" err="1" smtClean="0"/>
              <a:t>fibres</a:t>
            </a:r>
            <a:r>
              <a:rPr lang="en-US" dirty="0" smtClean="0"/>
              <a:t> – </a:t>
            </a:r>
            <a:r>
              <a:rPr lang="en-US" dirty="0" err="1" smtClean="0"/>
              <a:t>utilisation</a:t>
            </a:r>
            <a:r>
              <a:rPr lang="en-US" dirty="0" smtClean="0"/>
              <a:t> constipation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1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Références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1962" y="2140957"/>
            <a:ext cx="109815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 invalidUrl="https://www.ncbi.nlm.nih.gov/pubmed/?term=Saxena S[Author]&amp;cauthor=true&amp;cauthor_uid=25163498"/>
              </a:rPr>
              <a:t>Saxena S</a:t>
            </a:r>
            <a:r>
              <a:rPr lang="en-US" sz="1400" dirty="0"/>
              <a:t>, </a:t>
            </a:r>
            <a:r>
              <a:rPr lang="en-US" sz="1400" dirty="0">
                <a:hlinkClick r:id="rId3" invalidUrl="https://www.ncbi.nlm.nih.gov/pubmed/?term=Katare C[Author]&amp;cauthor=true&amp;cauthor_uid=25163498"/>
              </a:rPr>
              <a:t>Katare </a:t>
            </a:r>
            <a:r>
              <a:rPr lang="en-US" sz="1400" dirty="0" smtClean="0">
                <a:hlinkClick r:id="rId3" invalidUrl="https://www.ncbi.nlm.nih.gov/pubmed/?term=Katare C[Author]&amp;cauthor=true&amp;cauthor_uid=25163498"/>
              </a:rPr>
              <a:t>C</a:t>
            </a:r>
            <a:r>
              <a:rPr lang="en-US" sz="1400" dirty="0"/>
              <a:t> </a:t>
            </a:r>
            <a:r>
              <a:rPr lang="en-US" sz="1400" dirty="0" smtClean="0"/>
              <a:t>Evaluation </a:t>
            </a:r>
            <a:r>
              <a:rPr lang="en-US" sz="1400" dirty="0"/>
              <a:t>of flaxseed formulation as a potential therapeutic agent in mitigation of </a:t>
            </a:r>
            <a:r>
              <a:rPr lang="en-US" sz="1400" dirty="0" smtClean="0"/>
              <a:t>dyslipidemia</a:t>
            </a:r>
          </a:p>
          <a:p>
            <a:r>
              <a:rPr lang="pl-PL" sz="1400" i="1" dirty="0" err="1" smtClean="0"/>
              <a:t>Biomed</a:t>
            </a:r>
            <a:r>
              <a:rPr lang="pl-PL" sz="1400" i="1" dirty="0" smtClean="0"/>
              <a:t> J</a:t>
            </a:r>
            <a:r>
              <a:rPr lang="pl-PL" sz="1400" dirty="0"/>
              <a:t> 2014 Nov-Dec;37(6):386-90. doi: </a:t>
            </a:r>
            <a:r>
              <a:rPr lang="pl-PL" sz="1400" dirty="0" smtClean="0"/>
              <a:t>10.4103/2319-4170.126447</a:t>
            </a:r>
          </a:p>
          <a:p>
            <a:endParaRPr lang="pl-PL" sz="1400" dirty="0"/>
          </a:p>
          <a:p>
            <a:r>
              <a:rPr lang="pl-PL" sz="1400" dirty="0" err="1" smtClean="0"/>
              <a:t>Torkan</a:t>
            </a:r>
            <a:r>
              <a:rPr lang="pl-PL" sz="1400" dirty="0"/>
              <a:t> </a:t>
            </a:r>
            <a:r>
              <a:rPr lang="pl-PL" sz="1400" dirty="0" smtClean="0"/>
              <a:t>et al., </a:t>
            </a:r>
            <a:r>
              <a:rPr lang="pl-PL" sz="1400" dirty="0" err="1"/>
              <a:t>Effect</a:t>
            </a:r>
            <a:r>
              <a:rPr lang="pl-PL" sz="1400" dirty="0"/>
              <a:t> of </a:t>
            </a:r>
            <a:r>
              <a:rPr lang="pl-PL" sz="1400" dirty="0" err="1"/>
              <a:t>Flaxseed</a:t>
            </a:r>
            <a:r>
              <a:rPr lang="pl-PL" sz="1400" dirty="0"/>
              <a:t> on Blood Lipid Level in </a:t>
            </a:r>
            <a:r>
              <a:rPr lang="pl-PL" sz="1400" dirty="0" err="1"/>
              <a:t>Hyperlipidemic</a:t>
            </a:r>
            <a:r>
              <a:rPr lang="pl-PL" sz="1400" dirty="0"/>
              <a:t> </a:t>
            </a:r>
            <a:r>
              <a:rPr lang="pl-PL" sz="1400" dirty="0" err="1"/>
              <a:t>Patients</a:t>
            </a:r>
            <a:r>
              <a:rPr lang="pl-PL" sz="1400" dirty="0"/>
              <a:t> </a:t>
            </a:r>
          </a:p>
          <a:p>
            <a:r>
              <a:rPr lang="pl-PL" sz="1400" i="1" dirty="0" err="1"/>
              <a:t>Reviews</a:t>
            </a:r>
            <a:r>
              <a:rPr lang="pl-PL" sz="1400" i="1" dirty="0"/>
              <a:t> on </a:t>
            </a:r>
            <a:r>
              <a:rPr lang="pl-PL" sz="1400" i="1" dirty="0" err="1"/>
              <a:t>Recent</a:t>
            </a:r>
            <a:r>
              <a:rPr lang="pl-PL" sz="1400" i="1" dirty="0"/>
              <a:t> </a:t>
            </a:r>
            <a:r>
              <a:rPr lang="pl-PL" sz="1400" i="1" dirty="0" err="1"/>
              <a:t>Clinical</a:t>
            </a:r>
            <a:r>
              <a:rPr lang="pl-PL" sz="1400" i="1" dirty="0"/>
              <a:t> </a:t>
            </a:r>
            <a:r>
              <a:rPr lang="pl-PL" sz="1400" i="1" dirty="0" err="1"/>
              <a:t>Trials</a:t>
            </a:r>
            <a:r>
              <a:rPr lang="pl-PL" sz="1400" i="1" dirty="0"/>
              <a:t>, </a:t>
            </a:r>
            <a:r>
              <a:rPr lang="pl-PL" sz="1400" dirty="0"/>
              <a:t>2015</a:t>
            </a:r>
            <a:r>
              <a:rPr lang="pl-PL" sz="1400" i="1" dirty="0"/>
              <a:t>, Vol. 10, No. 1 </a:t>
            </a:r>
            <a:endParaRPr lang="pl-PL" sz="1400" dirty="0"/>
          </a:p>
          <a:p>
            <a:r>
              <a:rPr lang="pl-PL" sz="1400" dirty="0">
                <a:hlinkClick r:id="rId4"/>
              </a:rPr>
              <a:t>https://</a:t>
            </a:r>
            <a:r>
              <a:rPr lang="pl-PL" sz="1400" dirty="0" smtClean="0">
                <a:hlinkClick r:id="rId4"/>
              </a:rPr>
              <a:t>www.ncbi.nlm.nih.gov/pubmed/25612882</a:t>
            </a:r>
            <a:endParaRPr lang="pl-PL" sz="1400" dirty="0" smtClean="0"/>
          </a:p>
          <a:p>
            <a:endParaRPr lang="pl-PL" sz="1400" dirty="0" smtClean="0"/>
          </a:p>
          <a:p>
            <a:r>
              <a:rPr lang="pl-PL" sz="1400" u="sng" dirty="0" smtClean="0">
                <a:hlinkClick r:id="rId5" tooltip="The Journal of nutrition."/>
              </a:rPr>
              <a:t>Edel et al.</a:t>
            </a:r>
            <a:r>
              <a:rPr lang="pl-PL" sz="1400" b="1" dirty="0"/>
              <a:t> </a:t>
            </a:r>
            <a:r>
              <a:rPr lang="pl-PL" sz="1400" b="1" dirty="0" err="1"/>
              <a:t>Dietary</a:t>
            </a:r>
            <a:r>
              <a:rPr lang="pl-PL" sz="1400" b="1" dirty="0"/>
              <a:t> </a:t>
            </a:r>
            <a:r>
              <a:rPr lang="pl-PL" sz="1400" b="1" dirty="0" err="1"/>
              <a:t>flaxseed</a:t>
            </a:r>
            <a:r>
              <a:rPr lang="pl-PL" sz="1400" b="1" dirty="0"/>
              <a:t> </a:t>
            </a:r>
            <a:r>
              <a:rPr lang="pl-PL" sz="1400" b="1" dirty="0" err="1"/>
              <a:t>independently</a:t>
            </a:r>
            <a:r>
              <a:rPr lang="pl-PL" sz="1400" b="1" dirty="0"/>
              <a:t> </a:t>
            </a:r>
            <a:r>
              <a:rPr lang="pl-PL" sz="1400" b="1" dirty="0" err="1"/>
              <a:t>lowers</a:t>
            </a:r>
            <a:r>
              <a:rPr lang="pl-PL" sz="1400" b="1" dirty="0"/>
              <a:t> </a:t>
            </a:r>
            <a:r>
              <a:rPr lang="pl-PL" sz="1400" b="1" dirty="0" err="1"/>
              <a:t>circulating</a:t>
            </a:r>
            <a:r>
              <a:rPr lang="pl-PL" sz="1400" b="1" dirty="0"/>
              <a:t> cholesterol and </a:t>
            </a:r>
            <a:r>
              <a:rPr lang="pl-PL" sz="1400" b="1" dirty="0" err="1"/>
              <a:t>lowers</a:t>
            </a:r>
            <a:r>
              <a:rPr lang="pl-PL" sz="1400" b="1" dirty="0"/>
              <a:t> </a:t>
            </a:r>
            <a:r>
              <a:rPr lang="pl-PL" sz="1400" b="1" dirty="0" err="1"/>
              <a:t>it</a:t>
            </a:r>
            <a:r>
              <a:rPr lang="pl-PL" sz="1400" b="1" dirty="0"/>
              <a:t> </a:t>
            </a:r>
            <a:r>
              <a:rPr lang="pl-PL" sz="1400" b="1" dirty="0" err="1"/>
              <a:t>beyond</a:t>
            </a:r>
            <a:r>
              <a:rPr lang="pl-PL" sz="1400" b="1" dirty="0"/>
              <a:t> the </a:t>
            </a:r>
            <a:r>
              <a:rPr lang="pl-PL" sz="1400" b="1" dirty="0" err="1"/>
              <a:t>effects</a:t>
            </a:r>
            <a:r>
              <a:rPr lang="pl-PL" sz="1400" b="1" dirty="0"/>
              <a:t> of cholesterol-</a:t>
            </a:r>
            <a:r>
              <a:rPr lang="pl-PL" sz="1400" b="1" dirty="0" err="1"/>
              <a:t>lowering</a:t>
            </a:r>
            <a:r>
              <a:rPr lang="pl-PL" sz="1400" b="1" dirty="0"/>
              <a:t> </a:t>
            </a:r>
            <a:r>
              <a:rPr lang="pl-PL" sz="1400" b="1" dirty="0" err="1"/>
              <a:t>medications</a:t>
            </a:r>
            <a:r>
              <a:rPr lang="pl-PL" sz="1400" b="1" dirty="0"/>
              <a:t> </a:t>
            </a:r>
            <a:r>
              <a:rPr lang="pl-PL" sz="1400" b="1" dirty="0" err="1"/>
              <a:t>alone</a:t>
            </a:r>
            <a:r>
              <a:rPr lang="pl-PL" sz="1400" b="1" dirty="0"/>
              <a:t> in </a:t>
            </a:r>
            <a:r>
              <a:rPr lang="pl-PL" sz="1400" b="1" dirty="0" err="1"/>
              <a:t>patients</a:t>
            </a:r>
            <a:r>
              <a:rPr lang="pl-PL" sz="1400" b="1" dirty="0"/>
              <a:t> with </a:t>
            </a:r>
            <a:r>
              <a:rPr lang="pl-PL" sz="1400" b="1" dirty="0" err="1"/>
              <a:t>peripheral</a:t>
            </a:r>
            <a:r>
              <a:rPr lang="pl-PL" sz="1400" b="1" dirty="0"/>
              <a:t> </a:t>
            </a:r>
            <a:r>
              <a:rPr lang="pl-PL" sz="1400" b="1" dirty="0" err="1"/>
              <a:t>artery</a:t>
            </a:r>
            <a:r>
              <a:rPr lang="pl-PL" sz="1400" b="1" dirty="0"/>
              <a:t> </a:t>
            </a:r>
            <a:r>
              <a:rPr lang="pl-PL" sz="1400" b="1" dirty="0" err="1"/>
              <a:t>disease</a:t>
            </a:r>
            <a:endParaRPr lang="pl-PL" sz="1400" b="1" dirty="0"/>
          </a:p>
          <a:p>
            <a:r>
              <a:rPr lang="pl-PL" sz="1400" u="sng" dirty="0" smtClean="0">
                <a:hlinkClick r:id="rId5" tooltip="The Journal of nutrition."/>
              </a:rPr>
              <a:t> J </a:t>
            </a:r>
            <a:r>
              <a:rPr lang="pl-PL" sz="1400" u="sng" dirty="0">
                <a:hlinkClick r:id="rId5" tooltip="The Journal of nutrition."/>
              </a:rPr>
              <a:t>Nutr.</a:t>
            </a:r>
            <a:r>
              <a:rPr lang="pl-PL" sz="1400" dirty="0"/>
              <a:t> 2015 Apr;145(4):749-57. doi: 10.3945/jn.114.204594. </a:t>
            </a:r>
            <a:r>
              <a:rPr lang="pl-PL" sz="1400" dirty="0" err="1"/>
              <a:t>Epub</a:t>
            </a:r>
            <a:r>
              <a:rPr lang="pl-PL" sz="1400" dirty="0"/>
              <a:t> 2015 </a:t>
            </a:r>
            <a:r>
              <a:rPr lang="pl-PL" sz="1400" dirty="0" err="1"/>
              <a:t>Feb</a:t>
            </a:r>
            <a:r>
              <a:rPr lang="pl-PL" sz="1400" dirty="0"/>
              <a:t> 18</a:t>
            </a:r>
            <a:r>
              <a:rPr lang="pl-PL" sz="1400" dirty="0" smtClean="0"/>
              <a:t>.</a:t>
            </a:r>
          </a:p>
          <a:p>
            <a:r>
              <a:rPr lang="pl-PL" sz="1400" dirty="0">
                <a:hlinkClick r:id="rId5"/>
              </a:rPr>
              <a:t>https://</a:t>
            </a:r>
            <a:r>
              <a:rPr lang="pl-PL" sz="1400" dirty="0" smtClean="0">
                <a:hlinkClick r:id="rId5"/>
              </a:rPr>
              <a:t>www.ncbi.nlm.nih.gov/pubmed/25694068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dirty="0" smtClean="0">
                <a:hlinkClick r:id="rId6" invalidUrl="https://www.ncbi.nlm.nih.gov/pubmed/?term=Kawakami Y[Author]&amp;cauthor=true&amp;cauthor_uid=25896182"/>
              </a:rPr>
              <a:t>Yuka </a:t>
            </a:r>
            <a:r>
              <a:rPr lang="pl-PL" sz="1400" dirty="0">
                <a:hlinkClick r:id="rId6" invalidUrl="https://www.ncbi.nlm.nih.gov/pubmed/?term=Kawakami Y[Author]&amp;cauthor=true&amp;cauthor_uid=25896182"/>
              </a:rPr>
              <a:t>Kawakami</a:t>
            </a:r>
            <a:r>
              <a:rPr lang="pl-PL" sz="1400" dirty="0"/>
              <a:t>,</a:t>
            </a:r>
            <a:r>
              <a:rPr lang="pl-PL" sz="1400" baseline="30000" dirty="0"/>
              <a:t>#</a:t>
            </a:r>
            <a:r>
              <a:rPr lang="pl-PL" sz="1400" dirty="0"/>
              <a:t> </a:t>
            </a:r>
            <a:r>
              <a:rPr lang="pl-PL" sz="1400" dirty="0">
                <a:hlinkClick r:id="rId7" invalidUrl="https://www.ncbi.nlm.nih.gov/pubmed/?term=Yamanaka-Okumura H[Author]&amp;cauthor=true&amp;cauthor_uid=25896182"/>
              </a:rPr>
              <a:t>Hisami Yamanaka-Okumura</a:t>
            </a:r>
            <a:r>
              <a:rPr lang="pl-PL" sz="1400" dirty="0"/>
              <a:t>,</a:t>
            </a:r>
          </a:p>
          <a:p>
            <a:r>
              <a:rPr lang="pl-PL" sz="1400" b="1" dirty="0" err="1" smtClean="0"/>
              <a:t>Flaxseed</a:t>
            </a:r>
            <a:r>
              <a:rPr lang="pl-PL" sz="1400" b="1" dirty="0" smtClean="0"/>
              <a:t> </a:t>
            </a:r>
            <a:r>
              <a:rPr lang="pl-PL" sz="1400" b="1" dirty="0" err="1"/>
              <a:t>oil</a:t>
            </a:r>
            <a:r>
              <a:rPr lang="pl-PL" sz="1400" b="1" dirty="0"/>
              <a:t> </a:t>
            </a:r>
            <a:r>
              <a:rPr lang="pl-PL" sz="1400" b="1" dirty="0" err="1"/>
              <a:t>intake</a:t>
            </a:r>
            <a:r>
              <a:rPr lang="pl-PL" sz="1400" b="1" dirty="0"/>
              <a:t> </a:t>
            </a:r>
            <a:r>
              <a:rPr lang="pl-PL" sz="1400" b="1" dirty="0" err="1"/>
              <a:t>reduces</a:t>
            </a:r>
            <a:r>
              <a:rPr lang="pl-PL" sz="1400" b="1" dirty="0"/>
              <a:t> serum small </a:t>
            </a:r>
            <a:r>
              <a:rPr lang="pl-PL" sz="1400" b="1" dirty="0" err="1"/>
              <a:t>dense</a:t>
            </a:r>
            <a:r>
              <a:rPr lang="pl-PL" sz="1400" b="1" dirty="0"/>
              <a:t> </a:t>
            </a:r>
            <a:r>
              <a:rPr lang="pl-PL" sz="1400" b="1" dirty="0" err="1"/>
              <a:t>low-density</a:t>
            </a:r>
            <a:r>
              <a:rPr lang="pl-PL" sz="1400" b="1" dirty="0"/>
              <a:t> </a:t>
            </a:r>
            <a:r>
              <a:rPr lang="pl-PL" sz="1400" b="1" dirty="0" err="1"/>
              <a:t>lipoprotein</a:t>
            </a:r>
            <a:r>
              <a:rPr lang="pl-PL" sz="1400" b="1" dirty="0"/>
              <a:t> </a:t>
            </a:r>
            <a:r>
              <a:rPr lang="pl-PL" sz="1400" b="1" dirty="0" err="1"/>
              <a:t>concentrations</a:t>
            </a:r>
            <a:r>
              <a:rPr lang="pl-PL" sz="1400" b="1" dirty="0"/>
              <a:t> in </a:t>
            </a:r>
            <a:r>
              <a:rPr lang="pl-PL" sz="1400" b="1" dirty="0" err="1"/>
              <a:t>Japanese</a:t>
            </a:r>
            <a:r>
              <a:rPr lang="pl-PL" sz="1400" b="1" dirty="0"/>
              <a:t> men: a </a:t>
            </a:r>
            <a:r>
              <a:rPr lang="pl-PL" sz="1400" b="1" dirty="0" err="1"/>
              <a:t>randomized</a:t>
            </a:r>
            <a:r>
              <a:rPr lang="pl-PL" sz="1400" b="1" dirty="0"/>
              <a:t>, </a:t>
            </a:r>
            <a:r>
              <a:rPr lang="pl-PL" sz="1400" b="1" dirty="0" err="1"/>
              <a:t>double</a:t>
            </a:r>
            <a:r>
              <a:rPr lang="pl-PL" sz="1400" b="1" dirty="0"/>
              <a:t> blind, </a:t>
            </a:r>
            <a:r>
              <a:rPr lang="pl-PL" sz="1400" b="1" dirty="0" err="1"/>
              <a:t>crossover</a:t>
            </a:r>
            <a:r>
              <a:rPr lang="pl-PL" sz="1400" b="1" dirty="0"/>
              <a:t> </a:t>
            </a:r>
            <a:r>
              <a:rPr lang="pl-PL" sz="1400" b="1" dirty="0" err="1" smtClean="0"/>
              <a:t>study</a:t>
            </a:r>
            <a:r>
              <a:rPr lang="pl-PL" sz="1400" b="1" dirty="0" smtClean="0"/>
              <a:t> </a:t>
            </a:r>
            <a:r>
              <a:rPr lang="de-DE" sz="1400" dirty="0">
                <a:hlinkClick r:id="rId8"/>
              </a:rPr>
              <a:t>Nutr J</a:t>
            </a:r>
            <a:r>
              <a:rPr lang="de-DE" sz="1400" dirty="0"/>
              <a:t>. 2015; 14: 39. </a:t>
            </a:r>
            <a:r>
              <a:rPr lang="pl-PL" sz="1400" dirty="0" smtClean="0"/>
              <a:t>doi</a:t>
            </a:r>
            <a:r>
              <a:rPr lang="pl-PL" sz="1400" dirty="0"/>
              <a:t>:  </a:t>
            </a:r>
            <a:r>
              <a:rPr lang="pl-PL" sz="1400" dirty="0">
                <a:hlinkClick r:id="rId9"/>
              </a:rPr>
              <a:t>10.1186/s12937-015-0023-2</a:t>
            </a:r>
            <a:endParaRPr lang="pl-PL" sz="14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032" y="0"/>
            <a:ext cx="43657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Merci</a:t>
            </a:r>
          </a:p>
          <a:p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387365" y="5396050"/>
            <a:ext cx="10004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 </a:t>
            </a:r>
            <a:r>
              <a:rPr lang="en-US" dirty="0" err="1"/>
              <a:t>remerciement</a:t>
            </a:r>
            <a:r>
              <a:rPr lang="en-US" dirty="0"/>
              <a:t> special </a:t>
            </a:r>
            <a:r>
              <a:rPr lang="en-US" dirty="0" smtClean="0"/>
              <a:t>aux </a:t>
            </a:r>
            <a:r>
              <a:rPr lang="en-US" dirty="0" err="1" smtClean="0"/>
              <a:t>Dr</a:t>
            </a:r>
            <a:r>
              <a:rPr lang="en-US" dirty="0" smtClean="0"/>
              <a:t> M Potter</a:t>
            </a:r>
            <a:r>
              <a:rPr lang="en-US" dirty="0"/>
              <a:t>, </a:t>
            </a:r>
            <a:r>
              <a:rPr lang="en-US" dirty="0" err="1" smtClean="0"/>
              <a:t>Dr</a:t>
            </a:r>
            <a:r>
              <a:rPr lang="en-US" dirty="0" smtClean="0"/>
              <a:t> A </a:t>
            </a:r>
            <a:r>
              <a:rPr lang="en-US" dirty="0" err="1" smtClean="0"/>
              <a:t>Papineau</a:t>
            </a:r>
            <a:r>
              <a:rPr lang="en-US" dirty="0"/>
              <a:t>, </a:t>
            </a:r>
            <a:r>
              <a:rPr lang="en-US" dirty="0" smtClean="0"/>
              <a:t>Dre L </a:t>
            </a:r>
            <a:r>
              <a:rPr lang="en-US" dirty="0"/>
              <a:t>Menard, </a:t>
            </a:r>
            <a:r>
              <a:rPr lang="en-US" dirty="0" smtClean="0"/>
              <a:t>Dre A </a:t>
            </a:r>
            <a:r>
              <a:rPr lang="en-US" dirty="0" err="1" smtClean="0"/>
              <a:t>Sylvestre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ainsi</a:t>
            </a:r>
            <a:r>
              <a:rPr lang="en-US" dirty="0" smtClean="0"/>
              <a:t> que </a:t>
            </a:r>
            <a:r>
              <a:rPr lang="en-US" dirty="0" err="1" smtClean="0"/>
              <a:t>tous</a:t>
            </a:r>
            <a:r>
              <a:rPr lang="en-US" dirty="0" smtClean="0"/>
              <a:t> </a:t>
            </a:r>
            <a:r>
              <a:rPr lang="en-US" dirty="0"/>
              <a:t>les </a:t>
            </a:r>
            <a:r>
              <a:rPr lang="en-US" dirty="0" err="1"/>
              <a:t>résidents</a:t>
            </a:r>
            <a:r>
              <a:rPr lang="en-US" dirty="0"/>
              <a:t> de </a:t>
            </a:r>
            <a:r>
              <a:rPr lang="en-US" dirty="0" smtClean="0"/>
              <a:t>Maria pour </a:t>
            </a:r>
            <a:r>
              <a:rPr lang="en-US" dirty="0" err="1" smtClean="0"/>
              <a:t>leur</a:t>
            </a:r>
            <a:r>
              <a:rPr lang="en-US" dirty="0" smtClean="0"/>
              <a:t> </a:t>
            </a:r>
            <a:r>
              <a:rPr lang="en-US" dirty="0" err="1" smtClean="0"/>
              <a:t>écoute</a:t>
            </a:r>
            <a:r>
              <a:rPr lang="en-US" dirty="0" smtClean="0"/>
              <a:t>, </a:t>
            </a:r>
            <a:r>
              <a:rPr lang="en-US" dirty="0" err="1" smtClean="0"/>
              <a:t>commentaires</a:t>
            </a:r>
            <a:r>
              <a:rPr lang="en-US" dirty="0" smtClean="0"/>
              <a:t> et support!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14" y="1481959"/>
            <a:ext cx="5002924" cy="37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 ton aliment </a:t>
            </a:r>
            <a:r>
              <a:rPr lang="en-US" dirty="0" err="1" smtClean="0"/>
              <a:t>soit</a:t>
            </a:r>
            <a:r>
              <a:rPr lang="en-US" dirty="0" smtClean="0"/>
              <a:t> ta </a:t>
            </a:r>
            <a:r>
              <a:rPr lang="en-US" dirty="0" err="1" smtClean="0"/>
              <a:t>médecine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27" y="2603500"/>
            <a:ext cx="3425059" cy="3416300"/>
          </a:xfrm>
        </p:spPr>
      </p:pic>
      <p:sp>
        <p:nvSpPr>
          <p:cNvPr id="5" name="Rectangle 4"/>
          <p:cNvSpPr/>
          <p:nvPr/>
        </p:nvSpPr>
        <p:spPr>
          <a:xfrm>
            <a:off x="2312576" y="6019800"/>
            <a:ext cx="65111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/>
            </a:r>
            <a:br>
              <a:rPr lang="en-US" sz="1600" dirty="0"/>
            </a:br>
            <a:r>
              <a:rPr lang="en-US" dirty="0" err="1"/>
              <a:t>Amélioration</a:t>
            </a:r>
            <a:r>
              <a:rPr lang="en-US" dirty="0"/>
              <a:t> du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lipidique</a:t>
            </a:r>
            <a:r>
              <a:rPr lang="en-US" dirty="0"/>
              <a:t> avec des </a:t>
            </a:r>
            <a:r>
              <a:rPr lang="en-US" dirty="0" err="1"/>
              <a:t>graines</a:t>
            </a:r>
            <a:r>
              <a:rPr lang="en-US" dirty="0"/>
              <a:t> de </a:t>
            </a:r>
            <a:r>
              <a:rPr lang="en-US" dirty="0" err="1"/>
              <a:t>lin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35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061F655-345C-4AD8-85BC-913D875232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43780CE-2BE5-46F6-97B2-60DF30217E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233DC0E-DE6C-4FB6-A529-51B162641A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3870477F-E451-4BC3-863F-0E2FC57288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8FBA05C-D740-40CE-9A7D-9E5A715AEA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B4A81DE1-E2BC-4A31-99EE-71350421B0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FDE8183D-5757-4D73-A338-62BDD88E49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F6ACD5FC-CAFE-48EB-B765-60EED2E0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20" y="1441526"/>
            <a:ext cx="6391533" cy="29081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33B405-D785-4738-B1C0-6A0AA5E98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EBEBEB"/>
                </a:solidFill>
              </a:rPr>
              <a:t>Docteur</a:t>
            </a:r>
            <a:r>
              <a:rPr lang="en-US" sz="2400" dirty="0">
                <a:solidFill>
                  <a:srgbClr val="EBEBEB"/>
                </a:solidFill>
              </a:rPr>
              <a:t>, </a:t>
            </a:r>
            <a:r>
              <a:rPr lang="en-US" sz="2400" dirty="0" err="1">
                <a:solidFill>
                  <a:srgbClr val="EBEBEB"/>
                </a:solidFill>
              </a:rPr>
              <a:t>qu’est-ce</a:t>
            </a:r>
            <a:r>
              <a:rPr lang="en-US" sz="2400" dirty="0">
                <a:solidFill>
                  <a:srgbClr val="EBEBEB"/>
                </a:solidFill>
              </a:rPr>
              <a:t> que je </a:t>
            </a:r>
            <a:r>
              <a:rPr lang="en-US" sz="2400" dirty="0" err="1">
                <a:solidFill>
                  <a:srgbClr val="EBEBEB"/>
                </a:solidFill>
              </a:rPr>
              <a:t>peux</a:t>
            </a:r>
            <a:r>
              <a:rPr lang="en-US" sz="2400" dirty="0">
                <a:solidFill>
                  <a:srgbClr val="EBEBEB"/>
                </a:solidFill>
              </a:rPr>
              <a:t> faire pour mon </a:t>
            </a:r>
            <a:r>
              <a:rPr lang="en-US" sz="2400" dirty="0" err="1">
                <a:solidFill>
                  <a:srgbClr val="EBEBEB"/>
                </a:solidFill>
              </a:rPr>
              <a:t>choléstérol</a:t>
            </a:r>
            <a:r>
              <a:rPr lang="en-US" sz="2400" dirty="0">
                <a:solidFill>
                  <a:srgbClr val="EBEBEB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Perte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poids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Exercice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Médication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Graine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lin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5142960" y="4648198"/>
            <a:ext cx="267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Théorie</a:t>
            </a:r>
            <a:r>
              <a:rPr lang="en-US" b="1" dirty="0" smtClean="0"/>
              <a:t>:                                                                           </a:t>
            </a:r>
            <a:r>
              <a:rPr lang="en-US" dirty="0" smtClean="0"/>
              <a:t>demi-vie des LDL ↑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83722" y="4926784"/>
            <a:ext cx="251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→ plus </a:t>
            </a:r>
            <a:r>
              <a:rPr lang="en-US" dirty="0" err="1"/>
              <a:t>d’oxidation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50438" y="5343567"/>
            <a:ext cx="304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→</a:t>
            </a:r>
            <a:r>
              <a:rPr lang="en-US" dirty="0" err="1" smtClean="0"/>
              <a:t>athérogenicité</a:t>
            </a:r>
            <a:r>
              <a:rPr lang="en-US" dirty="0" smtClean="0"/>
              <a:t> des LDL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500936" y="5343567"/>
            <a:ext cx="455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→</a:t>
            </a:r>
            <a:r>
              <a:rPr lang="en-US" dirty="0" err="1"/>
              <a:t>contribuerait</a:t>
            </a:r>
            <a:r>
              <a:rPr lang="en-US" dirty="0"/>
              <a:t> aux maladies </a:t>
            </a:r>
            <a:r>
              <a:rPr lang="en-US" dirty="0" err="1"/>
              <a:t>cardiovasculaires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500"/>
            <a:ext cx="9471005" cy="3416300"/>
          </a:xfrm>
        </p:spPr>
        <p:txBody>
          <a:bodyPr>
            <a:normAutofit/>
          </a:bodyPr>
          <a:lstStyle/>
          <a:p>
            <a:r>
              <a:rPr lang="en-US" dirty="0" smtClean="0"/>
              <a:t>2.4 </a:t>
            </a:r>
            <a:r>
              <a:rPr lang="en-US" dirty="0"/>
              <a:t>millions de </a:t>
            </a:r>
            <a:r>
              <a:rPr lang="en-US" dirty="0" err="1"/>
              <a:t>Canadiens</a:t>
            </a:r>
            <a:r>
              <a:rPr lang="en-US" dirty="0"/>
              <a:t> </a:t>
            </a:r>
            <a:r>
              <a:rPr lang="en-US" dirty="0" err="1"/>
              <a:t>souffrent</a:t>
            </a:r>
            <a:r>
              <a:rPr lang="en-US" dirty="0"/>
              <a:t> de maladies </a:t>
            </a:r>
            <a:r>
              <a:rPr lang="en-US" dirty="0" err="1" smtClean="0"/>
              <a:t>cardiovasculaires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Facteurs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risques</a:t>
            </a:r>
            <a:r>
              <a:rPr lang="en-US" dirty="0"/>
              <a:t> </a:t>
            </a:r>
            <a:r>
              <a:rPr lang="en-US" dirty="0" err="1" smtClean="0"/>
              <a:t>modifiables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Études</a:t>
            </a:r>
            <a:r>
              <a:rPr lang="en-US" dirty="0" smtClean="0"/>
              <a:t> </a:t>
            </a:r>
            <a:r>
              <a:rPr lang="en-US" dirty="0" err="1" smtClean="0"/>
              <a:t>démontrent</a:t>
            </a:r>
            <a:r>
              <a:rPr lang="en-US" dirty="0" smtClean="0"/>
              <a:t> association</a:t>
            </a:r>
            <a:r>
              <a:rPr lang="en-US" dirty="0"/>
              <a:t>: ↓ LDL </a:t>
            </a:r>
            <a:r>
              <a:rPr lang="en-US" dirty="0" smtClean="0"/>
              <a:t>et </a:t>
            </a:r>
            <a:r>
              <a:rPr lang="en-US" dirty="0"/>
              <a:t>↓ </a:t>
            </a:r>
            <a:r>
              <a:rPr lang="en-US" dirty="0" err="1"/>
              <a:t>mortalité</a:t>
            </a:r>
            <a:r>
              <a:rPr lang="en-US" dirty="0"/>
              <a:t> </a:t>
            </a:r>
            <a:r>
              <a:rPr lang="en-US" dirty="0" smtClean="0"/>
              <a:t>maladies </a:t>
            </a:r>
            <a:r>
              <a:rPr lang="en-US" b="1" dirty="0" err="1" smtClean="0"/>
              <a:t>cardiovasculaires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58" y="4775200"/>
            <a:ext cx="9004300" cy="124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476" y="1327150"/>
            <a:ext cx="1447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3C75B33-8B9C-4C30-B69D-6F21F9FFF70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10C9632-BB6F-48EE-AB65-501878BA5DB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63B1F66-4ACE-4A01-8ADF-F175A9C358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CF8448ED-9332-4A9B-8CAB-B1985E596E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7733D14-EF47-47BB-93CA-C498A30E0D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ED3A2261-1C75-40FF-8CD6-18C5900C1C8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7C8D7967-7E76-49C0-8910-644CD2B545A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C89ED458-2326-40DC-9C7B-1A717B6551A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28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F9D1DE6-E368-4F07-85F9-D5B767477D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 dirty="0" smtClean="0"/>
              <a:t>PICO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D0C59B9-511D-449A-805B-CACEA9F6F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20900"/>
            <a:ext cx="3857127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P: </a:t>
            </a:r>
            <a:r>
              <a:rPr lang="en-US" dirty="0" err="1">
                <a:solidFill>
                  <a:schemeClr val="bg1"/>
                </a:solidFill>
              </a:rPr>
              <a:t>Adultes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dyslipidémiques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I: </a:t>
            </a:r>
            <a:r>
              <a:rPr lang="en-US" dirty="0" err="1">
                <a:solidFill>
                  <a:schemeClr val="bg1"/>
                </a:solidFill>
              </a:rPr>
              <a:t>Graines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lin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C: Placebo</a:t>
            </a:r>
          </a:p>
          <a:p>
            <a:r>
              <a:rPr lang="en-US" dirty="0">
                <a:solidFill>
                  <a:schemeClr val="bg1"/>
                </a:solidFill>
              </a:rPr>
              <a:t>O: </a:t>
            </a:r>
            <a:r>
              <a:rPr lang="en-US" dirty="0" err="1">
                <a:solidFill>
                  <a:schemeClr val="bg1"/>
                </a:solidFill>
              </a:rPr>
              <a:t>Baisse</a:t>
            </a:r>
            <a:r>
              <a:rPr lang="en-US" dirty="0">
                <a:solidFill>
                  <a:schemeClr val="bg1"/>
                </a:solidFill>
              </a:rPr>
              <a:t> de LDL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Méthode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54954" y="2590248"/>
            <a:ext cx="356281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/>
              <a:t>Moteur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recherche</a:t>
            </a:r>
            <a:r>
              <a:rPr lang="en-US" sz="2000" dirty="0" smtClean="0"/>
              <a:t>:</a:t>
            </a:r>
          </a:p>
          <a:p>
            <a:r>
              <a:rPr lang="en-US" dirty="0" err="1" smtClean="0"/>
              <a:t>TripDatabase</a:t>
            </a:r>
            <a:endParaRPr lang="en-US" dirty="0" smtClean="0"/>
          </a:p>
          <a:p>
            <a:r>
              <a:rPr lang="en-US" dirty="0" smtClean="0"/>
              <a:t>PubMed </a:t>
            </a:r>
          </a:p>
          <a:p>
            <a:endParaRPr lang="en-US" dirty="0" smtClean="0"/>
          </a:p>
          <a:p>
            <a:r>
              <a:rPr lang="en-US" sz="2000" b="1" dirty="0" err="1" smtClean="0"/>
              <a:t>Critères</a:t>
            </a:r>
            <a:r>
              <a:rPr lang="en-US" sz="2000" b="1" dirty="0" smtClean="0"/>
              <a:t> inclusion:</a:t>
            </a:r>
          </a:p>
          <a:p>
            <a:r>
              <a:rPr lang="en-US" dirty="0" err="1" smtClean="0"/>
              <a:t>Dyslipidémie</a:t>
            </a:r>
            <a:endParaRPr lang="en-US" dirty="0" smtClean="0"/>
          </a:p>
          <a:p>
            <a:r>
              <a:rPr lang="en-US" dirty="0" err="1" smtClean="0"/>
              <a:t>Étude</a:t>
            </a:r>
            <a:r>
              <a:rPr lang="en-US" dirty="0" smtClean="0"/>
              <a:t> </a:t>
            </a:r>
            <a:r>
              <a:rPr lang="en-US" dirty="0" err="1" smtClean="0"/>
              <a:t>randomisée</a:t>
            </a:r>
            <a:endParaRPr lang="en-US" dirty="0" smtClean="0"/>
          </a:p>
          <a:p>
            <a:r>
              <a:rPr lang="en-US" dirty="0" smtClean="0"/>
              <a:t>Etude </a:t>
            </a:r>
            <a:r>
              <a:rPr lang="en-US" dirty="0" err="1" smtClean="0"/>
              <a:t>récente</a:t>
            </a:r>
            <a:r>
              <a:rPr lang="en-US" dirty="0" smtClean="0"/>
              <a:t> (≥2010)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46832" y="2603500"/>
            <a:ext cx="356281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Critères</a:t>
            </a:r>
            <a:r>
              <a:rPr lang="en-US" dirty="0" smtClean="0"/>
              <a:t> exclusion:</a:t>
            </a:r>
          </a:p>
          <a:p>
            <a:r>
              <a:rPr lang="en-US" dirty="0" smtClean="0"/>
              <a:t>Co-</a:t>
            </a:r>
            <a:r>
              <a:rPr lang="en-US" dirty="0" err="1" smtClean="0"/>
              <a:t>morbidité</a:t>
            </a:r>
            <a:r>
              <a:rPr lang="en-US" dirty="0" smtClean="0"/>
              <a:t> non-CV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de </a:t>
            </a:r>
            <a:r>
              <a:rPr lang="en-US" dirty="0" err="1"/>
              <a:t>recherche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Mots-</a:t>
            </a:r>
            <a:r>
              <a:rPr lang="en-US" dirty="0" err="1" smtClean="0"/>
              <a:t>clés</a:t>
            </a:r>
            <a:endParaRPr lang="en-US" dirty="0" smtClean="0"/>
          </a:p>
          <a:p>
            <a:pPr lvl="1"/>
            <a:r>
              <a:rPr lang="en-US" dirty="0" smtClean="0"/>
              <a:t>Dyslipidemia OR Cholesterol OR Lipids</a:t>
            </a:r>
          </a:p>
          <a:p>
            <a:pPr lvl="1"/>
            <a:r>
              <a:rPr lang="en-US" dirty="0" smtClean="0"/>
              <a:t>Flaxseed or Flaxseed oil</a:t>
            </a:r>
          </a:p>
          <a:p>
            <a:pPr lvl="1"/>
            <a:r>
              <a:rPr lang="en-US" dirty="0" err="1" smtClean="0"/>
              <a:t>Filtres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Etude </a:t>
            </a:r>
            <a:r>
              <a:rPr lang="en-US" dirty="0" err="1" smtClean="0"/>
              <a:t>randomisée</a:t>
            </a:r>
            <a:r>
              <a:rPr lang="en-US" dirty="0" smtClean="0"/>
              <a:t> </a:t>
            </a:r>
            <a:r>
              <a:rPr lang="en-US" dirty="0" err="1" smtClean="0"/>
              <a:t>controlées</a:t>
            </a:r>
            <a:endParaRPr lang="en-US" dirty="0" smtClean="0"/>
          </a:p>
          <a:p>
            <a:pPr lvl="2"/>
            <a:r>
              <a:rPr lang="en-US" dirty="0" err="1" smtClean="0"/>
              <a:t>Humains</a:t>
            </a:r>
            <a:endParaRPr lang="en-US" dirty="0" smtClean="0"/>
          </a:p>
          <a:p>
            <a:pPr lvl="2"/>
            <a:r>
              <a:rPr lang="en-US" dirty="0" smtClean="0"/>
              <a:t>≥2010</a:t>
            </a:r>
          </a:p>
        </p:txBody>
      </p:sp>
    </p:spTree>
    <p:extLst>
      <p:ext uri="{BB962C8B-B14F-4D97-AF65-F5344CB8AC3E}">
        <p14:creationId xmlns:p14="http://schemas.microsoft.com/office/powerpoint/2010/main" val="5793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Choix</a:t>
            </a:r>
            <a:r>
              <a:rPr lang="en-US" dirty="0" smtClean="0"/>
              <a:t> des articles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6386" y="3373875"/>
            <a:ext cx="11003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Tous</a:t>
            </a:r>
            <a:r>
              <a:rPr lang="en-US" dirty="0" smtClean="0"/>
              <a:t> </a:t>
            </a:r>
            <a:r>
              <a:rPr lang="en-US" dirty="0" err="1" smtClean="0"/>
              <a:t>Essai</a:t>
            </a:r>
            <a:r>
              <a:rPr lang="en-US" dirty="0" smtClean="0"/>
              <a:t> </a:t>
            </a:r>
            <a:r>
              <a:rPr lang="en-US" dirty="0" err="1" smtClean="0"/>
              <a:t>Randomisés</a:t>
            </a:r>
            <a:r>
              <a:rPr lang="en-US" dirty="0" smtClean="0"/>
              <a:t> – </a:t>
            </a:r>
            <a:r>
              <a:rPr lang="en-US" dirty="0" err="1" smtClean="0"/>
              <a:t>uniformité</a:t>
            </a:r>
            <a:r>
              <a:rPr lang="en-US" dirty="0" smtClean="0"/>
              <a:t>, rigueur de </a:t>
            </a:r>
            <a:r>
              <a:rPr lang="en-US" dirty="0" err="1" smtClean="0"/>
              <a:t>méthode</a:t>
            </a:r>
            <a:r>
              <a:rPr lang="en-US" dirty="0" smtClean="0"/>
              <a:t>, </a:t>
            </a:r>
            <a:r>
              <a:rPr lang="en-US" dirty="0" err="1" smtClean="0"/>
              <a:t>possibilité</a:t>
            </a:r>
            <a:r>
              <a:rPr lang="en-US" dirty="0" smtClean="0"/>
              <a:t> </a:t>
            </a:r>
            <a:r>
              <a:rPr lang="en-US" dirty="0" err="1" smtClean="0"/>
              <a:t>d’étudier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dose </a:t>
            </a:r>
            <a:r>
              <a:rPr lang="en-US" dirty="0" err="1" smtClean="0"/>
              <a:t>spécifique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386" y="4020206"/>
            <a:ext cx="799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Élimination</a:t>
            </a:r>
            <a:r>
              <a:rPr lang="en-US" dirty="0"/>
              <a:t> des articles avec population </a:t>
            </a:r>
            <a:r>
              <a:rPr lang="en-US" dirty="0" err="1"/>
              <a:t>pédiatrique</a:t>
            </a:r>
            <a:r>
              <a:rPr lang="en-US" dirty="0"/>
              <a:t> – </a:t>
            </a:r>
            <a:r>
              <a:rPr lang="en-US" dirty="0" err="1"/>
              <a:t>peu</a:t>
            </a:r>
            <a:r>
              <a:rPr lang="en-US" dirty="0"/>
              <a:t> applicable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377" y="4343372"/>
            <a:ext cx="9275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Co-</a:t>
            </a:r>
            <a:r>
              <a:rPr lang="en-US" dirty="0" err="1"/>
              <a:t>moribidités</a:t>
            </a:r>
            <a:r>
              <a:rPr lang="en-US" dirty="0"/>
              <a:t> VIH, </a:t>
            </a:r>
            <a:r>
              <a:rPr lang="en-US" dirty="0" err="1"/>
              <a:t>dialysés</a:t>
            </a:r>
            <a:r>
              <a:rPr lang="en-US" dirty="0"/>
              <a:t> – pas </a:t>
            </a:r>
            <a:r>
              <a:rPr lang="en-US" dirty="0" err="1"/>
              <a:t>représentatif</a:t>
            </a:r>
            <a:r>
              <a:rPr lang="en-US" dirty="0"/>
              <a:t> </a:t>
            </a:r>
            <a:r>
              <a:rPr lang="en-US" dirty="0" smtClean="0"/>
              <a:t>du </a:t>
            </a:r>
            <a:r>
              <a:rPr lang="en-US" dirty="0"/>
              <a:t>patient </a:t>
            </a:r>
            <a:r>
              <a:rPr lang="en-US" dirty="0" err="1" smtClean="0"/>
              <a:t>dyslipidémique</a:t>
            </a:r>
            <a:r>
              <a:rPr lang="en-US" dirty="0" smtClean="0"/>
              <a:t> </a:t>
            </a:r>
            <a:r>
              <a:rPr lang="en-US" dirty="0" err="1"/>
              <a:t>moyen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754" y="5266702"/>
            <a:ext cx="644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potentiel</a:t>
            </a:r>
            <a:r>
              <a:rPr lang="en-US" dirty="0" smtClean="0"/>
              <a:t> article </a:t>
            </a:r>
            <a:r>
              <a:rPr lang="en-US" dirty="0" err="1" smtClean="0"/>
              <a:t>avait</a:t>
            </a:r>
            <a:r>
              <a:rPr lang="en-US" dirty="0" smtClean="0"/>
              <a:t>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retiré</a:t>
            </a:r>
            <a:r>
              <a:rPr lang="en-US" dirty="0" smtClean="0"/>
              <a:t> suite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publication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Etude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4954" y="2161309"/>
            <a:ext cx="9970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 smtClean="0"/>
              <a:t>Sujets</a:t>
            </a:r>
            <a:r>
              <a:rPr lang="en-US" dirty="0" smtClean="0"/>
              <a:t>: 50 patients </a:t>
            </a:r>
            <a:r>
              <a:rPr lang="en-US" dirty="0" err="1" smtClean="0"/>
              <a:t>dyslipidémiques</a:t>
            </a:r>
            <a:r>
              <a:rPr lang="en-US" dirty="0" smtClean="0"/>
              <a:t> sans </a:t>
            </a:r>
            <a:r>
              <a:rPr lang="en-US" dirty="0" err="1" smtClean="0"/>
              <a:t>médication</a:t>
            </a:r>
            <a:r>
              <a:rPr lang="en-US" dirty="0" smtClean="0"/>
              <a:t> entre 40-60 </a:t>
            </a:r>
            <a:r>
              <a:rPr lang="en-US" dirty="0" err="1" smtClean="0"/>
              <a:t>ans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Méthode</a:t>
            </a:r>
            <a:r>
              <a:rPr lang="en-US" dirty="0" smtClean="0"/>
              <a:t>: </a:t>
            </a:r>
            <a:r>
              <a:rPr lang="en-US" dirty="0" err="1" smtClean="0"/>
              <a:t>Essai</a:t>
            </a:r>
            <a:r>
              <a:rPr lang="en-US" dirty="0" smtClean="0"/>
              <a:t> </a:t>
            </a:r>
            <a:r>
              <a:rPr lang="en-US" dirty="0" err="1" smtClean="0"/>
              <a:t>clinique</a:t>
            </a:r>
            <a:r>
              <a:rPr lang="en-US" dirty="0" smtClean="0"/>
              <a:t> </a:t>
            </a:r>
            <a:r>
              <a:rPr lang="en-US" dirty="0" err="1" smtClean="0"/>
              <a:t>randomisé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Groupe</a:t>
            </a:r>
            <a:r>
              <a:rPr lang="en-US" dirty="0"/>
              <a:t> </a:t>
            </a:r>
            <a:r>
              <a:rPr lang="en-US" dirty="0" smtClean="0"/>
              <a:t>1(n=25): 30g </a:t>
            </a:r>
            <a:r>
              <a:rPr lang="en-US" dirty="0" err="1" smtClean="0"/>
              <a:t>graines</a:t>
            </a:r>
            <a:r>
              <a:rPr lang="en-US" dirty="0" smtClean="0"/>
              <a:t> de </a:t>
            </a:r>
            <a:r>
              <a:rPr lang="en-US" dirty="0" err="1" smtClean="0"/>
              <a:t>lin</a:t>
            </a:r>
            <a:r>
              <a:rPr lang="en-US" dirty="0" smtClean="0"/>
              <a:t> </a:t>
            </a:r>
            <a:r>
              <a:rPr lang="en-US" dirty="0" err="1" smtClean="0"/>
              <a:t>moulues</a:t>
            </a:r>
            <a:r>
              <a:rPr lang="en-US" dirty="0" smtClean="0"/>
              <a:t> x 3 </a:t>
            </a:r>
            <a:r>
              <a:rPr lang="en-US" dirty="0" err="1" smtClean="0"/>
              <a:t>mois</a:t>
            </a:r>
            <a:endParaRPr lang="en-US" dirty="0" smtClean="0"/>
          </a:p>
          <a:p>
            <a:r>
              <a:rPr lang="en-US" dirty="0" err="1" smtClean="0"/>
              <a:t>Groupe</a:t>
            </a:r>
            <a:r>
              <a:rPr lang="en-US" dirty="0" smtClean="0"/>
              <a:t> 2(n=25): pas de placebo</a:t>
            </a:r>
          </a:p>
          <a:p>
            <a:endParaRPr lang="en-US" dirty="0"/>
          </a:p>
          <a:p>
            <a:r>
              <a:rPr lang="en-US" dirty="0" err="1" smtClean="0"/>
              <a:t>Résultats</a:t>
            </a:r>
            <a:r>
              <a:rPr lang="en-US" dirty="0" smtClean="0"/>
              <a:t>: ↓ LDL 19% p &lt; 0.05 (3,5 </a:t>
            </a:r>
            <a:r>
              <a:rPr lang="en-US" dirty="0" smtClean="0">
                <a:sym typeface="Wingdings"/>
              </a:rPr>
              <a:t> 2,8 </a:t>
            </a:r>
            <a:r>
              <a:rPr lang="en-US" dirty="0" err="1" smtClean="0">
                <a:sym typeface="Wingdings"/>
              </a:rPr>
              <a:t>mmol</a:t>
            </a:r>
            <a:r>
              <a:rPr lang="en-US" dirty="0" smtClean="0">
                <a:sym typeface="Wingdings"/>
              </a:rPr>
              <a:t>/L)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Critique: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+ Simple, </a:t>
            </a:r>
            <a:r>
              <a:rPr lang="en-US" dirty="0" err="1" smtClean="0"/>
              <a:t>reproductible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Petite </a:t>
            </a:r>
            <a:r>
              <a:rPr lang="en-US" dirty="0" err="1" smtClean="0"/>
              <a:t>taille</a:t>
            </a:r>
            <a:r>
              <a:rPr lang="en-US" dirty="0" smtClean="0"/>
              <a:t>, </a:t>
            </a:r>
            <a:r>
              <a:rPr lang="en-US" dirty="0" err="1" smtClean="0"/>
              <a:t>différence</a:t>
            </a:r>
            <a:r>
              <a:rPr lang="en-US" dirty="0" smtClean="0"/>
              <a:t> LDL de base </a:t>
            </a:r>
            <a:r>
              <a:rPr lang="en-US" dirty="0" err="1" smtClean="0"/>
              <a:t>malgré</a:t>
            </a:r>
            <a:r>
              <a:rPr lang="en-US" dirty="0" smtClean="0"/>
              <a:t> </a:t>
            </a:r>
            <a:r>
              <a:rPr lang="en-US" dirty="0" err="1" smtClean="0"/>
              <a:t>randomisation</a:t>
            </a:r>
            <a:r>
              <a:rPr lang="en-US" dirty="0" smtClean="0"/>
              <a:t> (</a:t>
            </a:r>
            <a:r>
              <a:rPr lang="en-US" dirty="0" err="1" smtClean="0"/>
              <a:t>contrôle</a:t>
            </a:r>
            <a:r>
              <a:rPr lang="en-US" dirty="0" smtClean="0"/>
              <a:t> plus </a:t>
            </a:r>
            <a:r>
              <a:rPr lang="en-US" dirty="0" err="1" smtClean="0"/>
              <a:t>dyslipidémiques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73" y="1917376"/>
            <a:ext cx="1772596" cy="1240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5679" y="2788861"/>
            <a:ext cx="69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18" y="711908"/>
            <a:ext cx="6856756" cy="11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20534</TotalTime>
  <Words>675</Words>
  <Application>Microsoft Office PowerPoint</Application>
  <PresentationFormat>Grand écran</PresentationFormat>
  <Paragraphs>183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Ion Boardroom</vt:lpstr>
      <vt:lpstr>Projet d’érudition   </vt:lpstr>
      <vt:lpstr>Que ton aliment soit ta médecine</vt:lpstr>
      <vt:lpstr>Docteur, qu’est-ce que je peux faire pour mon choléstérol?</vt:lpstr>
      <vt:lpstr>Introduction</vt:lpstr>
      <vt:lpstr>PICO</vt:lpstr>
      <vt:lpstr>Méthode de recherche</vt:lpstr>
      <vt:lpstr>Méthode de recherche</vt:lpstr>
      <vt:lpstr>Choix des articles</vt:lpstr>
      <vt:lpstr>Etude 1</vt:lpstr>
      <vt:lpstr>Etude 2</vt:lpstr>
      <vt:lpstr>Etude 3</vt:lpstr>
      <vt:lpstr>Etude 3</vt:lpstr>
      <vt:lpstr>Etude 4</vt:lpstr>
      <vt:lpstr>Discussion</vt:lpstr>
      <vt:lpstr>Conclusion</vt:lpstr>
      <vt:lpstr>Impact Clinique</vt:lpstr>
      <vt:lpstr>Références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d’érudition</dc:title>
  <dc:creator>Martin Cédric</dc:creator>
  <cp:lastModifiedBy>Bouchard Catherine</cp:lastModifiedBy>
  <cp:revision>54</cp:revision>
  <dcterms:created xsi:type="dcterms:W3CDTF">2018-04-22T19:40:43Z</dcterms:created>
  <dcterms:modified xsi:type="dcterms:W3CDTF">2018-05-30T15:07:40Z</dcterms:modified>
</cp:coreProperties>
</file>