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7"/>
  </p:notesMasterIdLst>
  <p:sldIdLst>
    <p:sldId id="256" r:id="rId2"/>
    <p:sldId id="274" r:id="rId3"/>
    <p:sldId id="281" r:id="rId4"/>
    <p:sldId id="275" r:id="rId5"/>
    <p:sldId id="276" r:id="rId6"/>
    <p:sldId id="278" r:id="rId7"/>
    <p:sldId id="266" r:id="rId8"/>
    <p:sldId id="267" r:id="rId9"/>
    <p:sldId id="277" r:id="rId10"/>
    <p:sldId id="270" r:id="rId11"/>
    <p:sldId id="279" r:id="rId12"/>
    <p:sldId id="272" r:id="rId13"/>
    <p:sldId id="280" r:id="rId14"/>
    <p:sldId id="283" r:id="rId15"/>
    <p:sldId id="282" r:id="rId16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76"/>
  </p:normalViewPr>
  <p:slideViewPr>
    <p:cSldViewPr snapToGrid="0" snapToObjects="1">
      <p:cViewPr varScale="1">
        <p:scale>
          <a:sx n="107" d="100"/>
          <a:sy n="107" d="100"/>
        </p:scale>
        <p:origin x="114" y="5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F2780-3A32-CA4B-964B-FAAC7B1B96D3}" type="datetimeFigureOut">
              <a:rPr lang="en-US" smtClean="0"/>
              <a:t>5/28/2017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B3721-3B33-BA49-953D-94DB92A770F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189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3721-3B33-BA49-953D-94DB92A770F2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366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3721-3B33-BA49-953D-94DB92A770F2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656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3721-3B33-BA49-953D-94DB92A770F2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9504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3721-3B33-BA49-953D-94DB92A770F2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895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3721-3B33-BA49-953D-94DB92A770F2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2409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3721-3B33-BA49-953D-94DB92A770F2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8989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3721-3B33-BA49-953D-94DB92A770F2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8510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3721-3B33-BA49-953D-94DB92A770F2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9540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3721-3B33-BA49-953D-94DB92A770F2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20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5/28/2017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5/28/2017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5/28/2017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5/28/2017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5/28/2017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teurclic.com/galerie-photos/image_2913_m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15800"/>
            <a:ext cx="7543800" cy="1945481"/>
          </a:xfrm>
        </p:spPr>
        <p:txBody>
          <a:bodyPr/>
          <a:lstStyle/>
          <a:p>
            <a:r>
              <a:rPr lang="fr-CA" sz="4800" dirty="0" smtClean="0"/>
              <a:t>La thrombolyse systémique: une option dans l’embolie pulmonaire </a:t>
            </a:r>
            <a:r>
              <a:rPr lang="fr-CA" sz="4800" dirty="0" err="1" smtClean="0"/>
              <a:t>submassive</a:t>
            </a:r>
            <a:r>
              <a:rPr lang="fr-CA" sz="4800" dirty="0" smtClean="0"/>
              <a:t>?</a:t>
            </a:r>
            <a:endParaRPr lang="fr-CA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83795"/>
            <a:ext cx="6461760" cy="2310598"/>
          </a:xfrm>
        </p:spPr>
        <p:txBody>
          <a:bodyPr>
            <a:noAutofit/>
          </a:bodyPr>
          <a:lstStyle/>
          <a:p>
            <a:r>
              <a:rPr lang="fr-CA" b="1" dirty="0" smtClean="0"/>
              <a:t>Karine Gourd R1</a:t>
            </a:r>
          </a:p>
          <a:p>
            <a:r>
              <a:rPr lang="fr-CA" b="1" dirty="0" smtClean="0"/>
              <a:t>Étienne Béliveau Tse R1</a:t>
            </a:r>
          </a:p>
          <a:p>
            <a:r>
              <a:rPr lang="fr-CA" b="1" dirty="0" smtClean="0"/>
              <a:t>UMF de Verdun</a:t>
            </a:r>
          </a:p>
          <a:p>
            <a:r>
              <a:rPr lang="fr-CA" b="1" dirty="0" smtClean="0"/>
              <a:t>Journée d’Érudition</a:t>
            </a:r>
          </a:p>
          <a:p>
            <a:r>
              <a:rPr lang="fr-CA" b="1" dirty="0" smtClean="0"/>
              <a:t>2 Juin 2017</a:t>
            </a:r>
            <a:endParaRPr lang="fr-CA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471516" y="2430476"/>
            <a:ext cx="3374097" cy="2461500"/>
            <a:chOff x="4471516" y="2430476"/>
            <a:chExt cx="3374097" cy="2461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1516" y="2653706"/>
              <a:ext cx="3195377" cy="223827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608950" y="2430476"/>
              <a:ext cx="2366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800" dirty="0" smtClean="0"/>
                <a:t>3</a:t>
              </a:r>
              <a:endParaRPr lang="fr-CA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6512"/>
            <a:ext cx="8669458" cy="857250"/>
          </a:xfrm>
        </p:spPr>
        <p:txBody>
          <a:bodyPr/>
          <a:lstStyle/>
          <a:p>
            <a:pPr algn="ctr"/>
            <a:r>
              <a:rPr lang="fr-CA" sz="2800" dirty="0"/>
              <a:t>Initial </a:t>
            </a:r>
            <a:r>
              <a:rPr lang="fr-CA" sz="2800" dirty="0" err="1"/>
              <a:t>thrombolysis</a:t>
            </a:r>
            <a:r>
              <a:rPr lang="fr-CA" sz="2800" dirty="0"/>
              <a:t> </a:t>
            </a:r>
            <a:r>
              <a:rPr lang="fr-CA" sz="2800" dirty="0" err="1"/>
              <a:t>treatment</a:t>
            </a:r>
            <a:r>
              <a:rPr lang="fr-CA" sz="2800" dirty="0"/>
              <a:t> </a:t>
            </a:r>
            <a:r>
              <a:rPr lang="fr-CA" sz="2800" dirty="0" err="1"/>
              <a:t>compared</a:t>
            </a:r>
            <a:r>
              <a:rPr lang="fr-CA" sz="2800" dirty="0"/>
              <a:t> </a:t>
            </a:r>
            <a:r>
              <a:rPr lang="fr-CA" sz="2800" dirty="0" err="1"/>
              <a:t>with</a:t>
            </a:r>
            <a:r>
              <a:rPr lang="fr-CA" sz="2800" dirty="0"/>
              <a:t> anticoagulation for acute </a:t>
            </a:r>
            <a:r>
              <a:rPr lang="fr-CA" sz="2800" dirty="0" err="1"/>
              <a:t>intermediate-risk</a:t>
            </a:r>
            <a:r>
              <a:rPr lang="fr-CA" sz="2800" dirty="0"/>
              <a:t> </a:t>
            </a:r>
            <a:r>
              <a:rPr lang="fr-CA" sz="2800" dirty="0" err="1"/>
              <a:t>pulmonary</a:t>
            </a:r>
            <a:r>
              <a:rPr lang="fr-CA" sz="2800" dirty="0"/>
              <a:t> </a:t>
            </a:r>
            <a:r>
              <a:rPr lang="fr-CA" sz="2800" dirty="0" err="1"/>
              <a:t>embolism</a:t>
            </a:r>
            <a:r>
              <a:rPr lang="fr-CA" sz="2800" dirty="0"/>
              <a:t>: a </a:t>
            </a:r>
            <a:r>
              <a:rPr lang="fr-CA" sz="2800" dirty="0" err="1"/>
              <a:t>meta-</a:t>
            </a:r>
            <a:r>
              <a:rPr lang="fr-CA" sz="2800" dirty="0" err="1" smtClean="0"/>
              <a:t>analysis</a:t>
            </a:r>
            <a:r>
              <a:rPr lang="fr-CA" sz="2800" dirty="0" smtClean="0"/>
              <a:t> (2015)</a:t>
            </a:r>
            <a:endParaRPr lang="fr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42" y="1543050"/>
            <a:ext cx="7867136" cy="3600450"/>
          </a:xfrm>
        </p:spPr>
        <p:txBody>
          <a:bodyPr>
            <a:noAutofit/>
          </a:bodyPr>
          <a:lstStyle/>
          <a:p>
            <a:r>
              <a:rPr lang="fr-CA" b="1" dirty="0" smtClean="0"/>
              <a:t>Méta-analyse</a:t>
            </a:r>
          </a:p>
          <a:p>
            <a:pPr lvl="1"/>
            <a:r>
              <a:rPr lang="fr-CA" sz="2200" dirty="0"/>
              <a:t>1</a:t>
            </a:r>
            <a:r>
              <a:rPr lang="fr-CA" sz="2200" dirty="0" smtClean="0"/>
              <a:t>966 à 2013</a:t>
            </a:r>
          </a:p>
          <a:p>
            <a:pPr lvl="1"/>
            <a:r>
              <a:rPr lang="fr-CA" sz="2200" dirty="0" smtClean="0"/>
              <a:t>Essais cliniques randomisés</a:t>
            </a:r>
          </a:p>
          <a:p>
            <a:r>
              <a:rPr lang="fr-CA" dirty="0" smtClean="0"/>
              <a:t>Chez patients sans contre-indications:</a:t>
            </a:r>
          </a:p>
          <a:p>
            <a:pPr lvl="1"/>
            <a:r>
              <a:rPr lang="fr-CA" sz="2200" dirty="0" smtClean="0"/>
              <a:t>Réduction significative:</a:t>
            </a:r>
          </a:p>
          <a:p>
            <a:pPr lvl="2"/>
            <a:r>
              <a:rPr lang="fr-CA" sz="2200" dirty="0"/>
              <a:t>D</a:t>
            </a:r>
            <a:r>
              <a:rPr lang="fr-CA" sz="2200" dirty="0" smtClean="0"/>
              <a:t>étérioration clinique </a:t>
            </a:r>
          </a:p>
          <a:p>
            <a:pPr lvl="2"/>
            <a:r>
              <a:rPr lang="fr-CA" sz="2200" dirty="0"/>
              <a:t>R</a:t>
            </a:r>
            <a:r>
              <a:rPr lang="fr-CA" sz="2200" dirty="0" smtClean="0"/>
              <a:t>écidive d’embolie pulmonaire à 1 mois</a:t>
            </a:r>
          </a:p>
          <a:p>
            <a:pPr lvl="2"/>
            <a:r>
              <a:rPr lang="fr-CA" sz="2200" dirty="0"/>
              <a:t>H</a:t>
            </a:r>
            <a:r>
              <a:rPr lang="fr-CA" sz="2200" dirty="0" smtClean="0"/>
              <a:t>ypertension pulmonaire court terme</a:t>
            </a:r>
          </a:p>
        </p:txBody>
      </p:sp>
    </p:spTree>
    <p:extLst>
      <p:ext uri="{BB962C8B-B14F-4D97-AF65-F5344CB8AC3E}">
        <p14:creationId xmlns:p14="http://schemas.microsoft.com/office/powerpoint/2010/main" val="9627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Méta-analyse</a:t>
            </a:r>
            <a:endParaRPr lang="fr-CA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IMAGE !!!!!</a:t>
            </a:r>
            <a:endParaRPr lang="fr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58" y="0"/>
            <a:ext cx="8837217" cy="501346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721131" y="4214308"/>
            <a:ext cx="206375" cy="111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ight Arrow 6"/>
          <p:cNvSpPr/>
          <p:nvPr/>
        </p:nvSpPr>
        <p:spPr>
          <a:xfrm>
            <a:off x="6721131" y="1928307"/>
            <a:ext cx="206375" cy="111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Oval 7"/>
          <p:cNvSpPr/>
          <p:nvPr/>
        </p:nvSpPr>
        <p:spPr>
          <a:xfrm>
            <a:off x="2953109" y="2238375"/>
            <a:ext cx="429133" cy="364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Oval 8"/>
          <p:cNvSpPr/>
          <p:nvPr/>
        </p:nvSpPr>
        <p:spPr>
          <a:xfrm>
            <a:off x="2953109" y="4487579"/>
            <a:ext cx="429133" cy="364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113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 smtClean="0"/>
              <a:t>Conclusion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La thrombolyse systémique : une option de traitement dans l’embolie pulmonaire </a:t>
            </a:r>
            <a:r>
              <a:rPr lang="fr-CA" dirty="0" err="1" smtClean="0"/>
              <a:t>submassive</a:t>
            </a:r>
            <a:r>
              <a:rPr lang="fr-CA" dirty="0" smtClean="0"/>
              <a:t>? </a:t>
            </a:r>
            <a:endParaRPr lang="fr-FR" dirty="0" smtClean="0"/>
          </a:p>
          <a:p>
            <a:pPr lvl="1"/>
            <a:r>
              <a:rPr lang="fr-FR" sz="2200" b="1" dirty="0" smtClean="0"/>
              <a:t>Oui, si absence de contre-indications.</a:t>
            </a:r>
          </a:p>
          <a:p>
            <a:endParaRPr lang="fr-FR" b="1" dirty="0"/>
          </a:p>
          <a:p>
            <a:r>
              <a:rPr lang="fr-FR" dirty="0" smtClean="0"/>
              <a:t>Objectifs initiaux</a:t>
            </a:r>
          </a:p>
          <a:p>
            <a:pPr lvl="1"/>
            <a:r>
              <a:rPr lang="fr-FR" sz="2200" dirty="0" smtClean="0"/>
              <a:t>Impact sur la mortalité de la thrombolyse </a:t>
            </a:r>
          </a:p>
          <a:p>
            <a:pPr lvl="1"/>
            <a:r>
              <a:rPr lang="fr-FR" sz="2200" dirty="0" smtClean="0"/>
              <a:t>Risques de saignements significatifs </a:t>
            </a:r>
          </a:p>
          <a:p>
            <a:pPr lvl="1"/>
            <a:r>
              <a:rPr lang="fr-FR" sz="2200" dirty="0" smtClean="0"/>
              <a:t>Impact fonctionnel</a:t>
            </a:r>
          </a:p>
          <a:p>
            <a:pPr lvl="1"/>
            <a:endParaRPr lang="fr-FR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190" y="2700523"/>
            <a:ext cx="2218554" cy="1660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7200" y="248507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866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 smtClean="0"/>
              <a:t>Conclusion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dirty="0"/>
              <a:t>Bénéfices importants quant </a:t>
            </a:r>
            <a:r>
              <a:rPr lang="fr-FR" dirty="0" smtClean="0"/>
              <a:t>à:</a:t>
            </a:r>
          </a:p>
          <a:p>
            <a:pPr lvl="1"/>
            <a:r>
              <a:rPr lang="fr-FR" sz="2200" dirty="0"/>
              <a:t>L</a:t>
            </a:r>
            <a:r>
              <a:rPr lang="fr-FR" sz="2200" dirty="0" smtClean="0"/>
              <a:t>’évolution clinique</a:t>
            </a:r>
          </a:p>
          <a:p>
            <a:pPr lvl="2"/>
            <a:r>
              <a:rPr lang="fr-FR" sz="2200" dirty="0" smtClean="0"/>
              <a:t>Hypertension pulmonaire</a:t>
            </a:r>
          </a:p>
          <a:p>
            <a:pPr lvl="2"/>
            <a:r>
              <a:rPr lang="fr-FR" sz="2200" dirty="0" smtClean="0"/>
              <a:t>Durée d’hospitalisation</a:t>
            </a:r>
          </a:p>
          <a:p>
            <a:pPr lvl="2"/>
            <a:r>
              <a:rPr lang="fr-FR" sz="2200" dirty="0" smtClean="0"/>
              <a:t>Stabilité hémodynamique</a:t>
            </a:r>
            <a:endParaRPr lang="fr-FR" sz="2200" dirty="0"/>
          </a:p>
          <a:p>
            <a:pPr lvl="1"/>
            <a:r>
              <a:rPr lang="fr-FR" sz="2200" dirty="0"/>
              <a:t>L</a:t>
            </a:r>
            <a:r>
              <a:rPr lang="fr-FR" sz="2200" dirty="0" smtClean="0"/>
              <a:t>a </a:t>
            </a:r>
            <a:r>
              <a:rPr lang="fr-FR" sz="2200" dirty="0"/>
              <a:t>récidive d’embolie pulmonaire </a:t>
            </a:r>
            <a:endParaRPr lang="fr-FR" sz="2200" dirty="0" smtClean="0"/>
          </a:p>
          <a:p>
            <a:r>
              <a:rPr lang="fr-FR" dirty="0" smtClean="0"/>
              <a:t>Absence d’impact significatif sur la mortalité</a:t>
            </a:r>
          </a:p>
          <a:p>
            <a:r>
              <a:rPr lang="fr-FR" dirty="0" smtClean="0"/>
              <a:t>Risque de saignement non significatif avec la thrombolyse en comparaison avec l’anticoagulation seule </a:t>
            </a:r>
          </a:p>
        </p:txBody>
      </p:sp>
    </p:spTree>
    <p:extLst>
      <p:ext uri="{BB962C8B-B14F-4D97-AF65-F5344CB8AC3E}">
        <p14:creationId xmlns:p14="http://schemas.microsoft.com/office/powerpoint/2010/main" val="41553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 smtClean="0"/>
              <a:t>À venir?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0"/>
            <a:ext cx="7802545" cy="3600450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Dose plus petite de fibrinolytique, ajustée selon l’âge et le poids </a:t>
            </a:r>
          </a:p>
          <a:p>
            <a:pPr marL="114300" indent="0">
              <a:buNone/>
            </a:pPr>
            <a:endParaRPr lang="fr-CA" dirty="0" smtClean="0"/>
          </a:p>
          <a:p>
            <a:r>
              <a:rPr lang="fr-CA" dirty="0" smtClean="0"/>
              <a:t>Thrombolyse dirigée par cathéter?</a:t>
            </a:r>
          </a:p>
          <a:p>
            <a:endParaRPr lang="fr-CA" dirty="0"/>
          </a:p>
          <a:p>
            <a:r>
              <a:rPr lang="fr-CA" dirty="0" smtClean="0"/>
              <a:t>Anticoagulation:</a:t>
            </a:r>
          </a:p>
          <a:p>
            <a:pPr lvl="1"/>
            <a:r>
              <a:rPr lang="fr-CA" dirty="0" smtClean="0"/>
              <a:t>Dose?</a:t>
            </a:r>
          </a:p>
          <a:p>
            <a:pPr lvl="1"/>
            <a:r>
              <a:rPr lang="fr-CA" dirty="0" smtClean="0"/>
              <a:t>Molécule?</a:t>
            </a:r>
          </a:p>
          <a:p>
            <a:pPr lvl="1"/>
            <a:r>
              <a:rPr lang="fr-CA" dirty="0" smtClean="0"/>
              <a:t>Cibles thérapeutiques?</a:t>
            </a:r>
          </a:p>
          <a:p>
            <a:endParaRPr lang="fr-CA" dirty="0" smtClean="0"/>
          </a:p>
          <a:p>
            <a:r>
              <a:rPr lang="fr-CA" dirty="0" smtClean="0"/>
              <a:t>Pertinence de scores cliniques?</a:t>
            </a:r>
            <a:endParaRPr lang="fr-CA" dirty="0"/>
          </a:p>
        </p:txBody>
      </p:sp>
      <p:grpSp>
        <p:nvGrpSpPr>
          <p:cNvPr id="6" name="Group 5"/>
          <p:cNvGrpSpPr/>
          <p:nvPr/>
        </p:nvGrpSpPr>
        <p:grpSpPr>
          <a:xfrm>
            <a:off x="4267200" y="2385901"/>
            <a:ext cx="4241372" cy="2107693"/>
            <a:chOff x="3802044" y="2302306"/>
            <a:chExt cx="4560591" cy="27268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2044" y="2486972"/>
              <a:ext cx="4457700" cy="254222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108914" y="2302306"/>
              <a:ext cx="253721" cy="278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800" dirty="0" smtClean="0"/>
                <a:t>6</a:t>
              </a:r>
              <a:endParaRPr lang="fr-CA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91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 smtClean="0"/>
              <a:t>Références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49"/>
            <a:ext cx="7802359" cy="3813241"/>
          </a:xfrm>
        </p:spPr>
        <p:txBody>
          <a:bodyPr>
            <a:normAutofit fontScale="625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fr-CA" dirty="0" smtClean="0"/>
              <a:t>MEYER, G, VICAUT,E. </a:t>
            </a:r>
            <a:r>
              <a:rPr lang="fr-CA" i="1" dirty="0" err="1" smtClean="0"/>
              <a:t>Fibrinolysis</a:t>
            </a:r>
            <a:r>
              <a:rPr lang="fr-CA" i="1" dirty="0" smtClean="0"/>
              <a:t> for Patients </a:t>
            </a:r>
            <a:r>
              <a:rPr lang="fr-CA" i="1" dirty="0" err="1" smtClean="0"/>
              <a:t>with</a:t>
            </a:r>
            <a:r>
              <a:rPr lang="fr-CA" i="1" dirty="0" smtClean="0"/>
              <a:t> </a:t>
            </a:r>
            <a:r>
              <a:rPr lang="fr-CA" i="1" dirty="0" err="1" smtClean="0"/>
              <a:t>Intermediate-Risk</a:t>
            </a:r>
            <a:r>
              <a:rPr lang="fr-CA" i="1" dirty="0" smtClean="0"/>
              <a:t> </a:t>
            </a:r>
            <a:r>
              <a:rPr lang="fr-CA" i="1" dirty="0" err="1" smtClean="0"/>
              <a:t>Pulmonary</a:t>
            </a:r>
            <a:r>
              <a:rPr lang="fr-CA" i="1" dirty="0" smtClean="0"/>
              <a:t> </a:t>
            </a:r>
            <a:r>
              <a:rPr lang="fr-CA" i="1" dirty="0" err="1" smtClean="0"/>
              <a:t>Embolism</a:t>
            </a:r>
            <a:r>
              <a:rPr lang="fr-CA" i="1" dirty="0" smtClean="0"/>
              <a:t>, </a:t>
            </a:r>
            <a:r>
              <a:rPr lang="fr-CA" dirty="0" smtClean="0"/>
              <a:t>NEJM. 2014;370:1402-11. </a:t>
            </a:r>
          </a:p>
          <a:p>
            <a:pPr marL="571500" indent="-457200">
              <a:buFont typeface="+mj-lt"/>
              <a:buAutoNum type="arabicPeriod"/>
            </a:pPr>
            <a:r>
              <a:rPr lang="fr-CA" dirty="0" smtClean="0"/>
              <a:t>XU, Q, HUANG, K. </a:t>
            </a:r>
            <a:r>
              <a:rPr lang="fr-CA" i="1" dirty="0" smtClean="0"/>
              <a:t>Initial </a:t>
            </a:r>
            <a:r>
              <a:rPr lang="fr-CA" i="1" dirty="0" err="1" smtClean="0"/>
              <a:t>thrombolysis</a:t>
            </a:r>
            <a:r>
              <a:rPr lang="fr-CA" i="1" dirty="0" smtClean="0"/>
              <a:t> </a:t>
            </a:r>
            <a:r>
              <a:rPr lang="fr-CA" i="1" dirty="0" err="1" smtClean="0"/>
              <a:t>treatment</a:t>
            </a:r>
            <a:r>
              <a:rPr lang="fr-CA" i="1" dirty="0" smtClean="0"/>
              <a:t> </a:t>
            </a:r>
            <a:r>
              <a:rPr lang="fr-CA" i="1" dirty="0" err="1" smtClean="0"/>
              <a:t>compared</a:t>
            </a:r>
            <a:r>
              <a:rPr lang="fr-CA" i="1" dirty="0" smtClean="0"/>
              <a:t> </a:t>
            </a:r>
            <a:r>
              <a:rPr lang="fr-CA" i="1" dirty="0" err="1" smtClean="0"/>
              <a:t>with</a:t>
            </a:r>
            <a:r>
              <a:rPr lang="fr-CA" i="1" dirty="0" smtClean="0"/>
              <a:t> anticoagulation for acute </a:t>
            </a:r>
            <a:r>
              <a:rPr lang="fr-CA" i="1" dirty="0" err="1" smtClean="0"/>
              <a:t>intermediate-risk</a:t>
            </a:r>
            <a:r>
              <a:rPr lang="fr-CA" i="1" dirty="0" smtClean="0"/>
              <a:t> </a:t>
            </a:r>
            <a:r>
              <a:rPr lang="fr-CA" i="1" dirty="0" err="1" smtClean="0"/>
              <a:t>pulmonary</a:t>
            </a:r>
            <a:r>
              <a:rPr lang="fr-CA" i="1" dirty="0" smtClean="0"/>
              <a:t> </a:t>
            </a:r>
            <a:r>
              <a:rPr lang="fr-CA" i="1" dirty="0" err="1" smtClean="0"/>
              <a:t>embolism</a:t>
            </a:r>
            <a:r>
              <a:rPr lang="fr-CA" i="1" dirty="0" smtClean="0"/>
              <a:t>: a </a:t>
            </a:r>
            <a:r>
              <a:rPr lang="fr-CA" i="1" dirty="0" err="1" smtClean="0"/>
              <a:t>meta-analysis</a:t>
            </a:r>
            <a:r>
              <a:rPr lang="fr-CA" dirty="0" smtClean="0"/>
              <a:t>, </a:t>
            </a:r>
            <a:r>
              <a:rPr lang="fr-CA" dirty="0" err="1" smtClean="0"/>
              <a:t>Jthoracdis</a:t>
            </a:r>
            <a:r>
              <a:rPr lang="fr-CA" dirty="0" smtClean="0"/>
              <a:t>. 2015; 7(5): 810-821. </a:t>
            </a:r>
          </a:p>
          <a:p>
            <a:pPr marL="571500" indent="-457200">
              <a:buFont typeface="+mj-lt"/>
              <a:buAutoNum type="arabicPeriod"/>
            </a:pPr>
            <a:r>
              <a:rPr lang="fr-CA" dirty="0" smtClean="0"/>
              <a:t>SHARIFI, M, BAY, C. </a:t>
            </a:r>
            <a:r>
              <a:rPr lang="fr-CA" i="1" dirty="0" err="1" smtClean="0"/>
              <a:t>Moderate</a:t>
            </a:r>
            <a:r>
              <a:rPr lang="fr-CA" i="1" dirty="0" smtClean="0"/>
              <a:t> </a:t>
            </a:r>
            <a:r>
              <a:rPr lang="fr-CA" i="1" dirty="0" err="1" smtClean="0"/>
              <a:t>Pulmonary</a:t>
            </a:r>
            <a:r>
              <a:rPr lang="fr-CA" i="1" dirty="0" smtClean="0"/>
              <a:t> </a:t>
            </a:r>
            <a:r>
              <a:rPr lang="fr-CA" i="1" dirty="0" err="1" smtClean="0"/>
              <a:t>Embolism</a:t>
            </a:r>
            <a:r>
              <a:rPr lang="fr-CA" i="1" dirty="0" smtClean="0"/>
              <a:t> </a:t>
            </a:r>
            <a:r>
              <a:rPr lang="fr-CA" i="1" dirty="0" err="1" smtClean="0"/>
              <a:t>Treated</a:t>
            </a:r>
            <a:r>
              <a:rPr lang="fr-CA" i="1" dirty="0" smtClean="0"/>
              <a:t> </a:t>
            </a:r>
            <a:r>
              <a:rPr lang="fr-CA" i="1" dirty="0" err="1" smtClean="0"/>
              <a:t>With</a:t>
            </a:r>
            <a:r>
              <a:rPr lang="fr-CA" i="1" dirty="0" smtClean="0"/>
              <a:t> </a:t>
            </a:r>
            <a:r>
              <a:rPr lang="fr-CA" i="1" dirty="0" err="1" smtClean="0"/>
              <a:t>Thrombolysis</a:t>
            </a:r>
            <a:r>
              <a:rPr lang="fr-CA" i="1" dirty="0" smtClean="0"/>
              <a:t>, </a:t>
            </a:r>
            <a:r>
              <a:rPr lang="fr-CA" dirty="0" err="1" smtClean="0"/>
              <a:t>ajconline</a:t>
            </a:r>
            <a:r>
              <a:rPr lang="fr-CA" dirty="0" smtClean="0"/>
              <a:t>. 2012; </a:t>
            </a:r>
            <a:r>
              <a:rPr lang="fr-CA" dirty="0" err="1" smtClean="0"/>
              <a:t>dx.doi.org</a:t>
            </a:r>
            <a:r>
              <a:rPr lang="fr-CA" dirty="0" smtClean="0"/>
              <a:t>/10.1016/j.amjcard.2012.09.027.</a:t>
            </a:r>
          </a:p>
          <a:p>
            <a:pPr marL="571500" indent="-457200">
              <a:buFont typeface="+mj-lt"/>
              <a:buAutoNum type="arabicPeriod"/>
            </a:pPr>
            <a:r>
              <a:rPr lang="fr-CA" dirty="0" smtClean="0"/>
              <a:t>KLINE,J.A., NORDENHOLTZ, K.E.. </a:t>
            </a:r>
            <a:r>
              <a:rPr lang="fr-CA" i="1" dirty="0" err="1" smtClean="0"/>
              <a:t>Treatment</a:t>
            </a:r>
            <a:r>
              <a:rPr lang="fr-CA" i="1" dirty="0" smtClean="0"/>
              <a:t> of </a:t>
            </a:r>
            <a:r>
              <a:rPr lang="fr-CA" i="1" dirty="0" err="1" smtClean="0"/>
              <a:t>submassive</a:t>
            </a:r>
            <a:r>
              <a:rPr lang="fr-CA" i="1" dirty="0" smtClean="0"/>
              <a:t> </a:t>
            </a:r>
            <a:r>
              <a:rPr lang="fr-CA" i="1" dirty="0" err="1" smtClean="0"/>
              <a:t>pulmonary</a:t>
            </a:r>
            <a:r>
              <a:rPr lang="fr-CA" i="1" dirty="0" smtClean="0"/>
              <a:t> </a:t>
            </a:r>
            <a:r>
              <a:rPr lang="fr-CA" i="1" dirty="0" err="1" smtClean="0"/>
              <a:t>embolism</a:t>
            </a:r>
            <a:r>
              <a:rPr lang="fr-CA" i="1" dirty="0" smtClean="0"/>
              <a:t> </a:t>
            </a:r>
            <a:r>
              <a:rPr lang="fr-CA" i="1" dirty="0" err="1" smtClean="0"/>
              <a:t>with</a:t>
            </a:r>
            <a:r>
              <a:rPr lang="fr-CA" i="1" dirty="0" smtClean="0"/>
              <a:t> </a:t>
            </a:r>
            <a:r>
              <a:rPr lang="fr-CA" i="1" dirty="0" err="1" smtClean="0"/>
              <a:t>teneleptase</a:t>
            </a:r>
            <a:r>
              <a:rPr lang="fr-CA" i="1" dirty="0" smtClean="0"/>
              <a:t> or placebo: </a:t>
            </a:r>
            <a:r>
              <a:rPr lang="fr-CA" i="1" dirty="0" err="1" smtClean="0"/>
              <a:t>cardiopulmonary</a:t>
            </a:r>
            <a:r>
              <a:rPr lang="fr-CA" i="1" dirty="0" smtClean="0"/>
              <a:t> </a:t>
            </a:r>
            <a:r>
              <a:rPr lang="fr-CA" i="1" dirty="0" err="1" smtClean="0"/>
              <a:t>outcomes</a:t>
            </a:r>
            <a:r>
              <a:rPr lang="fr-CA" i="1" dirty="0" smtClean="0"/>
              <a:t> </a:t>
            </a:r>
            <a:r>
              <a:rPr lang="fr-CA" i="1" dirty="0" err="1" smtClean="0"/>
              <a:t>at</a:t>
            </a:r>
            <a:r>
              <a:rPr lang="fr-CA" i="1" dirty="0" smtClean="0"/>
              <a:t> 3 </a:t>
            </a:r>
            <a:r>
              <a:rPr lang="fr-CA" i="1" dirty="0" err="1" smtClean="0"/>
              <a:t>months</a:t>
            </a:r>
            <a:r>
              <a:rPr lang="fr-CA" i="1" dirty="0" smtClean="0"/>
              <a:t>: </a:t>
            </a:r>
            <a:r>
              <a:rPr lang="fr-CA" i="1" dirty="0" err="1" smtClean="0"/>
              <a:t>multicenter</a:t>
            </a:r>
            <a:r>
              <a:rPr lang="fr-CA" i="1" dirty="0" smtClean="0"/>
              <a:t> double-</a:t>
            </a:r>
            <a:r>
              <a:rPr lang="fr-CA" i="1" dirty="0" err="1" smtClean="0"/>
              <a:t>blind</a:t>
            </a:r>
            <a:r>
              <a:rPr lang="fr-CA" i="1" dirty="0" smtClean="0"/>
              <a:t>, placebo-</a:t>
            </a:r>
            <a:r>
              <a:rPr lang="fr-CA" i="1" dirty="0" err="1" smtClean="0"/>
              <a:t>controlled</a:t>
            </a:r>
            <a:r>
              <a:rPr lang="fr-CA" i="1" dirty="0" smtClean="0"/>
              <a:t> </a:t>
            </a:r>
            <a:r>
              <a:rPr lang="fr-CA" i="1" dirty="0" err="1" smtClean="0"/>
              <a:t>randomised</a:t>
            </a:r>
            <a:r>
              <a:rPr lang="fr-CA" i="1" dirty="0" smtClean="0"/>
              <a:t> trial, </a:t>
            </a:r>
            <a:r>
              <a:rPr lang="fr-CA" dirty="0" smtClean="0"/>
              <a:t>Journal of </a:t>
            </a:r>
            <a:r>
              <a:rPr lang="fr-CA" dirty="0" err="1" smtClean="0"/>
              <a:t>Thrombosis</a:t>
            </a:r>
            <a:r>
              <a:rPr lang="fr-CA" dirty="0" smtClean="0"/>
              <a:t> and </a:t>
            </a:r>
            <a:r>
              <a:rPr lang="fr-CA" dirty="0" err="1" smtClean="0"/>
              <a:t>Haemostasis</a:t>
            </a:r>
            <a:r>
              <a:rPr lang="fr-CA" dirty="0" smtClean="0"/>
              <a:t>. 2014; 12: 459-68.</a:t>
            </a:r>
          </a:p>
          <a:p>
            <a:pPr marL="571500" indent="-457200">
              <a:buFont typeface="+mj-lt"/>
              <a:buAutoNum type="arabicPeriod"/>
            </a:pPr>
            <a:r>
              <a:rPr lang="fr-CA" dirty="0" smtClean="0"/>
              <a:t>KONSTANDINIDES, S, VICAUT, E. </a:t>
            </a:r>
            <a:r>
              <a:rPr lang="fr-CA" i="1" dirty="0" smtClean="0"/>
              <a:t>Impact of </a:t>
            </a:r>
            <a:r>
              <a:rPr lang="fr-CA" i="1" dirty="0" err="1" smtClean="0"/>
              <a:t>Thrombolytic</a:t>
            </a:r>
            <a:r>
              <a:rPr lang="fr-CA" i="1" dirty="0" smtClean="0"/>
              <a:t> </a:t>
            </a:r>
            <a:r>
              <a:rPr lang="fr-CA" i="1" dirty="0" err="1" smtClean="0"/>
              <a:t>Therapy</a:t>
            </a:r>
            <a:r>
              <a:rPr lang="fr-CA" i="1" dirty="0" smtClean="0"/>
              <a:t> on the Long-</a:t>
            </a:r>
            <a:r>
              <a:rPr lang="fr-CA" i="1" dirty="0" err="1" smtClean="0"/>
              <a:t>Term</a:t>
            </a:r>
            <a:r>
              <a:rPr lang="fr-CA" i="1" dirty="0" smtClean="0"/>
              <a:t> </a:t>
            </a:r>
            <a:r>
              <a:rPr lang="fr-CA" i="1" dirty="0" err="1" smtClean="0"/>
              <a:t>Outcome</a:t>
            </a:r>
            <a:r>
              <a:rPr lang="fr-CA" i="1" dirty="0" smtClean="0"/>
              <a:t> of </a:t>
            </a:r>
            <a:r>
              <a:rPr lang="fr-CA" i="1" dirty="0" err="1"/>
              <a:t>I</a:t>
            </a:r>
            <a:r>
              <a:rPr lang="fr-CA" i="1" dirty="0" err="1" smtClean="0"/>
              <a:t>ntermediate-Risk</a:t>
            </a:r>
            <a:r>
              <a:rPr lang="fr-CA" i="1" dirty="0" smtClean="0"/>
              <a:t> </a:t>
            </a:r>
            <a:r>
              <a:rPr lang="fr-CA" i="1" dirty="0" err="1" smtClean="0"/>
              <a:t>Pulmonary</a:t>
            </a:r>
            <a:r>
              <a:rPr lang="fr-CA" i="1" dirty="0" smtClean="0"/>
              <a:t> </a:t>
            </a:r>
            <a:r>
              <a:rPr lang="fr-CA" i="1" dirty="0" err="1" smtClean="0"/>
              <a:t>Embolism</a:t>
            </a:r>
            <a:r>
              <a:rPr lang="fr-CA" i="1" dirty="0" smtClean="0"/>
              <a:t>, </a:t>
            </a:r>
            <a:r>
              <a:rPr lang="fr-CA" dirty="0" smtClean="0"/>
              <a:t>Journal of the American </a:t>
            </a:r>
            <a:r>
              <a:rPr lang="fr-CA" dirty="0" err="1" smtClean="0"/>
              <a:t>College</a:t>
            </a:r>
            <a:r>
              <a:rPr lang="fr-CA" dirty="0" smtClean="0"/>
              <a:t> of </a:t>
            </a:r>
            <a:r>
              <a:rPr lang="fr-CA" dirty="0" err="1" smtClean="0"/>
              <a:t>Cardiology</a:t>
            </a:r>
            <a:r>
              <a:rPr lang="fr-CA" dirty="0" smtClean="0"/>
              <a:t>. 2017; Vol 29. No 12. </a:t>
            </a:r>
          </a:p>
          <a:p>
            <a:pPr marL="571500" indent="-457200">
              <a:buFont typeface="+mj-lt"/>
              <a:buAutoNum type="arabicPeriod"/>
            </a:pPr>
            <a:r>
              <a:rPr lang="fr-CA" dirty="0" smtClean="0"/>
              <a:t>KUMAR S. </a:t>
            </a:r>
            <a:r>
              <a:rPr lang="fr-CA" i="1" dirty="0" err="1" smtClean="0"/>
              <a:t>Efficacy</a:t>
            </a:r>
            <a:r>
              <a:rPr lang="fr-CA" i="1" dirty="0" smtClean="0"/>
              <a:t> and </a:t>
            </a:r>
            <a:r>
              <a:rPr lang="fr-CA" i="1" dirty="0" err="1" smtClean="0"/>
              <a:t>Safety</a:t>
            </a:r>
            <a:r>
              <a:rPr lang="fr-CA" i="1" dirty="0" smtClean="0"/>
              <a:t> of </a:t>
            </a:r>
            <a:r>
              <a:rPr lang="fr-CA" i="1" dirty="0" err="1" smtClean="0"/>
              <a:t>Thrombolytic</a:t>
            </a:r>
            <a:r>
              <a:rPr lang="fr-CA" i="1" dirty="0" smtClean="0"/>
              <a:t> </a:t>
            </a:r>
            <a:r>
              <a:rPr lang="fr-CA" i="1" dirty="0" err="1" smtClean="0"/>
              <a:t>Therapy</a:t>
            </a:r>
            <a:r>
              <a:rPr lang="fr-CA" i="1" dirty="0" smtClean="0"/>
              <a:t> in Acute </a:t>
            </a:r>
            <a:r>
              <a:rPr lang="fr-CA" i="1" dirty="0" err="1" smtClean="0"/>
              <a:t>Submassive</a:t>
            </a:r>
            <a:r>
              <a:rPr lang="fr-CA" i="1" dirty="0" smtClean="0"/>
              <a:t> </a:t>
            </a:r>
            <a:r>
              <a:rPr lang="fr-CA" i="1" dirty="0" err="1" smtClean="0"/>
              <a:t>Pulmonary</a:t>
            </a:r>
            <a:r>
              <a:rPr lang="fr-CA" i="1" dirty="0" smtClean="0"/>
              <a:t> </a:t>
            </a:r>
            <a:r>
              <a:rPr lang="fr-CA" i="1" dirty="0" err="1" smtClean="0"/>
              <a:t>Embolism</a:t>
            </a:r>
            <a:r>
              <a:rPr lang="fr-CA" i="1" dirty="0" smtClean="0"/>
              <a:t>: </a:t>
            </a:r>
            <a:r>
              <a:rPr lang="fr-CA" i="1" dirty="0" err="1" smtClean="0"/>
              <a:t>Follow</a:t>
            </a:r>
            <a:r>
              <a:rPr lang="fr-CA" i="1" dirty="0" smtClean="0"/>
              <a:t>-Up </a:t>
            </a:r>
            <a:r>
              <a:rPr lang="fr-CA" i="1" dirty="0" err="1" smtClean="0"/>
              <a:t>Study</a:t>
            </a:r>
            <a:r>
              <a:rPr lang="fr-CA" i="1" dirty="0" smtClean="0"/>
              <a:t>,</a:t>
            </a:r>
            <a:r>
              <a:rPr lang="fr-CA" dirty="0" smtClean="0"/>
              <a:t> J </a:t>
            </a:r>
            <a:r>
              <a:rPr lang="fr-CA" dirty="0" err="1" smtClean="0"/>
              <a:t>Cli</a:t>
            </a:r>
            <a:r>
              <a:rPr lang="fr-CA" dirty="0" smtClean="0"/>
              <a:t> Med </a:t>
            </a:r>
            <a:r>
              <a:rPr lang="fr-CA" dirty="0" err="1" smtClean="0"/>
              <a:t>Res</a:t>
            </a:r>
            <a:r>
              <a:rPr lang="fr-CA" dirty="0" smtClean="0"/>
              <a:t>. 2017; 9 (2): 163-169.</a:t>
            </a:r>
          </a:p>
          <a:p>
            <a:pPr marL="571500" indent="-457200">
              <a:buFont typeface="+mj-lt"/>
              <a:buAutoNum type="arabicPeriod"/>
            </a:pPr>
            <a:r>
              <a:rPr lang="fr-CA" dirty="0" smtClean="0"/>
              <a:t>TAYLOR THOMPSON B. </a:t>
            </a:r>
            <a:r>
              <a:rPr lang="fr-CA" i="1" dirty="0" err="1" smtClean="0"/>
              <a:t>Overview</a:t>
            </a:r>
            <a:r>
              <a:rPr lang="fr-CA" i="1" dirty="0" smtClean="0"/>
              <a:t> of acute </a:t>
            </a:r>
            <a:r>
              <a:rPr lang="fr-CA" i="1" dirty="0" err="1" smtClean="0"/>
              <a:t>pulmonary</a:t>
            </a:r>
            <a:r>
              <a:rPr lang="fr-CA" i="1" dirty="0" smtClean="0"/>
              <a:t> </a:t>
            </a:r>
            <a:r>
              <a:rPr lang="fr-CA" i="1" dirty="0" err="1" smtClean="0"/>
              <a:t>embolism</a:t>
            </a:r>
            <a:r>
              <a:rPr lang="fr-CA" i="1" dirty="0" smtClean="0"/>
              <a:t> in </a:t>
            </a:r>
            <a:r>
              <a:rPr lang="fr-CA" i="1" dirty="0" err="1" smtClean="0"/>
              <a:t>adults</a:t>
            </a:r>
            <a:r>
              <a:rPr lang="fr-CA" i="1" dirty="0" smtClean="0"/>
              <a:t>, </a:t>
            </a:r>
            <a:r>
              <a:rPr lang="fr-CA" dirty="0" err="1" smtClean="0"/>
              <a:t>UpToDate</a:t>
            </a:r>
            <a:r>
              <a:rPr lang="fr-CA" dirty="0" smtClean="0"/>
              <a:t>, mars 2017.  </a:t>
            </a:r>
          </a:p>
          <a:p>
            <a:pPr marL="571500" indent="-457200">
              <a:buFont typeface="+mj-lt"/>
              <a:buAutoNum type="arabicPeriod"/>
            </a:pPr>
            <a:r>
              <a:rPr lang="fr-CA" dirty="0" smtClean="0"/>
              <a:t>CHAUNY, J-M. </a:t>
            </a:r>
            <a:r>
              <a:rPr lang="fr-CA" i="1" dirty="0" smtClean="0"/>
              <a:t>L’investigation de l’embolie pulmonaire à l’urgence, </a:t>
            </a:r>
            <a:r>
              <a:rPr lang="fr-CA" dirty="0" smtClean="0"/>
              <a:t>AMUQ, mars 2017. </a:t>
            </a:r>
          </a:p>
          <a:p>
            <a:pPr marL="571500" indent="-457200">
              <a:buFont typeface="+mj-lt"/>
              <a:buAutoNum type="arabicPeriod"/>
            </a:pPr>
            <a:r>
              <a:rPr lang="fr-CA" dirty="0">
                <a:solidFill>
                  <a:srgbClr val="000000"/>
                </a:solidFill>
              </a:rPr>
              <a:t>Image diapo 12: </a:t>
            </a:r>
            <a:r>
              <a:rPr lang="fr-CA" i="1" dirty="0">
                <a:solidFill>
                  <a:srgbClr val="000000"/>
                </a:solidFill>
                <a:hlinkClick r:id="rId3"/>
              </a:rPr>
              <a:t>http://www.docteurclic.com/galerie-photos/</a:t>
            </a:r>
            <a:r>
              <a:rPr lang="fr-CA" i="1" dirty="0" smtClean="0">
                <a:solidFill>
                  <a:srgbClr val="000000"/>
                </a:solidFill>
                <a:hlinkClick r:id="rId3"/>
              </a:rPr>
              <a:t>image_2913_m.jpg</a:t>
            </a:r>
            <a:r>
              <a:rPr lang="fr-CA" i="1" dirty="0" smtClean="0">
                <a:solidFill>
                  <a:srgbClr val="000000"/>
                </a:solidFill>
              </a:rPr>
              <a:t>, </a:t>
            </a:r>
            <a:r>
              <a:rPr lang="fr-CA" dirty="0" smtClean="0">
                <a:solidFill>
                  <a:srgbClr val="000000"/>
                </a:solidFill>
              </a:rPr>
              <a:t>28 mai 2017. </a:t>
            </a:r>
            <a:endParaRPr lang="fr-CA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 smtClean="0"/>
              <a:t>Objectifs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392"/>
            <a:ext cx="7620000" cy="3600450"/>
          </a:xfrm>
        </p:spPr>
        <p:txBody>
          <a:bodyPr>
            <a:normAutofit/>
          </a:bodyPr>
          <a:lstStyle/>
          <a:p>
            <a:r>
              <a:rPr lang="fr-FR" dirty="0"/>
              <a:t>Déterminer l’impact sur la mortalité de la thrombolyse systémique dans les embolies pulmonaires </a:t>
            </a:r>
            <a:r>
              <a:rPr lang="fr-FR" dirty="0" err="1"/>
              <a:t>submassives</a:t>
            </a:r>
            <a:endParaRPr lang="fr-FR" dirty="0"/>
          </a:p>
          <a:p>
            <a:endParaRPr lang="fr-FR" dirty="0"/>
          </a:p>
          <a:p>
            <a:r>
              <a:rPr lang="fr-FR" dirty="0"/>
              <a:t>Évaluer si les risques de saignement sont significatifs avec la thrombolyse</a:t>
            </a:r>
          </a:p>
          <a:p>
            <a:endParaRPr lang="fr-FR" dirty="0"/>
          </a:p>
          <a:p>
            <a:r>
              <a:rPr lang="fr-FR" dirty="0"/>
              <a:t>Mesurer l’impact fonctionnel de la thrombolyse</a:t>
            </a:r>
          </a:p>
          <a:p>
            <a:pPr marL="11430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772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 smtClean="0"/>
              <a:t>Introduction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dirty="0"/>
              <a:t>L’embolie pulmonaire (EP) = </a:t>
            </a:r>
            <a:r>
              <a:rPr lang="fr-FR" dirty="0" smtClean="0"/>
              <a:t>3</a:t>
            </a:r>
            <a:r>
              <a:rPr lang="fr-FR" baseline="30000" dirty="0" smtClean="0"/>
              <a:t>ième</a:t>
            </a:r>
            <a:r>
              <a:rPr lang="fr-FR" dirty="0" smtClean="0"/>
              <a:t> </a:t>
            </a:r>
            <a:r>
              <a:rPr lang="fr-FR" dirty="0"/>
              <a:t>cause de mortalité </a:t>
            </a:r>
            <a:r>
              <a:rPr lang="fr-FR" dirty="0" smtClean="0"/>
              <a:t>cardiovasculaire</a:t>
            </a:r>
            <a:endParaRPr lang="fr-FR" dirty="0"/>
          </a:p>
          <a:p>
            <a:r>
              <a:rPr lang="fr-FR" dirty="0"/>
              <a:t>Risque à long-terme de récurrence et d’hypertension pulmonaire </a:t>
            </a:r>
            <a:r>
              <a:rPr lang="fr-FR" dirty="0" smtClean="0"/>
              <a:t>chronique</a:t>
            </a:r>
            <a:endParaRPr lang="fr-FR" dirty="0"/>
          </a:p>
          <a:p>
            <a:r>
              <a:rPr lang="fr-FR" dirty="0"/>
              <a:t>Le </a:t>
            </a:r>
            <a:r>
              <a:rPr lang="fr-FR" dirty="0" smtClean="0"/>
              <a:t>traitement recommandé </a:t>
            </a:r>
            <a:r>
              <a:rPr lang="fr-FR" dirty="0"/>
              <a:t>:</a:t>
            </a:r>
          </a:p>
          <a:p>
            <a:pPr lvl="1"/>
            <a:r>
              <a:rPr lang="fr-FR" sz="2200" dirty="0"/>
              <a:t>EP à haut-risque : thrombolyse suivi d’anticoagulation</a:t>
            </a:r>
          </a:p>
          <a:p>
            <a:pPr lvl="1"/>
            <a:r>
              <a:rPr lang="fr-FR" sz="2200" dirty="0"/>
              <a:t>EP à bas-risque : anticoagulation</a:t>
            </a:r>
          </a:p>
          <a:p>
            <a:pPr lvl="1"/>
            <a:r>
              <a:rPr lang="fr-FR" sz="2200" dirty="0"/>
              <a:t>EP à risque modéré : thrombolyse? suivi </a:t>
            </a:r>
            <a:r>
              <a:rPr lang="fr-FR" sz="2200" dirty="0" smtClean="0"/>
              <a:t>d’anticoagulation</a:t>
            </a:r>
            <a:endParaRPr lang="fr-FR" sz="2200" dirty="0"/>
          </a:p>
          <a:p>
            <a:r>
              <a:rPr lang="fr-FR" dirty="0"/>
              <a:t>1-2% risque de saignement intracrânien </a:t>
            </a:r>
            <a:r>
              <a:rPr lang="fr-FR" dirty="0" smtClean="0"/>
              <a:t>avec la </a:t>
            </a:r>
            <a:r>
              <a:rPr lang="fr-FR" dirty="0"/>
              <a:t>thrombolyse</a:t>
            </a:r>
          </a:p>
          <a:p>
            <a:endParaRPr lang="fr-FR" dirty="0"/>
          </a:p>
          <a:p>
            <a:endParaRPr lang="fr-FR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307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 smtClean="0"/>
              <a:t>Méthodologie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7872884" cy="3600450"/>
          </a:xfrm>
        </p:spPr>
        <p:txBody>
          <a:bodyPr>
            <a:noAutofit/>
          </a:bodyPr>
          <a:lstStyle/>
          <a:p>
            <a:r>
              <a:rPr lang="fr-FR" dirty="0"/>
              <a:t>Revue de la littérature via </a:t>
            </a:r>
            <a:r>
              <a:rPr lang="fr-FR" dirty="0" err="1"/>
              <a:t>Medline</a:t>
            </a:r>
            <a:endParaRPr lang="fr-FR" dirty="0"/>
          </a:p>
          <a:p>
            <a:pPr lvl="1"/>
            <a:r>
              <a:rPr lang="fr-FR" sz="2200" dirty="0"/>
              <a:t>Recherche d’essais cliniques randomisés et de méta-analyses</a:t>
            </a:r>
          </a:p>
          <a:p>
            <a:pPr lvl="1"/>
            <a:r>
              <a:rPr lang="fr-FR" sz="2200" dirty="0"/>
              <a:t>Entre 2012 et 2017</a:t>
            </a:r>
          </a:p>
          <a:p>
            <a:pPr lvl="1"/>
            <a:r>
              <a:rPr lang="fr-FR" sz="2200" dirty="0"/>
              <a:t>Sélection de 4 études et </a:t>
            </a:r>
            <a:r>
              <a:rPr lang="fr-FR" sz="2200" dirty="0" smtClean="0"/>
              <a:t>d’une </a:t>
            </a:r>
            <a:r>
              <a:rPr lang="fr-FR" sz="2200" dirty="0"/>
              <a:t>méta-</a:t>
            </a:r>
            <a:r>
              <a:rPr lang="fr-FR" sz="2200" dirty="0" smtClean="0"/>
              <a:t>analyse</a:t>
            </a:r>
            <a:endParaRPr lang="fr-FR" dirty="0"/>
          </a:p>
          <a:p>
            <a:r>
              <a:rPr lang="fr-FR" b="1" dirty="0">
                <a:solidFill>
                  <a:srgbClr val="3366FF"/>
                </a:solidFill>
              </a:rPr>
              <a:t>P</a:t>
            </a:r>
            <a:r>
              <a:rPr lang="fr-FR" dirty="0"/>
              <a:t> : Adultes se présentant avec EP </a:t>
            </a:r>
            <a:r>
              <a:rPr lang="fr-FR" dirty="0" err="1" smtClean="0"/>
              <a:t>submassive</a:t>
            </a:r>
            <a:endParaRPr lang="fr-FR" dirty="0"/>
          </a:p>
          <a:p>
            <a:r>
              <a:rPr lang="fr-FR" b="1" dirty="0" smtClean="0">
                <a:solidFill>
                  <a:srgbClr val="3366FF"/>
                </a:solidFill>
              </a:rPr>
              <a:t>I </a:t>
            </a:r>
            <a:r>
              <a:rPr lang="fr-FR" dirty="0" smtClean="0"/>
              <a:t>: </a:t>
            </a:r>
            <a:r>
              <a:rPr lang="fr-FR" dirty="0"/>
              <a:t>Utilisation de la thrombolyse en plus de </a:t>
            </a:r>
            <a:r>
              <a:rPr lang="fr-FR" dirty="0" smtClean="0"/>
              <a:t>l’anticoagulation</a:t>
            </a:r>
            <a:endParaRPr lang="fr-FR" dirty="0"/>
          </a:p>
          <a:p>
            <a:r>
              <a:rPr lang="fr-FR" b="1" dirty="0" smtClean="0">
                <a:solidFill>
                  <a:srgbClr val="3366FF"/>
                </a:solidFill>
              </a:rPr>
              <a:t>C</a:t>
            </a:r>
            <a:r>
              <a:rPr lang="fr-FR" dirty="0" smtClean="0">
                <a:solidFill>
                  <a:srgbClr val="3366FF"/>
                </a:solidFill>
              </a:rPr>
              <a:t> </a:t>
            </a:r>
            <a:r>
              <a:rPr lang="fr-FR" dirty="0"/>
              <a:t>: Anticoagulation </a:t>
            </a:r>
            <a:r>
              <a:rPr lang="fr-FR" dirty="0" smtClean="0"/>
              <a:t>standard</a:t>
            </a:r>
            <a:endParaRPr lang="fr-FR" dirty="0"/>
          </a:p>
          <a:p>
            <a:r>
              <a:rPr lang="fr-FR" b="1" dirty="0">
                <a:solidFill>
                  <a:srgbClr val="3366FF"/>
                </a:solidFill>
              </a:rPr>
              <a:t>O</a:t>
            </a:r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/>
              <a:t>: Diminue la mortalité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772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067"/>
            <a:ext cx="7620000" cy="857250"/>
          </a:xfrm>
        </p:spPr>
        <p:txBody>
          <a:bodyPr/>
          <a:lstStyle/>
          <a:p>
            <a:r>
              <a:rPr lang="fr-CA" sz="4000" dirty="0" smtClean="0"/>
              <a:t>MOPPET (2013)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7195"/>
            <a:ext cx="7991380" cy="105708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Essai clinique randomisé prospectif non aveugle </a:t>
            </a:r>
            <a:r>
              <a:rPr lang="fr-FR" dirty="0" err="1"/>
              <a:t>unicentrique</a:t>
            </a:r>
            <a:endParaRPr lang="fr-FR" dirty="0"/>
          </a:p>
          <a:p>
            <a:r>
              <a:rPr lang="fr-FR" dirty="0"/>
              <a:t>Définition d’EP </a:t>
            </a:r>
            <a:r>
              <a:rPr lang="fr-FR" dirty="0" err="1"/>
              <a:t>submassive</a:t>
            </a:r>
            <a:r>
              <a:rPr lang="fr-FR" dirty="0"/>
              <a:t> n’inclut pas dysfonction VD</a:t>
            </a:r>
          </a:p>
          <a:p>
            <a:r>
              <a:rPr lang="fr-FR" dirty="0"/>
              <a:t>Utilisation 1/2 dose de thrombolyse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3"/>
          <a:stretch/>
        </p:blipFill>
        <p:spPr>
          <a:xfrm>
            <a:off x="1646735" y="2125218"/>
            <a:ext cx="4512905" cy="1319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710" b="14004"/>
          <a:stretch/>
        </p:blipFill>
        <p:spPr>
          <a:xfrm>
            <a:off x="1646735" y="3444738"/>
            <a:ext cx="4512905" cy="169876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440360" y="2849562"/>
            <a:ext cx="206375" cy="111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ight Arrow 6"/>
          <p:cNvSpPr/>
          <p:nvPr/>
        </p:nvSpPr>
        <p:spPr>
          <a:xfrm>
            <a:off x="1440360" y="3016249"/>
            <a:ext cx="206375" cy="111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ight Arrow 7"/>
          <p:cNvSpPr/>
          <p:nvPr/>
        </p:nvSpPr>
        <p:spPr>
          <a:xfrm>
            <a:off x="1440360" y="4541942"/>
            <a:ext cx="206375" cy="111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728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" t="2386" r="1613" b="1952"/>
          <a:stretch/>
        </p:blipFill>
        <p:spPr>
          <a:xfrm>
            <a:off x="3807621" y="1246748"/>
            <a:ext cx="4640202" cy="3457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 smtClean="0"/>
              <a:t>TOPCOAT (2014)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6748"/>
            <a:ext cx="6127722" cy="3600450"/>
          </a:xfrm>
        </p:spPr>
        <p:txBody>
          <a:bodyPr/>
          <a:lstStyle/>
          <a:p>
            <a:r>
              <a:rPr lang="fr-FR" dirty="0"/>
              <a:t>Essai clinique randomisé </a:t>
            </a:r>
            <a:br>
              <a:rPr lang="fr-FR" dirty="0"/>
            </a:br>
            <a:r>
              <a:rPr lang="fr-FR" dirty="0" smtClean="0"/>
              <a:t>contrôlé</a:t>
            </a:r>
            <a:r>
              <a:rPr lang="fr-FR" dirty="0"/>
              <a:t>, multicentrique, </a:t>
            </a:r>
            <a:br>
              <a:rPr lang="fr-FR" dirty="0"/>
            </a:br>
            <a:r>
              <a:rPr lang="fr-FR" dirty="0" smtClean="0"/>
              <a:t>double </a:t>
            </a:r>
            <a:r>
              <a:rPr lang="fr-FR" dirty="0"/>
              <a:t>aveugle de 83 </a:t>
            </a:r>
            <a:r>
              <a:rPr lang="fr-FR" dirty="0" smtClean="0"/>
              <a:t>patients</a:t>
            </a:r>
          </a:p>
          <a:p>
            <a:endParaRPr lang="fr-FR" dirty="0" smtClean="0"/>
          </a:p>
          <a:p>
            <a:r>
              <a:rPr lang="fr-FR" dirty="0" smtClean="0"/>
              <a:t>Étude </a:t>
            </a:r>
            <a:r>
              <a:rPr lang="fr-FR" dirty="0"/>
              <a:t>terminée </a:t>
            </a:r>
            <a:r>
              <a:rPr lang="fr-FR" dirty="0" smtClean="0"/>
              <a:t>précocément</a:t>
            </a:r>
          </a:p>
          <a:p>
            <a:endParaRPr lang="fr-FR" dirty="0" smtClean="0"/>
          </a:p>
          <a:p>
            <a:r>
              <a:rPr lang="fr-FR" dirty="0" smtClean="0"/>
              <a:t>Issue </a:t>
            </a:r>
            <a:r>
              <a:rPr lang="fr-FR" dirty="0"/>
              <a:t>primaire composée</a:t>
            </a:r>
          </a:p>
          <a:p>
            <a:endParaRPr lang="fr-FR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772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 smtClean="0"/>
              <a:t> PEITHO (2014)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7811916" cy="3600450"/>
          </a:xfrm>
        </p:spPr>
        <p:txBody>
          <a:bodyPr>
            <a:noAutofit/>
          </a:bodyPr>
          <a:lstStyle/>
          <a:p>
            <a:r>
              <a:rPr lang="fr-CA" b="1" dirty="0" smtClean="0"/>
              <a:t>Essai clinique randomisé à double aveugle</a:t>
            </a:r>
          </a:p>
          <a:p>
            <a:r>
              <a:rPr lang="fr-CA" dirty="0" smtClean="0"/>
              <a:t>Issue primaire: Décès ou compromis hémodynamique dans les 7 jours suivant la randomisation</a:t>
            </a:r>
          </a:p>
          <a:p>
            <a:pPr marL="114300" indent="0">
              <a:buNone/>
            </a:pPr>
            <a:r>
              <a:rPr lang="fr-CA" b="1" dirty="0" smtClean="0"/>
              <a:t/>
            </a:r>
            <a:br>
              <a:rPr lang="fr-CA" b="1" dirty="0" smtClean="0"/>
            </a:br>
            <a:endParaRPr lang="fr-CA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03" y="2633897"/>
            <a:ext cx="7922111" cy="184766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8914" y="3443340"/>
            <a:ext cx="206375" cy="111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ight Arrow 6"/>
          <p:cNvSpPr/>
          <p:nvPr/>
        </p:nvSpPr>
        <p:spPr>
          <a:xfrm>
            <a:off x="505289" y="3906889"/>
            <a:ext cx="206375" cy="111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18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05" y="150251"/>
            <a:ext cx="7272575" cy="31300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8703"/>
            <a:ext cx="7620000" cy="330584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fr-CA" dirty="0" smtClean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Inclusion tardive des patients</a:t>
            </a:r>
          </a:p>
          <a:p>
            <a:r>
              <a:rPr lang="fr-CA" dirty="0" smtClean="0"/>
              <a:t>Bolus d’héparine utilisé et PTT élevé</a:t>
            </a:r>
          </a:p>
          <a:p>
            <a:r>
              <a:rPr lang="fr-CA" dirty="0" smtClean="0"/>
              <a:t>Moyenne </a:t>
            </a:r>
            <a:r>
              <a:rPr lang="fr-CA" b="1" dirty="0" smtClean="0"/>
              <a:t>d’âge 70 ans</a:t>
            </a:r>
            <a:r>
              <a:rPr lang="fr-CA" dirty="0" smtClean="0"/>
              <a:t>, avec risque de saignement tendant à augmenter &gt; 75 ans</a:t>
            </a:r>
            <a:endParaRPr lang="fr-CA" b="1" dirty="0" smtClean="0"/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2"/>
            <a:endParaRPr lang="fr-CA" dirty="0" smtClean="0"/>
          </a:p>
          <a:p>
            <a:pPr lvl="2"/>
            <a:endParaRPr lang="fr-CA" dirty="0" smtClean="0"/>
          </a:p>
          <a:p>
            <a:pPr lvl="1"/>
            <a:endParaRPr lang="fr-CA" dirty="0" smtClean="0"/>
          </a:p>
        </p:txBody>
      </p:sp>
      <p:sp>
        <p:nvSpPr>
          <p:cNvPr id="6" name="Right Arrow 5"/>
          <p:cNvSpPr/>
          <p:nvPr/>
        </p:nvSpPr>
        <p:spPr>
          <a:xfrm>
            <a:off x="189229" y="1449062"/>
            <a:ext cx="206375" cy="111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ight Arrow 6"/>
          <p:cNvSpPr/>
          <p:nvPr/>
        </p:nvSpPr>
        <p:spPr>
          <a:xfrm>
            <a:off x="189230" y="2127250"/>
            <a:ext cx="206375" cy="111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Oval 3"/>
          <p:cNvSpPr/>
          <p:nvPr/>
        </p:nvSpPr>
        <p:spPr>
          <a:xfrm>
            <a:off x="3672533" y="2559923"/>
            <a:ext cx="698500" cy="206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686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910" y="137519"/>
            <a:ext cx="8003512" cy="857250"/>
          </a:xfrm>
        </p:spPr>
        <p:txBody>
          <a:bodyPr/>
          <a:lstStyle/>
          <a:p>
            <a:r>
              <a:rPr lang="fr-FR" sz="4000" dirty="0"/>
              <a:t>Issue à long-terme </a:t>
            </a:r>
            <a:r>
              <a:rPr lang="fr-FR" sz="4000" dirty="0" smtClean="0"/>
              <a:t>de </a:t>
            </a:r>
            <a:r>
              <a:rPr lang="fr-FR" sz="4000" dirty="0"/>
              <a:t>PEITHO (2017)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0435" y="908748"/>
            <a:ext cx="5585117" cy="3600450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dirty="0"/>
              <a:t>Étude prospective avec suivi à long-terme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b="1" dirty="0"/>
              <a:t>70% des patients de </a:t>
            </a:r>
            <a:r>
              <a:rPr lang="fr-FR" b="1" dirty="0" smtClean="0"/>
              <a:t>PEITHO</a:t>
            </a:r>
          </a:p>
          <a:p>
            <a:endParaRPr lang="fr-FR" b="1" dirty="0"/>
          </a:p>
          <a:p>
            <a:r>
              <a:rPr lang="fr-FR" dirty="0"/>
              <a:t>Aucune différence entre les 2 </a:t>
            </a:r>
            <a:r>
              <a:rPr lang="fr-FR" dirty="0" smtClean="0"/>
              <a:t>groupes concernant: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es trouvailles échographiques</a:t>
            </a:r>
            <a:endParaRPr lang="fr-FR" dirty="0"/>
          </a:p>
          <a:p>
            <a:pPr lvl="1"/>
            <a:r>
              <a:rPr lang="fr-FR" dirty="0" smtClean="0"/>
              <a:t>le diagnostic définitif </a:t>
            </a:r>
            <a:r>
              <a:rPr lang="fr-FR" dirty="0"/>
              <a:t>d’hypertension pulmonaire </a:t>
            </a:r>
            <a:r>
              <a:rPr lang="fr-FR" dirty="0" smtClean="0"/>
              <a:t>chronique</a:t>
            </a:r>
            <a:endParaRPr lang="fr-FR" dirty="0"/>
          </a:p>
          <a:p>
            <a:pPr lvl="1"/>
            <a:r>
              <a:rPr lang="fr-FR" dirty="0"/>
              <a:t>l</a:t>
            </a:r>
            <a:r>
              <a:rPr lang="fr-FR" dirty="0" smtClean="0"/>
              <a:t>e niveau des </a:t>
            </a:r>
            <a:r>
              <a:rPr lang="fr-FR" dirty="0"/>
              <a:t>classes fonctionnelles du NYHA</a:t>
            </a:r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5"/>
          <a:stretch/>
        </p:blipFill>
        <p:spPr>
          <a:xfrm>
            <a:off x="5315588" y="1063229"/>
            <a:ext cx="3542589" cy="39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528</TotalTime>
  <Words>650</Words>
  <Application>Microsoft Office PowerPoint</Application>
  <PresentationFormat>Affichage à l'écran (16:9)</PresentationFormat>
  <Paragraphs>131</Paragraphs>
  <Slides>15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Adjacency</vt:lpstr>
      <vt:lpstr>La thrombolyse systémique: une option dans l’embolie pulmonaire submassive?</vt:lpstr>
      <vt:lpstr>Objectifs</vt:lpstr>
      <vt:lpstr>Introduction</vt:lpstr>
      <vt:lpstr>Méthodologie</vt:lpstr>
      <vt:lpstr>MOPPET (2013)</vt:lpstr>
      <vt:lpstr>TOPCOAT (2014)</vt:lpstr>
      <vt:lpstr> PEITHO (2014)</vt:lpstr>
      <vt:lpstr>Présentation PowerPoint</vt:lpstr>
      <vt:lpstr>Issue à long-terme de PEITHO (2017)</vt:lpstr>
      <vt:lpstr>Initial thrombolysis treatment compared with anticoagulation for acute intermediate-risk pulmonary embolism: a meta-analysis (2015)</vt:lpstr>
      <vt:lpstr>Méta-analyse</vt:lpstr>
      <vt:lpstr>Conclusion</vt:lpstr>
      <vt:lpstr>Conclusion</vt:lpstr>
      <vt:lpstr>À venir?</vt:lpstr>
      <vt:lpstr>Références</vt:lpstr>
    </vt:vector>
  </TitlesOfParts>
  <Company>Université de Montréal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thrombolyse en embolie pulmonaire sub-massive…</dc:title>
  <dc:creator>Karine Gourd</dc:creator>
  <cp:lastModifiedBy>Dagenais Danielle</cp:lastModifiedBy>
  <cp:revision>64</cp:revision>
  <cp:lastPrinted>2017-05-28T14:40:18Z</cp:lastPrinted>
  <dcterms:created xsi:type="dcterms:W3CDTF">2017-04-22T03:28:05Z</dcterms:created>
  <dcterms:modified xsi:type="dcterms:W3CDTF">2017-05-28T17:50:58Z</dcterms:modified>
</cp:coreProperties>
</file>