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 autoCompressPictures="0">
  <p:sldMasterIdLst>
    <p:sldMasterId id="214748384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91" r:id="rId10"/>
    <p:sldId id="264" r:id="rId11"/>
    <p:sldId id="277" r:id="rId12"/>
    <p:sldId id="278" r:id="rId13"/>
    <p:sldId id="276" r:id="rId14"/>
    <p:sldId id="292" r:id="rId15"/>
    <p:sldId id="286" r:id="rId16"/>
    <p:sldId id="265" r:id="rId17"/>
    <p:sldId id="28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90" r:id="rId26"/>
    <p:sldId id="293" r:id="rId27"/>
    <p:sldId id="279" r:id="rId28"/>
    <p:sldId id="280" r:id="rId29"/>
    <p:sldId id="281" r:id="rId30"/>
    <p:sldId id="282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3" name="MBF" initials="UdMO [43]" lastIdx="1" clrIdx="42">
    <p:extLst/>
  </p:cmAuthor>
  <p:cmAuthor id="1" name="MBF" initials="UdMO" lastIdx="1" clrIdx="0">
    <p:extLst/>
  </p:cmAuthor>
  <p:cmAuthor id="44" name="MBF" initials="UdMO [44]" lastIdx="1" clrIdx="43">
    <p:extLst/>
  </p:cmAuthor>
  <p:cmAuthor id="2" name="MBF" initials="UdMO [2]" lastIdx="1" clrIdx="1">
    <p:extLst/>
  </p:cmAuthor>
  <p:cmAuthor id="45" name="MBF" initials="UdMO [45]" lastIdx="1" clrIdx="44">
    <p:extLst/>
  </p:cmAuthor>
  <p:cmAuthor id="3" name="MBF" initials="UdMO [3]" lastIdx="1" clrIdx="2">
    <p:extLst/>
  </p:cmAuthor>
  <p:cmAuthor id="46" name="MBF" initials="UdMO [46]" lastIdx="1" clrIdx="45">
    <p:extLst/>
  </p:cmAuthor>
  <p:cmAuthor id="4" name="MBF" initials="UdMO [4]" lastIdx="1" clrIdx="3">
    <p:extLst/>
  </p:cmAuthor>
  <p:cmAuthor id="47" name="MBF" initials="UdMO [47]" lastIdx="1" clrIdx="46">
    <p:extLst/>
  </p:cmAuthor>
  <p:cmAuthor id="5" name="MBF" initials="UdMO [5]" lastIdx="1" clrIdx="4">
    <p:extLst/>
  </p:cmAuthor>
  <p:cmAuthor id="48" name="MBF" initials="UdMO [48]" lastIdx="1" clrIdx="47">
    <p:extLst/>
  </p:cmAuthor>
  <p:cmAuthor id="6" name="MBF" initials="UdMO [6]" lastIdx="1" clrIdx="5">
    <p:extLst/>
  </p:cmAuthor>
  <p:cmAuthor id="7" name="MBF" initials="UdMO [7]" lastIdx="1" clrIdx="6">
    <p:extLst/>
  </p:cmAuthor>
  <p:cmAuthor id="8" name="MBF" initials="UdMO [8]" lastIdx="1" clrIdx="7">
    <p:extLst/>
  </p:cmAuthor>
  <p:cmAuthor id="9" name="MBF" initials="UdMO [9]" lastIdx="1" clrIdx="8">
    <p:extLst/>
  </p:cmAuthor>
  <p:cmAuthor id="10" name="MBF" initials="UdMO [10]" lastIdx="1" clrIdx="9">
    <p:extLst/>
  </p:cmAuthor>
  <p:cmAuthor id="11" name="MBF" initials="UdMO [11]" lastIdx="1" clrIdx="10">
    <p:extLst/>
  </p:cmAuthor>
  <p:cmAuthor id="12" name="MBF" initials="UdMO [12]" lastIdx="1" clrIdx="11">
    <p:extLst/>
  </p:cmAuthor>
  <p:cmAuthor id="13" name="MBF" initials="UdMO [13]" lastIdx="1" clrIdx="12">
    <p:extLst/>
  </p:cmAuthor>
  <p:cmAuthor id="14" name="MBF" initials="UdMO [14]" lastIdx="1" clrIdx="13">
    <p:extLst/>
  </p:cmAuthor>
  <p:cmAuthor id="15" name="MBF" initials="UdMO [15]" lastIdx="1" clrIdx="14">
    <p:extLst/>
  </p:cmAuthor>
  <p:cmAuthor id="16" name="MBF" initials="UdMO [16]" lastIdx="1" clrIdx="15">
    <p:extLst/>
  </p:cmAuthor>
  <p:cmAuthor id="17" name="MBF" initials="UdMO [17]" lastIdx="1" clrIdx="16">
    <p:extLst/>
  </p:cmAuthor>
  <p:cmAuthor id="18" name="MBF" initials="UdMO [18]" lastIdx="1" clrIdx="17">
    <p:extLst/>
  </p:cmAuthor>
  <p:cmAuthor id="19" name="MBF" initials="UdMO [19]" lastIdx="1" clrIdx="18">
    <p:extLst/>
  </p:cmAuthor>
  <p:cmAuthor id="20" name="MBF" initials="UdMO [20]" lastIdx="1" clrIdx="19">
    <p:extLst/>
  </p:cmAuthor>
  <p:cmAuthor id="21" name="MBF" initials="UdMO [21]" lastIdx="1" clrIdx="20">
    <p:extLst/>
  </p:cmAuthor>
  <p:cmAuthor id="22" name="MBF" initials="UdMO [22]" lastIdx="1" clrIdx="21">
    <p:extLst/>
  </p:cmAuthor>
  <p:cmAuthor id="23" name="MBF" initials="UdMO [23]" lastIdx="1" clrIdx="22">
    <p:extLst/>
  </p:cmAuthor>
  <p:cmAuthor id="24" name="MBF" initials="UdMO [24]" lastIdx="1" clrIdx="23">
    <p:extLst/>
  </p:cmAuthor>
  <p:cmAuthor id="25" name="MBF" initials="UdMO [25]" lastIdx="1" clrIdx="24">
    <p:extLst/>
  </p:cmAuthor>
  <p:cmAuthor id="26" name="MBF" initials="UdMO [26]" lastIdx="1" clrIdx="25">
    <p:extLst/>
  </p:cmAuthor>
  <p:cmAuthor id="27" name="MBF" initials="UdMO [27]" lastIdx="1" clrIdx="26">
    <p:extLst/>
  </p:cmAuthor>
  <p:cmAuthor id="28" name="MBF" initials="UdMO [28]" lastIdx="1" clrIdx="27">
    <p:extLst/>
  </p:cmAuthor>
  <p:cmAuthor id="29" name="MBF" initials="UdMO [29]" lastIdx="1" clrIdx="28">
    <p:extLst/>
  </p:cmAuthor>
  <p:cmAuthor id="30" name="MBF" initials="UdMO [30]" lastIdx="1" clrIdx="29">
    <p:extLst/>
  </p:cmAuthor>
  <p:cmAuthor id="31" name="MBF" initials="UdMO [31]" lastIdx="1" clrIdx="30">
    <p:extLst/>
  </p:cmAuthor>
  <p:cmAuthor id="32" name="MBF" initials="UdMO [32]" lastIdx="1" clrIdx="31">
    <p:extLst/>
  </p:cmAuthor>
  <p:cmAuthor id="33" name="MBF" initials="UdMO [33]" lastIdx="1" clrIdx="32">
    <p:extLst/>
  </p:cmAuthor>
  <p:cmAuthor id="34" name="MBF" initials="UdMO [34]" lastIdx="1" clrIdx="33">
    <p:extLst/>
  </p:cmAuthor>
  <p:cmAuthor id="35" name="MBF" initials="UdMO [35]" lastIdx="1" clrIdx="34">
    <p:extLst/>
  </p:cmAuthor>
  <p:cmAuthor id="36" name="MBF" initials="UdMO [36]" lastIdx="1" clrIdx="35">
    <p:extLst/>
  </p:cmAuthor>
  <p:cmAuthor id="37" name="MBF" initials="UdMO [37]" lastIdx="1" clrIdx="36">
    <p:extLst/>
  </p:cmAuthor>
  <p:cmAuthor id="38" name="MBF" initials="UdMO [38]" lastIdx="1" clrIdx="37">
    <p:extLst/>
  </p:cmAuthor>
  <p:cmAuthor id="39" name="MBF" initials="UdMO [39]" lastIdx="1" clrIdx="38">
    <p:extLst/>
  </p:cmAuthor>
  <p:cmAuthor id="40" name="MBF" initials="UdMO [40]" lastIdx="1" clrIdx="39">
    <p:extLst/>
  </p:cmAuthor>
  <p:cmAuthor id="41" name="MBF" initials="UdMO [41]" lastIdx="1" clrIdx="40">
    <p:extLst/>
  </p:cmAuthor>
  <p:cmAuthor id="42" name="MBF" initials="UdMO [42]" lastIdx="1" clrIdx="4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EB6CB"/>
    <a:srgbClr val="FF8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/>
    <p:restoredTop sz="94624"/>
  </p:normalViewPr>
  <p:slideViewPr>
    <p:cSldViewPr snapToGrid="0" snapToObjects="1">
      <p:cViewPr varScale="1">
        <p:scale>
          <a:sx n="94" d="100"/>
          <a:sy n="94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oeSanesac\Library\Containers\com.apple.mail\Data\Library\Mail%20Downloads\14A9742D-6F07-4E54-AF39-7D92EA95754B\Donn%25c3%25a9es%2520Magali-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</a:t>
            </a:r>
            <a:r>
              <a:rPr lang="fr-FR" sz="3200" b="1" baseline="0" dirty="0">
                <a:solidFill>
                  <a:schemeClr val="accent1"/>
                </a:solidFill>
              </a:rPr>
              <a:t> 1: </a:t>
            </a:r>
            <a:r>
              <a:rPr lang="fr-FR" sz="3200" b="1" dirty="0">
                <a:solidFill>
                  <a:schemeClr val="accent1"/>
                </a:solidFill>
              </a:rPr>
              <a:t>Répartition</a:t>
            </a:r>
            <a:r>
              <a:rPr lang="fr-FR" sz="3200" b="1" baseline="0" dirty="0">
                <a:solidFill>
                  <a:schemeClr val="accent1"/>
                </a:solidFill>
              </a:rPr>
              <a:t> du recrutement </a:t>
            </a:r>
            <a:r>
              <a:rPr lang="fr-FR" sz="3200" b="1" dirty="0">
                <a:solidFill>
                  <a:schemeClr val="accent1"/>
                </a:solidFill>
              </a:rPr>
              <a:t>des participants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B-654D-9997-1E19BFDF50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3B-654D-9997-1E19BFDF50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3B-654D-9997-1E19BFDF500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3B-654D-9997-1E19BFDF500B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53B-654D-9997-1E19BFDF50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53B-654D-9997-1E19BFDF500B}"/>
              </c:ext>
            </c:extLst>
          </c:dPt>
          <c:cat>
            <c:strRef>
              <c:f>Résultats!$D$8:$D$13</c:f>
              <c:strCache>
                <c:ptCount val="6"/>
                <c:pt idx="0">
                  <c:v>GMF-UMF de Trois-Rivières</c:v>
                </c:pt>
                <c:pt idx="1">
                  <c:v>UMF de Shawinigan</c:v>
                </c:pt>
                <c:pt idx="2">
                  <c:v>UMF de Drummondville</c:v>
                </c:pt>
                <c:pt idx="3">
                  <c:v>GMF du Cap</c:v>
                </c:pt>
                <c:pt idx="4">
                  <c:v>Facebook</c:v>
                </c:pt>
                <c:pt idx="5">
                  <c:v>Site web de l'UQTR</c:v>
                </c:pt>
              </c:strCache>
            </c:strRef>
          </c:cat>
          <c:val>
            <c:numRef>
              <c:f>Résultats!$E$8:$E$13</c:f>
              <c:numCache>
                <c:formatCode>0.00%</c:formatCode>
                <c:ptCount val="6"/>
                <c:pt idx="0">
                  <c:v>4.0935672514619902E-2</c:v>
                </c:pt>
                <c:pt idx="1">
                  <c:v>0</c:v>
                </c:pt>
                <c:pt idx="2">
                  <c:v>0</c:v>
                </c:pt>
                <c:pt idx="3">
                  <c:v>2.92397660818713E-3</c:v>
                </c:pt>
                <c:pt idx="4">
                  <c:v>0.87719298245613997</c:v>
                </c:pt>
                <c:pt idx="5">
                  <c:v>7.8947368421052599E-2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53B-654D-9997-1E19BFDF500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53B-654D-9997-1E19BFDF50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53B-654D-9997-1E19BFDF50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53B-654D-9997-1E19BFDF50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653B-654D-9997-1E19BFDF50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653B-654D-9997-1E19BFDF50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653B-654D-9997-1E19BFDF500B}"/>
              </c:ext>
            </c:extLst>
          </c:dPt>
          <c:cat>
            <c:strRef>
              <c:f>Résultats!$D$8:$D$13</c:f>
              <c:strCache>
                <c:ptCount val="6"/>
                <c:pt idx="0">
                  <c:v>GMF-UMF de Trois-Rivières</c:v>
                </c:pt>
                <c:pt idx="1">
                  <c:v>UMF de Shawinigan</c:v>
                </c:pt>
                <c:pt idx="2">
                  <c:v>UMF de Drummondville</c:v>
                </c:pt>
                <c:pt idx="3">
                  <c:v>GMF du Cap</c:v>
                </c:pt>
                <c:pt idx="4">
                  <c:v>Facebook</c:v>
                </c:pt>
                <c:pt idx="5">
                  <c:v>Site web de l'UQTR</c:v>
                </c:pt>
              </c:strCache>
            </c:strRef>
          </c:cat>
          <c:val>
            <c:numRef>
              <c:f>Résultats!$F$8:$F$13</c:f>
              <c:numCache>
                <c:formatCode>General</c:formatCode>
                <c:ptCount val="6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300</c:v>
                </c:pt>
                <c:pt idx="5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653B-654D-9997-1E19BFDF5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10795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309893955563E-2"/>
          <c:y val="0.138583301009334"/>
          <c:w val="0.71749089056175697"/>
          <c:h val="0.659401808154789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D0-A34F-8C2F-75FCC7C9755B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D0-A34F-8C2F-75FCC7C975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D0-A34F-8C2F-75FCC7C9755B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D0-A34F-8C2F-75FCC7C9755B}"/>
              </c:ext>
            </c:extLst>
          </c:dPt>
          <c:dLbls>
            <c:dLbl>
              <c:idx val="0"/>
              <c:layout>
                <c:manualLayout>
                  <c:x val="0.118203696488067"/>
                  <c:y val="5.03906387301251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D0-A34F-8C2F-75FCC7C9755B}"/>
                </c:ext>
                <c:ext xmlns:c15="http://schemas.microsoft.com/office/drawing/2012/chart" uri="{CE6537A1-D6FC-4f65-9D91-7224C49458BB}">
                  <c15:layout>
                    <c:manualLayout>
                      <c:w val="0.242192582917023"/>
                      <c:h val="0.24381103034658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52714476801167698"/>
                  <c:y val="-0.299905803426777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D0-A34F-8C2F-75FCC7C9755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7385945348928E-2"/>
                  <c:y val="-3.5087724683845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D0-A34F-8C2F-75FCC7C9755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1703044404758803E-2"/>
                  <c:y val="-7.6623240874774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9D0-A34F-8C2F-75FCC7C9755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Résultats!$D$185:$D$188</c:f>
              <c:strCache>
                <c:ptCount val="4"/>
                <c:pt idx="0">
                  <c:v>Document PDF en ligne (déjà disponible gratuitement)</c:v>
                </c:pt>
                <c:pt idx="1">
                  <c:v>Application mobile pour téléphone/tablette</c:v>
                </c:pt>
                <c:pt idx="2">
                  <c:v>Bulletin hebdomadaire envoyé par courriel</c:v>
                </c:pt>
                <c:pt idx="3">
                  <c:v>Autre</c:v>
                </c:pt>
              </c:strCache>
            </c:strRef>
          </c:cat>
          <c:val>
            <c:numRef>
              <c:f>Résultats!$E$185:$E$188</c:f>
              <c:numCache>
                <c:formatCode>General</c:formatCode>
                <c:ptCount val="4"/>
                <c:pt idx="0">
                  <c:v>73</c:v>
                </c:pt>
                <c:pt idx="1">
                  <c:v>257</c:v>
                </c:pt>
                <c:pt idx="2">
                  <c:v>48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9D0-A34F-8C2F-75FCC7C9755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9D0-A34F-8C2F-75FCC7C975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9D0-A34F-8C2F-75FCC7C975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9D0-A34F-8C2F-75FCC7C975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9D0-A34F-8C2F-75FCC7C9755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Résultats!$D$185:$D$188</c:f>
              <c:strCache>
                <c:ptCount val="4"/>
                <c:pt idx="0">
                  <c:v>Document PDF en ligne (déjà disponible gratuitement)</c:v>
                </c:pt>
                <c:pt idx="1">
                  <c:v>Application mobile pour téléphone/tablette</c:v>
                </c:pt>
                <c:pt idx="2">
                  <c:v>Bulletin hebdomadaire envoyé par courriel</c:v>
                </c:pt>
                <c:pt idx="3">
                  <c:v>Autre</c:v>
                </c:pt>
              </c:strCache>
            </c:strRef>
          </c:cat>
          <c:val>
            <c:numRef>
              <c:f>Résultats!$F$185:$F$188</c:f>
              <c:numCache>
                <c:formatCode>0.00%</c:formatCode>
                <c:ptCount val="4"/>
                <c:pt idx="0">
                  <c:v>0.213450292397661</c:v>
                </c:pt>
                <c:pt idx="1">
                  <c:v>0.75146198830409405</c:v>
                </c:pt>
                <c:pt idx="2">
                  <c:v>0.140350877192982</c:v>
                </c:pt>
                <c:pt idx="3">
                  <c:v>3.5087719298245598E-2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9D0-A34F-8C2F-75FCC7C9755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dirty="0">
                <a:solidFill>
                  <a:schemeClr val="accent1"/>
                </a:solidFill>
              </a:rPr>
              <a:t>Graphique 2: Répartition </a:t>
            </a:r>
            <a:r>
              <a:rPr lang="fr-FR" sz="3200" b="1" i="0" u="none" strike="noStrike" baseline="0" dirty="0">
                <a:effectLst/>
              </a:rPr>
              <a:t>des participants</a:t>
            </a:r>
            <a:r>
              <a:rPr lang="fr-FR" sz="3200" b="1" i="0" u="none" strike="noStrike" baseline="0" dirty="0"/>
              <a:t>  selon</a:t>
            </a:r>
            <a:r>
              <a:rPr lang="fr-FR" sz="3200" dirty="0">
                <a:solidFill>
                  <a:schemeClr val="accent1"/>
                </a:solidFill>
              </a:rPr>
              <a:t> l'âge et </a:t>
            </a:r>
            <a:r>
              <a:rPr lang="fr-FR" sz="3200" baseline="0" dirty="0">
                <a:solidFill>
                  <a:schemeClr val="accent1"/>
                </a:solidFill>
              </a:rPr>
              <a:t>le sexe (n= 342)</a:t>
            </a:r>
            <a:endParaRPr lang="fr-FR" sz="3200" dirty="0">
              <a:solidFill>
                <a:schemeClr val="accent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81000"/>
                    <a:lumOff val="19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Résultats!$D$19:$D$23</c:f>
              <c:strCache>
                <c:ptCount val="5"/>
                <c:pt idx="0">
                  <c:v>18 à 25 ans</c:v>
                </c:pt>
                <c:pt idx="1">
                  <c:v>26 à 30 ans</c:v>
                </c:pt>
                <c:pt idx="2">
                  <c:v>31 à 35 ans</c:v>
                </c:pt>
                <c:pt idx="3">
                  <c:v>36 à 40 ans</c:v>
                </c:pt>
                <c:pt idx="4">
                  <c:v>Plus de 41 ans</c:v>
                </c:pt>
              </c:strCache>
            </c:strRef>
          </c:cat>
          <c:val>
            <c:numRef>
              <c:f>Résultats!$F$30:$F$34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00-C14D-95C7-701A26322778}"/>
            </c:ext>
          </c:extLst>
        </c:ser>
        <c:ser>
          <c:idx val="1"/>
          <c:order val="1"/>
          <c:spPr>
            <a:gradFill rotWithShape="1">
              <a:gsLst>
                <a:gs pos="11000">
                  <a:srgbClr val="FF82BB"/>
                </a:gs>
                <a:gs pos="100000">
                  <a:srgbClr val="EEB6CB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Résultats!$D$19:$D$23</c:f>
              <c:strCache>
                <c:ptCount val="5"/>
                <c:pt idx="0">
                  <c:v>18 à 25 ans</c:v>
                </c:pt>
                <c:pt idx="1">
                  <c:v>26 à 30 ans</c:v>
                </c:pt>
                <c:pt idx="2">
                  <c:v>31 à 35 ans</c:v>
                </c:pt>
                <c:pt idx="3">
                  <c:v>36 à 40 ans</c:v>
                </c:pt>
                <c:pt idx="4">
                  <c:v>Plus de 41 ans</c:v>
                </c:pt>
              </c:strCache>
            </c:strRef>
          </c:cat>
          <c:val>
            <c:numRef>
              <c:f>Résultats!$K$30:$K$34</c:f>
              <c:numCache>
                <c:formatCode>General</c:formatCode>
                <c:ptCount val="5"/>
                <c:pt idx="0">
                  <c:v>21</c:v>
                </c:pt>
                <c:pt idx="1">
                  <c:v>141</c:v>
                </c:pt>
                <c:pt idx="2">
                  <c:v>134</c:v>
                </c:pt>
                <c:pt idx="3">
                  <c:v>30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00-C14D-95C7-701A263227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361920"/>
        <c:axId val="160362312"/>
      </c:barChart>
      <c:catAx>
        <c:axId val="16036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0362312"/>
        <c:crosses val="autoZero"/>
        <c:auto val="1"/>
        <c:lblAlgn val="ctr"/>
        <c:lblOffset val="100"/>
        <c:noMultiLvlLbl val="0"/>
      </c:catAx>
      <c:valAx>
        <c:axId val="16036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03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2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</a:t>
            </a:r>
            <a:r>
              <a:rPr lang="fr-FR" sz="3200" b="1" baseline="0" dirty="0">
                <a:solidFill>
                  <a:schemeClr val="accent1"/>
                </a:solidFill>
              </a:rPr>
              <a:t> 3: </a:t>
            </a:r>
            <a:r>
              <a:rPr lang="fr-FR" sz="3200" b="1" dirty="0">
                <a:solidFill>
                  <a:schemeClr val="accent1"/>
                </a:solidFill>
              </a:rPr>
              <a:t>Sources d'information des participants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2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49773914979377598"/>
          <c:y val="0.12757407599626328"/>
          <c:w val="0.47989163184958999"/>
          <c:h val="0.7941363589182629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/>
                </a:gs>
                <a:gs pos="72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Résultats!$D$65:$D$72</c:f>
              <c:strCache>
                <c:ptCount val="8"/>
                <c:pt idx="0">
                  <c:v>Médecin offrant le suivi de grossesse ou de l'enfant (ou sage-femme le cas échéant)</c:v>
                </c:pt>
                <c:pt idx="1">
                  <c:v>Infirmière en clinique ou du CLSC</c:v>
                </c:pt>
                <c:pt idx="2">
                  <c:v>Guide Mieux vivre avec notre enfant</c:v>
                </c:pt>
                <c:pt idx="3">
                  <c:v>Autres livres ou ouvrages</c:v>
                </c:pt>
                <c:pt idx="4">
                  <c:v>Cours prénataux</c:v>
                </c:pt>
                <c:pt idx="5">
                  <c:v>Sites web</c:v>
                </c:pt>
                <c:pt idx="6">
                  <c:v>Entourage</c:v>
                </c:pt>
                <c:pt idx="7">
                  <c:v>Réseaux sociaux</c:v>
                </c:pt>
              </c:strCache>
            </c:strRef>
          </c:cat>
          <c:val>
            <c:numRef>
              <c:f>Résultats!$E$65:$E$72</c:f>
              <c:numCache>
                <c:formatCode>General</c:formatCode>
                <c:ptCount val="8"/>
                <c:pt idx="0">
                  <c:v>216</c:v>
                </c:pt>
                <c:pt idx="1">
                  <c:v>77</c:v>
                </c:pt>
                <c:pt idx="2">
                  <c:v>235</c:v>
                </c:pt>
                <c:pt idx="3">
                  <c:v>98</c:v>
                </c:pt>
                <c:pt idx="4">
                  <c:v>83</c:v>
                </c:pt>
                <c:pt idx="5">
                  <c:v>182</c:v>
                </c:pt>
                <c:pt idx="6">
                  <c:v>129</c:v>
                </c:pt>
                <c:pt idx="7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55-DF4A-A55B-A0F87E74559B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Résultats!$D$65:$D$72</c:f>
              <c:strCache>
                <c:ptCount val="8"/>
                <c:pt idx="0">
                  <c:v>Médecin offrant le suivi de grossesse ou de l'enfant (ou sage-femme le cas échéant)</c:v>
                </c:pt>
                <c:pt idx="1">
                  <c:v>Infirmière en clinique ou du CLSC</c:v>
                </c:pt>
                <c:pt idx="2">
                  <c:v>Guide Mieux vivre avec notre enfant</c:v>
                </c:pt>
                <c:pt idx="3">
                  <c:v>Autres livres ou ouvrages</c:v>
                </c:pt>
                <c:pt idx="4">
                  <c:v>Cours prénataux</c:v>
                </c:pt>
                <c:pt idx="5">
                  <c:v>Sites web</c:v>
                </c:pt>
                <c:pt idx="6">
                  <c:v>Entourage</c:v>
                </c:pt>
                <c:pt idx="7">
                  <c:v>Réseaux sociaux</c:v>
                </c:pt>
              </c:strCache>
            </c:strRef>
          </c:cat>
          <c:val>
            <c:numRef>
              <c:f>Résultats!$F$65:$F$72</c:f>
              <c:numCache>
                <c:formatCode>0.00%</c:formatCode>
                <c:ptCount val="8"/>
                <c:pt idx="0">
                  <c:v>0.63157894736842102</c:v>
                </c:pt>
                <c:pt idx="1">
                  <c:v>0.22514619883040901</c:v>
                </c:pt>
                <c:pt idx="2">
                  <c:v>0.68713450292397704</c:v>
                </c:pt>
                <c:pt idx="3">
                  <c:v>0.286549707602339</c:v>
                </c:pt>
                <c:pt idx="4">
                  <c:v>0.24269005847953201</c:v>
                </c:pt>
                <c:pt idx="5">
                  <c:v>0.53216374269005795</c:v>
                </c:pt>
                <c:pt idx="6">
                  <c:v>0.37719298245614002</c:v>
                </c:pt>
                <c:pt idx="7">
                  <c:v>0.17251461988304101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55-DF4A-A55B-A0F87E7455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61439576"/>
        <c:axId val="161439968"/>
      </c:barChart>
      <c:catAx>
        <c:axId val="161439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39968"/>
        <c:crosses val="autoZero"/>
        <c:auto val="1"/>
        <c:lblAlgn val="ctr"/>
        <c:lblOffset val="100"/>
        <c:noMultiLvlLbl val="0"/>
      </c:catAx>
      <c:valAx>
        <c:axId val="16143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3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2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 4: Façon</a:t>
            </a:r>
            <a:r>
              <a:rPr lang="fr-FR" sz="3200" b="1" baseline="0" dirty="0">
                <a:solidFill>
                  <a:schemeClr val="accent1"/>
                </a:solidFill>
              </a:rPr>
              <a:t> de consulter le guide Mieux vivre</a:t>
            </a:r>
            <a:endParaRPr lang="fr-FR" sz="3200" b="1" dirty="0">
              <a:solidFill>
                <a:schemeClr val="accent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2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381191383720347"/>
          <c:y val="0.12407951483834646"/>
          <c:w val="0.59646789374258202"/>
          <c:h val="0.7914794804065465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52000">
                  <a:schemeClr val="accent6"/>
                </a:gs>
                <a:gs pos="78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FF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Résultats!$D$85:$D$88</c:f>
              <c:strCache>
                <c:ptCount val="4"/>
                <c:pt idx="0">
                  <c:v>Lu au complet</c:v>
                </c:pt>
                <c:pt idx="1">
                  <c:v>Feuilleté par sujet, selon le besoin</c:v>
                </c:pt>
                <c:pt idx="2">
                  <c:v>Lu seulement les encadrés/messages clés</c:v>
                </c:pt>
                <c:pt idx="3">
                  <c:v>Jamais ouvert</c:v>
                </c:pt>
              </c:strCache>
            </c:strRef>
          </c:cat>
          <c:val>
            <c:numRef>
              <c:f>Résultats!$E$85:$E$88</c:f>
              <c:numCache>
                <c:formatCode>General</c:formatCode>
                <c:ptCount val="4"/>
                <c:pt idx="0">
                  <c:v>84</c:v>
                </c:pt>
                <c:pt idx="1">
                  <c:v>228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4B-1F4F-B6A6-6E521C2BE1F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Résultats!$D$85:$D$88</c:f>
              <c:strCache>
                <c:ptCount val="4"/>
                <c:pt idx="0">
                  <c:v>Lu au complet</c:v>
                </c:pt>
                <c:pt idx="1">
                  <c:v>Feuilleté par sujet, selon le besoin</c:v>
                </c:pt>
                <c:pt idx="2">
                  <c:v>Lu seulement les encadrés/messages clés</c:v>
                </c:pt>
                <c:pt idx="3">
                  <c:v>Jamais ouvert</c:v>
                </c:pt>
              </c:strCache>
            </c:strRef>
          </c:cat>
          <c:val>
            <c:numRef>
              <c:f>Résultats!$F$85:$F$88</c:f>
              <c:numCache>
                <c:formatCode>0.00%</c:formatCode>
                <c:ptCount val="4"/>
                <c:pt idx="0">
                  <c:v>0.26168224299065401</c:v>
                </c:pt>
                <c:pt idx="1">
                  <c:v>0.710280373831776</c:v>
                </c:pt>
                <c:pt idx="2">
                  <c:v>2.1806853582554499E-2</c:v>
                </c:pt>
                <c:pt idx="3">
                  <c:v>6.2305295950155796E-3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4B-1F4F-B6A6-6E521C2BE1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1440752"/>
        <c:axId val="161441144"/>
      </c:barChart>
      <c:catAx>
        <c:axId val="16144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41144"/>
        <c:crosses val="autoZero"/>
        <c:auto val="1"/>
        <c:lblAlgn val="ctr"/>
        <c:lblOffset val="100"/>
        <c:noMultiLvlLbl val="0"/>
      </c:catAx>
      <c:valAx>
        <c:axId val="161441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4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 5: Moment où le guide Mieux vivre a été consulté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F6-4A4A-80EA-9398A26DD59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F6-4A4A-80EA-9398A26DD59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F6-4A4A-80EA-9398A26DD59A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CDF87A2B-8AC9-E542-B4D0-F60556BA056F}" type="PERCENTAGE">
                      <a:rPr lang="en-US" baseline="0"/>
                      <a:pPr/>
                      <a:t>[POURCENTAGE]</a:t>
                    </a:fld>
                    <a:endParaRPr lang="fr-CA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F6-4A4A-80EA-9398A26DD59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F83637D-6816-B24C-8D68-DF3C3C7CBB23}" type="PERCENTAGE">
                      <a:rPr lang="en-US" baseline="0"/>
                      <a:pPr/>
                      <a:t>[POURCENTAGE]</a:t>
                    </a:fld>
                    <a:endParaRPr lang="fr-CA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0F6-4A4A-80EA-9398A26DD59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Résultats!$D$93:$D$95</c:f>
              <c:strCache>
                <c:ptCount val="3"/>
                <c:pt idx="0">
                  <c:v>Moment de consultation du guide</c:v>
                </c:pt>
                <c:pt idx="1">
                  <c:v>Pendant la grossesse</c:v>
                </c:pt>
                <c:pt idx="2">
                  <c:v>Après la naissance du bébé</c:v>
                </c:pt>
              </c:strCache>
            </c:strRef>
          </c:cat>
          <c:val>
            <c:numRef>
              <c:f>Résultats!$E$93:$E$95</c:f>
              <c:numCache>
                <c:formatCode>General</c:formatCode>
                <c:ptCount val="3"/>
                <c:pt idx="1">
                  <c:v>89</c:v>
                </c:pt>
                <c:pt idx="2">
                  <c:v>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F6-4A4A-80EA-9398A26DD59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0F6-4A4A-80EA-9398A26DD59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90F6-4A4A-80EA-9398A26DD59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90F6-4A4A-80EA-9398A26DD5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Résultats!$D$93:$D$95</c:f>
              <c:strCache>
                <c:ptCount val="3"/>
                <c:pt idx="0">
                  <c:v>Moment de consultation du guide</c:v>
                </c:pt>
                <c:pt idx="1">
                  <c:v>Pendant la grossesse</c:v>
                </c:pt>
                <c:pt idx="2">
                  <c:v>Après la naissance du bébé</c:v>
                </c:pt>
              </c:strCache>
            </c:strRef>
          </c:cat>
          <c:val>
            <c:numRef>
              <c:f>Résultats!$F$93:$F$95</c:f>
              <c:numCache>
                <c:formatCode>0.00%</c:formatCode>
                <c:ptCount val="3"/>
                <c:pt idx="1">
                  <c:v>0.27899686520376199</c:v>
                </c:pt>
                <c:pt idx="2">
                  <c:v>0.72100313479623801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0F6-4A4A-80EA-9398A26DD59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2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</a:t>
            </a:r>
            <a:r>
              <a:rPr lang="fr-FR" sz="3200" b="1" baseline="0" dirty="0">
                <a:solidFill>
                  <a:schemeClr val="accent1"/>
                </a:solidFill>
              </a:rPr>
              <a:t> 6: </a:t>
            </a:r>
            <a:r>
              <a:rPr lang="fr-FR" sz="3200" b="1" dirty="0">
                <a:solidFill>
                  <a:schemeClr val="accent1"/>
                </a:solidFill>
              </a:rPr>
              <a:t>Moment</a:t>
            </a:r>
            <a:r>
              <a:rPr lang="fr-FR" sz="3200" b="1" baseline="0" dirty="0">
                <a:solidFill>
                  <a:schemeClr val="accent1"/>
                </a:solidFill>
              </a:rPr>
              <a:t> où le guide a été le plus utilisé</a:t>
            </a:r>
            <a:endParaRPr lang="fr-FR" sz="3200" b="1" dirty="0">
              <a:solidFill>
                <a:schemeClr val="accent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2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5854490151347903E-2"/>
          <c:y val="0.22345276511304499"/>
          <c:w val="0.90891532639417005"/>
          <c:h val="0.5574826030623789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/>
                </a:gs>
                <a:gs pos="54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Résultats!$D$125:$D$128</c:f>
              <c:strCache>
                <c:ptCount val="4"/>
                <c:pt idx="0">
                  <c:v>C'est une première grossesse pour moi</c:v>
                </c:pt>
                <c:pt idx="1">
                  <c:v>Lors de la première grossesse</c:v>
                </c:pt>
                <c:pt idx="2">
                  <c:v>Lors d'une grossesse suivante</c:v>
                </c:pt>
                <c:pt idx="3">
                  <c:v>Il a été utilisé de la même façon lors de toutes les grossesses</c:v>
                </c:pt>
              </c:strCache>
            </c:strRef>
          </c:cat>
          <c:val>
            <c:numRef>
              <c:f>Résultats!$E$125:$E$128</c:f>
              <c:numCache>
                <c:formatCode>General</c:formatCode>
                <c:ptCount val="4"/>
                <c:pt idx="0">
                  <c:v>116</c:v>
                </c:pt>
                <c:pt idx="1">
                  <c:v>146</c:v>
                </c:pt>
                <c:pt idx="2">
                  <c:v>1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0A-CD41-BCBF-410A7DBD5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161442320"/>
        <c:axId val="161442712"/>
      </c:barChart>
      <c:catAx>
        <c:axId val="16144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42712"/>
        <c:crosses val="autoZero"/>
        <c:auto val="1"/>
        <c:lblAlgn val="ctr"/>
        <c:lblOffset val="100"/>
        <c:noMultiLvlLbl val="0"/>
      </c:catAx>
      <c:valAx>
        <c:axId val="161442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44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2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 7: Appréciation du guide selon</a:t>
            </a:r>
            <a:r>
              <a:rPr lang="fr-FR" sz="3200" b="1" baseline="0" dirty="0">
                <a:solidFill>
                  <a:schemeClr val="accent1"/>
                </a:solidFill>
              </a:rPr>
              <a:t> les participants (n=342)</a:t>
            </a:r>
            <a:endParaRPr lang="fr-FR" sz="3200" b="1" dirty="0">
              <a:solidFill>
                <a:schemeClr val="accent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2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397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Résultats!$D$101:$D$105</c:f>
              <c:strCache>
                <c:ptCount val="5"/>
                <c:pt idx="0">
                  <c:v>5 (Très utile, je ne m'en serais difficilement passé)</c:v>
                </c:pt>
                <c:pt idx="1">
                  <c:v>4 (Plutôt utile)</c:v>
                </c:pt>
                <c:pt idx="2">
                  <c:v>3 (Neutre)</c:v>
                </c:pt>
                <c:pt idx="3">
                  <c:v>2 (Un peu utile)</c:v>
                </c:pt>
                <c:pt idx="4">
                  <c:v>1 (Pas du tout utile)</c:v>
                </c:pt>
              </c:strCache>
            </c:strRef>
          </c:cat>
          <c:val>
            <c:numRef>
              <c:f>Résultats!$E$101:$E$105</c:f>
              <c:numCache>
                <c:formatCode>General</c:formatCode>
                <c:ptCount val="5"/>
                <c:pt idx="0">
                  <c:v>65</c:v>
                </c:pt>
                <c:pt idx="1">
                  <c:v>168</c:v>
                </c:pt>
                <c:pt idx="2">
                  <c:v>48</c:v>
                </c:pt>
                <c:pt idx="3">
                  <c:v>34</c:v>
                </c:pt>
                <c:pt idx="4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63E-FE43-91D1-427CB67F5A9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61998800"/>
        <c:axId val="161999192"/>
      </c:lineChart>
      <c:catAx>
        <c:axId val="16199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999192"/>
        <c:crosses val="autoZero"/>
        <c:auto val="1"/>
        <c:lblAlgn val="ctr"/>
        <c:lblOffset val="100"/>
        <c:noMultiLvlLbl val="0"/>
      </c:catAx>
      <c:valAx>
        <c:axId val="161999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99880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2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1"/>
                </a:solidFill>
              </a:rPr>
              <a:t>Graphique 8: Aspects négatifs du guide tels que perçus par les participants</a:t>
            </a:r>
          </a:p>
        </c:rich>
      </c:tx>
      <c:layout>
        <c:manualLayout>
          <c:xMode val="edge"/>
          <c:yMode val="edge"/>
          <c:x val="0.131427462295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2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8500640359242002"/>
          <c:y val="0.21845606965197101"/>
          <c:w val="0.68871053823058503"/>
          <c:h val="0.7345719923733460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54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(Résultats!$D$112:$D$113,Résultats!$D$115:$D$119)</c:f>
              <c:strCache>
                <c:ptCount val="7"/>
                <c:pt idx="0">
                  <c:v>Nécessite trop de temps</c:v>
                </c:pt>
                <c:pt idx="1">
                  <c:v>Non pertinent</c:v>
                </c:pt>
                <c:pt idx="2">
                  <c:v>Difficile de s'y retrouver </c:v>
                </c:pt>
                <c:pt idx="3">
                  <c:v>Incomplet</c:v>
                </c:pt>
                <c:pt idx="4">
                  <c:v>Sujet n'est pas assez détaillé</c:v>
                </c:pt>
                <c:pt idx="5">
                  <c:v>Pas pratique à utiliser</c:v>
                </c:pt>
                <c:pt idx="6">
                  <c:v>Uniquement en format papier</c:v>
                </c:pt>
              </c:strCache>
            </c:strRef>
          </c:cat>
          <c:val>
            <c:numRef>
              <c:f>(Résultats!$E$112:$E$113,Résultats!$E$115:$E$119)</c:f>
              <c:numCache>
                <c:formatCode>General</c:formatCode>
                <c:ptCount val="7"/>
                <c:pt idx="0">
                  <c:v>65</c:v>
                </c:pt>
                <c:pt idx="1">
                  <c:v>9</c:v>
                </c:pt>
                <c:pt idx="2">
                  <c:v>39</c:v>
                </c:pt>
                <c:pt idx="3">
                  <c:v>68</c:v>
                </c:pt>
                <c:pt idx="4">
                  <c:v>108</c:v>
                </c:pt>
                <c:pt idx="5">
                  <c:v>89</c:v>
                </c:pt>
                <c:pt idx="6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66-374F-80CD-388CF07A0594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(Résultats!$D$112:$D$113,Résultats!$D$115:$D$119)</c:f>
              <c:strCache>
                <c:ptCount val="7"/>
                <c:pt idx="0">
                  <c:v>Nécessite trop de temps</c:v>
                </c:pt>
                <c:pt idx="1">
                  <c:v>Non pertinent</c:v>
                </c:pt>
                <c:pt idx="2">
                  <c:v>Difficile de s'y retrouver </c:v>
                </c:pt>
                <c:pt idx="3">
                  <c:v>Incomplet</c:v>
                </c:pt>
                <c:pt idx="4">
                  <c:v>Sujet n'est pas assez détaillé</c:v>
                </c:pt>
                <c:pt idx="5">
                  <c:v>Pas pratique à utiliser</c:v>
                </c:pt>
                <c:pt idx="6">
                  <c:v>Uniquement en format papier</c:v>
                </c:pt>
              </c:strCache>
            </c:strRef>
          </c:cat>
          <c:val>
            <c:numRef>
              <c:f>(Résultats!$F$112:$F$113,Résultats!$F$115:$F$119)</c:f>
              <c:numCache>
                <c:formatCode>0.00%</c:formatCode>
                <c:ptCount val="7"/>
                <c:pt idx="0">
                  <c:v>0.19005847953216401</c:v>
                </c:pt>
                <c:pt idx="1">
                  <c:v>2.6315789473684199E-2</c:v>
                </c:pt>
                <c:pt idx="2">
                  <c:v>0.114035087719298</c:v>
                </c:pt>
                <c:pt idx="3">
                  <c:v>0.198830409356725</c:v>
                </c:pt>
                <c:pt idx="4">
                  <c:v>0.31578947368421101</c:v>
                </c:pt>
                <c:pt idx="5">
                  <c:v>0.26023391812865498</c:v>
                </c:pt>
                <c:pt idx="6">
                  <c:v>0.248538011695906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66-374F-80CD-388CF07A05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161999976"/>
        <c:axId val="162000368"/>
      </c:barChart>
      <c:catAx>
        <c:axId val="161999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000368"/>
        <c:crosses val="autoZero"/>
        <c:auto val="1"/>
        <c:lblAlgn val="ctr"/>
        <c:lblOffset val="100"/>
        <c:noMultiLvlLbl val="0"/>
      </c:catAx>
      <c:valAx>
        <c:axId val="16200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1999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CA" sz="3200" dirty="0">
                <a:solidFill>
                  <a:schemeClr val="accent1"/>
                </a:solidFill>
              </a:rPr>
              <a:t>Graphique</a:t>
            </a:r>
            <a:r>
              <a:rPr lang="fr-CA" sz="3200" baseline="0" dirty="0">
                <a:solidFill>
                  <a:schemeClr val="accent1"/>
                </a:solidFill>
              </a:rPr>
              <a:t> 9: </a:t>
            </a:r>
            <a:r>
              <a:rPr lang="fr-CA" sz="3200" dirty="0">
                <a:solidFill>
                  <a:schemeClr val="accent1"/>
                </a:solidFill>
              </a:rPr>
              <a:t>Les 5 sujets du guide Mieux vivre les plus consultés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Résultats!$D$158</c:f>
              <c:strCache>
                <c:ptCount val="1"/>
                <c:pt idx="0">
                  <c:v>Santé : Problèmes de santé courants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Résultats!$F$158</c:f>
              <c:numCache>
                <c:formatCode>0.00%</c:formatCode>
                <c:ptCount val="1"/>
                <c:pt idx="0">
                  <c:v>0.50584795321637399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E7-1042-B2DF-F005FB3A815D}"/>
            </c:ext>
          </c:extLst>
        </c:ser>
        <c:ser>
          <c:idx val="1"/>
          <c:order val="1"/>
          <c:tx>
            <c:strRef>
              <c:f>Résultats!$D$159</c:f>
              <c:strCache>
                <c:ptCount val="1"/>
                <c:pt idx="0">
                  <c:v>Bébé : Le sommeil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Résultats!$F$159</c:f>
              <c:numCache>
                <c:formatCode>0.00%</c:formatCode>
                <c:ptCount val="1"/>
                <c:pt idx="0">
                  <c:v>0.51169590643274898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E7-1042-B2DF-F005FB3A815D}"/>
            </c:ext>
          </c:extLst>
        </c:ser>
        <c:ser>
          <c:idx val="2"/>
          <c:order val="2"/>
          <c:tx>
            <c:strRef>
              <c:f>Résultats!$D$160</c:f>
              <c:strCache>
                <c:ptCount val="1"/>
                <c:pt idx="0">
                  <c:v>Alimentation : Les aliments</c:v>
                </c:pt>
              </c:strCache>
            </c:strRef>
          </c:tx>
          <c:spPr>
            <a:gradFill rotWithShape="1">
              <a:gsLst>
                <a:gs pos="0">
                  <a:schemeClr val="accent3"/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Résultats!$F$160</c:f>
              <c:numCache>
                <c:formatCode>0.00%</c:formatCode>
                <c:ptCount val="1"/>
                <c:pt idx="0">
                  <c:v>0.51754385964912297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E7-1042-B2DF-F005FB3A815D}"/>
            </c:ext>
          </c:extLst>
        </c:ser>
        <c:ser>
          <c:idx val="3"/>
          <c:order val="3"/>
          <c:tx>
            <c:strRef>
              <c:f>Résultats!$D$161</c:f>
              <c:strCache>
                <c:ptCount val="1"/>
                <c:pt idx="0">
                  <c:v>Alimentation : Nourrir bébé au sein</c:v>
                </c:pt>
              </c:strCache>
            </c:strRef>
          </c:tx>
          <c:spPr>
            <a:gradFill rotWithShape="1">
              <a:gsLst>
                <a:gs pos="0">
                  <a:schemeClr val="accent6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Résultats!$F$161</c:f>
              <c:numCache>
                <c:formatCode>0.00%</c:formatCode>
                <c:ptCount val="1"/>
                <c:pt idx="0">
                  <c:v>0.54385964912280704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EE7-1042-B2DF-F005FB3A815D}"/>
            </c:ext>
          </c:extLst>
        </c:ser>
        <c:ser>
          <c:idx val="4"/>
          <c:order val="4"/>
          <c:tx>
            <c:strRef>
              <c:f>Résultats!$D$162</c:f>
              <c:strCache>
                <c:ptCount val="1"/>
                <c:pt idx="0">
                  <c:v>Alimentation : Nourrir notre bébé</c:v>
                </c:pt>
              </c:strCache>
            </c:strRef>
          </c:tx>
          <c:spPr>
            <a:gradFill rotWithShape="1">
              <a:gsLst>
                <a:gs pos="0">
                  <a:schemeClr val="accent5"/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Résultats!$F$162</c:f>
              <c:numCache>
                <c:formatCode>0.00%</c:formatCode>
                <c:ptCount val="1"/>
                <c:pt idx="0">
                  <c:v>0.57894736842105299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E7-1042-B2DF-F005FB3A8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01152"/>
        <c:axId val="162001544"/>
      </c:barChart>
      <c:catAx>
        <c:axId val="16200115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62001544"/>
        <c:crosses val="autoZero"/>
        <c:auto val="1"/>
        <c:lblAlgn val="ctr"/>
        <c:lblOffset val="100"/>
        <c:noMultiLvlLbl val="0"/>
      </c:catAx>
      <c:valAx>
        <c:axId val="162001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00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23776963430403"/>
          <c:y val="0.196801139154826"/>
          <c:w val="0.31151161589579901"/>
          <c:h val="0.68626816381737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36918297-3344-BF48-AC38-9561E99B9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Caractéristiques des participants (1)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9707704-5938-E941-AEE6-8400BF6D03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15201-20CB-484B-A4E8-3D52304585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7751E98-D7B6-1640-A5E5-AB63641E21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5B2481F-3319-2D4F-9FF9-F336DF1F59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D4E95-3BC8-904F-B981-7A8460820B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7517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Caractéristiques des participants (1)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D2A4-9414-5E45-8777-95A4EA1A7358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198A8-975C-E343-9597-8A8DA4BD6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0525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D8AD-813E-8E4A-B53E-C28D5A93792F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6FD-5D4A-B04E-8810-96BD370FD3C5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C44E-BAD6-4C4B-BE31-06271D1D95D0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353F-5397-BC4E-8DFC-5CA569320749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244E-BAC9-1D48-A124-CFF69F646EE9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C59-86CF-D54F-9DAF-03A9E4DD46A8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5664-E031-7D45-BC71-997F1D33C6F5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B9D0-8045-3A4B-8D4E-7194701DE1A1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AA40-C543-1445-899E-397FDD16A089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C37A-5540-954F-B4F1-3403BC3DEED8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9EB7-947D-7C42-BE15-18DA61BC9C77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D3A6E2-950D-E442-BA12-1F11C01A2E98}" type="datetime1">
              <a:rPr lang="fr-CA" smtClean="0"/>
              <a:t>2018-05-28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21933275" TargetMode="External"/><Relationship Id="rId3" Type="http://schemas.openxmlformats.org/officeDocument/2006/relationships/hyperlink" Target="https://www.ncbi.nlm.nih.gov/pubmed/20808429" TargetMode="External"/><Relationship Id="rId7" Type="http://schemas.openxmlformats.org/officeDocument/2006/relationships/hyperlink" Target="https://www.ncbi.nlm.nih.gov/pubmed/19879518" TargetMode="External"/><Relationship Id="rId2" Type="http://schemas.openxmlformats.org/officeDocument/2006/relationships/hyperlink" Target="https://www.ncbi.nlm.nih.gov/pubmed/2358676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27650320" TargetMode="External"/><Relationship Id="rId5" Type="http://schemas.openxmlformats.org/officeDocument/2006/relationships/hyperlink" Target="https://www.ncbi.nlm.nih.gov/pubmed/23647968" TargetMode="External"/><Relationship Id="rId4" Type="http://schemas.openxmlformats.org/officeDocument/2006/relationships/hyperlink" Target="https://www.ncbi.nlm.nih.gov/pubmed/2424696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BF4F13-F402-D64F-9C1C-3929BAFAD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29" y="890796"/>
            <a:ext cx="8939799" cy="2968979"/>
          </a:xfrm>
        </p:spPr>
        <p:txBody>
          <a:bodyPr>
            <a:normAutofit fontScale="90000"/>
          </a:bodyPr>
          <a:lstStyle/>
          <a:p>
            <a:r>
              <a:rPr lang="fr-CA" dirty="0"/>
              <a:t>Le guide Mieux vivre avec notre enfant: </a:t>
            </a:r>
            <a:br>
              <a:rPr lang="fr-CA" dirty="0"/>
            </a:br>
            <a:r>
              <a:rPr lang="fr-CA" dirty="0"/>
              <a:t>Est-il apprécié par son public cible?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7927FF3-D2AE-8B4E-918E-43A1E18F9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29" y="4045527"/>
            <a:ext cx="8836153" cy="1889075"/>
          </a:xfrm>
        </p:spPr>
        <p:txBody>
          <a:bodyPr>
            <a:normAutofit/>
          </a:bodyPr>
          <a:lstStyle/>
          <a:p>
            <a:r>
              <a:rPr lang="fr-CA" dirty="0"/>
              <a:t>Projet de recherche, 1</a:t>
            </a:r>
            <a:r>
              <a:rPr lang="fr-CA" baseline="30000" dirty="0"/>
              <a:t>er</a:t>
            </a:r>
            <a:r>
              <a:rPr lang="fr-CA" dirty="0"/>
              <a:t> juin 2018</a:t>
            </a:r>
          </a:p>
          <a:p>
            <a:r>
              <a:rPr lang="fr-CA" dirty="0"/>
              <a:t>Par Dr Alexandra </a:t>
            </a:r>
            <a:r>
              <a:rPr lang="fr-CA" dirty="0" err="1"/>
              <a:t>Jomphe</a:t>
            </a:r>
            <a:r>
              <a:rPr lang="fr-CA" dirty="0"/>
              <a:t> R2 et Dr Cloé Sanesac Jean R2</a:t>
            </a:r>
          </a:p>
          <a:p>
            <a:r>
              <a:rPr lang="fr-CA" dirty="0"/>
              <a:t>Sous la supervision de Dr Magali Brousseau-Foley</a:t>
            </a:r>
          </a:p>
          <a:p>
            <a:r>
              <a:rPr lang="fr-CA" dirty="0"/>
              <a:t>UMF de Trois-Rivières, Université de Montréal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893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D4B3FB-3381-D249-8948-393B7959A3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xmlns="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615521"/>
              </p:ext>
            </p:extLst>
          </p:nvPr>
        </p:nvGraphicFramePr>
        <p:xfrm>
          <a:off x="290286" y="362858"/>
          <a:ext cx="11611428" cy="619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15D0B98-C0A6-7E44-917A-A789718EBA11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(3)</a:t>
            </a:r>
          </a:p>
        </p:txBody>
      </p:sp>
    </p:spTree>
    <p:extLst>
      <p:ext uri="{BB962C8B-B14F-4D97-AF65-F5344CB8AC3E}">
        <p14:creationId xmlns:p14="http://schemas.microsoft.com/office/powerpoint/2010/main" val="67559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00DA3416-B782-814F-9DBB-1EA3A4174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55893"/>
              </p:ext>
            </p:extLst>
          </p:nvPr>
        </p:nvGraphicFramePr>
        <p:xfrm>
          <a:off x="2213666" y="611738"/>
          <a:ext cx="7764669" cy="2923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6166">
                  <a:extLst>
                    <a:ext uri="{9D8B030D-6E8A-4147-A177-3AD203B41FA5}">
                      <a16:colId xmlns:a16="http://schemas.microsoft.com/office/drawing/2014/main" xmlns="" val="4162309022"/>
                    </a:ext>
                  </a:extLst>
                </a:gridCol>
                <a:gridCol w="2008503">
                  <a:extLst>
                    <a:ext uri="{9D8B030D-6E8A-4147-A177-3AD203B41FA5}">
                      <a16:colId xmlns:a16="http://schemas.microsoft.com/office/drawing/2014/main" xmlns="" val="3129634557"/>
                    </a:ext>
                  </a:extLst>
                </a:gridCol>
              </a:tblGrid>
              <a:tr h="5470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3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Tableau 3: Situation parentale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4299786"/>
                  </a:ext>
                </a:extLst>
              </a:tr>
              <a:tr h="686837"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Fréquence (%)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6178759"/>
                  </a:ext>
                </a:extLst>
              </a:tr>
              <a:tr h="686837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Couple </a:t>
                      </a:r>
                      <a:r>
                        <a:rPr lang="fr-CA" sz="2000" b="1" u="none" strike="noStrike" dirty="0" err="1">
                          <a:effectLst/>
                        </a:rPr>
                        <a:t>hétéroparental</a:t>
                      </a:r>
                      <a:r>
                        <a:rPr lang="fr-CA" sz="2000" b="1" u="none" strike="noStrike" dirty="0">
                          <a:effectLst/>
                        </a:rPr>
                        <a:t> (papa et maman)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332 (97%)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8068939"/>
                  </a:ext>
                </a:extLst>
              </a:tr>
              <a:tr h="654538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Couple homoparental (2 papas ou 2 mamans)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 (1%)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7814704"/>
                  </a:ext>
                </a:extLst>
              </a:tr>
              <a:tr h="348702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Monoparental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8 (2%)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280044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487D0ABF-36F8-404E-8C5B-136F27B62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90186"/>
              </p:ext>
            </p:extLst>
          </p:nvPr>
        </p:nvGraphicFramePr>
        <p:xfrm>
          <a:off x="1926692" y="3651911"/>
          <a:ext cx="8338616" cy="2480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4352">
                  <a:extLst>
                    <a:ext uri="{9D8B030D-6E8A-4147-A177-3AD203B41FA5}">
                      <a16:colId xmlns:a16="http://schemas.microsoft.com/office/drawing/2014/main" xmlns="" val="683438545"/>
                    </a:ext>
                  </a:extLst>
                </a:gridCol>
                <a:gridCol w="1612132">
                  <a:extLst>
                    <a:ext uri="{9D8B030D-6E8A-4147-A177-3AD203B41FA5}">
                      <a16:colId xmlns:a16="http://schemas.microsoft.com/office/drawing/2014/main" xmlns="" val="646213724"/>
                    </a:ext>
                  </a:extLst>
                </a:gridCol>
                <a:gridCol w="1612132">
                  <a:extLst>
                    <a:ext uri="{9D8B030D-6E8A-4147-A177-3AD203B41FA5}">
                      <a16:colId xmlns:a16="http://schemas.microsoft.com/office/drawing/2014/main" xmlns="" val="3467706269"/>
                    </a:ext>
                  </a:extLst>
                </a:gridCol>
              </a:tblGrid>
              <a:tr h="7030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CA" sz="32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Tableau 4: Fréquences observées</a:t>
                      </a:r>
                      <a:endParaRPr lang="fr-CA" sz="3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405318"/>
                  </a:ext>
                </a:extLst>
              </a:tr>
              <a:tr h="444452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 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Hommes (%)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Femmes (%)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3034687"/>
                  </a:ext>
                </a:extLst>
              </a:tr>
              <a:tr h="444452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Couple </a:t>
                      </a:r>
                      <a:r>
                        <a:rPr lang="fr-CA" sz="2000" b="1" u="none" strike="noStrike" dirty="0" err="1">
                          <a:effectLst/>
                        </a:rPr>
                        <a:t>hétéroparental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14 (4%)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318 (93%)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2585427"/>
                  </a:ext>
                </a:extLst>
              </a:tr>
              <a:tr h="444452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Couple homoparental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0 (0%)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 (1%)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1913305"/>
                  </a:ext>
                </a:extLst>
              </a:tr>
              <a:tr h="444452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Monoparental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 (0%)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7 (2%)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182232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EAB15FF-33AB-7046-8CE5-9A8E2EF5CF35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(4)</a:t>
            </a:r>
          </a:p>
        </p:txBody>
      </p:sp>
    </p:spTree>
    <p:extLst>
      <p:ext uri="{BB962C8B-B14F-4D97-AF65-F5344CB8AC3E}">
        <p14:creationId xmlns:p14="http://schemas.microsoft.com/office/powerpoint/2010/main" val="363726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11ECCFF-8EEC-754B-8A0B-BA113AFA3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61479"/>
              </p:ext>
            </p:extLst>
          </p:nvPr>
        </p:nvGraphicFramePr>
        <p:xfrm>
          <a:off x="580571" y="274062"/>
          <a:ext cx="10943770" cy="6068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229">
                  <a:extLst>
                    <a:ext uri="{9D8B030D-6E8A-4147-A177-3AD203B41FA5}">
                      <a16:colId xmlns:a16="http://schemas.microsoft.com/office/drawing/2014/main" xmlns="" val="3267600610"/>
                    </a:ext>
                  </a:extLst>
                </a:gridCol>
                <a:gridCol w="2065026">
                  <a:extLst>
                    <a:ext uri="{9D8B030D-6E8A-4147-A177-3AD203B41FA5}">
                      <a16:colId xmlns:a16="http://schemas.microsoft.com/office/drawing/2014/main" xmlns="" val="1695734008"/>
                    </a:ext>
                  </a:extLst>
                </a:gridCol>
                <a:gridCol w="1085647">
                  <a:extLst>
                    <a:ext uri="{9D8B030D-6E8A-4147-A177-3AD203B41FA5}">
                      <a16:colId xmlns:a16="http://schemas.microsoft.com/office/drawing/2014/main" xmlns="" val="3933596815"/>
                    </a:ext>
                  </a:extLst>
                </a:gridCol>
                <a:gridCol w="1010029">
                  <a:extLst>
                    <a:ext uri="{9D8B030D-6E8A-4147-A177-3AD203B41FA5}">
                      <a16:colId xmlns:a16="http://schemas.microsoft.com/office/drawing/2014/main" xmlns="" val="3626596073"/>
                    </a:ext>
                  </a:extLst>
                </a:gridCol>
                <a:gridCol w="1097858">
                  <a:extLst>
                    <a:ext uri="{9D8B030D-6E8A-4147-A177-3AD203B41FA5}">
                      <a16:colId xmlns:a16="http://schemas.microsoft.com/office/drawing/2014/main" xmlns="" val="352072783"/>
                    </a:ext>
                  </a:extLst>
                </a:gridCol>
                <a:gridCol w="1712658">
                  <a:extLst>
                    <a:ext uri="{9D8B030D-6E8A-4147-A177-3AD203B41FA5}">
                      <a16:colId xmlns:a16="http://schemas.microsoft.com/office/drawing/2014/main" xmlns="" val="1990255575"/>
                    </a:ext>
                  </a:extLst>
                </a:gridCol>
                <a:gridCol w="1200323">
                  <a:extLst>
                    <a:ext uri="{9D8B030D-6E8A-4147-A177-3AD203B41FA5}">
                      <a16:colId xmlns:a16="http://schemas.microsoft.com/office/drawing/2014/main" xmlns="" val="3721875312"/>
                    </a:ext>
                  </a:extLst>
                </a:gridCol>
              </a:tblGrid>
              <a:tr h="90368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CA" sz="3200" b="1" i="0" u="none" strike="noStrike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Tableau 5: Revenu familial en fonction de la scolarité atteinte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A" sz="3200" b="1" i="0" u="none" strike="noStrike" dirty="0">
                        <a:solidFill>
                          <a:schemeClr val="accent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928677"/>
                  </a:ext>
                </a:extLst>
              </a:tr>
              <a:tr h="761227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Moins de 25 000$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25 000 à 49 999$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50 000 à 74 999$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75 000 à 99 999$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100 000$ et plus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Totaux (%)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35580"/>
                  </a:ext>
                </a:extLst>
              </a:tr>
              <a:tr h="88075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Secondaire non-complété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(1%)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240343"/>
                  </a:ext>
                </a:extLst>
              </a:tr>
              <a:tr h="88075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Diplôme d'études secondaires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2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3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(3%)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4633109"/>
                  </a:ext>
                </a:extLst>
              </a:tr>
              <a:tr h="88075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Diplôme d'études professionnelles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0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9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8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5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(8%)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230356"/>
                  </a:ext>
                </a:extLst>
              </a:tr>
              <a:tr h="88075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Diplôme d'études collégiales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14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(23%)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5166599"/>
                  </a:ext>
                </a:extLst>
              </a:tr>
              <a:tr h="88075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  <a:latin typeface="+mn-lt"/>
                        </a:rPr>
                        <a:t>Diplôme d'études universitaires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>
                          <a:effectLst/>
                          <a:latin typeface="+mn-lt"/>
                        </a:rPr>
                        <a:t>38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64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  <a:latin typeface="+mn-lt"/>
                        </a:rPr>
                        <a:t>109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 (65%)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596749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9C115D0-C9D0-7549-86CF-E2C1E4403DBA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(5)</a:t>
            </a:r>
          </a:p>
        </p:txBody>
      </p:sp>
    </p:spTree>
    <p:extLst>
      <p:ext uri="{BB962C8B-B14F-4D97-AF65-F5344CB8AC3E}">
        <p14:creationId xmlns:p14="http://schemas.microsoft.com/office/powerpoint/2010/main" val="231648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91132D6F-B91B-A14C-A205-746AA6402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31075"/>
              </p:ext>
            </p:extLst>
          </p:nvPr>
        </p:nvGraphicFramePr>
        <p:xfrm>
          <a:off x="1507651" y="1749133"/>
          <a:ext cx="9176698" cy="3359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0590">
                  <a:extLst>
                    <a:ext uri="{9D8B030D-6E8A-4147-A177-3AD203B41FA5}">
                      <a16:colId xmlns:a16="http://schemas.microsoft.com/office/drawing/2014/main" xmlns="" val="2338777035"/>
                    </a:ext>
                  </a:extLst>
                </a:gridCol>
                <a:gridCol w="2376108">
                  <a:extLst>
                    <a:ext uri="{9D8B030D-6E8A-4147-A177-3AD203B41FA5}">
                      <a16:colId xmlns:a16="http://schemas.microsoft.com/office/drawing/2014/main" xmlns="" val="2250783458"/>
                    </a:ext>
                  </a:extLst>
                </a:gridCol>
              </a:tblGrid>
              <a:tr h="585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3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Tableau 6: Répartition du nombre d'enfant</a:t>
                      </a:r>
                      <a:endParaRPr lang="fr-CA" sz="3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0586318"/>
                  </a:ext>
                </a:extLst>
              </a:tr>
              <a:tr h="551341"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Fréquence (%)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6237657"/>
                  </a:ext>
                </a:extLst>
              </a:tr>
              <a:tr h="551341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Grossesse en cours sans enfant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32 (9%)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924649"/>
                  </a:ext>
                </a:extLst>
              </a:tr>
              <a:tr h="551341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1 enfant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148 (43%)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290342"/>
                  </a:ext>
                </a:extLst>
              </a:tr>
              <a:tr h="551341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2 enfants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116 (34%)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0002961"/>
                  </a:ext>
                </a:extLst>
              </a:tr>
              <a:tr h="568571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3 enfants et plus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46 (13%)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350470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7BF78D1-9383-3640-A03B-D51A335FE2E7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(6)</a:t>
            </a:r>
          </a:p>
        </p:txBody>
      </p:sp>
    </p:spTree>
    <p:extLst>
      <p:ext uri="{BB962C8B-B14F-4D97-AF65-F5344CB8AC3E}">
        <p14:creationId xmlns:p14="http://schemas.microsoft.com/office/powerpoint/2010/main" val="272584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5452201B-CC17-5C4E-BEA5-4ADA0870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67298"/>
              </p:ext>
            </p:extLst>
          </p:nvPr>
        </p:nvGraphicFramePr>
        <p:xfrm>
          <a:off x="927406" y="1949943"/>
          <a:ext cx="10337188" cy="2958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7304">
                  <a:extLst>
                    <a:ext uri="{9D8B030D-6E8A-4147-A177-3AD203B41FA5}">
                      <a16:colId xmlns:a16="http://schemas.microsoft.com/office/drawing/2014/main" xmlns="" val="876551405"/>
                    </a:ext>
                  </a:extLst>
                </a:gridCol>
                <a:gridCol w="2329884">
                  <a:extLst>
                    <a:ext uri="{9D8B030D-6E8A-4147-A177-3AD203B41FA5}">
                      <a16:colId xmlns:a16="http://schemas.microsoft.com/office/drawing/2014/main" xmlns="" val="1192563987"/>
                    </a:ext>
                  </a:extLst>
                </a:gridCol>
              </a:tblGrid>
              <a:tr h="5157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3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Tableau 7: Répartition du nombre d'enfant avec grossesse</a:t>
                      </a:r>
                      <a:endParaRPr lang="fr-CA" sz="3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3370788"/>
                  </a:ext>
                </a:extLst>
              </a:tr>
              <a:tr h="485434"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Fréquence (%)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0783604"/>
                  </a:ext>
                </a:extLst>
              </a:tr>
              <a:tr h="48543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Grossesse en cours sans enfant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32 (41%)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7343921"/>
                  </a:ext>
                </a:extLst>
              </a:tr>
              <a:tr h="48543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Grossesse en cours avec 1 enfant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31 (39%)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8640963"/>
                  </a:ext>
                </a:extLst>
              </a:tr>
              <a:tr h="48543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>
                          <a:effectLst/>
                        </a:rPr>
                        <a:t>Grossesse en cours avec 2 enfants</a:t>
                      </a:r>
                      <a:endParaRPr lang="fr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12 (15%)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4866700"/>
                  </a:ext>
                </a:extLst>
              </a:tr>
              <a:tr h="50060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Grossesse en cours avec 3 enfants et plus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4 (5%)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0656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203404C-046E-174B-A8E2-544B794A188D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(7)</a:t>
            </a:r>
          </a:p>
        </p:txBody>
      </p:sp>
    </p:spTree>
    <p:extLst>
      <p:ext uri="{BB962C8B-B14F-4D97-AF65-F5344CB8AC3E}">
        <p14:creationId xmlns:p14="http://schemas.microsoft.com/office/powerpoint/2010/main" val="211482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5B6E37-4A9F-1E40-83EF-D1C97E08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Résultats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C6B8F57-9EB0-5D46-A6D9-F23CF7D7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tx1"/>
                </a:solidFill>
              </a:rPr>
              <a:t>Données de recherche</a:t>
            </a:r>
          </a:p>
        </p:txBody>
      </p:sp>
    </p:spTree>
    <p:extLst>
      <p:ext uri="{BB962C8B-B14F-4D97-AF65-F5344CB8AC3E}">
        <p14:creationId xmlns:p14="http://schemas.microsoft.com/office/powerpoint/2010/main" val="253641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A35414-CEFF-6F48-9BFB-628963109F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1C3E1448-1D66-6240-A6C5-8AAD7526E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778486"/>
              </p:ext>
            </p:extLst>
          </p:nvPr>
        </p:nvGraphicFramePr>
        <p:xfrm>
          <a:off x="261258" y="327336"/>
          <a:ext cx="11669486" cy="626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84483DD-E41D-464A-A97C-0FBCEB5DDC2C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(1)</a:t>
            </a:r>
          </a:p>
        </p:txBody>
      </p:sp>
    </p:spTree>
    <p:extLst>
      <p:ext uri="{BB962C8B-B14F-4D97-AF65-F5344CB8AC3E}">
        <p14:creationId xmlns:p14="http://schemas.microsoft.com/office/powerpoint/2010/main" val="954070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93F3BC9E-5EFF-A345-B4B4-3B35D17E8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0392"/>
              </p:ext>
            </p:extLst>
          </p:nvPr>
        </p:nvGraphicFramePr>
        <p:xfrm>
          <a:off x="406400" y="295484"/>
          <a:ext cx="11321143" cy="620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3637">
                  <a:extLst>
                    <a:ext uri="{9D8B030D-6E8A-4147-A177-3AD203B41FA5}">
                      <a16:colId xmlns:a16="http://schemas.microsoft.com/office/drawing/2014/main" xmlns="" val="60300969"/>
                    </a:ext>
                  </a:extLst>
                </a:gridCol>
                <a:gridCol w="2188753">
                  <a:extLst>
                    <a:ext uri="{9D8B030D-6E8A-4147-A177-3AD203B41FA5}">
                      <a16:colId xmlns:a16="http://schemas.microsoft.com/office/drawing/2014/main" xmlns="" val="87799819"/>
                    </a:ext>
                  </a:extLst>
                </a:gridCol>
                <a:gridCol w="2188753">
                  <a:extLst>
                    <a:ext uri="{9D8B030D-6E8A-4147-A177-3AD203B41FA5}">
                      <a16:colId xmlns:a16="http://schemas.microsoft.com/office/drawing/2014/main" xmlns="" val="1207641135"/>
                    </a:ext>
                  </a:extLst>
                </a:gridCol>
              </a:tblGrid>
              <a:tr h="101055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CA" sz="32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Tableau 8: Sources d’information des participants selon le sexe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5359059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 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Homme (%)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Femme (%)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7496862"/>
                  </a:ext>
                </a:extLst>
              </a:tr>
              <a:tr h="1312906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Médecin offrant le suivi de grossesse ou de l'enfant (ou sage-femme le cas échéant)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9 (60%)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207 (63%)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353445"/>
                  </a:ext>
                </a:extLst>
              </a:tr>
              <a:tr h="507837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Infirmière en clinique ou du CLSC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 (20%)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74 (23%)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8853086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Guide Mieux vivre avec notre enfant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10 (67%)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225 (69%)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6532873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Autres livres ou ouvrages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 (13%)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96 (29%)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6336965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Cours prénataux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 (13%)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81 (25%)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591542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Sites web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6 (40%)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176 (54%)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1732683"/>
                  </a:ext>
                </a:extLst>
              </a:tr>
              <a:tr h="47796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Entourage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6 (40%)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123 (38%)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1703503"/>
                  </a:ext>
                </a:extLst>
              </a:tr>
              <a:tr h="507837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Réseaux sociaux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0 (0%)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59 (18%)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788488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514FF3F-92D3-CE40-A21C-8F6975531DDA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(2)</a:t>
            </a:r>
          </a:p>
        </p:txBody>
      </p:sp>
    </p:spTree>
    <p:extLst>
      <p:ext uri="{BB962C8B-B14F-4D97-AF65-F5344CB8AC3E}">
        <p14:creationId xmlns:p14="http://schemas.microsoft.com/office/powerpoint/2010/main" val="1627609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A8A792-D94D-9545-BF43-B89FF3188A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5063"/>
            <a:ext cx="1876425" cy="4602162"/>
          </a:xfrm>
        </p:spPr>
        <p:txBody>
          <a:bodyPr/>
          <a:lstStyle/>
          <a:p>
            <a:r>
              <a:rPr lang="fr-FR" dirty="0"/>
              <a:t>Résultats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CBB49198-C0CF-F143-9C22-E54997139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161906"/>
              </p:ext>
            </p:extLst>
          </p:nvPr>
        </p:nvGraphicFramePr>
        <p:xfrm>
          <a:off x="137160" y="348916"/>
          <a:ext cx="11880669" cy="618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75154FA-B9DE-BC46-97FF-862D38D7CA78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(3)</a:t>
            </a:r>
          </a:p>
        </p:txBody>
      </p:sp>
    </p:spTree>
    <p:extLst>
      <p:ext uri="{BB962C8B-B14F-4D97-AF65-F5344CB8AC3E}">
        <p14:creationId xmlns:p14="http://schemas.microsoft.com/office/powerpoint/2010/main" val="2400544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8FC8A7-7980-074B-8E13-7C8D3486E3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00000000-0008-0000-02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310044"/>
              </p:ext>
            </p:extLst>
          </p:nvPr>
        </p:nvGraphicFramePr>
        <p:xfrm>
          <a:off x="121920" y="324853"/>
          <a:ext cx="11917680" cy="630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75CF1BE-2CDA-264A-91DA-4B70604897AB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(4)</a:t>
            </a:r>
          </a:p>
        </p:txBody>
      </p:sp>
    </p:spTree>
    <p:extLst>
      <p:ext uri="{BB962C8B-B14F-4D97-AF65-F5344CB8AC3E}">
        <p14:creationId xmlns:p14="http://schemas.microsoft.com/office/powerpoint/2010/main" val="27272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F5F1B5-DCE5-8145-9881-18617D48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2353141"/>
          </a:xfrm>
        </p:spPr>
        <p:txBody>
          <a:bodyPr/>
          <a:lstStyle/>
          <a:p>
            <a:pPr algn="ctr"/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0637C7F-E5E3-BF47-9118-96ED9A5AA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7705" y="944880"/>
            <a:ext cx="6090895" cy="4983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Guide Mieux vivre avec notre enfant de la grossesse à deux ans (INSPQ)</a:t>
            </a:r>
          </a:p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Est-il réellement utilisé par sa clientèle cible?</a:t>
            </a:r>
          </a:p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Est-il adapté à ses besoins?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42AF46EE-41C3-074C-A9D5-4A24727B9B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2514" y="3063240"/>
            <a:ext cx="5189709" cy="345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86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5DDBE4-F562-C84D-BF7F-C0263B92F6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00000000-0008-0000-02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973440"/>
              </p:ext>
            </p:extLst>
          </p:nvPr>
        </p:nvGraphicFramePr>
        <p:xfrm>
          <a:off x="137160" y="360947"/>
          <a:ext cx="11793583" cy="61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1AC5DA2-EBE8-924B-A37C-5EDF2F0AC038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(5)</a:t>
            </a:r>
          </a:p>
        </p:txBody>
      </p:sp>
    </p:spTree>
    <p:extLst>
      <p:ext uri="{BB962C8B-B14F-4D97-AF65-F5344CB8AC3E}">
        <p14:creationId xmlns:p14="http://schemas.microsoft.com/office/powerpoint/2010/main" val="100198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7757D72-7B1B-1849-8193-543528DEBC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00000000-0008-0000-02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869925"/>
              </p:ext>
            </p:extLst>
          </p:nvPr>
        </p:nvGraphicFramePr>
        <p:xfrm>
          <a:off x="252919" y="300789"/>
          <a:ext cx="11662855" cy="631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0E87703-0348-5341-9D54-9739D980F030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(6)</a:t>
            </a:r>
          </a:p>
        </p:txBody>
      </p:sp>
    </p:spTree>
    <p:extLst>
      <p:ext uri="{BB962C8B-B14F-4D97-AF65-F5344CB8AC3E}">
        <p14:creationId xmlns:p14="http://schemas.microsoft.com/office/powerpoint/2010/main" val="815365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F036DBB-1424-6646-AFD5-8CF594A9EA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63625"/>
            <a:ext cx="1876425" cy="4602163"/>
          </a:xfrm>
        </p:spPr>
        <p:txBody>
          <a:bodyPr/>
          <a:lstStyle/>
          <a:p>
            <a:r>
              <a:rPr lang="fr-FR" dirty="0"/>
              <a:t>Résultats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00000000-0008-0000-02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773519"/>
              </p:ext>
            </p:extLst>
          </p:nvPr>
        </p:nvGraphicFramePr>
        <p:xfrm>
          <a:off x="198120" y="385011"/>
          <a:ext cx="11860530" cy="6305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C5A17FE-E964-DE4C-A2EA-7C80A908E94F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(7)</a:t>
            </a:r>
          </a:p>
        </p:txBody>
      </p:sp>
    </p:spTree>
    <p:extLst>
      <p:ext uri="{BB962C8B-B14F-4D97-AF65-F5344CB8AC3E}">
        <p14:creationId xmlns:p14="http://schemas.microsoft.com/office/powerpoint/2010/main" val="274315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462DAB-F91C-A446-A635-51A8984D8F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fr-FR" dirty="0"/>
              <a:t>Résultats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xmlns="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22862"/>
              </p:ext>
            </p:extLst>
          </p:nvPr>
        </p:nvGraphicFramePr>
        <p:xfrm>
          <a:off x="252919" y="336884"/>
          <a:ext cx="11734293" cy="62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5515C14-E8D3-9A46-ABB5-0627D32B3A77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(8)</a:t>
            </a:r>
          </a:p>
        </p:txBody>
      </p:sp>
    </p:spTree>
    <p:extLst>
      <p:ext uri="{BB962C8B-B14F-4D97-AF65-F5344CB8AC3E}">
        <p14:creationId xmlns:p14="http://schemas.microsoft.com/office/powerpoint/2010/main" val="2267731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D6BAD4-5479-2349-AF61-B955CC249E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pPr algn="ctr"/>
            <a:r>
              <a:rPr lang="fr-FR" dirty="0"/>
              <a:t>Résultats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xmlns="" id="{00000000-0008-0000-02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733810"/>
              </p:ext>
            </p:extLst>
          </p:nvPr>
        </p:nvGraphicFramePr>
        <p:xfrm>
          <a:off x="121920" y="1458276"/>
          <a:ext cx="11915298" cy="618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FD1F0A80-3600-C643-9093-CD69FC68D86D}"/>
              </a:ext>
            </a:extLst>
          </p:cNvPr>
          <p:cNvSpPr txBox="1">
            <a:spLocks/>
          </p:cNvSpPr>
          <p:nvPr/>
        </p:nvSpPr>
        <p:spPr>
          <a:xfrm>
            <a:off x="406400" y="428243"/>
            <a:ext cx="11321143" cy="1097331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>
                <a:solidFill>
                  <a:schemeClr val="accent1"/>
                </a:solidFill>
              </a:rPr>
              <a:t>Graphique 10: Formats suggérés par les participants pour le guide Mieux vivre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0348E8A-2191-E542-A649-DE3746A2184A}"/>
              </a:ext>
            </a:extLst>
          </p:cNvPr>
          <p:cNvSpPr txBox="1"/>
          <p:nvPr/>
        </p:nvSpPr>
        <p:spPr>
          <a:xfrm>
            <a:off x="137160" y="95430"/>
            <a:ext cx="2991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Données de recherche (9)</a:t>
            </a:r>
          </a:p>
        </p:txBody>
      </p:sp>
    </p:spTree>
    <p:extLst>
      <p:ext uri="{BB962C8B-B14F-4D97-AF65-F5344CB8AC3E}">
        <p14:creationId xmlns:p14="http://schemas.microsoft.com/office/powerpoint/2010/main" val="896548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47AA94-E56F-5445-8063-0DB924DB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 (1)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74CF341-55D0-9047-BF5B-5F71C3E2A51E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Caractéristiques des participants</a:t>
            </a:r>
          </a:p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Recrutement</a:t>
            </a:r>
          </a:p>
        </p:txBody>
      </p:sp>
    </p:spTree>
    <p:extLst>
      <p:ext uri="{BB962C8B-B14F-4D97-AF65-F5344CB8AC3E}">
        <p14:creationId xmlns:p14="http://schemas.microsoft.com/office/powerpoint/2010/main" val="3460963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823832-7EA0-3145-8963-77DF0ACA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A52B55D-18CE-A346-8D25-F10F930FA04A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Hypothèses</a:t>
            </a:r>
          </a:p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Validité des résultats </a:t>
            </a:r>
          </a:p>
        </p:txBody>
      </p:sp>
    </p:spTree>
    <p:extLst>
      <p:ext uri="{BB962C8B-B14F-4D97-AF65-F5344CB8AC3E}">
        <p14:creationId xmlns:p14="http://schemas.microsoft.com/office/powerpoint/2010/main" val="387956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793297-6442-BD45-A7F9-92F4A660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C255296-8809-BE45-B140-010C4BA7F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Forces et limites de l’étude</a:t>
            </a:r>
          </a:p>
          <a:p>
            <a:pPr>
              <a:lnSpc>
                <a:spcPct val="150000"/>
              </a:lnSpc>
            </a:pPr>
            <a:r>
              <a:rPr lang="fr-CA" sz="3600" dirty="0">
                <a:solidFill>
                  <a:schemeClr val="tx1"/>
                </a:solidFill>
              </a:rPr>
              <a:t>Impact des résultats</a:t>
            </a:r>
          </a:p>
        </p:txBody>
      </p:sp>
    </p:spTree>
    <p:extLst>
      <p:ext uri="{BB962C8B-B14F-4D97-AF65-F5344CB8AC3E}">
        <p14:creationId xmlns:p14="http://schemas.microsoft.com/office/powerpoint/2010/main" val="2623711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114B76-712C-5E45-8386-845FBE4B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B203B25-0F00-C344-93BC-8408463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0" y="864108"/>
            <a:ext cx="8128000" cy="51206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solidFill>
                  <a:schemeClr val="tx1"/>
                </a:solidFill>
              </a:rPr>
              <a:t>Résultats non généralisables, mais tout de même d’intérêt</a:t>
            </a:r>
          </a:p>
          <a:p>
            <a:pPr>
              <a:lnSpc>
                <a:spcPct val="150000"/>
              </a:lnSpc>
            </a:pPr>
            <a:r>
              <a:rPr lang="fr-FR" sz="3600" dirty="0">
                <a:solidFill>
                  <a:schemeClr val="tx1"/>
                </a:solidFill>
              </a:rPr>
              <a:t>Confirme la pertinence du guide dans la population sondée</a:t>
            </a:r>
          </a:p>
          <a:p>
            <a:pPr>
              <a:lnSpc>
                <a:spcPct val="150000"/>
              </a:lnSpc>
            </a:pPr>
            <a:r>
              <a:rPr lang="fr-FR" sz="3600" dirty="0">
                <a:solidFill>
                  <a:schemeClr val="tx1"/>
                </a:solidFill>
              </a:rPr>
              <a:t>Développement d’une ressource numérique en demande</a:t>
            </a:r>
          </a:p>
        </p:txBody>
      </p:sp>
    </p:spTree>
    <p:extLst>
      <p:ext uri="{BB962C8B-B14F-4D97-AF65-F5344CB8AC3E}">
        <p14:creationId xmlns:p14="http://schemas.microsoft.com/office/powerpoint/2010/main" val="1501169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CBF503-CD4C-4B45-B081-BD4077400B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2628" y="209550"/>
            <a:ext cx="2786744" cy="777421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1"/>
                </a:solidFill>
                <a:latin typeface="+mn-lt"/>
              </a:rPr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55A2CE-E730-EE41-8918-0BB1753C3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5015" y="986971"/>
            <a:ext cx="5620985" cy="5399314"/>
          </a:xfrm>
          <a:ln w="38100"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CA" sz="1600" dirty="0"/>
              <a:t>Information and support </a:t>
            </a:r>
            <a:r>
              <a:rPr lang="fr-CA" sz="1600" dirty="0" err="1"/>
              <a:t>needs</a:t>
            </a:r>
            <a:r>
              <a:rPr lang="fr-CA" sz="1600" dirty="0"/>
              <a:t> </a:t>
            </a:r>
            <a:r>
              <a:rPr lang="fr-CA" sz="1600" dirty="0" err="1"/>
              <a:t>among</a:t>
            </a:r>
            <a:r>
              <a:rPr lang="fr-CA" sz="1600" dirty="0"/>
              <a:t> parents of </a:t>
            </a:r>
            <a:r>
              <a:rPr lang="fr-CA" sz="1600" dirty="0" err="1"/>
              <a:t>young</a:t>
            </a:r>
            <a:r>
              <a:rPr lang="fr-CA" sz="1600" dirty="0"/>
              <a:t> </a:t>
            </a:r>
            <a:r>
              <a:rPr lang="fr-CA" sz="1600" dirty="0" err="1"/>
              <a:t>children</a:t>
            </a:r>
            <a:r>
              <a:rPr lang="fr-CA" sz="1600" dirty="0"/>
              <a:t> in a </a:t>
            </a:r>
            <a:r>
              <a:rPr lang="fr-CA" sz="1600" dirty="0" err="1"/>
              <a:t>region</a:t>
            </a:r>
            <a:r>
              <a:rPr lang="fr-CA" sz="1600" dirty="0"/>
              <a:t> of Canada : cross-</a:t>
            </a:r>
            <a:r>
              <a:rPr lang="fr-CA" sz="1600" dirty="0" err="1"/>
              <a:t>sectional</a:t>
            </a:r>
            <a:r>
              <a:rPr lang="fr-CA" sz="1600" dirty="0"/>
              <a:t> </a:t>
            </a:r>
            <a:r>
              <a:rPr lang="fr-CA" sz="1600" dirty="0" err="1"/>
              <a:t>survey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i="1" dirty="0"/>
              <a:t>Public </a:t>
            </a:r>
            <a:r>
              <a:rPr lang="fr-CA" sz="1600" i="1" dirty="0" err="1"/>
              <a:t>Health</a:t>
            </a:r>
            <a:r>
              <a:rPr lang="fr-CA" sz="1600" i="1" dirty="0"/>
              <a:t> Nursing, Mai 2013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u="sng" dirty="0">
                <a:hlinkClick r:id="rId2"/>
              </a:rPr>
              <a:t>https://www.ncbi.nlm.nih.gov/pubmed/23586763</a:t>
            </a:r>
            <a:endParaRPr lang="fr-CA" sz="16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CA" sz="1600" dirty="0"/>
              <a:t>New ressources for </a:t>
            </a:r>
            <a:r>
              <a:rPr lang="fr-CA" sz="1600" dirty="0" err="1"/>
              <a:t>childbitrth</a:t>
            </a:r>
            <a:r>
              <a:rPr lang="fr-CA" sz="1600" dirty="0"/>
              <a:t> </a:t>
            </a:r>
            <a:r>
              <a:rPr lang="fr-CA" sz="1600" dirty="0" err="1"/>
              <a:t>educators</a:t>
            </a:r>
            <a:r>
              <a:rPr lang="fr-CA" sz="1600" dirty="0"/>
              <a:t> and parents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i="1" dirty="0"/>
              <a:t>The journal of </a:t>
            </a:r>
            <a:r>
              <a:rPr lang="fr-CA" sz="1600" i="1" dirty="0" err="1"/>
              <a:t>perinatal</a:t>
            </a:r>
            <a:r>
              <a:rPr lang="fr-CA" sz="1600" i="1" dirty="0"/>
              <a:t> </a:t>
            </a:r>
            <a:r>
              <a:rPr lang="fr-CA" sz="1600" i="1" dirty="0" err="1"/>
              <a:t>education</a:t>
            </a:r>
            <a:r>
              <a:rPr lang="fr-CA" sz="1600" i="1" dirty="0"/>
              <a:t>. 2009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u="sng" dirty="0">
                <a:hlinkClick r:id="rId3"/>
              </a:rPr>
              <a:t>https://www.ncbi.nlm.nih.gov/pubmed/20808429</a:t>
            </a:r>
            <a:r>
              <a:rPr lang="fr-CA" sz="1600" dirty="0"/>
              <a:t> 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CA" sz="1600" dirty="0"/>
              <a:t>Sources of information </a:t>
            </a:r>
            <a:r>
              <a:rPr lang="fr-CA" sz="1600" dirty="0" err="1"/>
              <a:t>used</a:t>
            </a:r>
            <a:r>
              <a:rPr lang="fr-CA" sz="1600" dirty="0"/>
              <a:t> by </a:t>
            </a:r>
            <a:r>
              <a:rPr lang="fr-CA" sz="1600" dirty="0" err="1"/>
              <a:t>women</a:t>
            </a:r>
            <a:r>
              <a:rPr lang="fr-CA" sz="1600" dirty="0"/>
              <a:t> </a:t>
            </a:r>
            <a:r>
              <a:rPr lang="fr-CA" sz="1600" dirty="0" err="1"/>
              <a:t>during</a:t>
            </a:r>
            <a:r>
              <a:rPr lang="fr-CA" sz="1600" dirty="0"/>
              <a:t> </a:t>
            </a:r>
            <a:r>
              <a:rPr lang="fr-CA" sz="1600" dirty="0" err="1"/>
              <a:t>pregnancy</a:t>
            </a:r>
            <a:r>
              <a:rPr lang="fr-CA" sz="1600" dirty="0"/>
              <a:t> to </a:t>
            </a:r>
            <a:r>
              <a:rPr lang="fr-CA" sz="1600" dirty="0" err="1"/>
              <a:t>mett</a:t>
            </a:r>
            <a:r>
              <a:rPr lang="fr-CA" sz="1600" dirty="0"/>
              <a:t> </a:t>
            </a:r>
            <a:r>
              <a:rPr lang="fr-CA" sz="1600" dirty="0" err="1"/>
              <a:t>their</a:t>
            </a:r>
            <a:r>
              <a:rPr lang="fr-CA" sz="1600" dirty="0"/>
              <a:t> information </a:t>
            </a:r>
            <a:r>
              <a:rPr lang="fr-CA" sz="1600" dirty="0" err="1"/>
              <a:t>needs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dirty="0"/>
              <a:t>Cross </a:t>
            </a:r>
            <a:r>
              <a:rPr lang="fr-CA" sz="1600" dirty="0" err="1"/>
              <a:t>sectional</a:t>
            </a:r>
            <a:r>
              <a:rPr lang="fr-CA" sz="1600" dirty="0"/>
              <a:t> </a:t>
            </a:r>
            <a:r>
              <a:rPr lang="fr-CA" sz="1600" dirty="0" err="1"/>
              <a:t>survey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i="1" dirty="0" err="1"/>
              <a:t>Midewifery</a:t>
            </a:r>
            <a:r>
              <a:rPr lang="fr-CA" sz="1600" i="1" dirty="0"/>
              <a:t>, Janvier 2014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u="sng" dirty="0">
                <a:hlinkClick r:id="rId4"/>
              </a:rPr>
              <a:t>https://www.ncbi.nlm.nih.gov/pubmed/24246969</a:t>
            </a:r>
            <a:r>
              <a:rPr lang="fr-CA" sz="1600" dirty="0"/>
              <a:t> 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lang="fr-CA" sz="1600" dirty="0" err="1"/>
              <a:t>Multidisciplinary</a:t>
            </a:r>
            <a:r>
              <a:rPr lang="fr-CA" sz="1600" dirty="0"/>
              <a:t> collaborative </a:t>
            </a:r>
            <a:r>
              <a:rPr lang="fr-CA" sz="1600" dirty="0" err="1"/>
              <a:t>development</a:t>
            </a:r>
            <a:r>
              <a:rPr lang="fr-CA" sz="1600" dirty="0"/>
              <a:t> of a plain </a:t>
            </a:r>
            <a:r>
              <a:rPr lang="fr-CA" sz="1600" dirty="0" err="1"/>
              <a:t>language</a:t>
            </a:r>
            <a:r>
              <a:rPr lang="fr-CA" sz="1600" dirty="0"/>
              <a:t> parental </a:t>
            </a:r>
            <a:r>
              <a:rPr lang="fr-CA" sz="1600" dirty="0" err="1"/>
              <a:t>education</a:t>
            </a:r>
            <a:r>
              <a:rPr lang="fr-CA" sz="1600" dirty="0"/>
              <a:t> book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i="1" dirty="0"/>
              <a:t>Journal of </a:t>
            </a:r>
            <a:r>
              <a:rPr lang="fr-CA" sz="1600" i="1" dirty="0" err="1"/>
              <a:t>Midewifery</a:t>
            </a:r>
            <a:r>
              <a:rPr lang="fr-CA" sz="1600" i="1" dirty="0"/>
              <a:t> and </a:t>
            </a:r>
            <a:r>
              <a:rPr lang="fr-CA" sz="1600" i="1" dirty="0" err="1"/>
              <a:t>Womens</a:t>
            </a:r>
            <a:r>
              <a:rPr lang="fr-CA" sz="1600" i="1" dirty="0"/>
              <a:t> </a:t>
            </a:r>
            <a:r>
              <a:rPr lang="fr-CA" sz="1600" i="1" dirty="0" err="1"/>
              <a:t>Health</a:t>
            </a:r>
            <a:r>
              <a:rPr lang="fr-CA" sz="1600" i="1" dirty="0"/>
              <a:t>, mai 2013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None/>
            </a:pPr>
            <a:r>
              <a:rPr lang="fr-CA" sz="1600" u="sng" dirty="0">
                <a:hlinkClick r:id="rId5"/>
              </a:rPr>
              <a:t>https://www.ncbi.nlm.nih.gov/pubmed/23647968</a:t>
            </a:r>
            <a:endParaRPr lang="fr-CA" sz="1600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8AB2A789-BD4F-804B-B7E1-3610943FB96E}"/>
              </a:ext>
            </a:extLst>
          </p:cNvPr>
          <p:cNvSpPr txBox="1">
            <a:spLocks/>
          </p:cNvSpPr>
          <p:nvPr/>
        </p:nvSpPr>
        <p:spPr>
          <a:xfrm>
            <a:off x="6096000" y="986970"/>
            <a:ext cx="5620985" cy="539931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fr-CA" sz="1600" dirty="0" err="1"/>
              <a:t>Effectiveness</a:t>
            </a:r>
            <a:r>
              <a:rPr lang="fr-CA" sz="1600" dirty="0"/>
              <a:t> of the « Home but not </a:t>
            </a:r>
            <a:r>
              <a:rPr lang="fr-CA" sz="1600" dirty="0" err="1"/>
              <a:t>alone</a:t>
            </a:r>
            <a:r>
              <a:rPr lang="fr-CA" sz="1600" dirty="0"/>
              <a:t> » mobile </a:t>
            </a:r>
            <a:r>
              <a:rPr lang="fr-CA" sz="1600" dirty="0" err="1"/>
              <a:t>health</a:t>
            </a:r>
            <a:r>
              <a:rPr lang="fr-CA" sz="1600" dirty="0"/>
              <a:t> application </a:t>
            </a:r>
            <a:r>
              <a:rPr lang="fr-CA" sz="1600" dirty="0" err="1"/>
              <a:t>educational</a:t>
            </a:r>
            <a:r>
              <a:rPr lang="fr-CA" sz="1600" dirty="0"/>
              <a:t> program on parental </a:t>
            </a:r>
            <a:r>
              <a:rPr lang="fr-CA" sz="1600" dirty="0" err="1"/>
              <a:t>outcome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dirty="0"/>
              <a:t>Étude randomisée clinique </a:t>
            </a:r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i="1" dirty="0"/>
              <a:t>Journal of </a:t>
            </a:r>
            <a:r>
              <a:rPr lang="fr-CA" sz="1600" i="1" dirty="0" err="1"/>
              <a:t>advance</a:t>
            </a:r>
            <a:r>
              <a:rPr lang="fr-CA" sz="1600" i="1" dirty="0"/>
              <a:t> nursing, septembre 2016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u="sng" dirty="0">
                <a:hlinkClick r:id="rId6"/>
              </a:rPr>
              <a:t>https://www.ncbi.nlm.nih.gov/pubmed/27650320</a:t>
            </a:r>
            <a:endParaRPr lang="fr-CA" sz="1600" u="sng" dirty="0"/>
          </a:p>
          <a:p>
            <a:pPr marL="457200" indent="-457200">
              <a:lnSpc>
                <a:spcPct val="100000"/>
              </a:lnSpc>
              <a:buFont typeface="+mj-lt"/>
              <a:buAutoNum type="arabicPeriod" startAt="6"/>
            </a:pPr>
            <a:r>
              <a:rPr lang="fr-CA" sz="1600" dirty="0"/>
              <a:t>A </a:t>
            </a:r>
            <a:r>
              <a:rPr lang="fr-CA" sz="1600" dirty="0" err="1"/>
              <a:t>critical</a:t>
            </a:r>
            <a:r>
              <a:rPr lang="fr-CA" sz="1600" dirty="0"/>
              <a:t> </a:t>
            </a:r>
            <a:r>
              <a:rPr lang="fr-CA" sz="1600" dirty="0" err="1"/>
              <a:t>appraisal</a:t>
            </a:r>
            <a:r>
              <a:rPr lang="fr-CA" sz="1600" dirty="0"/>
              <a:t> of Guidelines for </a:t>
            </a:r>
            <a:r>
              <a:rPr lang="fr-CA" sz="1600" dirty="0" err="1"/>
              <a:t>Antenatal</a:t>
            </a:r>
            <a:r>
              <a:rPr lang="fr-CA" sz="1600" dirty="0"/>
              <a:t> Care : Components of Care and </a:t>
            </a:r>
            <a:r>
              <a:rPr lang="fr-CA" sz="1600" dirty="0" err="1"/>
              <a:t>Priorities</a:t>
            </a:r>
            <a:r>
              <a:rPr lang="fr-CA" sz="1600" dirty="0"/>
              <a:t> in </a:t>
            </a:r>
            <a:r>
              <a:rPr lang="fr-CA" sz="1600" dirty="0" err="1"/>
              <a:t>Prenatal</a:t>
            </a:r>
            <a:r>
              <a:rPr lang="fr-CA" sz="1600" dirty="0"/>
              <a:t> </a:t>
            </a:r>
            <a:r>
              <a:rPr lang="fr-CA" sz="1600" dirty="0" err="1"/>
              <a:t>Education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i="1" dirty="0"/>
              <a:t>Journal of </a:t>
            </a:r>
            <a:r>
              <a:rPr lang="fr-CA" sz="1600" i="1" dirty="0" err="1"/>
              <a:t>Midewifery</a:t>
            </a:r>
            <a:r>
              <a:rPr lang="fr-CA" sz="1600" i="1" dirty="0"/>
              <a:t> and </a:t>
            </a:r>
            <a:r>
              <a:rPr lang="fr-CA" sz="1600" i="1" dirty="0" err="1"/>
              <a:t>Womens</a:t>
            </a:r>
            <a:r>
              <a:rPr lang="fr-CA" sz="1600" i="1" dirty="0"/>
              <a:t> </a:t>
            </a:r>
            <a:r>
              <a:rPr lang="fr-CA" sz="1600" i="1" dirty="0" err="1"/>
              <a:t>Health</a:t>
            </a:r>
            <a:r>
              <a:rPr lang="fr-CA" sz="1600" i="1" dirty="0"/>
              <a:t>, 2009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u="sng" dirty="0">
                <a:hlinkClick r:id="rId7"/>
              </a:rPr>
              <a:t>https://www.ncbi.nlm.nih.gov/pubmed/19879518</a:t>
            </a:r>
            <a:endParaRPr lang="fr-CA" sz="1600" u="sng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endParaRPr lang="fr-CA" sz="16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fr-CA" sz="1600" dirty="0" err="1"/>
              <a:t>Systematic</a:t>
            </a:r>
            <a:r>
              <a:rPr lang="fr-CA" sz="1600" dirty="0"/>
              <a:t> </a:t>
            </a:r>
            <a:r>
              <a:rPr lang="fr-CA" sz="1600" dirty="0" err="1"/>
              <a:t>reviews</a:t>
            </a:r>
            <a:r>
              <a:rPr lang="fr-CA" sz="1600" dirty="0"/>
              <a:t> and </a:t>
            </a:r>
            <a:r>
              <a:rPr lang="fr-CA" sz="1600" dirty="0" err="1"/>
              <a:t>Health</a:t>
            </a:r>
            <a:r>
              <a:rPr lang="fr-CA" sz="1600" dirty="0"/>
              <a:t> </a:t>
            </a:r>
            <a:r>
              <a:rPr lang="fr-CA" sz="1600" dirty="0" err="1"/>
              <a:t>policy</a:t>
            </a:r>
            <a:r>
              <a:rPr lang="fr-CA" sz="1600" dirty="0"/>
              <a:t> : the influence of a </a:t>
            </a:r>
            <a:r>
              <a:rPr lang="fr-CA" sz="1600" dirty="0" err="1"/>
              <a:t>project</a:t>
            </a:r>
            <a:r>
              <a:rPr lang="fr-CA" sz="1600" dirty="0"/>
              <a:t> on </a:t>
            </a:r>
            <a:r>
              <a:rPr lang="fr-CA" sz="1600" dirty="0" err="1"/>
              <a:t>perinatal</a:t>
            </a:r>
            <a:r>
              <a:rPr lang="fr-CA" sz="1600" dirty="0"/>
              <a:t> care </a:t>
            </a:r>
            <a:r>
              <a:rPr lang="fr-CA" sz="1600" dirty="0" err="1"/>
              <a:t>since</a:t>
            </a:r>
            <a:r>
              <a:rPr lang="fr-CA" sz="1600" dirty="0"/>
              <a:t> 1988</a:t>
            </a:r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i="1" dirty="0" err="1"/>
              <a:t>MilbankQ</a:t>
            </a:r>
            <a:r>
              <a:rPr lang="fr-CA" sz="1600" i="1" dirty="0"/>
              <a:t>, </a:t>
            </a:r>
            <a:r>
              <a:rPr lang="fr-CA" sz="1600" i="1" dirty="0" err="1"/>
              <a:t>spetmebre</a:t>
            </a:r>
            <a:r>
              <a:rPr lang="fr-CA" sz="1600" i="1" dirty="0"/>
              <a:t> 2011</a:t>
            </a:r>
            <a:endParaRPr lang="fr-CA" sz="1600" dirty="0"/>
          </a:p>
          <a:p>
            <a:pPr marL="502920" lvl="1" indent="0">
              <a:lnSpc>
                <a:spcPct val="100000"/>
              </a:lnSpc>
              <a:buFont typeface="Wingdings 2" pitchFamily="18" charset="2"/>
              <a:buNone/>
            </a:pPr>
            <a:r>
              <a:rPr lang="fr-CA" sz="1600" u="sng" dirty="0">
                <a:hlinkClick r:id="rId8"/>
              </a:rPr>
              <a:t>https://www.ncbi.nlm.nih.gov/pubmed/21933275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72642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C046B4-B65C-114C-AB57-2FDEBC0F0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08" y="864108"/>
            <a:ext cx="2919259" cy="5120640"/>
          </a:xfrm>
        </p:spPr>
        <p:txBody>
          <a:bodyPr vert="wordArtVer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6600" b="1" dirty="0"/>
              <a:t>PICO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07F8AB4-0FAE-9545-9444-E778DE75F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422" y="864108"/>
            <a:ext cx="8195734" cy="51206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fr-CA" sz="3200" dirty="0">
                <a:solidFill>
                  <a:schemeClr val="tx1"/>
                </a:solidFill>
              </a:rPr>
              <a:t>P= Parents et futurs parents d’enfant(s) de 0 à 2 ans</a:t>
            </a:r>
          </a:p>
          <a:p>
            <a:pPr>
              <a:lnSpc>
                <a:spcPct val="200000"/>
              </a:lnSpc>
            </a:pPr>
            <a:r>
              <a:rPr lang="fr-CA" sz="3200" dirty="0">
                <a:solidFill>
                  <a:schemeClr val="tx1"/>
                </a:solidFill>
              </a:rPr>
              <a:t>I= Questionnaire (papier et électronique)</a:t>
            </a:r>
          </a:p>
          <a:p>
            <a:pPr>
              <a:lnSpc>
                <a:spcPct val="200000"/>
              </a:lnSpc>
            </a:pPr>
            <a:r>
              <a:rPr lang="fr-CA" sz="3200" dirty="0">
                <a:solidFill>
                  <a:schemeClr val="tx1"/>
                </a:solidFill>
              </a:rPr>
              <a:t>C= Études antérieures</a:t>
            </a:r>
          </a:p>
          <a:p>
            <a:pPr>
              <a:lnSpc>
                <a:spcPct val="200000"/>
              </a:lnSpc>
            </a:pPr>
            <a:r>
              <a:rPr lang="fr-CA" sz="3200" dirty="0">
                <a:solidFill>
                  <a:schemeClr val="tx1"/>
                </a:solidFill>
              </a:rPr>
              <a:t>O= Connaître l’appréciation du guide, l’utilisation et piste d’amélioration</a:t>
            </a:r>
          </a:p>
        </p:txBody>
      </p:sp>
    </p:spTree>
    <p:extLst>
      <p:ext uri="{BB962C8B-B14F-4D97-AF65-F5344CB8AC3E}">
        <p14:creationId xmlns:p14="http://schemas.microsoft.com/office/powerpoint/2010/main" val="368416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F33CFF-5D49-9648-A28B-DAC25CF0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Merci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B403C1F-28E6-A548-99D6-145FFDE0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Dr Magali Brousseau-Foley, notre superviseure de recherche, mais surtout notre grande manitou !</a:t>
            </a:r>
          </a:p>
          <a:p>
            <a:r>
              <a:rPr lang="fr-FR" dirty="0"/>
              <a:t>M. Pierre-Luc Yao, pour sa contribution aux analyses statistiques</a:t>
            </a:r>
          </a:p>
          <a:p>
            <a:r>
              <a:rPr lang="fr-FR" dirty="0"/>
              <a:t>Tous les participants de notre projet de recherche</a:t>
            </a:r>
          </a:p>
        </p:txBody>
      </p:sp>
    </p:spTree>
    <p:extLst>
      <p:ext uri="{BB962C8B-B14F-4D97-AF65-F5344CB8AC3E}">
        <p14:creationId xmlns:p14="http://schemas.microsoft.com/office/powerpoint/2010/main" val="2883450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EB4BAFD-E879-DF4F-90EE-C3BDC2BC6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42" y="-4572"/>
            <a:ext cx="5299364" cy="6858000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xmlns="" id="{A2EB3430-00CD-9640-9F53-CA8B2975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Annexe (1)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A983FBD-DFCE-4843-A9D9-D73723371B4F}"/>
              </a:ext>
            </a:extLst>
          </p:cNvPr>
          <p:cNvSpPr txBox="1"/>
          <p:nvPr/>
        </p:nvSpPr>
        <p:spPr>
          <a:xfrm>
            <a:off x="7411642" y="6325505"/>
            <a:ext cx="5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p.1</a:t>
            </a:r>
          </a:p>
        </p:txBody>
      </p:sp>
    </p:spTree>
    <p:extLst>
      <p:ext uri="{BB962C8B-B14F-4D97-AF65-F5344CB8AC3E}">
        <p14:creationId xmlns:p14="http://schemas.microsoft.com/office/powerpoint/2010/main" val="2837236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4112E2D-79E3-8F41-9B92-8E25885DD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42" y="0"/>
            <a:ext cx="5299364" cy="6858000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xmlns="" id="{5855FF44-755F-1342-B8B8-8818C9CB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Annexe (2)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34DAC28-0344-D145-AD67-4A4A6AD7118B}"/>
              </a:ext>
            </a:extLst>
          </p:cNvPr>
          <p:cNvSpPr txBox="1"/>
          <p:nvPr/>
        </p:nvSpPr>
        <p:spPr>
          <a:xfrm>
            <a:off x="7411642" y="6325505"/>
            <a:ext cx="5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p.2</a:t>
            </a:r>
          </a:p>
        </p:txBody>
      </p:sp>
    </p:spTree>
    <p:extLst>
      <p:ext uri="{BB962C8B-B14F-4D97-AF65-F5344CB8AC3E}">
        <p14:creationId xmlns:p14="http://schemas.microsoft.com/office/powerpoint/2010/main" val="3476227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AA2281FB-E20B-1D46-8F38-D328C0589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43" y="0"/>
            <a:ext cx="5299364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73A7D38-0B00-5B4D-8B83-0A5C77653B89}"/>
              </a:ext>
            </a:extLst>
          </p:cNvPr>
          <p:cNvSpPr txBox="1"/>
          <p:nvPr/>
        </p:nvSpPr>
        <p:spPr>
          <a:xfrm>
            <a:off x="7411643" y="6325505"/>
            <a:ext cx="5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p.3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ABB74957-9E96-4046-8E16-E6821BE0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Annexe (3)</a:t>
            </a:r>
          </a:p>
        </p:txBody>
      </p:sp>
    </p:spTree>
    <p:extLst>
      <p:ext uri="{BB962C8B-B14F-4D97-AF65-F5344CB8AC3E}">
        <p14:creationId xmlns:p14="http://schemas.microsoft.com/office/powerpoint/2010/main" val="322031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906C22-8249-A64F-B898-F82B2639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01" y="1141348"/>
            <a:ext cx="3323771" cy="4601183"/>
          </a:xfrm>
        </p:spPr>
        <p:txBody>
          <a:bodyPr/>
          <a:lstStyle/>
          <a:p>
            <a:r>
              <a:rPr lang="fr-FR" dirty="0"/>
              <a:t>Méthodologie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FE97247-9D10-DE47-A785-41BCF5B2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5072" y="862642"/>
            <a:ext cx="8244966" cy="51585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solidFill>
                  <a:schemeClr val="tx1"/>
                </a:solidFill>
              </a:rPr>
              <a:t>Étude descriptive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2000" dirty="0">
                <a:solidFill>
                  <a:schemeClr val="tx1"/>
                </a:solidFill>
              </a:rPr>
              <a:t>Approuvée par  le comité d’éthique de la recherche de l’UQTR et le CIUSSS MCQ</a:t>
            </a:r>
          </a:p>
          <a:p>
            <a:pPr>
              <a:lnSpc>
                <a:spcPct val="150000"/>
              </a:lnSpc>
            </a:pPr>
            <a:r>
              <a:rPr lang="fr-CA" dirty="0">
                <a:solidFill>
                  <a:schemeClr val="tx1"/>
                </a:solidFill>
              </a:rPr>
              <a:t>Élaboration du questionnaire (papier et électronique)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2000" dirty="0">
                <a:solidFill>
                  <a:schemeClr val="tx1"/>
                </a:solidFill>
              </a:rPr>
              <a:t>7 questions démographiques et 11 questions de recherche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2000" dirty="0">
                <a:solidFill>
                  <a:schemeClr val="tx1"/>
                </a:solidFill>
              </a:rPr>
              <a:t>Révisé par des experts</a:t>
            </a:r>
          </a:p>
          <a:p>
            <a:pPr>
              <a:lnSpc>
                <a:spcPct val="150000"/>
              </a:lnSpc>
            </a:pPr>
            <a:r>
              <a:rPr lang="fr-CA" dirty="0">
                <a:solidFill>
                  <a:schemeClr val="tx1"/>
                </a:solidFill>
              </a:rPr>
              <a:t>Population cible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2000" dirty="0">
                <a:solidFill>
                  <a:schemeClr val="tx1"/>
                </a:solidFill>
              </a:rPr>
              <a:t>Inclusions/exclusions</a:t>
            </a:r>
          </a:p>
        </p:txBody>
      </p:sp>
    </p:spTree>
    <p:extLst>
      <p:ext uri="{BB962C8B-B14F-4D97-AF65-F5344CB8AC3E}">
        <p14:creationId xmlns:p14="http://schemas.microsoft.com/office/powerpoint/2010/main" val="8832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C77A7C-7F86-8D4A-9C45-F495F32203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8713"/>
            <a:ext cx="1531938" cy="4600575"/>
          </a:xfrm>
        </p:spPr>
        <p:txBody>
          <a:bodyPr/>
          <a:lstStyle/>
          <a:p>
            <a:r>
              <a:rPr lang="fr-FR" dirty="0"/>
              <a:t>Affiche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FBD4A0BE-F3F7-CC41-9F40-1FC19BD0894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31938" y="0"/>
            <a:ext cx="9013825" cy="68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8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CC19C78-B285-9842-8344-EE307DF71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5" y="864108"/>
            <a:ext cx="8129588" cy="51206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Distribution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GMF-UMF Shawinigan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GMF-UMF de Trois-Rivières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GMF du Cap, équipe de périnatalité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Facebook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Site web de l’UQTR</a:t>
            </a:r>
          </a:p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Collecte des données via une banque interactive de questions en ligne (UQTR)</a:t>
            </a:r>
            <a:endParaRPr lang="fr-CA" sz="3200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lang="fr-CA" sz="3200" dirty="0">
                <a:solidFill>
                  <a:schemeClr val="tx1"/>
                </a:solidFill>
              </a:rPr>
              <a:t>Analyse des données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fr-CA" sz="3200" dirty="0">
                <a:solidFill>
                  <a:schemeClr val="tx1"/>
                </a:solidFill>
              </a:rPr>
              <a:t>Mesures de fréquence et d’association (X</a:t>
            </a:r>
            <a:r>
              <a:rPr lang="fr-CA" sz="3200" baseline="30000" dirty="0">
                <a:solidFill>
                  <a:schemeClr val="tx1"/>
                </a:solidFill>
              </a:rPr>
              <a:t>2</a:t>
            </a:r>
            <a:r>
              <a:rPr lang="fr-CA" sz="3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CA7956BB-BA0E-2A40-85B6-7EC3D75BF124}"/>
              </a:ext>
            </a:extLst>
          </p:cNvPr>
          <p:cNvSpPr txBox="1">
            <a:spLocks/>
          </p:cNvSpPr>
          <p:nvPr/>
        </p:nvSpPr>
        <p:spPr>
          <a:xfrm>
            <a:off x="132272" y="1123836"/>
            <a:ext cx="343960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Méthodologie (2)</a:t>
            </a:r>
          </a:p>
        </p:txBody>
      </p:sp>
    </p:spTree>
    <p:extLst>
      <p:ext uri="{BB962C8B-B14F-4D97-AF65-F5344CB8AC3E}">
        <p14:creationId xmlns:p14="http://schemas.microsoft.com/office/powerpoint/2010/main" val="7171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14DBE2-580C-4A46-AA3A-58490E16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Résultats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01EE46B-4B5F-0B4E-A588-4D56D2054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93972"/>
            <a:ext cx="7315200" cy="486091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Caractéristiques des participants</a:t>
            </a:r>
          </a:p>
        </p:txBody>
      </p:sp>
    </p:spTree>
    <p:extLst>
      <p:ext uri="{BB962C8B-B14F-4D97-AF65-F5344CB8AC3E}">
        <p14:creationId xmlns:p14="http://schemas.microsoft.com/office/powerpoint/2010/main" val="90077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349671B-A11C-0643-B57D-2179CE9F1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fr-FR" dirty="0"/>
              <a:t>Méthodologie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042526"/>
              </p:ext>
            </p:extLst>
          </p:nvPr>
        </p:nvGraphicFramePr>
        <p:xfrm>
          <a:off x="137160" y="362857"/>
          <a:ext cx="11871960" cy="622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80E515B-B894-5E42-A423-01A8DFA4E134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(1)</a:t>
            </a:r>
          </a:p>
        </p:txBody>
      </p:sp>
    </p:spTree>
    <p:extLst>
      <p:ext uri="{BB962C8B-B14F-4D97-AF65-F5344CB8AC3E}">
        <p14:creationId xmlns:p14="http://schemas.microsoft.com/office/powerpoint/2010/main" val="282806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CCF61E48-D4E9-054D-83B5-761863D70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37472"/>
              </p:ext>
            </p:extLst>
          </p:nvPr>
        </p:nvGraphicFramePr>
        <p:xfrm>
          <a:off x="1190774" y="1228066"/>
          <a:ext cx="3541157" cy="192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442">
                  <a:extLst>
                    <a:ext uri="{9D8B030D-6E8A-4147-A177-3AD203B41FA5}">
                      <a16:colId xmlns:a16="http://schemas.microsoft.com/office/drawing/2014/main" xmlns="" val="1228020530"/>
                    </a:ext>
                  </a:extLst>
                </a:gridCol>
                <a:gridCol w="1759715">
                  <a:extLst>
                    <a:ext uri="{9D8B030D-6E8A-4147-A177-3AD203B41FA5}">
                      <a16:colId xmlns:a16="http://schemas.microsoft.com/office/drawing/2014/main" xmlns="" val="3558653562"/>
                    </a:ext>
                  </a:extLst>
                </a:gridCol>
              </a:tblGrid>
              <a:tr h="4724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3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Tableau 1: Sexe</a:t>
                      </a:r>
                      <a:endParaRPr lang="fr-CA" sz="3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2196990"/>
                  </a:ext>
                </a:extLst>
              </a:tr>
              <a:tr h="472459">
                <a:tc>
                  <a:txBody>
                    <a:bodyPr/>
                    <a:lstStyle/>
                    <a:p>
                      <a:pPr algn="ctr" fontAlgn="b"/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Fréquence (%)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9589784"/>
                  </a:ext>
                </a:extLst>
              </a:tr>
              <a:tr h="472459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Homme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15 (4%)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9213419"/>
                  </a:ext>
                </a:extLst>
              </a:tr>
              <a:tr h="479856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Femme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327 (96%)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2332334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5FAC876C-2505-C849-A66F-4800690F5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9045"/>
              </p:ext>
            </p:extLst>
          </p:nvPr>
        </p:nvGraphicFramePr>
        <p:xfrm>
          <a:off x="5687328" y="3011224"/>
          <a:ext cx="5258359" cy="2858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077">
                  <a:extLst>
                    <a:ext uri="{9D8B030D-6E8A-4147-A177-3AD203B41FA5}">
                      <a16:colId xmlns:a16="http://schemas.microsoft.com/office/drawing/2014/main" xmlns="" val="3039473134"/>
                    </a:ext>
                  </a:extLst>
                </a:gridCol>
                <a:gridCol w="1725282">
                  <a:extLst>
                    <a:ext uri="{9D8B030D-6E8A-4147-A177-3AD203B41FA5}">
                      <a16:colId xmlns:a16="http://schemas.microsoft.com/office/drawing/2014/main" xmlns="" val="3919918350"/>
                    </a:ext>
                  </a:extLst>
                </a:gridCol>
              </a:tblGrid>
              <a:tr h="6869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3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Tableau 2: Occupation</a:t>
                      </a:r>
                      <a:endParaRPr lang="fr-CA" sz="3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6836940"/>
                  </a:ext>
                </a:extLst>
              </a:tr>
              <a:tr h="434294">
                <a:tc>
                  <a:txBody>
                    <a:bodyPr/>
                    <a:lstStyle/>
                    <a:p>
                      <a:pPr algn="ctr" fontAlgn="b"/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Fréquence (%)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969126"/>
                  </a:ext>
                </a:extLst>
              </a:tr>
              <a:tr h="43429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Sans emploi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23 (7%)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285165"/>
                  </a:ext>
                </a:extLst>
              </a:tr>
              <a:tr h="43429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Étudiant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14 (4%)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3944387"/>
                  </a:ext>
                </a:extLst>
              </a:tr>
              <a:tr h="43429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Travailleur à temps partiel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46 (13%)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9153480"/>
                  </a:ext>
                </a:extLst>
              </a:tr>
              <a:tr h="434294"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u="none" strike="noStrike" dirty="0">
                          <a:effectLst/>
                        </a:rPr>
                        <a:t>Travailleur à temps plein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u="none" strike="noStrike" dirty="0">
                          <a:effectLst/>
                        </a:rPr>
                        <a:t>259 (76%)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151427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E74EF4F-A24D-7146-A1A2-2518491924C1}"/>
              </a:ext>
            </a:extLst>
          </p:cNvPr>
          <p:cNvSpPr txBox="1"/>
          <p:nvPr/>
        </p:nvSpPr>
        <p:spPr>
          <a:xfrm>
            <a:off x="137160" y="95430"/>
            <a:ext cx="422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Caractéristiques des participants (2)</a:t>
            </a:r>
          </a:p>
        </p:txBody>
      </p:sp>
    </p:spTree>
    <p:extLst>
      <p:ext uri="{BB962C8B-B14F-4D97-AF65-F5344CB8AC3E}">
        <p14:creationId xmlns:p14="http://schemas.microsoft.com/office/powerpoint/2010/main" val="382939100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467</TotalTime>
  <Words>988</Words>
  <Application>Microsoft Office PowerPoint</Application>
  <PresentationFormat>Grand écran</PresentationFormat>
  <Paragraphs>251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Calibri</vt:lpstr>
      <vt:lpstr>Corbel</vt:lpstr>
      <vt:lpstr>Wingdings</vt:lpstr>
      <vt:lpstr>Wingdings 2</vt:lpstr>
      <vt:lpstr>Cadre</vt:lpstr>
      <vt:lpstr>Le guide Mieux vivre avec notre enfant:  Est-il apprécié par son public cible?</vt:lpstr>
      <vt:lpstr>Introduction</vt:lpstr>
      <vt:lpstr>PICO</vt:lpstr>
      <vt:lpstr>Méthodologie (1)</vt:lpstr>
      <vt:lpstr>Affiche</vt:lpstr>
      <vt:lpstr>Présentation PowerPoint</vt:lpstr>
      <vt:lpstr>Résultats (1)</vt:lpstr>
      <vt:lpstr>Méthodologie</vt:lpstr>
      <vt:lpstr>Présentation PowerPoint</vt:lpstr>
      <vt:lpstr>Résultats</vt:lpstr>
      <vt:lpstr>Présentation PowerPoint</vt:lpstr>
      <vt:lpstr>Présentation PowerPoint</vt:lpstr>
      <vt:lpstr>Présentation PowerPoint</vt:lpstr>
      <vt:lpstr>Présentation PowerPoint</vt:lpstr>
      <vt:lpstr>Résultats (2)</vt:lpstr>
      <vt:lpstr>Résultats</vt:lpstr>
      <vt:lpstr>Présentation PowerPoint</vt:lpstr>
      <vt:lpstr>Résultats</vt:lpstr>
      <vt:lpstr>Résultats</vt:lpstr>
      <vt:lpstr>Résultats</vt:lpstr>
      <vt:lpstr>Résultats</vt:lpstr>
      <vt:lpstr>Résultats</vt:lpstr>
      <vt:lpstr>Résultats</vt:lpstr>
      <vt:lpstr>Résultats</vt:lpstr>
      <vt:lpstr>Discussion (1)</vt:lpstr>
      <vt:lpstr>Discussion (2)</vt:lpstr>
      <vt:lpstr>Discussion (3)</vt:lpstr>
      <vt:lpstr>Conclusion</vt:lpstr>
      <vt:lpstr>Références</vt:lpstr>
      <vt:lpstr>Merci</vt:lpstr>
      <vt:lpstr>Annexe (1)</vt:lpstr>
      <vt:lpstr>Annexe (2)</vt:lpstr>
      <vt:lpstr>Annexe 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guide Mieux-Vivre avec son enfant:  Est-il apprécié par son public cible?</dc:title>
  <dc:creator>Cloé Sanesac Jean</dc:creator>
  <cp:lastModifiedBy>Bouchard Catherine</cp:lastModifiedBy>
  <cp:revision>55</cp:revision>
  <dcterms:created xsi:type="dcterms:W3CDTF">2018-05-24T18:41:22Z</dcterms:created>
  <dcterms:modified xsi:type="dcterms:W3CDTF">2018-05-28T13:40:57Z</dcterms:modified>
</cp:coreProperties>
</file>