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65" r:id="rId4"/>
    <p:sldId id="271" r:id="rId5"/>
    <p:sldId id="259" r:id="rId6"/>
    <p:sldId id="268" r:id="rId7"/>
    <p:sldId id="266" r:id="rId8"/>
    <p:sldId id="282" r:id="rId9"/>
    <p:sldId id="262" r:id="rId10"/>
    <p:sldId id="263" r:id="rId11"/>
    <p:sldId id="267" r:id="rId12"/>
    <p:sldId id="270" r:id="rId13"/>
    <p:sldId id="269" r:id="rId14"/>
    <p:sldId id="283" r:id="rId15"/>
    <p:sldId id="273" r:id="rId16"/>
    <p:sldId id="281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642"/>
    <a:srgbClr val="F2A421"/>
    <a:srgbClr val="C7C7C7"/>
    <a:srgbClr val="E5E7E9"/>
    <a:srgbClr val="DDDCDE"/>
    <a:srgbClr val="BEC4D8"/>
    <a:srgbClr val="E8E6E6"/>
    <a:srgbClr val="1B2530"/>
    <a:srgbClr val="17202A"/>
    <a:srgbClr val="1D2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04"/>
    <p:restoredTop sz="81757"/>
  </p:normalViewPr>
  <p:slideViewPr>
    <p:cSldViewPr snapToGrid="0" snapToObjects="1">
      <p:cViewPr varScale="1">
        <p:scale>
          <a:sx n="72" d="100"/>
          <a:sy n="72" d="100"/>
        </p:scale>
        <p:origin x="8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dirty="0"/>
              <a:t>Moyenne des différences </a:t>
            </a:r>
          </a:p>
          <a:p>
            <a:pPr>
              <a:defRPr sz="2400"/>
            </a:pPr>
            <a:r>
              <a:rPr lang="fr-FR" sz="2400" dirty="0"/>
              <a:t>entre les scores</a:t>
            </a:r>
            <a:r>
              <a:rPr lang="fr-FR" sz="2400" baseline="0" dirty="0"/>
              <a:t> RMDQ</a:t>
            </a:r>
            <a:endParaRPr lang="fr-FR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8588439190166121E-2"/>
          <c:y val="0.20304618361910615"/>
          <c:w val="0.67705839872735074"/>
          <c:h val="0.72361018631700114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Feuil1!$R$21</c:f>
              <c:strCache>
                <c:ptCount val="1"/>
                <c:pt idx="0">
                  <c:v>Hill et al., 2011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Feuil1!$T$21:$T$23</c:f>
              <c:numCache>
                <c:formatCode>General</c:formatCode>
                <c:ptCount val="3"/>
                <c:pt idx="0">
                  <c:v>1.06</c:v>
                </c:pt>
                <c:pt idx="1">
                  <c:v>0.25</c:v>
                </c:pt>
                <c:pt idx="2">
                  <c:v>1.86</c:v>
                </c:pt>
              </c:numCache>
            </c:numRef>
          </c:xVal>
          <c:yVal>
            <c:numRef>
              <c:f>Feuil1!$U$21:$U$23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553-4542-9C91-15FCA399777B}"/>
            </c:ext>
          </c:extLst>
        </c:ser>
        <c:ser>
          <c:idx val="1"/>
          <c:order val="1"/>
          <c:tx>
            <c:strRef>
              <c:f>Feuil1!$R$24</c:f>
              <c:strCache>
                <c:ptCount val="1"/>
                <c:pt idx="0">
                  <c:v>Foster et al., 2014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Feuil1!$T$24:$T$26</c:f>
              <c:numCache>
                <c:formatCode>General</c:formatCode>
                <c:ptCount val="3"/>
                <c:pt idx="0">
                  <c:v>0.7</c:v>
                </c:pt>
                <c:pt idx="1">
                  <c:v>0.1</c:v>
                </c:pt>
                <c:pt idx="2">
                  <c:v>1.4</c:v>
                </c:pt>
              </c:numCache>
            </c:numRef>
          </c:xVal>
          <c:yVal>
            <c:numRef>
              <c:f>Feuil1!$U$24:$U$26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553-4542-9C91-15FCA399777B}"/>
            </c:ext>
          </c:extLst>
        </c:ser>
        <c:ser>
          <c:idx val="2"/>
          <c:order val="2"/>
          <c:tx>
            <c:strRef>
              <c:f>Feuil1!$R$27</c:f>
              <c:strCache>
                <c:ptCount val="1"/>
                <c:pt idx="0">
                  <c:v>Murphy et al., 2016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xVal>
            <c:numRef>
              <c:f>Feuil1!$T$27</c:f>
              <c:numCache>
                <c:formatCode>General</c:formatCode>
                <c:ptCount val="1"/>
                <c:pt idx="0">
                  <c:v>0.42</c:v>
                </c:pt>
              </c:numCache>
            </c:numRef>
          </c:xVal>
          <c:yVal>
            <c:numRef>
              <c:f>Feuil1!$U$27</c:f>
              <c:numCache>
                <c:formatCode>General</c:formatCode>
                <c:ptCount val="1"/>
                <c:pt idx="0">
                  <c:v>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553-4542-9C91-15FCA399777B}"/>
            </c:ext>
          </c:extLst>
        </c:ser>
        <c:ser>
          <c:idx val="4"/>
          <c:order val="3"/>
          <c:tx>
            <c:strRef>
              <c:f>Feuil1!$R$30</c:f>
              <c:strCache>
                <c:ptCount val="1"/>
                <c:pt idx="0">
                  <c:v>Cherkin et al., sous presse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xVal>
            <c:numRef>
              <c:f>Feuil1!$T$30:$T$32</c:f>
              <c:numCache>
                <c:formatCode>General</c:formatCode>
                <c:ptCount val="3"/>
                <c:pt idx="0">
                  <c:v>0.5</c:v>
                </c:pt>
                <c:pt idx="1">
                  <c:v>-0.55000000000000004</c:v>
                </c:pt>
                <c:pt idx="2">
                  <c:v>1.55</c:v>
                </c:pt>
              </c:numCache>
            </c:numRef>
          </c:xVal>
          <c:yVal>
            <c:numRef>
              <c:f>Feuil1!$U$30:$U$32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553-4542-9C91-15FCA399777B}"/>
            </c:ext>
          </c:extLst>
        </c:ser>
        <c:ser>
          <c:idx val="3"/>
          <c:order val="4"/>
          <c:tx>
            <c:strRef>
              <c:f>Feuil1!$R$33</c:f>
              <c:strCache>
                <c:ptCount val="1"/>
                <c:pt idx="0">
                  <c:v>TOTAL</c:v>
                </c:pt>
              </c:strCache>
            </c:strRef>
          </c:tx>
          <c:spPr>
            <a:ln w="3810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4"/>
                </a:solidFill>
                <a:ln w="38100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4"/>
                </a:solidFill>
                <a:prstDash val="sysDot"/>
                <a:round/>
                <a:headEnd type="none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53-4542-9C91-15FCA399777B}"/>
              </c:ext>
            </c:extLst>
          </c:dPt>
          <c:xVal>
            <c:numRef>
              <c:f>Feuil1!$T$33</c:f>
              <c:numCache>
                <c:formatCode>General</c:formatCode>
                <c:ptCount val="1"/>
                <c:pt idx="0">
                  <c:v>0.67</c:v>
                </c:pt>
              </c:numCache>
            </c:numRef>
          </c:xVal>
          <c:yVal>
            <c:numRef>
              <c:f>Feuil1!$U$33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553-4542-9C91-15FCA3997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008360"/>
        <c:axId val="162069616"/>
      </c:scatterChart>
      <c:valAx>
        <c:axId val="165008360"/>
        <c:scaling>
          <c:orientation val="minMax"/>
          <c:min val="-3.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069616"/>
        <c:crosses val="autoZero"/>
        <c:crossBetween val="midCat"/>
        <c:majorUnit val="1"/>
      </c:valAx>
      <c:valAx>
        <c:axId val="162069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008360"/>
        <c:crossesAt val="0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0899911699827176E-2"/>
          <c:y val="0.23853641619944094"/>
          <c:w val="0.30295881078704995"/>
          <c:h val="0.614920910254465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55F5B-6150-AA46-8987-E8817769278E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558D5-688B-644B-AA67-E010BF115D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25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8D5-688B-644B-AA67-E010BF115D6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076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qui était différent pour intervention</a:t>
            </a:r>
          </a:p>
          <a:p>
            <a:r>
              <a:rPr lang="fr-FR" dirty="0"/>
              <a:t>Murphy traitement de physiothérapie en groupe</a:t>
            </a:r>
          </a:p>
          <a:p>
            <a:r>
              <a:rPr lang="fr-FR" dirty="0" err="1"/>
              <a:t>Cherkin</a:t>
            </a:r>
            <a:r>
              <a:rPr lang="fr-FR" dirty="0"/>
              <a:t>: visée très pragmatique, pas de preuve que les intervenant utilisaient le traitement recommandé par la stratification</a:t>
            </a:r>
          </a:p>
          <a:p>
            <a:endParaRPr lang="fr-FR" dirty="0"/>
          </a:p>
          <a:p>
            <a:r>
              <a:rPr lang="fr-FR" dirty="0"/>
              <a:t>Particulier pour les </a:t>
            </a:r>
            <a:r>
              <a:rPr lang="fr-FR" dirty="0" err="1"/>
              <a:t>contr</a:t>
            </a:r>
            <a:r>
              <a:rPr lang="fr-CA" dirty="0" err="1"/>
              <a:t>ôles</a:t>
            </a:r>
            <a:r>
              <a:rPr lang="fr-CA" dirty="0"/>
              <a:t> : Murphy, tous les participants recevaient de la physiothérapie</a:t>
            </a:r>
          </a:p>
          <a:p>
            <a:r>
              <a:rPr lang="fr-CA" dirty="0"/>
              <a:t>Pour le reste, aucune entrave au traitement standard, autant pour les médecins que pour les physiothérapie. Pour tous les cliniciens étaient naïfs de la classification des contrôles.</a:t>
            </a:r>
          </a:p>
          <a:p>
            <a:endParaRPr lang="fr-CA" dirty="0"/>
          </a:p>
          <a:p>
            <a:r>
              <a:rPr lang="fr-CA" dirty="0"/>
              <a:t>Suivi très variables</a:t>
            </a:r>
          </a:p>
          <a:p>
            <a:r>
              <a:rPr lang="fr-CA" dirty="0"/>
              <a:t>Foster qui n’a pas obtenu la puissance, mais on peut voir plus tard qu’ils ont quand même réussit à avoir des résultats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8D5-688B-644B-AA67-E010BF115D6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938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Différence minimale cliniquement importante ou en anglais : MCID 30% ou 2,0 points</a:t>
            </a:r>
          </a:p>
          <a:p>
            <a:r>
              <a:rPr lang="fr-FR" dirty="0"/>
              <a:t>Évalué sur base individuelle</a:t>
            </a:r>
          </a:p>
          <a:p>
            <a:r>
              <a:rPr lang="fr-FR" dirty="0"/>
              <a:t>Moins de variabilité en groupe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8D5-688B-644B-AA67-E010BF115D6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928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1- Expliquer ce que l’on cherche</a:t>
            </a:r>
          </a:p>
          <a:p>
            <a:r>
              <a:rPr lang="fr-FR" dirty="0"/>
              <a:t>On veut démontrer qu’on va aller chercher plus de points sur l’échelle Rolland Morris</a:t>
            </a:r>
          </a:p>
          <a:p>
            <a:r>
              <a:rPr lang="fr-FR" dirty="0"/>
              <a:t>Va démontrer que c’est supérieur pour l’invalidité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8D5-688B-644B-AA67-E010BF115D6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504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8D5-688B-644B-AA67-E010BF115D6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349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Parler de </a:t>
            </a:r>
            <a:r>
              <a:rPr lang="fr-FR" dirty="0" err="1"/>
              <a:t>Cherkin</a:t>
            </a:r>
            <a:r>
              <a:rPr lang="fr-FR" dirty="0"/>
              <a:t> : Pourquoi résultats 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8D5-688B-644B-AA67-E010BF115D6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980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N’empêche que population Anglaise a accès à des soins de santé universels (par rapport USA)</a:t>
            </a:r>
          </a:p>
          <a:p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Etude pragmatique : Étude faite dans un milieu de première ligne, intervention est flexible. P. ex. dans Hill et al. On pouvait dévier du </a:t>
            </a:r>
            <a:r>
              <a:rPr lang="fr-FR" dirty="0" err="1"/>
              <a:t>Tx</a:t>
            </a:r>
            <a:r>
              <a:rPr lang="fr-FR" dirty="0"/>
              <a:t> proposé. Critères inclusion « généreux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Signification clinique importante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8D5-688B-644B-AA67-E010BF115D6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450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1-</a:t>
            </a:r>
            <a:r>
              <a:rPr lang="fr-CA" baseline="0" dirty="0"/>
              <a:t> Résumé</a:t>
            </a:r>
          </a:p>
          <a:p>
            <a:r>
              <a:rPr lang="fr-CA" baseline="0" dirty="0"/>
              <a:t>     Questionnaire facile peut être mis dans le DME</a:t>
            </a:r>
          </a:p>
          <a:p>
            <a:r>
              <a:rPr lang="fr-CA" baseline="0" dirty="0"/>
              <a:t>     Effet sur les hauts risque : atteinte presque de la signification clinique</a:t>
            </a:r>
          </a:p>
          <a:p>
            <a:r>
              <a:rPr lang="fr-CA" baseline="0" dirty="0"/>
              <a:t>     Meilleure utilisation des ressources de physiothérapie que l’on sait rare</a:t>
            </a:r>
          </a:p>
          <a:p>
            <a:r>
              <a:rPr lang="fr-CA" baseline="0" dirty="0"/>
              <a:t>2- Limitation</a:t>
            </a:r>
          </a:p>
          <a:p>
            <a:r>
              <a:rPr lang="fr-CA" baseline="0" dirty="0"/>
              <a:t>     Peu études</a:t>
            </a:r>
          </a:p>
          <a:p>
            <a:r>
              <a:rPr lang="fr-CA" baseline="0" dirty="0"/>
              <a:t>     Application envers population américaine incertaine</a:t>
            </a:r>
          </a:p>
          <a:p>
            <a:r>
              <a:rPr lang="fr-CA" baseline="0" dirty="0"/>
              <a:t>     Besoin de formation MD + Physio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8D5-688B-644B-AA67-E010BF115D6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870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8D5-688B-644B-AA67-E010BF115D6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528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Rajouter GBD au références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8D5-688B-644B-AA67-E010BF115D6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80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Selon OMS 2010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8D5-688B-644B-AA67-E010BF115D6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01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8D5-688B-644B-AA67-E010BF115D6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85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Prognostic</a:t>
            </a:r>
            <a:r>
              <a:rPr lang="fr-FR" dirty="0"/>
              <a:t> screening instrument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8D5-688B-644B-AA67-E010BF115D6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56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Présenter échelle </a:t>
            </a:r>
            <a:r>
              <a:rPr lang="fr-FR" dirty="0" err="1"/>
              <a:t>STaRT</a:t>
            </a:r>
            <a:r>
              <a:rPr lang="fr-FR" dirty="0"/>
              <a:t> Back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8D5-688B-644B-AA67-E010BF115D6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736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Session info pour bas risque de 90 minutes dans les études</a:t>
            </a:r>
          </a:p>
          <a:p>
            <a:r>
              <a:rPr lang="fr-FR" dirty="0"/>
              <a:t>Soins de 2</a:t>
            </a:r>
            <a:r>
              <a:rPr lang="fr-FR" baseline="30000" dirty="0"/>
              <a:t>e</a:t>
            </a:r>
            <a:r>
              <a:rPr lang="fr-FR" dirty="0"/>
              <a:t> ligne: </a:t>
            </a:r>
            <a:r>
              <a:rPr lang="fr-FR" dirty="0" err="1"/>
              <a:t>accupuncture</a:t>
            </a:r>
            <a:r>
              <a:rPr lang="fr-FR" dirty="0"/>
              <a:t>, chiro, bloc </a:t>
            </a:r>
            <a:r>
              <a:rPr lang="fr-FR" dirty="0" err="1"/>
              <a:t>facettaires</a:t>
            </a:r>
            <a:r>
              <a:rPr lang="fr-FR" dirty="0"/>
              <a:t>, </a:t>
            </a:r>
            <a:r>
              <a:rPr lang="fr-FR" dirty="0" err="1"/>
              <a:t>etc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8D5-688B-644B-AA67-E010BF115D6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833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8D5-688B-644B-AA67-E010BF115D6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639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Explication RMDQ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8D5-688B-644B-AA67-E010BF115D6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283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  <a:p>
            <a:r>
              <a:rPr lang="fr-FR" dirty="0"/>
              <a:t>DEVIS : </a:t>
            </a:r>
          </a:p>
          <a:p>
            <a:r>
              <a:rPr lang="fr-FR" dirty="0"/>
              <a:t>2 ECR pragmatiques</a:t>
            </a:r>
          </a:p>
          <a:p>
            <a:r>
              <a:rPr lang="fr-FR" dirty="0"/>
              <a:t>Etude pragmatique : Étude faite dans un milieu de première ligne, intervention est flexible. P. ex. dans Hill et al. On pouvait dévier du </a:t>
            </a:r>
            <a:r>
              <a:rPr lang="fr-FR" dirty="0" err="1"/>
              <a:t>Tx</a:t>
            </a:r>
            <a:r>
              <a:rPr lang="fr-FR" dirty="0"/>
              <a:t> proposé. Critères inclusion « généreux »</a:t>
            </a:r>
          </a:p>
          <a:p>
            <a:r>
              <a:rPr lang="fr-FR" dirty="0"/>
              <a:t>4 études sélectionnées : 2 ECR Hill (</a:t>
            </a:r>
            <a:r>
              <a:rPr lang="fr-FR" dirty="0" err="1"/>
              <a:t>rando</a:t>
            </a:r>
            <a:r>
              <a:rPr lang="fr-FR" dirty="0"/>
              <a:t> par bloc standard) et </a:t>
            </a:r>
            <a:r>
              <a:rPr lang="fr-FR" dirty="0" err="1"/>
              <a:t>Cherkin</a:t>
            </a:r>
            <a:r>
              <a:rPr lang="fr-FR" dirty="0"/>
              <a:t> (randomisés selon la clinique)</a:t>
            </a:r>
          </a:p>
          <a:p>
            <a:r>
              <a:rPr lang="fr-FR" dirty="0"/>
              <a:t>Foster, étude de cohorte prospective (principe amélioration de la qualité : 3 stades, utilise stade 1 -3; 2 stade de transition)</a:t>
            </a:r>
          </a:p>
          <a:p>
            <a:r>
              <a:rPr lang="fr-FR" dirty="0"/>
              <a:t>Murphy : </a:t>
            </a:r>
            <a:r>
              <a:rPr lang="fr-FR" dirty="0" err="1"/>
              <a:t>contr</a:t>
            </a:r>
            <a:r>
              <a:rPr lang="fr-CA" dirty="0" err="1"/>
              <a:t>ôles</a:t>
            </a:r>
            <a:r>
              <a:rPr lang="fr-CA" dirty="0"/>
              <a:t> historiques stratifiés (thérapeutes naïfs à la stratification; traitement idem pour tous les contrôles)</a:t>
            </a:r>
          </a:p>
          <a:p>
            <a:endParaRPr lang="fr-CA" dirty="0"/>
          </a:p>
          <a:p>
            <a:endParaRPr lang="fr-FR" dirty="0"/>
          </a:p>
          <a:p>
            <a:r>
              <a:rPr lang="fr-FR" dirty="0"/>
              <a:t>Population: semblable pour tous, sauf </a:t>
            </a:r>
            <a:r>
              <a:rPr lang="fr-FR" dirty="0" err="1"/>
              <a:t>Cherkin</a:t>
            </a:r>
            <a:r>
              <a:rPr lang="fr-FR" dirty="0"/>
              <a:t> o</a:t>
            </a:r>
            <a:r>
              <a:rPr lang="fr-CA" dirty="0" err="1"/>
              <a:t>ù</a:t>
            </a:r>
            <a:r>
              <a:rPr lang="fr-CA" dirty="0"/>
              <a:t> population américaine. Murphy, taille étude plus petite. </a:t>
            </a:r>
            <a:endParaRPr lang="fr-FR" dirty="0"/>
          </a:p>
          <a:p>
            <a:r>
              <a:rPr lang="fr-FR" dirty="0"/>
              <a:t>Sélection des patients: via DME o</a:t>
            </a:r>
            <a:r>
              <a:rPr lang="fr-CA" dirty="0" err="1"/>
              <a:t>ù</a:t>
            </a:r>
            <a:r>
              <a:rPr lang="fr-CA" dirty="0"/>
              <a:t> on allait chercher dans les registres</a:t>
            </a:r>
            <a:endParaRPr lang="fr-FR" dirty="0"/>
          </a:p>
          <a:p>
            <a:endParaRPr lang="fr-CA" dirty="0"/>
          </a:p>
          <a:p>
            <a:r>
              <a:rPr lang="fr-CA" dirty="0"/>
              <a:t>Similaire en terme inclusion et exclusion</a:t>
            </a:r>
            <a:endParaRPr lang="fr-FR" dirty="0"/>
          </a:p>
          <a:p>
            <a:r>
              <a:rPr lang="fr-FR" dirty="0" err="1"/>
              <a:t>Co-morbidité</a:t>
            </a:r>
            <a:r>
              <a:rPr lang="fr-FR" dirty="0"/>
              <a:t> sévère :  incluait dans les études les troubles psy </a:t>
            </a:r>
            <a:r>
              <a:rPr lang="fr-FR" dirty="0" err="1"/>
              <a:t>tq</a:t>
            </a:r>
            <a:r>
              <a:rPr lang="fr-FR" dirty="0"/>
              <a:t> EDM; tout ce qui peut amener entrave à la </a:t>
            </a:r>
            <a:r>
              <a:rPr lang="fr-FR" dirty="0" err="1"/>
              <a:t>physiotx</a:t>
            </a:r>
            <a:endParaRPr lang="fr-FR" dirty="0"/>
          </a:p>
          <a:p>
            <a:r>
              <a:rPr lang="fr-FR" dirty="0"/>
              <a:t>Recevait déjà un traitement de physio ou de 2</a:t>
            </a:r>
            <a:r>
              <a:rPr lang="fr-FR" baseline="30000" dirty="0"/>
              <a:t>e</a:t>
            </a:r>
            <a:r>
              <a:rPr lang="fr-FR" dirty="0"/>
              <a:t> ligne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8D5-688B-644B-AA67-E010BF115D6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51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D0A0BF-FA47-C849-BC6B-CCD2D3EA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BAD0D72-152A-7C4F-BED4-10EDFAD09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3652C8F-841D-E14F-A0D7-DA1661FA8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DE-1A7A-4040-9CEB-37CE3BF234CB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9A297B4-7C47-5E4C-9500-7E88D6F6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2BC39E7-C5BC-624E-A724-997FAF8B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1BCB-D47A-374A-B7F6-D075AD2B8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62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22059-126E-4146-BB13-896F60F42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81268EC-4B8B-1B44-BFE5-36AD8F8D6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48A8D1B-ACBB-694B-B620-98FDD5D0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DE-1A7A-4040-9CEB-37CE3BF234CB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DFDE58-6802-C446-A366-08890263A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0F4DA5D-C7A3-A245-B4F9-C28E8D3D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1BCB-D47A-374A-B7F6-D075AD2B8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69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3AACC09-0111-8548-90CF-FCFA76493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D99DAAE-0C03-9B42-A05D-C7353AA21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1920F0F-A19E-E444-944D-F11B6300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DE-1A7A-4040-9CEB-37CE3BF234CB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50662F9-931E-514B-830C-C3904521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D0985D2-D10C-2949-9308-32C6DA93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1BCB-D47A-374A-B7F6-D075AD2B8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08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550E82-E9AD-E443-AEE9-4BF2199EC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1A7DE1D-D33A-C840-8936-DED5273B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78004F-BDD7-3042-8FE7-6644FBE3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DE-1A7A-4040-9CEB-37CE3BF234CB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F806AF6-2E4F-474F-B9ED-8DAF2BC7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4284864-35F2-6447-96D3-32910164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1BCB-D47A-374A-B7F6-D075AD2B8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91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F463D4-A5BB-6445-B6E3-CD766290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099BE90-8A6F-9744-9B11-410571DB5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9BA6C3B-965D-584A-98D8-CC6E582A5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DE-1A7A-4040-9CEB-37CE3BF234CB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4517531-BC6A-3C4D-9170-61116AAE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BD39146-FE15-1241-B96C-81A05069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1BCB-D47A-374A-B7F6-D075AD2B8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8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305D27-E71E-7548-86BE-1390763C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0AD06F7-5E7F-364F-837A-8A8BB9E9F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DAEACB9-7C4B-2B40-BEC4-9A6E70FBF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5999604-5445-F844-8D4B-A42BB6044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DE-1A7A-4040-9CEB-37CE3BF234CB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C3979E9-DA80-3742-8E00-354A5325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EDDEF7C-02C1-884A-B36D-C85F039E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1BCB-D47A-374A-B7F6-D075AD2B8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80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DEDCF68-AB6F-2E4C-865B-57513E779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4202877-8405-2A49-9984-00A9A94C2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00140E7-2408-5746-B73C-980659FDB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4E2CC4B-A4F3-224B-9417-7CB525AA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61325F7A-44CD-5946-BF1A-8FB701DA3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23D4D590-51A6-EB45-9DEA-AE8BCBFE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DE-1A7A-4040-9CEB-37CE3BF234CB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CC5D4F59-BBEB-BB44-A23A-FFF213C2E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A252CA9B-5251-F64F-801A-A2CDE839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1BCB-D47A-374A-B7F6-D075AD2B8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6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905AB91-285B-9F45-B981-59F9D706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BA20103-8884-BD46-A8BD-C7274DE3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DE-1A7A-4040-9CEB-37CE3BF234CB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C3ED4E8-A6AF-5E48-9E82-0AED625E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285E470-E67F-3043-AF97-C453FEC4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1BCB-D47A-374A-B7F6-D075AD2B8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08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C0B6CCDA-1CC8-8948-88EB-0F023FF1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DE-1A7A-4040-9CEB-37CE3BF234CB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9F36A8B-F91A-4445-8F95-F8BA86F7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8FA6762-29F9-C74A-837E-F332C537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1BCB-D47A-374A-B7F6-D075AD2B8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85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986FAA6-95D4-FC4E-980B-802E7B88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AACF2C6-0D5B-2A49-AA3C-CC2DF1AFE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E2241CF-A6DD-464A-90CA-1475974E7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1F26438-C239-624F-8290-824F666D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DE-1A7A-4040-9CEB-37CE3BF234CB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44C49E9-9754-E146-9E08-F6211505E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9959FE3-8256-EC48-9AA6-7E276221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1BCB-D47A-374A-B7F6-D075AD2B8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82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DA716D5-E416-1043-ADBE-B4A8DB2E1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041B4FC9-B791-4D47-A7BF-062B6D2D0B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D3776BC-017D-3247-9DE0-F64C97A5D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D5EE751-1347-7941-8133-EF615991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DE-1A7A-4040-9CEB-37CE3BF234CB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309D93D-B54A-184E-A4CE-40674C68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6C6BC1D-1371-354F-A152-D3C2FC45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1BCB-D47A-374A-B7F6-D075AD2B8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9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50D4426-6FC9-594D-9EBD-94FD84D3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5293932-EB38-F141-ADAF-4CB77B48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8B99F2B-EE54-D546-A6E6-AFCA07054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08DDE-1A7A-4040-9CEB-37CE3BF234CB}" type="datetimeFigureOut">
              <a:rPr lang="fr-FR" smtClean="0"/>
              <a:t>28/05/2018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7E842B5-FE40-C449-822B-A4C7C2C1D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943DDA5-F082-F045-8284-84F611A34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A1BCB-D47A-374A-B7F6-D075AD2B88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17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45E14BC-F5A1-A348-82AD-5B99FFFF0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133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2"/>
                </a:solidFill>
              </a:rPr>
              <a:t>Stratifier afin de mieux traiter: Une nouvelle </a:t>
            </a:r>
            <a:r>
              <a:rPr lang="fr-FR" dirty="0" err="1">
                <a:solidFill>
                  <a:schemeClr val="bg2"/>
                </a:solidFill>
              </a:rPr>
              <a:t>ap</a:t>
            </a:r>
            <a:r>
              <a:rPr lang="fr-CA" dirty="0">
                <a:solidFill>
                  <a:schemeClr val="bg2"/>
                </a:solidFill>
              </a:rPr>
              <a:t>proche au traitement des lombalgies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EB1C485-B5F4-B44B-8F03-3DA09A10A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6919"/>
            <a:ext cx="9144000" cy="1655762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Par Jennifer Blanchard</a:t>
            </a:r>
          </a:p>
          <a:p>
            <a:r>
              <a:rPr lang="fr-FR" dirty="0">
                <a:solidFill>
                  <a:schemeClr val="bg2"/>
                </a:solidFill>
              </a:rPr>
              <a:t>UMF Maisonneuve-Rosemont</a:t>
            </a:r>
          </a:p>
          <a:p>
            <a:r>
              <a:rPr lang="fr-FR" dirty="0">
                <a:solidFill>
                  <a:schemeClr val="bg2"/>
                </a:solidFill>
              </a:rPr>
              <a:t>2018/06/01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73E4D005-703E-AC4C-9729-D82CC722E3D9}"/>
              </a:ext>
            </a:extLst>
          </p:cNvPr>
          <p:cNvCxnSpPr/>
          <p:nvPr/>
        </p:nvCxnSpPr>
        <p:spPr>
          <a:xfrm>
            <a:off x="4169044" y="3998563"/>
            <a:ext cx="3766088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72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FF752C-F625-1D42-B2FB-2396F384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="" id="{EE73442A-86D5-F347-8B7B-E6C7A01BC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71878"/>
              </p:ext>
            </p:extLst>
          </p:nvPr>
        </p:nvGraphicFramePr>
        <p:xfrm>
          <a:off x="447472" y="164759"/>
          <a:ext cx="11353800" cy="6528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4858">
                  <a:extLst>
                    <a:ext uri="{9D8B030D-6E8A-4147-A177-3AD203B41FA5}">
                      <a16:colId xmlns:a16="http://schemas.microsoft.com/office/drawing/2014/main" xmlns="" val="4725240"/>
                    </a:ext>
                  </a:extLst>
                </a:gridCol>
                <a:gridCol w="1381950">
                  <a:extLst>
                    <a:ext uri="{9D8B030D-6E8A-4147-A177-3AD203B41FA5}">
                      <a16:colId xmlns:a16="http://schemas.microsoft.com/office/drawing/2014/main" xmlns="" val="1316894973"/>
                    </a:ext>
                  </a:extLst>
                </a:gridCol>
                <a:gridCol w="1846677">
                  <a:extLst>
                    <a:ext uri="{9D8B030D-6E8A-4147-A177-3AD203B41FA5}">
                      <a16:colId xmlns:a16="http://schemas.microsoft.com/office/drawing/2014/main" xmlns="" val="2520387659"/>
                    </a:ext>
                  </a:extLst>
                </a:gridCol>
                <a:gridCol w="3005232">
                  <a:extLst>
                    <a:ext uri="{9D8B030D-6E8A-4147-A177-3AD203B41FA5}">
                      <a16:colId xmlns:a16="http://schemas.microsoft.com/office/drawing/2014/main" xmlns="" val="4267011622"/>
                    </a:ext>
                  </a:extLst>
                </a:gridCol>
                <a:gridCol w="3615083">
                  <a:extLst>
                    <a:ext uri="{9D8B030D-6E8A-4147-A177-3AD203B41FA5}">
                      <a16:colId xmlns:a16="http://schemas.microsoft.com/office/drawing/2014/main" xmlns="" val="1854012736"/>
                    </a:ext>
                  </a:extLst>
                </a:gridCol>
              </a:tblGrid>
              <a:tr h="445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CA" sz="1800" dirty="0">
                        <a:effectLst/>
                        <a:latin typeface="+mn-lt"/>
                        <a:ea typeface="STIXGeneral" pitchFamily="2" charset="2"/>
                        <a:cs typeface="STIXGeneral" pitchFamily="2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E8E6E6"/>
                          </a:solidFill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DEVIS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E8E6E6"/>
                          </a:solidFill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POPULATION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E8E6E6"/>
                          </a:solidFill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INCLUSION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E8E6E6"/>
                          </a:solidFill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EXCLUSION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8946016"/>
                  </a:ext>
                </a:extLst>
              </a:tr>
              <a:tr h="1927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E8E6E6"/>
                          </a:solidFill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Hill et al., 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ECR,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ITT, pragmatique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n=1573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Anglaise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1ere ligne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À partir des DME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Adulte (&gt;18 ans)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Consultation pour lombalgie de toute durée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Avec ou sans sciatalgie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Compréhension de l’anglais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« Red flags »</a:t>
                      </a:r>
                      <a:endParaRPr lang="fr-CA" sz="1800" dirty="0">
                        <a:effectLst/>
                        <a:latin typeface="+mn-lt"/>
                        <a:ea typeface="STIXGeneral" pitchFamily="2" charset="2"/>
                        <a:cs typeface="STIXGeneral" pitchFamily="2" charset="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 err="1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Co-morbidité</a:t>
                      </a: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 sévère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 err="1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Atcd</a:t>
                      </a: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 chirurgie lombaire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Recevait déjà un traitement*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Grossesse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CA" sz="1800" dirty="0">
                        <a:effectLst/>
                        <a:latin typeface="+mn-lt"/>
                        <a:ea typeface="STIXGeneral" pitchFamily="2" charset="2"/>
                        <a:cs typeface="STIXGeneral" pitchFamily="2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2138409"/>
                  </a:ext>
                </a:extLst>
              </a:tr>
              <a:tr h="168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E8E6E6"/>
                          </a:solidFill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Foster et al.,  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Cohorte prospective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n=933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Anglaise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1ere ligne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À partir des DME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Adulte (&gt;18 ans)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Consultation pour lombalgie de toute durée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Avec ou sans sciatalgie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Compréhension de l’anglais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« </a:t>
                      </a:r>
                      <a:r>
                        <a:rPr lang="fr-CA" sz="1800" dirty="0" err="1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Red</a:t>
                      </a: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 flags 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 err="1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Co-morbidité</a:t>
                      </a: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  sévère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Recevait déjà un traitement*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Grossesse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CA" sz="1800" dirty="0">
                        <a:effectLst/>
                        <a:latin typeface="+mn-lt"/>
                        <a:ea typeface="STIXGeneral" pitchFamily="2" charset="2"/>
                        <a:cs typeface="STIXGeneral" pitchFamily="2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432816"/>
                  </a:ext>
                </a:extLst>
              </a:tr>
              <a:tr h="1312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E8E6E6"/>
                          </a:solidFill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Murphy et al., 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Essai clinique non- randomisé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pragmatique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n=253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Irlandaise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Référés en 1ere ligne physiothérapie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Adulte (&gt;18 ans)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Lombalgie depuis &gt;3 mois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Avec ou sans sciatalgie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Compréhension de l’anglais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« Red flags »</a:t>
                      </a:r>
                      <a:endParaRPr lang="fr-CA" sz="1800" dirty="0">
                        <a:effectLst/>
                        <a:latin typeface="+mn-lt"/>
                        <a:ea typeface="STIXGeneral" pitchFamily="2" charset="2"/>
                        <a:cs typeface="STIXGeneral" pitchFamily="2" charset="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Co-</a:t>
                      </a:r>
                      <a:r>
                        <a:rPr lang="en-US" sz="1800" dirty="0" err="1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morbidité</a:t>
                      </a:r>
                      <a:r>
                        <a:rPr lang="en-US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sévère</a:t>
                      </a:r>
                      <a:endParaRPr lang="fr-CA" sz="1800" dirty="0">
                        <a:effectLst/>
                        <a:latin typeface="+mn-lt"/>
                        <a:ea typeface="STIXGeneral" pitchFamily="2" charset="2"/>
                        <a:cs typeface="STIXGeneral" pitchFamily="2" charset="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Atcd</a:t>
                      </a:r>
                      <a:r>
                        <a:rPr lang="en-US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chirurgie</a:t>
                      </a:r>
                      <a:r>
                        <a:rPr lang="en-US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lombaire</a:t>
                      </a:r>
                      <a:endParaRPr lang="fr-CA" sz="1800" dirty="0">
                        <a:effectLst/>
                        <a:latin typeface="+mn-lt"/>
                        <a:ea typeface="STIXGeneral" pitchFamily="2" charset="2"/>
                        <a:cs typeface="STIXGeneral" pitchFamily="2" charset="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Grossesse</a:t>
                      </a:r>
                      <a:endParaRPr lang="en-US" sz="1800" dirty="0">
                        <a:effectLst/>
                        <a:latin typeface="+mn-lt"/>
                        <a:ea typeface="STIXGeneral" pitchFamily="2" charset="2"/>
                        <a:cs typeface="STIXGeneral" pitchFamily="2" charset="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CA" sz="1800" dirty="0">
                        <a:effectLst/>
                        <a:latin typeface="+mn-lt"/>
                        <a:ea typeface="STIXGeneral" pitchFamily="2" charset="2"/>
                        <a:cs typeface="STIXGeneral" pitchFamily="2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4438978"/>
                  </a:ext>
                </a:extLst>
              </a:tr>
              <a:tr h="1049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800" dirty="0" err="1">
                          <a:solidFill>
                            <a:srgbClr val="E8E6E6"/>
                          </a:solidFill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Cherkin</a:t>
                      </a:r>
                      <a:r>
                        <a:rPr lang="fr-CA" sz="1800" dirty="0">
                          <a:solidFill>
                            <a:srgbClr val="E8E6E6"/>
                          </a:solidFill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 et al., sous presse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ECR,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ITT,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pragmatique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n=1554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Américaine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CA" sz="1800" dirty="0">
                        <a:effectLst/>
                        <a:latin typeface="+mn-lt"/>
                        <a:ea typeface="STIXGeneral" pitchFamily="2" charset="2"/>
                        <a:cs typeface="STIXGeneral" pitchFamily="2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Adulte (&gt;18 ans)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Consultation pour lombalgie de toute durée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« </a:t>
                      </a:r>
                      <a:r>
                        <a:rPr lang="fr-CA" sz="1800" dirty="0" err="1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Red</a:t>
                      </a: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 flags 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Lié à accident de travail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Grossesse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088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74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48C55D-F82B-6F4A-851C-A8255CA4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="" id="{316B5207-489F-CB45-BF4F-837C033E7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219438"/>
              </p:ext>
            </p:extLst>
          </p:nvPr>
        </p:nvGraphicFramePr>
        <p:xfrm>
          <a:off x="700938" y="750524"/>
          <a:ext cx="10972253" cy="5111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1486">
                  <a:extLst>
                    <a:ext uri="{9D8B030D-6E8A-4147-A177-3AD203B41FA5}">
                      <a16:colId xmlns:a16="http://schemas.microsoft.com/office/drawing/2014/main" xmlns="" val="781775672"/>
                    </a:ext>
                  </a:extLst>
                </a:gridCol>
                <a:gridCol w="2627490">
                  <a:extLst>
                    <a:ext uri="{9D8B030D-6E8A-4147-A177-3AD203B41FA5}">
                      <a16:colId xmlns:a16="http://schemas.microsoft.com/office/drawing/2014/main" xmlns="" val="3811863680"/>
                    </a:ext>
                  </a:extLst>
                </a:gridCol>
                <a:gridCol w="2810580">
                  <a:extLst>
                    <a:ext uri="{9D8B030D-6E8A-4147-A177-3AD203B41FA5}">
                      <a16:colId xmlns:a16="http://schemas.microsoft.com/office/drawing/2014/main" xmlns="" val="1487835845"/>
                    </a:ext>
                  </a:extLst>
                </a:gridCol>
                <a:gridCol w="1825070">
                  <a:extLst>
                    <a:ext uri="{9D8B030D-6E8A-4147-A177-3AD203B41FA5}">
                      <a16:colId xmlns:a16="http://schemas.microsoft.com/office/drawing/2014/main" xmlns="" val="2178736623"/>
                    </a:ext>
                  </a:extLst>
                </a:gridCol>
                <a:gridCol w="728421">
                  <a:extLst>
                    <a:ext uri="{9D8B030D-6E8A-4147-A177-3AD203B41FA5}">
                      <a16:colId xmlns:a16="http://schemas.microsoft.com/office/drawing/2014/main" xmlns="" val="354328202"/>
                    </a:ext>
                  </a:extLst>
                </a:gridCol>
                <a:gridCol w="1279206">
                  <a:extLst>
                    <a:ext uri="{9D8B030D-6E8A-4147-A177-3AD203B41FA5}">
                      <a16:colId xmlns:a16="http://schemas.microsoft.com/office/drawing/2014/main" xmlns="" val="2938405649"/>
                    </a:ext>
                  </a:extLst>
                </a:gridCol>
              </a:tblGrid>
              <a:tr h="387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E8E6E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CA" sz="1800" dirty="0">
                        <a:solidFill>
                          <a:srgbClr val="E8E6E6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E8E6E6"/>
                          </a:solidFill>
                          <a:effectLst/>
                          <a:latin typeface="+mn-lt"/>
                        </a:rPr>
                        <a:t>INTERVENTION</a:t>
                      </a:r>
                      <a:endParaRPr lang="fr-CA" sz="1800" dirty="0">
                        <a:solidFill>
                          <a:srgbClr val="E8E6E6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E8E6E6"/>
                          </a:solidFill>
                          <a:effectLst/>
                          <a:latin typeface="+mn-lt"/>
                        </a:rPr>
                        <a:t>CONTRÔLES</a:t>
                      </a:r>
                      <a:endParaRPr lang="fr-CA" sz="1800" dirty="0">
                        <a:solidFill>
                          <a:srgbClr val="E8E6E6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E8E6E6"/>
                          </a:solidFill>
                          <a:effectLst/>
                          <a:latin typeface="+mn-lt"/>
                        </a:rPr>
                        <a:t>ISSUE PRIMAIRE</a:t>
                      </a:r>
                      <a:endParaRPr lang="fr-CA" sz="1800" dirty="0">
                        <a:solidFill>
                          <a:srgbClr val="E8E6E6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E8E6E6"/>
                          </a:solidFill>
                          <a:effectLst/>
                          <a:latin typeface="+mn-lt"/>
                        </a:rPr>
                        <a:t>SUIVI</a:t>
                      </a:r>
                      <a:endParaRPr lang="fr-CA" sz="1800" dirty="0">
                        <a:solidFill>
                          <a:srgbClr val="E8E6E6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E8E6E6"/>
                          </a:solidFill>
                          <a:effectLst/>
                          <a:latin typeface="+mn-lt"/>
                        </a:rPr>
                        <a:t>PUISSANCE</a:t>
                      </a:r>
                      <a:endParaRPr lang="fr-CA" sz="1800" dirty="0">
                        <a:solidFill>
                          <a:srgbClr val="E8E6E6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01534"/>
                  </a:ext>
                </a:extLst>
              </a:tr>
              <a:tr h="774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E8E6E6"/>
                          </a:solidFill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Hill et al., 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Traitement stratifié selon </a:t>
                      </a:r>
                      <a:r>
                        <a:rPr lang="fr-CA" sz="1800" dirty="0" err="1">
                          <a:effectLst/>
                          <a:latin typeface="+mn-lt"/>
                        </a:rPr>
                        <a:t>STarT</a:t>
                      </a:r>
                      <a:r>
                        <a:rPr lang="fr-CA" sz="1800" dirty="0">
                          <a:effectLst/>
                          <a:latin typeface="+mn-lt"/>
                        </a:rPr>
                        <a:t> Back</a:t>
                      </a:r>
                      <a:endParaRPr lang="fr-CA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Traitement selon jugement des physiothérapeutes</a:t>
                      </a:r>
                      <a:endParaRPr lang="fr-CA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RMDQ</a:t>
                      </a:r>
                      <a:endParaRPr lang="fr-CA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12 m</a:t>
                      </a:r>
                      <a:endParaRPr lang="fr-CA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Oui</a:t>
                      </a:r>
                      <a:endParaRPr lang="fr-CA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6689840"/>
                  </a:ext>
                </a:extLst>
              </a:tr>
              <a:tr h="774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E8E6E6"/>
                          </a:solidFill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Foster et al.,  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Traitement stratifié selon </a:t>
                      </a:r>
                      <a:r>
                        <a:rPr lang="fr-CA" sz="1800" dirty="0" err="1">
                          <a:effectLst/>
                          <a:latin typeface="+mn-lt"/>
                        </a:rPr>
                        <a:t>STarT</a:t>
                      </a:r>
                      <a:r>
                        <a:rPr lang="fr-CA" sz="1800" dirty="0">
                          <a:effectLst/>
                          <a:latin typeface="+mn-lt"/>
                        </a:rPr>
                        <a:t> Back</a:t>
                      </a:r>
                      <a:endParaRPr lang="fr-CA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Traitement selon le jugement des médecins</a:t>
                      </a:r>
                      <a:endParaRPr lang="fr-CA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RMDQ</a:t>
                      </a:r>
                      <a:endParaRPr lang="fr-CA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  <a:latin typeface="+mn-lt"/>
                        </a:rPr>
                        <a:t>6 m </a:t>
                      </a:r>
                      <a:endParaRPr lang="fr-CA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Non</a:t>
                      </a:r>
                      <a:endParaRPr lang="fr-CA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0104688"/>
                  </a:ext>
                </a:extLst>
              </a:tr>
              <a:tr h="1549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E8E6E6"/>
                          </a:solidFill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Murphy et al., 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Traitement stratifié selon </a:t>
                      </a:r>
                      <a:r>
                        <a:rPr lang="fr-CA" sz="1800" dirty="0" err="1">
                          <a:effectLst/>
                          <a:latin typeface="+mn-lt"/>
                        </a:rPr>
                        <a:t>STarT</a:t>
                      </a:r>
                      <a:r>
                        <a:rPr lang="fr-CA" sz="1800" dirty="0">
                          <a:effectLst/>
                          <a:latin typeface="+mn-lt"/>
                        </a:rPr>
                        <a:t> Back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Thérapie en groupe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Contrôles historiques;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4 sessions de physiothérapie de 90 min</a:t>
                      </a:r>
                      <a:endParaRPr lang="fr-CA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RMDQ</a:t>
                      </a:r>
                      <a:endParaRPr lang="fr-CA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3 m</a:t>
                      </a:r>
                      <a:endParaRPr lang="fr-CA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Oui</a:t>
                      </a:r>
                      <a:endParaRPr lang="fr-CA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0527677"/>
                  </a:ext>
                </a:extLst>
              </a:tr>
              <a:tr h="1258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800" dirty="0" err="1">
                          <a:solidFill>
                            <a:srgbClr val="E8E6E6"/>
                          </a:solidFill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Cherkin</a:t>
                      </a:r>
                      <a:r>
                        <a:rPr lang="fr-CA" sz="1800" dirty="0">
                          <a:solidFill>
                            <a:srgbClr val="E8E6E6"/>
                          </a:solidFill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 et al., sous presse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Implantation de l’outil </a:t>
                      </a: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STarT</a:t>
                      </a: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Back dans le DME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Formation des médecins et physiothérapeutes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Traitement selon le jugement des médecins et des physiothérapeutes (naïfs à l’outil </a:t>
                      </a:r>
                      <a:r>
                        <a:rPr lang="fr-CA" sz="1800" dirty="0" err="1">
                          <a:effectLst/>
                          <a:latin typeface="+mn-lt"/>
                        </a:rPr>
                        <a:t>STarT</a:t>
                      </a:r>
                      <a:r>
                        <a:rPr lang="fr-CA" sz="1800" dirty="0">
                          <a:effectLst/>
                          <a:latin typeface="+mn-lt"/>
                        </a:rPr>
                        <a:t> Back)</a:t>
                      </a:r>
                      <a:endParaRPr lang="fr-CA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RMDQ</a:t>
                      </a:r>
                      <a:endParaRPr lang="fr-CA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+mn-lt"/>
                        </a:rPr>
                        <a:t>6 m</a:t>
                      </a:r>
                      <a:endParaRPr lang="fr-CA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Oui</a:t>
                      </a:r>
                      <a:r>
                        <a:rPr lang="fr-CA" sz="1800" baseline="30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</a:t>
                      </a:r>
                      <a:endParaRPr lang="fr-CA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7284930"/>
                  </a:ext>
                </a:extLst>
              </a:tr>
              <a:tr h="366824">
                <a:tc grid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IXGeneral" pitchFamily="2" charset="2"/>
                          <a:cs typeface="STIXGeneral" pitchFamily="2" charset="2"/>
                        </a:rPr>
                        <a:t>i: puissance obtenue selon calcul post-hoc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CA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0345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01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CDF3EF1-7CD3-7443-80F4-9CF48B82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17672"/>
            <a:ext cx="10515600" cy="1802589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C7C7C7"/>
                </a:solidFill>
              </a:rPr>
              <a:t>Rolland Morris </a:t>
            </a:r>
            <a:r>
              <a:rPr lang="fr-FR" b="1" dirty="0" err="1">
                <a:solidFill>
                  <a:srgbClr val="C7C7C7"/>
                </a:solidFill>
              </a:rPr>
              <a:t>Disability</a:t>
            </a:r>
            <a:r>
              <a:rPr lang="fr-FR" b="1" dirty="0">
                <a:solidFill>
                  <a:srgbClr val="C7C7C7"/>
                </a:solidFill>
              </a:rPr>
              <a:t> </a:t>
            </a:r>
            <a:br>
              <a:rPr lang="fr-FR" b="1" dirty="0">
                <a:solidFill>
                  <a:srgbClr val="C7C7C7"/>
                </a:solidFill>
              </a:rPr>
            </a:br>
            <a:r>
              <a:rPr lang="fr-FR" b="1" dirty="0">
                <a:solidFill>
                  <a:srgbClr val="C7C7C7"/>
                </a:solidFill>
              </a:rPr>
              <a:t>Questionnaire (RMDQ)</a:t>
            </a:r>
            <a:br>
              <a:rPr lang="fr-FR" b="1" dirty="0">
                <a:solidFill>
                  <a:srgbClr val="C7C7C7"/>
                </a:solidFill>
              </a:rPr>
            </a:br>
            <a:r>
              <a:rPr lang="fr-FR" sz="3400" b="1" i="1" dirty="0">
                <a:solidFill>
                  <a:srgbClr val="C7C7C7"/>
                </a:solidFill>
              </a:rPr>
              <a:t>Mesure</a:t>
            </a:r>
            <a:r>
              <a:rPr lang="fr-FR" sz="3400" b="1" i="1" dirty="0">
                <a:solidFill>
                  <a:srgbClr val="BEC4D8"/>
                </a:solidFill>
              </a:rPr>
              <a:t> </a:t>
            </a:r>
            <a:r>
              <a:rPr lang="fr-FR" sz="3400" b="1" i="1" dirty="0">
                <a:solidFill>
                  <a:srgbClr val="C7C7C7"/>
                </a:solidFill>
              </a:rPr>
              <a:t>de l’issue primaire</a:t>
            </a:r>
            <a:endParaRPr lang="fr-FR" sz="3400" b="1" dirty="0">
              <a:solidFill>
                <a:srgbClr val="C7C7C7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A76051B-3030-F345-90BA-E610F63D9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545" y="2776161"/>
            <a:ext cx="5257800" cy="4351338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  <a:latin typeface="+mj-lt"/>
              </a:rPr>
              <a:t>Score allant de 0 – 24</a:t>
            </a:r>
          </a:p>
          <a:p>
            <a:r>
              <a:rPr lang="fr-FR" dirty="0">
                <a:solidFill>
                  <a:schemeClr val="bg2"/>
                </a:solidFill>
                <a:latin typeface="+mj-lt"/>
              </a:rPr>
              <a:t>« Gold Standard »</a:t>
            </a:r>
          </a:p>
          <a:p>
            <a:r>
              <a:rPr lang="fr-FR" dirty="0">
                <a:solidFill>
                  <a:schemeClr val="bg2"/>
                </a:solidFill>
                <a:latin typeface="+mj-lt"/>
              </a:rPr>
              <a:t>Développé pour lombalgies</a:t>
            </a:r>
          </a:p>
          <a:p>
            <a:r>
              <a:rPr lang="fr-FR" dirty="0">
                <a:solidFill>
                  <a:schemeClr val="bg2"/>
                </a:solidFill>
                <a:latin typeface="+mj-lt"/>
              </a:rPr>
              <a:t>Signification clinique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71E1C582-A23B-A94B-98DD-79370B732CB9}"/>
              </a:ext>
            </a:extLst>
          </p:cNvPr>
          <p:cNvCxnSpPr>
            <a:cxnSpLocks/>
          </p:cNvCxnSpPr>
          <p:nvPr/>
        </p:nvCxnSpPr>
        <p:spPr>
          <a:xfrm>
            <a:off x="1837545" y="2556448"/>
            <a:ext cx="4563255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77D9DC0-51ED-9240-911A-DF75BA092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986" y="2776161"/>
            <a:ext cx="2438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2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="" id="{6383E254-5908-4449-BC16-7D45C8C32D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759749"/>
              </p:ext>
            </p:extLst>
          </p:nvPr>
        </p:nvGraphicFramePr>
        <p:xfrm>
          <a:off x="96982" y="1557350"/>
          <a:ext cx="11956472" cy="2991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8218">
                  <a:extLst>
                    <a:ext uri="{9D8B030D-6E8A-4147-A177-3AD203B41FA5}">
                      <a16:colId xmlns:a16="http://schemas.microsoft.com/office/drawing/2014/main" xmlns="" val="2196325243"/>
                    </a:ext>
                  </a:extLst>
                </a:gridCol>
                <a:gridCol w="1569782">
                  <a:extLst>
                    <a:ext uri="{9D8B030D-6E8A-4147-A177-3AD203B41FA5}">
                      <a16:colId xmlns:a16="http://schemas.microsoft.com/office/drawing/2014/main" xmlns="" val="2655849998"/>
                    </a:ext>
                  </a:extLst>
                </a:gridCol>
                <a:gridCol w="950074">
                  <a:extLst>
                    <a:ext uri="{9D8B030D-6E8A-4147-A177-3AD203B41FA5}">
                      <a16:colId xmlns:a16="http://schemas.microsoft.com/office/drawing/2014/main" xmlns="" val="1286589296"/>
                    </a:ext>
                  </a:extLst>
                </a:gridCol>
                <a:gridCol w="1560617">
                  <a:extLst>
                    <a:ext uri="{9D8B030D-6E8A-4147-A177-3AD203B41FA5}">
                      <a16:colId xmlns:a16="http://schemas.microsoft.com/office/drawing/2014/main" xmlns="" val="2701740362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xmlns="" val="1743707590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xmlns="" val="2658220374"/>
                    </a:ext>
                  </a:extLst>
                </a:gridCol>
                <a:gridCol w="803840">
                  <a:extLst>
                    <a:ext uri="{9D8B030D-6E8A-4147-A177-3AD203B41FA5}">
                      <a16:colId xmlns:a16="http://schemas.microsoft.com/office/drawing/2014/main" xmlns="" val="3642684353"/>
                    </a:ext>
                  </a:extLst>
                </a:gridCol>
                <a:gridCol w="1565223">
                  <a:extLst>
                    <a:ext uri="{9D8B030D-6E8A-4147-A177-3AD203B41FA5}">
                      <a16:colId xmlns:a16="http://schemas.microsoft.com/office/drawing/2014/main" xmlns="" val="3572400815"/>
                    </a:ext>
                  </a:extLst>
                </a:gridCol>
                <a:gridCol w="855226">
                  <a:extLst>
                    <a:ext uri="{9D8B030D-6E8A-4147-A177-3AD203B41FA5}">
                      <a16:colId xmlns:a16="http://schemas.microsoft.com/office/drawing/2014/main" xmlns="" val="2179477249"/>
                    </a:ext>
                  </a:extLst>
                </a:gridCol>
                <a:gridCol w="987492">
                  <a:extLst>
                    <a:ext uri="{9D8B030D-6E8A-4147-A177-3AD203B41FA5}">
                      <a16:colId xmlns:a16="http://schemas.microsoft.com/office/drawing/2014/main" xmlns="" val="1949247589"/>
                    </a:ext>
                  </a:extLst>
                </a:gridCol>
              </a:tblGrid>
              <a:tr h="3421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>
                          <a:solidFill>
                            <a:srgbClr val="E8E6E6"/>
                          </a:solidFill>
                          <a:effectLst/>
                        </a:rPr>
                        <a:t>ÉTUDES</a:t>
                      </a:r>
                      <a:endParaRPr lang="fr-CA" sz="1600" dirty="0">
                        <a:solidFill>
                          <a:srgbClr val="E8E6E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CA" sz="1600" dirty="0">
                        <a:solidFill>
                          <a:srgbClr val="E8E6E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E8E6E6"/>
                          </a:solidFill>
                          <a:effectLst/>
                        </a:rPr>
                        <a:t>Différence entre les changements moyen du score RMDQ entre le traitement stratifié et le groupe contrôle</a:t>
                      </a:r>
                      <a:endParaRPr lang="fr-CA" sz="1600" dirty="0">
                        <a:solidFill>
                          <a:srgbClr val="E8E6E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A" sz="1600" dirty="0">
                        <a:solidFill>
                          <a:srgbClr val="C7C7C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4363740"/>
                  </a:ext>
                </a:extLst>
              </a:tr>
              <a:tr h="4917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Tous groupes confondus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valeur P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Risque Bas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valeur P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Risque moyen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valeur P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Risque élevé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valeur P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Pertes au suivi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9807539"/>
                  </a:ext>
                </a:extLst>
              </a:tr>
              <a:tr h="491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E8E6E6"/>
                          </a:solidFill>
                          <a:effectLst/>
                        </a:rPr>
                        <a:t>Hill et al., 2011</a:t>
                      </a:r>
                      <a:endParaRPr lang="fr-CA" sz="1600" dirty="0">
                        <a:solidFill>
                          <a:srgbClr val="E8E6E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1,06 (0,25-1,86)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0,0095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0,12 (-1,13-1,38)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0,845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1,33 (0,15-2,52)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0,025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1,22 (-0,47-2,91)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0,1547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23-26%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0490889"/>
                  </a:ext>
                </a:extLst>
              </a:tr>
              <a:tr h="491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E8E6E6"/>
                          </a:solidFill>
                          <a:effectLst/>
                        </a:rPr>
                        <a:t>Foster et al., 2014</a:t>
                      </a:r>
                      <a:endParaRPr lang="fr-CA" sz="1600" dirty="0">
                        <a:solidFill>
                          <a:srgbClr val="E8E6E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0,70  (0,10-1,40)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0,03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0,00 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0,87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0,1 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0,21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2,50 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0,004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37-43%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0893541"/>
                  </a:ext>
                </a:extLst>
              </a:tr>
              <a:tr h="491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E8E6E6"/>
                          </a:solidFill>
                          <a:effectLst/>
                        </a:rPr>
                        <a:t>Murphy et al., 2016</a:t>
                      </a:r>
                      <a:endParaRPr lang="fr-CA" sz="1600" dirty="0">
                        <a:solidFill>
                          <a:srgbClr val="E8E6E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0,42 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0,0028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-1,17 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0,993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0,16 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0,125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2,10 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0,031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30-35%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CA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2347543"/>
                  </a:ext>
                </a:extLst>
              </a:tr>
              <a:tr h="682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 err="1">
                          <a:solidFill>
                            <a:srgbClr val="E8E6E6"/>
                          </a:solidFill>
                          <a:effectLst/>
                        </a:rPr>
                        <a:t>Cherkin</a:t>
                      </a:r>
                      <a:r>
                        <a:rPr lang="fr-CA" sz="1600" dirty="0">
                          <a:solidFill>
                            <a:srgbClr val="E8E6E6"/>
                          </a:solidFill>
                          <a:effectLst/>
                        </a:rPr>
                        <a:t> et al., sous presse</a:t>
                      </a:r>
                      <a:endParaRPr lang="fr-CA" sz="1600" dirty="0">
                        <a:solidFill>
                          <a:srgbClr val="E8E6E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5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0,50 (-0,55-1,55)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0,349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0,56 (-0,71-1,82)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0,389</a:t>
                      </a:r>
                      <a:endParaRPr lang="fr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-0,06 (-1,94- 1,81)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0,946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1,76 (-1,10- 4,62)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0,229</a:t>
                      </a:r>
                      <a:endParaRPr lang="fr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508588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7C8FD9-88C6-384B-9D51-D28D791A6A76}"/>
              </a:ext>
            </a:extLst>
          </p:cNvPr>
          <p:cNvSpPr/>
          <p:nvPr/>
        </p:nvSpPr>
        <p:spPr>
          <a:xfrm>
            <a:off x="8645236" y="1875295"/>
            <a:ext cx="1593273" cy="26739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D49609-C514-1D46-B697-7EDEE0CEC22D}"/>
              </a:ext>
            </a:extLst>
          </p:cNvPr>
          <p:cNvSpPr/>
          <p:nvPr/>
        </p:nvSpPr>
        <p:spPr>
          <a:xfrm>
            <a:off x="5558256" y="1899935"/>
            <a:ext cx="911817" cy="26492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90179E4-D6B0-3A42-93A8-2E4BF1B665EB}"/>
              </a:ext>
            </a:extLst>
          </p:cNvPr>
          <p:cNvSpPr/>
          <p:nvPr/>
        </p:nvSpPr>
        <p:spPr>
          <a:xfrm>
            <a:off x="1472340" y="2386738"/>
            <a:ext cx="1565328" cy="495951"/>
          </a:xfrm>
          <a:prstGeom prst="rect">
            <a:avLst/>
          </a:prstGeom>
          <a:noFill/>
          <a:ln w="53975">
            <a:solidFill>
              <a:srgbClr val="F2A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ADEBD5-8108-014E-A71E-5D1B8556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xmlns="" id="{13C44291-92A5-EA46-BB64-37582BBB5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6810" y="61992"/>
            <a:ext cx="8074617" cy="6724758"/>
          </a:xfr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78DF0EF5-B1A1-E746-BD86-18C53C74DEBC}"/>
              </a:ext>
            </a:extLst>
          </p:cNvPr>
          <p:cNvSpPr/>
          <p:nvPr/>
        </p:nvSpPr>
        <p:spPr>
          <a:xfrm>
            <a:off x="8719088" y="5687877"/>
            <a:ext cx="1193370" cy="836909"/>
          </a:xfrm>
          <a:prstGeom prst="ellipse">
            <a:avLst/>
          </a:prstGeom>
          <a:noFill/>
          <a:ln w="38100">
            <a:solidFill>
              <a:srgbClr val="FAC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AC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xmlns="" id="{C647F3FC-53DD-9241-B6E0-D10BD3BC78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686"/>
              </p:ext>
            </p:extLst>
          </p:nvPr>
        </p:nvGraphicFramePr>
        <p:xfrm>
          <a:off x="1029758" y="700392"/>
          <a:ext cx="10526702" cy="510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11069F93-F6E7-CE4A-B7AA-47FF3F4696B8}"/>
              </a:ext>
            </a:extLst>
          </p:cNvPr>
          <p:cNvCxnSpPr/>
          <p:nvPr/>
        </p:nvCxnSpPr>
        <p:spPr>
          <a:xfrm flipV="1">
            <a:off x="6356879" y="1954032"/>
            <a:ext cx="0" cy="3492500"/>
          </a:xfrm>
          <a:prstGeom prst="line">
            <a:avLst/>
          </a:prstGeom>
          <a:ln w="381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6AF7837F-4B63-DE4A-8BE6-9EBBAB47E7C0}"/>
              </a:ext>
            </a:extLst>
          </p:cNvPr>
          <p:cNvCxnSpPr/>
          <p:nvPr/>
        </p:nvCxnSpPr>
        <p:spPr>
          <a:xfrm flipV="1">
            <a:off x="5585986" y="1950076"/>
            <a:ext cx="0" cy="3477001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97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78B39AEA-7868-354E-BC46-7B18C80F7503}"/>
              </a:ext>
            </a:extLst>
          </p:cNvPr>
          <p:cNvGrpSpPr/>
          <p:nvPr/>
        </p:nvGrpSpPr>
        <p:grpSpPr>
          <a:xfrm>
            <a:off x="2161539" y="1671664"/>
            <a:ext cx="8428371" cy="4051776"/>
            <a:chOff x="1951825" y="1615106"/>
            <a:chExt cx="8428371" cy="40517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849FA3F3-AD6B-FA48-A3B1-304AB1A4F335}"/>
                </a:ext>
              </a:extLst>
            </p:cNvPr>
            <p:cNvSpPr/>
            <p:nvPr/>
          </p:nvSpPr>
          <p:spPr>
            <a:xfrm>
              <a:off x="2774198" y="2426882"/>
              <a:ext cx="3240000" cy="3240000"/>
            </a:xfrm>
            <a:prstGeom prst="rect">
              <a:avLst/>
            </a:prstGeom>
            <a:solidFill>
              <a:srgbClr val="BEC4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fr-FR" dirty="0">
                <a:solidFill>
                  <a:srgbClr val="1B2530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fr-FR" sz="2400" dirty="0">
                <a:solidFill>
                  <a:srgbClr val="1B2530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sz="2400" dirty="0">
                  <a:solidFill>
                    <a:srgbClr val="1B2530"/>
                  </a:solidFill>
                </a:rPr>
                <a:t>Études pragmatiques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sz="2400" dirty="0">
                  <a:solidFill>
                    <a:srgbClr val="1B2530"/>
                  </a:solidFill>
                </a:rPr>
                <a:t>Analyse en ITT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sz="2400" dirty="0">
                  <a:solidFill>
                    <a:srgbClr val="1B2530"/>
                  </a:solidFill>
                </a:rPr>
                <a:t>Utilisation RDMQ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sz="2400" dirty="0">
                  <a:solidFill>
                    <a:srgbClr val="1B2530"/>
                  </a:solidFill>
                </a:rPr>
                <a:t>Similaires inclusion, exclusion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sz="2400" dirty="0">
                  <a:solidFill>
                    <a:srgbClr val="1B2530"/>
                  </a:solidFill>
                </a:rPr>
                <a:t>Résultats allant dans le </a:t>
              </a:r>
              <a:r>
                <a:rPr lang="fr-CA" sz="2400" dirty="0">
                  <a:solidFill>
                    <a:srgbClr val="1B2530"/>
                  </a:solidFill>
                </a:rPr>
                <a:t>même sens</a:t>
              </a:r>
              <a:r>
                <a:rPr lang="fr-FR" sz="2400" dirty="0">
                  <a:solidFill>
                    <a:srgbClr val="1B2530"/>
                  </a:solidFill>
                </a:rPr>
                <a:t> </a:t>
              </a:r>
            </a:p>
            <a:p>
              <a:pPr algn="ctr"/>
              <a:endParaRPr lang="fr-FR" dirty="0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xmlns="" id="{06ECF162-2B37-CD44-AAB8-783136138FB8}"/>
                </a:ext>
              </a:extLst>
            </p:cNvPr>
            <p:cNvSpPr/>
            <p:nvPr/>
          </p:nvSpPr>
          <p:spPr>
            <a:xfrm>
              <a:off x="1951825" y="1615106"/>
              <a:ext cx="2774197" cy="1224366"/>
            </a:xfrm>
            <a:prstGeom prst="ellipse">
              <a:avLst/>
            </a:prstGeom>
            <a:solidFill>
              <a:srgbClr val="FAC642"/>
            </a:solidFill>
            <a:ln>
              <a:solidFill>
                <a:srgbClr val="1B25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FORCES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B3E08EF-908D-1C41-A005-881F167C1889}"/>
                </a:ext>
              </a:extLst>
            </p:cNvPr>
            <p:cNvSpPr/>
            <p:nvPr/>
          </p:nvSpPr>
          <p:spPr>
            <a:xfrm>
              <a:off x="7140196" y="2426882"/>
              <a:ext cx="3240000" cy="3240000"/>
            </a:xfrm>
            <a:prstGeom prst="rect">
              <a:avLst/>
            </a:prstGeom>
            <a:solidFill>
              <a:srgbClr val="BEC4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fr-FR" sz="2400" dirty="0">
                <a:solidFill>
                  <a:srgbClr val="1B2530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sz="2400" dirty="0">
                  <a:solidFill>
                    <a:srgbClr val="1B2530"/>
                  </a:solidFill>
                </a:rPr>
                <a:t>Peu d’études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sz="2400" dirty="0">
                  <a:solidFill>
                    <a:srgbClr val="1B2530"/>
                  </a:solidFill>
                </a:rPr>
                <a:t>Différence dans l’intervention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sz="2400" dirty="0">
                  <a:solidFill>
                    <a:srgbClr val="1B2530"/>
                  </a:solidFill>
                </a:rPr>
                <a:t>Population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fr-FR" sz="2400" dirty="0">
                  <a:solidFill>
                    <a:srgbClr val="1B2530"/>
                  </a:solidFill>
                </a:rPr>
                <a:t>Nombreuses pertes au suivi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>
                <a:solidFill>
                  <a:srgbClr val="1B2530"/>
                </a:solidFill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xmlns="" id="{C1E33D55-FB3F-784D-B864-990B6DE53530}"/>
                </a:ext>
              </a:extLst>
            </p:cNvPr>
            <p:cNvSpPr/>
            <p:nvPr/>
          </p:nvSpPr>
          <p:spPr>
            <a:xfrm>
              <a:off x="6493710" y="1615106"/>
              <a:ext cx="2926959" cy="1224366"/>
            </a:xfrm>
            <a:prstGeom prst="ellipse">
              <a:avLst/>
            </a:prstGeom>
            <a:solidFill>
              <a:srgbClr val="FAC642"/>
            </a:solidFill>
            <a:ln>
              <a:solidFill>
                <a:srgbClr val="1B25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/>
                <a:t>FAIBLESSES</a:t>
              </a:r>
            </a:p>
          </p:txBody>
        </p:sp>
      </p:grp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B53F1CDD-4ED3-894C-A516-DB9F38A7D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12" y="540655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C7C7C7"/>
                </a:solidFill>
              </a:rPr>
              <a:t>Analyse critique</a:t>
            </a:r>
          </a:p>
        </p:txBody>
      </p:sp>
    </p:spTree>
    <p:extLst>
      <p:ext uri="{BB962C8B-B14F-4D97-AF65-F5344CB8AC3E}">
        <p14:creationId xmlns:p14="http://schemas.microsoft.com/office/powerpoint/2010/main" val="2554391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BFDD99-3424-374C-AF98-2E37C469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519" y="1062549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C7C7C7"/>
                </a:solidFill>
              </a:rPr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0B150B0-F1BC-574A-B732-24E82F097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519" y="2506662"/>
            <a:ext cx="5965556" cy="4351338"/>
          </a:xfrm>
        </p:spPr>
        <p:txBody>
          <a:bodyPr/>
          <a:lstStyle/>
          <a:p>
            <a:r>
              <a:rPr lang="fr-FR" dirty="0">
                <a:solidFill>
                  <a:srgbClr val="C7C7C7"/>
                </a:solidFill>
              </a:rPr>
              <a:t>Effet positif sur le pronostic</a:t>
            </a:r>
          </a:p>
          <a:p>
            <a:r>
              <a:rPr lang="fr-FR" dirty="0">
                <a:solidFill>
                  <a:srgbClr val="C7C7C7"/>
                </a:solidFill>
              </a:rPr>
              <a:t>Patients à bas risque</a:t>
            </a:r>
          </a:p>
          <a:p>
            <a:r>
              <a:rPr lang="fr-FR" dirty="0">
                <a:solidFill>
                  <a:srgbClr val="C7C7C7"/>
                </a:solidFill>
              </a:rPr>
              <a:t>Besoin de formation</a:t>
            </a:r>
          </a:p>
          <a:p>
            <a:r>
              <a:rPr lang="fr-FR" dirty="0">
                <a:solidFill>
                  <a:srgbClr val="C7C7C7"/>
                </a:solidFill>
              </a:rPr>
              <a:t>Signification clinique</a:t>
            </a:r>
          </a:p>
          <a:p>
            <a:pPr marL="0" indent="0">
              <a:buNone/>
            </a:pPr>
            <a:endParaRPr lang="fr-FR" dirty="0">
              <a:solidFill>
                <a:srgbClr val="C7C7C7"/>
              </a:solidFill>
            </a:endParaRPr>
          </a:p>
          <a:p>
            <a:endParaRPr lang="fr-FR" dirty="0">
              <a:solidFill>
                <a:srgbClr val="C7C7C7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DE863CAD-4291-EB49-B64F-C40C6D8C349A}"/>
              </a:ext>
            </a:extLst>
          </p:cNvPr>
          <p:cNvCxnSpPr>
            <a:cxnSpLocks/>
          </p:cNvCxnSpPr>
          <p:nvPr/>
        </p:nvCxnSpPr>
        <p:spPr>
          <a:xfrm>
            <a:off x="2620505" y="2141294"/>
            <a:ext cx="2989881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0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C8DB099-77A9-BB41-86D1-CA556AE1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031" y="990665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C7C7C7"/>
                </a:solidFill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00D5118-36DB-AD45-86C1-F08D7013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031" y="2506662"/>
            <a:ext cx="5578098" cy="4351338"/>
          </a:xfrm>
        </p:spPr>
        <p:txBody>
          <a:bodyPr/>
          <a:lstStyle/>
          <a:p>
            <a:r>
              <a:rPr lang="fr-CA" dirty="0">
                <a:solidFill>
                  <a:srgbClr val="C7C7C7"/>
                </a:solidFill>
              </a:rPr>
              <a:t>Pas premier dans ce genre d’approche </a:t>
            </a:r>
          </a:p>
          <a:p>
            <a:r>
              <a:rPr lang="fr-CA" dirty="0">
                <a:solidFill>
                  <a:srgbClr val="C7C7C7"/>
                </a:solidFill>
              </a:rPr>
              <a:t>« Do-know gap »</a:t>
            </a:r>
          </a:p>
          <a:p>
            <a:r>
              <a:rPr lang="fr-FR" dirty="0">
                <a:solidFill>
                  <a:srgbClr val="C7C7C7"/>
                </a:solidFill>
              </a:rPr>
              <a:t>Recherche supplémentaire</a:t>
            </a:r>
            <a:endParaRPr lang="fr-CA" dirty="0">
              <a:solidFill>
                <a:srgbClr val="C7C7C7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F9BD9EE2-D00C-BE4D-8677-8C2AC470C169}"/>
              </a:ext>
            </a:extLst>
          </p:cNvPr>
          <p:cNvCxnSpPr>
            <a:cxnSpLocks/>
          </p:cNvCxnSpPr>
          <p:nvPr/>
        </p:nvCxnSpPr>
        <p:spPr>
          <a:xfrm>
            <a:off x="2434525" y="2125793"/>
            <a:ext cx="3253353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38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A10CF4-45AC-684B-81FA-FD973C76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346" y="1072611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C7C7C7"/>
                </a:solidFill>
              </a:rPr>
              <a:t>Remerciements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C89BEFF-1075-DF46-B061-63E34BB1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2346" y="2491166"/>
            <a:ext cx="4538420" cy="4351338"/>
          </a:xfrm>
        </p:spPr>
        <p:txBody>
          <a:bodyPr/>
          <a:lstStyle/>
          <a:p>
            <a:r>
              <a:rPr lang="fr-FR" dirty="0">
                <a:solidFill>
                  <a:srgbClr val="C7C7C7"/>
                </a:solidFill>
              </a:rPr>
              <a:t>Mme Marie </a:t>
            </a:r>
            <a:r>
              <a:rPr lang="fr-FR" dirty="0" err="1">
                <a:solidFill>
                  <a:srgbClr val="C7C7C7"/>
                </a:solidFill>
              </a:rPr>
              <a:t>Authier</a:t>
            </a:r>
            <a:endParaRPr lang="fr-FR" dirty="0">
              <a:solidFill>
                <a:srgbClr val="C7C7C7"/>
              </a:solidFill>
            </a:endParaRPr>
          </a:p>
          <a:p>
            <a:r>
              <a:rPr lang="fr-FR" dirty="0">
                <a:solidFill>
                  <a:srgbClr val="C7C7C7"/>
                </a:solidFill>
              </a:rPr>
              <a:t>Jonathan Hill, PhD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E0F92189-16FE-EE49-A202-1C94D8078357}"/>
              </a:ext>
            </a:extLst>
          </p:cNvPr>
          <p:cNvCxnSpPr>
            <a:cxnSpLocks/>
          </p:cNvCxnSpPr>
          <p:nvPr/>
        </p:nvCxnSpPr>
        <p:spPr>
          <a:xfrm>
            <a:off x="2280834" y="2125794"/>
            <a:ext cx="4042474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0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767527B-97B6-5845-85CA-1505F311D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833" y="88574"/>
            <a:ext cx="9049505" cy="676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89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8B35936-163F-DF48-BD6B-FA219887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C7C7C7"/>
                </a:solidFill>
              </a:rPr>
              <a:t>Références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70F00D3-8A91-304D-81A8-96FA52440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369"/>
            <a:ext cx="10515600" cy="55793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7C7C7"/>
                </a:solidFill>
              </a:rPr>
              <a:t>Bamford, A., Nation, A., Durrell, S., </a:t>
            </a:r>
            <a:r>
              <a:rPr lang="en-US" dirty="0" err="1">
                <a:solidFill>
                  <a:srgbClr val="C7C7C7"/>
                </a:solidFill>
              </a:rPr>
              <a:t>Andronis</a:t>
            </a:r>
            <a:r>
              <a:rPr lang="en-US" dirty="0">
                <a:solidFill>
                  <a:srgbClr val="C7C7C7"/>
                </a:solidFill>
              </a:rPr>
              <a:t>, L., Rule, E., &amp; McLeod, H. (2017). 	Implementing the </a:t>
            </a:r>
            <a:r>
              <a:rPr lang="en-US" dirty="0" err="1">
                <a:solidFill>
                  <a:srgbClr val="C7C7C7"/>
                </a:solidFill>
              </a:rPr>
              <a:t>Keele</a:t>
            </a:r>
            <a:r>
              <a:rPr lang="en-US" dirty="0">
                <a:solidFill>
                  <a:srgbClr val="C7C7C7"/>
                </a:solidFill>
              </a:rPr>
              <a:t> stratified care model for patients with low back 	pain: an 	observational impact study. </a:t>
            </a:r>
            <a:r>
              <a:rPr lang="en-US" i="1" dirty="0">
                <a:solidFill>
                  <a:srgbClr val="C7C7C7"/>
                </a:solidFill>
              </a:rPr>
              <a:t>BMC </a:t>
            </a:r>
            <a:r>
              <a:rPr lang="en-US" i="1" dirty="0" err="1">
                <a:solidFill>
                  <a:srgbClr val="C7C7C7"/>
                </a:solidFill>
              </a:rPr>
              <a:t>Musculoskelet</a:t>
            </a:r>
            <a:r>
              <a:rPr lang="en-US" i="1" dirty="0">
                <a:solidFill>
                  <a:srgbClr val="C7C7C7"/>
                </a:solidFill>
              </a:rPr>
              <a:t> </a:t>
            </a:r>
            <a:r>
              <a:rPr lang="en-US" i="1" dirty="0" err="1">
                <a:solidFill>
                  <a:srgbClr val="C7C7C7"/>
                </a:solidFill>
              </a:rPr>
              <a:t>Disord</a:t>
            </a:r>
            <a:r>
              <a:rPr lang="en-US" i="1" dirty="0">
                <a:solidFill>
                  <a:srgbClr val="C7C7C7"/>
                </a:solidFill>
              </a:rPr>
              <a:t>, 18</a:t>
            </a:r>
            <a:r>
              <a:rPr lang="en-US" dirty="0">
                <a:solidFill>
                  <a:srgbClr val="C7C7C7"/>
                </a:solidFill>
              </a:rPr>
              <a:t>(1), 66. 	doi:10.1186/s12891-017-1412-9 </a:t>
            </a:r>
            <a:endParaRPr lang="fr-CA" dirty="0">
              <a:solidFill>
                <a:srgbClr val="C7C7C7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C7C7C7"/>
                </a:solidFill>
              </a:rPr>
              <a:t>Cherkin</a:t>
            </a:r>
            <a:r>
              <a:rPr lang="en-US" dirty="0">
                <a:solidFill>
                  <a:srgbClr val="C7C7C7"/>
                </a:solidFill>
              </a:rPr>
              <a:t>, D., </a:t>
            </a:r>
            <a:r>
              <a:rPr lang="en-US" dirty="0" err="1">
                <a:solidFill>
                  <a:srgbClr val="C7C7C7"/>
                </a:solidFill>
              </a:rPr>
              <a:t>Balderson</a:t>
            </a:r>
            <a:r>
              <a:rPr lang="en-US" dirty="0">
                <a:solidFill>
                  <a:srgbClr val="C7C7C7"/>
                </a:solidFill>
              </a:rPr>
              <a:t>, B., Brewer, G., Cook, A., </a:t>
            </a:r>
            <a:r>
              <a:rPr lang="en-US" dirty="0" err="1">
                <a:solidFill>
                  <a:srgbClr val="C7C7C7"/>
                </a:solidFill>
              </a:rPr>
              <a:t>Estlin</a:t>
            </a:r>
            <a:r>
              <a:rPr lang="en-US" dirty="0">
                <a:solidFill>
                  <a:srgbClr val="C7C7C7"/>
                </a:solidFill>
              </a:rPr>
              <a:t>, K. T., Evers, S. C., . . . Yeoman, J. (sous 	</a:t>
            </a:r>
            <a:r>
              <a:rPr lang="en-US" dirty="0" err="1">
                <a:solidFill>
                  <a:srgbClr val="C7C7C7"/>
                </a:solidFill>
              </a:rPr>
              <a:t>presse</a:t>
            </a:r>
            <a:r>
              <a:rPr lang="en-US" dirty="0">
                <a:solidFill>
                  <a:srgbClr val="C7C7C7"/>
                </a:solidFill>
              </a:rPr>
              <a:t>). Effect of Low Back Pain risk-stratification strategy</a:t>
            </a:r>
            <a:r>
              <a:rPr lang="fr-CA" dirty="0">
                <a:solidFill>
                  <a:srgbClr val="C7C7C7"/>
                </a:solidFill>
              </a:rPr>
              <a:t> o</a:t>
            </a:r>
            <a:r>
              <a:rPr lang="en-US" dirty="0">
                <a:solidFill>
                  <a:srgbClr val="C7C7C7"/>
                </a:solidFill>
              </a:rPr>
              <a:t>n patient outcomes and 	care processes: The MATCH randomized trial in Primary Care</a:t>
            </a:r>
            <a:endParaRPr lang="fr-CA" dirty="0">
              <a:solidFill>
                <a:srgbClr val="C7C7C7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7C7C7"/>
                </a:solidFill>
              </a:rPr>
              <a:t> </a:t>
            </a:r>
            <a:r>
              <a:rPr lang="en-US" dirty="0" err="1">
                <a:solidFill>
                  <a:srgbClr val="C7C7C7"/>
                </a:solidFill>
              </a:rPr>
              <a:t>Cherkin</a:t>
            </a:r>
            <a:r>
              <a:rPr lang="en-US" dirty="0">
                <a:solidFill>
                  <a:srgbClr val="C7C7C7"/>
                </a:solidFill>
              </a:rPr>
              <a:t>, D., </a:t>
            </a:r>
            <a:r>
              <a:rPr lang="en-US" dirty="0" err="1">
                <a:solidFill>
                  <a:srgbClr val="C7C7C7"/>
                </a:solidFill>
              </a:rPr>
              <a:t>Balderson</a:t>
            </a:r>
            <a:r>
              <a:rPr lang="en-US" dirty="0">
                <a:solidFill>
                  <a:srgbClr val="C7C7C7"/>
                </a:solidFill>
              </a:rPr>
              <a:t>, B., Brewer, G., Cook, A., </a:t>
            </a:r>
            <a:r>
              <a:rPr lang="en-US" dirty="0" err="1">
                <a:solidFill>
                  <a:srgbClr val="C7C7C7"/>
                </a:solidFill>
              </a:rPr>
              <a:t>Estlin</a:t>
            </a:r>
            <a:r>
              <a:rPr lang="en-US" dirty="0">
                <a:solidFill>
                  <a:srgbClr val="C7C7C7"/>
                </a:solidFill>
              </a:rPr>
              <a:t>, K. T., Evers, S. C., . . . Yeoman, J. 	(2016). Evaluation of a risk-stratification strategy to improve primary care for low 	back pain: the MATCH cluster randomized trial protocol. </a:t>
            </a:r>
            <a:r>
              <a:rPr lang="en-US" i="1" dirty="0">
                <a:solidFill>
                  <a:srgbClr val="C7C7C7"/>
                </a:solidFill>
              </a:rPr>
              <a:t>BMC </a:t>
            </a:r>
            <a:r>
              <a:rPr lang="en-US" i="1" dirty="0" err="1">
                <a:solidFill>
                  <a:srgbClr val="C7C7C7"/>
                </a:solidFill>
              </a:rPr>
              <a:t>Musculoskelet</a:t>
            </a:r>
            <a:r>
              <a:rPr lang="en-US" i="1" dirty="0">
                <a:solidFill>
                  <a:srgbClr val="C7C7C7"/>
                </a:solidFill>
              </a:rPr>
              <a:t> 	</a:t>
            </a:r>
            <a:r>
              <a:rPr lang="en-US" i="1" dirty="0" err="1">
                <a:solidFill>
                  <a:srgbClr val="C7C7C7"/>
                </a:solidFill>
              </a:rPr>
              <a:t>Disord</a:t>
            </a:r>
            <a:r>
              <a:rPr lang="en-US" i="1" dirty="0">
                <a:solidFill>
                  <a:srgbClr val="C7C7C7"/>
                </a:solidFill>
              </a:rPr>
              <a:t>, 17</a:t>
            </a:r>
            <a:r>
              <a:rPr lang="en-US" dirty="0">
                <a:solidFill>
                  <a:srgbClr val="C7C7C7"/>
                </a:solidFill>
              </a:rPr>
              <a:t>(1), 361. doi:10.1186/s12891-016-1219-0</a:t>
            </a:r>
            <a:endParaRPr lang="fr-CA" dirty="0">
              <a:solidFill>
                <a:srgbClr val="C7C7C7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7C7C7"/>
                </a:solidFill>
              </a:rPr>
              <a:t> </a:t>
            </a:r>
            <a:r>
              <a:rPr lang="en-US" dirty="0" err="1">
                <a:solidFill>
                  <a:srgbClr val="C7C7C7"/>
                </a:solidFill>
              </a:rPr>
              <a:t>Chiarotto</a:t>
            </a:r>
            <a:r>
              <a:rPr lang="en-US" dirty="0">
                <a:solidFill>
                  <a:srgbClr val="C7C7C7"/>
                </a:solidFill>
              </a:rPr>
              <a:t>, A., Maxwell, L. J., </a:t>
            </a:r>
            <a:r>
              <a:rPr lang="en-US" dirty="0" err="1">
                <a:solidFill>
                  <a:srgbClr val="C7C7C7"/>
                </a:solidFill>
              </a:rPr>
              <a:t>Terwee</a:t>
            </a:r>
            <a:r>
              <a:rPr lang="en-US" dirty="0">
                <a:solidFill>
                  <a:srgbClr val="C7C7C7"/>
                </a:solidFill>
              </a:rPr>
              <a:t>, C. B., Wells, G. A., </a:t>
            </a:r>
            <a:r>
              <a:rPr lang="en-US" dirty="0" err="1">
                <a:solidFill>
                  <a:srgbClr val="C7C7C7"/>
                </a:solidFill>
              </a:rPr>
              <a:t>Tugwell</a:t>
            </a:r>
            <a:r>
              <a:rPr lang="en-US" dirty="0">
                <a:solidFill>
                  <a:srgbClr val="C7C7C7"/>
                </a:solidFill>
              </a:rPr>
              <a:t>, P., &amp; </a:t>
            </a:r>
            <a:r>
              <a:rPr lang="en-US" dirty="0" err="1">
                <a:solidFill>
                  <a:srgbClr val="C7C7C7"/>
                </a:solidFill>
              </a:rPr>
              <a:t>Ostelo</a:t>
            </a:r>
            <a:r>
              <a:rPr lang="en-US" dirty="0">
                <a:solidFill>
                  <a:srgbClr val="C7C7C7"/>
                </a:solidFill>
              </a:rPr>
              <a:t>, R. W. 	Roland-Morris Disability Questionnaire and </a:t>
            </a:r>
            <a:r>
              <a:rPr lang="en-US" dirty="0" err="1">
                <a:solidFill>
                  <a:srgbClr val="C7C7C7"/>
                </a:solidFill>
              </a:rPr>
              <a:t>Oswestry</a:t>
            </a:r>
            <a:r>
              <a:rPr lang="en-US" dirty="0">
                <a:solidFill>
                  <a:srgbClr val="C7C7C7"/>
                </a:solidFill>
              </a:rPr>
              <a:t> Disability Index: Which Has 	Better Measurement Properties for Measuring Physical Functioning in Nonspecific 	Low Back Pain? Systematic Review and Meta-Analysis. (1538-6724 (Electronic)). </a:t>
            </a:r>
          </a:p>
          <a:p>
            <a:pPr marL="0" indent="0">
              <a:buNone/>
            </a:pPr>
            <a:r>
              <a:rPr lang="en-US" dirty="0">
                <a:solidFill>
                  <a:srgbClr val="C7C7C7"/>
                </a:solidFill>
              </a:rPr>
              <a:t>Foster, N. E., Mullis, R., Hill, J. C., Lewis, M., Whitehurst, D. G., Doyle, C., . . . Hay, E. M. (	2014). Effect of stratified care for low back pain in family practice (</a:t>
            </a:r>
            <a:r>
              <a:rPr lang="en-US" dirty="0" err="1">
                <a:solidFill>
                  <a:srgbClr val="C7C7C7"/>
                </a:solidFill>
              </a:rPr>
              <a:t>IMPaCT</a:t>
            </a:r>
            <a:r>
              <a:rPr lang="en-US" dirty="0">
                <a:solidFill>
                  <a:srgbClr val="C7C7C7"/>
                </a:solidFill>
              </a:rPr>
              <a:t> Back): a 	prospective population-based sequential comparison. </a:t>
            </a:r>
            <a:r>
              <a:rPr lang="fr-FR" i="1" dirty="0">
                <a:solidFill>
                  <a:srgbClr val="C7C7C7"/>
                </a:solidFill>
              </a:rPr>
              <a:t>Ann Fam Med, 12</a:t>
            </a:r>
            <a:r>
              <a:rPr lang="fr-FR" dirty="0">
                <a:solidFill>
                  <a:srgbClr val="C7C7C7"/>
                </a:solidFill>
              </a:rPr>
              <a:t>(2), 102-	111. doi:10.1370/afm.1625</a:t>
            </a:r>
            <a:endParaRPr lang="fr-CA" dirty="0">
              <a:solidFill>
                <a:srgbClr val="C7C7C7"/>
              </a:solidFill>
            </a:endParaRPr>
          </a:p>
          <a:p>
            <a:pPr marL="0" indent="0">
              <a:buNone/>
            </a:pPr>
            <a:endParaRPr lang="fr-CA" dirty="0">
              <a:solidFill>
                <a:srgbClr val="C7C7C7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73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2CB9CEE-DB50-504B-9A06-DBE159D2D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628"/>
            <a:ext cx="10515600" cy="62179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7C7C7"/>
                </a:solidFill>
              </a:rPr>
              <a:t>Hill, J. C., Dunn, K. M., Lewis, M., Mullis, R., Main, C. J., Foster, N. E., &amp; Hay, E. M. (2008). A 	primary care back pain screening tool: Identifying patient subgroups for initial 	treatment. </a:t>
            </a:r>
            <a:r>
              <a:rPr lang="en-US" i="1" dirty="0">
                <a:solidFill>
                  <a:srgbClr val="C7C7C7"/>
                </a:solidFill>
              </a:rPr>
              <a:t>Arthritis Care &amp; Research, 59</a:t>
            </a:r>
            <a:r>
              <a:rPr lang="en-US" dirty="0">
                <a:solidFill>
                  <a:srgbClr val="C7C7C7"/>
                </a:solidFill>
              </a:rPr>
              <a:t>(5), 632-641. doi:doi:10.1002/art.23563</a:t>
            </a:r>
            <a:endParaRPr lang="fr-CA" dirty="0">
              <a:solidFill>
                <a:srgbClr val="C7C7C7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7C7C7"/>
                </a:solidFill>
              </a:rPr>
              <a:t>Hill, J. C., Whitehurst, D. G., Lewis, M., Bryan, S., Dunn, K. M., Foster, N. E., . . . Hay, E. M. 	(2011). 	Comparison of stratified primary care management for low back pain with 	current best practice (</a:t>
            </a:r>
            <a:r>
              <a:rPr lang="en-US" dirty="0" err="1">
                <a:solidFill>
                  <a:srgbClr val="C7C7C7"/>
                </a:solidFill>
              </a:rPr>
              <a:t>STarT</a:t>
            </a:r>
            <a:r>
              <a:rPr lang="en-US" dirty="0">
                <a:solidFill>
                  <a:srgbClr val="C7C7C7"/>
                </a:solidFill>
              </a:rPr>
              <a:t> Back): a </a:t>
            </a:r>
            <a:r>
              <a:rPr lang="en-US" dirty="0" err="1">
                <a:solidFill>
                  <a:srgbClr val="C7C7C7"/>
                </a:solidFill>
              </a:rPr>
              <a:t>randomised</a:t>
            </a:r>
            <a:r>
              <a:rPr lang="en-US" dirty="0">
                <a:solidFill>
                  <a:srgbClr val="C7C7C7"/>
                </a:solidFill>
              </a:rPr>
              <a:t> controlled trial. </a:t>
            </a:r>
            <a:r>
              <a:rPr lang="en-US" i="1" dirty="0">
                <a:solidFill>
                  <a:srgbClr val="C7C7C7"/>
                </a:solidFill>
              </a:rPr>
              <a:t>Lancet, 	378</a:t>
            </a:r>
            <a:r>
              <a:rPr lang="en-US" dirty="0">
                <a:solidFill>
                  <a:srgbClr val="C7C7C7"/>
                </a:solidFill>
              </a:rPr>
              <a:t>(9802), 1560-1571. doi:10.1016/s0140-6736(11)60937-9</a:t>
            </a:r>
            <a:endParaRPr lang="fr-CA" dirty="0">
              <a:solidFill>
                <a:srgbClr val="C7C7C7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7C7C7"/>
                </a:solidFill>
              </a:rPr>
              <a:t>Jordan, K., Dunn Km </a:t>
            </a:r>
            <a:r>
              <a:rPr lang="en-US" dirty="0" err="1">
                <a:solidFill>
                  <a:srgbClr val="C7C7C7"/>
                </a:solidFill>
              </a:rPr>
              <a:t>Fau</a:t>
            </a:r>
            <a:r>
              <a:rPr lang="en-US" dirty="0">
                <a:solidFill>
                  <a:srgbClr val="C7C7C7"/>
                </a:solidFill>
              </a:rPr>
              <a:t> - Lewis, M., Lewis M </a:t>
            </a:r>
            <a:r>
              <a:rPr lang="en-US" dirty="0" err="1">
                <a:solidFill>
                  <a:srgbClr val="C7C7C7"/>
                </a:solidFill>
              </a:rPr>
              <a:t>Fau</a:t>
            </a:r>
            <a:r>
              <a:rPr lang="en-US" dirty="0">
                <a:solidFill>
                  <a:srgbClr val="C7C7C7"/>
                </a:solidFill>
              </a:rPr>
              <a:t> - Croft, P., &amp; Croft, P. A minimal clinically 	important difference was derived for the Roland-Morris Disability Questionnaire 	for low back pain. (0895-4356 (Print)). </a:t>
            </a:r>
            <a:endParaRPr lang="fr-CA" dirty="0">
              <a:solidFill>
                <a:srgbClr val="C7C7C7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7C7C7"/>
                </a:solidFill>
              </a:rPr>
              <a:t> </a:t>
            </a:r>
            <a:r>
              <a:rPr lang="en-US" dirty="0" err="1">
                <a:solidFill>
                  <a:srgbClr val="C7C7C7"/>
                </a:solidFill>
              </a:rPr>
              <a:t>Karran</a:t>
            </a:r>
            <a:r>
              <a:rPr lang="en-US" dirty="0">
                <a:solidFill>
                  <a:srgbClr val="C7C7C7"/>
                </a:solidFill>
              </a:rPr>
              <a:t>, E. L., </a:t>
            </a:r>
            <a:r>
              <a:rPr lang="en-US" dirty="0" err="1">
                <a:solidFill>
                  <a:srgbClr val="C7C7C7"/>
                </a:solidFill>
              </a:rPr>
              <a:t>McAuley</a:t>
            </a:r>
            <a:r>
              <a:rPr lang="en-US" dirty="0">
                <a:solidFill>
                  <a:srgbClr val="C7C7C7"/>
                </a:solidFill>
              </a:rPr>
              <a:t>, J. H., </a:t>
            </a:r>
            <a:r>
              <a:rPr lang="en-US" dirty="0" err="1">
                <a:solidFill>
                  <a:srgbClr val="C7C7C7"/>
                </a:solidFill>
              </a:rPr>
              <a:t>Traeger</a:t>
            </a:r>
            <a:r>
              <a:rPr lang="en-US" dirty="0">
                <a:solidFill>
                  <a:srgbClr val="C7C7C7"/>
                </a:solidFill>
              </a:rPr>
              <a:t>, A. C., Hillier, S. L., </a:t>
            </a:r>
            <a:r>
              <a:rPr lang="en-US" dirty="0" err="1">
                <a:solidFill>
                  <a:srgbClr val="C7C7C7"/>
                </a:solidFill>
              </a:rPr>
              <a:t>Grabherr</a:t>
            </a:r>
            <a:r>
              <a:rPr lang="en-US" dirty="0">
                <a:solidFill>
                  <a:srgbClr val="C7C7C7"/>
                </a:solidFill>
              </a:rPr>
              <a:t>, L., </a:t>
            </a:r>
            <a:r>
              <a:rPr lang="en-US" dirty="0" err="1">
                <a:solidFill>
                  <a:srgbClr val="C7C7C7"/>
                </a:solidFill>
              </a:rPr>
              <a:t>Russek</a:t>
            </a:r>
            <a:r>
              <a:rPr lang="en-US" dirty="0">
                <a:solidFill>
                  <a:srgbClr val="C7C7C7"/>
                </a:solidFill>
              </a:rPr>
              <a:t>, L. N., &amp; 	Moseley, G. L. (2017). Can screening instruments accurately determine poor 	outcome risk in adults with recent onset low back pain? A systematic review and 	meta-analysis. </a:t>
            </a:r>
            <a:r>
              <a:rPr lang="en-US" i="1" dirty="0">
                <a:solidFill>
                  <a:srgbClr val="C7C7C7"/>
                </a:solidFill>
              </a:rPr>
              <a:t>BMC Med, 15</a:t>
            </a:r>
            <a:r>
              <a:rPr lang="en-US" dirty="0">
                <a:solidFill>
                  <a:srgbClr val="C7C7C7"/>
                </a:solidFill>
              </a:rPr>
              <a:t>(1), 13. doi:10.1186/s12916-016-0774-4</a:t>
            </a:r>
            <a:endParaRPr lang="fr-CA" dirty="0">
              <a:solidFill>
                <a:srgbClr val="C7C7C7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C7C7C7"/>
                </a:solidFill>
              </a:rPr>
              <a:t>Magel</a:t>
            </a:r>
            <a:r>
              <a:rPr lang="en-US" dirty="0">
                <a:solidFill>
                  <a:srgbClr val="C7C7C7"/>
                </a:solidFill>
              </a:rPr>
              <a:t>, J., Fritz, J. M., Greene, T., </a:t>
            </a:r>
            <a:r>
              <a:rPr lang="en-US" dirty="0" err="1">
                <a:solidFill>
                  <a:srgbClr val="C7C7C7"/>
                </a:solidFill>
              </a:rPr>
              <a:t>Kjaer</a:t>
            </a:r>
            <a:r>
              <a:rPr lang="en-US" dirty="0">
                <a:solidFill>
                  <a:srgbClr val="C7C7C7"/>
                </a:solidFill>
              </a:rPr>
              <a:t>, P., Marcus, R. L., &amp; Brennan, G. P. (2017). Outcomes 	of Patients With Acute Low Back Pain Stratified by the </a:t>
            </a:r>
            <a:r>
              <a:rPr lang="en-US" dirty="0" err="1">
                <a:solidFill>
                  <a:srgbClr val="C7C7C7"/>
                </a:solidFill>
              </a:rPr>
              <a:t>STarT</a:t>
            </a:r>
            <a:r>
              <a:rPr lang="en-US" dirty="0">
                <a:solidFill>
                  <a:srgbClr val="C7C7C7"/>
                </a:solidFill>
              </a:rPr>
              <a:t> Back Screening Tool: 	Secondary Analysis of a Randomized Trial. </a:t>
            </a:r>
            <a:r>
              <a:rPr lang="en-US" i="1" dirty="0">
                <a:solidFill>
                  <a:srgbClr val="C7C7C7"/>
                </a:solidFill>
              </a:rPr>
              <a:t>Phys </a:t>
            </a:r>
            <a:r>
              <a:rPr lang="en-US" i="1" dirty="0" err="1">
                <a:solidFill>
                  <a:srgbClr val="C7C7C7"/>
                </a:solidFill>
              </a:rPr>
              <a:t>Ther</a:t>
            </a:r>
            <a:r>
              <a:rPr lang="en-US" i="1" dirty="0">
                <a:solidFill>
                  <a:srgbClr val="C7C7C7"/>
                </a:solidFill>
              </a:rPr>
              <a:t>, 97</a:t>
            </a:r>
            <a:r>
              <a:rPr lang="en-US" dirty="0">
                <a:solidFill>
                  <a:srgbClr val="C7C7C7"/>
                </a:solidFill>
              </a:rPr>
              <a:t>(3), 330-337. 	doi:10.2522/ptj.20160298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C7C7C7"/>
                </a:solidFill>
              </a:rPr>
              <a:t>Morso</a:t>
            </a:r>
            <a:r>
              <a:rPr lang="en-US" dirty="0">
                <a:solidFill>
                  <a:srgbClr val="C7C7C7"/>
                </a:solidFill>
              </a:rPr>
              <a:t>, L., </a:t>
            </a:r>
            <a:r>
              <a:rPr lang="en-US" dirty="0" err="1">
                <a:solidFill>
                  <a:srgbClr val="C7C7C7"/>
                </a:solidFill>
              </a:rPr>
              <a:t>Kongsted</a:t>
            </a:r>
            <a:r>
              <a:rPr lang="en-US" dirty="0">
                <a:solidFill>
                  <a:srgbClr val="C7C7C7"/>
                </a:solidFill>
              </a:rPr>
              <a:t>, A., </a:t>
            </a:r>
            <a:r>
              <a:rPr lang="en-US" dirty="0" err="1">
                <a:solidFill>
                  <a:srgbClr val="C7C7C7"/>
                </a:solidFill>
              </a:rPr>
              <a:t>Hestbaek</a:t>
            </a:r>
            <a:r>
              <a:rPr lang="en-US" dirty="0">
                <a:solidFill>
                  <a:srgbClr val="C7C7C7"/>
                </a:solidFill>
              </a:rPr>
              <a:t>, L., &amp; Kent, P. (2016). The prognostic ability of the </a:t>
            </a:r>
            <a:r>
              <a:rPr lang="en-US" dirty="0" err="1">
                <a:solidFill>
                  <a:srgbClr val="C7C7C7"/>
                </a:solidFill>
              </a:rPr>
              <a:t>STarT</a:t>
            </a:r>
            <a:r>
              <a:rPr lang="en-US" dirty="0">
                <a:solidFill>
                  <a:srgbClr val="C7C7C7"/>
                </a:solidFill>
              </a:rPr>
              <a:t> 	Back Tool was affected by episode duration. </a:t>
            </a:r>
            <a:r>
              <a:rPr lang="fr-FR" i="1" dirty="0" err="1">
                <a:solidFill>
                  <a:srgbClr val="C7C7C7"/>
                </a:solidFill>
              </a:rPr>
              <a:t>Eur</a:t>
            </a:r>
            <a:r>
              <a:rPr lang="fr-FR" i="1" dirty="0">
                <a:solidFill>
                  <a:srgbClr val="C7C7C7"/>
                </a:solidFill>
              </a:rPr>
              <a:t> </a:t>
            </a:r>
            <a:r>
              <a:rPr lang="fr-FR" i="1" dirty="0" err="1">
                <a:solidFill>
                  <a:srgbClr val="C7C7C7"/>
                </a:solidFill>
              </a:rPr>
              <a:t>Spine</a:t>
            </a:r>
            <a:r>
              <a:rPr lang="fr-FR" i="1" dirty="0">
                <a:solidFill>
                  <a:srgbClr val="C7C7C7"/>
                </a:solidFill>
              </a:rPr>
              <a:t> J, 25</a:t>
            </a:r>
            <a:r>
              <a:rPr lang="fr-FR" dirty="0">
                <a:solidFill>
                  <a:srgbClr val="C7C7C7"/>
                </a:solidFill>
              </a:rPr>
              <a:t>(3), 936-944. 	doi:10.1007/s00586-015-3915-0</a:t>
            </a:r>
            <a:endParaRPr lang="fr-CA" dirty="0">
              <a:solidFill>
                <a:srgbClr val="C7C7C7"/>
              </a:solidFill>
            </a:endParaRPr>
          </a:p>
          <a:p>
            <a:pPr marL="0" indent="0">
              <a:buNone/>
            </a:pPr>
            <a:endParaRPr lang="fr-CA" dirty="0">
              <a:solidFill>
                <a:srgbClr val="C7C7C7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5441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FBCC52C-9D89-BC43-9828-1926B41BD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205" y="852407"/>
            <a:ext cx="10544777" cy="48279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C7C7C7"/>
                </a:solidFill>
              </a:rPr>
              <a:t>MSSS. (2015). Algorithme de prise en charge de la douleur lombaire, Guide. 	http://publications.msss.gouv.qc.ca/msss/document-001055/.</a:t>
            </a:r>
            <a:endParaRPr lang="fr-CA" sz="2400" dirty="0">
              <a:solidFill>
                <a:srgbClr val="C7C7C7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7C7C7"/>
                </a:solidFill>
              </a:rPr>
              <a:t>Murphy, S. E., Blake, C., Power, C. K., &amp; </a:t>
            </a:r>
            <a:r>
              <a:rPr lang="en-US" sz="2400" dirty="0" err="1">
                <a:solidFill>
                  <a:srgbClr val="C7C7C7"/>
                </a:solidFill>
              </a:rPr>
              <a:t>Fullen</a:t>
            </a:r>
            <a:r>
              <a:rPr lang="en-US" sz="2400" dirty="0">
                <a:solidFill>
                  <a:srgbClr val="C7C7C7"/>
                </a:solidFill>
              </a:rPr>
              <a:t>, B. M. (2016). Comparison of a Stratified 	Group Intervention (</a:t>
            </a:r>
            <a:r>
              <a:rPr lang="en-US" sz="2400" dirty="0" err="1">
                <a:solidFill>
                  <a:srgbClr val="C7C7C7"/>
                </a:solidFill>
              </a:rPr>
              <a:t>STarT</a:t>
            </a:r>
            <a:r>
              <a:rPr lang="en-US" sz="2400" dirty="0">
                <a:solidFill>
                  <a:srgbClr val="C7C7C7"/>
                </a:solidFill>
              </a:rPr>
              <a:t> Back) With Usual Group Care 	in Patients With Low Back 	Pain: A Nonrandomized Controlled Trial. </a:t>
            </a:r>
            <a:r>
              <a:rPr lang="en-US" sz="2400" i="1" dirty="0">
                <a:solidFill>
                  <a:srgbClr val="C7C7C7"/>
                </a:solidFill>
              </a:rPr>
              <a:t>Spine (</a:t>
            </a:r>
            <a:r>
              <a:rPr lang="en-US" sz="2400" i="1" dirty="0" err="1">
                <a:solidFill>
                  <a:srgbClr val="C7C7C7"/>
                </a:solidFill>
              </a:rPr>
              <a:t>Phila</a:t>
            </a:r>
            <a:r>
              <a:rPr lang="en-US" sz="2400" i="1" dirty="0">
                <a:solidFill>
                  <a:srgbClr val="C7C7C7"/>
                </a:solidFill>
              </a:rPr>
              <a:t> Pa 1976), 41</a:t>
            </a:r>
            <a:r>
              <a:rPr lang="en-US" sz="2400" dirty="0">
                <a:solidFill>
                  <a:srgbClr val="C7C7C7"/>
                </a:solidFill>
              </a:rPr>
              <a:t>(8), 645-652. 	doi:10.1097/brs.0000000000001305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C7C7C7"/>
                </a:solidFill>
              </a:rPr>
              <a:t>Murray, C. J. L., Vos, </a:t>
            </a:r>
            <a:r>
              <a:rPr lang="fr-FR" sz="2400" dirty="0" err="1">
                <a:solidFill>
                  <a:srgbClr val="C7C7C7"/>
                </a:solidFill>
              </a:rPr>
              <a:t>T</a:t>
            </a:r>
            <a:r>
              <a:rPr lang="fr-FR" sz="2400" dirty="0">
                <a:solidFill>
                  <a:srgbClr val="C7C7C7"/>
                </a:solidFill>
              </a:rPr>
              <a:t>., </a:t>
            </a:r>
            <a:r>
              <a:rPr lang="fr-FR" sz="2400" dirty="0" err="1">
                <a:solidFill>
                  <a:srgbClr val="C7C7C7"/>
                </a:solidFill>
              </a:rPr>
              <a:t>Lozano</a:t>
            </a:r>
            <a:r>
              <a:rPr lang="fr-FR" sz="2400" dirty="0">
                <a:solidFill>
                  <a:srgbClr val="C7C7C7"/>
                </a:solidFill>
              </a:rPr>
              <a:t>, R., </a:t>
            </a:r>
            <a:r>
              <a:rPr lang="fr-FR" sz="2400" dirty="0" err="1">
                <a:solidFill>
                  <a:srgbClr val="C7C7C7"/>
                </a:solidFill>
              </a:rPr>
              <a:t>Naghavi</a:t>
            </a:r>
            <a:r>
              <a:rPr lang="fr-FR" sz="2400" dirty="0">
                <a:solidFill>
                  <a:srgbClr val="C7C7C7"/>
                </a:solidFill>
              </a:rPr>
              <a:t>, M., Flaxman, A. D., Michaud, C., . . . 	</a:t>
            </a:r>
            <a:r>
              <a:rPr lang="en-US" sz="2400" dirty="0">
                <a:solidFill>
                  <a:srgbClr val="C7C7C7"/>
                </a:solidFill>
              </a:rPr>
              <a:t>Lopez, A. 	D. (2012). Disability-adjusted life years (DALYs) for 291 diseases 	and injuries in 21 	regions, 1990–2010: a systematic analysis for the Global 	Burden of Disease Study 	2010. </a:t>
            </a:r>
            <a:r>
              <a:rPr lang="fr-FR" sz="2400" i="1" dirty="0">
                <a:solidFill>
                  <a:srgbClr val="C7C7C7"/>
                </a:solidFill>
              </a:rPr>
              <a:t>The Lancet, 380</a:t>
            </a:r>
            <a:r>
              <a:rPr lang="fr-FR" sz="2400" dirty="0">
                <a:solidFill>
                  <a:srgbClr val="C7C7C7"/>
                </a:solidFill>
              </a:rPr>
              <a:t>(9859), 2197-2223. </a:t>
            </a:r>
            <a:r>
              <a:rPr lang="fr-FR" sz="2400" dirty="0" err="1">
                <a:solidFill>
                  <a:srgbClr val="C7C7C7"/>
                </a:solidFill>
              </a:rPr>
              <a:t>doi:https</a:t>
            </a:r>
            <a:r>
              <a:rPr lang="fr-FR" sz="2400" dirty="0">
                <a:solidFill>
                  <a:srgbClr val="C7C7C7"/>
                </a:solidFill>
              </a:rPr>
              <a:t>://</a:t>
            </a:r>
            <a:r>
              <a:rPr lang="fr-FR" sz="2400" dirty="0" err="1">
                <a:solidFill>
                  <a:srgbClr val="C7C7C7"/>
                </a:solidFill>
              </a:rPr>
              <a:t>doi.org</a:t>
            </a:r>
            <a:r>
              <a:rPr lang="fr-FR" sz="2400" dirty="0">
                <a:solidFill>
                  <a:srgbClr val="C7C7C7"/>
                </a:solidFill>
              </a:rPr>
              <a:t>/10.1016/S0140-	6736(12)61689-4</a:t>
            </a:r>
            <a:endParaRPr lang="fr-CA" sz="2400" dirty="0">
              <a:solidFill>
                <a:srgbClr val="C7C7C7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7C7C7"/>
                </a:solidFill>
              </a:rPr>
              <a:t>National Institute for Health and Care Excellence (2016). </a:t>
            </a:r>
            <a:r>
              <a:rPr lang="en-US" sz="2400" i="1" dirty="0">
                <a:solidFill>
                  <a:srgbClr val="C7C7C7"/>
                </a:solidFill>
              </a:rPr>
              <a:t>Low Back Pain and 	Management in over 16s: Assessment and Management. </a:t>
            </a:r>
            <a:r>
              <a:rPr lang="en-US" sz="2400" dirty="0">
                <a:solidFill>
                  <a:srgbClr val="C7C7C7"/>
                </a:solidFill>
              </a:rPr>
              <a:t>. Retrieved from 	</a:t>
            </a:r>
            <a:r>
              <a:rPr lang="en-US" sz="2400" u="sng" dirty="0">
                <a:solidFill>
                  <a:srgbClr val="C7C7C7"/>
                </a:solidFill>
              </a:rPr>
              <a:t>https://www.nice.org.uk/guidance/ng59,chapter/Recommendations</a:t>
            </a:r>
            <a:r>
              <a:rPr lang="en-US" sz="2400" dirty="0">
                <a:solidFill>
                  <a:srgbClr val="C7C7C7"/>
                </a:solidFill>
              </a:rPr>
              <a:t>.</a:t>
            </a:r>
            <a:endParaRPr lang="fr-CA" sz="2400" dirty="0">
              <a:solidFill>
                <a:srgbClr val="C7C7C7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7C7C7"/>
                </a:solidFill>
              </a:rPr>
              <a:t>Scott, N. A., </a:t>
            </a:r>
            <a:r>
              <a:rPr lang="en-US" sz="2400" dirty="0" err="1">
                <a:solidFill>
                  <a:srgbClr val="C7C7C7"/>
                </a:solidFill>
              </a:rPr>
              <a:t>Moga</a:t>
            </a:r>
            <a:r>
              <a:rPr lang="en-US" sz="2400" dirty="0">
                <a:solidFill>
                  <a:srgbClr val="C7C7C7"/>
                </a:solidFill>
              </a:rPr>
              <a:t> C </a:t>
            </a:r>
            <a:r>
              <a:rPr lang="en-US" sz="2400" dirty="0" err="1">
                <a:solidFill>
                  <a:srgbClr val="C7C7C7"/>
                </a:solidFill>
              </a:rPr>
              <a:t>Fau</a:t>
            </a:r>
            <a:r>
              <a:rPr lang="en-US" sz="2400" dirty="0">
                <a:solidFill>
                  <a:srgbClr val="C7C7C7"/>
                </a:solidFill>
              </a:rPr>
              <a:t> - </a:t>
            </a:r>
            <a:r>
              <a:rPr lang="en-US" sz="2400" dirty="0" err="1">
                <a:solidFill>
                  <a:srgbClr val="C7C7C7"/>
                </a:solidFill>
              </a:rPr>
              <a:t>Harstall</a:t>
            </a:r>
            <a:r>
              <a:rPr lang="en-US" sz="2400" dirty="0">
                <a:solidFill>
                  <a:srgbClr val="C7C7C7"/>
                </a:solidFill>
              </a:rPr>
              <a:t>, C., &amp; </a:t>
            </a:r>
            <a:r>
              <a:rPr lang="en-US" sz="2400" dirty="0" err="1">
                <a:solidFill>
                  <a:srgbClr val="C7C7C7"/>
                </a:solidFill>
              </a:rPr>
              <a:t>Harstall</a:t>
            </a:r>
            <a:r>
              <a:rPr lang="en-US" sz="2400" dirty="0">
                <a:solidFill>
                  <a:srgbClr val="C7C7C7"/>
                </a:solidFill>
              </a:rPr>
              <a:t>, C. Managing low back pain in the primary 	care setting: the know-do gap. (1203-6765 (Print)).</a:t>
            </a:r>
            <a:endParaRPr lang="fr-CA" sz="2400" dirty="0">
              <a:solidFill>
                <a:srgbClr val="C7C7C7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73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xmlns="" id="{12D4EA5C-4BC0-CD4C-ABB2-4E5453BC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97745"/>
            <a:ext cx="10515600" cy="170891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C7C7C7"/>
                </a:solidFill>
              </a:rPr>
              <a:t>LES DRAPEAUX JAUNES</a:t>
            </a:r>
            <a:r>
              <a:rPr lang="fr-FR" dirty="0">
                <a:solidFill>
                  <a:srgbClr val="C7C7C7"/>
                </a:solidFill>
              </a:rPr>
              <a:t/>
            </a:r>
            <a:br>
              <a:rPr lang="fr-FR" dirty="0">
                <a:solidFill>
                  <a:srgbClr val="C7C7C7"/>
                </a:solidFill>
              </a:rPr>
            </a:br>
            <a:r>
              <a:rPr lang="fr-FR" sz="3600" i="1" dirty="0">
                <a:solidFill>
                  <a:srgbClr val="C7C7C7"/>
                </a:solidFill>
              </a:rPr>
              <a:t>Indices de sévérité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xmlns="" id="{0A06014C-50FE-4343-882C-25D6257F3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06662"/>
            <a:ext cx="10515600" cy="4351338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 Croyances </a:t>
            </a:r>
          </a:p>
          <a:p>
            <a:r>
              <a:rPr lang="fr-FR" dirty="0">
                <a:solidFill>
                  <a:schemeClr val="bg2"/>
                </a:solidFill>
              </a:rPr>
              <a:t>Attentes</a:t>
            </a:r>
          </a:p>
          <a:p>
            <a:r>
              <a:rPr lang="fr-FR" dirty="0">
                <a:solidFill>
                  <a:schemeClr val="bg2"/>
                </a:solidFill>
              </a:rPr>
              <a:t>Comportement</a:t>
            </a:r>
          </a:p>
          <a:p>
            <a:r>
              <a:rPr lang="fr-FR" dirty="0">
                <a:solidFill>
                  <a:schemeClr val="bg2"/>
                </a:solidFill>
              </a:rPr>
              <a:t>Satisfaction au travail</a:t>
            </a:r>
          </a:p>
          <a:p>
            <a:r>
              <a:rPr lang="fr-FR" dirty="0">
                <a:solidFill>
                  <a:schemeClr val="bg2"/>
                </a:solidFill>
              </a:rPr>
              <a:t>État psychologique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5AAA52FD-BC4F-374F-8AFF-CBD5EB29D7E6}"/>
              </a:ext>
            </a:extLst>
          </p:cNvPr>
          <p:cNvCxnSpPr/>
          <p:nvPr/>
        </p:nvCxnSpPr>
        <p:spPr>
          <a:xfrm>
            <a:off x="1676400" y="2275578"/>
            <a:ext cx="4532026" cy="0"/>
          </a:xfrm>
          <a:prstGeom prst="line">
            <a:avLst/>
          </a:prstGeom>
          <a:ln w="22225">
            <a:solidFill>
              <a:srgbClr val="BFC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6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4E9CC93-D999-2346-AC8E-EF4DF6820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667" y="1048623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C7C7C7"/>
                </a:solidFill>
              </a:rPr>
              <a:t> Échelles pronostic (PSI)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37AC783-E694-5447-BD77-760FB547B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044" y="2506662"/>
            <a:ext cx="5547610" cy="4351338"/>
          </a:xfrm>
        </p:spPr>
        <p:txBody>
          <a:bodyPr/>
          <a:lstStyle/>
          <a:p>
            <a:r>
              <a:rPr lang="fr-CA" dirty="0">
                <a:solidFill>
                  <a:srgbClr val="C7C7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Örebro </a:t>
            </a:r>
            <a:r>
              <a:rPr lang="fr-CA" dirty="0" err="1">
                <a:solidFill>
                  <a:srgbClr val="C7C7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Musculoskeletal</a:t>
            </a:r>
            <a:r>
              <a:rPr lang="fr-CA" dirty="0">
                <a:solidFill>
                  <a:srgbClr val="C7C7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Pain Screening Questionnaire</a:t>
            </a:r>
          </a:p>
          <a:p>
            <a:r>
              <a:rPr lang="fr-CA" dirty="0">
                <a:solidFill>
                  <a:srgbClr val="C7C7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Vermont Back </a:t>
            </a:r>
            <a:r>
              <a:rPr lang="fr-CA" dirty="0" err="1">
                <a:solidFill>
                  <a:srgbClr val="C7C7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Disability</a:t>
            </a:r>
            <a:r>
              <a:rPr lang="fr-CA" dirty="0">
                <a:solidFill>
                  <a:srgbClr val="C7C7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dirty="0" err="1">
                <a:solidFill>
                  <a:srgbClr val="C7C7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fr-CA" dirty="0">
                <a:solidFill>
                  <a:srgbClr val="C7C7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dirty="0" err="1">
                <a:solidFill>
                  <a:srgbClr val="C7C7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Quesionnaire</a:t>
            </a:r>
            <a:r>
              <a:rPr lang="fr-CA" dirty="0">
                <a:solidFill>
                  <a:srgbClr val="C7C7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FR" dirty="0" err="1">
                <a:solidFill>
                  <a:srgbClr val="C7C7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fr-FR" dirty="0">
                <a:solidFill>
                  <a:srgbClr val="C7C7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Pain </a:t>
            </a:r>
            <a:r>
              <a:rPr lang="fr-FR" dirty="0" err="1">
                <a:solidFill>
                  <a:srgbClr val="C7C7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fr-FR" dirty="0">
                <a:solidFill>
                  <a:srgbClr val="C7C7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Score</a:t>
            </a:r>
          </a:p>
          <a:p>
            <a:r>
              <a:rPr lang="fr-FR" dirty="0" err="1">
                <a:solidFill>
                  <a:srgbClr val="C7C7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fr-FR" dirty="0">
                <a:solidFill>
                  <a:srgbClr val="C7C7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Back Screening </a:t>
            </a:r>
            <a:r>
              <a:rPr lang="fr-FR" dirty="0" err="1">
                <a:solidFill>
                  <a:srgbClr val="C7C7C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</a:t>
            </a:r>
            <a:endParaRPr lang="fr-FR" dirty="0">
              <a:solidFill>
                <a:srgbClr val="C7C7C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4D572C48-D87A-8F4B-9301-0195118F7FF9}"/>
              </a:ext>
            </a:extLst>
          </p:cNvPr>
          <p:cNvCxnSpPr>
            <a:cxnSpLocks/>
          </p:cNvCxnSpPr>
          <p:nvPr/>
        </p:nvCxnSpPr>
        <p:spPr>
          <a:xfrm>
            <a:off x="1853044" y="2234282"/>
            <a:ext cx="5096655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9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ce réservé du contenu 18">
            <a:extLst>
              <a:ext uri="{FF2B5EF4-FFF2-40B4-BE49-F238E27FC236}">
                <a16:creationId xmlns:a16="http://schemas.microsoft.com/office/drawing/2014/main" xmlns="" id="{7CC11F02-EB40-AD4B-A1C9-3239770F4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75752" y="506491"/>
            <a:ext cx="4406540" cy="4834360"/>
          </a:xfr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10309495-3BD7-644A-A8CA-BCF44B5A2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60" y="506491"/>
            <a:ext cx="4519734" cy="602922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27BEC005-9F75-7F44-8BCA-B2AE65B8D0BD}"/>
              </a:ext>
            </a:extLst>
          </p:cNvPr>
          <p:cNvSpPr txBox="1"/>
          <p:nvPr/>
        </p:nvSpPr>
        <p:spPr>
          <a:xfrm>
            <a:off x="824460" y="6411325"/>
            <a:ext cx="466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err="1"/>
              <a:t>Bruyere</a:t>
            </a:r>
            <a:r>
              <a:rPr lang="fr-CA" sz="1200" dirty="0"/>
              <a:t> et al. Archives of Public </a:t>
            </a:r>
            <a:r>
              <a:rPr lang="fr-CA" sz="1200" dirty="0" err="1"/>
              <a:t>Health</a:t>
            </a:r>
            <a:r>
              <a:rPr lang="fr-CA" sz="1200" dirty="0"/>
              <a:t> 2012, 70:12 doi:10.1186/0778-7367-70-12</a:t>
            </a:r>
            <a:endParaRPr lang="fr-FR" sz="1200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DDBE5544-AAEE-444E-890A-0BCF033081FF}"/>
              </a:ext>
            </a:extLst>
          </p:cNvPr>
          <p:cNvCxnSpPr/>
          <p:nvPr/>
        </p:nvCxnSpPr>
        <p:spPr>
          <a:xfrm>
            <a:off x="10598046" y="659567"/>
            <a:ext cx="159395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476B237A-A042-D24C-8619-6C49E892426B}"/>
              </a:ext>
            </a:extLst>
          </p:cNvPr>
          <p:cNvCxnSpPr/>
          <p:nvPr/>
        </p:nvCxnSpPr>
        <p:spPr>
          <a:xfrm>
            <a:off x="10750446" y="811967"/>
            <a:ext cx="159395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74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29B00C-BC51-304F-A0CA-BC7F90B8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89805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bg2"/>
                </a:solidFill>
              </a:rPr>
              <a:t>TRAITEMENT STRATIFIÉ</a:t>
            </a:r>
            <a:br>
              <a:rPr lang="fr-FR" b="1" dirty="0">
                <a:solidFill>
                  <a:schemeClr val="bg2"/>
                </a:solidFill>
              </a:rPr>
            </a:br>
            <a:r>
              <a:rPr lang="fr-FR" sz="3600" i="1" dirty="0">
                <a:solidFill>
                  <a:srgbClr val="C7C7C7"/>
                </a:solidFill>
              </a:rPr>
              <a:t>Selon « </a:t>
            </a:r>
            <a:r>
              <a:rPr lang="fr-FR" sz="3600" i="1" dirty="0" err="1">
                <a:solidFill>
                  <a:srgbClr val="C7C7C7"/>
                </a:solidFill>
              </a:rPr>
              <a:t>STarT</a:t>
            </a:r>
            <a:r>
              <a:rPr lang="fr-FR" sz="3600" i="1" dirty="0">
                <a:solidFill>
                  <a:srgbClr val="C7C7C7"/>
                </a:solidFill>
              </a:rPr>
              <a:t> Back Screening </a:t>
            </a:r>
            <a:r>
              <a:rPr lang="fr-FR" sz="3600" i="1" dirty="0" err="1">
                <a:solidFill>
                  <a:srgbClr val="C7C7C7"/>
                </a:solidFill>
              </a:rPr>
              <a:t>Tool</a:t>
            </a:r>
            <a:r>
              <a:rPr lang="fr-FR" sz="3600" i="1" dirty="0">
                <a:solidFill>
                  <a:srgbClr val="C7C7C7"/>
                </a:solidFill>
              </a:rPr>
              <a:t> »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="" id="{28245C84-EEFB-674E-B65D-73F6EE38BD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079431"/>
              </p:ext>
            </p:extLst>
          </p:nvPr>
        </p:nvGraphicFramePr>
        <p:xfrm>
          <a:off x="976393" y="2619212"/>
          <a:ext cx="10226886" cy="265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9379">
                  <a:extLst>
                    <a:ext uri="{9D8B030D-6E8A-4147-A177-3AD203B41FA5}">
                      <a16:colId xmlns:a16="http://schemas.microsoft.com/office/drawing/2014/main" xmlns="" val="2292925494"/>
                    </a:ext>
                  </a:extLst>
                </a:gridCol>
                <a:gridCol w="3532912">
                  <a:extLst>
                    <a:ext uri="{9D8B030D-6E8A-4147-A177-3AD203B41FA5}">
                      <a16:colId xmlns:a16="http://schemas.microsoft.com/office/drawing/2014/main" xmlns="" val="1231616595"/>
                    </a:ext>
                  </a:extLst>
                </a:gridCol>
                <a:gridCol w="3234595">
                  <a:extLst>
                    <a:ext uri="{9D8B030D-6E8A-4147-A177-3AD203B41FA5}">
                      <a16:colId xmlns:a16="http://schemas.microsoft.com/office/drawing/2014/main" xmlns="" val="2028986149"/>
                    </a:ext>
                  </a:extLst>
                </a:gridCol>
              </a:tblGrid>
              <a:tr h="36029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RISQUE BAS</a:t>
                      </a:r>
                      <a:endParaRPr lang="fr-FR" dirty="0">
                        <a:latin typeface="+mn-lt"/>
                      </a:endParaRPr>
                    </a:p>
                  </a:txBody>
                  <a:tcPr>
                    <a:solidFill>
                      <a:srgbClr val="FAC6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RISQUE MOYEN</a:t>
                      </a:r>
                      <a:endParaRPr lang="fr-FR" dirty="0">
                        <a:latin typeface="+mn-lt"/>
                      </a:endParaRPr>
                    </a:p>
                  </a:txBody>
                  <a:tcPr>
                    <a:solidFill>
                      <a:srgbClr val="FAC6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RISQUE ÉLEVÉ</a:t>
                      </a:r>
                      <a:endParaRPr lang="fr-FR" dirty="0">
                        <a:latin typeface="+mn-lt"/>
                      </a:endParaRPr>
                    </a:p>
                  </a:txBody>
                  <a:tcPr>
                    <a:solidFill>
                      <a:srgbClr val="FAC6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374876"/>
                  </a:ext>
                </a:extLst>
              </a:tr>
              <a:tr h="19816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Examen physique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Médication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1 session d’information (remise informations écrites)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Offre de soutient et suivi au besoin</a:t>
                      </a:r>
                    </a:p>
                    <a:p>
                      <a:endParaRPr lang="fr-FR" dirty="0"/>
                    </a:p>
                    <a:p>
                      <a:endParaRPr lang="fr-FR" dirty="0">
                        <a:solidFill>
                          <a:srgbClr val="1B253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5E7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Idem au risque faible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Ajout </a:t>
                      </a:r>
                      <a:r>
                        <a:rPr lang="fr-FR" b="1" dirty="0"/>
                        <a:t>physiothérapie</a:t>
                      </a:r>
                      <a:r>
                        <a:rPr lang="fr-FR" dirty="0"/>
                        <a:t> avec objectif clair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Considérer soins de 2</a:t>
                      </a:r>
                      <a:r>
                        <a:rPr lang="fr-FR" baseline="30000" dirty="0"/>
                        <a:t>e </a:t>
                      </a:r>
                      <a:r>
                        <a:rPr lang="fr-FR" baseline="0" dirty="0"/>
                        <a:t>ligne</a:t>
                      </a:r>
                      <a:endParaRPr lang="fr-FR" dirty="0">
                        <a:solidFill>
                          <a:srgbClr val="1B253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5E7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6 séances de physiothérapie (45-60 min </a:t>
                      </a:r>
                      <a:r>
                        <a:rPr lang="fr-FR" dirty="0" err="1"/>
                        <a:t>chacunes</a:t>
                      </a:r>
                      <a:r>
                        <a:rPr lang="fr-FR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Intégrer </a:t>
                      </a:r>
                      <a:r>
                        <a:rPr lang="fr-FR" b="1" dirty="0"/>
                        <a:t>l’approche </a:t>
                      </a:r>
                      <a:r>
                        <a:rPr lang="fr-FR" b="1" dirty="0" err="1"/>
                        <a:t>cognitivo</a:t>
                      </a:r>
                      <a:r>
                        <a:rPr lang="fr-FR" b="1" dirty="0"/>
                        <a:t>-comportementale </a:t>
                      </a:r>
                      <a:r>
                        <a:rPr lang="fr-FR" dirty="0"/>
                        <a:t>à la physiothérapie </a:t>
                      </a:r>
                    </a:p>
                    <a:p>
                      <a:endParaRPr lang="fr-FR" dirty="0">
                        <a:solidFill>
                          <a:srgbClr val="1B253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5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7650482"/>
                  </a:ext>
                </a:extLst>
              </a:tr>
            </a:tbl>
          </a:graphicData>
        </a:graphic>
      </p:graphicFrame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3CCA0E4F-4988-5D4B-A7D7-02883505BC14}"/>
              </a:ext>
            </a:extLst>
          </p:cNvPr>
          <p:cNvCxnSpPr>
            <a:cxnSpLocks/>
          </p:cNvCxnSpPr>
          <p:nvPr/>
        </p:nvCxnSpPr>
        <p:spPr>
          <a:xfrm flipH="1">
            <a:off x="3944910" y="2260338"/>
            <a:ext cx="4302178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62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A9CB31-1161-5543-995A-844AE28C0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705" y="700998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Objectif de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3335B21-DAFF-544B-AE55-5F9EEBC1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2026561"/>
            <a:ext cx="3613879" cy="4545195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bg2"/>
                </a:solidFill>
                <a:ea typeface="STIXGeneral" pitchFamily="2" charset="2"/>
                <a:cs typeface="STIXGeneral" pitchFamily="2" charset="2"/>
              </a:rPr>
              <a:t>« Évaluer si un traitement stratifié avec l’échelle </a:t>
            </a:r>
            <a:r>
              <a:rPr lang="fr-FR" dirty="0" err="1">
                <a:solidFill>
                  <a:schemeClr val="bg2"/>
                </a:solidFill>
                <a:ea typeface="STIXGeneral" pitchFamily="2" charset="2"/>
                <a:cs typeface="STIXGeneral" pitchFamily="2" charset="2"/>
              </a:rPr>
              <a:t>STarT</a:t>
            </a:r>
            <a:r>
              <a:rPr lang="fr-FR" dirty="0">
                <a:solidFill>
                  <a:schemeClr val="bg2"/>
                </a:solidFill>
                <a:ea typeface="STIXGeneral" pitchFamily="2" charset="2"/>
                <a:cs typeface="STIXGeneral" pitchFamily="2" charset="2"/>
              </a:rPr>
              <a:t> Back permet de diminuer l’invalidité chez une population de première ligne » 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DBC9895F-0F91-BE4C-B779-D8790F492FFD}"/>
              </a:ext>
            </a:extLst>
          </p:cNvPr>
          <p:cNvCxnSpPr>
            <a:cxnSpLocks/>
          </p:cNvCxnSpPr>
          <p:nvPr/>
        </p:nvCxnSpPr>
        <p:spPr>
          <a:xfrm>
            <a:off x="1328711" y="1813368"/>
            <a:ext cx="5618189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9296ABD-C2CC-F143-A99A-61B52F2C1FE2}"/>
              </a:ext>
            </a:extLst>
          </p:cNvPr>
          <p:cNvSpPr/>
          <p:nvPr/>
        </p:nvSpPr>
        <p:spPr>
          <a:xfrm>
            <a:off x="1531911" y="4969084"/>
            <a:ext cx="1710128" cy="749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531056A2-CF07-1242-AEE4-15C1E7445F64}"/>
              </a:ext>
            </a:extLst>
          </p:cNvPr>
          <p:cNvCxnSpPr>
            <a:cxnSpLocks/>
          </p:cNvCxnSpPr>
          <p:nvPr/>
        </p:nvCxnSpPr>
        <p:spPr>
          <a:xfrm>
            <a:off x="935011" y="6253397"/>
            <a:ext cx="11256989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28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4416D005-C9D8-3540-9DF1-0D1C2F4D8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287164"/>
              </p:ext>
            </p:extLst>
          </p:nvPr>
        </p:nvGraphicFramePr>
        <p:xfrm>
          <a:off x="1498060" y="1361692"/>
          <a:ext cx="9167780" cy="379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3890">
                  <a:extLst>
                    <a:ext uri="{9D8B030D-6E8A-4147-A177-3AD203B41FA5}">
                      <a16:colId xmlns:a16="http://schemas.microsoft.com/office/drawing/2014/main" xmlns="" val="2208480318"/>
                    </a:ext>
                  </a:extLst>
                </a:gridCol>
                <a:gridCol w="4583890">
                  <a:extLst>
                    <a:ext uri="{9D8B030D-6E8A-4147-A177-3AD203B41FA5}">
                      <a16:colId xmlns:a16="http://schemas.microsoft.com/office/drawing/2014/main" xmlns="" val="4145338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INCLUSION</a:t>
                      </a:r>
                    </a:p>
                  </a:txBody>
                  <a:tcPr>
                    <a:solidFill>
                      <a:srgbClr val="FAC6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EXCLUSION</a:t>
                      </a:r>
                    </a:p>
                  </a:txBody>
                  <a:tcPr>
                    <a:solidFill>
                      <a:srgbClr val="FAC6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9686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Adulte (&gt;18 ans) de première ligne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Utilisation échelle </a:t>
                      </a:r>
                      <a:r>
                        <a:rPr lang="fr-CA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</a:t>
                      </a: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Back 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Comparaison avec traitement standard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ECR ou étude cohorte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Anglais ou français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Publication de toute date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Utilisation de l’échelle RMDQ comme mesure issue</a:t>
                      </a:r>
                    </a:p>
                  </a:txBody>
                  <a:tcPr>
                    <a:solidFill>
                      <a:srgbClr val="E5E7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Lombalgie secondaire à une pathologie grave 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Utilisation modifiée de l’échelle </a:t>
                      </a:r>
                      <a:r>
                        <a:rPr lang="fr-CA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</a:t>
                      </a:r>
                      <a:r>
                        <a:rPr lang="fr-CA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Back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Comparaison à un autre type de traitement</a:t>
                      </a:r>
                      <a:endParaRPr lang="fr-C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endParaRPr lang="fr-FR" sz="1800" dirty="0"/>
                    </a:p>
                  </a:txBody>
                  <a:tcPr>
                    <a:solidFill>
                      <a:srgbClr val="E5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0126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65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3987968-0CD0-7447-9F85-A0169B0DE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134" y="257339"/>
            <a:ext cx="5989320" cy="589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306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51584</TotalTime>
  <Words>1089</Words>
  <Application>Microsoft Office PowerPoint</Application>
  <PresentationFormat>Grand écran</PresentationFormat>
  <Paragraphs>307</Paragraphs>
  <Slides>22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STIXGeneral</vt:lpstr>
      <vt:lpstr>Times New Roman</vt:lpstr>
      <vt:lpstr>Thème Office</vt:lpstr>
      <vt:lpstr>Stratifier afin de mieux traiter: Une nouvelle approche au traitement des lombalgies</vt:lpstr>
      <vt:lpstr>Présentation PowerPoint</vt:lpstr>
      <vt:lpstr>LES DRAPEAUX JAUNES Indices de sévérité</vt:lpstr>
      <vt:lpstr> Échelles pronostic (PSI)</vt:lpstr>
      <vt:lpstr>Présentation PowerPoint</vt:lpstr>
      <vt:lpstr>TRAITEMENT STRATIFIÉ Selon « STarT Back Screening Tool »</vt:lpstr>
      <vt:lpstr>Objectif de recherche</vt:lpstr>
      <vt:lpstr>Présentation PowerPoint</vt:lpstr>
      <vt:lpstr>Présentation PowerPoint</vt:lpstr>
      <vt:lpstr>Présentation PowerPoint</vt:lpstr>
      <vt:lpstr>Présentation PowerPoint</vt:lpstr>
      <vt:lpstr>Rolland Morris Disability  Questionnaire (RMDQ) Mesure de l’issue primaire</vt:lpstr>
      <vt:lpstr>Présentation PowerPoint</vt:lpstr>
      <vt:lpstr>Présentation PowerPoint</vt:lpstr>
      <vt:lpstr>Présentation PowerPoint</vt:lpstr>
      <vt:lpstr>Analyse critique</vt:lpstr>
      <vt:lpstr>Discussion</vt:lpstr>
      <vt:lpstr>Conclusion</vt:lpstr>
      <vt:lpstr>Remerciements</vt:lpstr>
      <vt:lpstr>Références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&lt;Projet érudition&gt;</dc:title>
  <dc:creator>Blanchard Jennifer Sylvia</dc:creator>
  <cp:lastModifiedBy>Bouchard Catherine</cp:lastModifiedBy>
  <cp:revision>104</cp:revision>
  <dcterms:created xsi:type="dcterms:W3CDTF">2018-04-19T12:44:15Z</dcterms:created>
  <dcterms:modified xsi:type="dcterms:W3CDTF">2018-05-28T20:53:09Z</dcterms:modified>
</cp:coreProperties>
</file>