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82" r:id="rId12"/>
    <p:sldId id="281" r:id="rId13"/>
    <p:sldId id="265" r:id="rId14"/>
    <p:sldId id="267" r:id="rId15"/>
    <p:sldId id="268" r:id="rId16"/>
    <p:sldId id="269" r:id="rId17"/>
    <p:sldId id="271" r:id="rId18"/>
    <p:sldId id="272" r:id="rId19"/>
    <p:sldId id="283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A6E9-4446-F048-A1FD-847009293763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EC2A0-1985-EE4C-9646-8A511984FC5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EC2A0-1985-EE4C-9646-8A511984FC5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5/25/17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A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 smtClean="0"/>
              <a:t>Click to edit Master text styles</a:t>
            </a:r>
          </a:p>
          <a:p>
            <a:pPr lvl="1" eaLnBrk="1" latinLnBrk="0" hangingPunct="1"/>
            <a:r>
              <a:rPr kumimoji="0" lang="fr-CA" smtClean="0"/>
              <a:t>Second level</a:t>
            </a:r>
          </a:p>
          <a:p>
            <a:pPr lvl="2" eaLnBrk="1" latinLnBrk="0" hangingPunct="1"/>
            <a:r>
              <a:rPr kumimoji="0" lang="fr-CA" smtClean="0"/>
              <a:t>Third level</a:t>
            </a:r>
          </a:p>
          <a:p>
            <a:pPr lvl="3" eaLnBrk="1" latinLnBrk="0" hangingPunct="1"/>
            <a:r>
              <a:rPr kumimoji="0" lang="fr-CA" smtClean="0"/>
              <a:t>Fourth level</a:t>
            </a:r>
          </a:p>
          <a:p>
            <a:pPr lvl="4" eaLnBrk="1" latinLnBrk="0" hangingPunct="1"/>
            <a:r>
              <a:rPr kumimoji="0" lang="fr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D6C2AA-CBE3-6441-9671-112F2B859D47}" type="datetimeFigureOut">
              <a:rPr lang="fr-FR" smtClean="0"/>
              <a:pPr/>
              <a:t>5/25/17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2E417A-A8EA-4F4A-AADB-CD9CA6C735F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hoosingwisely.org.au/recommendations/acem%23collapse-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14400"/>
            <a:ext cx="7467600" cy="18288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Projet d’érudition et qualité de l’acte</a:t>
            </a:r>
            <a:endParaRPr lang="fr-F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Jean-Simon Cantin MU3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32566" y="6292334"/>
            <a:ext cx="157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2017/04/13</a:t>
            </a:r>
            <a:endParaRPr lang="fr-FR" sz="2000" dirty="0"/>
          </a:p>
        </p:txBody>
      </p:sp>
      <p:pic>
        <p:nvPicPr>
          <p:cNvPr id="5" name="Picture 4" descr="Capture d’écran 2017-04-08 à 10.29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33" y="2133600"/>
            <a:ext cx="5346700" cy="3493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7413" y="1295400"/>
            <a:ext cx="5605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Être judicieux avec le </a:t>
            </a:r>
            <a:r>
              <a:rPr lang="fr-FR" sz="2800" dirty="0" err="1" smtClean="0"/>
              <a:t>coagulogramme</a:t>
            </a:r>
            <a:endParaRPr lang="fr-F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620000" cy="1066800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coagulopathie</a:t>
            </a:r>
            <a:r>
              <a:rPr lang="fr-FR" dirty="0" smtClean="0"/>
              <a:t> occulte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381000" y="1644134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u="sng" dirty="0" smtClean="0">
              <a:sym typeface="Wingdings"/>
            </a:endParaRPr>
          </a:p>
          <a:p>
            <a:r>
              <a:rPr lang="fr-FR" sz="2000" dirty="0" smtClean="0">
                <a:sym typeface="Wingdings"/>
              </a:rPr>
              <a:t>	</a:t>
            </a:r>
            <a:r>
              <a:rPr lang="fr-CA" sz="2000" dirty="0"/>
              <a:t> </a:t>
            </a:r>
            <a:endParaRPr lang="fr-FR" sz="2000" dirty="0" smtClean="0"/>
          </a:p>
          <a:p>
            <a:endParaRPr lang="fr-FR" sz="2000" dirty="0" smtClean="0">
              <a:sym typeface="Wingdings"/>
            </a:endParaRPr>
          </a:p>
          <a:p>
            <a:endParaRPr lang="fr-FR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567324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Historiquement:</a:t>
            </a:r>
          </a:p>
          <a:p>
            <a:r>
              <a:rPr lang="fr-FR" sz="2400" dirty="0" smtClean="0"/>
              <a:t>INR = Gestion du </a:t>
            </a:r>
            <a:r>
              <a:rPr lang="fr-FR" sz="2400" dirty="0" err="1" smtClean="0"/>
              <a:t>coumadin</a:t>
            </a:r>
            <a:endParaRPr lang="fr-FR" sz="2400" dirty="0" smtClean="0"/>
          </a:p>
          <a:p>
            <a:r>
              <a:rPr lang="fr-FR" sz="2400" dirty="0" smtClean="0"/>
              <a:t>PTT = Gestion de l’héparine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Patients sains : Faux positifs &gt;&gt; Vrais positifs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Variations populationnelles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% citrate dans le tube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Hématocrite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État de jeûne 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620000" cy="1066800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coagulopathie</a:t>
            </a:r>
            <a:r>
              <a:rPr lang="fr-FR" dirty="0" smtClean="0"/>
              <a:t> occulte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381000" y="1644134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u="sng" dirty="0" smtClean="0">
              <a:sym typeface="Wingdings"/>
            </a:endParaRPr>
          </a:p>
          <a:p>
            <a:r>
              <a:rPr lang="fr-FR" sz="2000" dirty="0" smtClean="0">
                <a:sym typeface="Wingdings"/>
              </a:rPr>
              <a:t>	</a:t>
            </a:r>
            <a:r>
              <a:rPr lang="fr-CA" sz="2000" dirty="0"/>
              <a:t> </a:t>
            </a:r>
            <a:endParaRPr lang="fr-FR" sz="2000" dirty="0" smtClean="0"/>
          </a:p>
          <a:p>
            <a:endParaRPr lang="fr-FR" sz="2000" dirty="0" smtClean="0">
              <a:sym typeface="Wingdings"/>
            </a:endParaRPr>
          </a:p>
          <a:p>
            <a:endParaRPr lang="fr-FR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Picture 5" descr="Capture d’écran 2017-04-10 à 12.01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44133"/>
            <a:ext cx="3703384" cy="3338657"/>
          </a:xfrm>
          <a:prstGeom prst="rect">
            <a:avLst/>
          </a:prstGeom>
        </p:spPr>
      </p:pic>
      <p:pic>
        <p:nvPicPr>
          <p:cNvPr id="8" name="Picture 7" descr="Capture d’écran 2017-04-10 à 12.01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44134"/>
            <a:ext cx="3819649" cy="33386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620000" cy="1066800"/>
          </a:xfrm>
        </p:spPr>
        <p:txBody>
          <a:bodyPr/>
          <a:lstStyle/>
          <a:p>
            <a:r>
              <a:rPr lang="fr-FR" dirty="0" smtClean="0"/>
              <a:t>EST-ce un sujet pertinent?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153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Urgence majeure à HSCM (2015/04/01 </a:t>
            </a:r>
            <a:r>
              <a:rPr lang="fr-FR" sz="2400" u="sng" dirty="0" err="1" smtClean="0">
                <a:sym typeface="Wingdings"/>
              </a:rPr>
              <a:t></a:t>
            </a:r>
            <a:r>
              <a:rPr lang="fr-FR" sz="2400" u="sng" dirty="0" smtClean="0">
                <a:sym typeface="Wingdings"/>
              </a:rPr>
              <a:t> 2016/04/01)</a:t>
            </a:r>
          </a:p>
          <a:p>
            <a:pPr>
              <a:buFont typeface="Arial"/>
              <a:buChar char="•"/>
            </a:pPr>
            <a:r>
              <a:rPr lang="fr-FR" sz="2400" dirty="0" smtClean="0">
                <a:sym typeface="Wingdings"/>
              </a:rPr>
              <a:t> Banque de données du logiciel </a:t>
            </a:r>
            <a:r>
              <a:rPr lang="fr-FR" sz="2400" i="1" dirty="0" err="1" smtClean="0">
                <a:sym typeface="Wingdings"/>
              </a:rPr>
              <a:t>softlab</a:t>
            </a:r>
            <a:endParaRPr lang="fr-FR" sz="2400" i="1" dirty="0" smtClean="0">
              <a:sym typeface="Wingdings"/>
            </a:endParaRPr>
          </a:p>
          <a:p>
            <a:endParaRPr lang="fr-FR" sz="2000" u="sng" dirty="0" smtClean="0">
              <a:sym typeface="Wingdings"/>
            </a:endParaRPr>
          </a:p>
          <a:p>
            <a:r>
              <a:rPr lang="fr-FR" sz="2000" dirty="0" smtClean="0">
                <a:sym typeface="Wingdings"/>
              </a:rPr>
              <a:t>	</a:t>
            </a:r>
            <a:r>
              <a:rPr lang="fr-CA" sz="2000" dirty="0"/>
              <a:t> </a:t>
            </a:r>
            <a:endParaRPr lang="fr-FR" sz="2000" dirty="0" smtClean="0"/>
          </a:p>
          <a:p>
            <a:endParaRPr lang="fr-FR" sz="2000" dirty="0" smtClean="0">
              <a:sym typeface="Wingdings"/>
            </a:endParaRPr>
          </a:p>
          <a:p>
            <a:endParaRPr lang="fr-FR" sz="2000" u="sng" dirty="0"/>
          </a:p>
        </p:txBody>
      </p:sp>
      <p:pic>
        <p:nvPicPr>
          <p:cNvPr id="5" name="Picture 4" descr="Capture d’écran 2017-04-08 à 11.10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1805"/>
            <a:ext cx="7543800" cy="840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5052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Coûts annuels comparatifs:</a:t>
            </a:r>
          </a:p>
          <a:p>
            <a:pPr>
              <a:buFont typeface="Arial"/>
              <a:buChar char="•"/>
            </a:pPr>
            <a:r>
              <a:rPr lang="fr-FR" sz="2800" dirty="0" smtClean="0"/>
              <a:t> Urée : 7500$ </a:t>
            </a:r>
          </a:p>
          <a:p>
            <a:pPr>
              <a:buFont typeface="Arial"/>
              <a:buChar char="•"/>
            </a:pPr>
            <a:r>
              <a:rPr lang="fr-FR" sz="2800" dirty="0" smtClean="0"/>
              <a:t> AST : 2500$</a:t>
            </a:r>
          </a:p>
          <a:p>
            <a:pPr>
              <a:buFont typeface="Arial"/>
              <a:buChar char="•"/>
            </a:pPr>
            <a:endParaRPr lang="fr-FR" sz="2800" dirty="0" smtClean="0"/>
          </a:p>
          <a:p>
            <a:r>
              <a:rPr lang="fr-FR" sz="2800" dirty="0" smtClean="0"/>
              <a:t>Coût unitaire INR/PTT Etats-Unis: </a:t>
            </a:r>
            <a:r>
              <a:rPr lang="fr-FR" sz="2800" b="1" dirty="0" smtClean="0"/>
              <a:t>40-50$</a:t>
            </a:r>
            <a:endParaRPr lang="fr-FR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apture d’écran 2017-04-08 à 12.00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207053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coagulogramme</a:t>
            </a:r>
            <a:r>
              <a:rPr lang="fr-FR" dirty="0" smtClean="0"/>
              <a:t> en </a:t>
            </a:r>
            <a:r>
              <a:rPr lang="fr-FR" dirty="0" err="1" smtClean="0"/>
              <a:t>dRS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fr-FR" sz="2800" dirty="0" smtClean="0"/>
              <a:t>Économie de coûts potentiellement intéressante</a:t>
            </a:r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560922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800" dirty="0" smtClean="0"/>
              <a:t> Raison de consultation très fréquente</a:t>
            </a:r>
          </a:p>
          <a:p>
            <a:pPr>
              <a:buFont typeface="Arial"/>
              <a:buChar char="•"/>
            </a:pPr>
            <a:endParaRPr lang="fr-FR" sz="2800" dirty="0" smtClean="0"/>
          </a:p>
          <a:p>
            <a:pPr>
              <a:buFont typeface="Arial"/>
              <a:buChar char="•"/>
            </a:pPr>
            <a:endParaRPr lang="fr-FR" sz="2800" dirty="0" smtClean="0"/>
          </a:p>
          <a:p>
            <a:pPr>
              <a:buFont typeface="Arial"/>
              <a:buChar char="•"/>
            </a:pPr>
            <a:r>
              <a:rPr lang="fr-FR" sz="2800" dirty="0" smtClean="0"/>
              <a:t> « Bilans cardiaques »</a:t>
            </a:r>
          </a:p>
          <a:p>
            <a:pPr>
              <a:buFont typeface="Arial"/>
              <a:buChar char="•"/>
            </a:pPr>
            <a:endParaRPr lang="fr-FR" sz="2800" dirty="0" smtClean="0"/>
          </a:p>
          <a:p>
            <a:pPr>
              <a:buFont typeface="Arial"/>
              <a:buChar char="•"/>
            </a:pPr>
            <a:endParaRPr lang="fr-FR" sz="2800" dirty="0" smtClean="0"/>
          </a:p>
          <a:p>
            <a:pPr>
              <a:buFont typeface="Arial"/>
              <a:buChar char="•"/>
            </a:pPr>
            <a:r>
              <a:rPr lang="fr-FR" sz="2800" dirty="0" smtClean="0"/>
              <a:t> Pression des consultants et de débit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pPr>
              <a:buFont typeface="Arial"/>
              <a:buChar char="•"/>
            </a:pPr>
            <a:r>
              <a:rPr lang="fr-FR" sz="2800" dirty="0" smtClean="0"/>
              <a:t> Protocole d’héparine IV</a:t>
            </a:r>
            <a:endParaRPr lang="fr-F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914400"/>
            <a:ext cx="9067800" cy="18288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Revue de littérature: </a:t>
            </a:r>
            <a:r>
              <a:rPr lang="fr-FR" sz="4000" dirty="0" err="1" smtClean="0"/>
              <a:t>mÉTHODOLOGIE</a:t>
            </a:r>
            <a:endParaRPr lang="fr-F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533400" y="1200834"/>
            <a:ext cx="772065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PubMed</a:t>
            </a:r>
            <a:endParaRPr lang="fr-FR" sz="2000" dirty="0" smtClean="0"/>
          </a:p>
          <a:p>
            <a:pPr lvl="1">
              <a:buFont typeface="Arial"/>
              <a:buChar char="•"/>
            </a:pPr>
            <a:r>
              <a:rPr lang="fr-FR" sz="2000" dirty="0" smtClean="0"/>
              <a:t> Études Adultes</a:t>
            </a:r>
          </a:p>
          <a:p>
            <a:pPr lvl="1">
              <a:buFont typeface="Arial"/>
              <a:buChar char="•"/>
            </a:pPr>
            <a:r>
              <a:rPr lang="fr-FR" sz="2000" dirty="0" smtClean="0"/>
              <a:t> Anglais ou Français</a:t>
            </a:r>
          </a:p>
          <a:p>
            <a:pPr lvl="1"/>
            <a:endParaRPr lang="fr-FR" dirty="0" smtClean="0"/>
          </a:p>
          <a:p>
            <a:r>
              <a:rPr lang="fr-FR" sz="2000" dirty="0" smtClean="0"/>
              <a:t>Termes </a:t>
            </a:r>
            <a:r>
              <a:rPr lang="fr-FR" sz="2000" dirty="0" err="1" smtClean="0"/>
              <a:t>MeSH</a:t>
            </a:r>
            <a:r>
              <a:rPr lang="fr-FR" sz="2000" dirty="0" smtClean="0"/>
              <a:t>:</a:t>
            </a:r>
          </a:p>
          <a:p>
            <a:pPr algn="ctr"/>
            <a:r>
              <a:rPr lang="fr-FR" sz="2000" dirty="0" smtClean="0"/>
              <a:t>« coagulation emergency </a:t>
            </a:r>
            <a:r>
              <a:rPr lang="fr-FR" sz="2000" dirty="0" err="1" smtClean="0"/>
              <a:t>chest</a:t>
            </a:r>
            <a:r>
              <a:rPr lang="fr-FR" sz="2000" dirty="0" smtClean="0"/>
              <a:t> pain » OR « coagulation emergency acute </a:t>
            </a:r>
          </a:p>
          <a:p>
            <a:pPr algn="ctr"/>
            <a:r>
              <a:rPr lang="fr-FR" sz="2000" dirty="0" err="1"/>
              <a:t>c</a:t>
            </a:r>
            <a:r>
              <a:rPr lang="fr-FR" sz="2000" dirty="0" err="1" smtClean="0"/>
              <a:t>oronary</a:t>
            </a:r>
            <a:r>
              <a:rPr lang="fr-FR" sz="2000" dirty="0" smtClean="0"/>
              <a:t> syndromes »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68 études </a:t>
            </a:r>
            <a:r>
              <a:rPr lang="fr-FR" sz="2000" dirty="0" err="1" smtClean="0">
                <a:sym typeface="Wingdings"/>
              </a:rPr>
              <a:t></a:t>
            </a:r>
            <a:r>
              <a:rPr lang="fr-FR" sz="2000" dirty="0" smtClean="0">
                <a:sym typeface="Wingdings"/>
              </a:rPr>
              <a:t> 3 études retenues</a:t>
            </a:r>
          </a:p>
          <a:p>
            <a:pPr lvl="1" algn="ctr">
              <a:buFont typeface="Arial"/>
              <a:buChar char="•"/>
            </a:pPr>
            <a:r>
              <a:rPr lang="fr-FR" sz="2000" dirty="0" smtClean="0">
                <a:sym typeface="Wingdings"/>
              </a:rPr>
              <a:t> 24 études de cas</a:t>
            </a:r>
          </a:p>
          <a:p>
            <a:pPr lvl="1" algn="ctr">
              <a:buFont typeface="Arial"/>
              <a:buChar char="•"/>
            </a:pPr>
            <a:r>
              <a:rPr lang="fr-FR" sz="2000" dirty="0" smtClean="0">
                <a:sym typeface="Wingdings"/>
              </a:rPr>
              <a:t> 39 pas sur le </a:t>
            </a:r>
            <a:r>
              <a:rPr lang="fr-FR" sz="2000" dirty="0" err="1" smtClean="0">
                <a:sym typeface="Wingdings"/>
              </a:rPr>
              <a:t>coagulogramme</a:t>
            </a:r>
            <a:r>
              <a:rPr lang="fr-FR" sz="2000" dirty="0" smtClean="0">
                <a:sym typeface="Wingdings"/>
              </a:rPr>
              <a:t> </a:t>
            </a:r>
          </a:p>
          <a:p>
            <a:pPr lvl="1" algn="ctr">
              <a:buFont typeface="Arial"/>
              <a:buChar char="•"/>
            </a:pPr>
            <a:r>
              <a:rPr lang="fr-FR" sz="2000" dirty="0" smtClean="0">
                <a:sym typeface="Wingdings"/>
              </a:rPr>
              <a:t> 1 pas à l’urgence </a:t>
            </a:r>
          </a:p>
          <a:p>
            <a:pPr lvl="1" algn="ctr">
              <a:buFont typeface="Arial"/>
              <a:buChar char="•"/>
            </a:pPr>
            <a:r>
              <a:rPr lang="fr-FR" sz="2000" dirty="0" smtClean="0">
                <a:sym typeface="Wingdings"/>
              </a:rPr>
              <a:t> 1 étude d’impact </a:t>
            </a:r>
            <a:r>
              <a:rPr lang="fr-FR" sz="2000" dirty="0" err="1" smtClean="0">
                <a:sym typeface="Wingdings"/>
              </a:rPr>
              <a:t>pré-post</a:t>
            </a:r>
            <a:r>
              <a:rPr lang="fr-FR" sz="2000" dirty="0" smtClean="0">
                <a:sym typeface="Wingdings"/>
              </a:rPr>
              <a:t> intervention</a:t>
            </a:r>
            <a:r>
              <a:rPr lang="fr-FR" sz="2000" dirty="0" smtClean="0"/>
              <a:t> </a:t>
            </a:r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2286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1) </a:t>
            </a:r>
            <a:r>
              <a:rPr lang="fr-FR" sz="3600" i="1" dirty="0" smtClean="0"/>
              <a:t>Schwartz</a:t>
            </a:r>
            <a:r>
              <a:rPr lang="fr-FR" sz="3600" dirty="0" smtClean="0"/>
              <a:t> 2005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7852" y="6050037"/>
            <a:ext cx="6705600" cy="6858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81%</a:t>
            </a:r>
            <a:r>
              <a:rPr lang="fr-FR" dirty="0" smtClean="0"/>
              <a:t> des </a:t>
            </a:r>
            <a:r>
              <a:rPr lang="fr-FR" dirty="0" err="1" smtClean="0"/>
              <a:t>coagulogrammes</a:t>
            </a:r>
            <a:r>
              <a:rPr lang="fr-FR" dirty="0" smtClean="0"/>
              <a:t> </a:t>
            </a:r>
            <a:r>
              <a:rPr lang="fr-FR" dirty="0" err="1" smtClean="0"/>
              <a:t>non-indiqués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5622052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Étude observationnelle </a:t>
            </a:r>
            <a:r>
              <a:rPr lang="fr-FR" dirty="0" err="1" smtClean="0"/>
              <a:t>unicentrique</a:t>
            </a:r>
            <a:r>
              <a:rPr lang="fr-FR" dirty="0" smtClean="0"/>
              <a:t> </a:t>
            </a:r>
            <a:r>
              <a:rPr lang="fr-FR" dirty="0" err="1" smtClean="0"/>
              <a:t>retrospective</a:t>
            </a:r>
            <a:r>
              <a:rPr lang="fr-FR" dirty="0" smtClean="0"/>
              <a:t> (Israël)</a:t>
            </a:r>
          </a:p>
          <a:p>
            <a:endParaRPr lang="fr-FR" dirty="0" smtClean="0"/>
          </a:p>
          <a:p>
            <a:r>
              <a:rPr lang="fr-FR" dirty="0" smtClean="0"/>
              <a:t>223 patients adultes à l’urgence : DRS + </a:t>
            </a:r>
            <a:r>
              <a:rPr lang="fr-FR" dirty="0" err="1" smtClean="0"/>
              <a:t>coagulogramme</a:t>
            </a: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 smtClean="0"/>
              <a:t>Prévalence </a:t>
            </a:r>
            <a:r>
              <a:rPr lang="fr-FR" dirty="0" err="1" smtClean="0"/>
              <a:t>coagulogramme</a:t>
            </a:r>
            <a:r>
              <a:rPr lang="fr-FR" dirty="0" smtClean="0"/>
              <a:t> anormal</a:t>
            </a:r>
          </a:p>
          <a:p>
            <a:pPr lvl="2">
              <a:buFont typeface="Arial"/>
              <a:buChar char="•"/>
            </a:pPr>
            <a:r>
              <a:rPr lang="fr-FR" dirty="0" smtClean="0"/>
              <a:t>Proportion prévisible par anamnèse + E/P</a:t>
            </a:r>
          </a:p>
          <a:p>
            <a:pPr lvl="2">
              <a:buFont typeface="Arial"/>
              <a:buChar char="•"/>
            </a:pPr>
            <a:r>
              <a:rPr lang="fr-FR" dirty="0" smtClean="0"/>
              <a:t>Proportion anormaux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Modification traitement</a:t>
            </a:r>
          </a:p>
          <a:p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10% de syndrome coronarien </a:t>
            </a:r>
            <a:r>
              <a:rPr lang="fr-FR" dirty="0" err="1" smtClean="0">
                <a:sym typeface="Wingdings"/>
              </a:rPr>
              <a:t>aïgu</a:t>
            </a:r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80% admis soins intensifs ou unité observation</a:t>
            </a:r>
          </a:p>
          <a:p>
            <a:endParaRPr lang="fr-FR" dirty="0" smtClean="0">
              <a:sym typeface="Wingdings"/>
            </a:endParaRPr>
          </a:p>
          <a:p>
            <a:r>
              <a:rPr lang="fr-FR" b="1" u="sng" dirty="0" smtClean="0">
                <a:sym typeface="Wingdings"/>
              </a:rPr>
              <a:t>Résultats:</a:t>
            </a:r>
          </a:p>
          <a:p>
            <a:pPr>
              <a:buFont typeface="Arial"/>
              <a:buChar char="•"/>
            </a:pPr>
            <a:r>
              <a:rPr lang="fr-FR" dirty="0" smtClean="0"/>
              <a:t> 29 INR augmenté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20 (69%) dépistés via FR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ym typeface="Wingdings"/>
              </a:rPr>
              <a:t> Valeur INR max : 1.7</a:t>
            </a: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23 PTT augmenté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15 (65%) dépistés via FR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ym typeface="Wingdings"/>
              </a:rPr>
              <a:t> Valeur PTT max : 44</a:t>
            </a:r>
          </a:p>
          <a:p>
            <a:pPr>
              <a:buFont typeface="Arial"/>
              <a:buChar char="•"/>
            </a:pPr>
            <a:endParaRPr lang="fr-FR" dirty="0" smtClean="0">
              <a:sym typeface="Wingdings"/>
            </a:endParaRPr>
          </a:p>
          <a:p>
            <a:r>
              <a:rPr lang="fr-FR" sz="2000" dirty="0" smtClean="0">
                <a:solidFill>
                  <a:srgbClr val="FF0000"/>
                </a:solidFill>
                <a:sym typeface="Wingdings"/>
              </a:rPr>
              <a:t>Aucun </a:t>
            </a:r>
            <a:r>
              <a:rPr lang="fr-FR" sz="2000" dirty="0" smtClean="0">
                <a:sym typeface="Wingdings"/>
              </a:rPr>
              <a:t>changement de thérapie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685800"/>
            <a:ext cx="6477000" cy="1828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2) </a:t>
            </a:r>
            <a:r>
              <a:rPr lang="fr-FR" sz="3200" i="1" dirty="0" err="1" smtClean="0"/>
              <a:t>Kochert</a:t>
            </a:r>
            <a:r>
              <a:rPr lang="fr-FR" sz="3200" i="1" dirty="0" smtClean="0"/>
              <a:t> et al </a:t>
            </a:r>
            <a:r>
              <a:rPr lang="fr-FR" sz="3200" dirty="0" smtClean="0"/>
              <a:t>2012</a:t>
            </a:r>
            <a:endParaRPr lang="fr-F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81% </a:t>
            </a:r>
            <a:r>
              <a:rPr lang="fr-FR" dirty="0" smtClean="0"/>
              <a:t>des </a:t>
            </a:r>
            <a:r>
              <a:rPr lang="fr-FR" dirty="0" err="1" smtClean="0"/>
              <a:t>coagulogrammes</a:t>
            </a:r>
            <a:r>
              <a:rPr lang="fr-FR" dirty="0" smtClean="0"/>
              <a:t> </a:t>
            </a:r>
            <a:r>
              <a:rPr lang="fr-FR" dirty="0" err="1" smtClean="0"/>
              <a:t>non-indiqués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6705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Étude observationnelle </a:t>
            </a:r>
            <a:r>
              <a:rPr lang="fr-FR" dirty="0" err="1" smtClean="0"/>
              <a:t>unicentrique</a:t>
            </a:r>
            <a:r>
              <a:rPr lang="fr-FR" dirty="0" smtClean="0"/>
              <a:t> </a:t>
            </a:r>
            <a:r>
              <a:rPr lang="fr-FR" dirty="0" err="1" smtClean="0"/>
              <a:t>retrospective</a:t>
            </a:r>
            <a:r>
              <a:rPr lang="fr-FR" dirty="0" smtClean="0"/>
              <a:t> (É-U)</a:t>
            </a:r>
          </a:p>
          <a:p>
            <a:endParaRPr lang="fr-FR" dirty="0" smtClean="0"/>
          </a:p>
          <a:p>
            <a:r>
              <a:rPr lang="fr-FR" dirty="0" smtClean="0"/>
              <a:t>740 adultes à l’urgence avec DRS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 Évaluation « </a:t>
            </a:r>
            <a:r>
              <a:rPr lang="fr-FR" dirty="0" err="1" smtClean="0"/>
              <a:t>coût-bénéfice</a:t>
            </a:r>
            <a:r>
              <a:rPr lang="fr-FR" dirty="0" smtClean="0"/>
              <a:t> » des tests de coagulation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STEMI = indication </a:t>
            </a:r>
            <a:r>
              <a:rPr lang="fr-FR" dirty="0" err="1" smtClean="0"/>
              <a:t>coagulogramme</a:t>
            </a:r>
            <a:endParaRPr lang="fr-FR" dirty="0" smtClean="0"/>
          </a:p>
          <a:p>
            <a:endParaRPr lang="fr-FR" dirty="0" smtClean="0"/>
          </a:p>
          <a:p>
            <a:r>
              <a:rPr lang="fr-FR" u="sng" dirty="0" smtClean="0"/>
              <a:t>Résultats:</a:t>
            </a:r>
          </a:p>
          <a:p>
            <a:r>
              <a:rPr lang="fr-FR" dirty="0" smtClean="0"/>
              <a:t>406 </a:t>
            </a:r>
            <a:r>
              <a:rPr lang="fr-FR" dirty="0" err="1" smtClean="0"/>
              <a:t>coagulogrammes</a:t>
            </a:r>
            <a:r>
              <a:rPr lang="fr-FR" dirty="0" smtClean="0"/>
              <a:t> (55%)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 327 (81%) </a:t>
            </a:r>
            <a:r>
              <a:rPr lang="fr-FR" dirty="0" err="1" smtClean="0"/>
              <a:t>non-indiqués</a:t>
            </a:r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r>
              <a:rPr lang="fr-FR" dirty="0" smtClean="0"/>
              <a:t>1 « </a:t>
            </a:r>
            <a:r>
              <a:rPr lang="fr-FR" dirty="0" err="1" smtClean="0"/>
              <a:t>coagulopathie</a:t>
            </a:r>
            <a:r>
              <a:rPr lang="fr-FR" dirty="0" smtClean="0"/>
              <a:t> significative »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Pneumonie + CIVD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Aucun</a:t>
            </a:r>
            <a:r>
              <a:rPr lang="fr-FR" dirty="0" smtClean="0"/>
              <a:t> changement de traitement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1066800"/>
            <a:ext cx="6477000" cy="1828800"/>
          </a:xfrm>
        </p:spPr>
        <p:txBody>
          <a:bodyPr wrap="none">
            <a:normAutofit/>
          </a:bodyPr>
          <a:lstStyle/>
          <a:p>
            <a:r>
              <a:rPr lang="fr-FR" sz="3200" dirty="0" smtClean="0"/>
              <a:t>3) </a:t>
            </a:r>
            <a:r>
              <a:rPr lang="fr-FR" sz="3200" i="1" dirty="0" err="1" smtClean="0"/>
              <a:t>Beardsell</a:t>
            </a:r>
            <a:r>
              <a:rPr lang="fr-FR" sz="3200" dirty="0" smtClean="0"/>
              <a:t> 2012</a:t>
            </a:r>
            <a:endParaRPr lang="fr-F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fr-FR" dirty="0" smtClean="0"/>
              <a:t>100% </a:t>
            </a:r>
            <a:r>
              <a:rPr lang="fr-FR" dirty="0" err="1" smtClean="0"/>
              <a:t>coagulopathies</a:t>
            </a:r>
            <a:r>
              <a:rPr lang="fr-FR" dirty="0" smtClean="0"/>
              <a:t> dépistées anamnèse et E/P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654980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Étude observationnelle </a:t>
            </a:r>
            <a:r>
              <a:rPr lang="fr-FR" dirty="0" err="1" smtClean="0"/>
              <a:t>unicentrique</a:t>
            </a:r>
            <a:r>
              <a:rPr lang="fr-FR" dirty="0" smtClean="0"/>
              <a:t> </a:t>
            </a:r>
            <a:r>
              <a:rPr lang="fr-FR" dirty="0" err="1" smtClean="0"/>
              <a:t>retrospective</a:t>
            </a:r>
            <a:r>
              <a:rPr lang="fr-FR" dirty="0" smtClean="0"/>
              <a:t> (Angleterre)</a:t>
            </a:r>
          </a:p>
          <a:p>
            <a:endParaRPr lang="fr-FR" dirty="0" smtClean="0"/>
          </a:p>
          <a:p>
            <a:r>
              <a:rPr lang="fr-FR" dirty="0" smtClean="0"/>
              <a:t>1000 patients &gt; 16 ans à l’urgence pour DRS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 Évaluer la pertinence du </a:t>
            </a:r>
            <a:r>
              <a:rPr lang="fr-FR" dirty="0" err="1" smtClean="0"/>
              <a:t>coagulogramme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u="sng" dirty="0" smtClean="0"/>
              <a:t>Résultats:</a:t>
            </a:r>
          </a:p>
          <a:p>
            <a:r>
              <a:rPr lang="fr-FR" dirty="0" smtClean="0"/>
              <a:t>640 avec </a:t>
            </a:r>
            <a:r>
              <a:rPr lang="fr-FR" dirty="0" err="1" smtClean="0"/>
              <a:t>coagulogramme</a:t>
            </a:r>
            <a:r>
              <a:rPr lang="fr-FR" dirty="0" smtClean="0"/>
              <a:t> (64%)</a:t>
            </a:r>
          </a:p>
          <a:p>
            <a:endParaRPr lang="fr-FR" dirty="0" smtClean="0"/>
          </a:p>
          <a:p>
            <a:r>
              <a:rPr lang="fr-FR" dirty="0" smtClean="0"/>
              <a:t>58 INR anormaux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 50 </a:t>
            </a:r>
            <a:r>
              <a:rPr lang="fr-FR" dirty="0" err="1" smtClean="0"/>
              <a:t>coumadin</a:t>
            </a: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 smtClean="0"/>
              <a:t> 2 </a:t>
            </a:r>
            <a:r>
              <a:rPr lang="fr-FR" dirty="0" err="1" smtClean="0"/>
              <a:t>hépatopathie</a:t>
            </a: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 smtClean="0"/>
              <a:t> 6 inexpliqué (INR &lt; 1.4)</a:t>
            </a:r>
          </a:p>
          <a:p>
            <a:endParaRPr lang="fr-FR" dirty="0" smtClean="0"/>
          </a:p>
          <a:p>
            <a:r>
              <a:rPr lang="fr-FR" dirty="0" smtClean="0"/>
              <a:t>31 « </a:t>
            </a:r>
            <a:r>
              <a:rPr lang="fr-FR" dirty="0" err="1" smtClean="0"/>
              <a:t>aPTR</a:t>
            </a:r>
            <a:r>
              <a:rPr lang="fr-FR" dirty="0" smtClean="0"/>
              <a:t> » anormaux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 5 héparine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 26 inexpliqués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Aucun</a:t>
            </a:r>
            <a:r>
              <a:rPr lang="fr-FR" dirty="0" smtClean="0"/>
              <a:t> changement de traitement chez « anormaux inexpliqués »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696200" cy="1066800"/>
          </a:xfrm>
        </p:spPr>
        <p:txBody>
          <a:bodyPr/>
          <a:lstStyle/>
          <a:p>
            <a:r>
              <a:rPr lang="fr-FR" dirty="0" smtClean="0"/>
              <a:t>Conclusion de ces études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Plus d’études de qualité sont nécessaires </a:t>
            </a: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66727" y="1295400"/>
            <a:ext cx="8879604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Pas assez convaincant pour établir des </a:t>
            </a:r>
            <a:r>
              <a:rPr lang="fr-FR" sz="2000" dirty="0" smtClean="0">
                <a:solidFill>
                  <a:srgbClr val="FF0000"/>
                </a:solidFill>
              </a:rPr>
              <a:t>recommandations fermes </a:t>
            </a:r>
          </a:p>
          <a:p>
            <a:pPr lvl="1">
              <a:buFont typeface="Arial"/>
              <a:buChar char="•"/>
            </a:pPr>
            <a:r>
              <a:rPr lang="fr-FR" sz="2000" dirty="0" smtClean="0"/>
              <a:t> Très peu de littérature de qualité sur le sujet</a:t>
            </a:r>
          </a:p>
          <a:p>
            <a:pPr lvl="1">
              <a:buFont typeface="Arial"/>
              <a:buChar char="•"/>
            </a:pPr>
            <a:r>
              <a:rPr lang="fr-FR" sz="2000" dirty="0" smtClean="0"/>
              <a:t> Difficilement transposable à la population québécoise</a:t>
            </a:r>
          </a:p>
          <a:p>
            <a:endParaRPr lang="fr-FR" dirty="0" smtClean="0"/>
          </a:p>
          <a:p>
            <a:r>
              <a:rPr lang="fr-FR" sz="2000" dirty="0" smtClean="0"/>
              <a:t>Pertinence douteuse du </a:t>
            </a:r>
            <a:r>
              <a:rPr lang="fr-FR" sz="2000" dirty="0" err="1" smtClean="0"/>
              <a:t>coagulogramme</a:t>
            </a:r>
            <a:r>
              <a:rPr lang="fr-FR" sz="2000" dirty="0" smtClean="0"/>
              <a:t> en absence de facteurs de risque?</a:t>
            </a:r>
          </a:p>
          <a:p>
            <a:pPr lvl="1">
              <a:buFont typeface="Arial"/>
              <a:buChar char="•"/>
            </a:pPr>
            <a:r>
              <a:rPr lang="fr-FR" sz="2000" dirty="0" smtClean="0"/>
              <a:t> Études vont toutes dans le même sens</a:t>
            </a:r>
          </a:p>
          <a:p>
            <a:pPr lvl="1">
              <a:buFont typeface="Arial"/>
              <a:buChar char="•"/>
            </a:pPr>
            <a:r>
              <a:rPr lang="fr-FR" sz="2000" dirty="0" smtClean="0"/>
              <a:t> Supporté par littérature précédente</a:t>
            </a:r>
          </a:p>
          <a:p>
            <a:pPr lvl="1">
              <a:buFont typeface="Arial"/>
              <a:buChar char="•"/>
            </a:pPr>
            <a:r>
              <a:rPr lang="fr-FR" sz="2000" dirty="0" smtClean="0"/>
              <a:t> Sécuritaire: Aucun changement de traitement lorsque </a:t>
            </a:r>
            <a:r>
              <a:rPr lang="fr-FR" sz="2000" dirty="0" err="1" smtClean="0"/>
              <a:t>non-indiqué</a:t>
            </a:r>
            <a:endParaRPr lang="fr-FR" sz="2000" dirty="0" smtClean="0"/>
          </a:p>
          <a:p>
            <a:pPr lvl="1">
              <a:buFont typeface="Arial"/>
              <a:buChar char="•"/>
            </a:pPr>
            <a:r>
              <a:rPr lang="fr-FR" sz="2000" dirty="0" smtClean="0"/>
              <a:t> On demande (probablement) beaucoup de </a:t>
            </a:r>
            <a:r>
              <a:rPr lang="fr-FR" sz="2000" dirty="0" err="1" smtClean="0"/>
              <a:t>coag</a:t>
            </a:r>
            <a:r>
              <a:rPr lang="fr-FR" sz="2000" dirty="0" smtClean="0"/>
              <a:t> </a:t>
            </a:r>
            <a:r>
              <a:rPr lang="fr-FR" sz="2000" dirty="0" err="1" smtClean="0"/>
              <a:t>non-indiqué</a:t>
            </a:r>
            <a:endParaRPr lang="fr-FR" sz="2000" dirty="0" smtClean="0"/>
          </a:p>
          <a:p>
            <a:pPr lvl="1">
              <a:buFont typeface="Arial"/>
              <a:buChar char="•"/>
            </a:pPr>
            <a:endParaRPr lang="fr-FR" sz="2000" dirty="0" smtClean="0"/>
          </a:p>
          <a:p>
            <a:pPr lvl="1" algn="ctr">
              <a:buFont typeface="Arial"/>
              <a:buChar char="•"/>
            </a:pPr>
            <a:endParaRPr lang="fr-FR" sz="2800" dirty="0" smtClean="0"/>
          </a:p>
          <a:p>
            <a:pPr algn="ctr"/>
            <a:r>
              <a:rPr lang="fr-FR" sz="2800" dirty="0" smtClean="0"/>
              <a:t>						Rappel que l’on peut faire mieux </a:t>
            </a:r>
          </a:p>
          <a:p>
            <a:endParaRPr lang="fr-FR" sz="2000" dirty="0" smtClean="0"/>
          </a:p>
          <a:p>
            <a:endParaRPr lang="fr-FR" dirty="0" smtClean="0"/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307" y="-685800"/>
            <a:ext cx="6477000" cy="1828800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mISE</a:t>
            </a:r>
            <a:r>
              <a:rPr lang="fr-FR" sz="3600" dirty="0" smtClean="0"/>
              <a:t> EN CONTEXTE…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336307" y="1143000"/>
            <a:ext cx="43587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/>
              <a:t>Québec, 2003 et 2013:</a:t>
            </a:r>
          </a:p>
          <a:p>
            <a:endParaRPr lang="fr-FR" sz="2400" dirty="0" smtClean="0"/>
          </a:p>
          <a:p>
            <a:r>
              <a:rPr lang="fr-FR" sz="2400" dirty="0" smtClean="0"/>
              <a:t>Augmentation 53% coûts de santé</a:t>
            </a:r>
          </a:p>
          <a:p>
            <a:pPr lvl="1">
              <a:buFont typeface="Arial"/>
              <a:buChar char="•"/>
            </a:pPr>
            <a:r>
              <a:rPr lang="fr-FR" sz="2400" dirty="0" smtClean="0">
                <a:sym typeface="Wingdings"/>
              </a:rPr>
              <a:t>20 milliards</a:t>
            </a:r>
            <a:endParaRPr lang="fr-FR" sz="2400" dirty="0" smtClean="0"/>
          </a:p>
          <a:p>
            <a:pPr lvl="1"/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Augmentation 73% à l’urgence:</a:t>
            </a:r>
          </a:p>
          <a:p>
            <a:pPr lvl="1">
              <a:buFont typeface="Arial"/>
              <a:buChar char="•"/>
            </a:pPr>
            <a:r>
              <a:rPr lang="fr-FR" sz="2400" dirty="0" smtClean="0">
                <a:sym typeface="Wingdings"/>
              </a:rPr>
              <a:t>622 millions</a:t>
            </a:r>
          </a:p>
          <a:p>
            <a:pPr lvl="1">
              <a:buFont typeface="Arial"/>
              <a:buChar char="•"/>
            </a:pPr>
            <a:endParaRPr lang="fr-FR" sz="2400" dirty="0" smtClean="0">
              <a:sym typeface="Wingdings"/>
            </a:endParaRPr>
          </a:p>
          <a:p>
            <a:pPr lvl="1">
              <a:buFont typeface="Arial"/>
              <a:buChar char="•"/>
            </a:pPr>
            <a:endParaRPr lang="fr-FR" sz="2400" dirty="0" smtClean="0">
              <a:sym typeface="Wingdings"/>
            </a:endParaRPr>
          </a:p>
          <a:p>
            <a:pPr lvl="1">
              <a:buFont typeface="Arial"/>
              <a:buChar char="•"/>
            </a:pPr>
            <a:endParaRPr lang="fr-FR" sz="2400" dirty="0" smtClean="0">
              <a:solidFill>
                <a:srgbClr val="FF0000"/>
              </a:solidFill>
              <a:sym typeface="Wingdings"/>
            </a:endParaRPr>
          </a:p>
          <a:p>
            <a:pPr lvl="1">
              <a:buFont typeface="Arial"/>
              <a:buChar char="•"/>
            </a:pPr>
            <a:endParaRPr lang="fr-FR" sz="2400" dirty="0" smtClean="0">
              <a:solidFill>
                <a:srgbClr val="FF0000"/>
              </a:solidFill>
              <a:sym typeface="Wingdings"/>
            </a:endParaRPr>
          </a:p>
          <a:p>
            <a:pPr lvl="1">
              <a:buFont typeface="Arial"/>
              <a:buChar char="•"/>
            </a:pPr>
            <a:endParaRPr lang="fr-FR" sz="2400" dirty="0">
              <a:solidFill>
                <a:srgbClr val="FF0000"/>
              </a:solidFill>
              <a:sym typeface="Wingdings"/>
            </a:endParaRPr>
          </a:p>
          <a:p>
            <a:pPr>
              <a:buClr>
                <a:schemeClr val="tx1"/>
              </a:buClr>
            </a:pPr>
            <a:r>
              <a:rPr lang="fr-FR" sz="2400" dirty="0" smtClean="0">
                <a:solidFill>
                  <a:srgbClr val="FF0000"/>
                </a:solidFill>
              </a:rPr>
              <a:t>  </a:t>
            </a:r>
          </a:p>
          <a:p>
            <a:pPr lvl="1"/>
            <a:endParaRPr lang="fr-FR" dirty="0"/>
          </a:p>
        </p:txBody>
      </p:sp>
      <p:pic>
        <p:nvPicPr>
          <p:cNvPr id="5" name="Picture 4" descr="Capture d’écran 2017-04-12 à 19.11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0"/>
            <a:ext cx="32512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-609600"/>
            <a:ext cx="6477000" cy="1828800"/>
          </a:xfrm>
        </p:spPr>
        <p:txBody>
          <a:bodyPr/>
          <a:lstStyle/>
          <a:p>
            <a:r>
              <a:rPr lang="fr-FR" dirty="0" smtClean="0"/>
              <a:t>Pistes de « solution »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Laissé à la discrétion de l’</a:t>
            </a:r>
            <a:r>
              <a:rPr lang="fr-FR" dirty="0" err="1" smtClean="0"/>
              <a:t>urgentologue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72858"/>
            <a:ext cx="786625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400" dirty="0" smtClean="0"/>
              <a:t> Éviter les prescriptions groupées (bilans cardiaques)</a:t>
            </a:r>
          </a:p>
          <a:p>
            <a:pPr>
              <a:buFont typeface="Arial"/>
              <a:buChar char="•"/>
            </a:pPr>
            <a:endParaRPr lang="fr-FR" sz="2400" dirty="0" smtClean="0"/>
          </a:p>
          <a:p>
            <a:pPr>
              <a:buFont typeface="Arial"/>
              <a:buChar char="•"/>
            </a:pPr>
            <a:r>
              <a:rPr lang="fr-FR" sz="2400" dirty="0" smtClean="0"/>
              <a:t> Demander le test de coagulation précis à l’indication:</a:t>
            </a:r>
          </a:p>
          <a:p>
            <a:pPr lvl="1">
              <a:buFont typeface="Arial"/>
              <a:buChar char="•"/>
            </a:pPr>
            <a:r>
              <a:rPr lang="fr-FR" sz="2400" dirty="0" smtClean="0"/>
              <a:t> INR seulement pour </a:t>
            </a:r>
            <a:r>
              <a:rPr lang="fr-FR" sz="2400" dirty="0" err="1" smtClean="0"/>
              <a:t>coumadin</a:t>
            </a:r>
            <a:endParaRPr lang="fr-FR" sz="2400" dirty="0" smtClean="0"/>
          </a:p>
          <a:p>
            <a:pPr lvl="1">
              <a:buFont typeface="Arial"/>
              <a:buChar char="•"/>
            </a:pPr>
            <a:r>
              <a:rPr lang="fr-FR" sz="2400" dirty="0" smtClean="0"/>
              <a:t> PTT seulement pour héparine</a:t>
            </a:r>
          </a:p>
          <a:p>
            <a:pPr lvl="1"/>
            <a:endParaRPr lang="fr-FR" sz="2400" dirty="0" smtClean="0"/>
          </a:p>
          <a:p>
            <a:pPr>
              <a:buFont typeface="Arial"/>
              <a:buChar char="•"/>
            </a:pPr>
            <a:r>
              <a:rPr lang="fr-FR" sz="2400" dirty="0" smtClean="0"/>
              <a:t> Demander si le résultat du test va changer la prise en charge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Font typeface="Arial"/>
              <a:buChar char="•"/>
            </a:pPr>
            <a:r>
              <a:rPr lang="fr-FR" sz="2400" dirty="0" smtClean="0"/>
              <a:t>Discuter avec les autres spécialités </a:t>
            </a:r>
            <a:r>
              <a:rPr lang="fr-FR" sz="2400" dirty="0" err="1" smtClean="0">
                <a:sym typeface="Wingdings"/>
              </a:rPr>
              <a:t></a:t>
            </a:r>
            <a:r>
              <a:rPr lang="fr-FR" sz="2400" dirty="0" smtClean="0">
                <a:sym typeface="Wingdings"/>
              </a:rPr>
              <a:t> Guidelines hospitalières</a:t>
            </a:r>
            <a:endParaRPr lang="fr-FR" sz="2400" dirty="0" smtClean="0"/>
          </a:p>
          <a:p>
            <a:pPr lvl="1">
              <a:buFont typeface="Arial"/>
              <a:buChar char="•"/>
            </a:pPr>
            <a:r>
              <a:rPr lang="fr-FR" sz="2400" dirty="0" smtClean="0"/>
              <a:t> PTT pas nécessaire pour le </a:t>
            </a:r>
            <a:r>
              <a:rPr lang="fr-FR" sz="2400" dirty="0" err="1" smtClean="0"/>
              <a:t>bolus</a:t>
            </a:r>
            <a:r>
              <a:rPr lang="fr-FR" sz="2400" dirty="0" smtClean="0"/>
              <a:t> d’héparine IV</a:t>
            </a:r>
          </a:p>
          <a:p>
            <a:pPr>
              <a:buFont typeface="Arial"/>
              <a:buChar char="•"/>
            </a:pPr>
            <a:endParaRPr lang="fr-FR" dirty="0"/>
          </a:p>
          <a:p>
            <a:pPr>
              <a:buFont typeface="Arial"/>
              <a:buChar char="•"/>
            </a:pPr>
            <a:endParaRPr lang="fr-FR" dirty="0" smtClean="0"/>
          </a:p>
          <a:p>
            <a:pPr lvl="1"/>
            <a:endParaRPr lang="fr-FR" dirty="0" smtClean="0"/>
          </a:p>
          <a:p>
            <a:pPr lvl="1">
              <a:buFont typeface="Arial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0"/>
            <a:ext cx="6477000" cy="18288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6050037"/>
            <a:ext cx="6705600" cy="6858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Économies probablement  modestes</a:t>
            </a:r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8446" y="1676400"/>
            <a:ext cx="8879354" cy="6001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Coagulogramme</a:t>
            </a:r>
            <a:r>
              <a:rPr lang="fr-FR" sz="2400" dirty="0" smtClean="0"/>
              <a:t> de dépistage peu pertinent dans plusieurs contextes</a:t>
            </a:r>
          </a:p>
          <a:p>
            <a:pPr>
              <a:buFont typeface="Arial"/>
              <a:buChar char="•"/>
            </a:pPr>
            <a:endParaRPr lang="fr-FR" sz="2400" dirty="0" smtClean="0"/>
          </a:p>
          <a:p>
            <a:pPr>
              <a:buFont typeface="Arial"/>
              <a:buChar char="•"/>
            </a:pPr>
            <a:r>
              <a:rPr lang="fr-FR" sz="2400" dirty="0" smtClean="0"/>
              <a:t> Littérature DRS similaire, mais pas assez solide pour </a:t>
            </a:r>
            <a:r>
              <a:rPr lang="fr-FR" sz="2400" dirty="0" err="1" smtClean="0"/>
              <a:t>recommendations</a:t>
            </a:r>
            <a:endParaRPr lang="fr-FR" sz="2400" dirty="0" smtClean="0"/>
          </a:p>
          <a:p>
            <a:endParaRPr lang="fr-FR" sz="2400" dirty="0" smtClean="0"/>
          </a:p>
          <a:p>
            <a:pPr>
              <a:buFont typeface="Arial"/>
              <a:buChar char="•"/>
            </a:pPr>
            <a:r>
              <a:rPr lang="fr-FR" sz="2400" dirty="0" smtClean="0"/>
              <a:t> Discuter avec collègues et spécialistes</a:t>
            </a:r>
          </a:p>
          <a:p>
            <a:pPr>
              <a:buFont typeface="Arial"/>
              <a:buChar char="•"/>
            </a:pPr>
            <a:endParaRPr lang="fr-FR" sz="2400" dirty="0" smtClean="0"/>
          </a:p>
          <a:p>
            <a:pPr>
              <a:buFont typeface="Arial"/>
              <a:buChar char="•"/>
            </a:pPr>
            <a:r>
              <a:rPr lang="fr-FR" sz="2400" dirty="0" smtClean="0"/>
              <a:t> Études subséquentes</a:t>
            </a:r>
            <a:r>
              <a:rPr lang="fr-FR" sz="2400" dirty="0" smtClean="0"/>
              <a:t> nécessaires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pPr lvl="1">
              <a:buFont typeface="Arial"/>
              <a:buChar char="•"/>
            </a:pPr>
            <a:endParaRPr lang="fr-FR" dirty="0"/>
          </a:p>
          <a:p>
            <a:pPr>
              <a:buFont typeface="Arial"/>
              <a:buChar char="•"/>
            </a:pPr>
            <a:endParaRPr lang="fr-FR" dirty="0" smtClean="0"/>
          </a:p>
          <a:p>
            <a:pPr lvl="1">
              <a:buFont typeface="Arial"/>
              <a:buChar char="•"/>
            </a:pPr>
            <a:endParaRPr lang="fr-FR" dirty="0"/>
          </a:p>
          <a:p>
            <a:endParaRPr lang="fr-FR" dirty="0" smtClean="0"/>
          </a:p>
          <a:p>
            <a:pPr lvl="1">
              <a:buFont typeface="Arial"/>
              <a:buChar char="•"/>
            </a:pPr>
            <a:endParaRPr lang="fr-FR" dirty="0"/>
          </a:p>
          <a:p>
            <a:endParaRPr lang="fr-FR" dirty="0" smtClean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1066800"/>
            <a:ext cx="6477000" cy="1828800"/>
          </a:xfrm>
        </p:spPr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" y="787059"/>
            <a:ext cx="9067794" cy="5262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fr-CA" sz="1400" dirty="0" smtClean="0"/>
              <a:t>1. </a:t>
            </a:r>
            <a:r>
              <a:rPr lang="fr-CA" sz="1400" dirty="0" err="1" smtClean="0"/>
              <a:t>Benigiri</a:t>
            </a:r>
            <a:r>
              <a:rPr lang="fr-CA" sz="1400" dirty="0" smtClean="0"/>
              <a:t> M. Les urgences au Québec: évolution de 2003-2004 à 2012-2013. Québec: Commissaire à la santé et au </a:t>
            </a:r>
          </a:p>
          <a:p>
            <a:pPr marL="342900" lvl="0" indent="-342900"/>
            <a:r>
              <a:rPr lang="fr-CA" sz="1400" dirty="0" smtClean="0"/>
              <a:t>    bien-être (Gouvernement du Québec); 2014:70.</a:t>
            </a:r>
            <a:endParaRPr lang="fr-FR" sz="1400" dirty="0" smtClean="0"/>
          </a:p>
          <a:p>
            <a:pPr lvl="0"/>
            <a:r>
              <a:rPr lang="fr-CA" sz="1400" dirty="0" smtClean="0"/>
              <a:t>2. </a:t>
            </a:r>
            <a:r>
              <a:rPr lang="fr-CA" sz="1400" dirty="0" err="1" smtClean="0"/>
              <a:t>O’Kane</a:t>
            </a:r>
            <a:r>
              <a:rPr lang="fr-CA" sz="1400" dirty="0" smtClean="0"/>
              <a:t> M, </a:t>
            </a:r>
            <a:r>
              <a:rPr lang="fr-CA" sz="1400" dirty="0" err="1" smtClean="0"/>
              <a:t>Buto</a:t>
            </a:r>
            <a:r>
              <a:rPr lang="fr-CA" sz="1400" dirty="0" smtClean="0"/>
              <a:t> K, </a:t>
            </a:r>
            <a:r>
              <a:rPr lang="fr-CA" sz="1400" dirty="0" err="1" smtClean="0"/>
              <a:t>Alteras</a:t>
            </a:r>
            <a:r>
              <a:rPr lang="fr-CA" sz="1400" dirty="0" smtClean="0"/>
              <a:t> T, et al. </a:t>
            </a:r>
            <a:r>
              <a:rPr lang="fr-CA" sz="1400" dirty="0" err="1" smtClean="0"/>
              <a:t>Demanding</a:t>
            </a:r>
            <a:r>
              <a:rPr lang="fr-CA" sz="1400" dirty="0" smtClean="0"/>
              <a:t> value </a:t>
            </a:r>
            <a:r>
              <a:rPr lang="fr-CA" sz="1400" dirty="0" err="1" smtClean="0"/>
              <a:t>from</a:t>
            </a:r>
            <a:r>
              <a:rPr lang="fr-CA" sz="1400" dirty="0" smtClean="0"/>
              <a:t> </a:t>
            </a:r>
            <a:r>
              <a:rPr lang="fr-CA" sz="1400" dirty="0" err="1" smtClean="0"/>
              <a:t>our</a:t>
            </a:r>
            <a:r>
              <a:rPr lang="fr-CA" sz="1400" dirty="0" smtClean="0"/>
              <a:t> </a:t>
            </a:r>
            <a:r>
              <a:rPr lang="fr-CA" sz="1400" dirty="0" err="1" smtClean="0"/>
              <a:t>health</a:t>
            </a:r>
            <a:r>
              <a:rPr lang="fr-CA" sz="1400" dirty="0" smtClean="0"/>
              <a:t> care: </a:t>
            </a:r>
            <a:r>
              <a:rPr lang="fr-CA" sz="1400" dirty="0" err="1" smtClean="0"/>
              <a:t>motivating</a:t>
            </a:r>
            <a:r>
              <a:rPr lang="fr-CA" sz="1400" dirty="0" smtClean="0"/>
              <a:t> patient action to </a:t>
            </a:r>
            <a:r>
              <a:rPr lang="fr-CA" sz="1400" dirty="0" err="1" smtClean="0"/>
              <a:t>reduce</a:t>
            </a:r>
            <a:r>
              <a:rPr lang="fr-CA" sz="1400" dirty="0" smtClean="0"/>
              <a:t> </a:t>
            </a:r>
            <a:r>
              <a:rPr lang="fr-CA" sz="1400" dirty="0" err="1" smtClean="0"/>
              <a:t>waste</a:t>
            </a:r>
            <a:r>
              <a:rPr lang="fr-CA" sz="1400" dirty="0" smtClean="0"/>
              <a:t> in </a:t>
            </a:r>
          </a:p>
          <a:p>
            <a:pPr lvl="0"/>
            <a:r>
              <a:rPr lang="fr-CA" sz="1400" dirty="0" smtClean="0"/>
              <a:t>    </a:t>
            </a:r>
            <a:r>
              <a:rPr lang="fr-CA" sz="1400" dirty="0" err="1" smtClean="0"/>
              <a:t>health</a:t>
            </a:r>
            <a:r>
              <a:rPr lang="fr-CA" sz="1400" dirty="0" smtClean="0"/>
              <a:t> care. Institute of </a:t>
            </a:r>
            <a:r>
              <a:rPr lang="fr-CA" sz="1400" dirty="0" err="1" smtClean="0"/>
              <a:t>Medicine</a:t>
            </a:r>
            <a:r>
              <a:rPr lang="fr-CA" sz="1400" dirty="0" smtClean="0"/>
              <a:t> of the National </a:t>
            </a:r>
            <a:r>
              <a:rPr lang="fr-CA" sz="1400" dirty="0" err="1" smtClean="0"/>
              <a:t>Academies</a:t>
            </a:r>
            <a:r>
              <a:rPr lang="fr-CA" sz="1400" dirty="0" smtClean="0"/>
              <a:t> discussion </a:t>
            </a:r>
            <a:r>
              <a:rPr lang="fr-CA" sz="1400" dirty="0" err="1" smtClean="0"/>
              <a:t>paper</a:t>
            </a:r>
            <a:r>
              <a:rPr lang="fr-CA" sz="1400" dirty="0" smtClean="0"/>
              <a:t>. 2012. pp. 1–33.</a:t>
            </a:r>
            <a:endParaRPr lang="fr-FR" sz="1400" dirty="0" smtClean="0"/>
          </a:p>
          <a:p>
            <a:pPr lvl="0"/>
            <a:r>
              <a:rPr lang="fr-CA" sz="1400" dirty="0" smtClean="0"/>
              <a:t>3. Cassel CK, </a:t>
            </a:r>
            <a:r>
              <a:rPr lang="fr-CA" sz="1400" dirty="0" err="1" smtClean="0"/>
              <a:t>Guest</a:t>
            </a:r>
            <a:r>
              <a:rPr lang="fr-CA" sz="1400" dirty="0" smtClean="0"/>
              <a:t> JA. </a:t>
            </a:r>
            <a:r>
              <a:rPr lang="fr-CA" sz="1400" dirty="0" err="1" smtClean="0"/>
              <a:t>Choosing</a:t>
            </a:r>
            <a:r>
              <a:rPr lang="fr-CA" sz="1400" dirty="0" smtClean="0"/>
              <a:t> </a:t>
            </a:r>
            <a:r>
              <a:rPr lang="fr-CA" sz="1400" dirty="0" err="1" smtClean="0"/>
              <a:t>wisely</a:t>
            </a:r>
            <a:r>
              <a:rPr lang="fr-CA" sz="1400" dirty="0" smtClean="0"/>
              <a:t>: </a:t>
            </a:r>
            <a:r>
              <a:rPr lang="fr-CA" sz="1400" dirty="0" err="1" smtClean="0"/>
              <a:t>helping</a:t>
            </a:r>
            <a:r>
              <a:rPr lang="fr-CA" sz="1400" dirty="0" smtClean="0"/>
              <a:t> </a:t>
            </a:r>
            <a:r>
              <a:rPr lang="fr-CA" sz="1400" dirty="0" err="1" smtClean="0"/>
              <a:t>physicians</a:t>
            </a:r>
            <a:r>
              <a:rPr lang="fr-CA" sz="1400" dirty="0" smtClean="0"/>
              <a:t> and patients </a:t>
            </a:r>
            <a:r>
              <a:rPr lang="fr-CA" sz="1400" dirty="0" err="1" smtClean="0"/>
              <a:t>make</a:t>
            </a:r>
            <a:r>
              <a:rPr lang="fr-CA" sz="1400" dirty="0" smtClean="0"/>
              <a:t> smart </a:t>
            </a:r>
            <a:r>
              <a:rPr lang="fr-CA" sz="1400" dirty="0" err="1" smtClean="0"/>
              <a:t>decisions</a:t>
            </a:r>
            <a:r>
              <a:rPr lang="fr-CA" sz="1400" dirty="0" smtClean="0"/>
              <a:t> about </a:t>
            </a:r>
            <a:r>
              <a:rPr lang="fr-CA" sz="1400" dirty="0" err="1" smtClean="0"/>
              <a:t>their</a:t>
            </a:r>
            <a:r>
              <a:rPr lang="fr-CA" sz="1400" dirty="0" smtClean="0"/>
              <a:t> care. JAMA. </a:t>
            </a:r>
          </a:p>
          <a:p>
            <a:pPr lvl="0"/>
            <a:r>
              <a:rPr lang="fr-CA" sz="1400" dirty="0" smtClean="0"/>
              <a:t>   2012;307(17):1801–2.</a:t>
            </a:r>
            <a:endParaRPr lang="fr-FR" sz="1400" dirty="0" smtClean="0"/>
          </a:p>
          <a:p>
            <a:pPr lvl="0"/>
            <a:r>
              <a:rPr lang="fr-CA" sz="1400" dirty="0" smtClean="0"/>
              <a:t>4. </a:t>
            </a:r>
            <a:r>
              <a:rPr lang="fr-CA" sz="1400" dirty="0" err="1" smtClean="0"/>
              <a:t>Hodgson</a:t>
            </a:r>
            <a:r>
              <a:rPr lang="fr-CA" sz="1400" dirty="0" smtClean="0"/>
              <a:t>, D. Routine </a:t>
            </a:r>
            <a:r>
              <a:rPr lang="fr-CA" sz="1400" dirty="0" err="1" smtClean="0"/>
              <a:t>anticoagulation</a:t>
            </a:r>
            <a:r>
              <a:rPr lang="fr-CA" sz="1400" dirty="0" smtClean="0"/>
              <a:t> </a:t>
            </a:r>
            <a:r>
              <a:rPr lang="fr-CA" sz="1400" dirty="0" err="1" smtClean="0"/>
              <a:t>testing</a:t>
            </a:r>
            <a:r>
              <a:rPr lang="fr-CA" sz="1400" dirty="0" smtClean="0"/>
              <a:t> in </a:t>
            </a:r>
            <a:r>
              <a:rPr lang="fr-CA" sz="1400" dirty="0" err="1" smtClean="0"/>
              <a:t>adult</a:t>
            </a:r>
            <a:r>
              <a:rPr lang="fr-CA" sz="1400" dirty="0" smtClean="0"/>
              <a:t> patients </a:t>
            </a:r>
            <a:r>
              <a:rPr lang="fr-CA" sz="1400" dirty="0" err="1" smtClean="0"/>
              <a:t>with</a:t>
            </a:r>
            <a:r>
              <a:rPr lang="fr-CA" sz="1400" dirty="0" smtClean="0"/>
              <a:t> </a:t>
            </a:r>
            <a:r>
              <a:rPr lang="fr-CA" sz="1400" dirty="0" err="1" smtClean="0"/>
              <a:t>epistaxis</a:t>
            </a:r>
            <a:r>
              <a:rPr lang="fr-CA" sz="1400" dirty="0" smtClean="0"/>
              <a:t>. </a:t>
            </a:r>
            <a:r>
              <a:rPr lang="fr-CA" sz="1400" dirty="0" err="1" smtClean="0"/>
              <a:t>Emerg</a:t>
            </a:r>
            <a:r>
              <a:rPr lang="fr-CA" sz="1400" dirty="0" smtClean="0"/>
              <a:t> Med J 2011;28: 633-634.</a:t>
            </a:r>
            <a:endParaRPr lang="fr-FR" sz="1400" dirty="0" smtClean="0"/>
          </a:p>
          <a:p>
            <a:pPr lvl="0"/>
            <a:r>
              <a:rPr lang="fr-CA" sz="1400" dirty="0" smtClean="0"/>
              <a:t>5. </a:t>
            </a:r>
            <a:r>
              <a:rPr lang="fr-CA" sz="1400" dirty="0" err="1" smtClean="0"/>
              <a:t>Segal</a:t>
            </a:r>
            <a:r>
              <a:rPr lang="fr-CA" sz="1400" dirty="0" smtClean="0"/>
              <a:t> JB, Walter HD, </a:t>
            </a:r>
            <a:r>
              <a:rPr lang="fr-CA" sz="1400" dirty="0" err="1" smtClean="0"/>
              <a:t>Paucity</a:t>
            </a:r>
            <a:r>
              <a:rPr lang="fr-CA" sz="1400" dirty="0" smtClean="0"/>
              <a:t> of </a:t>
            </a:r>
            <a:r>
              <a:rPr lang="fr-CA" sz="1400" dirty="0" err="1" smtClean="0"/>
              <a:t>studies</a:t>
            </a:r>
            <a:r>
              <a:rPr lang="fr-CA" sz="1400" dirty="0" smtClean="0"/>
              <a:t>  to support </a:t>
            </a:r>
            <a:r>
              <a:rPr lang="fr-CA" sz="1400" dirty="0" err="1" smtClean="0"/>
              <a:t>that</a:t>
            </a:r>
            <a:r>
              <a:rPr lang="fr-CA" sz="1400" dirty="0" smtClean="0"/>
              <a:t> </a:t>
            </a:r>
            <a:r>
              <a:rPr lang="fr-CA" sz="1400" dirty="0" err="1" smtClean="0"/>
              <a:t>abnormal</a:t>
            </a:r>
            <a:r>
              <a:rPr lang="fr-CA" sz="1400" dirty="0" smtClean="0"/>
              <a:t> coagulation test </a:t>
            </a:r>
            <a:r>
              <a:rPr lang="fr-CA" sz="1400" dirty="0" err="1" smtClean="0"/>
              <a:t>results</a:t>
            </a:r>
            <a:r>
              <a:rPr lang="fr-CA" sz="1400" dirty="0" smtClean="0"/>
              <a:t> </a:t>
            </a:r>
            <a:r>
              <a:rPr lang="fr-CA" sz="1400" dirty="0" err="1" smtClean="0"/>
              <a:t>predict</a:t>
            </a:r>
            <a:r>
              <a:rPr lang="fr-CA" sz="1400" dirty="0" smtClean="0"/>
              <a:t> </a:t>
            </a:r>
            <a:r>
              <a:rPr lang="fr-CA" sz="1400" dirty="0" err="1" smtClean="0"/>
              <a:t>bleeding</a:t>
            </a:r>
            <a:r>
              <a:rPr lang="fr-CA" sz="1400" dirty="0" smtClean="0"/>
              <a:t> in the</a:t>
            </a:r>
          </a:p>
          <a:p>
            <a:pPr lvl="0"/>
            <a:r>
              <a:rPr lang="fr-CA" sz="1400" dirty="0" smtClean="0"/>
              <a:t>   setting of invasive procédures : An </a:t>
            </a:r>
            <a:r>
              <a:rPr lang="fr-CA" sz="1400" dirty="0" err="1" smtClean="0"/>
              <a:t>évidence-based</a:t>
            </a:r>
            <a:r>
              <a:rPr lang="fr-CA" sz="1400" dirty="0" smtClean="0"/>
              <a:t> </a:t>
            </a:r>
            <a:r>
              <a:rPr lang="fr-CA" sz="1400" dirty="0" err="1" smtClean="0"/>
              <a:t>review</a:t>
            </a:r>
            <a:r>
              <a:rPr lang="fr-CA" sz="1400" dirty="0" smtClean="0"/>
              <a:t>. Transfusion, 2005;45 : 1413-1425.</a:t>
            </a:r>
            <a:endParaRPr lang="fr-FR" sz="1400" dirty="0" smtClean="0"/>
          </a:p>
          <a:p>
            <a:pPr lvl="0"/>
            <a:r>
              <a:rPr lang="fr-CA" sz="1400" dirty="0" smtClean="0"/>
              <a:t>6. </a:t>
            </a:r>
            <a:r>
              <a:rPr lang="fr-CA" sz="1400" dirty="0" err="1" smtClean="0"/>
              <a:t>Capoor</a:t>
            </a:r>
            <a:r>
              <a:rPr lang="fr-CA" sz="1400" dirty="0" smtClean="0"/>
              <a:t> M, et al. </a:t>
            </a:r>
            <a:r>
              <a:rPr lang="fr-CA" sz="1400" dirty="0" err="1" smtClean="0"/>
              <a:t>Prothrombin</a:t>
            </a:r>
            <a:r>
              <a:rPr lang="fr-CA" sz="1400" dirty="0" smtClean="0"/>
              <a:t> Time and </a:t>
            </a:r>
            <a:r>
              <a:rPr lang="fr-CA" sz="1400" dirty="0" err="1" smtClean="0"/>
              <a:t>Activated</a:t>
            </a:r>
            <a:r>
              <a:rPr lang="fr-CA" sz="1400" dirty="0" smtClean="0"/>
              <a:t> Partial </a:t>
            </a:r>
            <a:r>
              <a:rPr lang="fr-CA" sz="1400" dirty="0" err="1" smtClean="0"/>
              <a:t>Thromboplastin</a:t>
            </a:r>
            <a:r>
              <a:rPr lang="fr-CA" sz="1400" dirty="0" smtClean="0"/>
              <a:t> Time </a:t>
            </a:r>
            <a:r>
              <a:rPr lang="fr-CA" sz="1400" dirty="0" err="1" smtClean="0"/>
              <a:t>Testing</a:t>
            </a:r>
            <a:r>
              <a:rPr lang="fr-CA" sz="1400" dirty="0" smtClean="0"/>
              <a:t> : A Comparative </a:t>
            </a:r>
            <a:r>
              <a:rPr lang="fr-CA" sz="1400" dirty="0" err="1" smtClean="0"/>
              <a:t>Effectiveness</a:t>
            </a:r>
            <a:r>
              <a:rPr lang="fr-CA" sz="1400" dirty="0" smtClean="0"/>
              <a:t> </a:t>
            </a:r>
            <a:r>
              <a:rPr lang="fr-CA" sz="1400" dirty="0" err="1" smtClean="0"/>
              <a:t>Study</a:t>
            </a:r>
            <a:r>
              <a:rPr lang="fr-CA" sz="1400" dirty="0" smtClean="0"/>
              <a:t> </a:t>
            </a:r>
          </a:p>
          <a:p>
            <a:pPr lvl="0"/>
            <a:r>
              <a:rPr lang="fr-CA" sz="1400" dirty="0" smtClean="0"/>
              <a:t>    in a </a:t>
            </a:r>
            <a:r>
              <a:rPr lang="fr-CA" sz="1400" dirty="0" err="1" smtClean="0"/>
              <a:t>Million-Patient</a:t>
            </a:r>
            <a:r>
              <a:rPr lang="fr-CA" sz="1400" dirty="0" smtClean="0"/>
              <a:t> </a:t>
            </a:r>
            <a:r>
              <a:rPr lang="fr-CA" sz="1400" dirty="0" err="1" smtClean="0"/>
              <a:t>Sample</a:t>
            </a:r>
            <a:r>
              <a:rPr lang="fr-CA" sz="1400" dirty="0" smtClean="0"/>
              <a:t>. </a:t>
            </a:r>
            <a:r>
              <a:rPr lang="fr-CA" sz="1400" dirty="0" err="1" smtClean="0"/>
              <a:t>PlosOne</a:t>
            </a:r>
            <a:r>
              <a:rPr lang="fr-CA" sz="1400" dirty="0" smtClean="0"/>
              <a:t>, 2015</a:t>
            </a:r>
            <a:endParaRPr lang="fr-FR" sz="1400" dirty="0" smtClean="0"/>
          </a:p>
          <a:p>
            <a:pPr lvl="0"/>
            <a:r>
              <a:rPr lang="en-US" sz="1400" dirty="0" smtClean="0"/>
              <a:t>7. </a:t>
            </a:r>
            <a:r>
              <a:rPr lang="en-US" sz="1400" dirty="0" err="1" smtClean="0"/>
              <a:t>Cantrill</a:t>
            </a:r>
            <a:r>
              <a:rPr lang="en-US" sz="1400" dirty="0" smtClean="0"/>
              <a:t> SV, </a:t>
            </a:r>
            <a:r>
              <a:rPr lang="en-US" sz="1400" dirty="0" err="1" smtClean="0"/>
              <a:t>Karas</a:t>
            </a:r>
            <a:r>
              <a:rPr lang="en-US" sz="1400" dirty="0" smtClean="0"/>
              <a:t> S. PT and PTT. In: Cost effective diagnostic testing in emergency medicine. Guidelines for appropriate </a:t>
            </a:r>
          </a:p>
          <a:p>
            <a:pPr lvl="0"/>
            <a:r>
              <a:rPr lang="en-US" sz="1400" dirty="0" smtClean="0"/>
              <a:t>   utilization of clinical laboratory and radiology studies 2nd </a:t>
            </a:r>
            <a:r>
              <a:rPr lang="en-US" sz="1400" dirty="0" err="1" smtClean="0"/>
              <a:t>edn.Texas</a:t>
            </a:r>
            <a:r>
              <a:rPr lang="en-US" sz="1400" dirty="0" smtClean="0"/>
              <a:t>: American College of Emergency Physicians, </a:t>
            </a:r>
          </a:p>
          <a:p>
            <a:pPr lvl="0"/>
            <a:r>
              <a:rPr lang="en-US" sz="1400" dirty="0" smtClean="0"/>
              <a:t>   2000:101e6.</a:t>
            </a:r>
            <a:endParaRPr lang="fr-FR" sz="1400" dirty="0" smtClean="0"/>
          </a:p>
          <a:p>
            <a:pPr lvl="0"/>
            <a:r>
              <a:rPr lang="fr-CA" sz="1400" dirty="0" smtClean="0">
                <a:hlinkClick r:id="rId2"/>
              </a:rPr>
              <a:t>8. http://www.choosingwisely.org.au/recommendations/acem#collapse-2%20</a:t>
            </a:r>
            <a:r>
              <a:rPr lang="fr-CA" sz="1400" dirty="0" smtClean="0"/>
              <a:t> </a:t>
            </a:r>
            <a:endParaRPr lang="fr-FR" sz="1400" dirty="0" smtClean="0"/>
          </a:p>
          <a:p>
            <a:pPr lvl="0"/>
            <a:r>
              <a:rPr lang="fr-CA" sz="1400" dirty="0" smtClean="0"/>
              <a:t>9. National </a:t>
            </a:r>
            <a:r>
              <a:rPr lang="fr-CA" sz="1400" dirty="0" err="1" smtClean="0"/>
              <a:t>Hospital</a:t>
            </a:r>
            <a:r>
              <a:rPr lang="fr-CA" sz="1400" dirty="0" smtClean="0"/>
              <a:t> </a:t>
            </a:r>
            <a:r>
              <a:rPr lang="fr-CA" sz="1400" dirty="0" err="1" smtClean="0"/>
              <a:t>Ambulatory</a:t>
            </a:r>
            <a:r>
              <a:rPr lang="fr-CA" sz="1400" dirty="0" smtClean="0"/>
              <a:t> </a:t>
            </a:r>
            <a:r>
              <a:rPr lang="fr-CA" sz="1400" dirty="0" err="1" smtClean="0"/>
              <a:t>Medical</a:t>
            </a:r>
            <a:r>
              <a:rPr lang="fr-CA" sz="1400" dirty="0" smtClean="0"/>
              <a:t> Care Survey: 2011 Emergency </a:t>
            </a:r>
            <a:r>
              <a:rPr lang="fr-CA" sz="1400" dirty="0" err="1" smtClean="0"/>
              <a:t>Department</a:t>
            </a:r>
            <a:r>
              <a:rPr lang="fr-CA" sz="1400" dirty="0" smtClean="0"/>
              <a:t> </a:t>
            </a:r>
            <a:r>
              <a:rPr lang="fr-CA" sz="1400" dirty="0" err="1" smtClean="0"/>
              <a:t>Summary</a:t>
            </a:r>
            <a:r>
              <a:rPr lang="fr-CA" sz="1400" dirty="0" smtClean="0"/>
              <a:t> Tables. National Center</a:t>
            </a:r>
          </a:p>
          <a:p>
            <a:pPr lvl="0"/>
            <a:r>
              <a:rPr lang="fr-CA" sz="1400" dirty="0" smtClean="0"/>
              <a:t>    for </a:t>
            </a:r>
            <a:r>
              <a:rPr lang="fr-CA" sz="1400" dirty="0" err="1" smtClean="0"/>
              <a:t>Health</a:t>
            </a:r>
            <a:r>
              <a:rPr lang="fr-CA" sz="1400" dirty="0" smtClean="0"/>
              <a:t> </a:t>
            </a:r>
            <a:r>
              <a:rPr lang="fr-CA" sz="1400" dirty="0" err="1" smtClean="0"/>
              <a:t>Statistics</a:t>
            </a:r>
            <a:r>
              <a:rPr lang="fr-CA" sz="1400" dirty="0" smtClean="0"/>
              <a:t>; 2011. pp. 1–39</a:t>
            </a:r>
            <a:endParaRPr lang="fr-FR" sz="1400" dirty="0" smtClean="0"/>
          </a:p>
          <a:p>
            <a:pPr lvl="0"/>
            <a:r>
              <a:rPr lang="fr-CA" sz="1400" dirty="0" smtClean="0"/>
              <a:t>10. </a:t>
            </a:r>
            <a:r>
              <a:rPr lang="fr-CA" sz="1400" dirty="0" err="1" smtClean="0"/>
              <a:t>Boughrassa</a:t>
            </a:r>
            <a:r>
              <a:rPr lang="fr-CA" sz="1400" dirty="0" smtClean="0"/>
              <a:t> F, </a:t>
            </a:r>
            <a:r>
              <a:rPr lang="fr-CA" sz="1400" dirty="0" err="1" smtClean="0"/>
              <a:t>Framarin</a:t>
            </a:r>
            <a:r>
              <a:rPr lang="fr-CA" sz="1400" dirty="0" smtClean="0"/>
              <a:t>, A. Usage judicieux de 14 analyses biomédicales. INESSS. 2014</a:t>
            </a:r>
            <a:endParaRPr lang="fr-FR" sz="1400" dirty="0" smtClean="0"/>
          </a:p>
          <a:p>
            <a:pPr lvl="0"/>
            <a:r>
              <a:rPr lang="fr-CA" sz="1400" dirty="0" smtClean="0"/>
              <a:t>11.Schwartz D. Utility of routine coagulation </a:t>
            </a:r>
            <a:r>
              <a:rPr lang="fr-CA" sz="1400" dirty="0" err="1" smtClean="0"/>
              <a:t>studies</a:t>
            </a:r>
            <a:r>
              <a:rPr lang="fr-CA" sz="1400" dirty="0" smtClean="0"/>
              <a:t> in emergency </a:t>
            </a:r>
            <a:r>
              <a:rPr lang="fr-CA" sz="1400" dirty="0" err="1" smtClean="0"/>
              <a:t>department</a:t>
            </a:r>
            <a:r>
              <a:rPr lang="fr-CA" sz="1400" dirty="0" smtClean="0"/>
              <a:t> patients </a:t>
            </a:r>
            <a:r>
              <a:rPr lang="fr-CA" sz="1400" dirty="0" err="1" smtClean="0"/>
              <a:t>with</a:t>
            </a:r>
            <a:r>
              <a:rPr lang="fr-CA" sz="1400" dirty="0" smtClean="0"/>
              <a:t> </a:t>
            </a:r>
            <a:r>
              <a:rPr lang="fr-CA" sz="1400" dirty="0" err="1" smtClean="0"/>
              <a:t>suspected</a:t>
            </a:r>
            <a:r>
              <a:rPr lang="fr-CA" sz="1400" dirty="0" smtClean="0"/>
              <a:t> acute </a:t>
            </a:r>
            <a:r>
              <a:rPr lang="fr-CA" sz="1400" dirty="0" err="1" smtClean="0"/>
              <a:t>coronary</a:t>
            </a:r>
            <a:r>
              <a:rPr lang="fr-CA" sz="1400" dirty="0" smtClean="0"/>
              <a:t> </a:t>
            </a:r>
          </a:p>
          <a:p>
            <a:pPr lvl="0"/>
            <a:r>
              <a:rPr lang="fr-CA" sz="1400" dirty="0" smtClean="0"/>
              <a:t>     syndromes. </a:t>
            </a:r>
            <a:r>
              <a:rPr lang="fr-CA" sz="1400" dirty="0" err="1" smtClean="0"/>
              <a:t>Isr</a:t>
            </a:r>
            <a:r>
              <a:rPr lang="fr-CA" sz="1400" dirty="0" smtClean="0"/>
              <a:t> Med </a:t>
            </a:r>
            <a:r>
              <a:rPr lang="fr-CA" sz="1400" dirty="0" err="1" smtClean="0"/>
              <a:t>Assoc</a:t>
            </a:r>
            <a:r>
              <a:rPr lang="fr-CA" sz="1400" dirty="0" smtClean="0"/>
              <a:t> J. 2005;7:502-506.</a:t>
            </a:r>
            <a:endParaRPr lang="fr-FR" sz="1400" dirty="0" smtClean="0"/>
          </a:p>
          <a:p>
            <a:pPr lvl="0"/>
            <a:r>
              <a:rPr lang="fr-CA" sz="1400" dirty="0" smtClean="0"/>
              <a:t>12. </a:t>
            </a:r>
            <a:r>
              <a:rPr lang="fr-CA" sz="1400" dirty="0" err="1" smtClean="0"/>
              <a:t>Kochert</a:t>
            </a:r>
            <a:r>
              <a:rPr lang="fr-CA" sz="1400" dirty="0" smtClean="0"/>
              <a:t> E, </a:t>
            </a:r>
            <a:r>
              <a:rPr lang="fr-CA" sz="1400" dirty="0" err="1" smtClean="0"/>
              <a:t>Goldhahn</a:t>
            </a:r>
            <a:r>
              <a:rPr lang="fr-CA" sz="1400" dirty="0" smtClean="0"/>
              <a:t> L, Hughes I, et al. </a:t>
            </a:r>
            <a:r>
              <a:rPr lang="fr-CA" sz="1400" dirty="0" err="1" smtClean="0"/>
              <a:t>Cost-effectiveness</a:t>
            </a:r>
            <a:r>
              <a:rPr lang="fr-CA" sz="1400" dirty="0" smtClean="0"/>
              <a:t> of routine coagulation </a:t>
            </a:r>
            <a:r>
              <a:rPr lang="fr-CA" sz="1400" dirty="0" err="1" smtClean="0"/>
              <a:t>testing</a:t>
            </a:r>
            <a:r>
              <a:rPr lang="fr-CA" sz="1400" dirty="0" smtClean="0"/>
              <a:t> in the </a:t>
            </a:r>
            <a:r>
              <a:rPr lang="fr-CA" sz="1400" dirty="0" err="1" smtClean="0"/>
              <a:t>evaluation</a:t>
            </a:r>
            <a:r>
              <a:rPr lang="fr-CA" sz="1400" dirty="0" smtClean="0"/>
              <a:t> of </a:t>
            </a:r>
            <a:r>
              <a:rPr lang="fr-CA" sz="1400" dirty="0" err="1" smtClean="0"/>
              <a:t>chest</a:t>
            </a:r>
            <a:r>
              <a:rPr lang="fr-CA" sz="1400" dirty="0" smtClean="0"/>
              <a:t> pain </a:t>
            </a:r>
          </a:p>
          <a:p>
            <a:pPr lvl="0"/>
            <a:r>
              <a:rPr lang="fr-CA" sz="1400" dirty="0" smtClean="0"/>
              <a:t>     in the ED. Am J </a:t>
            </a:r>
            <a:r>
              <a:rPr lang="fr-CA" sz="1400" dirty="0" err="1" smtClean="0"/>
              <a:t>Emerg</a:t>
            </a:r>
            <a:r>
              <a:rPr lang="fr-CA" sz="1400" dirty="0" smtClean="0"/>
              <a:t> Med. 2012;30:2034-2038.</a:t>
            </a:r>
            <a:endParaRPr lang="fr-FR" sz="1400" dirty="0" smtClean="0"/>
          </a:p>
          <a:p>
            <a:pPr lvl="0"/>
            <a:r>
              <a:rPr lang="fr-CA" sz="1400" dirty="0" smtClean="0"/>
              <a:t>13. Martin D, </a:t>
            </a:r>
            <a:r>
              <a:rPr lang="fr-CA" sz="1400" dirty="0" err="1" smtClean="0"/>
              <a:t>Beardsell</a:t>
            </a:r>
            <a:r>
              <a:rPr lang="fr-CA" sz="1400" dirty="0" smtClean="0"/>
              <a:t> I. Is routine coagulation </a:t>
            </a:r>
            <a:r>
              <a:rPr lang="fr-CA" sz="1400" dirty="0" err="1" smtClean="0"/>
              <a:t>testing</a:t>
            </a:r>
            <a:r>
              <a:rPr lang="fr-CA" sz="1400" dirty="0" smtClean="0"/>
              <a:t> </a:t>
            </a:r>
            <a:r>
              <a:rPr lang="fr-CA" sz="1400" dirty="0" err="1" smtClean="0"/>
              <a:t>necessary</a:t>
            </a:r>
            <a:r>
              <a:rPr lang="fr-CA" sz="1400" dirty="0" smtClean="0"/>
              <a:t> in patients </a:t>
            </a:r>
            <a:r>
              <a:rPr lang="fr-CA" sz="1400" dirty="0" err="1" smtClean="0"/>
              <a:t>presenting</a:t>
            </a:r>
            <a:r>
              <a:rPr lang="fr-CA" sz="1400" dirty="0" smtClean="0"/>
              <a:t> to the emergency </a:t>
            </a:r>
            <a:r>
              <a:rPr lang="fr-CA" sz="1400" dirty="0" err="1" smtClean="0"/>
              <a:t>department</a:t>
            </a:r>
            <a:r>
              <a:rPr lang="fr-CA" sz="1400" dirty="0" smtClean="0"/>
              <a:t> </a:t>
            </a:r>
            <a:r>
              <a:rPr lang="fr-CA" sz="1400" dirty="0" err="1" smtClean="0"/>
              <a:t>with</a:t>
            </a:r>
            <a:r>
              <a:rPr lang="fr-CA" sz="1400" dirty="0" smtClean="0"/>
              <a:t> </a:t>
            </a:r>
          </a:p>
          <a:p>
            <a:pPr lvl="0"/>
            <a:r>
              <a:rPr lang="fr-CA" sz="1400" dirty="0" smtClean="0"/>
              <a:t>     </a:t>
            </a:r>
            <a:r>
              <a:rPr lang="fr-CA" sz="1400" dirty="0" err="1" smtClean="0"/>
              <a:t>chest</a:t>
            </a:r>
            <a:r>
              <a:rPr lang="fr-CA" sz="1400" dirty="0" smtClean="0"/>
              <a:t> pain? </a:t>
            </a:r>
            <a:r>
              <a:rPr lang="fr-CA" sz="1400" i="1" dirty="0" err="1" smtClean="0"/>
              <a:t>Emerg</a:t>
            </a:r>
            <a:r>
              <a:rPr lang="fr-CA" sz="1400" i="1" dirty="0" smtClean="0"/>
              <a:t> Med J</a:t>
            </a:r>
            <a:r>
              <a:rPr lang="fr-CA" sz="1400" dirty="0" smtClean="0"/>
              <a:t>. 2012;29(3):184-7.</a:t>
            </a:r>
            <a:endParaRPr lang="fr-FR" sz="1400" dirty="0" smtClean="0"/>
          </a:p>
          <a:p>
            <a:endParaRPr lang="fr-FR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914400"/>
            <a:ext cx="6477000" cy="1828800"/>
          </a:xfrm>
        </p:spPr>
        <p:txBody>
          <a:bodyPr/>
          <a:lstStyle/>
          <a:p>
            <a:r>
              <a:rPr lang="fr-FR" dirty="0" smtClean="0"/>
              <a:t>Mise en contexte….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050037"/>
            <a:ext cx="7239000" cy="685800"/>
          </a:xfrm>
        </p:spPr>
        <p:txBody>
          <a:bodyPr>
            <a:noAutofit/>
          </a:bodyPr>
          <a:lstStyle/>
          <a:p>
            <a:r>
              <a:rPr lang="fr-FR" sz="2800" dirty="0" smtClean="0"/>
              <a:t>Coûts de santé = notre responsabilité</a:t>
            </a:r>
            <a:endParaRPr lang="fr-F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434678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Augmentation multifactorielle</a:t>
            </a:r>
          </a:p>
          <a:p>
            <a:pPr lvl="1">
              <a:buFont typeface="Arial"/>
              <a:buChar char="•"/>
            </a:pPr>
            <a:r>
              <a:rPr lang="fr-FR" sz="2800" dirty="0" smtClean="0"/>
              <a:t> Vieillissement </a:t>
            </a:r>
          </a:p>
          <a:p>
            <a:pPr lvl="1">
              <a:buFont typeface="Arial"/>
              <a:buChar char="•"/>
            </a:pPr>
            <a:r>
              <a:rPr lang="fr-FR" sz="2800" dirty="0" smtClean="0"/>
              <a:t> Coûts des médicaments</a:t>
            </a:r>
          </a:p>
          <a:p>
            <a:pPr lvl="1">
              <a:buFont typeface="Arial"/>
              <a:buChar char="•"/>
            </a:pPr>
            <a:r>
              <a:rPr lang="fr-FR" sz="2800" dirty="0" smtClean="0"/>
              <a:t> Lourdeur administrative</a:t>
            </a:r>
          </a:p>
          <a:p>
            <a:pPr lvl="1">
              <a:buFont typeface="Arial"/>
              <a:buChar char="•"/>
            </a:pPr>
            <a:r>
              <a:rPr lang="fr-FR" sz="2800" dirty="0" smtClean="0"/>
              <a:t> etc.</a:t>
            </a:r>
          </a:p>
          <a:p>
            <a:pPr>
              <a:buFont typeface="Arial"/>
              <a:buChar char="•"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35301"/>
            <a:ext cx="7174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/>
              <a:t>Etats-Unis:</a:t>
            </a:r>
          </a:p>
          <a:p>
            <a:r>
              <a:rPr lang="fr-CA" sz="2800" dirty="0" smtClean="0"/>
              <a:t>80% liés à des décisions émises par les médecins</a:t>
            </a:r>
          </a:p>
          <a:p>
            <a:r>
              <a:rPr lang="fr-CA" sz="2800" dirty="0" smtClean="0"/>
              <a:t>30% des coûts totaux jugés inutiles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228600"/>
            <a:ext cx="6477000" cy="1828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Prescription judicieuse de tests </a:t>
            </a:r>
            <a:r>
              <a:rPr lang="fr-FR" sz="3200" dirty="0" err="1" smtClean="0"/>
              <a:t>paracliniques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apture d’écran 2017-04-08 à 10.46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3596298" cy="1981200"/>
          </a:xfrm>
          <a:prstGeom prst="rect">
            <a:avLst/>
          </a:prstGeom>
        </p:spPr>
      </p:pic>
      <p:pic>
        <p:nvPicPr>
          <p:cNvPr id="6" name="Picture 5" descr="Capture d’écran 2017-04-08 à 10.48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57400"/>
            <a:ext cx="4571999" cy="19152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228600"/>
            <a:ext cx="8305800" cy="1828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Recherche du test de laboratoire pertinent ardue 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apture d’écran 2017-04-08 à 10.51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070100"/>
            <a:ext cx="75057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914400"/>
            <a:ext cx="8839200" cy="1828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</a:t>
            </a:r>
            <a:r>
              <a:rPr lang="fr-FR" sz="3200" dirty="0" err="1" smtClean="0"/>
              <a:t>coagulogramme</a:t>
            </a:r>
            <a:r>
              <a:rPr lang="fr-FR" sz="3200" dirty="0" smtClean="0"/>
              <a:t> à l’urgence</a:t>
            </a:r>
            <a:endParaRPr lang="fr-F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apture d’écran 2017-04-08 à 10.56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43000"/>
            <a:ext cx="2667000" cy="2622050"/>
          </a:xfrm>
          <a:prstGeom prst="rect">
            <a:avLst/>
          </a:prstGeom>
        </p:spPr>
      </p:pic>
      <p:pic>
        <p:nvPicPr>
          <p:cNvPr id="7" name="Picture 6" descr="Capture d’écran 2017-04-08 à 10.54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68700"/>
            <a:ext cx="8757150" cy="1111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apture d’écran 2017-04-08 à 10.58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81100"/>
            <a:ext cx="5212080" cy="1447800"/>
          </a:xfrm>
          <a:prstGeom prst="rect">
            <a:avLst/>
          </a:prstGeom>
        </p:spPr>
      </p:pic>
      <p:pic>
        <p:nvPicPr>
          <p:cNvPr id="5" name="Picture 4" descr="Capture d’écran 2017-04-08 à 10.58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3276600"/>
            <a:ext cx="79375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5634876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Indications:</a:t>
            </a:r>
          </a:p>
          <a:p>
            <a:endParaRPr lang="fr-FR" sz="2400" dirty="0" smtClean="0"/>
          </a:p>
          <a:p>
            <a:pPr lvl="0">
              <a:buFont typeface="Arial"/>
              <a:buChar char="•"/>
            </a:pPr>
            <a:r>
              <a:rPr lang="fr-CA" sz="2400" dirty="0" smtClean="0"/>
              <a:t> Patient </a:t>
            </a:r>
            <a:r>
              <a:rPr lang="fr-CA" sz="2400" dirty="0"/>
              <a:t>sous</a:t>
            </a:r>
            <a:r>
              <a:rPr lang="fr-CA" sz="2400" dirty="0" smtClean="0"/>
              <a:t> héparine ou </a:t>
            </a:r>
            <a:r>
              <a:rPr lang="fr-CA" sz="2400" dirty="0" err="1" smtClean="0"/>
              <a:t>coumadin</a:t>
            </a:r>
            <a:endParaRPr lang="fr-FR" sz="2400" dirty="0" smtClean="0"/>
          </a:p>
          <a:p>
            <a:pPr lvl="0">
              <a:buFont typeface="Arial"/>
              <a:buChar char="•"/>
            </a:pPr>
            <a:r>
              <a:rPr lang="fr-CA" sz="2400" dirty="0" smtClean="0"/>
              <a:t> Insuffisance </a:t>
            </a:r>
            <a:r>
              <a:rPr lang="fr-CA" sz="2400" dirty="0"/>
              <a:t>hépatique connue ou suspectée</a:t>
            </a:r>
            <a:endParaRPr lang="fr-FR" sz="2400" dirty="0" smtClean="0"/>
          </a:p>
          <a:p>
            <a:pPr lvl="0">
              <a:buFont typeface="Arial"/>
              <a:buChar char="•"/>
            </a:pPr>
            <a:r>
              <a:rPr lang="fr-CA" sz="2400" dirty="0" smtClean="0"/>
              <a:t> Signes </a:t>
            </a:r>
            <a:r>
              <a:rPr lang="fr-CA" sz="2400" dirty="0"/>
              <a:t>de </a:t>
            </a:r>
            <a:r>
              <a:rPr lang="fr-CA" sz="2400" dirty="0" err="1"/>
              <a:t>coagulopathie</a:t>
            </a:r>
            <a:endParaRPr lang="fr-FR" sz="2400" dirty="0" smtClean="0"/>
          </a:p>
          <a:p>
            <a:pPr lvl="0">
              <a:buFont typeface="Arial"/>
              <a:buChar char="•"/>
            </a:pPr>
            <a:r>
              <a:rPr lang="fr-CA" sz="2400" dirty="0" smtClean="0"/>
              <a:t> Signes </a:t>
            </a:r>
            <a:r>
              <a:rPr lang="fr-CA" sz="2400" dirty="0"/>
              <a:t>de malnutrition sévère</a:t>
            </a:r>
            <a:endParaRPr lang="fr-FR" sz="2400" dirty="0" smtClean="0"/>
          </a:p>
          <a:p>
            <a:pPr lvl="0">
              <a:buFont typeface="Arial"/>
              <a:buChar char="•"/>
            </a:pPr>
            <a:r>
              <a:rPr lang="fr-CA" sz="2400" dirty="0" smtClean="0"/>
              <a:t> Suspicion </a:t>
            </a:r>
            <a:r>
              <a:rPr lang="fr-CA" sz="2400" dirty="0"/>
              <a:t>de </a:t>
            </a:r>
            <a:r>
              <a:rPr lang="fr-CA" sz="2400" dirty="0" smtClean="0"/>
              <a:t>CIVD</a:t>
            </a:r>
            <a:endParaRPr lang="fr-FR" sz="2400" dirty="0" smtClean="0"/>
          </a:p>
          <a:p>
            <a:pPr lvl="0">
              <a:buFont typeface="Arial"/>
              <a:buChar char="•"/>
            </a:pPr>
            <a:r>
              <a:rPr lang="fr-CA" sz="2400" dirty="0" smtClean="0"/>
              <a:t> Morsure </a:t>
            </a:r>
            <a:r>
              <a:rPr lang="fr-CA" sz="2400" dirty="0"/>
              <a:t>de </a:t>
            </a:r>
            <a:r>
              <a:rPr lang="fr-CA" sz="2400" dirty="0" smtClean="0"/>
              <a:t>serpent</a:t>
            </a:r>
          </a:p>
          <a:p>
            <a:pPr lvl="0">
              <a:buFont typeface="Arial"/>
              <a:buChar char="•"/>
            </a:pPr>
            <a:r>
              <a:rPr lang="fr-CA" sz="2400" dirty="0" smtClean="0"/>
              <a:t> (Anamnèse impossible)</a:t>
            </a:r>
          </a:p>
          <a:p>
            <a:pPr lvl="0">
              <a:buFont typeface="Arial"/>
              <a:buChar char="•"/>
            </a:pPr>
            <a:endParaRPr lang="fr-CA" dirty="0" smtClean="0"/>
          </a:p>
          <a:p>
            <a:pPr lvl="0"/>
            <a:endParaRPr lang="fr-CA" dirty="0" smtClean="0"/>
          </a:p>
          <a:p>
            <a:pPr lvl="0"/>
            <a:endParaRPr lang="fr-CA" dirty="0" smtClean="0"/>
          </a:p>
          <a:p>
            <a:pPr lvl="0"/>
            <a:endParaRPr lang="fr-CA" dirty="0" smtClean="0"/>
          </a:p>
          <a:p>
            <a:pPr lvl="0"/>
            <a:endParaRPr lang="fr-CA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1447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Utilité du </a:t>
            </a:r>
            <a:r>
              <a:rPr lang="fr-FR" dirty="0" err="1" smtClean="0"/>
              <a:t>coagulogramme</a:t>
            </a:r>
            <a:r>
              <a:rPr lang="fr-FR" dirty="0" smtClean="0"/>
              <a:t> de </a:t>
            </a:r>
            <a:r>
              <a:rPr lang="fr-FR" b="1" u="sng" dirty="0" smtClean="0"/>
              <a:t>dépistage</a:t>
            </a:r>
            <a:r>
              <a:rPr lang="fr-FR" dirty="0" smtClean="0"/>
              <a:t>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Épistaxis</a:t>
            </a:r>
            <a:r>
              <a:rPr lang="fr-FR" sz="2400" dirty="0" smtClean="0"/>
              <a:t> (</a:t>
            </a:r>
            <a:r>
              <a:rPr lang="fr-FR" sz="2400" dirty="0" err="1" smtClean="0"/>
              <a:t>Emerg</a:t>
            </a:r>
            <a:r>
              <a:rPr lang="fr-FR" sz="2400" dirty="0" smtClean="0"/>
              <a:t> Med J 2011): Revue 3 études, 300 pts </a:t>
            </a:r>
          </a:p>
          <a:p>
            <a:r>
              <a:rPr lang="fr-FR" sz="2400" dirty="0" smtClean="0"/>
              <a:t>100% </a:t>
            </a:r>
            <a:r>
              <a:rPr lang="fr-FR" sz="2400" dirty="0" err="1" smtClean="0"/>
              <a:t>coagulopathies</a:t>
            </a:r>
            <a:r>
              <a:rPr lang="fr-FR" sz="2400" dirty="0" smtClean="0"/>
              <a:t> prévisibles par anamnèse + E/P</a:t>
            </a:r>
          </a:p>
          <a:p>
            <a:endParaRPr lang="fr-FR" sz="2400" dirty="0" smtClean="0">
              <a:sym typeface="Wingdings"/>
            </a:endParaRPr>
          </a:p>
          <a:p>
            <a:r>
              <a:rPr lang="fr-FR" sz="2400" b="1" u="sng" dirty="0" smtClean="0">
                <a:sym typeface="Wingdings"/>
              </a:rPr>
              <a:t>Angiographie</a:t>
            </a:r>
            <a:r>
              <a:rPr lang="fr-FR" sz="2400" dirty="0" smtClean="0">
                <a:sym typeface="Wingdings"/>
              </a:rPr>
              <a:t> (</a:t>
            </a:r>
            <a:r>
              <a:rPr lang="fr-FR" sz="2400" dirty="0" err="1" smtClean="0">
                <a:sym typeface="Wingdings"/>
              </a:rPr>
              <a:t>Radiology</a:t>
            </a:r>
            <a:r>
              <a:rPr lang="fr-FR" sz="2400" dirty="0" smtClean="0">
                <a:sym typeface="Wingdings"/>
              </a:rPr>
              <a:t> 1996): 1000 patients </a:t>
            </a:r>
          </a:p>
          <a:p>
            <a:r>
              <a:rPr lang="fr-FR" sz="2400" dirty="0" smtClean="0">
                <a:sym typeface="Wingdings"/>
              </a:rPr>
              <a:t>Aucun lien entre INR/PTT anormal et hématome fémoral</a:t>
            </a:r>
          </a:p>
          <a:p>
            <a:endParaRPr lang="fr-FR" sz="2400" dirty="0" smtClean="0">
              <a:sym typeface="Wingdings"/>
            </a:endParaRPr>
          </a:p>
          <a:p>
            <a:r>
              <a:rPr lang="fr-FR" sz="2400" b="1" u="sng" dirty="0" smtClean="0">
                <a:sym typeface="Wingdings"/>
              </a:rPr>
              <a:t>Procédures invasives diverses</a:t>
            </a:r>
            <a:r>
              <a:rPr lang="fr-FR" sz="2400" dirty="0" smtClean="0">
                <a:sym typeface="Wingdings"/>
              </a:rPr>
              <a:t> (Transfusion 2005) : Revue 25 études </a:t>
            </a:r>
          </a:p>
          <a:p>
            <a:r>
              <a:rPr lang="fr-FR" sz="2400" dirty="0" smtClean="0">
                <a:sym typeface="Wingdings"/>
              </a:rPr>
              <a:t>Pas de lien clair entre INR/PTT anormal et risque de saignement</a:t>
            </a:r>
          </a:p>
          <a:p>
            <a:endParaRPr lang="fr-FR" sz="2400" dirty="0" smtClean="0">
              <a:sym typeface="Wingdings"/>
            </a:endParaRPr>
          </a:p>
          <a:p>
            <a:r>
              <a:rPr lang="fr-FR" sz="2400" b="1" dirty="0" err="1" smtClean="0">
                <a:sym typeface="Wingdings"/>
              </a:rPr>
              <a:t>Pré-opératoire</a:t>
            </a:r>
            <a:r>
              <a:rPr lang="fr-FR" sz="2400" b="1" dirty="0" smtClean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(</a:t>
            </a:r>
            <a:r>
              <a:rPr lang="fr-FR" sz="2400" dirty="0" err="1" smtClean="0">
                <a:sym typeface="Wingdings"/>
              </a:rPr>
              <a:t>Plos</a:t>
            </a:r>
            <a:r>
              <a:rPr lang="fr-FR" sz="2400" dirty="0" smtClean="0">
                <a:sym typeface="Wingdings"/>
              </a:rPr>
              <a:t> One 2015): 400 000 patients </a:t>
            </a:r>
          </a:p>
          <a:p>
            <a:r>
              <a:rPr lang="fr-FR" sz="2400" dirty="0" smtClean="0">
                <a:sym typeface="Wingdings"/>
              </a:rPr>
              <a:t>&gt; 95 % des </a:t>
            </a:r>
            <a:r>
              <a:rPr lang="fr-FR" sz="2400" dirty="0" err="1" smtClean="0">
                <a:sym typeface="Wingdings"/>
              </a:rPr>
              <a:t>coagulogrammes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non-indiqués</a:t>
            </a:r>
            <a:endParaRPr lang="fr-FR" sz="2400" dirty="0" smtClean="0">
              <a:sym typeface="Wingdings"/>
            </a:endParaRPr>
          </a:p>
          <a:p>
            <a:endParaRPr lang="fr-FR" b="1" u="sng" dirty="0" smtClean="0">
              <a:sym typeface="Wingdings"/>
            </a:endParaRPr>
          </a:p>
          <a:p>
            <a:pPr lvl="1">
              <a:buFont typeface="Arial"/>
              <a:buChar char="•"/>
            </a:pPr>
            <a:endParaRPr lang="fr-FR" dirty="0">
              <a:sym typeface="Wingding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2188</TotalTime>
  <Words>1365</Words>
  <Application>Microsoft Macintosh PowerPoint</Application>
  <PresentationFormat>On-screen Show (4:3)</PresentationFormat>
  <Paragraphs>245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Projet d’érudition et qualité de l’acte</vt:lpstr>
      <vt:lpstr>mISE EN CONTEXTE…</vt:lpstr>
      <vt:lpstr>Mise en contexte….</vt:lpstr>
      <vt:lpstr>Prescription judicieuse de tests paracliniques </vt:lpstr>
      <vt:lpstr>Recherche du test de laboratoire pertinent ardue </vt:lpstr>
      <vt:lpstr>Le coagulogramme à l’urgence</vt:lpstr>
      <vt:lpstr>Slide 7</vt:lpstr>
      <vt:lpstr>Slide 8</vt:lpstr>
      <vt:lpstr>Utilité du coagulogramme de dépistage? </vt:lpstr>
      <vt:lpstr>La coagulopathie occulte</vt:lpstr>
      <vt:lpstr>La coagulopathie occulte</vt:lpstr>
      <vt:lpstr>EST-ce un sujet pertinent?</vt:lpstr>
      <vt:lpstr>Slide 13</vt:lpstr>
      <vt:lpstr>Le coagulogramme en dRS </vt:lpstr>
      <vt:lpstr>Revue de littérature: mÉTHODOLOGIE</vt:lpstr>
      <vt:lpstr>1) Schwartz 2005 </vt:lpstr>
      <vt:lpstr>2) Kochert et al 2012</vt:lpstr>
      <vt:lpstr>3) Beardsell 2012</vt:lpstr>
      <vt:lpstr>Conclusion de ces études</vt:lpstr>
      <vt:lpstr>Pistes de « solution »</vt:lpstr>
      <vt:lpstr>Conclusion</vt:lpstr>
      <vt:lpstr>Bibliographie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Jean-Simon Cantin</dc:creator>
  <cp:lastModifiedBy>Jean-Simon Cantin</cp:lastModifiedBy>
  <cp:revision>61</cp:revision>
  <dcterms:created xsi:type="dcterms:W3CDTF">2017-05-25T14:17:28Z</dcterms:created>
  <dcterms:modified xsi:type="dcterms:W3CDTF">2017-05-25T14:22:39Z</dcterms:modified>
</cp:coreProperties>
</file>