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938" r:id="rId2"/>
  </p:sldMasterIdLst>
  <p:notesMasterIdLst>
    <p:notesMasterId r:id="rId34"/>
  </p:notesMasterIdLst>
  <p:handoutMasterIdLst>
    <p:handoutMasterId r:id="rId35"/>
  </p:handoutMasterIdLst>
  <p:sldIdLst>
    <p:sldId id="256" r:id="rId3"/>
    <p:sldId id="271" r:id="rId4"/>
    <p:sldId id="258" r:id="rId5"/>
    <p:sldId id="259" r:id="rId6"/>
    <p:sldId id="260" r:id="rId7"/>
    <p:sldId id="261" r:id="rId8"/>
    <p:sldId id="262" r:id="rId9"/>
    <p:sldId id="279" r:id="rId10"/>
    <p:sldId id="263" r:id="rId11"/>
    <p:sldId id="264" r:id="rId12"/>
    <p:sldId id="268" r:id="rId13"/>
    <p:sldId id="269" r:id="rId14"/>
    <p:sldId id="270" r:id="rId15"/>
    <p:sldId id="287" r:id="rId16"/>
    <p:sldId id="278" r:id="rId17"/>
    <p:sldId id="291" r:id="rId18"/>
    <p:sldId id="294" r:id="rId19"/>
    <p:sldId id="295" r:id="rId20"/>
    <p:sldId id="296" r:id="rId21"/>
    <p:sldId id="286" r:id="rId22"/>
    <p:sldId id="297" r:id="rId23"/>
    <p:sldId id="275" r:id="rId24"/>
    <p:sldId id="276" r:id="rId25"/>
    <p:sldId id="289" r:id="rId26"/>
    <p:sldId id="290" r:id="rId27"/>
    <p:sldId id="292" r:id="rId28"/>
    <p:sldId id="293" r:id="rId29"/>
    <p:sldId id="265" r:id="rId30"/>
    <p:sldId id="285" r:id="rId31"/>
    <p:sldId id="266" r:id="rId32"/>
    <p:sldId id="277"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29" autoAdjust="0"/>
  </p:normalViewPr>
  <p:slideViewPr>
    <p:cSldViewPr snapToGrid="0">
      <p:cViewPr varScale="1">
        <p:scale>
          <a:sx n="84" d="100"/>
          <a:sy n="84" d="100"/>
        </p:scale>
        <p:origin x="12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fr-CA" dirty="0">
                <a:solidFill>
                  <a:srgbClr val="0070C0"/>
                </a:solidFill>
              </a:rPr>
              <a:t>Prévalence de l'obésité </a:t>
            </a:r>
            <a:r>
              <a:rPr lang="fr-CA" dirty="0" err="1">
                <a:solidFill>
                  <a:srgbClr val="0070C0"/>
                </a:solidFill>
              </a:rPr>
              <a:t>autodéclarée</a:t>
            </a:r>
            <a:r>
              <a:rPr lang="fr-CA" dirty="0">
                <a:solidFill>
                  <a:srgbClr val="0070C0"/>
                </a:solidFill>
              </a:rPr>
              <a:t> au Canada chez les femmes </a:t>
            </a:r>
          </a:p>
          <a:p>
            <a:pPr>
              <a:defRPr/>
            </a:pPr>
            <a:r>
              <a:rPr lang="fr-CA" dirty="0">
                <a:solidFill>
                  <a:srgbClr val="0070C0"/>
                </a:solidFill>
              </a:rPr>
              <a:t>(2007-2008)</a:t>
            </a:r>
          </a:p>
        </c:rich>
      </c:tx>
      <c:layout>
        <c:manualLayout>
          <c:xMode val="edge"/>
          <c:yMode val="edge"/>
          <c:x val="9.7290645481210941E-2"/>
          <c:y val="5.240446326769432E-3"/>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Prévalence de l'obsité autodéclarée au Cananda chez les femmes (2007-2008)</c:v>
                </c:pt>
              </c:strCache>
            </c:strRef>
          </c:tx>
          <c:spPr>
            <a:solidFill>
              <a:srgbClr val="00B0F0"/>
            </a:solid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Feuil1!$A$2:$A$5</c:f>
              <c:strCache>
                <c:ptCount val="4"/>
                <c:pt idx="0">
                  <c:v>12 à 17 ans</c:v>
                </c:pt>
                <c:pt idx="1">
                  <c:v>18-19 ans</c:v>
                </c:pt>
                <c:pt idx="2">
                  <c:v>20-24 ans</c:v>
                </c:pt>
                <c:pt idx="3">
                  <c:v>25-34 ans</c:v>
                </c:pt>
              </c:strCache>
            </c:strRef>
          </c:cat>
          <c:val>
            <c:numRef>
              <c:f>Feuil1!$B$2:$B$5</c:f>
              <c:numCache>
                <c:formatCode>General</c:formatCode>
                <c:ptCount val="4"/>
                <c:pt idx="0">
                  <c:v>8.3000000000000007</c:v>
                </c:pt>
                <c:pt idx="1">
                  <c:v>5.5</c:v>
                </c:pt>
                <c:pt idx="2">
                  <c:v>18.399999999999999</c:v>
                </c:pt>
                <c:pt idx="3">
                  <c:v>13.3</c:v>
                </c:pt>
              </c:numCache>
            </c:numRef>
          </c:val>
          <c:extLst xmlns:c16r2="http://schemas.microsoft.com/office/drawing/2015/06/chart">
            <c:ext xmlns:c16="http://schemas.microsoft.com/office/drawing/2014/chart" uri="{C3380CC4-5D6E-409C-BE32-E72D297353CC}">
              <c16:uniqueId val="{00000000-7618-4907-A238-C2A0A6682277}"/>
            </c:ext>
          </c:extLst>
        </c:ser>
        <c:dLbls>
          <c:dLblPos val="outEnd"/>
          <c:showLegendKey val="0"/>
          <c:showVal val="1"/>
          <c:showCatName val="0"/>
          <c:showSerName val="0"/>
          <c:showPercent val="0"/>
          <c:showBubbleSize val="0"/>
        </c:dLbls>
        <c:gapWidth val="164"/>
        <c:overlap val="-22"/>
        <c:axId val="280810536"/>
        <c:axId val="280809752"/>
      </c:barChart>
      <c:catAx>
        <c:axId val="280810536"/>
        <c:scaling>
          <c:orientation val="minMax"/>
        </c:scaling>
        <c:delete val="0"/>
        <c:axPos val="b"/>
        <c:title>
          <c:tx>
            <c:rich>
              <a:bodyPr rot="0" spcFirstLastPara="1" vertOverflow="ellipsis" vert="horz" wrap="square" anchor="ctr" anchorCtr="1"/>
              <a:lstStyle/>
              <a:p>
                <a:pPr>
                  <a:defRPr sz="1800" b="1" i="0" u="none" strike="noStrike" kern="1200" baseline="0">
                    <a:solidFill>
                      <a:srgbClr val="0070C0"/>
                    </a:solidFill>
                    <a:latin typeface="+mn-lt"/>
                    <a:ea typeface="+mn-ea"/>
                    <a:cs typeface="+mn-cs"/>
                  </a:defRPr>
                </a:pPr>
                <a:r>
                  <a:rPr lang="fr-CA" sz="1800">
                    <a:solidFill>
                      <a:srgbClr val="0070C0"/>
                    </a:solidFill>
                  </a:rPr>
                  <a:t>Catégorie d’âge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0070C0"/>
                  </a:solidFill>
                  <a:latin typeface="+mn-lt"/>
                  <a:ea typeface="+mn-ea"/>
                  <a:cs typeface="+mn-cs"/>
                </a:defRPr>
              </a:pPr>
              <a:endParaRPr lang="fr-FR"/>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fr-FR"/>
          </a:p>
        </c:txPr>
        <c:crossAx val="280809752"/>
        <c:crosses val="autoZero"/>
        <c:auto val="1"/>
        <c:lblAlgn val="ctr"/>
        <c:lblOffset val="100"/>
        <c:noMultiLvlLbl val="0"/>
      </c:catAx>
      <c:valAx>
        <c:axId val="280809752"/>
        <c:scaling>
          <c:orientation val="minMax"/>
        </c:scaling>
        <c:delete val="0"/>
        <c:axPos val="l"/>
        <c:title>
          <c:tx>
            <c:rich>
              <a:bodyPr rot="-5400000" spcFirstLastPara="1" vertOverflow="ellipsis" vert="horz" wrap="square" anchor="ctr" anchorCtr="1"/>
              <a:lstStyle/>
              <a:p>
                <a:pPr>
                  <a:defRPr sz="1800" b="1" i="0" u="none" strike="noStrike" kern="1200" baseline="0">
                    <a:solidFill>
                      <a:srgbClr val="0070C0"/>
                    </a:solidFill>
                    <a:latin typeface="+mn-lt"/>
                    <a:ea typeface="+mn-ea"/>
                    <a:cs typeface="+mn-cs"/>
                  </a:defRPr>
                </a:pPr>
                <a:r>
                  <a:rPr lang="fr-CA" sz="1800">
                    <a:solidFill>
                      <a:srgbClr val="0070C0"/>
                    </a:solidFill>
                  </a:rPr>
                  <a:t>Pourcentage</a:t>
                </a:r>
              </a:p>
            </c:rich>
          </c:tx>
          <c:overlay val="0"/>
          <c:spPr>
            <a:noFill/>
            <a:ln>
              <a:noFill/>
            </a:ln>
            <a:effectLst/>
          </c:spPr>
          <c:txPr>
            <a:bodyPr rot="-5400000" spcFirstLastPara="1" vertOverflow="ellipsis" vert="horz" wrap="square" anchor="ctr" anchorCtr="1"/>
            <a:lstStyle/>
            <a:p>
              <a:pPr>
                <a:defRPr sz="1800" b="1" i="0" u="none" strike="noStrike" kern="1200" baseline="0">
                  <a:solidFill>
                    <a:srgbClr val="0070C0"/>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70C0"/>
                </a:solidFill>
                <a:latin typeface="+mn-lt"/>
                <a:ea typeface="+mn-ea"/>
                <a:cs typeface="+mn-cs"/>
              </a:defRPr>
            </a:pPr>
            <a:endParaRPr lang="fr-FR"/>
          </a:p>
        </c:txPr>
        <c:crossAx val="280810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48F15E-8EA1-45BC-AF85-F627E1C8C10F}" type="datetimeFigureOut">
              <a:rPr lang="fr-CA" smtClean="0"/>
              <a:t>2017-05-30</a:t>
            </a:fld>
            <a:endParaRPr lang="fr-CA"/>
          </a:p>
        </p:txBody>
      </p:sp>
      <p:sp>
        <p:nvSpPr>
          <p:cNvPr id="4" name="Espace réservé du pied de page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5752D65-D0BC-4DC3-A32E-34B16F27D97E}" type="slidenum">
              <a:rPr lang="fr-CA" smtClean="0"/>
              <a:t>‹N°›</a:t>
            </a:fld>
            <a:endParaRPr lang="fr-CA"/>
          </a:p>
        </p:txBody>
      </p:sp>
    </p:spTree>
    <p:extLst>
      <p:ext uri="{BB962C8B-B14F-4D97-AF65-F5344CB8AC3E}">
        <p14:creationId xmlns:p14="http://schemas.microsoft.com/office/powerpoint/2010/main" val="412014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699D881-4863-48C4-92A6-DA0560A55BE0}" type="datetimeFigureOut">
              <a:rPr lang="fr-CA" smtClean="0"/>
              <a:t>2017-05-30</a:t>
            </a:fld>
            <a:endParaRPr lang="fr-CA"/>
          </a:p>
        </p:txBody>
      </p:sp>
      <p:sp>
        <p:nvSpPr>
          <p:cNvPr id="4" name="Espace réservé de l'image des diapositives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8A5C94-10A2-4B8F-997B-8645BC8CFDC5}" type="slidenum">
              <a:rPr lang="fr-CA" smtClean="0"/>
              <a:t>‹N°›</a:t>
            </a:fld>
            <a:endParaRPr lang="fr-CA"/>
          </a:p>
        </p:txBody>
      </p:sp>
    </p:spTree>
    <p:extLst>
      <p:ext uri="{BB962C8B-B14F-4D97-AF65-F5344CB8AC3E}">
        <p14:creationId xmlns:p14="http://schemas.microsoft.com/office/powerpoint/2010/main" val="192737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Pourquoi </a:t>
            </a:r>
            <a:r>
              <a:rPr lang="fr-CA" dirty="0" err="1"/>
              <a:t>sintéresser</a:t>
            </a:r>
            <a:r>
              <a:rPr lang="fr-CA" dirty="0"/>
              <a:t> a </a:t>
            </a:r>
            <a:r>
              <a:rPr lang="fr-CA" dirty="0" err="1"/>
              <a:t>lobésité</a:t>
            </a:r>
            <a:r>
              <a:rPr lang="fr-CA" dirty="0"/>
              <a:t> chez la femme enceinte? En raison de la prévalence accrue</a:t>
            </a:r>
          </a:p>
          <a:p>
            <a:r>
              <a:rPr lang="fr-CA" dirty="0"/>
              <a:t>On risque de</a:t>
            </a:r>
            <a:r>
              <a:rPr lang="fr-CA" baseline="0" dirty="0"/>
              <a:t> </a:t>
            </a:r>
            <a:r>
              <a:rPr lang="fr-CA" baseline="0" dirty="0" err="1"/>
              <a:t>retouver</a:t>
            </a:r>
            <a:r>
              <a:rPr lang="fr-CA" baseline="0" dirty="0"/>
              <a:t> en clinique de + en + de F obèses sans autre </a:t>
            </a:r>
            <a:r>
              <a:rPr lang="fr-CA" baseline="0" dirty="0" err="1"/>
              <a:t>fact</a:t>
            </a:r>
            <a:r>
              <a:rPr lang="fr-CA" baseline="0" dirty="0"/>
              <a:t> de risque </a:t>
            </a:r>
            <a:endParaRPr lang="fr-CA"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2</a:t>
            </a:fld>
            <a:endParaRPr lang="fr-CA"/>
          </a:p>
        </p:txBody>
      </p:sp>
    </p:spTree>
    <p:extLst>
      <p:ext uri="{BB962C8B-B14F-4D97-AF65-F5344CB8AC3E}">
        <p14:creationId xmlns:p14="http://schemas.microsoft.com/office/powerpoint/2010/main" val="241402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NNPt</a:t>
            </a:r>
            <a:r>
              <a:rPr lang="fr-CA" baseline="0" dirty="0"/>
              <a:t> = </a:t>
            </a:r>
            <a:r>
              <a:rPr lang="fr-CA" baseline="0" dirty="0" err="1"/>
              <a:t>number</a:t>
            </a:r>
            <a:r>
              <a:rPr lang="fr-CA" baseline="0" dirty="0"/>
              <a:t> </a:t>
            </a:r>
            <a:r>
              <a:rPr lang="fr-CA" baseline="0" dirty="0" err="1"/>
              <a:t>needed</a:t>
            </a:r>
            <a:r>
              <a:rPr lang="fr-CA" baseline="0" dirty="0"/>
              <a:t> to </a:t>
            </a:r>
            <a:r>
              <a:rPr lang="fr-CA" baseline="0" dirty="0" err="1"/>
              <a:t>prevent</a:t>
            </a:r>
            <a:r>
              <a:rPr lang="fr-CA" baseline="0" dirty="0"/>
              <a:t>. Si on confère à l’aspirine une capacité de réduction du risque de 10% de pré-éclampsie, on voit qu’on ait sous la valeur seuil de 250 patientes et donc que ça vaudrait la peine de traiter avec de l’aspirine vu la réduction du risque que ça apporte. Si l’ASA a un effet intrinsèque de diminution du risque de 10% on n’a besoin de traiter un </a:t>
            </a:r>
            <a:r>
              <a:rPr lang="fr-CA" baseline="0" dirty="0" err="1"/>
              <a:t>nbre</a:t>
            </a:r>
            <a:r>
              <a:rPr lang="fr-CA" baseline="0" dirty="0"/>
              <a:t> x de patientes pour prévenir un cas qui est plus grand que si l’effet intrinsèque de l’aspirine de réduction du risque est de 30 ou 50%. DONC SELON EUX POURRAIT VALOIR LA PEINE VU QUE TX SUR COURTE PÉRIODE DE TEMPS DE DONNER DE L’ASA POUR DIMINUER LE RISQUE CHEZ PATIENTE OBÈSE. *****EXERCICES PAS FAIT POUR PTE EN SURPOIDS****</a:t>
            </a:r>
            <a:endParaRPr lang="fr-CA"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29</a:t>
            </a:fld>
            <a:endParaRPr lang="fr-CA"/>
          </a:p>
        </p:txBody>
      </p:sp>
    </p:spTree>
    <p:extLst>
      <p:ext uri="{BB962C8B-B14F-4D97-AF65-F5344CB8AC3E}">
        <p14:creationId xmlns:p14="http://schemas.microsoft.com/office/powerpoint/2010/main" val="289210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3</a:t>
            </a:fld>
            <a:endParaRPr lang="fr-CA"/>
          </a:p>
        </p:txBody>
      </p:sp>
    </p:spTree>
    <p:extLst>
      <p:ext uri="{BB962C8B-B14F-4D97-AF65-F5344CB8AC3E}">
        <p14:creationId xmlns:p14="http://schemas.microsoft.com/office/powerpoint/2010/main" val="2422809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surpoids donne</a:t>
            </a:r>
            <a:r>
              <a:rPr lang="fr-CA" baseline="0" dirty="0"/>
              <a:t> un risque plus grand de </a:t>
            </a:r>
            <a:r>
              <a:rPr lang="fr-CA" baseline="0" dirty="0" err="1"/>
              <a:t>dév</a:t>
            </a:r>
            <a:r>
              <a:rPr lang="fr-CA" baseline="0" dirty="0"/>
              <a:t> de la PE et le risque est encre plus grand lorsque l’IMC augmente </a:t>
            </a:r>
          </a:p>
          <a:p>
            <a:r>
              <a:rPr lang="fr-CA" baseline="0" dirty="0"/>
              <a:t>Même principe pour le taux de survenu de PE qui est démontré plus grand chez les </a:t>
            </a:r>
            <a:r>
              <a:rPr lang="fr-CA" baseline="0" dirty="0" err="1"/>
              <a:t>pte</a:t>
            </a:r>
            <a:r>
              <a:rPr lang="fr-CA" baseline="0" dirty="0"/>
              <a:t> obèse comparée avec celles ayant un surplus de poids</a:t>
            </a:r>
            <a:endParaRPr lang="fr-CA"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14</a:t>
            </a:fld>
            <a:endParaRPr lang="fr-CA"/>
          </a:p>
        </p:txBody>
      </p:sp>
    </p:spTree>
    <p:extLst>
      <p:ext uri="{BB962C8B-B14F-4D97-AF65-F5344CB8AC3E}">
        <p14:creationId xmlns:p14="http://schemas.microsoft.com/office/powerpoint/2010/main" val="203239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Pas</a:t>
            </a:r>
            <a:r>
              <a:rPr lang="fr-CA" baseline="0" dirty="0"/>
              <a:t> de comparaison entre les sous-groupes </a:t>
            </a:r>
          </a:p>
          <a:p>
            <a:r>
              <a:rPr lang="fr-CA" baseline="0" dirty="0" err="1"/>
              <a:t>C-a-d</a:t>
            </a:r>
            <a:r>
              <a:rPr lang="fr-CA" baseline="0" dirty="0"/>
              <a:t> entre </a:t>
            </a:r>
            <a:r>
              <a:rPr lang="fr-CA" baseline="0" dirty="0" err="1"/>
              <a:t>imc</a:t>
            </a:r>
            <a:r>
              <a:rPr lang="fr-CA" baseline="0" dirty="0"/>
              <a:t> &gt; 25 et </a:t>
            </a:r>
            <a:r>
              <a:rPr lang="fr-CA" baseline="0" dirty="0" err="1"/>
              <a:t>imc</a:t>
            </a:r>
            <a:r>
              <a:rPr lang="fr-CA" baseline="0" dirty="0"/>
              <a:t> &gt; 30 </a:t>
            </a:r>
            <a:r>
              <a:rPr lang="fr-CA" baseline="0" dirty="0" err="1"/>
              <a:t>etc</a:t>
            </a:r>
            <a:r>
              <a:rPr lang="fr-CA" baseline="0" dirty="0"/>
              <a:t>  </a:t>
            </a:r>
            <a:r>
              <a:rPr lang="fr-CA" baseline="0" dirty="0" err="1"/>
              <a:t>imc</a:t>
            </a:r>
            <a:r>
              <a:rPr lang="fr-CA" baseline="0" dirty="0"/>
              <a:t> &gt; 40 … donc entre </a:t>
            </a:r>
            <a:r>
              <a:rPr lang="fr-CA" baseline="0" dirty="0" err="1"/>
              <a:t>imc</a:t>
            </a:r>
            <a:r>
              <a:rPr lang="fr-CA" baseline="0" dirty="0"/>
              <a:t> N et surpoids = statistiquement </a:t>
            </a:r>
            <a:r>
              <a:rPr lang="fr-CA" baseline="0" dirty="0" err="1"/>
              <a:t>sign</a:t>
            </a:r>
            <a:r>
              <a:rPr lang="fr-CA" baseline="0" dirty="0"/>
              <a:t>, mais est-ce que ton risque est encore +++ élevé si tu es à 40 </a:t>
            </a:r>
            <a:r>
              <a:rPr lang="fr-CA" baseline="0" dirty="0" err="1"/>
              <a:t>imc</a:t>
            </a:r>
            <a:r>
              <a:rPr lang="fr-CA" baseline="0" dirty="0"/>
              <a:t> (ex) </a:t>
            </a:r>
            <a:r>
              <a:rPr lang="fr-CA" baseline="0" dirty="0" err="1"/>
              <a:t>pcq</a:t>
            </a:r>
            <a:r>
              <a:rPr lang="fr-CA" baseline="0" dirty="0"/>
              <a:t> </a:t>
            </a:r>
            <a:r>
              <a:rPr lang="fr-CA" baseline="0" dirty="0" err="1"/>
              <a:t>aug</a:t>
            </a:r>
            <a:r>
              <a:rPr lang="fr-CA" baseline="0" dirty="0"/>
              <a:t> de 10% entre les deux. Auraient été bien de savoir si </a:t>
            </a:r>
            <a:r>
              <a:rPr lang="fr-CA" baseline="0" dirty="0" err="1"/>
              <a:t>cest</a:t>
            </a:r>
            <a:r>
              <a:rPr lang="fr-CA" baseline="0" dirty="0"/>
              <a:t> significatif pour nous dire que ça faudrait plus la peine de donner asa à </a:t>
            </a:r>
            <a:r>
              <a:rPr lang="fr-CA" baseline="0" dirty="0" err="1"/>
              <a:t>imc</a:t>
            </a:r>
            <a:r>
              <a:rPr lang="fr-CA" baseline="0" dirty="0"/>
              <a:t> 40 vs </a:t>
            </a:r>
            <a:r>
              <a:rPr lang="fr-CA" baseline="0" dirty="0" err="1"/>
              <a:t>imc</a:t>
            </a:r>
            <a:r>
              <a:rPr lang="fr-CA" baseline="0" dirty="0"/>
              <a:t> 25 bien que les deux soient significatif (stat)</a:t>
            </a:r>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15</a:t>
            </a:fld>
            <a:endParaRPr lang="fr-CA"/>
          </a:p>
        </p:txBody>
      </p:sp>
    </p:spTree>
    <p:extLst>
      <p:ext uri="{BB962C8B-B14F-4D97-AF65-F5344CB8AC3E}">
        <p14:creationId xmlns:p14="http://schemas.microsoft.com/office/powerpoint/2010/main" val="160607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Pas</a:t>
            </a:r>
            <a:r>
              <a:rPr lang="fr-CA" baseline="0" dirty="0"/>
              <a:t> de comparaison entre les sous-groupes </a:t>
            </a:r>
          </a:p>
          <a:p>
            <a:r>
              <a:rPr lang="fr-CA" baseline="0" dirty="0" err="1"/>
              <a:t>C-a-d</a:t>
            </a:r>
            <a:r>
              <a:rPr lang="fr-CA" baseline="0" dirty="0"/>
              <a:t> entre </a:t>
            </a:r>
            <a:r>
              <a:rPr lang="fr-CA" baseline="0" dirty="0" err="1"/>
              <a:t>imc</a:t>
            </a:r>
            <a:r>
              <a:rPr lang="fr-CA" baseline="0" dirty="0"/>
              <a:t> &gt; 25 et </a:t>
            </a:r>
            <a:r>
              <a:rPr lang="fr-CA" baseline="0" dirty="0" err="1"/>
              <a:t>imc</a:t>
            </a:r>
            <a:r>
              <a:rPr lang="fr-CA" baseline="0" dirty="0"/>
              <a:t> &gt; 30 </a:t>
            </a:r>
            <a:r>
              <a:rPr lang="fr-CA" baseline="0" dirty="0" err="1"/>
              <a:t>etc</a:t>
            </a:r>
            <a:r>
              <a:rPr lang="fr-CA" baseline="0" dirty="0"/>
              <a:t>  </a:t>
            </a:r>
            <a:r>
              <a:rPr lang="fr-CA" baseline="0" dirty="0" err="1"/>
              <a:t>imc</a:t>
            </a:r>
            <a:r>
              <a:rPr lang="fr-CA" baseline="0" dirty="0"/>
              <a:t> &gt; 40 … donc entre </a:t>
            </a:r>
            <a:r>
              <a:rPr lang="fr-CA" baseline="0" dirty="0" err="1"/>
              <a:t>imc</a:t>
            </a:r>
            <a:r>
              <a:rPr lang="fr-CA" baseline="0" dirty="0"/>
              <a:t> N et surpoids = statistiquement </a:t>
            </a:r>
            <a:r>
              <a:rPr lang="fr-CA" baseline="0" dirty="0" err="1"/>
              <a:t>sign</a:t>
            </a:r>
            <a:r>
              <a:rPr lang="fr-CA" baseline="0" dirty="0"/>
              <a:t>, mais est-ce que ton risque est encore +++ élevé si tu es à 40 </a:t>
            </a:r>
            <a:r>
              <a:rPr lang="fr-CA" baseline="0" dirty="0" err="1"/>
              <a:t>imc</a:t>
            </a:r>
            <a:r>
              <a:rPr lang="fr-CA" baseline="0" dirty="0"/>
              <a:t> (ex) </a:t>
            </a:r>
            <a:r>
              <a:rPr lang="fr-CA" baseline="0" dirty="0" err="1"/>
              <a:t>pcq</a:t>
            </a:r>
            <a:r>
              <a:rPr lang="fr-CA" baseline="0" dirty="0"/>
              <a:t> </a:t>
            </a:r>
            <a:r>
              <a:rPr lang="fr-CA" baseline="0" dirty="0" err="1"/>
              <a:t>aug</a:t>
            </a:r>
            <a:r>
              <a:rPr lang="fr-CA" baseline="0" dirty="0"/>
              <a:t> de 10% entre les deux. Auraient été bien de savoir si </a:t>
            </a:r>
            <a:r>
              <a:rPr lang="fr-CA" baseline="0" dirty="0" err="1"/>
              <a:t>cest</a:t>
            </a:r>
            <a:r>
              <a:rPr lang="fr-CA" baseline="0" dirty="0"/>
              <a:t> significatif pour nous dire que ça faudrait plus la peine de donner asa à </a:t>
            </a:r>
            <a:r>
              <a:rPr lang="fr-CA" baseline="0" dirty="0" err="1"/>
              <a:t>imc</a:t>
            </a:r>
            <a:r>
              <a:rPr lang="fr-CA" baseline="0" dirty="0"/>
              <a:t> 40 vs </a:t>
            </a:r>
            <a:r>
              <a:rPr lang="fr-CA" baseline="0" dirty="0" err="1"/>
              <a:t>imc</a:t>
            </a:r>
            <a:r>
              <a:rPr lang="fr-CA" baseline="0" dirty="0"/>
              <a:t> 25 bien que les deux soient significatif (stat)</a:t>
            </a:r>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16</a:t>
            </a:fld>
            <a:endParaRPr lang="fr-CA"/>
          </a:p>
        </p:txBody>
      </p:sp>
    </p:spTree>
    <p:extLst>
      <p:ext uri="{BB962C8B-B14F-4D97-AF65-F5344CB8AC3E}">
        <p14:creationId xmlns:p14="http://schemas.microsoft.com/office/powerpoint/2010/main" val="363894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Ajustement = bon pour diminuer facteur de confusion</a:t>
            </a:r>
            <a:r>
              <a:rPr lang="fr-CA" baseline="0" dirty="0"/>
              <a:t> </a:t>
            </a:r>
            <a:endParaRPr lang="fr-CA" dirty="0"/>
          </a:p>
          <a:p>
            <a:r>
              <a:rPr lang="fr-CA" dirty="0"/>
              <a:t>Biais d’attribution = biais causé</a:t>
            </a:r>
            <a:r>
              <a:rPr lang="fr-CA" baseline="0" dirty="0"/>
              <a:t> par les différences dans les caractéristiques des femmes à l’étude (</a:t>
            </a:r>
            <a:r>
              <a:rPr lang="fr-CA" baseline="0" dirty="0" err="1"/>
              <a:t>c-a-d</a:t>
            </a:r>
            <a:r>
              <a:rPr lang="fr-CA" baseline="0" dirty="0"/>
              <a:t> tableau 1 de l’étude) </a:t>
            </a:r>
          </a:p>
          <a:p>
            <a:r>
              <a:rPr lang="fr-CA" baseline="0" dirty="0"/>
              <a:t>Dose ASA selon revue </a:t>
            </a:r>
            <a:r>
              <a:rPr lang="fr-CA" baseline="0" dirty="0" err="1"/>
              <a:t>cohrane</a:t>
            </a:r>
            <a:r>
              <a:rPr lang="fr-CA" baseline="0" dirty="0"/>
              <a:t> = a75 mg die vs dose de 80 que nous utilisons</a:t>
            </a:r>
          </a:p>
          <a:p>
            <a:r>
              <a:rPr lang="fr-CA" baseline="0" dirty="0"/>
              <a:t>Biais de migration des données ( données manquantes = simplement exclues </a:t>
            </a:r>
            <a:r>
              <a:rPr lang="fr-CA" baseline="0" dirty="0">
                <a:sym typeface="Wingdings" panose="05000000000000000000" pitchFamily="2" charset="2"/>
              </a:rPr>
              <a:t> pas de </a:t>
            </a:r>
            <a:r>
              <a:rPr lang="fr-CA" baseline="0" dirty="0" err="1">
                <a:sym typeface="Wingdings" panose="05000000000000000000" pitchFamily="2" charset="2"/>
              </a:rPr>
              <a:t>worst</a:t>
            </a:r>
            <a:r>
              <a:rPr lang="fr-CA" baseline="0" dirty="0">
                <a:sym typeface="Wingdings" panose="05000000000000000000" pitchFamily="2" charset="2"/>
              </a:rPr>
              <a:t> case scenario)</a:t>
            </a:r>
            <a:endParaRPr lang="fr-CA" baseline="0"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19</a:t>
            </a:fld>
            <a:endParaRPr lang="fr-CA"/>
          </a:p>
        </p:txBody>
      </p:sp>
    </p:spTree>
    <p:extLst>
      <p:ext uri="{BB962C8B-B14F-4D97-AF65-F5344CB8AC3E}">
        <p14:creationId xmlns:p14="http://schemas.microsoft.com/office/powerpoint/2010/main" val="1846272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Les auteurs procèdent à un calcul de la fraction attribuable de la population afin de remettre en contexte les facteurs de risque les plus prévalent dans la population à l’étude. L’utilisation de la fraction attribuable permet d’attribuer un poids plus grand aux facteurs de risque les plus prévalent. Il est ainsi démontré que bien qu’il soit le facteur de risque le plus important de pré-éclampsie, le syndrome anticorps anti-phopholipides étant le moins prévalent dans la population, il ne représente qu’une faible proportion des pré-éclampsie (</a:t>
            </a:r>
            <a:r>
              <a:rPr lang="fr-CA" dirty="0" err="1"/>
              <a:t>cf</a:t>
            </a:r>
            <a:r>
              <a:rPr lang="fr-CA" dirty="0"/>
              <a:t> figure 5 ; annexe1). À l’opposé, le poids pré-grossesse qui en terme de risque relatif est plus faible (IMC &gt;25 : RR 2,1 et IMC &gt; 30 : RR2,8), devient à l’échelle populationnelle plus important vu la prévalence de l’obésité dans la population (IMC &gt; 25 = 2</a:t>
            </a:r>
            <a:r>
              <a:rPr lang="fr-CA" baseline="30000" dirty="0"/>
              <a:t>e</a:t>
            </a:r>
            <a:r>
              <a:rPr lang="fr-CA" dirty="0"/>
              <a:t> rang ; IMC &gt; 30 = 3</a:t>
            </a:r>
            <a:r>
              <a:rPr lang="fr-CA" baseline="30000" dirty="0"/>
              <a:t>e</a:t>
            </a:r>
            <a:r>
              <a:rPr lang="fr-CA" dirty="0"/>
              <a:t> rang). </a:t>
            </a:r>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20</a:t>
            </a:fld>
            <a:endParaRPr lang="fr-CA"/>
          </a:p>
        </p:txBody>
      </p:sp>
    </p:spTree>
    <p:extLst>
      <p:ext uri="{BB962C8B-B14F-4D97-AF65-F5344CB8AC3E}">
        <p14:creationId xmlns:p14="http://schemas.microsoft.com/office/powerpoint/2010/main" val="411001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Une association importante entre l’obésité pris comme</a:t>
            </a:r>
            <a:r>
              <a:rPr lang="fr-CA" baseline="0" dirty="0"/>
              <a:t> seul facteur et le </a:t>
            </a:r>
            <a:r>
              <a:rPr lang="fr-CA" baseline="0" dirty="0" err="1"/>
              <a:t>développment</a:t>
            </a:r>
            <a:r>
              <a:rPr lang="fr-CA" baseline="0" dirty="0"/>
              <a:t> de pré-éclampsie </a:t>
            </a:r>
          </a:p>
          <a:p>
            <a:r>
              <a:rPr lang="fr-CA" baseline="0" dirty="0"/>
              <a:t>DONC je crois qu’à la lumière des études disponibles l’obésité devrait être considéré à lui seul comme un facteur de haut risque. De plus, étant donné sa prévalence en augmentation, je crois que l’obésité sera responsable d’un </a:t>
            </a:r>
            <a:r>
              <a:rPr lang="fr-CA" baseline="0" dirty="0" err="1"/>
              <a:t>nbre</a:t>
            </a:r>
            <a:r>
              <a:rPr lang="fr-CA" baseline="0" dirty="0"/>
              <a:t> de plus en plus important de PE </a:t>
            </a:r>
          </a:p>
          <a:p>
            <a:r>
              <a:rPr lang="fr-CA" baseline="0" dirty="0"/>
              <a:t>Meilleur indice serait la combinaison des facteurs cliniques + des </a:t>
            </a:r>
            <a:r>
              <a:rPr lang="fr-CA" baseline="0" dirty="0" err="1"/>
              <a:t>biomarquers</a:t>
            </a:r>
            <a:r>
              <a:rPr lang="fr-CA" baseline="0" dirty="0"/>
              <a:t> afin de personnalisé les approches face au risque de PE d’une femme</a:t>
            </a:r>
          </a:p>
          <a:p>
            <a:r>
              <a:rPr lang="fr-CA" baseline="0" dirty="0"/>
              <a:t>La présente revue non-exhaustive de la littérature ne portait pas directement sur l’utilité clinique de l’ASA. </a:t>
            </a:r>
          </a:p>
          <a:p>
            <a:r>
              <a:rPr lang="fr-CA" baseline="0" dirty="0"/>
              <a:t>D’un point de vue populationnelle, l’asa ayant un </a:t>
            </a:r>
            <a:r>
              <a:rPr lang="fr-CA" baseline="0" dirty="0" err="1"/>
              <a:t>proil</a:t>
            </a:r>
            <a:r>
              <a:rPr lang="fr-CA" baseline="0" dirty="0"/>
              <a:t> d’innocuité favorable pourrait être envisagée après discussion avec la </a:t>
            </a:r>
            <a:r>
              <a:rPr lang="fr-CA" baseline="0" dirty="0" err="1"/>
              <a:t>pte</a:t>
            </a:r>
            <a:r>
              <a:rPr lang="fr-CA" baseline="0" dirty="0"/>
              <a:t> </a:t>
            </a:r>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22</a:t>
            </a:fld>
            <a:endParaRPr lang="fr-CA"/>
          </a:p>
        </p:txBody>
      </p:sp>
    </p:spTree>
    <p:extLst>
      <p:ext uri="{BB962C8B-B14F-4D97-AF65-F5344CB8AC3E}">
        <p14:creationId xmlns:p14="http://schemas.microsoft.com/office/powerpoint/2010/main" val="422648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DD8A5C94-10A2-4B8F-997B-8645BC8CFDC5}" type="slidenum">
              <a:rPr lang="fr-CA" smtClean="0"/>
              <a:t>28</a:t>
            </a:fld>
            <a:endParaRPr lang="fr-CA"/>
          </a:p>
        </p:txBody>
      </p:sp>
    </p:spTree>
    <p:extLst>
      <p:ext uri="{BB962C8B-B14F-4D97-AF65-F5344CB8AC3E}">
        <p14:creationId xmlns:p14="http://schemas.microsoft.com/office/powerpoint/2010/main" val="1354820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re 1"/>
          <p:cNvSpPr>
            <a:spLocks noGrp="1"/>
          </p:cNvSpPr>
          <p:nvPr>
            <p:ph type="ctrTitle"/>
          </p:nvPr>
        </p:nvSpPr>
        <p:spPr>
          <a:xfrm>
            <a:off x="2286000" y="381000"/>
            <a:ext cx="6553200" cy="1447799"/>
          </a:xfrm>
          <a:prstGeom prst="rect">
            <a:avLst/>
          </a:prstGeom>
        </p:spPr>
        <p:txBody>
          <a:bodyPr lIns="0" tIns="0" rIns="0" bIns="0" anchor="b">
            <a:noAutofit/>
          </a:bodyPr>
          <a:lstStyle>
            <a:lvl1pPr algn="l">
              <a:lnSpc>
                <a:spcPts val="4000"/>
              </a:lnSpc>
              <a:defRPr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0" indent="0" algn="l">
              <a:lnSpc>
                <a:spcPct val="100000"/>
              </a:lnSpc>
              <a:spcBef>
                <a:spcPts val="0"/>
              </a:spcBef>
              <a:buNone/>
              <a:defRPr sz="2200" b="0" i="0" baseline="0">
                <a:ln>
                  <a:noFill/>
                </a:ln>
                <a:solidFill>
                  <a:schemeClr val="tx1"/>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CF735D7C-1227-496A-BAD4-ED307A12FA73}" type="datetime1">
              <a:rPr lang="fr-FR"/>
              <a:pPr>
                <a:defRPr/>
              </a:pPr>
              <a:t>30/05/2017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55EC6D3-066A-453D-8209-58FD157023A1}" type="slidenum">
              <a:rPr lang="fr-FR"/>
              <a:pPr>
                <a:defRPr/>
              </a:pPr>
              <a:t>‹N°›</a:t>
            </a:fld>
            <a:endParaRPr lang="fr-FR"/>
          </a:p>
        </p:txBody>
      </p:sp>
    </p:spTree>
    <p:extLst>
      <p:ext uri="{BB962C8B-B14F-4D97-AF65-F5344CB8AC3E}">
        <p14:creationId xmlns:p14="http://schemas.microsoft.com/office/powerpoint/2010/main" val="594779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E20FC-C14C-416E-9DFA-C21E286E7CBA}" type="datetimeFigureOut">
              <a:rPr lang="fr-CA" smtClean="0"/>
              <a:t>2017-05-30</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41942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228601" y="1701800"/>
            <a:ext cx="2514600" cy="2844800"/>
          </a:xfrm>
        </p:spPr>
        <p:txBody>
          <a:bodyPr anchor="b">
            <a:normAutofit/>
          </a:bodyPr>
          <a:lstStyle>
            <a:lvl1pPr algn="l">
              <a:defRPr sz="1500" b="1"/>
            </a:lvl1pPr>
          </a:lstStyle>
          <a:p>
            <a:r>
              <a:rPr lang="fr-FR"/>
              <a:t>Modifiez le style du titre</a:t>
            </a:r>
            <a:endParaRPr/>
          </a:p>
        </p:txBody>
      </p:sp>
      <p:sp>
        <p:nvSpPr>
          <p:cNvPr id="4" name="Text Placeholder 3"/>
          <p:cNvSpPr>
            <a:spLocks noGrp="1"/>
          </p:cNvSpPr>
          <p:nvPr>
            <p:ph type="body" sz="half" idx="2"/>
          </p:nvPr>
        </p:nvSpPr>
        <p:spPr>
          <a:xfrm>
            <a:off x="228601" y="4648200"/>
            <a:ext cx="2514600" cy="1727200"/>
          </a:xfrm>
        </p:spPr>
        <p:txBody>
          <a:bodyPr>
            <a:normAutofit/>
          </a:bodyPr>
          <a:lstStyle>
            <a:lvl1pPr marL="0" indent="0">
              <a:spcBef>
                <a:spcPts val="90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fr-FR"/>
              <a:t>Modifier les styles du texte du masque</a:t>
            </a:r>
          </a:p>
        </p:txBody>
      </p:sp>
      <p:sp>
        <p:nvSpPr>
          <p:cNvPr id="3" name="Content Placeholder 2"/>
          <p:cNvSpPr>
            <a:spLocks noGrp="1"/>
          </p:cNvSpPr>
          <p:nvPr>
            <p:ph idx="1"/>
          </p:nvPr>
        </p:nvSpPr>
        <p:spPr>
          <a:xfrm>
            <a:off x="3352800" y="482600"/>
            <a:ext cx="5105400" cy="5892800"/>
          </a:xfrm>
        </p:spPr>
        <p:txBody>
          <a:bodyPr>
            <a:normAutofit/>
          </a:bodyPr>
          <a:lstStyle>
            <a:lvl1pPr>
              <a:defRPr sz="1800"/>
            </a:lvl1pPr>
            <a:lvl2pPr>
              <a:defRPr sz="1500"/>
            </a:lvl2pPr>
            <a:lvl3pPr>
              <a:defRPr sz="1350"/>
            </a:lvl3pPr>
            <a:lvl4pPr>
              <a:defRPr sz="1350"/>
            </a:lvl4pPr>
            <a:lvl5pPr>
              <a:defRPr sz="1350"/>
            </a:lvl5pPr>
            <a:lvl6pPr>
              <a:defRPr sz="1350"/>
            </a:lvl6pPr>
            <a:lvl7pPr>
              <a:defRPr sz="1350"/>
            </a:lvl7pPr>
            <a:lvl8pPr>
              <a:defRPr sz="1350"/>
            </a:lvl8pPr>
            <a:lvl9pPr>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4CEE20FC-C14C-416E-9DFA-C21E286E7CBA}" type="datetimeFigureOut">
              <a:rPr lang="fr-CA" smtClean="0"/>
              <a:t>2017-05-30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277634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1"/>
          <p:cNvSpPr>
            <a:spLocks noGrp="1"/>
          </p:cNvSpPr>
          <p:nvPr>
            <p:ph type="title"/>
          </p:nvPr>
        </p:nvSpPr>
        <p:spPr>
          <a:xfrm>
            <a:off x="1828800" y="4800600"/>
            <a:ext cx="5486400" cy="762000"/>
          </a:xfrm>
        </p:spPr>
        <p:txBody>
          <a:bodyPr anchor="b">
            <a:normAutofit/>
          </a:bodyPr>
          <a:lstStyle>
            <a:lvl1pPr algn="l">
              <a:defRPr sz="1500" b="1"/>
            </a:lvl1pPr>
          </a:lstStyle>
          <a:p>
            <a:r>
              <a:rPr lang="fr-FR"/>
              <a:t>Modifiez le style du titre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828800" y="279402"/>
            <a:ext cx="5486400" cy="4448175"/>
          </a:xfrm>
        </p:spPr>
        <p:txBody>
          <a:bodyPr>
            <a:normAutofit/>
          </a:bodyPr>
          <a:lstStyle>
            <a:lvl1pPr marL="0" indent="0">
              <a:buNone/>
              <a:defRPr sz="2101"/>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r>
              <a:rPr lang="fr-FR"/>
              <a:t>Cliquez sur l'icône pour ajouter une image</a:t>
            </a:r>
            <a:endParaRPr/>
          </a:p>
        </p:txBody>
      </p:sp>
      <p:sp>
        <p:nvSpPr>
          <p:cNvPr id="4" name="Text Placeholder 3"/>
          <p:cNvSpPr>
            <a:spLocks noGrp="1"/>
          </p:cNvSpPr>
          <p:nvPr>
            <p:ph type="body" sz="half" idx="2"/>
          </p:nvPr>
        </p:nvSpPr>
        <p:spPr>
          <a:xfrm>
            <a:off x="1828800" y="5562600"/>
            <a:ext cx="5486400" cy="812800"/>
          </a:xfrm>
        </p:spPr>
        <p:txBody>
          <a:bodyPr>
            <a:normAutofit/>
          </a:bodyPr>
          <a:lstStyle>
            <a:lvl1pPr marL="0" indent="0">
              <a:spcBef>
                <a:spcPts val="0"/>
              </a:spcBef>
              <a:buNone/>
              <a:defRPr sz="1200"/>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CEE20FC-C14C-416E-9DFA-C21E286E7CBA}" type="datetimeFigureOut">
              <a:rPr lang="fr-CA" smtClean="0"/>
              <a:t>2017-05-30</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92608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4CEE20FC-C14C-416E-9DFA-C21E286E7CBA}" type="datetimeFigureOut">
              <a:rPr lang="fr-CA" smtClean="0"/>
              <a:t>2017-05-30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16543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274639"/>
            <a:ext cx="1066800" cy="5897561"/>
          </a:xfrm>
        </p:spPr>
        <p:txBody>
          <a:bodyPr vert="eaVert"/>
          <a:lstStyle/>
          <a:p>
            <a:r>
              <a:rPr lang="fr-FR"/>
              <a:t>Modifiez le style du titre</a:t>
            </a:r>
            <a:endParaRPr/>
          </a:p>
        </p:txBody>
      </p:sp>
      <p:sp>
        <p:nvSpPr>
          <p:cNvPr id="3" name="Vertical Text Placeholder 2"/>
          <p:cNvSpPr>
            <a:spLocks noGrp="1"/>
          </p:cNvSpPr>
          <p:nvPr>
            <p:ph type="body" orient="vert" idx="1"/>
          </p:nvPr>
        </p:nvSpPr>
        <p:spPr>
          <a:xfrm>
            <a:off x="838200" y="274639"/>
            <a:ext cx="6400800" cy="589756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4CEE20FC-C14C-416E-9DFA-C21E286E7CBA}" type="datetimeFigureOut">
              <a:rPr lang="fr-CA" smtClean="0"/>
              <a:t>2017-05-30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38481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1"/>
          <p:cNvSpPr>
            <a:spLocks noGrp="1"/>
          </p:cNvSpPr>
          <p:nvPr>
            <p:ph type="ctrTitle"/>
          </p:nvPr>
        </p:nvSpPr>
        <p:spPr>
          <a:xfrm>
            <a:off x="76200" y="381000"/>
            <a:ext cx="2209800" cy="1447799"/>
          </a:xfrm>
          <a:prstGeom prst="rect">
            <a:avLst/>
          </a:prstGeom>
        </p:spPr>
        <p:txBody>
          <a:bodyPr lIns="0" tIns="0" rIns="0" bIns="0" anchor="b">
            <a:noAutofit/>
          </a:bodyPr>
          <a:lstStyle>
            <a:lvl1pPr algn="l">
              <a:lnSpc>
                <a:spcPts val="2200"/>
              </a:lnSpc>
              <a:defRPr sz="2200"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0" indent="0" algn="l">
              <a:lnSpc>
                <a:spcPct val="100000"/>
              </a:lnSpc>
              <a:spcBef>
                <a:spcPts val="0"/>
              </a:spcBef>
              <a:buNone/>
              <a:defRPr sz="2200" b="0" i="0" baseline="0">
                <a:ln>
                  <a:noFill/>
                </a:ln>
                <a:solidFill>
                  <a:srgbClr val="000000"/>
                </a:solidFill>
                <a:latin typeface="Verdana"/>
              </a:defRPr>
            </a:lvl1pPr>
            <a:lvl2pPr marL="457200" indent="0" algn="l">
              <a:buNone/>
              <a:defRPr sz="2200">
                <a:solidFill>
                  <a:srgbClr val="000000"/>
                </a:solidFill>
                <a:latin typeface="Verdana"/>
                <a:cs typeface="Verdana"/>
              </a:defRPr>
            </a:lvl2pPr>
            <a:lvl3pPr marL="914400" indent="0" algn="l">
              <a:buNone/>
              <a:defRPr sz="2200">
                <a:solidFill>
                  <a:srgbClr val="000000"/>
                </a:solidFill>
                <a:latin typeface="Verdana"/>
                <a:cs typeface="Verdana"/>
              </a:defRPr>
            </a:lvl3pPr>
            <a:lvl4pPr marL="1371600" indent="0" algn="l">
              <a:buNone/>
              <a:defRPr sz="2200">
                <a:solidFill>
                  <a:srgbClr val="000000"/>
                </a:solidFill>
                <a:latin typeface="Verdana"/>
                <a:cs typeface="Verdana"/>
              </a:defRPr>
            </a:lvl4pPr>
            <a:lvl5pPr marL="1828800" indent="0" algn="l">
              <a:buNone/>
              <a:defRPr sz="2200">
                <a:solidFill>
                  <a:srgbClr val="000000"/>
                </a:solidFill>
                <a:latin typeface="Verdana"/>
                <a:cs typeface="Verdana"/>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0CC39DDC-4713-487A-9CB4-91A7F1FEA0DA}" type="datetime1">
              <a:rPr lang="fr-FR"/>
              <a:pPr>
                <a:defRPr/>
              </a:pPr>
              <a:t>30/05/2017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70950C1-95BF-481F-AB6F-B29DA9A64758}" type="slidenum">
              <a:rPr lang="fr-FR"/>
              <a:pPr>
                <a:defRPr/>
              </a:pPr>
              <a:t>‹N°›</a:t>
            </a:fld>
            <a:endParaRPr lang="fr-FR"/>
          </a:p>
        </p:txBody>
      </p:sp>
    </p:spTree>
    <p:extLst>
      <p:ext uri="{BB962C8B-B14F-4D97-AF65-F5344CB8AC3E}">
        <p14:creationId xmlns:p14="http://schemas.microsoft.com/office/powerpoint/2010/main" val="383661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Titre 1"/>
          <p:cNvSpPr>
            <a:spLocks noGrp="1"/>
          </p:cNvSpPr>
          <p:nvPr>
            <p:ph type="ctrTitle"/>
          </p:nvPr>
        </p:nvSpPr>
        <p:spPr>
          <a:xfrm>
            <a:off x="76200" y="381000"/>
            <a:ext cx="2209800" cy="1447799"/>
          </a:xfrm>
          <a:prstGeom prst="rect">
            <a:avLst/>
          </a:prstGeom>
        </p:spPr>
        <p:txBody>
          <a:bodyPr lIns="0" tIns="0" rIns="0" bIns="0" anchor="b">
            <a:noAutofit/>
          </a:bodyPr>
          <a:lstStyle>
            <a:lvl1pPr algn="l">
              <a:lnSpc>
                <a:spcPts val="2200"/>
              </a:lnSpc>
              <a:defRPr sz="2200" b="1" i="0" cap="all" baseline="0">
                <a:latin typeface="Verdana"/>
                <a:cs typeface="25 Helvetica UltraLight"/>
              </a:defRPr>
            </a:lvl1pPr>
          </a:lstStyle>
          <a:p>
            <a:r>
              <a:rPr lang="fr-CA" dirty="0"/>
              <a:t>Cliquez et modifiez le titre</a:t>
            </a:r>
            <a:endParaRPr lang="fr-FR" dirty="0"/>
          </a:p>
        </p:txBody>
      </p:sp>
      <p:sp>
        <p:nvSpPr>
          <p:cNvPr id="8" name="Sous-titre 2"/>
          <p:cNvSpPr>
            <a:spLocks noGrp="1"/>
          </p:cNvSpPr>
          <p:nvPr>
            <p:ph type="subTitle" idx="1"/>
          </p:nvPr>
        </p:nvSpPr>
        <p:spPr>
          <a:xfrm>
            <a:off x="1143000" y="2133600"/>
            <a:ext cx="7696200" cy="3657600"/>
          </a:xfrm>
          <a:prstGeom prst="rect">
            <a:avLst/>
          </a:prstGeom>
          <a:noFill/>
          <a:ln>
            <a:noFill/>
          </a:ln>
        </p:spPr>
        <p:style>
          <a:lnRef idx="2">
            <a:schemeClr val="accent5"/>
          </a:lnRef>
          <a:fillRef idx="1">
            <a:schemeClr val="lt1"/>
          </a:fillRef>
          <a:effectRef idx="0">
            <a:schemeClr val="accent5"/>
          </a:effectRef>
          <a:fontRef idx="none"/>
        </p:style>
        <p:txBody>
          <a:bodyPr lIns="0" tIns="0" rIns="0" bIns="0" anchor="t" anchorCtr="0">
            <a:noAutofit/>
          </a:bodyPr>
          <a:lstStyle>
            <a:lvl1pPr marL="176213" indent="-176213" algn="l">
              <a:lnSpc>
                <a:spcPct val="100000"/>
              </a:lnSpc>
              <a:spcBef>
                <a:spcPts val="0"/>
              </a:spcBef>
              <a:buClr>
                <a:schemeClr val="tx2"/>
              </a:buClr>
              <a:buFont typeface="Arial"/>
              <a:buChar char="•"/>
              <a:defRPr sz="2200" b="0" i="0" baseline="0">
                <a:ln>
                  <a:noFill/>
                </a:ln>
                <a:solidFill>
                  <a:schemeClr val="tx1"/>
                </a:solidFill>
                <a:latin typeface="Verdana"/>
                <a:cs typeface="Verdana"/>
              </a:defRPr>
            </a:lvl1pPr>
            <a:lvl2pPr marL="722313" indent="-265113" algn="l">
              <a:buClr>
                <a:schemeClr val="tx2"/>
              </a:buClr>
              <a:buFont typeface="Arial"/>
              <a:buNone/>
              <a:defRPr sz="2200">
                <a:solidFill>
                  <a:schemeClr val="tx1"/>
                </a:solidFill>
                <a:latin typeface="Verdana"/>
                <a:cs typeface="Verdana"/>
              </a:defRPr>
            </a:lvl2pPr>
            <a:lvl3pPr marL="1171575" indent="-257175" algn="l">
              <a:buClr>
                <a:schemeClr val="tx2"/>
              </a:buClr>
              <a:buFont typeface="Arial"/>
              <a:buChar char="•"/>
              <a:defRPr sz="2200">
                <a:solidFill>
                  <a:schemeClr val="tx1"/>
                </a:solidFill>
                <a:latin typeface="Verdana"/>
                <a:cs typeface="Verdana"/>
              </a:defRPr>
            </a:lvl3pPr>
            <a:lvl4pPr marL="1620838" indent="-249238" algn="l">
              <a:buClr>
                <a:schemeClr val="tx2"/>
              </a:buClr>
              <a:buFont typeface="Arial"/>
              <a:buNone/>
              <a:defRPr sz="2200">
                <a:solidFill>
                  <a:schemeClr val="tx1"/>
                </a:solidFill>
                <a:latin typeface="Verdana"/>
                <a:cs typeface="Verdana"/>
              </a:defRPr>
            </a:lvl4pPr>
            <a:lvl5pPr marL="1828800" indent="0" algn="l">
              <a:buClr>
                <a:schemeClr val="tx2"/>
              </a:buClr>
              <a:buFont typeface="Arial"/>
              <a:buChar char="•"/>
              <a:defRPr sz="2200">
                <a:solidFill>
                  <a:schemeClr val="tx1"/>
                </a:solidFill>
                <a:latin typeface="Verdana"/>
                <a:cs typeface="Verdana"/>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CA" dirty="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9428A395-C3F7-458D-B827-4E9C78C444AD}" type="datetime1">
              <a:rPr lang="fr-FR"/>
              <a:pPr>
                <a:defRPr/>
              </a:pPr>
              <a:t>30/05/2017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6DB0946-F85A-4F92-BE02-3FBE62DBEF6A}" type="slidenum">
              <a:rPr lang="fr-FR"/>
              <a:pPr>
                <a:defRPr/>
              </a:pPr>
              <a:t>‹N°›</a:t>
            </a:fld>
            <a:endParaRPr lang="fr-FR"/>
          </a:p>
        </p:txBody>
      </p:sp>
    </p:spTree>
    <p:extLst>
      <p:ext uri="{BB962C8B-B14F-4D97-AF65-F5344CB8AC3E}">
        <p14:creationId xmlns:p14="http://schemas.microsoft.com/office/powerpoint/2010/main" val="35862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1498602"/>
            <a:ext cx="5257800" cy="3298825"/>
          </a:xfrm>
        </p:spPr>
        <p:txBody>
          <a:bodyPr>
            <a:normAutofit/>
          </a:bodyPr>
          <a:lstStyle>
            <a:lvl1pPr>
              <a:lnSpc>
                <a:spcPct val="90000"/>
              </a:lnSpc>
              <a:defRPr sz="4051" cap="none" baseline="0"/>
            </a:lvl1pPr>
          </a:lstStyle>
          <a:p>
            <a:r>
              <a:rPr lang="fr-FR"/>
              <a:t>Modifiez le style du titre</a:t>
            </a:r>
            <a:endParaRPr/>
          </a:p>
        </p:txBody>
      </p:sp>
      <p:sp>
        <p:nvSpPr>
          <p:cNvPr id="3" name="Subtitle 2"/>
          <p:cNvSpPr>
            <a:spLocks noGrp="1"/>
          </p:cNvSpPr>
          <p:nvPr>
            <p:ph type="subTitle" idx="1"/>
          </p:nvPr>
        </p:nvSpPr>
        <p:spPr>
          <a:xfrm>
            <a:off x="3505200" y="4927600"/>
            <a:ext cx="5257800" cy="1244600"/>
          </a:xfrm>
        </p:spPr>
        <p:txBody>
          <a:bodyPr>
            <a:normAutofit/>
          </a:bodyPr>
          <a:lstStyle>
            <a:lvl1pPr marL="0" indent="0" algn="l">
              <a:spcBef>
                <a:spcPts val="0"/>
              </a:spcBef>
              <a:buNone/>
              <a:defRPr sz="2101" b="0">
                <a:solidFill>
                  <a:schemeClr val="tx1"/>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fr-FR"/>
              <a:t>Modifier le style des sous-titres du masque</a:t>
            </a:r>
            <a:endParaRPr/>
          </a:p>
        </p:txBody>
      </p:sp>
    </p:spTree>
    <p:extLst>
      <p:ext uri="{BB962C8B-B14F-4D97-AF65-F5344CB8AC3E}">
        <p14:creationId xmlns:p14="http://schemas.microsoft.com/office/powerpoint/2010/main" val="16474460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p>
            <a:fld id="{4CEE20FC-C14C-416E-9DFA-C21E286E7CBA}" type="datetimeFigureOut">
              <a:rPr lang="fr-CA" smtClean="0"/>
              <a:t>2017-05-30</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2842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445000"/>
            <a:ext cx="5257800" cy="1930400"/>
          </a:xfrm>
        </p:spPr>
        <p:txBody>
          <a:bodyPr anchor="t">
            <a:normAutofit/>
          </a:bodyPr>
          <a:lstStyle>
            <a:lvl1pPr algn="l">
              <a:defRPr sz="4051" b="0" cap="none" baseline="0"/>
            </a:lvl1pPr>
          </a:lstStyle>
          <a:p>
            <a:r>
              <a:rPr lang="fr-FR"/>
              <a:t>Modifiez le style du titre</a:t>
            </a:r>
            <a:endParaRPr dirty="0"/>
          </a:p>
        </p:txBody>
      </p:sp>
      <p:sp>
        <p:nvSpPr>
          <p:cNvPr id="3" name="Text Placeholder 2"/>
          <p:cNvSpPr>
            <a:spLocks noGrp="1"/>
          </p:cNvSpPr>
          <p:nvPr>
            <p:ph type="body" idx="1"/>
          </p:nvPr>
        </p:nvSpPr>
        <p:spPr>
          <a:xfrm>
            <a:off x="609600" y="3124201"/>
            <a:ext cx="5257800" cy="1296987"/>
          </a:xfrm>
        </p:spPr>
        <p:txBody>
          <a:bodyPr anchor="b">
            <a:normAutofit/>
          </a:bodyPr>
          <a:lstStyle>
            <a:lvl1pPr marL="0" indent="0">
              <a:spcBef>
                <a:spcPts val="0"/>
              </a:spcBef>
              <a:buNone/>
              <a:defRPr sz="2101">
                <a:solidFill>
                  <a:schemeClr val="tx1"/>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212517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sz="half" idx="1"/>
          </p:nvPr>
        </p:nvSpPr>
        <p:spPr>
          <a:xfrm>
            <a:off x="8382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280277" indent="0">
              <a:buNone/>
              <a:defRPr sz="1350"/>
            </a:lvl6pPr>
            <a:lvl7pPr marL="1508898">
              <a:defRPr sz="1350"/>
            </a:lvl7pPr>
            <a:lvl8pPr marL="1508898">
              <a:defRPr sz="1350"/>
            </a:lvl8pPr>
            <a:lvl9pPr marL="1508898">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724400" y="1701800"/>
            <a:ext cx="3733800" cy="4470400"/>
          </a:xfrm>
        </p:spPr>
        <p:txBody>
          <a:bodyPr>
            <a:normAutofit/>
          </a:bodyPr>
          <a:lstStyle>
            <a:lvl1pPr>
              <a:defRPr sz="1800"/>
            </a:lvl1pPr>
            <a:lvl2pPr>
              <a:defRPr sz="150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4"/>
          <p:cNvSpPr>
            <a:spLocks noGrp="1"/>
          </p:cNvSpPr>
          <p:nvPr>
            <p:ph type="dt" sz="half" idx="10"/>
          </p:nvPr>
        </p:nvSpPr>
        <p:spPr/>
        <p:txBody>
          <a:bodyPr/>
          <a:lstStyle/>
          <a:p>
            <a:fld id="{4CEE20FC-C14C-416E-9DFA-C21E286E7CBA}" type="datetimeFigureOut">
              <a:rPr lang="fr-CA" smtClean="0"/>
              <a:t>2017-05-30</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33671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a:p>
        </p:txBody>
      </p:sp>
      <p:sp>
        <p:nvSpPr>
          <p:cNvPr id="3" name="Text Placeholder 2"/>
          <p:cNvSpPr>
            <a:spLocks noGrp="1"/>
          </p:cNvSpPr>
          <p:nvPr>
            <p:ph type="body" idx="1"/>
          </p:nvPr>
        </p:nvSpPr>
        <p:spPr>
          <a:xfrm>
            <a:off x="841249"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fr-FR"/>
              <a:t>Modifier les styles du texte du masque</a:t>
            </a:r>
          </a:p>
        </p:txBody>
      </p:sp>
      <p:sp>
        <p:nvSpPr>
          <p:cNvPr id="4" name="Content Placeholder 3"/>
          <p:cNvSpPr>
            <a:spLocks noGrp="1"/>
          </p:cNvSpPr>
          <p:nvPr>
            <p:ph sz="half" idx="2"/>
          </p:nvPr>
        </p:nvSpPr>
        <p:spPr>
          <a:xfrm>
            <a:off x="8382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4727448" y="1608836"/>
            <a:ext cx="3730752" cy="512064"/>
          </a:xfrm>
        </p:spPr>
        <p:txBody>
          <a:bodyPr anchor="b">
            <a:noAutofit/>
          </a:bodyPr>
          <a:lstStyle>
            <a:lvl1pPr marL="0" indent="0">
              <a:spcBef>
                <a:spcPts val="0"/>
              </a:spcBef>
              <a:buNone/>
              <a:defRPr sz="1800"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fr-FR"/>
              <a:t>Modifier les styles du texte du masque</a:t>
            </a:r>
          </a:p>
        </p:txBody>
      </p:sp>
      <p:sp>
        <p:nvSpPr>
          <p:cNvPr id="6" name="Content Placeholder 5"/>
          <p:cNvSpPr>
            <a:spLocks noGrp="1"/>
          </p:cNvSpPr>
          <p:nvPr>
            <p:ph sz="quarter" idx="4"/>
          </p:nvPr>
        </p:nvSpPr>
        <p:spPr>
          <a:xfrm>
            <a:off x="4724400" y="2209800"/>
            <a:ext cx="3733800" cy="3962400"/>
          </a:xfrm>
        </p:spPr>
        <p:txBody>
          <a:bodyPr>
            <a:normAutofit/>
          </a:bodyPr>
          <a:lstStyle>
            <a:lvl1pPr>
              <a:defRPr sz="1500"/>
            </a:lvl1pPr>
            <a:lvl2pPr>
              <a:defRPr sz="1350"/>
            </a:lvl2pPr>
            <a:lvl3pPr>
              <a:defRPr sz="1350"/>
            </a:lvl3pPr>
            <a:lvl4pPr>
              <a:defRPr sz="1350"/>
            </a:lvl4pPr>
            <a:lvl5pPr marL="1508898">
              <a:defRPr sz="1350"/>
            </a:lvl5pPr>
            <a:lvl6pPr marL="1508898">
              <a:defRPr sz="1350"/>
            </a:lvl6pPr>
            <a:lvl7pPr marL="1508898">
              <a:defRPr sz="1350"/>
            </a:lvl7pPr>
            <a:lvl8pPr marL="1508898">
              <a:defRPr sz="1350"/>
            </a:lvl8pPr>
            <a:lvl9pPr marL="1508898">
              <a:defRPr sz="135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6"/>
          <p:cNvSpPr>
            <a:spLocks noGrp="1"/>
          </p:cNvSpPr>
          <p:nvPr>
            <p:ph type="dt" sz="half" idx="10"/>
          </p:nvPr>
        </p:nvSpPr>
        <p:spPr/>
        <p:txBody>
          <a:bodyPr/>
          <a:lstStyle/>
          <a:p>
            <a:fld id="{4CEE20FC-C14C-416E-9DFA-C21E286E7CBA}" type="datetimeFigureOut">
              <a:rPr lang="fr-CA" smtClean="0"/>
              <a:t>2017-05-30</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200143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Date Placeholder 2"/>
          <p:cNvSpPr>
            <a:spLocks noGrp="1"/>
          </p:cNvSpPr>
          <p:nvPr>
            <p:ph type="dt" sz="half" idx="10"/>
          </p:nvPr>
        </p:nvSpPr>
        <p:spPr/>
        <p:txBody>
          <a:bodyPr/>
          <a:lstStyle/>
          <a:p>
            <a:fld id="{4CEE20FC-C14C-416E-9DFA-C21E286E7CBA}" type="datetimeFigureOut">
              <a:rPr lang="fr-CA" smtClean="0"/>
              <a:t>2017-05-30</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6F745A7A-82B6-47AA-A983-1FD0E12871EC}" type="slidenum">
              <a:rPr lang="fr-CA" smtClean="0"/>
              <a:t>‹N°›</a:t>
            </a:fld>
            <a:endParaRPr lang="fr-CA"/>
          </a:p>
        </p:txBody>
      </p:sp>
    </p:spTree>
    <p:extLst>
      <p:ext uri="{BB962C8B-B14F-4D97-AF65-F5344CB8AC3E}">
        <p14:creationId xmlns:p14="http://schemas.microsoft.com/office/powerpoint/2010/main" val="390458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 10" descr="FOND-14.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4" name="Espace réservé de la date 3"/>
          <p:cNvSpPr>
            <a:spLocks noGrp="1"/>
          </p:cNvSpPr>
          <p:nvPr>
            <p:ph type="dt" sz="half" idx="2"/>
          </p:nvPr>
        </p:nvSpPr>
        <p:spPr>
          <a:xfrm>
            <a:off x="457200" y="64928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fld id="{80D9752F-5265-4D48-9147-B5CEA44B1069}" type="datetime1">
              <a:rPr lang="fr-FR"/>
              <a:pPr>
                <a:defRPr/>
              </a:pPr>
              <a:t>30/05/2017</a:t>
            </a:fld>
            <a:endParaRPr lang="fr-FR"/>
          </a:p>
        </p:txBody>
      </p:sp>
      <p:sp>
        <p:nvSpPr>
          <p:cNvPr id="5" name="Espace réservé du pied de page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defRPr>
            </a:lvl1pPr>
          </a:lstStyle>
          <a:p>
            <a:pPr>
              <a:defRPr/>
            </a:pPr>
            <a:fld id="{876649A7-7798-4185-8D6A-D35FC7AE065E}" type="slidenum">
              <a:rPr lang="fr-FR"/>
              <a:pPr>
                <a:defRPr/>
              </a:pPr>
              <a:t>‹N°›</a:t>
            </a:fld>
            <a:endParaRPr lang="fr-FR"/>
          </a:p>
        </p:txBody>
      </p:sp>
      <p:pic>
        <p:nvPicPr>
          <p:cNvPr id="3078" name="Image 9" descr="U de MTL.eps"/>
          <p:cNvPicPr>
            <a:picLocks noChangeAspect="1"/>
          </p:cNvPicPr>
          <p:nvPr userDrawn="1"/>
        </p:nvPicPr>
        <p:blipFill>
          <a:blip r:embed="rId6"/>
          <a:srcRect/>
          <a:stretch>
            <a:fillRect/>
          </a:stretch>
        </p:blipFill>
        <p:spPr bwMode="auto">
          <a:xfrm>
            <a:off x="7213600" y="5791200"/>
            <a:ext cx="1473200" cy="565150"/>
          </a:xfrm>
          <a:prstGeom prst="rect">
            <a:avLst/>
          </a:prstGeom>
          <a:noFill/>
          <a:ln w="9525">
            <a:noFill/>
            <a:miter lim="800000"/>
            <a:headEnd/>
            <a:tailEnd/>
          </a:ln>
        </p:spPr>
      </p:pic>
    </p:spTree>
    <p:extLst>
      <p:ext uri="{BB962C8B-B14F-4D97-AF65-F5344CB8AC3E}">
        <p14:creationId xmlns:p14="http://schemas.microsoft.com/office/powerpoint/2010/main" val="305130600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 name="Title Placeholder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r>
              <a:rPr lang="fr-FR"/>
              <a:t>Modifiez le style du titre</a:t>
            </a:r>
            <a:endParaRPr dirty="0"/>
          </a:p>
        </p:txBody>
      </p:sp>
      <p:sp>
        <p:nvSpPr>
          <p:cNvPr id="3" name="Text Placeholder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a:defRPr sz="900" baseline="0">
                <a:solidFill>
                  <a:schemeClr val="tx2">
                    <a:lumMod val="65000"/>
                    <a:lumOff val="35000"/>
                  </a:schemeClr>
                </a:solidFill>
              </a:defRPr>
            </a:lvl1pPr>
          </a:lstStyle>
          <a:p>
            <a:pPr>
              <a:defRPr/>
            </a:pPr>
            <a:fld id="{80D9752F-5265-4D48-9147-B5CEA44B1069}" type="datetime1">
              <a:rPr lang="fr-FR" smtClean="0"/>
              <a:pPr>
                <a:defRPr/>
              </a:pPr>
              <a:t>30/05/2017</a:t>
            </a:fld>
            <a:endParaRPr lang="fr-FR"/>
          </a:p>
        </p:txBody>
      </p:sp>
      <p:sp>
        <p:nvSpPr>
          <p:cNvPr id="5" name="Footer Placeholder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a:defRPr sz="900" baseline="0">
                <a:solidFill>
                  <a:schemeClr val="tx2">
                    <a:lumMod val="65000"/>
                    <a:lumOff val="35000"/>
                  </a:schemeClr>
                </a:solidFill>
              </a:defRPr>
            </a:lvl1pPr>
          </a:lstStyle>
          <a:p>
            <a:pPr>
              <a:defRPr/>
            </a:pPr>
            <a:endParaRPr lang="fr-FR"/>
          </a:p>
        </p:txBody>
      </p:sp>
      <p:sp>
        <p:nvSpPr>
          <p:cNvPr id="6" name="Slide Number Placeholder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a:defRPr sz="900" baseline="0">
                <a:solidFill>
                  <a:schemeClr val="tx2">
                    <a:lumMod val="65000"/>
                    <a:lumOff val="35000"/>
                  </a:schemeClr>
                </a:solidFill>
              </a:defRPr>
            </a:lvl1pPr>
          </a:lstStyle>
          <a:p>
            <a:pPr>
              <a:defRPr/>
            </a:pPr>
            <a:fld id="{876649A7-7798-4185-8D6A-D35FC7AE065E}" type="slidenum">
              <a:rPr lang="fr-FR" smtClean="0"/>
              <a:pPr>
                <a:defRPr/>
              </a:pPr>
              <a:t>‹N°›</a:t>
            </a:fld>
            <a:endParaRPr lang="fr-FR"/>
          </a:p>
        </p:txBody>
      </p:sp>
    </p:spTree>
    <p:extLst>
      <p:ext uri="{BB962C8B-B14F-4D97-AF65-F5344CB8AC3E}">
        <p14:creationId xmlns:p14="http://schemas.microsoft.com/office/powerpoint/2010/main" val="2724430728"/>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84" rtl="0" eaLnBrk="1" latinLnBrk="0" hangingPunct="1">
        <a:lnSpc>
          <a:spcPct val="85000"/>
        </a:lnSpc>
        <a:spcBef>
          <a:spcPct val="0"/>
        </a:spcBef>
        <a:buNone/>
        <a:tabLst/>
        <a:defRPr sz="3301" kern="1200" cap="none" baseline="0">
          <a:solidFill>
            <a:schemeClr val="tx1"/>
          </a:solidFill>
          <a:latin typeface="+mj-lt"/>
          <a:ea typeface="+mj-ea"/>
          <a:cs typeface="+mj-cs"/>
        </a:defRPr>
      </a:lvl1pPr>
    </p:titleStyle>
    <p:bodyStyle>
      <a:lvl1pPr marL="228621" indent="-228621" algn="l" defTabSz="914484" rtl="0" eaLnBrk="1" latinLnBrk="0" hangingPunct="1">
        <a:lnSpc>
          <a:spcPct val="95000"/>
        </a:lnSpc>
        <a:spcBef>
          <a:spcPts val="1400"/>
        </a:spcBef>
        <a:buSzPct val="100000"/>
        <a:buFont typeface="Arial" pitchFamily="34" charset="0"/>
        <a:buChar char="•"/>
        <a:defRPr sz="18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50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82896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2149037"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2469106"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2834900"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p:bodyStyle>
    <p:otherStyle>
      <a:defPPr>
        <a:defRPr/>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L’obésité comme facteur de haut risque de développement de pré-éclampsie</a:t>
            </a:r>
          </a:p>
        </p:txBody>
      </p:sp>
      <p:sp>
        <p:nvSpPr>
          <p:cNvPr id="3" name="Sous-titre 2"/>
          <p:cNvSpPr>
            <a:spLocks noGrp="1"/>
          </p:cNvSpPr>
          <p:nvPr>
            <p:ph type="subTitle" idx="1"/>
          </p:nvPr>
        </p:nvSpPr>
        <p:spPr/>
        <p:txBody>
          <a:bodyPr/>
          <a:lstStyle/>
          <a:p>
            <a:r>
              <a:rPr lang="fr-CA" dirty="0"/>
              <a:t>Janic Bergeron</a:t>
            </a:r>
          </a:p>
          <a:p>
            <a:r>
              <a:rPr lang="fr-CA" dirty="0"/>
              <a:t>CUMF St-Eustache</a:t>
            </a:r>
          </a:p>
          <a:p>
            <a:r>
              <a:rPr lang="fr-CA" dirty="0"/>
              <a:t>24 mai 2017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310" y="5903485"/>
            <a:ext cx="1691903" cy="797776"/>
          </a:xfrm>
          <a:prstGeom prst="rect">
            <a:avLst/>
          </a:prstGeom>
          <a:effectLst>
            <a:softEdge rad="63500"/>
          </a:effectLst>
        </p:spPr>
      </p:pic>
      <p:pic>
        <p:nvPicPr>
          <p:cNvPr id="13" name="Image 12"/>
          <p:cNvPicPr>
            <a:picLocks noChangeAspect="1"/>
          </p:cNvPicPr>
          <p:nvPr/>
        </p:nvPicPr>
        <p:blipFill>
          <a:blip r:embed="rId4"/>
          <a:stretch>
            <a:fillRect/>
          </a:stretch>
        </p:blipFill>
        <p:spPr>
          <a:xfrm>
            <a:off x="2900218" y="1915177"/>
            <a:ext cx="604982" cy="3926903"/>
          </a:xfrm>
          <a:prstGeom prst="rect">
            <a:avLst/>
          </a:prstGeom>
          <a:effectLst>
            <a:softEdge rad="25400"/>
          </a:effectLst>
        </p:spPr>
      </p:pic>
    </p:spTree>
    <p:extLst>
      <p:ext uri="{BB962C8B-B14F-4D97-AF65-F5344CB8AC3E}">
        <p14:creationId xmlns:p14="http://schemas.microsoft.com/office/powerpoint/2010/main" val="334685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Procédé 1"/>
          <p:cNvSpPr/>
          <p:nvPr/>
        </p:nvSpPr>
        <p:spPr>
          <a:xfrm>
            <a:off x="377865" y="1621499"/>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No. publications identifiées (37)</a:t>
            </a:r>
          </a:p>
          <a:p>
            <a:pPr algn="ctr"/>
            <a:r>
              <a:rPr lang="fr-CA" sz="1600" dirty="0" err="1"/>
              <a:t>Pubmed</a:t>
            </a:r>
            <a:r>
              <a:rPr lang="fr-CA" sz="1600" dirty="0"/>
              <a:t>: 11 Embase: 26</a:t>
            </a:r>
          </a:p>
        </p:txBody>
      </p:sp>
      <p:sp>
        <p:nvSpPr>
          <p:cNvPr id="3" name="ZoneTexte 2"/>
          <p:cNvSpPr txBox="1"/>
          <p:nvPr/>
        </p:nvSpPr>
        <p:spPr>
          <a:xfrm>
            <a:off x="2470750" y="454460"/>
            <a:ext cx="4020854" cy="523220"/>
          </a:xfrm>
          <a:prstGeom prst="rect">
            <a:avLst/>
          </a:prstGeom>
          <a:noFill/>
        </p:spPr>
        <p:txBody>
          <a:bodyPr wrap="square" rtlCol="0">
            <a:spAutoFit/>
          </a:bodyPr>
          <a:lstStyle/>
          <a:p>
            <a:pPr algn="ctr"/>
            <a:r>
              <a:rPr lang="fr-CA" sz="2800" dirty="0">
                <a:latin typeface="+mj-lt"/>
              </a:rPr>
              <a:t>Aspirine prophylaxie</a:t>
            </a:r>
          </a:p>
        </p:txBody>
      </p:sp>
      <p:sp>
        <p:nvSpPr>
          <p:cNvPr id="4" name="Organigramme : Procédé 3"/>
          <p:cNvSpPr/>
          <p:nvPr/>
        </p:nvSpPr>
        <p:spPr>
          <a:xfrm>
            <a:off x="377862" y="3378276"/>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Sélection sur la base du résumé (9)</a:t>
            </a:r>
          </a:p>
          <a:p>
            <a:pPr algn="ctr"/>
            <a:r>
              <a:rPr lang="fr-CA" sz="1600" dirty="0" err="1"/>
              <a:t>Pubmed</a:t>
            </a:r>
            <a:r>
              <a:rPr lang="fr-CA" sz="1600" dirty="0"/>
              <a:t>: 5 Embase: 4 </a:t>
            </a:r>
          </a:p>
        </p:txBody>
      </p:sp>
      <p:sp>
        <p:nvSpPr>
          <p:cNvPr id="5" name="Organigramme : Procédé 4"/>
          <p:cNvSpPr/>
          <p:nvPr/>
        </p:nvSpPr>
        <p:spPr>
          <a:xfrm>
            <a:off x="377864" y="4750921"/>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Sélection pour analyse après lecture</a:t>
            </a:r>
          </a:p>
          <a:p>
            <a:pPr algn="ctr"/>
            <a:r>
              <a:rPr lang="fr-CA" sz="1600" dirty="0" err="1"/>
              <a:t>Pubmed</a:t>
            </a:r>
            <a:r>
              <a:rPr lang="fr-CA" sz="1600" dirty="0"/>
              <a:t>: 1 Embase: 0</a:t>
            </a:r>
          </a:p>
        </p:txBody>
      </p:sp>
      <p:cxnSp>
        <p:nvCxnSpPr>
          <p:cNvPr id="10" name="Connecteur droit avec flèche 9"/>
          <p:cNvCxnSpPr>
            <a:stCxn id="2" idx="2"/>
            <a:endCxn id="4" idx="0"/>
          </p:cNvCxnSpPr>
          <p:nvPr/>
        </p:nvCxnSpPr>
        <p:spPr>
          <a:xfrm flipH="1">
            <a:off x="2488498" y="2473269"/>
            <a:ext cx="3" cy="905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2470750" y="2625017"/>
            <a:ext cx="29436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rganigramme : Procédé 13"/>
          <p:cNvSpPr/>
          <p:nvPr/>
        </p:nvSpPr>
        <p:spPr>
          <a:xfrm>
            <a:off x="5414365" y="2940647"/>
            <a:ext cx="3175453" cy="4059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Doublons retirés: 14</a:t>
            </a:r>
          </a:p>
        </p:txBody>
      </p:sp>
      <p:cxnSp>
        <p:nvCxnSpPr>
          <p:cNvPr id="16" name="Connecteur droit avec flèche 15"/>
          <p:cNvCxnSpPr>
            <a:stCxn id="4" idx="2"/>
            <a:endCxn id="5" idx="0"/>
          </p:cNvCxnSpPr>
          <p:nvPr/>
        </p:nvCxnSpPr>
        <p:spPr>
          <a:xfrm>
            <a:off x="2488498" y="4230046"/>
            <a:ext cx="2" cy="520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488497" y="3148631"/>
            <a:ext cx="29436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rganigramme : Procédé 18"/>
          <p:cNvSpPr/>
          <p:nvPr/>
        </p:nvSpPr>
        <p:spPr>
          <a:xfrm>
            <a:off x="5432111" y="4230045"/>
            <a:ext cx="3157707" cy="43005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Articles sans accès: 5</a:t>
            </a:r>
          </a:p>
        </p:txBody>
      </p:sp>
      <p:cxnSp>
        <p:nvCxnSpPr>
          <p:cNvPr id="22" name="Connecteur droit avec flèche 21"/>
          <p:cNvCxnSpPr/>
          <p:nvPr/>
        </p:nvCxnSpPr>
        <p:spPr>
          <a:xfrm>
            <a:off x="2488498" y="4447164"/>
            <a:ext cx="2943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rganigramme : Procédé 25"/>
          <p:cNvSpPr/>
          <p:nvPr/>
        </p:nvSpPr>
        <p:spPr>
          <a:xfrm>
            <a:off x="5414364" y="2309387"/>
            <a:ext cx="3175454" cy="52387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Filtre: 5 ans</a:t>
            </a:r>
          </a:p>
          <a:p>
            <a:pPr algn="ctr"/>
            <a:r>
              <a:rPr lang="fr-CA" sz="1600" dirty="0"/>
              <a:t>(Retrait de 13 articles)</a:t>
            </a:r>
          </a:p>
        </p:txBody>
      </p:sp>
    </p:spTree>
    <p:extLst>
      <p:ext uri="{BB962C8B-B14F-4D97-AF65-F5344CB8AC3E}">
        <p14:creationId xmlns:p14="http://schemas.microsoft.com/office/powerpoint/2010/main" val="161502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35783"/>
            <a:ext cx="7620000" cy="1397000"/>
          </a:xfrm>
        </p:spPr>
        <p:txBody>
          <a:bodyPr/>
          <a:lstStyle/>
          <a:p>
            <a:r>
              <a:rPr lang="fr-CA" dirty="0"/>
              <a:t>Articles répertoriés pour analyse</a:t>
            </a:r>
          </a:p>
        </p:txBody>
      </p:sp>
      <p:sp>
        <p:nvSpPr>
          <p:cNvPr id="3" name="Espace réservé du contenu 2"/>
          <p:cNvSpPr>
            <a:spLocks noGrp="1"/>
          </p:cNvSpPr>
          <p:nvPr>
            <p:ph idx="1"/>
          </p:nvPr>
        </p:nvSpPr>
        <p:spPr>
          <a:xfrm>
            <a:off x="838200" y="1520927"/>
            <a:ext cx="7620000" cy="4846782"/>
          </a:xfrm>
        </p:spPr>
        <p:txBody>
          <a:bodyPr>
            <a:normAutofit/>
          </a:bodyPr>
          <a:lstStyle/>
          <a:p>
            <a:pPr marL="342900" indent="-342900">
              <a:spcAft>
                <a:spcPts val="1200"/>
              </a:spcAft>
              <a:buFont typeface="+mj-lt"/>
              <a:buAutoNum type="arabicPeriod"/>
            </a:pPr>
            <a:r>
              <a:rPr lang="fr-CA" b="1" dirty="0" err="1"/>
              <a:t>Poorolajal</a:t>
            </a:r>
            <a:r>
              <a:rPr lang="fr-CA" b="1" dirty="0"/>
              <a:t> J, </a:t>
            </a:r>
            <a:r>
              <a:rPr lang="fr-CA" b="1" dirty="0" err="1"/>
              <a:t>Jenabi</a:t>
            </a:r>
            <a:r>
              <a:rPr lang="fr-CA" b="1" dirty="0"/>
              <a:t> E. 2016</a:t>
            </a:r>
            <a:r>
              <a:rPr lang="fr-CA" dirty="0"/>
              <a:t>. </a:t>
            </a:r>
            <a:r>
              <a:rPr lang="en-US" i="1" dirty="0"/>
              <a:t>The association between body mass index and preeclampsia: a meta-analysis </a:t>
            </a:r>
            <a:endParaRPr lang="fr-CA" dirty="0"/>
          </a:p>
          <a:p>
            <a:pPr marL="342900" indent="-342900">
              <a:spcAft>
                <a:spcPts val="1200"/>
              </a:spcAft>
              <a:buFont typeface="+mj-lt"/>
              <a:buAutoNum type="arabicPeriod"/>
            </a:pPr>
            <a:r>
              <a:rPr lang="fr-CA" b="1" dirty="0" err="1"/>
              <a:t>Bartsch</a:t>
            </a:r>
            <a:r>
              <a:rPr lang="fr-CA" b="1" dirty="0"/>
              <a:t> E, </a:t>
            </a:r>
            <a:r>
              <a:rPr lang="fr-CA" b="1" dirty="0" err="1"/>
              <a:t>Medcalf</a:t>
            </a:r>
            <a:r>
              <a:rPr lang="fr-CA" b="1" dirty="0"/>
              <a:t> KE et al. 2016 </a:t>
            </a:r>
            <a:r>
              <a:rPr lang="en-US" i="1" dirty="0"/>
              <a:t>Clinical risk factors for pre-eclampsia determined in early pregnancy : systemic review and meta-analysis of large cohort studies</a:t>
            </a:r>
            <a:endParaRPr lang="fr-CA" dirty="0"/>
          </a:p>
          <a:p>
            <a:pPr marL="342900" indent="-342900">
              <a:spcAft>
                <a:spcPts val="1200"/>
              </a:spcAft>
              <a:buFont typeface="+mj-lt"/>
              <a:buAutoNum type="arabicPeriod"/>
            </a:pPr>
            <a:r>
              <a:rPr lang="fr-CA" b="1" dirty="0"/>
              <a:t>Young OM, </a:t>
            </a:r>
            <a:r>
              <a:rPr lang="fr-CA" b="1" dirty="0" err="1"/>
              <a:t>Twedt</a:t>
            </a:r>
            <a:r>
              <a:rPr lang="fr-CA" b="1" dirty="0"/>
              <a:t> R et al 2016 </a:t>
            </a:r>
            <a:r>
              <a:rPr lang="en-US" i="1" dirty="0"/>
              <a:t>Pre-pregnancy </a:t>
            </a:r>
            <a:r>
              <a:rPr lang="en-US" i="1" dirty="0" err="1"/>
              <a:t>meternal</a:t>
            </a:r>
            <a:r>
              <a:rPr lang="en-US" i="1" dirty="0"/>
              <a:t> obesity and the risk of preterm preeclampsia in the American Primigravida? </a:t>
            </a:r>
          </a:p>
          <a:p>
            <a:pPr marL="342900" indent="-342900">
              <a:spcAft>
                <a:spcPts val="1200"/>
              </a:spcAft>
              <a:buFont typeface="+mj-lt"/>
              <a:buAutoNum type="arabicPeriod"/>
            </a:pPr>
            <a:r>
              <a:rPr lang="fr-CA" b="1" dirty="0" err="1"/>
              <a:t>Cantu</a:t>
            </a:r>
            <a:r>
              <a:rPr lang="fr-CA" b="1" dirty="0"/>
              <a:t> JA, </a:t>
            </a:r>
            <a:r>
              <a:rPr lang="fr-CA" b="1" dirty="0" err="1"/>
              <a:t>Jauk</a:t>
            </a:r>
            <a:r>
              <a:rPr lang="fr-CA" b="1" dirty="0"/>
              <a:t> VR et al. 2015 </a:t>
            </a:r>
            <a:r>
              <a:rPr lang="en-US" i="1" dirty="0"/>
              <a:t>Is low-dose aspirin therapy to prevent preeclampsia more efficacious in non-obese women or when initiated early in pregnancy? </a:t>
            </a:r>
            <a:endParaRPr lang="fr-CA" dirty="0"/>
          </a:p>
        </p:txBody>
      </p:sp>
    </p:spTree>
    <p:extLst>
      <p:ext uri="{BB962C8B-B14F-4D97-AF65-F5344CB8AC3E}">
        <p14:creationId xmlns:p14="http://schemas.microsoft.com/office/powerpoint/2010/main" val="119760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Caractéristiques / méthodologie</a:t>
            </a:r>
            <a:br>
              <a:rPr lang="fr-CA" dirty="0"/>
            </a:br>
            <a:r>
              <a:rPr lang="fr-CA" dirty="0"/>
              <a:t>Méta-analyses</a:t>
            </a:r>
          </a:p>
        </p:txBody>
      </p:sp>
      <p:sp>
        <p:nvSpPr>
          <p:cNvPr id="5" name="Espace réservé du texte 4"/>
          <p:cNvSpPr>
            <a:spLocks noGrp="1"/>
          </p:cNvSpPr>
          <p:nvPr>
            <p:ph type="body" idx="1"/>
          </p:nvPr>
        </p:nvSpPr>
        <p:spPr>
          <a:xfrm>
            <a:off x="926312" y="1619984"/>
            <a:ext cx="3236025" cy="512064"/>
          </a:xfrm>
        </p:spPr>
        <p:txBody>
          <a:bodyPr/>
          <a:lstStyle/>
          <a:p>
            <a:r>
              <a:rPr lang="fr-CA" dirty="0" err="1"/>
              <a:t>Poorolajal</a:t>
            </a:r>
            <a:r>
              <a:rPr lang="fr-CA" dirty="0"/>
              <a:t> J, </a:t>
            </a:r>
            <a:r>
              <a:rPr lang="fr-CA" dirty="0" err="1"/>
              <a:t>Jenabi</a:t>
            </a:r>
            <a:r>
              <a:rPr lang="fr-CA" dirty="0"/>
              <a:t> E. 2016</a:t>
            </a:r>
          </a:p>
        </p:txBody>
      </p:sp>
      <p:sp>
        <p:nvSpPr>
          <p:cNvPr id="6" name="Espace réservé du contenu 5"/>
          <p:cNvSpPr>
            <a:spLocks noGrp="1"/>
          </p:cNvSpPr>
          <p:nvPr>
            <p:ph sz="half" idx="2"/>
          </p:nvPr>
        </p:nvSpPr>
        <p:spPr>
          <a:xfrm>
            <a:off x="677425" y="2209800"/>
            <a:ext cx="3733800" cy="3962400"/>
          </a:xfrm>
          <a:ln>
            <a:solidFill>
              <a:schemeClr val="accent1"/>
            </a:solidFill>
          </a:ln>
        </p:spPr>
        <p:txBody>
          <a:bodyPr>
            <a:normAutofit/>
          </a:bodyPr>
          <a:lstStyle/>
          <a:p>
            <a:r>
              <a:rPr lang="fr-CA" dirty="0"/>
              <a:t>Type d’études incluses: </a:t>
            </a:r>
          </a:p>
          <a:p>
            <a:pPr lvl="1"/>
            <a:r>
              <a:rPr lang="fr-CA" dirty="0"/>
              <a:t>Épidémiologique</a:t>
            </a:r>
          </a:p>
          <a:p>
            <a:pPr lvl="1"/>
            <a:r>
              <a:rPr lang="fr-CA" dirty="0"/>
              <a:t>Cohorte (prospective + rétrospective)</a:t>
            </a:r>
          </a:p>
          <a:p>
            <a:pPr lvl="1"/>
            <a:r>
              <a:rPr lang="fr-CA" dirty="0"/>
              <a:t>Cas-Témoins</a:t>
            </a:r>
          </a:p>
          <a:p>
            <a:r>
              <a:rPr lang="fr-CA" dirty="0"/>
              <a:t>Association entre le poids et le développement de PE</a:t>
            </a:r>
          </a:p>
          <a:p>
            <a:pPr marL="0" indent="0">
              <a:buNone/>
            </a:pPr>
            <a:endParaRPr lang="fr-CA" sz="2800" dirty="0"/>
          </a:p>
          <a:p>
            <a:r>
              <a:rPr lang="fr-CA" dirty="0"/>
              <a:t>Nombre études incluses: 23</a:t>
            </a:r>
          </a:p>
          <a:p>
            <a:r>
              <a:rPr lang="fr-CA" dirty="0"/>
              <a:t>Participants (total): 1 387 599</a:t>
            </a:r>
          </a:p>
          <a:p>
            <a:endParaRPr lang="fr-CA" dirty="0"/>
          </a:p>
        </p:txBody>
      </p:sp>
      <p:sp>
        <p:nvSpPr>
          <p:cNvPr id="7" name="Espace réservé du texte 6"/>
          <p:cNvSpPr>
            <a:spLocks noGrp="1"/>
          </p:cNvSpPr>
          <p:nvPr>
            <p:ph type="body" sz="quarter" idx="3"/>
          </p:nvPr>
        </p:nvSpPr>
        <p:spPr>
          <a:xfrm>
            <a:off x="4620413" y="1619984"/>
            <a:ext cx="3813651" cy="512064"/>
          </a:xfrm>
        </p:spPr>
        <p:txBody>
          <a:bodyPr/>
          <a:lstStyle/>
          <a:p>
            <a:r>
              <a:rPr lang="fr-CA" dirty="0" err="1"/>
              <a:t>Bartsch</a:t>
            </a:r>
            <a:r>
              <a:rPr lang="fr-CA" dirty="0"/>
              <a:t> E, </a:t>
            </a:r>
            <a:r>
              <a:rPr lang="fr-CA" dirty="0" err="1"/>
              <a:t>Medcalf</a:t>
            </a:r>
            <a:r>
              <a:rPr lang="fr-CA" dirty="0"/>
              <a:t> KE et al. 2016</a:t>
            </a:r>
          </a:p>
        </p:txBody>
      </p:sp>
      <p:sp>
        <p:nvSpPr>
          <p:cNvPr id="8" name="Espace réservé du contenu 7"/>
          <p:cNvSpPr>
            <a:spLocks noGrp="1"/>
          </p:cNvSpPr>
          <p:nvPr>
            <p:ph sz="quarter" idx="4"/>
          </p:nvPr>
        </p:nvSpPr>
        <p:spPr>
          <a:xfrm>
            <a:off x="4563624" y="2209800"/>
            <a:ext cx="3927231" cy="3962400"/>
          </a:xfrm>
          <a:ln>
            <a:solidFill>
              <a:schemeClr val="accent1"/>
            </a:solidFill>
          </a:ln>
        </p:spPr>
        <p:txBody>
          <a:bodyPr>
            <a:normAutofit/>
          </a:bodyPr>
          <a:lstStyle/>
          <a:p>
            <a:r>
              <a:rPr lang="fr-CA" dirty="0"/>
              <a:t>Type d’études incluses: </a:t>
            </a:r>
          </a:p>
          <a:p>
            <a:pPr lvl="1"/>
            <a:r>
              <a:rPr lang="fr-CA" dirty="0"/>
              <a:t>Cohorte &gt; 1000 participants </a:t>
            </a:r>
          </a:p>
          <a:p>
            <a:pPr lvl="1"/>
            <a:r>
              <a:rPr lang="fr-CA" dirty="0"/>
              <a:t>Rétrospective et prospective</a:t>
            </a:r>
          </a:p>
          <a:p>
            <a:pPr marL="320069" lvl="1" indent="0">
              <a:buNone/>
            </a:pPr>
            <a:endParaRPr lang="fr-CA" sz="2400" dirty="0"/>
          </a:p>
          <a:p>
            <a:r>
              <a:rPr lang="fr-CA" dirty="0"/>
              <a:t>Déterminer </a:t>
            </a:r>
            <a:r>
              <a:rPr lang="fr-CA" dirty="0" err="1"/>
              <a:t>fact</a:t>
            </a:r>
            <a:r>
              <a:rPr lang="fr-CA" dirty="0"/>
              <a:t> de risque pouvant être évalué à &lt; 16 semaines de grossesse pour estimer le risque de PE</a:t>
            </a:r>
          </a:p>
          <a:p>
            <a:pPr marL="0" indent="0">
              <a:buNone/>
            </a:pPr>
            <a:endParaRPr lang="fr-CA" dirty="0"/>
          </a:p>
          <a:p>
            <a:r>
              <a:rPr lang="fr-CA" dirty="0"/>
              <a:t>Nombre études incluses: 92</a:t>
            </a:r>
          </a:p>
          <a:p>
            <a:r>
              <a:rPr lang="fr-CA" dirty="0"/>
              <a:t>Participants (total): 23 356 688</a:t>
            </a:r>
          </a:p>
        </p:txBody>
      </p:sp>
    </p:spTree>
    <p:extLst>
      <p:ext uri="{BB962C8B-B14F-4D97-AF65-F5344CB8AC3E}">
        <p14:creationId xmlns:p14="http://schemas.microsoft.com/office/powerpoint/2010/main" val="31426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Caractéristiques / méthodologie</a:t>
            </a:r>
            <a:br>
              <a:rPr lang="fr-CA" dirty="0"/>
            </a:br>
            <a:r>
              <a:rPr lang="fr-CA" dirty="0"/>
              <a:t>Étude de cohorte et ECR</a:t>
            </a:r>
          </a:p>
        </p:txBody>
      </p:sp>
      <p:sp>
        <p:nvSpPr>
          <p:cNvPr id="3" name="Espace réservé du texte 2"/>
          <p:cNvSpPr>
            <a:spLocks noGrp="1"/>
          </p:cNvSpPr>
          <p:nvPr>
            <p:ph type="body" idx="1"/>
          </p:nvPr>
        </p:nvSpPr>
        <p:spPr>
          <a:xfrm>
            <a:off x="877063" y="1639898"/>
            <a:ext cx="3523922" cy="512064"/>
          </a:xfrm>
        </p:spPr>
        <p:txBody>
          <a:bodyPr/>
          <a:lstStyle/>
          <a:p>
            <a:r>
              <a:rPr lang="fr-CA" dirty="0"/>
              <a:t>Young OM, </a:t>
            </a:r>
            <a:r>
              <a:rPr lang="fr-CA" dirty="0" err="1"/>
              <a:t>Twedt</a:t>
            </a:r>
            <a:r>
              <a:rPr lang="fr-CA" dirty="0"/>
              <a:t> R et al 2016</a:t>
            </a:r>
          </a:p>
        </p:txBody>
      </p:sp>
      <p:sp>
        <p:nvSpPr>
          <p:cNvPr id="4" name="Espace réservé du contenu 3"/>
          <p:cNvSpPr>
            <a:spLocks noGrp="1"/>
          </p:cNvSpPr>
          <p:nvPr>
            <p:ph sz="half" idx="2"/>
          </p:nvPr>
        </p:nvSpPr>
        <p:spPr>
          <a:xfrm>
            <a:off x="740230" y="2264230"/>
            <a:ext cx="3797589" cy="3962400"/>
          </a:xfrm>
          <a:ln>
            <a:solidFill>
              <a:schemeClr val="accent1"/>
            </a:solidFill>
          </a:ln>
        </p:spPr>
        <p:txBody>
          <a:bodyPr>
            <a:normAutofit/>
          </a:bodyPr>
          <a:lstStyle/>
          <a:p>
            <a:r>
              <a:rPr lang="fr-CA" sz="1600" b="1" dirty="0"/>
              <a:t>Cohorte</a:t>
            </a:r>
          </a:p>
          <a:p>
            <a:r>
              <a:rPr lang="fr-CA" sz="1600" dirty="0"/>
              <a:t>Recrutement entre </a:t>
            </a:r>
            <a:r>
              <a:rPr lang="fr-CA" sz="1600" dirty="0" err="1"/>
              <a:t>janv</a:t>
            </a:r>
            <a:r>
              <a:rPr lang="fr-CA" sz="1600" dirty="0"/>
              <a:t> 2003 à avril 2014</a:t>
            </a:r>
          </a:p>
          <a:p>
            <a:r>
              <a:rPr lang="fr-CA" sz="1600" dirty="0"/>
              <a:t>Issue: Développement de PE</a:t>
            </a:r>
          </a:p>
          <a:p>
            <a:pPr lvl="1"/>
            <a:r>
              <a:rPr lang="fr-CA" sz="1400" dirty="0" err="1"/>
              <a:t>Dév</a:t>
            </a:r>
            <a:r>
              <a:rPr lang="fr-CA" sz="1400" dirty="0"/>
              <a:t>. Pré-terme (&lt;37 </a:t>
            </a:r>
            <a:r>
              <a:rPr lang="fr-CA" sz="1400" dirty="0" err="1"/>
              <a:t>sem</a:t>
            </a:r>
            <a:r>
              <a:rPr lang="fr-CA" sz="1400" dirty="0"/>
              <a:t> de grossesse)</a:t>
            </a:r>
          </a:p>
          <a:p>
            <a:pPr lvl="1"/>
            <a:r>
              <a:rPr lang="fr-CA" sz="1400" dirty="0" err="1"/>
              <a:t>Dév</a:t>
            </a:r>
            <a:r>
              <a:rPr lang="fr-CA" sz="1400" dirty="0"/>
              <a:t> à terme (≥ 37 </a:t>
            </a:r>
            <a:r>
              <a:rPr lang="fr-CA" sz="1400" dirty="0" err="1"/>
              <a:t>sem</a:t>
            </a:r>
            <a:r>
              <a:rPr lang="fr-CA" sz="1400" dirty="0"/>
              <a:t> de grossesse)</a:t>
            </a:r>
          </a:p>
          <a:p>
            <a:pPr lvl="1"/>
            <a:endParaRPr lang="fr-CA" sz="600" dirty="0"/>
          </a:p>
          <a:p>
            <a:r>
              <a:rPr lang="fr-CA" sz="1600" dirty="0"/>
              <a:t>Participants: 28 361</a:t>
            </a:r>
          </a:p>
          <a:p>
            <a:pPr lvl="1"/>
            <a:r>
              <a:rPr lang="fr-CA" sz="1400" dirty="0"/>
              <a:t>IMC &lt; 30: 24 243</a:t>
            </a:r>
          </a:p>
          <a:p>
            <a:pPr lvl="1"/>
            <a:r>
              <a:rPr lang="fr-CA" sz="1400" dirty="0"/>
              <a:t>IMC ≥ 30: 4 118</a:t>
            </a:r>
          </a:p>
          <a:p>
            <a:pPr marL="342900" lvl="1" indent="0">
              <a:buNone/>
            </a:pPr>
            <a:endParaRPr lang="fr-CA" dirty="0"/>
          </a:p>
        </p:txBody>
      </p:sp>
      <p:sp>
        <p:nvSpPr>
          <p:cNvPr id="7" name="Espace réservé du texte 4"/>
          <p:cNvSpPr txBox="1">
            <a:spLocks/>
          </p:cNvSpPr>
          <p:nvPr/>
        </p:nvSpPr>
        <p:spPr>
          <a:xfrm>
            <a:off x="4817365" y="1639898"/>
            <a:ext cx="3546764" cy="512064"/>
          </a:xfrm>
          <a:prstGeom prst="rect">
            <a:avLst/>
          </a:prstGeom>
        </p:spPr>
        <p:txBody>
          <a:bodyPr vert="horz" lIns="121899" tIns="60949" rIns="121899" bIns="60949" rtlCol="0" anchor="b">
            <a:noAutofit/>
          </a:bodyPr>
          <a:lstStyle>
            <a:lvl1pPr marL="0" indent="0" algn="l" defTabSz="914484" rtl="0" eaLnBrk="1" latinLnBrk="0" hangingPunct="1">
              <a:lnSpc>
                <a:spcPct val="95000"/>
              </a:lnSpc>
              <a:spcBef>
                <a:spcPts val="0"/>
              </a:spcBef>
              <a:buSzPct val="100000"/>
              <a:buFont typeface="Arial" pitchFamily="34" charset="0"/>
              <a:buNone/>
              <a:defRPr sz="1800" b="1" kern="1200">
                <a:solidFill>
                  <a:schemeClr val="tx1"/>
                </a:solidFill>
                <a:latin typeface="+mn-lt"/>
                <a:ea typeface="+mn-ea"/>
                <a:cs typeface="+mn-cs"/>
              </a:defRPr>
            </a:lvl1pPr>
            <a:lvl2pPr marL="457242" indent="0" algn="l" defTabSz="914484" rtl="0" eaLnBrk="1" latinLnBrk="0" hangingPunct="1">
              <a:lnSpc>
                <a:spcPct val="95000"/>
              </a:lnSpc>
              <a:spcBef>
                <a:spcPts val="800"/>
              </a:spcBef>
              <a:buSzPct val="100000"/>
              <a:buFont typeface="Century Gothic" pitchFamily="34" charset="0"/>
              <a:buNone/>
              <a:defRPr sz="2026" b="1" kern="1200">
                <a:solidFill>
                  <a:schemeClr val="tx1"/>
                </a:solidFill>
                <a:latin typeface="+mn-lt"/>
                <a:ea typeface="+mn-ea"/>
                <a:cs typeface="+mn-cs"/>
              </a:defRPr>
            </a:lvl2pPr>
            <a:lvl3pPr marL="914484" indent="0" algn="l" defTabSz="914484" rtl="0" eaLnBrk="1" latinLnBrk="0" hangingPunct="1">
              <a:lnSpc>
                <a:spcPct val="95000"/>
              </a:lnSpc>
              <a:spcBef>
                <a:spcPts val="800"/>
              </a:spcBef>
              <a:buSzPct val="100000"/>
              <a:buFont typeface="Century Gothic" pitchFamily="34" charset="0"/>
              <a:buNone/>
              <a:defRPr sz="1800" b="1" kern="1200">
                <a:solidFill>
                  <a:schemeClr val="tx1"/>
                </a:solidFill>
                <a:latin typeface="+mn-lt"/>
                <a:ea typeface="+mn-ea"/>
                <a:cs typeface="+mn-cs"/>
              </a:defRPr>
            </a:lvl3pPr>
            <a:lvl4pPr marL="1371726" indent="0" algn="l" defTabSz="914484" rtl="0" eaLnBrk="1" latinLnBrk="0" hangingPunct="1">
              <a:lnSpc>
                <a:spcPct val="95000"/>
              </a:lnSpc>
              <a:spcBef>
                <a:spcPts val="800"/>
              </a:spcBef>
              <a:buSzPct val="100000"/>
              <a:buFont typeface="Century Gothic" pitchFamily="34" charset="0"/>
              <a:buNone/>
              <a:defRPr sz="1575" b="1" kern="1200">
                <a:solidFill>
                  <a:schemeClr val="tx1"/>
                </a:solidFill>
                <a:latin typeface="+mn-lt"/>
                <a:ea typeface="+mn-ea"/>
                <a:cs typeface="+mn-cs"/>
              </a:defRPr>
            </a:lvl4pPr>
            <a:lvl5pPr marL="1828967" indent="0" algn="l" defTabSz="914484" rtl="0" eaLnBrk="1" latinLnBrk="0" hangingPunct="1">
              <a:lnSpc>
                <a:spcPct val="95000"/>
              </a:lnSpc>
              <a:spcBef>
                <a:spcPts val="800"/>
              </a:spcBef>
              <a:buSzPct val="100000"/>
              <a:buFont typeface="Century Gothic" pitchFamily="34" charset="0"/>
              <a:buNone/>
              <a:defRPr sz="1575" b="1" kern="1200">
                <a:solidFill>
                  <a:schemeClr val="tx1"/>
                </a:solidFill>
                <a:latin typeface="+mn-lt"/>
                <a:ea typeface="+mn-ea"/>
                <a:cs typeface="+mn-cs"/>
              </a:defRPr>
            </a:lvl5pPr>
            <a:lvl6pPr marL="2286210" indent="0" algn="l" defTabSz="914484" rtl="0" eaLnBrk="1" latinLnBrk="0" hangingPunct="1">
              <a:lnSpc>
                <a:spcPct val="95000"/>
              </a:lnSpc>
              <a:spcBef>
                <a:spcPts val="800"/>
              </a:spcBef>
              <a:buSzPct val="90000"/>
              <a:buFont typeface="Century Gothic" pitchFamily="34" charset="0"/>
              <a:buNone/>
              <a:defRPr sz="1575" b="1" kern="1200">
                <a:solidFill>
                  <a:schemeClr val="tx1"/>
                </a:solidFill>
                <a:latin typeface="+mn-lt"/>
                <a:ea typeface="+mn-ea"/>
                <a:cs typeface="+mn-cs"/>
              </a:defRPr>
            </a:lvl6pPr>
            <a:lvl7pPr marL="2743451" indent="0" algn="l" defTabSz="914484" rtl="0" eaLnBrk="1" latinLnBrk="0" hangingPunct="1">
              <a:lnSpc>
                <a:spcPct val="95000"/>
              </a:lnSpc>
              <a:spcBef>
                <a:spcPts val="800"/>
              </a:spcBef>
              <a:buSzPct val="90000"/>
              <a:buFont typeface="Century Gothic" pitchFamily="34" charset="0"/>
              <a:buNone/>
              <a:defRPr sz="1575" b="1" kern="1200">
                <a:solidFill>
                  <a:schemeClr val="tx1"/>
                </a:solidFill>
                <a:latin typeface="+mn-lt"/>
                <a:ea typeface="+mn-ea"/>
                <a:cs typeface="+mn-cs"/>
              </a:defRPr>
            </a:lvl7pPr>
            <a:lvl8pPr marL="3200693" indent="0" algn="l" defTabSz="914484" rtl="0" eaLnBrk="1" latinLnBrk="0" hangingPunct="1">
              <a:lnSpc>
                <a:spcPct val="95000"/>
              </a:lnSpc>
              <a:spcBef>
                <a:spcPts val="800"/>
              </a:spcBef>
              <a:buSzPct val="90000"/>
              <a:buFont typeface="Century Gothic" pitchFamily="34" charset="0"/>
              <a:buNone/>
              <a:defRPr sz="1575" b="1" kern="1200">
                <a:solidFill>
                  <a:schemeClr val="tx1"/>
                </a:solidFill>
                <a:latin typeface="+mn-lt"/>
                <a:ea typeface="+mn-ea"/>
                <a:cs typeface="+mn-cs"/>
              </a:defRPr>
            </a:lvl8pPr>
            <a:lvl9pPr marL="3657935" indent="0" algn="l" defTabSz="914484" rtl="0" eaLnBrk="1" latinLnBrk="0" hangingPunct="1">
              <a:lnSpc>
                <a:spcPct val="95000"/>
              </a:lnSpc>
              <a:spcBef>
                <a:spcPts val="800"/>
              </a:spcBef>
              <a:buSzPct val="90000"/>
              <a:buFont typeface="Century Gothic" pitchFamily="34" charset="0"/>
              <a:buNone/>
              <a:defRPr sz="1575" b="1" kern="1200">
                <a:solidFill>
                  <a:schemeClr val="tx1"/>
                </a:solidFill>
                <a:latin typeface="+mn-lt"/>
                <a:ea typeface="+mn-ea"/>
                <a:cs typeface="+mn-cs"/>
              </a:defRPr>
            </a:lvl9pPr>
          </a:lstStyle>
          <a:p>
            <a:r>
              <a:rPr lang="fr-CA" dirty="0" err="1"/>
              <a:t>Cantu</a:t>
            </a:r>
            <a:r>
              <a:rPr lang="fr-CA" dirty="0"/>
              <a:t> JA, </a:t>
            </a:r>
            <a:r>
              <a:rPr lang="fr-CA" dirty="0" err="1"/>
              <a:t>Jauk</a:t>
            </a:r>
            <a:r>
              <a:rPr lang="fr-CA" dirty="0"/>
              <a:t> VR et al. 2015 </a:t>
            </a:r>
          </a:p>
        </p:txBody>
      </p:sp>
      <p:sp>
        <p:nvSpPr>
          <p:cNvPr id="8" name="Espace réservé du contenu 5"/>
          <p:cNvSpPr txBox="1">
            <a:spLocks/>
          </p:cNvSpPr>
          <p:nvPr/>
        </p:nvSpPr>
        <p:spPr>
          <a:xfrm>
            <a:off x="4691747" y="2264230"/>
            <a:ext cx="3798000" cy="3962400"/>
          </a:xfrm>
          <a:prstGeom prst="rect">
            <a:avLst/>
          </a:prstGeom>
          <a:ln>
            <a:solidFill>
              <a:schemeClr val="accent1"/>
            </a:solidFill>
          </a:ln>
        </p:spPr>
        <p:txBody>
          <a:bodyPr vert="horz" lIns="121899" tIns="60949" rIns="121899" bIns="60949" rtlCol="0">
            <a:normAutofit/>
          </a:bodyPr>
          <a:lstStyle>
            <a:lvl1pPr marL="228621" indent="-228621" algn="l" defTabSz="914484" rtl="0" eaLnBrk="1" latinLnBrk="0" hangingPunct="1">
              <a:lnSpc>
                <a:spcPct val="95000"/>
              </a:lnSpc>
              <a:spcBef>
                <a:spcPts val="1400"/>
              </a:spcBef>
              <a:buSzPct val="100000"/>
              <a:buFont typeface="Arial" pitchFamily="34" charset="0"/>
              <a:buChar char="•"/>
              <a:defRPr sz="1500" kern="1200">
                <a:solidFill>
                  <a:schemeClr val="tx1"/>
                </a:solidFill>
                <a:latin typeface="+mn-lt"/>
                <a:ea typeface="+mn-ea"/>
                <a:cs typeface="+mn-cs"/>
              </a:defRPr>
            </a:lvl1pPr>
            <a:lvl2pPr marL="548690"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2pPr>
            <a:lvl3pPr marL="86875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3pPr>
            <a:lvl4pPr marL="1188829"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4pPr>
            <a:lvl5pPr marL="1508898" indent="-228621" algn="l" defTabSz="914484" rtl="0" eaLnBrk="1" latinLnBrk="0" hangingPunct="1">
              <a:lnSpc>
                <a:spcPct val="95000"/>
              </a:lnSpc>
              <a:spcBef>
                <a:spcPts val="800"/>
              </a:spcBef>
              <a:buSzPct val="100000"/>
              <a:buFont typeface="Century Gothic" pitchFamily="34" charset="0"/>
              <a:buChar char="–"/>
              <a:defRPr sz="1350" kern="1200">
                <a:solidFill>
                  <a:schemeClr val="tx1"/>
                </a:solidFill>
                <a:latin typeface="+mn-lt"/>
                <a:ea typeface="+mn-ea"/>
                <a:cs typeface="+mn-cs"/>
              </a:defRPr>
            </a:lvl5pPr>
            <a:lvl6pPr marL="1508898"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6pPr>
            <a:lvl7pPr marL="1508898"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7pPr>
            <a:lvl8pPr marL="1508898"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8pPr>
            <a:lvl9pPr marL="1508898" indent="-228621" algn="l" defTabSz="914484" rtl="0" eaLnBrk="1" latinLnBrk="0" hangingPunct="1">
              <a:lnSpc>
                <a:spcPct val="95000"/>
              </a:lnSpc>
              <a:spcBef>
                <a:spcPts val="800"/>
              </a:spcBef>
              <a:buSzPct val="90000"/>
              <a:buFont typeface="Century Gothic" pitchFamily="34" charset="0"/>
              <a:buChar char="–"/>
              <a:defRPr sz="1350" kern="1200">
                <a:solidFill>
                  <a:schemeClr val="tx1"/>
                </a:solidFill>
                <a:latin typeface="+mn-lt"/>
                <a:ea typeface="+mn-ea"/>
                <a:cs typeface="+mn-cs"/>
              </a:defRPr>
            </a:lvl9pPr>
          </a:lstStyle>
          <a:p>
            <a:r>
              <a:rPr lang="fr-CA" sz="1600" b="1" dirty="0"/>
              <a:t>ECR</a:t>
            </a:r>
          </a:p>
          <a:p>
            <a:r>
              <a:rPr lang="fr-CA" sz="1600" dirty="0"/>
              <a:t>Recrutement entre 1991-1995</a:t>
            </a:r>
          </a:p>
          <a:p>
            <a:endParaRPr lang="fr-CA" sz="200" dirty="0"/>
          </a:p>
          <a:p>
            <a:r>
              <a:rPr lang="fr-CA" sz="1600" dirty="0"/>
              <a:t>Incidence de PE</a:t>
            </a:r>
          </a:p>
          <a:p>
            <a:pPr lvl="1"/>
            <a:r>
              <a:rPr lang="fr-CA" sz="1400" dirty="0"/>
              <a:t>Intervention: Aspirine à faible dose (60mg/jour) VS Placebo </a:t>
            </a:r>
            <a:endParaRPr lang="fr-CA" sz="400" dirty="0"/>
          </a:p>
          <a:p>
            <a:r>
              <a:rPr lang="fr-CA" sz="1600" dirty="0"/>
              <a:t>Étude par analyse secondaire</a:t>
            </a:r>
          </a:p>
          <a:p>
            <a:endParaRPr lang="fr-CA" sz="800" dirty="0"/>
          </a:p>
          <a:p>
            <a:r>
              <a:rPr lang="fr-CA" sz="1600" dirty="0"/>
              <a:t>Participants: 2 503</a:t>
            </a:r>
          </a:p>
          <a:p>
            <a:pPr lvl="1"/>
            <a:r>
              <a:rPr lang="fr-CA" sz="1400" dirty="0"/>
              <a:t>Groupe Aspirine: 1 254</a:t>
            </a:r>
          </a:p>
          <a:p>
            <a:pPr lvl="1"/>
            <a:r>
              <a:rPr lang="fr-CA" sz="1400" dirty="0"/>
              <a:t>Groupe Placebo: 1 249</a:t>
            </a:r>
          </a:p>
          <a:p>
            <a:pPr lvl="1"/>
            <a:endParaRPr lang="fr-CA" dirty="0"/>
          </a:p>
        </p:txBody>
      </p:sp>
    </p:spTree>
    <p:extLst>
      <p:ext uri="{BB962C8B-B14F-4D97-AF65-F5344CB8AC3E}">
        <p14:creationId xmlns:p14="http://schemas.microsoft.com/office/powerpoint/2010/main" val="18801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55881"/>
            <a:ext cx="7620000" cy="1397000"/>
          </a:xfrm>
        </p:spPr>
        <p:txBody>
          <a:bodyPr>
            <a:normAutofit/>
          </a:bodyPr>
          <a:lstStyle/>
          <a:p>
            <a:r>
              <a:rPr lang="fr-CA" dirty="0"/>
              <a:t>Résultats : Méta-analyses</a:t>
            </a:r>
          </a:p>
        </p:txBody>
      </p:sp>
      <p:sp>
        <p:nvSpPr>
          <p:cNvPr id="5" name="Espace réservé du texte 4"/>
          <p:cNvSpPr>
            <a:spLocks noGrp="1"/>
          </p:cNvSpPr>
          <p:nvPr>
            <p:ph type="body" idx="1"/>
          </p:nvPr>
        </p:nvSpPr>
        <p:spPr>
          <a:xfrm>
            <a:off x="429266" y="1634506"/>
            <a:ext cx="3730752" cy="512064"/>
          </a:xfrm>
        </p:spPr>
        <p:txBody>
          <a:bodyPr/>
          <a:lstStyle/>
          <a:p>
            <a:r>
              <a:rPr lang="fr-CA" dirty="0" err="1"/>
              <a:t>Poorolajal</a:t>
            </a:r>
            <a:r>
              <a:rPr lang="fr-CA" dirty="0"/>
              <a:t> J, </a:t>
            </a:r>
            <a:r>
              <a:rPr lang="fr-CA" dirty="0" err="1"/>
              <a:t>Jenabi</a:t>
            </a:r>
            <a:r>
              <a:rPr lang="fr-CA" dirty="0"/>
              <a:t> E. 2016</a:t>
            </a:r>
          </a:p>
        </p:txBody>
      </p:sp>
      <p:sp>
        <p:nvSpPr>
          <p:cNvPr id="7" name="Espace réservé du texte 6"/>
          <p:cNvSpPr>
            <a:spLocks noGrp="1"/>
          </p:cNvSpPr>
          <p:nvPr>
            <p:ph type="body" sz="quarter" idx="3"/>
          </p:nvPr>
        </p:nvSpPr>
        <p:spPr>
          <a:xfrm>
            <a:off x="195641" y="3856890"/>
            <a:ext cx="3813651" cy="512064"/>
          </a:xfrm>
        </p:spPr>
        <p:txBody>
          <a:bodyPr/>
          <a:lstStyle/>
          <a:p>
            <a:r>
              <a:rPr lang="fr-CA" dirty="0" err="1"/>
              <a:t>Bartsch</a:t>
            </a:r>
            <a:r>
              <a:rPr lang="fr-CA" dirty="0"/>
              <a:t> E, </a:t>
            </a:r>
            <a:r>
              <a:rPr lang="fr-CA" dirty="0" err="1"/>
              <a:t>Medcalf</a:t>
            </a:r>
            <a:r>
              <a:rPr lang="fr-CA" dirty="0"/>
              <a:t> KE et al. 2016</a:t>
            </a:r>
          </a:p>
        </p:txBody>
      </p:sp>
      <p:graphicFrame>
        <p:nvGraphicFramePr>
          <p:cNvPr id="4" name="Espace réservé du contenu 3"/>
          <p:cNvGraphicFramePr>
            <a:graphicFrameLocks noGrp="1"/>
          </p:cNvGraphicFramePr>
          <p:nvPr>
            <p:ph sz="quarter" idx="4"/>
            <p:extLst>
              <p:ext uri="{D42A27DB-BD31-4B8C-83A1-F6EECF244321}">
                <p14:modId xmlns:p14="http://schemas.microsoft.com/office/powerpoint/2010/main" val="1143485204"/>
              </p:ext>
            </p:extLst>
          </p:nvPr>
        </p:nvGraphicFramePr>
        <p:xfrm>
          <a:off x="3959052" y="4079628"/>
          <a:ext cx="4853352" cy="1886385"/>
        </p:xfrm>
        <a:graphic>
          <a:graphicData uri="http://schemas.openxmlformats.org/drawingml/2006/table">
            <a:tbl>
              <a:tblPr firstRow="1" bandRow="1">
                <a:tableStyleId>{7DF18680-E054-41AD-8BC1-D1AEF772440D}</a:tableStyleId>
              </a:tblPr>
              <a:tblGrid>
                <a:gridCol w="2401555">
                  <a:extLst>
                    <a:ext uri="{9D8B030D-6E8A-4147-A177-3AD203B41FA5}">
                      <a16:colId xmlns:a16="http://schemas.microsoft.com/office/drawing/2014/main" xmlns="" val="3824166327"/>
                    </a:ext>
                  </a:extLst>
                </a:gridCol>
                <a:gridCol w="2451797">
                  <a:extLst>
                    <a:ext uri="{9D8B030D-6E8A-4147-A177-3AD203B41FA5}">
                      <a16:colId xmlns:a16="http://schemas.microsoft.com/office/drawing/2014/main" xmlns="" val="1301408951"/>
                    </a:ext>
                  </a:extLst>
                </a:gridCol>
              </a:tblGrid>
              <a:tr h="482385">
                <a:tc>
                  <a:txBody>
                    <a:bodyPr/>
                    <a:lstStyle/>
                    <a:p>
                      <a:endParaRPr lang="fr-CA" sz="1600" dirty="0">
                        <a:ln>
                          <a:noFill/>
                        </a:ln>
                      </a:endParaRPr>
                    </a:p>
                  </a:txBody>
                  <a:tcPr/>
                </a:tc>
                <a:tc>
                  <a:txBody>
                    <a:bodyPr/>
                    <a:lstStyle/>
                    <a:p>
                      <a:pPr algn="ctr"/>
                      <a:r>
                        <a:rPr lang="fr-CA" sz="1600" dirty="0">
                          <a:ln>
                            <a:noFill/>
                          </a:ln>
                        </a:rPr>
                        <a:t>Pré-éclampsie</a:t>
                      </a:r>
                    </a:p>
                  </a:txBody>
                  <a:tcPr/>
                </a:tc>
                <a:extLst>
                  <a:ext uri="{0D108BD9-81ED-4DB2-BD59-A6C34878D82A}">
                    <a16:rowId xmlns:a16="http://schemas.microsoft.com/office/drawing/2014/main" xmlns="" val="1839007809"/>
                  </a:ext>
                </a:extLst>
              </a:tr>
              <a:tr h="468000">
                <a:tc>
                  <a:txBody>
                    <a:bodyPr/>
                    <a:lstStyle/>
                    <a:p>
                      <a:endParaRPr lang="fr-CA" sz="1600" dirty="0">
                        <a:ln>
                          <a:noFill/>
                        </a:ln>
                      </a:endParaRPr>
                    </a:p>
                  </a:txBody>
                  <a:tcPr/>
                </a:tc>
                <a:tc>
                  <a:txBody>
                    <a:bodyPr/>
                    <a:lstStyle/>
                    <a:p>
                      <a:pPr algn="ctr"/>
                      <a:r>
                        <a:rPr lang="fr-CA" sz="1600" dirty="0">
                          <a:ln>
                            <a:noFill/>
                          </a:ln>
                        </a:rPr>
                        <a:t>Taux</a:t>
                      </a:r>
                      <a:r>
                        <a:rPr lang="fr-CA" sz="1600" baseline="0" dirty="0">
                          <a:ln>
                            <a:noFill/>
                          </a:ln>
                        </a:rPr>
                        <a:t> de survenu</a:t>
                      </a:r>
                      <a:endParaRPr lang="fr-CA" sz="1600" dirty="0">
                        <a:ln>
                          <a:noFill/>
                        </a:ln>
                      </a:endParaRPr>
                    </a:p>
                  </a:txBody>
                  <a:tcPr/>
                </a:tc>
                <a:extLst>
                  <a:ext uri="{0D108BD9-81ED-4DB2-BD59-A6C34878D82A}">
                    <a16:rowId xmlns:a16="http://schemas.microsoft.com/office/drawing/2014/main" xmlns="" val="1269870965"/>
                  </a:ext>
                </a:extLst>
              </a:tr>
              <a:tr h="468000">
                <a:tc>
                  <a:txBody>
                    <a:bodyPr/>
                    <a:lstStyle/>
                    <a:p>
                      <a:r>
                        <a:rPr lang="fr-CA" sz="1600" dirty="0">
                          <a:ln>
                            <a:noFill/>
                          </a:ln>
                        </a:rPr>
                        <a:t>IMC 25-29,9</a:t>
                      </a:r>
                    </a:p>
                  </a:txBody>
                  <a:tcPr/>
                </a:tc>
                <a:tc>
                  <a:txBody>
                    <a:bodyPr/>
                    <a:lstStyle/>
                    <a:p>
                      <a:r>
                        <a:rPr lang="fr-CA" sz="1600" dirty="0">
                          <a:ln>
                            <a:noFill/>
                          </a:ln>
                        </a:rPr>
                        <a:t>2,8% (IC</a:t>
                      </a:r>
                      <a:r>
                        <a:rPr lang="fr-CA" sz="1600" baseline="0" dirty="0">
                          <a:ln>
                            <a:noFill/>
                          </a:ln>
                        </a:rPr>
                        <a:t> </a:t>
                      </a:r>
                      <a:r>
                        <a:rPr lang="fr-CA" sz="1600" dirty="0">
                          <a:ln>
                            <a:noFill/>
                          </a:ln>
                        </a:rPr>
                        <a:t>2,7-2,8)</a:t>
                      </a:r>
                    </a:p>
                  </a:txBody>
                  <a:tcPr/>
                </a:tc>
                <a:extLst>
                  <a:ext uri="{0D108BD9-81ED-4DB2-BD59-A6C34878D82A}">
                    <a16:rowId xmlns:a16="http://schemas.microsoft.com/office/drawing/2014/main" xmlns="" val="231378633"/>
                  </a:ext>
                </a:extLst>
              </a:tr>
              <a:tr h="468000">
                <a:tc>
                  <a:txBody>
                    <a:bodyPr/>
                    <a:lstStyle/>
                    <a:p>
                      <a:r>
                        <a:rPr lang="fr-CA" sz="1600" dirty="0">
                          <a:ln>
                            <a:noFill/>
                          </a:ln>
                        </a:rPr>
                        <a:t>IMC ≥ 30</a:t>
                      </a:r>
                    </a:p>
                  </a:txBody>
                  <a:tcPr/>
                </a:tc>
                <a:tc>
                  <a:txBody>
                    <a:bodyPr/>
                    <a:lstStyle/>
                    <a:p>
                      <a:r>
                        <a:rPr lang="fr-CA" sz="1600" dirty="0">
                          <a:ln>
                            <a:noFill/>
                          </a:ln>
                        </a:rPr>
                        <a:t>7,7% (IC</a:t>
                      </a:r>
                      <a:r>
                        <a:rPr lang="fr-CA" sz="1600" baseline="0" dirty="0">
                          <a:ln>
                            <a:noFill/>
                          </a:ln>
                        </a:rPr>
                        <a:t> 7,6-7,8)</a:t>
                      </a:r>
                      <a:endParaRPr lang="fr-CA" sz="1600" dirty="0">
                        <a:ln>
                          <a:noFill/>
                        </a:ln>
                      </a:endParaRPr>
                    </a:p>
                  </a:txBody>
                  <a:tcPr/>
                </a:tc>
                <a:extLst>
                  <a:ext uri="{0D108BD9-81ED-4DB2-BD59-A6C34878D82A}">
                    <a16:rowId xmlns:a16="http://schemas.microsoft.com/office/drawing/2014/main" xmlns="" val="140767927"/>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422911651"/>
              </p:ext>
            </p:extLst>
          </p:nvPr>
        </p:nvGraphicFramePr>
        <p:xfrm>
          <a:off x="3959052" y="1857308"/>
          <a:ext cx="4853352" cy="1886400"/>
        </p:xfrm>
        <a:graphic>
          <a:graphicData uri="http://schemas.openxmlformats.org/drawingml/2006/table">
            <a:tbl>
              <a:tblPr firstRow="1" bandRow="1">
                <a:tableStyleId>{F5AB1C69-6EDB-4FF4-983F-18BD219EF322}</a:tableStyleId>
              </a:tblPr>
              <a:tblGrid>
                <a:gridCol w="2401555">
                  <a:extLst>
                    <a:ext uri="{9D8B030D-6E8A-4147-A177-3AD203B41FA5}">
                      <a16:colId xmlns:a16="http://schemas.microsoft.com/office/drawing/2014/main" xmlns="" val="2638234585"/>
                    </a:ext>
                  </a:extLst>
                </a:gridCol>
                <a:gridCol w="2451797">
                  <a:extLst>
                    <a:ext uri="{9D8B030D-6E8A-4147-A177-3AD203B41FA5}">
                      <a16:colId xmlns:a16="http://schemas.microsoft.com/office/drawing/2014/main" xmlns="" val="2519962761"/>
                    </a:ext>
                  </a:extLst>
                </a:gridCol>
              </a:tblGrid>
              <a:tr h="482400">
                <a:tc>
                  <a:txBody>
                    <a:bodyPr/>
                    <a:lstStyle/>
                    <a:p>
                      <a:endParaRPr lang="fr-CA" sz="1600" dirty="0"/>
                    </a:p>
                  </a:txBody>
                  <a:tcPr/>
                </a:tc>
                <a:tc>
                  <a:txBody>
                    <a:bodyPr/>
                    <a:lstStyle/>
                    <a:p>
                      <a:pPr algn="ctr"/>
                      <a:r>
                        <a:rPr lang="fr-CA" sz="1600" dirty="0"/>
                        <a:t>Pré-éclampsie</a:t>
                      </a:r>
                    </a:p>
                  </a:txBody>
                  <a:tcPr/>
                </a:tc>
                <a:extLst>
                  <a:ext uri="{0D108BD9-81ED-4DB2-BD59-A6C34878D82A}">
                    <a16:rowId xmlns:a16="http://schemas.microsoft.com/office/drawing/2014/main" xmlns="" val="269194002"/>
                  </a:ext>
                </a:extLst>
              </a:tr>
              <a:tr h="468000">
                <a:tc>
                  <a:txBody>
                    <a:bodyPr/>
                    <a:lstStyle/>
                    <a:p>
                      <a:endParaRPr lang="fr-CA" sz="1600" dirty="0"/>
                    </a:p>
                  </a:txBody>
                  <a:tcPr/>
                </a:tc>
                <a:tc>
                  <a:txBody>
                    <a:bodyPr/>
                    <a:lstStyle/>
                    <a:p>
                      <a:pPr algn="ctr"/>
                      <a:r>
                        <a:rPr lang="fr-CA" sz="1600" dirty="0"/>
                        <a:t>OR ajusté</a:t>
                      </a:r>
                    </a:p>
                  </a:txBody>
                  <a:tcPr/>
                </a:tc>
                <a:extLst>
                  <a:ext uri="{0D108BD9-81ED-4DB2-BD59-A6C34878D82A}">
                    <a16:rowId xmlns:a16="http://schemas.microsoft.com/office/drawing/2014/main" xmlns="" val="2427100666"/>
                  </a:ext>
                </a:extLst>
              </a:tr>
              <a:tr h="468000">
                <a:tc>
                  <a:txBody>
                    <a:bodyPr/>
                    <a:lstStyle/>
                    <a:p>
                      <a:r>
                        <a:rPr lang="fr-CA" sz="1600" dirty="0"/>
                        <a:t>IMC 25-29,9</a:t>
                      </a:r>
                    </a:p>
                  </a:txBody>
                  <a:tcPr/>
                </a:tc>
                <a:tc>
                  <a:txBody>
                    <a:bodyPr/>
                    <a:lstStyle/>
                    <a:p>
                      <a:r>
                        <a:rPr lang="fr-CA" sz="1600" dirty="0"/>
                        <a:t>1,75 (IC 1,60-1,90)</a:t>
                      </a:r>
                    </a:p>
                  </a:txBody>
                  <a:tcPr/>
                </a:tc>
                <a:extLst>
                  <a:ext uri="{0D108BD9-81ED-4DB2-BD59-A6C34878D82A}">
                    <a16:rowId xmlns:a16="http://schemas.microsoft.com/office/drawing/2014/main" xmlns="" val="301829753"/>
                  </a:ext>
                </a:extLst>
              </a:tr>
              <a:tr h="468000">
                <a:tc>
                  <a:txBody>
                    <a:bodyPr/>
                    <a:lstStyle/>
                    <a:p>
                      <a:r>
                        <a:rPr lang="fr-CA" sz="1600" dirty="0"/>
                        <a:t>IMC ≥ 30</a:t>
                      </a:r>
                    </a:p>
                  </a:txBody>
                  <a:tcPr/>
                </a:tc>
                <a:tc>
                  <a:txBody>
                    <a:bodyPr/>
                    <a:lstStyle/>
                    <a:p>
                      <a:r>
                        <a:rPr lang="fr-CA" sz="1600" dirty="0"/>
                        <a:t>3,29 (IC 3,20-3,37)</a:t>
                      </a:r>
                    </a:p>
                  </a:txBody>
                  <a:tcPr/>
                </a:tc>
                <a:extLst>
                  <a:ext uri="{0D108BD9-81ED-4DB2-BD59-A6C34878D82A}">
                    <a16:rowId xmlns:a16="http://schemas.microsoft.com/office/drawing/2014/main" xmlns="" val="1511280719"/>
                  </a:ext>
                </a:extLst>
              </a:tr>
            </a:tbl>
          </a:graphicData>
        </a:graphic>
      </p:graphicFrame>
      <p:sp>
        <p:nvSpPr>
          <p:cNvPr id="9" name="ZoneTexte 8"/>
          <p:cNvSpPr txBox="1"/>
          <p:nvPr/>
        </p:nvSpPr>
        <p:spPr>
          <a:xfrm>
            <a:off x="643095" y="2401565"/>
            <a:ext cx="3315958" cy="1138773"/>
          </a:xfrm>
          <a:prstGeom prst="rect">
            <a:avLst/>
          </a:prstGeom>
          <a:noFill/>
        </p:spPr>
        <p:txBody>
          <a:bodyPr wrap="square" rtlCol="0">
            <a:spAutoFit/>
          </a:bodyPr>
          <a:lstStyle/>
          <a:p>
            <a:r>
              <a:rPr lang="fr-CA" dirty="0"/>
              <a:t>Association entre:</a:t>
            </a:r>
          </a:p>
          <a:p>
            <a:endParaRPr lang="fr-CA" sz="1200" dirty="0"/>
          </a:p>
          <a:p>
            <a:r>
              <a:rPr lang="fr-CA" dirty="0"/>
              <a:t>	PE et surpoids</a:t>
            </a:r>
          </a:p>
          <a:p>
            <a:r>
              <a:rPr lang="fr-CA" dirty="0"/>
              <a:t>	PE et obésité</a:t>
            </a:r>
          </a:p>
        </p:txBody>
      </p:sp>
      <p:sp>
        <p:nvSpPr>
          <p:cNvPr id="10" name="Rectangle 9"/>
          <p:cNvSpPr/>
          <p:nvPr/>
        </p:nvSpPr>
        <p:spPr>
          <a:xfrm>
            <a:off x="643095" y="4738505"/>
            <a:ext cx="3145135" cy="1138773"/>
          </a:xfrm>
          <a:prstGeom prst="rect">
            <a:avLst/>
          </a:prstGeom>
        </p:spPr>
        <p:txBody>
          <a:bodyPr wrap="square">
            <a:spAutoFit/>
          </a:bodyPr>
          <a:lstStyle/>
          <a:p>
            <a:r>
              <a:rPr lang="fr-CA" dirty="0"/>
              <a:t>Association entre:</a:t>
            </a:r>
          </a:p>
          <a:p>
            <a:endParaRPr lang="fr-CA" sz="1200" dirty="0"/>
          </a:p>
          <a:p>
            <a:r>
              <a:rPr lang="fr-CA" dirty="0"/>
              <a:t>	PE et surpoids</a:t>
            </a:r>
          </a:p>
          <a:p>
            <a:r>
              <a:rPr lang="fr-CA" dirty="0"/>
              <a:t>	PE et obésité</a:t>
            </a:r>
          </a:p>
        </p:txBody>
      </p:sp>
    </p:spTree>
    <p:extLst>
      <p:ext uri="{BB962C8B-B14F-4D97-AF65-F5344CB8AC3E}">
        <p14:creationId xmlns:p14="http://schemas.microsoft.com/office/powerpoint/2010/main" val="11704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89265"/>
            <a:ext cx="7620000" cy="1397000"/>
          </a:xfrm>
        </p:spPr>
        <p:txBody>
          <a:bodyPr>
            <a:normAutofit/>
          </a:bodyPr>
          <a:lstStyle/>
          <a:p>
            <a:r>
              <a:rPr lang="fr-CA" dirty="0"/>
              <a:t>Résultats- Étude de cohorte</a:t>
            </a:r>
            <a:br>
              <a:rPr lang="fr-CA" dirty="0"/>
            </a:br>
            <a:endParaRPr lang="fr-CA" dirty="0"/>
          </a:p>
        </p:txBody>
      </p:sp>
      <p:sp>
        <p:nvSpPr>
          <p:cNvPr id="6" name="ZoneTexte 5"/>
          <p:cNvSpPr txBox="1"/>
          <p:nvPr/>
        </p:nvSpPr>
        <p:spPr>
          <a:xfrm>
            <a:off x="756556" y="5731355"/>
            <a:ext cx="7777844" cy="369332"/>
          </a:xfrm>
          <a:prstGeom prst="rect">
            <a:avLst/>
          </a:prstGeom>
          <a:noFill/>
        </p:spPr>
        <p:txBody>
          <a:bodyPr wrap="square" rtlCol="0">
            <a:spAutoFit/>
          </a:bodyPr>
          <a:lstStyle/>
          <a:p>
            <a:r>
              <a:rPr lang="fr-CA" b="1" dirty="0"/>
              <a:t>Augmentation significative de PE en fonction du poids pré-grossesse</a:t>
            </a:r>
          </a:p>
        </p:txBody>
      </p:sp>
      <p:graphicFrame>
        <p:nvGraphicFramePr>
          <p:cNvPr id="7" name="Tableau 6"/>
          <p:cNvGraphicFramePr>
            <a:graphicFrameLocks noGrp="1"/>
          </p:cNvGraphicFramePr>
          <p:nvPr>
            <p:extLst>
              <p:ext uri="{D42A27DB-BD31-4B8C-83A1-F6EECF244321}">
                <p14:modId xmlns:p14="http://schemas.microsoft.com/office/powerpoint/2010/main" val="1371820591"/>
              </p:ext>
            </p:extLst>
          </p:nvPr>
        </p:nvGraphicFramePr>
        <p:xfrm>
          <a:off x="838199" y="1937658"/>
          <a:ext cx="7364186" cy="3516695"/>
        </p:xfrm>
        <a:graphic>
          <a:graphicData uri="http://schemas.openxmlformats.org/drawingml/2006/table">
            <a:tbl>
              <a:tblPr firstRow="1" bandRow="1">
                <a:tableStyleId>{F5AB1C69-6EDB-4FF4-983F-18BD219EF322}</a:tableStyleId>
              </a:tblPr>
              <a:tblGrid>
                <a:gridCol w="2744319">
                  <a:extLst>
                    <a:ext uri="{9D8B030D-6E8A-4147-A177-3AD203B41FA5}">
                      <a16:colId xmlns:a16="http://schemas.microsoft.com/office/drawing/2014/main" xmlns="" val="763301862"/>
                    </a:ext>
                  </a:extLst>
                </a:gridCol>
                <a:gridCol w="1332956">
                  <a:extLst>
                    <a:ext uri="{9D8B030D-6E8A-4147-A177-3AD203B41FA5}">
                      <a16:colId xmlns:a16="http://schemas.microsoft.com/office/drawing/2014/main" xmlns="" val="2333667693"/>
                    </a:ext>
                  </a:extLst>
                </a:gridCol>
                <a:gridCol w="1944547">
                  <a:extLst>
                    <a:ext uri="{9D8B030D-6E8A-4147-A177-3AD203B41FA5}">
                      <a16:colId xmlns:a16="http://schemas.microsoft.com/office/drawing/2014/main" xmlns="" val="2510790907"/>
                    </a:ext>
                  </a:extLst>
                </a:gridCol>
                <a:gridCol w="1342364">
                  <a:extLst>
                    <a:ext uri="{9D8B030D-6E8A-4147-A177-3AD203B41FA5}">
                      <a16:colId xmlns:a16="http://schemas.microsoft.com/office/drawing/2014/main" xmlns="" val="2340237344"/>
                    </a:ext>
                  </a:extLst>
                </a:gridCol>
              </a:tblGrid>
              <a:tr h="455175">
                <a:tc>
                  <a:txBody>
                    <a:bodyPr/>
                    <a:lstStyle/>
                    <a:p>
                      <a:endParaRPr lang="fr-CA" dirty="0"/>
                    </a:p>
                  </a:txBody>
                  <a:tcPr/>
                </a:tc>
                <a:tc gridSpan="3">
                  <a:txBody>
                    <a:bodyPr/>
                    <a:lstStyle/>
                    <a:p>
                      <a:pPr algn="ctr"/>
                      <a:r>
                        <a:rPr lang="fr-CA" dirty="0"/>
                        <a:t>Pré-éclampsie Pré-terme</a:t>
                      </a:r>
                    </a:p>
                  </a:txBody>
                  <a:tcPr anchor="ct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xmlns="" val="3550633242"/>
                  </a:ext>
                </a:extLst>
              </a:tr>
              <a:tr h="455175">
                <a:tc>
                  <a:txBody>
                    <a:bodyPr/>
                    <a:lstStyle/>
                    <a:p>
                      <a:endParaRPr lang="fr-CA" dirty="0"/>
                    </a:p>
                  </a:txBody>
                  <a:tcPr/>
                </a:tc>
                <a:tc>
                  <a:txBody>
                    <a:bodyPr/>
                    <a:lstStyle/>
                    <a:p>
                      <a:r>
                        <a:rPr lang="fr-CA" dirty="0"/>
                        <a:t>RR</a:t>
                      </a:r>
                    </a:p>
                  </a:txBody>
                  <a:tcPr/>
                </a:tc>
                <a:tc>
                  <a:txBody>
                    <a:bodyPr/>
                    <a:lstStyle/>
                    <a:p>
                      <a:r>
                        <a:rPr lang="fr-CA" dirty="0"/>
                        <a:t>IC (95%)</a:t>
                      </a:r>
                    </a:p>
                  </a:txBody>
                  <a:tcPr/>
                </a:tc>
                <a:tc>
                  <a:txBody>
                    <a:bodyPr/>
                    <a:lstStyle/>
                    <a:p>
                      <a:r>
                        <a:rPr lang="fr-CA" dirty="0"/>
                        <a:t>P-value</a:t>
                      </a:r>
                    </a:p>
                  </a:txBody>
                  <a:tcPr/>
                </a:tc>
                <a:extLst>
                  <a:ext uri="{0D108BD9-81ED-4DB2-BD59-A6C34878D82A}">
                    <a16:rowId xmlns:a16="http://schemas.microsoft.com/office/drawing/2014/main" xmlns="" val="685546848"/>
                  </a:ext>
                </a:extLst>
              </a:tr>
              <a:tr h="785645">
                <a:tc>
                  <a:txBody>
                    <a:bodyPr/>
                    <a:lstStyle/>
                    <a:p>
                      <a:r>
                        <a:rPr lang="fr-CA" dirty="0"/>
                        <a:t>IMC</a:t>
                      </a:r>
                      <a:r>
                        <a:rPr lang="fr-CA" baseline="0" dirty="0"/>
                        <a:t> 18-24,9</a:t>
                      </a:r>
                      <a:endParaRPr lang="fr-CA" dirty="0"/>
                    </a:p>
                  </a:txBody>
                  <a:tcPr/>
                </a:tc>
                <a:tc>
                  <a:txBody>
                    <a:bodyPr/>
                    <a:lstStyle/>
                    <a:p>
                      <a:r>
                        <a:rPr lang="fr-CA" dirty="0"/>
                        <a:t>1,00</a:t>
                      </a:r>
                    </a:p>
                    <a:p>
                      <a:endParaRPr lang="fr-CA" dirty="0"/>
                    </a:p>
                  </a:txBody>
                  <a:tcPr/>
                </a:tc>
                <a:tc>
                  <a:txBody>
                    <a:bodyPr/>
                    <a:lstStyle/>
                    <a:p>
                      <a:endParaRPr lang="fr-CA"/>
                    </a:p>
                  </a:txBody>
                  <a:tcPr/>
                </a:tc>
                <a:tc>
                  <a:txBody>
                    <a:bodyPr/>
                    <a:lstStyle/>
                    <a:p>
                      <a:endParaRPr lang="fr-CA" dirty="0"/>
                    </a:p>
                  </a:txBody>
                  <a:tcPr/>
                </a:tc>
                <a:extLst>
                  <a:ext uri="{0D108BD9-81ED-4DB2-BD59-A6C34878D82A}">
                    <a16:rowId xmlns:a16="http://schemas.microsoft.com/office/drawing/2014/main" xmlns="" val="1067672066"/>
                  </a:ext>
                </a:extLst>
              </a:tr>
              <a:tr h="455175">
                <a:tc>
                  <a:txBody>
                    <a:bodyPr/>
                    <a:lstStyle/>
                    <a:p>
                      <a:r>
                        <a:rPr lang="fr-CA" dirty="0"/>
                        <a:t>IMC 25-29,9</a:t>
                      </a:r>
                    </a:p>
                  </a:txBody>
                  <a:tcPr/>
                </a:tc>
                <a:tc>
                  <a:txBody>
                    <a:bodyPr/>
                    <a:lstStyle/>
                    <a:p>
                      <a:r>
                        <a:rPr lang="fr-CA" dirty="0"/>
                        <a:t>2,07</a:t>
                      </a:r>
                    </a:p>
                  </a:txBody>
                  <a:tcPr/>
                </a:tc>
                <a:tc>
                  <a:txBody>
                    <a:bodyPr/>
                    <a:lstStyle/>
                    <a:p>
                      <a:r>
                        <a:rPr lang="fr-CA" dirty="0"/>
                        <a:t>1,72-2,49</a:t>
                      </a:r>
                    </a:p>
                  </a:txBody>
                  <a:tcPr/>
                </a:tc>
                <a:tc>
                  <a:txBody>
                    <a:bodyPr/>
                    <a:lstStyle/>
                    <a:p>
                      <a:r>
                        <a:rPr lang="fr-CA" dirty="0"/>
                        <a:t>&lt; 0,001</a:t>
                      </a:r>
                    </a:p>
                  </a:txBody>
                  <a:tcPr/>
                </a:tc>
                <a:extLst>
                  <a:ext uri="{0D108BD9-81ED-4DB2-BD59-A6C34878D82A}">
                    <a16:rowId xmlns:a16="http://schemas.microsoft.com/office/drawing/2014/main" xmlns="" val="1002814574"/>
                  </a:ext>
                </a:extLst>
              </a:tr>
              <a:tr h="455175">
                <a:tc>
                  <a:txBody>
                    <a:bodyPr/>
                    <a:lstStyle/>
                    <a:p>
                      <a:r>
                        <a:rPr lang="fr-CA" dirty="0"/>
                        <a:t>IMC 30-34,9</a:t>
                      </a:r>
                    </a:p>
                  </a:txBody>
                  <a:tcPr/>
                </a:tc>
                <a:tc>
                  <a:txBody>
                    <a:bodyPr/>
                    <a:lstStyle/>
                    <a:p>
                      <a:r>
                        <a:rPr lang="fr-CA" dirty="0"/>
                        <a:t>3,37</a:t>
                      </a:r>
                    </a:p>
                  </a:txBody>
                  <a:tcPr/>
                </a:tc>
                <a:tc>
                  <a:txBody>
                    <a:bodyPr/>
                    <a:lstStyle/>
                    <a:p>
                      <a:r>
                        <a:rPr lang="fr-CA" dirty="0"/>
                        <a:t>2,72-4,16</a:t>
                      </a:r>
                    </a:p>
                  </a:txBody>
                  <a:tcPr/>
                </a:tc>
                <a:tc>
                  <a:txBody>
                    <a:bodyPr/>
                    <a:lstStyle/>
                    <a:p>
                      <a:r>
                        <a:rPr lang="fr-CA" dirty="0"/>
                        <a:t>&lt;0,001</a:t>
                      </a:r>
                    </a:p>
                  </a:txBody>
                  <a:tcPr/>
                </a:tc>
                <a:extLst>
                  <a:ext uri="{0D108BD9-81ED-4DB2-BD59-A6C34878D82A}">
                    <a16:rowId xmlns:a16="http://schemas.microsoft.com/office/drawing/2014/main" xmlns="" val="805042867"/>
                  </a:ext>
                </a:extLst>
              </a:tr>
              <a:tr h="455175">
                <a:tc>
                  <a:txBody>
                    <a:bodyPr/>
                    <a:lstStyle/>
                    <a:p>
                      <a:r>
                        <a:rPr lang="fr-CA" dirty="0"/>
                        <a:t>IMC 35-39,9</a:t>
                      </a:r>
                    </a:p>
                  </a:txBody>
                  <a:tcPr/>
                </a:tc>
                <a:tc>
                  <a:txBody>
                    <a:bodyPr/>
                    <a:lstStyle/>
                    <a:p>
                      <a:r>
                        <a:rPr lang="fr-CA" dirty="0"/>
                        <a:t>3,48</a:t>
                      </a:r>
                    </a:p>
                  </a:txBody>
                  <a:tcPr/>
                </a:tc>
                <a:tc>
                  <a:txBody>
                    <a:bodyPr/>
                    <a:lstStyle/>
                    <a:p>
                      <a:r>
                        <a:rPr lang="fr-CA" dirty="0"/>
                        <a:t>2,62-4,62</a:t>
                      </a:r>
                    </a:p>
                  </a:txBody>
                  <a:tcPr/>
                </a:tc>
                <a:tc>
                  <a:txBody>
                    <a:bodyPr/>
                    <a:lstStyle/>
                    <a:p>
                      <a:r>
                        <a:rPr lang="fr-CA" dirty="0"/>
                        <a:t>&lt;0,001</a:t>
                      </a:r>
                    </a:p>
                  </a:txBody>
                  <a:tcPr/>
                </a:tc>
                <a:extLst>
                  <a:ext uri="{0D108BD9-81ED-4DB2-BD59-A6C34878D82A}">
                    <a16:rowId xmlns:a16="http://schemas.microsoft.com/office/drawing/2014/main" xmlns="" val="2466022285"/>
                  </a:ext>
                </a:extLst>
              </a:tr>
              <a:tr h="455175">
                <a:tc>
                  <a:txBody>
                    <a:bodyPr/>
                    <a:lstStyle/>
                    <a:p>
                      <a:r>
                        <a:rPr lang="fr-CA" dirty="0"/>
                        <a:t>IMC ≥ 40 </a:t>
                      </a:r>
                    </a:p>
                  </a:txBody>
                  <a:tcPr/>
                </a:tc>
                <a:tc>
                  <a:txBody>
                    <a:bodyPr/>
                    <a:lstStyle/>
                    <a:p>
                      <a:r>
                        <a:rPr lang="fr-CA" dirty="0"/>
                        <a:t>5,23</a:t>
                      </a:r>
                    </a:p>
                  </a:txBody>
                  <a:tcPr/>
                </a:tc>
                <a:tc>
                  <a:txBody>
                    <a:bodyPr/>
                    <a:lstStyle/>
                    <a:p>
                      <a:r>
                        <a:rPr lang="fr-CA" dirty="0"/>
                        <a:t>3,86-7,09</a:t>
                      </a:r>
                    </a:p>
                  </a:txBody>
                  <a:tcPr/>
                </a:tc>
                <a:tc>
                  <a:txBody>
                    <a:bodyPr/>
                    <a:lstStyle/>
                    <a:p>
                      <a:r>
                        <a:rPr lang="fr-CA" dirty="0"/>
                        <a:t>&lt;0,001</a:t>
                      </a:r>
                    </a:p>
                  </a:txBody>
                  <a:tcPr/>
                </a:tc>
                <a:extLst>
                  <a:ext uri="{0D108BD9-81ED-4DB2-BD59-A6C34878D82A}">
                    <a16:rowId xmlns:a16="http://schemas.microsoft.com/office/drawing/2014/main" xmlns="" val="3468899285"/>
                  </a:ext>
                </a:extLst>
              </a:tr>
            </a:tbl>
          </a:graphicData>
        </a:graphic>
      </p:graphicFrame>
      <p:sp>
        <p:nvSpPr>
          <p:cNvPr id="8" name="Rectangle 7"/>
          <p:cNvSpPr/>
          <p:nvPr/>
        </p:nvSpPr>
        <p:spPr>
          <a:xfrm>
            <a:off x="838199" y="3679371"/>
            <a:ext cx="7364186" cy="17749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838199" y="1301599"/>
            <a:ext cx="5736772" cy="461665"/>
          </a:xfrm>
          <a:prstGeom prst="rect">
            <a:avLst/>
          </a:prstGeom>
          <a:noFill/>
        </p:spPr>
        <p:txBody>
          <a:bodyPr wrap="square" rtlCol="0">
            <a:spAutoFit/>
          </a:bodyPr>
          <a:lstStyle/>
          <a:p>
            <a:r>
              <a:rPr lang="fr-CA" sz="2400" dirty="0"/>
              <a:t>Young OM, </a:t>
            </a:r>
            <a:r>
              <a:rPr lang="fr-CA" sz="2400" dirty="0" err="1"/>
              <a:t>Twedt</a:t>
            </a:r>
            <a:r>
              <a:rPr lang="fr-CA" sz="2400" dirty="0"/>
              <a:t> R et al 2016</a:t>
            </a:r>
          </a:p>
        </p:txBody>
      </p:sp>
    </p:spTree>
    <p:extLst>
      <p:ext uri="{BB962C8B-B14F-4D97-AF65-F5344CB8AC3E}">
        <p14:creationId xmlns:p14="http://schemas.microsoft.com/office/powerpoint/2010/main" val="75190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89265"/>
            <a:ext cx="7620000" cy="1397000"/>
          </a:xfrm>
        </p:spPr>
        <p:txBody>
          <a:bodyPr>
            <a:normAutofit/>
          </a:bodyPr>
          <a:lstStyle/>
          <a:p>
            <a:r>
              <a:rPr lang="fr-CA" dirty="0"/>
              <a:t>Résultats- ECR</a:t>
            </a:r>
            <a:br>
              <a:rPr lang="fr-CA" dirty="0"/>
            </a:br>
            <a:endParaRPr lang="fr-CA" dirty="0"/>
          </a:p>
        </p:txBody>
      </p:sp>
      <p:sp>
        <p:nvSpPr>
          <p:cNvPr id="6" name="ZoneTexte 5"/>
          <p:cNvSpPr txBox="1"/>
          <p:nvPr/>
        </p:nvSpPr>
        <p:spPr>
          <a:xfrm>
            <a:off x="838199" y="5210293"/>
            <a:ext cx="7777844" cy="646331"/>
          </a:xfrm>
          <a:prstGeom prst="rect">
            <a:avLst/>
          </a:prstGeom>
          <a:noFill/>
        </p:spPr>
        <p:txBody>
          <a:bodyPr wrap="square" rtlCol="0">
            <a:spAutoFit/>
          </a:bodyPr>
          <a:lstStyle/>
          <a:p>
            <a:r>
              <a:rPr lang="fr-CA" b="1" dirty="0"/>
              <a:t>Pas de différence stat significative entre les groupes en fonction IMC</a:t>
            </a:r>
          </a:p>
          <a:p>
            <a:r>
              <a:rPr lang="fr-CA" b="1" dirty="0"/>
              <a:t>Absence de réduction risque (cliniquement)</a:t>
            </a:r>
          </a:p>
        </p:txBody>
      </p:sp>
      <p:sp>
        <p:nvSpPr>
          <p:cNvPr id="9" name="ZoneTexte 8"/>
          <p:cNvSpPr txBox="1"/>
          <p:nvPr/>
        </p:nvSpPr>
        <p:spPr>
          <a:xfrm>
            <a:off x="838199" y="1301599"/>
            <a:ext cx="5736772" cy="461665"/>
          </a:xfrm>
          <a:prstGeom prst="rect">
            <a:avLst/>
          </a:prstGeom>
          <a:noFill/>
        </p:spPr>
        <p:txBody>
          <a:bodyPr wrap="square" rtlCol="0">
            <a:spAutoFit/>
          </a:bodyPr>
          <a:lstStyle/>
          <a:p>
            <a:r>
              <a:rPr lang="fr-CA" sz="2400" dirty="0" err="1"/>
              <a:t>Cantu</a:t>
            </a:r>
            <a:r>
              <a:rPr lang="fr-CA" sz="2400" dirty="0"/>
              <a:t> JA, </a:t>
            </a:r>
            <a:r>
              <a:rPr lang="fr-CA" sz="2400" dirty="0" err="1"/>
              <a:t>Jauk</a:t>
            </a:r>
            <a:r>
              <a:rPr lang="fr-CA" sz="2400" dirty="0"/>
              <a:t> VR et al. 2015 </a:t>
            </a:r>
          </a:p>
        </p:txBody>
      </p:sp>
      <p:graphicFrame>
        <p:nvGraphicFramePr>
          <p:cNvPr id="3" name="Tableau 2"/>
          <p:cNvGraphicFramePr>
            <a:graphicFrameLocks noGrp="1"/>
          </p:cNvGraphicFramePr>
          <p:nvPr>
            <p:extLst>
              <p:ext uri="{D42A27DB-BD31-4B8C-83A1-F6EECF244321}">
                <p14:modId xmlns:p14="http://schemas.microsoft.com/office/powerpoint/2010/main" val="4070459301"/>
              </p:ext>
            </p:extLst>
          </p:nvPr>
        </p:nvGraphicFramePr>
        <p:xfrm>
          <a:off x="838200" y="2324516"/>
          <a:ext cx="7620001" cy="2394860"/>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3024077790"/>
                    </a:ext>
                  </a:extLst>
                </a:gridCol>
                <a:gridCol w="1524000">
                  <a:extLst>
                    <a:ext uri="{9D8B030D-6E8A-4147-A177-3AD203B41FA5}">
                      <a16:colId xmlns:a16="http://schemas.microsoft.com/office/drawing/2014/main" xmlns="" val="493889401"/>
                    </a:ext>
                  </a:extLst>
                </a:gridCol>
                <a:gridCol w="1524000">
                  <a:extLst>
                    <a:ext uri="{9D8B030D-6E8A-4147-A177-3AD203B41FA5}">
                      <a16:colId xmlns:a16="http://schemas.microsoft.com/office/drawing/2014/main" xmlns="" val="3212099124"/>
                    </a:ext>
                  </a:extLst>
                </a:gridCol>
                <a:gridCol w="1838476">
                  <a:extLst>
                    <a:ext uri="{9D8B030D-6E8A-4147-A177-3AD203B41FA5}">
                      <a16:colId xmlns:a16="http://schemas.microsoft.com/office/drawing/2014/main" xmlns="" val="3403902545"/>
                    </a:ext>
                  </a:extLst>
                </a:gridCol>
                <a:gridCol w="1209525">
                  <a:extLst>
                    <a:ext uri="{9D8B030D-6E8A-4147-A177-3AD203B41FA5}">
                      <a16:colId xmlns:a16="http://schemas.microsoft.com/office/drawing/2014/main" xmlns="" val="1480495117"/>
                    </a:ext>
                  </a:extLst>
                </a:gridCol>
              </a:tblGrid>
              <a:tr h="598715">
                <a:tc>
                  <a:txBody>
                    <a:bodyPr/>
                    <a:lstStyle/>
                    <a:p>
                      <a:pPr algn="ctr"/>
                      <a:endParaRPr lang="fr-CA" dirty="0"/>
                    </a:p>
                  </a:txBody>
                  <a:tcPr anchor="ctr"/>
                </a:tc>
                <a:tc gridSpan="4">
                  <a:txBody>
                    <a:bodyPr/>
                    <a:lstStyle/>
                    <a:p>
                      <a:pPr algn="ctr"/>
                      <a:r>
                        <a:rPr lang="fr-CA" dirty="0"/>
                        <a:t>Incidence</a:t>
                      </a:r>
                      <a:r>
                        <a:rPr lang="fr-CA" baseline="0" dirty="0"/>
                        <a:t> de pré-éclampsie</a:t>
                      </a:r>
                      <a:endParaRPr lang="fr-CA" dirty="0"/>
                    </a:p>
                  </a:txBody>
                  <a:tcPr anchor="ctr"/>
                </a:tc>
                <a:tc hMerge="1">
                  <a:txBody>
                    <a:bodyPr/>
                    <a:lstStyle/>
                    <a:p>
                      <a:endParaRPr lang="fr-CA" dirty="0"/>
                    </a:p>
                  </a:txBody>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xmlns="" val="2769438637"/>
                  </a:ext>
                </a:extLst>
              </a:tr>
              <a:tr h="598715">
                <a:tc>
                  <a:txBody>
                    <a:bodyPr/>
                    <a:lstStyle/>
                    <a:p>
                      <a:endParaRPr lang="fr-CA" dirty="0"/>
                    </a:p>
                  </a:txBody>
                  <a:tcPr/>
                </a:tc>
                <a:tc>
                  <a:txBody>
                    <a:bodyPr/>
                    <a:lstStyle/>
                    <a:p>
                      <a:r>
                        <a:rPr lang="fr-CA" dirty="0"/>
                        <a:t>Aspirine</a:t>
                      </a:r>
                    </a:p>
                  </a:txBody>
                  <a:tcPr/>
                </a:tc>
                <a:tc>
                  <a:txBody>
                    <a:bodyPr/>
                    <a:lstStyle/>
                    <a:p>
                      <a:r>
                        <a:rPr lang="fr-CA" dirty="0"/>
                        <a:t>Placebo</a:t>
                      </a:r>
                    </a:p>
                  </a:txBody>
                  <a:tcPr/>
                </a:tc>
                <a:tc>
                  <a:txBody>
                    <a:bodyPr/>
                    <a:lstStyle/>
                    <a:p>
                      <a:r>
                        <a:rPr lang="fr-CA" dirty="0"/>
                        <a:t>RR (IC 95%)</a:t>
                      </a:r>
                    </a:p>
                  </a:txBody>
                  <a:tcPr/>
                </a:tc>
                <a:tc>
                  <a:txBody>
                    <a:bodyPr/>
                    <a:lstStyle/>
                    <a:p>
                      <a:r>
                        <a:rPr lang="fr-CA" dirty="0"/>
                        <a:t>p-value</a:t>
                      </a:r>
                      <a:r>
                        <a:rPr lang="fr-CA" baseline="0" dirty="0"/>
                        <a:t> </a:t>
                      </a:r>
                      <a:endParaRPr lang="fr-CA" dirty="0"/>
                    </a:p>
                  </a:txBody>
                  <a:tcPr/>
                </a:tc>
                <a:extLst>
                  <a:ext uri="{0D108BD9-81ED-4DB2-BD59-A6C34878D82A}">
                    <a16:rowId xmlns:a16="http://schemas.microsoft.com/office/drawing/2014/main" xmlns="" val="3797369079"/>
                  </a:ext>
                </a:extLst>
              </a:tr>
              <a:tr h="598715">
                <a:tc>
                  <a:txBody>
                    <a:bodyPr/>
                    <a:lstStyle/>
                    <a:p>
                      <a:r>
                        <a:rPr lang="fr-CA" dirty="0"/>
                        <a:t>IMC &lt; 30</a:t>
                      </a:r>
                    </a:p>
                  </a:txBody>
                  <a:tcPr/>
                </a:tc>
                <a:tc>
                  <a:txBody>
                    <a:bodyPr/>
                    <a:lstStyle/>
                    <a:p>
                      <a:r>
                        <a:rPr lang="fr-CA" dirty="0"/>
                        <a:t>131/756</a:t>
                      </a:r>
                    </a:p>
                  </a:txBody>
                  <a:tcPr/>
                </a:tc>
                <a:tc>
                  <a:txBody>
                    <a:bodyPr/>
                    <a:lstStyle/>
                    <a:p>
                      <a:r>
                        <a:rPr lang="fr-CA" dirty="0"/>
                        <a:t>144/756</a:t>
                      </a:r>
                    </a:p>
                  </a:txBody>
                  <a:tcPr/>
                </a:tc>
                <a:tc>
                  <a:txBody>
                    <a:bodyPr/>
                    <a:lstStyle/>
                    <a:p>
                      <a:r>
                        <a:rPr lang="fr-CA" dirty="0"/>
                        <a:t>0,91 (0,7-1,13)</a:t>
                      </a:r>
                    </a:p>
                  </a:txBody>
                  <a:tcPr/>
                </a:tc>
                <a:tc rowSpan="2">
                  <a:txBody>
                    <a:bodyPr/>
                    <a:lstStyle/>
                    <a:p>
                      <a:pPr algn="ctr"/>
                      <a:r>
                        <a:rPr lang="fr-CA" dirty="0"/>
                        <a:t>0,85</a:t>
                      </a:r>
                    </a:p>
                  </a:txBody>
                  <a:tcPr anchor="ctr"/>
                </a:tc>
                <a:extLst>
                  <a:ext uri="{0D108BD9-81ED-4DB2-BD59-A6C34878D82A}">
                    <a16:rowId xmlns:a16="http://schemas.microsoft.com/office/drawing/2014/main" xmlns="" val="1152185554"/>
                  </a:ext>
                </a:extLst>
              </a:tr>
              <a:tr h="598715">
                <a:tc>
                  <a:txBody>
                    <a:bodyPr/>
                    <a:lstStyle/>
                    <a:p>
                      <a:r>
                        <a:rPr lang="fr-CA" dirty="0"/>
                        <a:t>IMC ≥ 30</a:t>
                      </a:r>
                    </a:p>
                  </a:txBody>
                  <a:tcPr/>
                </a:tc>
                <a:tc>
                  <a:txBody>
                    <a:bodyPr/>
                    <a:lstStyle/>
                    <a:p>
                      <a:r>
                        <a:rPr lang="fr-CA" dirty="0"/>
                        <a:t>97/487</a:t>
                      </a:r>
                    </a:p>
                  </a:txBody>
                  <a:tcPr/>
                </a:tc>
                <a:tc>
                  <a:txBody>
                    <a:bodyPr/>
                    <a:lstStyle/>
                    <a:p>
                      <a:r>
                        <a:rPr lang="fr-CA" dirty="0"/>
                        <a:t>108/480</a:t>
                      </a:r>
                    </a:p>
                  </a:txBody>
                  <a:tcPr/>
                </a:tc>
                <a:tc>
                  <a:txBody>
                    <a:bodyPr/>
                    <a:lstStyle/>
                    <a:p>
                      <a:r>
                        <a:rPr lang="fr-CA" dirty="0"/>
                        <a:t>0,89 (0,7-1,13)</a:t>
                      </a:r>
                    </a:p>
                  </a:txBody>
                  <a:tcPr/>
                </a:tc>
                <a:tc vMerge="1">
                  <a:txBody>
                    <a:bodyPr/>
                    <a:lstStyle/>
                    <a:p>
                      <a:endParaRPr lang="fr-CA" dirty="0"/>
                    </a:p>
                  </a:txBody>
                  <a:tcPr/>
                </a:tc>
                <a:extLst>
                  <a:ext uri="{0D108BD9-81ED-4DB2-BD59-A6C34878D82A}">
                    <a16:rowId xmlns:a16="http://schemas.microsoft.com/office/drawing/2014/main" xmlns="" val="4041845690"/>
                  </a:ext>
                </a:extLst>
              </a:tr>
            </a:tbl>
          </a:graphicData>
        </a:graphic>
      </p:graphicFrame>
    </p:spTree>
    <p:extLst>
      <p:ext uri="{BB962C8B-B14F-4D97-AF65-F5344CB8AC3E}">
        <p14:creationId xmlns:p14="http://schemas.microsoft.com/office/powerpoint/2010/main" val="27840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p:txBody>
          <a:bodyPr>
            <a:normAutofit/>
          </a:bodyPr>
          <a:lstStyle/>
          <a:p>
            <a:r>
              <a:rPr lang="fr-CA" dirty="0"/>
              <a:t>Discussion – Méta-analyse</a:t>
            </a:r>
            <a:br>
              <a:rPr lang="fr-CA" dirty="0"/>
            </a:br>
            <a:r>
              <a:rPr lang="fr-CA" sz="2400" dirty="0" err="1"/>
              <a:t>Poorolajal</a:t>
            </a:r>
            <a:r>
              <a:rPr lang="fr-CA" sz="2400" dirty="0"/>
              <a:t> J, </a:t>
            </a:r>
            <a:r>
              <a:rPr lang="fr-CA" sz="2400" dirty="0" err="1"/>
              <a:t>Jenabi</a:t>
            </a:r>
            <a:r>
              <a:rPr lang="fr-CA" sz="2400" dirty="0"/>
              <a:t> E. 2016</a:t>
            </a:r>
          </a:p>
        </p:txBody>
      </p:sp>
      <p:sp>
        <p:nvSpPr>
          <p:cNvPr id="15" name="Espace réservé du contenu 14"/>
          <p:cNvSpPr>
            <a:spLocks noGrp="1"/>
          </p:cNvSpPr>
          <p:nvPr>
            <p:ph sz="half" idx="1"/>
          </p:nvPr>
        </p:nvSpPr>
        <p:spPr>
          <a:xfrm>
            <a:off x="733530" y="1701800"/>
            <a:ext cx="3838470" cy="4470400"/>
          </a:xfrm>
          <a:ln>
            <a:solidFill>
              <a:srgbClr val="00B050"/>
            </a:solidFill>
          </a:ln>
        </p:spPr>
        <p:txBody>
          <a:bodyPr>
            <a:normAutofit/>
          </a:bodyPr>
          <a:lstStyle/>
          <a:p>
            <a:r>
              <a:rPr lang="fr-CA" sz="2000" b="1" dirty="0">
                <a:solidFill>
                  <a:srgbClr val="00B050"/>
                </a:solidFill>
              </a:rPr>
              <a:t>Forces</a:t>
            </a:r>
          </a:p>
          <a:p>
            <a:endParaRPr lang="fr-CA" dirty="0"/>
          </a:p>
          <a:p>
            <a:pPr lvl="1"/>
            <a:r>
              <a:rPr lang="fr-CA" sz="1800" dirty="0"/>
              <a:t>Validité externe (données provenant de 4 continents)</a:t>
            </a:r>
          </a:p>
          <a:p>
            <a:pPr marL="320069" lvl="1" indent="0">
              <a:buNone/>
            </a:pPr>
            <a:endParaRPr lang="fr-CA" sz="1800" dirty="0"/>
          </a:p>
          <a:p>
            <a:pPr lvl="1"/>
            <a:r>
              <a:rPr lang="fr-CA" sz="1800" dirty="0"/>
              <a:t>Risque de biais de publication faible</a:t>
            </a:r>
          </a:p>
          <a:p>
            <a:pPr marL="320069" lvl="1" indent="0">
              <a:buNone/>
            </a:pPr>
            <a:endParaRPr lang="fr-CA" sz="1800" dirty="0"/>
          </a:p>
          <a:p>
            <a:pPr lvl="1"/>
            <a:r>
              <a:rPr lang="fr-CA" sz="1800" dirty="0"/>
              <a:t>Majoritairement étude de cohorte</a:t>
            </a:r>
          </a:p>
          <a:p>
            <a:pPr marL="320069" lvl="1" indent="0">
              <a:buNone/>
            </a:pPr>
            <a:endParaRPr lang="fr-CA" sz="1800" dirty="0"/>
          </a:p>
          <a:p>
            <a:pPr lvl="1"/>
            <a:r>
              <a:rPr lang="fr-CA" sz="1800" dirty="0"/>
              <a:t>Calcul ajustement pour facteurs confondants </a:t>
            </a:r>
          </a:p>
          <a:p>
            <a:endParaRPr lang="fr-CA" dirty="0"/>
          </a:p>
        </p:txBody>
      </p:sp>
      <p:sp>
        <p:nvSpPr>
          <p:cNvPr id="16" name="Espace réservé du contenu 15"/>
          <p:cNvSpPr>
            <a:spLocks noGrp="1"/>
          </p:cNvSpPr>
          <p:nvPr>
            <p:ph sz="half" idx="2"/>
          </p:nvPr>
        </p:nvSpPr>
        <p:spPr>
          <a:xfrm>
            <a:off x="4724400" y="1701800"/>
            <a:ext cx="3846844" cy="4470400"/>
          </a:xfrm>
          <a:ln>
            <a:solidFill>
              <a:srgbClr val="FF0000"/>
            </a:solidFill>
          </a:ln>
        </p:spPr>
        <p:txBody>
          <a:bodyPr>
            <a:normAutofit/>
          </a:bodyPr>
          <a:lstStyle/>
          <a:p>
            <a:r>
              <a:rPr lang="fr-CA" sz="2000" b="1" dirty="0">
                <a:solidFill>
                  <a:srgbClr val="FF0000"/>
                </a:solidFill>
              </a:rPr>
              <a:t>Faiblesses</a:t>
            </a:r>
          </a:p>
          <a:p>
            <a:pPr marL="0" indent="0">
              <a:buNone/>
            </a:pPr>
            <a:endParaRPr lang="fr-CA" b="1" dirty="0">
              <a:solidFill>
                <a:srgbClr val="FF0000"/>
              </a:solidFill>
            </a:endParaRPr>
          </a:p>
          <a:p>
            <a:pPr lvl="1"/>
            <a:r>
              <a:rPr lang="fr-CA" sz="1800" dirty="0"/>
              <a:t>Sélection unique en anglais</a:t>
            </a:r>
          </a:p>
          <a:p>
            <a:pPr lvl="1"/>
            <a:endParaRPr lang="fr-CA" sz="1800" dirty="0"/>
          </a:p>
          <a:p>
            <a:pPr lvl="1"/>
            <a:r>
              <a:rPr lang="fr-CA" sz="1800" dirty="0"/>
              <a:t>Pas de recherche littérature grise</a:t>
            </a:r>
          </a:p>
          <a:p>
            <a:pPr lvl="1"/>
            <a:endParaRPr lang="fr-CA" sz="1800" dirty="0"/>
          </a:p>
          <a:p>
            <a:pPr lvl="1"/>
            <a:r>
              <a:rPr lang="fr-CA" sz="1800" dirty="0"/>
              <a:t>hétérogénéité modéré entre les études </a:t>
            </a:r>
            <a:r>
              <a:rPr lang="fr-CA" sz="1600" dirty="0"/>
              <a:t>(I</a:t>
            </a:r>
            <a:r>
              <a:rPr lang="fr-CA" sz="1600" baseline="30000" dirty="0"/>
              <a:t>2</a:t>
            </a:r>
            <a:r>
              <a:rPr lang="fr-CA" sz="1600" dirty="0"/>
              <a:t> 36%; 54%)</a:t>
            </a:r>
          </a:p>
          <a:p>
            <a:pPr lvl="1"/>
            <a:endParaRPr lang="fr-CA" sz="1800" dirty="0"/>
          </a:p>
          <a:p>
            <a:pPr lvl="1"/>
            <a:r>
              <a:rPr lang="fr-CA" sz="1800" dirty="0"/>
              <a:t>Définition incertaine de PE</a:t>
            </a:r>
          </a:p>
          <a:p>
            <a:endParaRPr lang="fr-CA" b="1" dirty="0">
              <a:solidFill>
                <a:srgbClr val="FF0000"/>
              </a:solidFill>
            </a:endParaRPr>
          </a:p>
        </p:txBody>
      </p:sp>
      <p:pic>
        <p:nvPicPr>
          <p:cNvPr id="17" name="Picture 2" descr="https://img.clipartfox.com/3afd57c47510748f0f4ae2d87821b4ad_12-thumbs-up-thumbs-down-pic-thumbs-up-thumbs-down-clipart-free_378-20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16641" y="1718269"/>
            <a:ext cx="711254" cy="673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8" name="Picture 2" descr="https://img.clipartfox.com/3afd57c47510748f0f4ae2d87821b4ad_12-thumbs-up-thumbs-down-pic-thumbs-up-thumbs-down-clipart-free_378-20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06788" y="1701800"/>
            <a:ext cx="681071" cy="689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Discussion – Méta-analyse</a:t>
            </a:r>
            <a:br>
              <a:rPr lang="fr-CA" dirty="0"/>
            </a:br>
            <a:r>
              <a:rPr lang="fr-CA" sz="2400" dirty="0" err="1"/>
              <a:t>Bartsch</a:t>
            </a:r>
            <a:r>
              <a:rPr lang="fr-CA" sz="2400" dirty="0"/>
              <a:t> E, </a:t>
            </a:r>
            <a:r>
              <a:rPr lang="fr-CA" sz="2400" dirty="0" err="1"/>
              <a:t>Medcalf</a:t>
            </a:r>
            <a:r>
              <a:rPr lang="fr-CA" sz="2400" dirty="0"/>
              <a:t> KE et al. 2016</a:t>
            </a:r>
            <a:endParaRPr lang="fr-CA" dirty="0"/>
          </a:p>
        </p:txBody>
      </p:sp>
      <p:sp>
        <p:nvSpPr>
          <p:cNvPr id="3" name="Espace réservé du contenu 2"/>
          <p:cNvSpPr>
            <a:spLocks noGrp="1"/>
          </p:cNvSpPr>
          <p:nvPr>
            <p:ph sz="half" idx="1"/>
          </p:nvPr>
        </p:nvSpPr>
        <p:spPr>
          <a:xfrm>
            <a:off x="838200" y="1701800"/>
            <a:ext cx="3733800" cy="4859774"/>
          </a:xfrm>
          <a:ln>
            <a:solidFill>
              <a:srgbClr val="00B050"/>
            </a:solidFill>
          </a:ln>
        </p:spPr>
        <p:txBody>
          <a:bodyPr>
            <a:normAutofit fontScale="92500" lnSpcReduction="20000"/>
          </a:bodyPr>
          <a:lstStyle/>
          <a:p>
            <a:r>
              <a:rPr lang="fr-CA" sz="2000" b="1" dirty="0">
                <a:solidFill>
                  <a:srgbClr val="00B050"/>
                </a:solidFill>
              </a:rPr>
              <a:t>Forces</a:t>
            </a:r>
          </a:p>
          <a:p>
            <a:pPr lvl="1"/>
            <a:endParaRPr lang="fr-CA" sz="1600" dirty="0"/>
          </a:p>
          <a:p>
            <a:pPr lvl="1"/>
            <a:r>
              <a:rPr lang="fr-CA" sz="1800" dirty="0"/>
              <a:t>Validité externe (grand échantillon)</a:t>
            </a:r>
          </a:p>
          <a:p>
            <a:pPr lvl="1"/>
            <a:endParaRPr lang="fr-CA" sz="1800" dirty="0"/>
          </a:p>
          <a:p>
            <a:pPr lvl="1"/>
            <a:r>
              <a:rPr lang="fr-CA" sz="1800" dirty="0"/>
              <a:t>Risque biais de publication faible</a:t>
            </a:r>
          </a:p>
          <a:p>
            <a:pPr lvl="1"/>
            <a:endParaRPr lang="fr-CA" sz="1800" dirty="0"/>
          </a:p>
          <a:p>
            <a:pPr lvl="1"/>
            <a:r>
              <a:rPr lang="fr-CA" sz="1800" dirty="0"/>
              <a:t>Risque de biais de sélection atténué par étude cohorte grande envergure</a:t>
            </a:r>
          </a:p>
          <a:p>
            <a:pPr lvl="1"/>
            <a:endParaRPr lang="fr-CA" sz="1800" dirty="0"/>
          </a:p>
          <a:p>
            <a:pPr lvl="1"/>
            <a:r>
              <a:rPr lang="fr-CA" sz="1800" dirty="0"/>
              <a:t>Calcul de la fraction attribuable</a:t>
            </a:r>
          </a:p>
          <a:p>
            <a:pPr lvl="1"/>
            <a:endParaRPr lang="fr-CA" sz="1800" dirty="0"/>
          </a:p>
          <a:p>
            <a:pPr lvl="1"/>
            <a:r>
              <a:rPr lang="fr-CA" sz="1800" dirty="0"/>
              <a:t>Définition standardisée de PE dans la majorité des études</a:t>
            </a:r>
          </a:p>
          <a:p>
            <a:endParaRPr lang="fr-CA" dirty="0"/>
          </a:p>
        </p:txBody>
      </p:sp>
      <p:sp>
        <p:nvSpPr>
          <p:cNvPr id="4" name="Espace réservé du contenu 3"/>
          <p:cNvSpPr>
            <a:spLocks noGrp="1"/>
          </p:cNvSpPr>
          <p:nvPr>
            <p:ph sz="half" idx="2"/>
          </p:nvPr>
        </p:nvSpPr>
        <p:spPr>
          <a:xfrm>
            <a:off x="4724400" y="1701800"/>
            <a:ext cx="3897086" cy="4859774"/>
          </a:xfrm>
          <a:ln>
            <a:solidFill>
              <a:srgbClr val="FF0000"/>
            </a:solidFill>
          </a:ln>
        </p:spPr>
        <p:txBody>
          <a:bodyPr>
            <a:normAutofit fontScale="92500" lnSpcReduction="20000"/>
          </a:bodyPr>
          <a:lstStyle/>
          <a:p>
            <a:r>
              <a:rPr lang="fr-CA" sz="2000" b="1" dirty="0">
                <a:solidFill>
                  <a:srgbClr val="FF0000"/>
                </a:solidFill>
              </a:rPr>
              <a:t>Faiblesses</a:t>
            </a:r>
          </a:p>
          <a:p>
            <a:endParaRPr lang="fr-CA" dirty="0"/>
          </a:p>
          <a:p>
            <a:pPr lvl="1">
              <a:spcAft>
                <a:spcPts val="800"/>
              </a:spcAft>
            </a:pPr>
            <a:r>
              <a:rPr lang="fr-CA" sz="1900" dirty="0"/>
              <a:t>Sélection unique en anglais</a:t>
            </a:r>
          </a:p>
          <a:p>
            <a:pPr lvl="1">
              <a:spcAft>
                <a:spcPts val="800"/>
              </a:spcAft>
            </a:pPr>
            <a:r>
              <a:rPr lang="fr-CA" sz="1900" dirty="0"/>
              <a:t>Pas de recherche littérature grise</a:t>
            </a:r>
          </a:p>
          <a:p>
            <a:pPr lvl="1">
              <a:spcAft>
                <a:spcPts val="800"/>
              </a:spcAft>
            </a:pPr>
            <a:r>
              <a:rPr lang="fr-CA" sz="1900" dirty="0"/>
              <a:t>Forte hétérogénéité entre les études (I</a:t>
            </a:r>
            <a:r>
              <a:rPr lang="fr-CA" sz="1900" baseline="30000" dirty="0"/>
              <a:t>2</a:t>
            </a:r>
            <a:r>
              <a:rPr lang="fr-CA" sz="1900" dirty="0"/>
              <a:t>: 98%!)</a:t>
            </a:r>
          </a:p>
          <a:p>
            <a:pPr lvl="1">
              <a:spcAft>
                <a:spcPts val="800"/>
              </a:spcAft>
            </a:pPr>
            <a:r>
              <a:rPr lang="fr-CA" sz="1900" dirty="0"/>
              <a:t>2 bases de données uniquement</a:t>
            </a:r>
          </a:p>
          <a:p>
            <a:pPr lvl="1">
              <a:spcAft>
                <a:spcPts val="800"/>
              </a:spcAft>
            </a:pPr>
            <a:r>
              <a:rPr lang="fr-CA" sz="1900" dirty="0"/>
              <a:t>Pas ajustement facteur confondant</a:t>
            </a:r>
          </a:p>
          <a:p>
            <a:pPr lvl="1">
              <a:spcAft>
                <a:spcPts val="800"/>
              </a:spcAft>
            </a:pPr>
            <a:r>
              <a:rPr lang="fr-CA" sz="1900" dirty="0"/>
              <a:t>Décision seuil pour NNPt ?!</a:t>
            </a:r>
          </a:p>
          <a:p>
            <a:pPr lvl="1">
              <a:spcAft>
                <a:spcPts val="800"/>
              </a:spcAft>
            </a:pPr>
            <a:r>
              <a:rPr lang="fr-CA" sz="1900" dirty="0"/>
              <a:t>Réduction conservateur du risque 10%  ?!</a:t>
            </a:r>
          </a:p>
          <a:p>
            <a:endParaRPr lang="fr-CA" dirty="0"/>
          </a:p>
        </p:txBody>
      </p:sp>
      <p:pic>
        <p:nvPicPr>
          <p:cNvPr id="5" name="Picture 2" descr="https://img.clipartfox.com/3afd57c47510748f0f4ae2d87821b4ad_12-thumbs-up-thumbs-down-pic-thumbs-up-thumbs-down-clipart-free_378-20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99131" y="1714636"/>
            <a:ext cx="711254" cy="673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2" descr="https://img.clipartfox.com/3afd57c47510748f0f4ae2d87821b4ad_12-thumbs-up-thumbs-down-pic-thumbs-up-thumbs-down-clipart-free_378-20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6400" y="1698168"/>
            <a:ext cx="681071" cy="689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2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Discussion- Étude de cohorte</a:t>
            </a:r>
            <a:br>
              <a:rPr lang="fr-CA" dirty="0"/>
            </a:br>
            <a:r>
              <a:rPr lang="fr-CA" sz="2400" dirty="0"/>
              <a:t>Young OM, </a:t>
            </a:r>
            <a:r>
              <a:rPr lang="fr-CA" sz="2400" dirty="0" err="1"/>
              <a:t>Twedt</a:t>
            </a:r>
            <a:r>
              <a:rPr lang="fr-CA" sz="2400" dirty="0"/>
              <a:t> R et al 2016</a:t>
            </a:r>
          </a:p>
        </p:txBody>
      </p:sp>
      <p:sp>
        <p:nvSpPr>
          <p:cNvPr id="3" name="Espace réservé du contenu 2"/>
          <p:cNvSpPr>
            <a:spLocks noGrp="1"/>
          </p:cNvSpPr>
          <p:nvPr>
            <p:ph sz="half" idx="1"/>
          </p:nvPr>
        </p:nvSpPr>
        <p:spPr>
          <a:ln>
            <a:solidFill>
              <a:srgbClr val="00B050"/>
            </a:solidFill>
          </a:ln>
        </p:spPr>
        <p:txBody>
          <a:bodyPr>
            <a:normAutofit fontScale="92500" lnSpcReduction="10000"/>
          </a:bodyPr>
          <a:lstStyle/>
          <a:p>
            <a:r>
              <a:rPr lang="fr-CA" sz="2000" b="1" dirty="0">
                <a:solidFill>
                  <a:srgbClr val="00B050"/>
                </a:solidFill>
              </a:rPr>
              <a:t>Forces</a:t>
            </a:r>
          </a:p>
          <a:p>
            <a:endParaRPr lang="fr-CA" sz="2000" b="1" dirty="0">
              <a:solidFill>
                <a:srgbClr val="00B050"/>
              </a:solidFill>
            </a:endParaRPr>
          </a:p>
          <a:p>
            <a:r>
              <a:rPr lang="fr-CA" sz="1900" dirty="0"/>
              <a:t>Bonne validité externe                 (F américaines)</a:t>
            </a:r>
          </a:p>
          <a:p>
            <a:r>
              <a:rPr lang="fr-CA" sz="1900" dirty="0"/>
              <a:t>Grand nombre de participantes (n= 28 361)</a:t>
            </a:r>
          </a:p>
          <a:p>
            <a:r>
              <a:rPr lang="fr-CA" sz="1900" dirty="0"/>
              <a:t>Ajustement pour diverses variables (âge maternel; maladie auto-immune etc..) </a:t>
            </a:r>
          </a:p>
          <a:p>
            <a:r>
              <a:rPr lang="fr-CA" sz="1900" dirty="0"/>
              <a:t>Stratification selon classe obésité</a:t>
            </a:r>
          </a:p>
          <a:p>
            <a:endParaRPr lang="fr-CA" sz="2000" b="1" dirty="0">
              <a:solidFill>
                <a:srgbClr val="00B050"/>
              </a:solidFill>
            </a:endParaRPr>
          </a:p>
        </p:txBody>
      </p:sp>
      <p:sp>
        <p:nvSpPr>
          <p:cNvPr id="4" name="Espace réservé du contenu 3"/>
          <p:cNvSpPr>
            <a:spLocks noGrp="1"/>
          </p:cNvSpPr>
          <p:nvPr>
            <p:ph sz="half" idx="2"/>
          </p:nvPr>
        </p:nvSpPr>
        <p:spPr>
          <a:ln>
            <a:solidFill>
              <a:srgbClr val="FF0000"/>
            </a:solidFill>
          </a:ln>
        </p:spPr>
        <p:txBody>
          <a:bodyPr>
            <a:normAutofit fontScale="92500" lnSpcReduction="10000"/>
          </a:bodyPr>
          <a:lstStyle/>
          <a:p>
            <a:r>
              <a:rPr lang="fr-CA" sz="2000" b="1" dirty="0">
                <a:solidFill>
                  <a:srgbClr val="FF0000"/>
                </a:solidFill>
              </a:rPr>
              <a:t>Faiblesses</a:t>
            </a:r>
          </a:p>
          <a:p>
            <a:endParaRPr lang="fr-CA" sz="1900" b="1" dirty="0">
              <a:solidFill>
                <a:srgbClr val="FF0000"/>
              </a:solidFill>
            </a:endParaRPr>
          </a:p>
          <a:p>
            <a:r>
              <a:rPr lang="fr-CA" sz="1900" dirty="0"/>
              <a:t>Changement définition PE en cours d’étude</a:t>
            </a:r>
          </a:p>
          <a:p>
            <a:r>
              <a:rPr lang="fr-CA" sz="1900" dirty="0"/>
              <a:t>Biais d’attribution </a:t>
            </a:r>
          </a:p>
          <a:p>
            <a:r>
              <a:rPr lang="fr-CA" sz="1900" dirty="0"/>
              <a:t>Possible oublis facteurs confondants (</a:t>
            </a:r>
            <a:r>
              <a:rPr lang="fr-CA" sz="1900" dirty="0" err="1"/>
              <a:t>hx</a:t>
            </a:r>
            <a:r>
              <a:rPr lang="fr-CA" sz="1900" dirty="0"/>
              <a:t> perso de PE et </a:t>
            </a:r>
            <a:r>
              <a:rPr lang="fr-CA" sz="1900" dirty="0" err="1"/>
              <a:t>hx</a:t>
            </a:r>
            <a:r>
              <a:rPr lang="fr-CA" sz="1900" dirty="0"/>
              <a:t> </a:t>
            </a:r>
            <a:r>
              <a:rPr lang="fr-CA" sz="1900" dirty="0" err="1"/>
              <a:t>fam</a:t>
            </a:r>
            <a:r>
              <a:rPr lang="fr-CA" sz="1900" dirty="0"/>
              <a:t> de PE) </a:t>
            </a:r>
          </a:p>
          <a:p>
            <a:r>
              <a:rPr lang="fr-CA" sz="1900" dirty="0"/>
              <a:t>Pas de comparaison directe entre les différentes classe obésité</a:t>
            </a:r>
          </a:p>
          <a:p>
            <a:r>
              <a:rPr lang="fr-CA" sz="1900" dirty="0"/>
              <a:t>Biais de migration des données (pas de </a:t>
            </a:r>
            <a:r>
              <a:rPr lang="fr-CA" sz="1900" dirty="0" err="1"/>
              <a:t>worst</a:t>
            </a:r>
            <a:r>
              <a:rPr lang="fr-CA" sz="1900" dirty="0"/>
              <a:t> case scenario)</a:t>
            </a:r>
          </a:p>
          <a:p>
            <a:endParaRPr lang="fr-CA" sz="2000" b="1" dirty="0">
              <a:solidFill>
                <a:srgbClr val="FF0000"/>
              </a:solidFill>
            </a:endParaRPr>
          </a:p>
        </p:txBody>
      </p:sp>
      <p:pic>
        <p:nvPicPr>
          <p:cNvPr id="6" name="Picture 2" descr="https://img.clipartfox.com/3afd57c47510748f0f4ae2d87821b4ad_12-thumbs-up-thumbs-down-pic-thumbs-up-thumbs-down-clipart-free_378-20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41568" y="1738364"/>
            <a:ext cx="711254" cy="673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2" descr="https://img.clipartfox.com/3afd57c47510748f0f4ae2d87821b4ad_12-thumbs-up-thumbs-down-pic-thumbs-up-thumbs-down-clipart-free_378-20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405551" y="1711848"/>
            <a:ext cx="681071" cy="689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65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extLst>
              <p:ext uri="{D42A27DB-BD31-4B8C-83A1-F6EECF244321}">
                <p14:modId xmlns:p14="http://schemas.microsoft.com/office/powerpoint/2010/main" val="1194211251"/>
              </p:ext>
            </p:extLst>
          </p:nvPr>
        </p:nvGraphicFramePr>
        <p:xfrm>
          <a:off x="628650" y="381837"/>
          <a:ext cx="8153609" cy="5795127"/>
        </p:xfrm>
        <a:graphic>
          <a:graphicData uri="http://schemas.openxmlformats.org/drawingml/2006/chart">
            <c:chart xmlns:c="http://schemas.openxmlformats.org/drawingml/2006/chart" xmlns:r="http://schemas.openxmlformats.org/officeDocument/2006/relationships" r:id="rId3"/>
          </a:graphicData>
        </a:graphic>
      </p:graphicFrame>
      <p:sp>
        <p:nvSpPr>
          <p:cNvPr id="12" name="ZoneTexte 11"/>
          <p:cNvSpPr txBox="1"/>
          <p:nvPr/>
        </p:nvSpPr>
        <p:spPr>
          <a:xfrm>
            <a:off x="480290" y="6326911"/>
            <a:ext cx="8552874" cy="461665"/>
          </a:xfrm>
          <a:prstGeom prst="rect">
            <a:avLst/>
          </a:prstGeom>
          <a:noFill/>
        </p:spPr>
        <p:txBody>
          <a:bodyPr wrap="square" rtlCol="0">
            <a:spAutoFit/>
          </a:bodyPr>
          <a:lstStyle/>
          <a:p>
            <a:r>
              <a:rPr lang="fr-CA" sz="1200" dirty="0"/>
              <a:t>Source: Statistique Canada Obésité au canada. Rapport conjoint de l’agence de la santé publique du canada et de l’institut canadien d’information sur la santé </a:t>
            </a:r>
          </a:p>
        </p:txBody>
      </p:sp>
    </p:spTree>
    <p:extLst>
      <p:ext uri="{BB962C8B-B14F-4D97-AF65-F5344CB8AC3E}">
        <p14:creationId xmlns:p14="http://schemas.microsoft.com/office/powerpoint/2010/main" val="82270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Résultats – Méta-analyses</a:t>
            </a:r>
            <a:br>
              <a:rPr lang="fr-CA" dirty="0"/>
            </a:br>
            <a:r>
              <a:rPr lang="fr-CA" sz="2400" dirty="0" err="1">
                <a:hlinkClick r:id="rId3" action="ppaction://hlinksldjump"/>
              </a:rPr>
              <a:t>Bartsch</a:t>
            </a:r>
            <a:r>
              <a:rPr lang="fr-CA" sz="2400" dirty="0">
                <a:hlinkClick r:id="rId3" action="ppaction://hlinksldjump"/>
              </a:rPr>
              <a:t> E, </a:t>
            </a:r>
            <a:r>
              <a:rPr lang="fr-CA" sz="2400" dirty="0" err="1">
                <a:hlinkClick r:id="rId3" action="ppaction://hlinksldjump"/>
              </a:rPr>
              <a:t>Medcalf</a:t>
            </a:r>
            <a:r>
              <a:rPr lang="fr-CA" sz="2400" dirty="0">
                <a:hlinkClick r:id="rId3" action="ppaction://hlinksldjump"/>
              </a:rPr>
              <a:t> KE et al. 2016</a:t>
            </a:r>
            <a:endParaRPr lang="fr-CA" dirty="0"/>
          </a:p>
        </p:txBody>
      </p:sp>
      <p:pic>
        <p:nvPicPr>
          <p:cNvPr id="5" name="Espace réservé du contenu 4"/>
          <p:cNvPicPr>
            <a:picLocks noGrp="1" noChangeAspect="1"/>
          </p:cNvPicPr>
          <p:nvPr>
            <p:ph idx="1"/>
          </p:nvPr>
        </p:nvPicPr>
        <p:blipFill>
          <a:blip r:embed="rId4"/>
          <a:stretch>
            <a:fillRect/>
          </a:stretch>
        </p:blipFill>
        <p:spPr>
          <a:xfrm>
            <a:off x="1376742" y="1473200"/>
            <a:ext cx="6542916" cy="5084023"/>
          </a:xfrm>
          <a:prstGeom prst="rect">
            <a:avLst/>
          </a:prstGeom>
        </p:spPr>
      </p:pic>
      <p:sp>
        <p:nvSpPr>
          <p:cNvPr id="10" name="Rectangle 9"/>
          <p:cNvSpPr/>
          <p:nvPr/>
        </p:nvSpPr>
        <p:spPr>
          <a:xfrm>
            <a:off x="1376741" y="4762919"/>
            <a:ext cx="5214978" cy="432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1376741" y="1938273"/>
            <a:ext cx="5214977" cy="44318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0597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Discussion- ECR</a:t>
            </a:r>
            <a:br>
              <a:rPr lang="fr-CA" dirty="0"/>
            </a:br>
            <a:r>
              <a:rPr lang="fr-CA" sz="2400" dirty="0" err="1"/>
              <a:t>Cantu</a:t>
            </a:r>
            <a:r>
              <a:rPr lang="fr-CA" sz="2400" dirty="0"/>
              <a:t> JA, </a:t>
            </a:r>
            <a:r>
              <a:rPr lang="fr-CA" sz="2400" dirty="0" err="1"/>
              <a:t>Jauk</a:t>
            </a:r>
            <a:r>
              <a:rPr lang="fr-CA" sz="2400" dirty="0"/>
              <a:t> VR et al. 2015 </a:t>
            </a:r>
          </a:p>
        </p:txBody>
      </p:sp>
      <p:sp>
        <p:nvSpPr>
          <p:cNvPr id="3" name="Espace réservé du contenu 2"/>
          <p:cNvSpPr>
            <a:spLocks noGrp="1"/>
          </p:cNvSpPr>
          <p:nvPr>
            <p:ph sz="half" idx="1"/>
          </p:nvPr>
        </p:nvSpPr>
        <p:spPr>
          <a:ln>
            <a:solidFill>
              <a:srgbClr val="00B050"/>
            </a:solidFill>
          </a:ln>
        </p:spPr>
        <p:txBody>
          <a:bodyPr>
            <a:normAutofit fontScale="92500"/>
          </a:bodyPr>
          <a:lstStyle/>
          <a:p>
            <a:r>
              <a:rPr lang="fr-CA" sz="2200" b="1" dirty="0">
                <a:solidFill>
                  <a:srgbClr val="00B050"/>
                </a:solidFill>
              </a:rPr>
              <a:t>Forces</a:t>
            </a:r>
          </a:p>
          <a:p>
            <a:endParaRPr lang="fr-CA" b="1" dirty="0">
              <a:solidFill>
                <a:srgbClr val="00B050"/>
              </a:solidFill>
            </a:endParaRPr>
          </a:p>
          <a:p>
            <a:r>
              <a:rPr lang="fr-CA" sz="1900" dirty="0"/>
              <a:t>Bonne validité externe</a:t>
            </a:r>
          </a:p>
          <a:p>
            <a:r>
              <a:rPr lang="fr-CA" sz="1900" dirty="0"/>
              <a:t>Bon devis d’étude (ECR; double-aveugle)</a:t>
            </a:r>
          </a:p>
          <a:p>
            <a:r>
              <a:rPr lang="fr-CA" sz="1900" dirty="0"/>
              <a:t> Randomisation efficace; groupe homogène</a:t>
            </a:r>
          </a:p>
          <a:p>
            <a:endParaRPr lang="fr-CA" b="1" dirty="0">
              <a:solidFill>
                <a:srgbClr val="00B050"/>
              </a:solidFill>
            </a:endParaRPr>
          </a:p>
          <a:p>
            <a:endParaRPr lang="fr-CA" dirty="0"/>
          </a:p>
        </p:txBody>
      </p:sp>
      <p:sp>
        <p:nvSpPr>
          <p:cNvPr id="4" name="Espace réservé du contenu 3"/>
          <p:cNvSpPr>
            <a:spLocks noGrp="1"/>
          </p:cNvSpPr>
          <p:nvPr>
            <p:ph sz="half" idx="2"/>
          </p:nvPr>
        </p:nvSpPr>
        <p:spPr>
          <a:ln>
            <a:solidFill>
              <a:srgbClr val="FF0000"/>
            </a:solidFill>
          </a:ln>
        </p:spPr>
        <p:txBody>
          <a:bodyPr>
            <a:normAutofit fontScale="92500"/>
          </a:bodyPr>
          <a:lstStyle/>
          <a:p>
            <a:r>
              <a:rPr lang="fr-CA" sz="2200" b="1" dirty="0">
                <a:solidFill>
                  <a:srgbClr val="FF0000"/>
                </a:solidFill>
              </a:rPr>
              <a:t>Faiblesses</a:t>
            </a:r>
          </a:p>
          <a:p>
            <a:endParaRPr lang="fr-CA" b="1" dirty="0"/>
          </a:p>
          <a:p>
            <a:r>
              <a:rPr lang="fr-CA" sz="1900" dirty="0"/>
              <a:t>Changement définition PE</a:t>
            </a:r>
          </a:p>
          <a:p>
            <a:r>
              <a:rPr lang="fr-CA" sz="1900" dirty="0"/>
              <a:t>Étude par analyse secondaire</a:t>
            </a:r>
          </a:p>
          <a:p>
            <a:r>
              <a:rPr lang="fr-CA" sz="1900" dirty="0"/>
              <a:t>Faible puissance </a:t>
            </a:r>
          </a:p>
          <a:p>
            <a:r>
              <a:rPr lang="fr-CA" sz="1900" dirty="0"/>
              <a:t>Ne répond pas directement à la question clinique</a:t>
            </a:r>
          </a:p>
          <a:p>
            <a:pPr lvl="1"/>
            <a:r>
              <a:rPr lang="fr-CA" sz="1900" dirty="0"/>
              <a:t>Ne se prononce pas sur utilité de l’aspirine dans la prévention PE</a:t>
            </a:r>
          </a:p>
          <a:p>
            <a:r>
              <a:rPr lang="fr-CA" sz="1900" dirty="0"/>
              <a:t>Utilisation aspirine 60mg/jour</a:t>
            </a:r>
          </a:p>
          <a:p>
            <a:endParaRPr lang="fr-CA" b="1" dirty="0">
              <a:solidFill>
                <a:srgbClr val="FF0000"/>
              </a:solidFill>
            </a:endParaRPr>
          </a:p>
          <a:p>
            <a:endParaRPr lang="fr-CA" dirty="0"/>
          </a:p>
        </p:txBody>
      </p:sp>
      <p:pic>
        <p:nvPicPr>
          <p:cNvPr id="5" name="Picture 2" descr="https://img.clipartfox.com/3afd57c47510748f0f4ae2d87821b4ad_12-thumbs-up-thumbs-down-pic-thumbs-up-thumbs-down-clipart-free_378-20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641568" y="1718268"/>
            <a:ext cx="711254" cy="673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2" descr="https://img.clipartfox.com/3afd57c47510748f0f4ae2d87821b4ad_12-thumbs-up-thumbs-down-pic-thumbs-up-thumbs-down-clipart-free_378-20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05551" y="1701800"/>
            <a:ext cx="681071" cy="6897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10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314" y="-175819"/>
            <a:ext cx="7620000" cy="1397000"/>
          </a:xfrm>
        </p:spPr>
        <p:txBody>
          <a:bodyPr/>
          <a:lstStyle/>
          <a:p>
            <a:r>
              <a:rPr lang="fr-CA" dirty="0"/>
              <a:t>Conclusion</a:t>
            </a:r>
          </a:p>
        </p:txBody>
      </p:sp>
      <p:sp>
        <p:nvSpPr>
          <p:cNvPr id="3" name="Espace réservé du contenu 2"/>
          <p:cNvSpPr>
            <a:spLocks noGrp="1"/>
          </p:cNvSpPr>
          <p:nvPr>
            <p:ph idx="1"/>
          </p:nvPr>
        </p:nvSpPr>
        <p:spPr>
          <a:xfrm>
            <a:off x="827314" y="1843288"/>
            <a:ext cx="7620000" cy="4470400"/>
          </a:xfrm>
        </p:spPr>
        <p:txBody>
          <a:bodyPr>
            <a:normAutofit/>
          </a:bodyPr>
          <a:lstStyle/>
          <a:p>
            <a:r>
              <a:rPr lang="fr-CA" sz="2400" dirty="0"/>
              <a:t>Une association ressort entre l’IMC pré-grossesse et le développement de pré-éclampsie</a:t>
            </a:r>
          </a:p>
          <a:p>
            <a:pPr lvl="1"/>
            <a:r>
              <a:rPr lang="fr-CA" sz="1800" dirty="0"/>
              <a:t>Est-ce une association suffisante pour débuter de l’aspirine? </a:t>
            </a:r>
          </a:p>
          <a:p>
            <a:pPr lvl="1"/>
            <a:endParaRPr lang="fr-CA" sz="1800" dirty="0"/>
          </a:p>
          <a:p>
            <a:r>
              <a:rPr lang="fr-CA" sz="2400" dirty="0"/>
              <a:t>Peu de données favorisant la prise d’ASA </a:t>
            </a:r>
          </a:p>
          <a:p>
            <a:pPr lvl="1"/>
            <a:r>
              <a:rPr lang="fr-CA" sz="1800" dirty="0"/>
              <a:t>Faible dose d’ASA recommandé = 60mg/jour </a:t>
            </a:r>
          </a:p>
          <a:p>
            <a:pPr lvl="1"/>
            <a:endParaRPr lang="fr-CA" sz="1800" dirty="0"/>
          </a:p>
          <a:p>
            <a:r>
              <a:rPr lang="fr-CA" sz="2400" dirty="0"/>
              <a:t>Perspective</a:t>
            </a:r>
          </a:p>
          <a:p>
            <a:pPr lvl="1"/>
            <a:r>
              <a:rPr lang="fr-CA" sz="1800" dirty="0"/>
              <a:t>Biomarqueurs sériques prédisant le risque de pré-éclampsie </a:t>
            </a:r>
          </a:p>
        </p:txBody>
      </p:sp>
      <p:pic>
        <p:nvPicPr>
          <p:cNvPr id="4" name="Image 3"/>
          <p:cNvPicPr>
            <a:picLocks noChangeAspect="1"/>
          </p:cNvPicPr>
          <p:nvPr/>
        </p:nvPicPr>
        <p:blipFill>
          <a:blip r:embed="rId3"/>
          <a:stretch>
            <a:fillRect/>
          </a:stretch>
        </p:blipFill>
        <p:spPr>
          <a:xfrm>
            <a:off x="0" y="0"/>
            <a:ext cx="827314" cy="6858000"/>
          </a:xfrm>
          <a:prstGeom prst="rect">
            <a:avLst/>
          </a:prstGeom>
        </p:spPr>
      </p:pic>
    </p:spTree>
    <p:extLst>
      <p:ext uri="{BB962C8B-B14F-4D97-AF65-F5344CB8AC3E}">
        <p14:creationId xmlns:p14="http://schemas.microsoft.com/office/powerpoint/2010/main" val="390838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sz="2400" dirty="0"/>
              <a:t>Importance d’agir en </a:t>
            </a:r>
            <a:r>
              <a:rPr lang="fr-CA" sz="2400" dirty="0" err="1"/>
              <a:t>pré-conception</a:t>
            </a:r>
            <a:r>
              <a:rPr lang="fr-CA" sz="2400" dirty="0"/>
              <a:t> sur l’adoption de saines habitudes de vie:</a:t>
            </a:r>
          </a:p>
          <a:p>
            <a:pPr lvl="1"/>
            <a:r>
              <a:rPr lang="fr-CA" sz="1800" dirty="0"/>
              <a:t>Exercice physique</a:t>
            </a:r>
          </a:p>
          <a:p>
            <a:pPr lvl="1"/>
            <a:r>
              <a:rPr lang="fr-CA" sz="1800" dirty="0"/>
              <a:t>Alimentation saine </a:t>
            </a:r>
          </a:p>
          <a:p>
            <a:pPr lvl="1"/>
            <a:r>
              <a:rPr lang="fr-CA" sz="1800" dirty="0"/>
              <a:t>Viser atteinte poids santé</a:t>
            </a:r>
          </a:p>
          <a:p>
            <a:pPr marL="320069" lvl="1" indent="0">
              <a:buNone/>
            </a:pPr>
            <a:endParaRPr lang="fr-CA" sz="1800" dirty="0"/>
          </a:p>
          <a:p>
            <a:r>
              <a:rPr lang="fr-CA" sz="2400" dirty="0"/>
              <a:t>Lors 1</a:t>
            </a:r>
            <a:r>
              <a:rPr lang="fr-CA" sz="2400" baseline="30000" dirty="0"/>
              <a:t>ère</a:t>
            </a:r>
            <a:r>
              <a:rPr lang="fr-CA" sz="2400" dirty="0"/>
              <a:t> consultation de grossesse </a:t>
            </a:r>
          </a:p>
          <a:p>
            <a:pPr lvl="1"/>
            <a:r>
              <a:rPr lang="fr-CA" sz="1800" dirty="0"/>
              <a:t>Encourager changement des HDV</a:t>
            </a:r>
          </a:p>
          <a:p>
            <a:pPr lvl="1"/>
            <a:r>
              <a:rPr lang="fr-CA" sz="1800" dirty="0"/>
              <a:t>Expliquer les risques associés à surpoids en grossesse</a:t>
            </a:r>
          </a:p>
          <a:p>
            <a:pPr lvl="1"/>
            <a:r>
              <a:rPr lang="fr-CA" sz="1800" dirty="0"/>
              <a:t>Programme d’exercices</a:t>
            </a:r>
          </a:p>
          <a:p>
            <a:pPr lvl="1"/>
            <a:endParaRPr lang="fr-CA" dirty="0"/>
          </a:p>
        </p:txBody>
      </p:sp>
      <p:pic>
        <p:nvPicPr>
          <p:cNvPr id="1026" name="Picture 2" descr="Grossesse et spo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24" b="93122" l="4667" r="90000">
                        <a14:foregroundMark x1="4667" y1="22751" x2="4667" y2="22751"/>
                        <a14:foregroundMark x1="53000" y1="93122" x2="53000" y2="93122"/>
                      </a14:backgroundRemoval>
                    </a14:imgEffect>
                  </a14:imgLayer>
                </a14:imgProps>
              </a:ext>
              <a:ext uri="{28A0092B-C50C-407E-A947-70E740481C1C}">
                <a14:useLocalDpi xmlns:a14="http://schemas.microsoft.com/office/drawing/2010/main" val="0"/>
              </a:ext>
            </a:extLst>
          </a:blip>
          <a:srcRect/>
          <a:stretch>
            <a:fillRect/>
          </a:stretch>
        </p:blipFill>
        <p:spPr bwMode="auto">
          <a:xfrm>
            <a:off x="3831936" y="214299"/>
            <a:ext cx="4626264" cy="1258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s de recherche d'images pour « exercice physique femme enceinte »"/>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710" b="98095" l="6588" r="94848">
                        <a14:foregroundMark x1="42061" y1="7790" x2="42061" y2="7790"/>
                        <a14:foregroundMark x1="30405" y1="6097" x2="30405" y2="6097"/>
                        <a14:foregroundMark x1="78970" y1="96190" x2="78970" y2="96190"/>
                        <a14:foregroundMark x1="93328" y1="91744" x2="93328" y2="91744"/>
                        <a14:foregroundMark x1="94848" y1="91406" x2="94848" y2="91406"/>
                        <a14:foregroundMark x1="6672" y1="88823" x2="6672" y2="88823"/>
                        <a14:foregroundMark x1="18497" y1="98095" x2="18497" y2="98095"/>
                        <a14:foregroundMark x1="18497" y1="96994" x2="18497" y2="96994"/>
                        <a14:foregroundMark x1="16301" y1="96401" x2="16301" y2="96401"/>
                        <a14:foregroundMark x1="91470" y1="89754" x2="91470" y2="89754"/>
                        <a14:foregroundMark x1="55574" y1="5123" x2="55574" y2="5123"/>
                        <a14:foregroundMark x1="30405" y1="2710" x2="30405" y2="2710"/>
                      </a14:backgroundRemoval>
                    </a14:imgEffect>
                  </a14:imgLayer>
                </a14:imgProps>
              </a:ext>
              <a:ext uri="{28A0092B-C50C-407E-A947-70E740481C1C}">
                <a14:useLocalDpi xmlns:a14="http://schemas.microsoft.com/office/drawing/2010/main" val="0"/>
              </a:ext>
            </a:extLst>
          </a:blip>
          <a:srcRect/>
          <a:stretch>
            <a:fillRect/>
          </a:stretch>
        </p:blipFill>
        <p:spPr bwMode="auto">
          <a:xfrm>
            <a:off x="7380206" y="3790542"/>
            <a:ext cx="1469880" cy="293297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6"/>
          <a:stretch>
            <a:fillRect/>
          </a:stretch>
        </p:blipFill>
        <p:spPr>
          <a:xfrm>
            <a:off x="0" y="0"/>
            <a:ext cx="827314" cy="6858000"/>
          </a:xfrm>
          <a:prstGeom prst="rect">
            <a:avLst/>
          </a:prstGeom>
        </p:spPr>
      </p:pic>
      <p:sp>
        <p:nvSpPr>
          <p:cNvPr id="9" name="Titre 1"/>
          <p:cNvSpPr>
            <a:spLocks noGrp="1"/>
          </p:cNvSpPr>
          <p:nvPr>
            <p:ph type="title"/>
          </p:nvPr>
        </p:nvSpPr>
        <p:spPr>
          <a:xfrm>
            <a:off x="827314" y="-175819"/>
            <a:ext cx="7620000" cy="1397000"/>
          </a:xfrm>
        </p:spPr>
        <p:txBody>
          <a:bodyPr/>
          <a:lstStyle/>
          <a:p>
            <a:r>
              <a:rPr lang="fr-CA" dirty="0"/>
              <a:t>Conclusion</a:t>
            </a:r>
          </a:p>
        </p:txBody>
      </p:sp>
    </p:spTree>
    <p:extLst>
      <p:ext uri="{BB962C8B-B14F-4D97-AF65-F5344CB8AC3E}">
        <p14:creationId xmlns:p14="http://schemas.microsoft.com/office/powerpoint/2010/main" val="41159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5104"/>
            <a:ext cx="7620000" cy="1397000"/>
          </a:xfrm>
        </p:spPr>
        <p:txBody>
          <a:bodyPr/>
          <a:lstStyle/>
          <a:p>
            <a:r>
              <a:rPr lang="fr-CA" dirty="0"/>
              <a:t>Références</a:t>
            </a:r>
          </a:p>
        </p:txBody>
      </p:sp>
      <p:sp>
        <p:nvSpPr>
          <p:cNvPr id="3" name="Espace réservé du contenu 2"/>
          <p:cNvSpPr>
            <a:spLocks noGrp="1"/>
          </p:cNvSpPr>
          <p:nvPr>
            <p:ph idx="1"/>
          </p:nvPr>
        </p:nvSpPr>
        <p:spPr>
          <a:xfrm>
            <a:off x="617137" y="1533488"/>
            <a:ext cx="7853625" cy="4699000"/>
          </a:xfrm>
        </p:spPr>
        <p:txBody>
          <a:bodyPr>
            <a:noAutofit/>
          </a:bodyPr>
          <a:lstStyle/>
          <a:p>
            <a:r>
              <a:rPr lang="fr-CA" sz="1600" dirty="0"/>
              <a:t>1. Gouvernement du Canada SC. Indice de masse corporelle </a:t>
            </a:r>
            <a:r>
              <a:rPr lang="fr-CA" sz="1600" dirty="0" err="1"/>
              <a:t>autodéclaré</a:t>
            </a:r>
            <a:r>
              <a:rPr lang="fr-CA" sz="1600" dirty="0"/>
              <a:t>, embonpoint ou obésité, adulte, selon le groupe d’âge et le sexe (nombre de personnes) [Internet]. 2016 [</a:t>
            </a:r>
            <a:r>
              <a:rPr lang="fr-CA" sz="1600" dirty="0" err="1"/>
              <a:t>cited</a:t>
            </a:r>
            <a:r>
              <a:rPr lang="fr-CA" sz="1600" dirty="0"/>
              <a:t> 2017 </a:t>
            </a:r>
            <a:r>
              <a:rPr lang="fr-CA" sz="1600" dirty="0" err="1"/>
              <a:t>Feb</a:t>
            </a:r>
            <a:r>
              <a:rPr lang="fr-CA" sz="1600" dirty="0"/>
              <a:t> 27]. </a:t>
            </a:r>
            <a:r>
              <a:rPr lang="fr-CA" sz="1600" dirty="0" err="1"/>
              <a:t>Available</a:t>
            </a:r>
            <a:r>
              <a:rPr lang="fr-CA" sz="1600" dirty="0"/>
              <a:t> </a:t>
            </a:r>
            <a:r>
              <a:rPr lang="fr-CA" sz="1600" dirty="0" err="1"/>
              <a:t>from</a:t>
            </a:r>
            <a:r>
              <a:rPr lang="fr-CA" sz="1600" dirty="0"/>
              <a:t>: http://www.statcan.gc.ca/tables-tableaux/sum-som/l02/cst01/health81a-fra.htm </a:t>
            </a:r>
          </a:p>
          <a:p>
            <a:r>
              <a:rPr lang="en-US" sz="1600" dirty="0"/>
              <a:t>2. </a:t>
            </a:r>
            <a:r>
              <a:rPr lang="en-US" sz="1600" dirty="0" err="1"/>
              <a:t>Triunfo</a:t>
            </a:r>
            <a:r>
              <a:rPr lang="en-US" sz="1600" dirty="0"/>
              <a:t> S, </a:t>
            </a:r>
            <a:r>
              <a:rPr lang="en-US" sz="1600" dirty="0" err="1"/>
              <a:t>Lanzone</a:t>
            </a:r>
            <a:r>
              <a:rPr lang="en-US" sz="1600" dirty="0"/>
              <a:t> A. Impact of overweight and obesity on obstetric outcomes. J </a:t>
            </a:r>
            <a:r>
              <a:rPr lang="en-US" sz="1600" dirty="0" err="1"/>
              <a:t>Endocrinol</a:t>
            </a:r>
            <a:r>
              <a:rPr lang="en-US" sz="1600" dirty="0"/>
              <a:t> Invest. 2014 Apr;37(4):323–9. </a:t>
            </a:r>
          </a:p>
          <a:p>
            <a:r>
              <a:rPr lang="fr-CA" sz="1600" dirty="0"/>
              <a:t>3. </a:t>
            </a:r>
            <a:r>
              <a:rPr lang="fr-CA" sz="1600" dirty="0" err="1"/>
              <a:t>Spradley</a:t>
            </a:r>
            <a:r>
              <a:rPr lang="fr-CA" sz="1600" dirty="0"/>
              <a:t> FT. </a:t>
            </a:r>
            <a:r>
              <a:rPr lang="fr-CA" sz="1600" dirty="0" err="1"/>
              <a:t>Metabolic</a:t>
            </a:r>
            <a:r>
              <a:rPr lang="fr-CA" sz="1600" dirty="0"/>
              <a:t> </a:t>
            </a:r>
            <a:r>
              <a:rPr lang="fr-CA" sz="1600" dirty="0" err="1"/>
              <a:t>abnormalities</a:t>
            </a:r>
            <a:r>
              <a:rPr lang="fr-CA" sz="1600" dirty="0"/>
              <a:t> and </a:t>
            </a:r>
            <a:r>
              <a:rPr lang="fr-CA" sz="1600" dirty="0" err="1"/>
              <a:t>obesity’s</a:t>
            </a:r>
            <a:r>
              <a:rPr lang="fr-CA" sz="1600" dirty="0"/>
              <a:t> impact on the </a:t>
            </a:r>
            <a:r>
              <a:rPr lang="fr-CA" sz="1600" dirty="0" err="1"/>
              <a:t>risk</a:t>
            </a:r>
            <a:r>
              <a:rPr lang="fr-CA" sz="1600" dirty="0"/>
              <a:t> for </a:t>
            </a:r>
            <a:r>
              <a:rPr lang="fr-CA" sz="1600" dirty="0" err="1"/>
              <a:t>developing</a:t>
            </a:r>
            <a:r>
              <a:rPr lang="fr-CA" sz="1600" dirty="0"/>
              <a:t> </a:t>
            </a:r>
            <a:r>
              <a:rPr lang="fr-CA" sz="1600" dirty="0" err="1"/>
              <a:t>preeclampsia</a:t>
            </a:r>
            <a:r>
              <a:rPr lang="fr-CA" sz="1600" dirty="0"/>
              <a:t>. Am J </a:t>
            </a:r>
            <a:r>
              <a:rPr lang="fr-CA" sz="1600" dirty="0" err="1"/>
              <a:t>Physiol</a:t>
            </a:r>
            <a:r>
              <a:rPr lang="fr-CA" sz="1600" dirty="0"/>
              <a:t> </a:t>
            </a:r>
            <a:r>
              <a:rPr lang="fr-CA" sz="1600" dirty="0" err="1"/>
              <a:t>Regul</a:t>
            </a:r>
            <a:r>
              <a:rPr lang="fr-CA" sz="1600" dirty="0"/>
              <a:t> </a:t>
            </a:r>
            <a:r>
              <a:rPr lang="fr-CA" sz="1600" dirty="0" err="1"/>
              <a:t>Integr</a:t>
            </a:r>
            <a:r>
              <a:rPr lang="fr-CA" sz="1600" dirty="0"/>
              <a:t> </a:t>
            </a:r>
            <a:r>
              <a:rPr lang="fr-CA" sz="1600" dirty="0" err="1"/>
              <a:t>Comp</a:t>
            </a:r>
            <a:r>
              <a:rPr lang="fr-CA" sz="1600" dirty="0"/>
              <a:t> </a:t>
            </a:r>
            <a:r>
              <a:rPr lang="fr-CA" sz="1600" dirty="0" err="1"/>
              <a:t>Physiol</a:t>
            </a:r>
            <a:r>
              <a:rPr lang="fr-CA" sz="1600" dirty="0"/>
              <a:t>. 2017 Jan 1;312(1):R5–12. </a:t>
            </a:r>
          </a:p>
          <a:p>
            <a:r>
              <a:rPr lang="fr-CA" sz="1600" dirty="0"/>
              <a:t>4. Diagnostic, évaluation et prise en charge des troubles hypertensifs de la grossesse : Résumé directif. J </a:t>
            </a:r>
            <a:r>
              <a:rPr lang="fr-CA" sz="1600" dirty="0" err="1"/>
              <a:t>Obstet</a:t>
            </a:r>
            <a:r>
              <a:rPr lang="fr-CA" sz="1600" dirty="0"/>
              <a:t> </a:t>
            </a:r>
            <a:r>
              <a:rPr lang="fr-CA" sz="1600" dirty="0" err="1"/>
              <a:t>Gynaecol</a:t>
            </a:r>
            <a:r>
              <a:rPr lang="fr-CA" sz="1600" dirty="0"/>
              <a:t> Can. 2014 May 1;36(5):439–41. </a:t>
            </a:r>
          </a:p>
          <a:p>
            <a:r>
              <a:rPr lang="fr-CA" sz="1600" dirty="0"/>
              <a:t>5. </a:t>
            </a:r>
            <a:r>
              <a:rPr lang="fr-CA" sz="1600" dirty="0" err="1"/>
              <a:t>Poorolajal</a:t>
            </a:r>
            <a:r>
              <a:rPr lang="fr-CA" sz="1600" dirty="0"/>
              <a:t> J, </a:t>
            </a:r>
            <a:r>
              <a:rPr lang="fr-CA" sz="1600" dirty="0" err="1"/>
              <a:t>Jenabi</a:t>
            </a:r>
            <a:r>
              <a:rPr lang="fr-CA" sz="1600" dirty="0"/>
              <a:t> E. The association </a:t>
            </a:r>
            <a:r>
              <a:rPr lang="fr-CA" sz="1600" dirty="0" err="1"/>
              <a:t>between</a:t>
            </a:r>
            <a:r>
              <a:rPr lang="fr-CA" sz="1600" dirty="0"/>
              <a:t> body mass index and </a:t>
            </a:r>
            <a:r>
              <a:rPr lang="fr-CA" sz="1600" dirty="0" err="1"/>
              <a:t>preeclampsia</a:t>
            </a:r>
            <a:r>
              <a:rPr lang="fr-CA" sz="1600" dirty="0"/>
              <a:t>: a </a:t>
            </a:r>
            <a:r>
              <a:rPr lang="fr-CA" sz="1600" dirty="0" err="1"/>
              <a:t>meta-analysis</a:t>
            </a:r>
            <a:r>
              <a:rPr lang="fr-CA" sz="1600" dirty="0"/>
              <a:t>. J </a:t>
            </a:r>
            <a:r>
              <a:rPr lang="fr-CA" sz="1600" dirty="0" err="1"/>
              <a:t>Matern-Fetal</a:t>
            </a:r>
            <a:r>
              <a:rPr lang="fr-CA" sz="1600" dirty="0"/>
              <a:t> </a:t>
            </a:r>
            <a:r>
              <a:rPr lang="fr-CA" sz="1600" dirty="0" err="1"/>
              <a:t>Neonatal</a:t>
            </a:r>
            <a:r>
              <a:rPr lang="fr-CA" sz="1600" dirty="0"/>
              <a:t> Med Off J </a:t>
            </a:r>
            <a:r>
              <a:rPr lang="fr-CA" sz="1600" dirty="0" err="1"/>
              <a:t>Eur</a:t>
            </a:r>
            <a:r>
              <a:rPr lang="fr-CA" sz="1600" dirty="0"/>
              <a:t> Assoc </a:t>
            </a:r>
            <a:r>
              <a:rPr lang="fr-CA" sz="1600" dirty="0" err="1"/>
              <a:t>Perinat</a:t>
            </a:r>
            <a:r>
              <a:rPr lang="fr-CA" sz="1600" dirty="0"/>
              <a:t> Med Fed Asia </a:t>
            </a:r>
            <a:r>
              <a:rPr lang="fr-CA" sz="1600" dirty="0" err="1"/>
              <a:t>Ocean</a:t>
            </a:r>
            <a:r>
              <a:rPr lang="fr-CA" sz="1600" dirty="0"/>
              <a:t> </a:t>
            </a:r>
            <a:r>
              <a:rPr lang="fr-CA" sz="1600" dirty="0" err="1"/>
              <a:t>Perinat</a:t>
            </a:r>
            <a:r>
              <a:rPr lang="fr-CA" sz="1600" dirty="0"/>
              <a:t> Soc Int Soc </a:t>
            </a:r>
            <a:r>
              <a:rPr lang="fr-CA" sz="1600" dirty="0" err="1"/>
              <a:t>Perinat</a:t>
            </a:r>
            <a:r>
              <a:rPr lang="fr-CA" sz="1600" dirty="0"/>
              <a:t> </a:t>
            </a:r>
            <a:r>
              <a:rPr lang="fr-CA" sz="1600" dirty="0" err="1"/>
              <a:t>Obstet</a:t>
            </a:r>
            <a:r>
              <a:rPr lang="fr-CA" sz="1600" dirty="0"/>
              <a:t>. 2016 Nov;29(22):3670–6. </a:t>
            </a:r>
          </a:p>
        </p:txBody>
      </p:sp>
    </p:spTree>
    <p:extLst>
      <p:ext uri="{BB962C8B-B14F-4D97-AF65-F5344CB8AC3E}">
        <p14:creationId xmlns:p14="http://schemas.microsoft.com/office/powerpoint/2010/main" val="18315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64957"/>
            <a:ext cx="7620000" cy="1397000"/>
          </a:xfrm>
        </p:spPr>
        <p:txBody>
          <a:bodyPr/>
          <a:lstStyle/>
          <a:p>
            <a:r>
              <a:rPr lang="fr-CA" dirty="0"/>
              <a:t>Références (2)</a:t>
            </a:r>
          </a:p>
        </p:txBody>
      </p:sp>
      <p:sp>
        <p:nvSpPr>
          <p:cNvPr id="3" name="Espace réservé du contenu 2"/>
          <p:cNvSpPr>
            <a:spLocks noGrp="1"/>
          </p:cNvSpPr>
          <p:nvPr>
            <p:ph idx="1"/>
          </p:nvPr>
        </p:nvSpPr>
        <p:spPr/>
        <p:txBody>
          <a:bodyPr>
            <a:normAutofit/>
          </a:bodyPr>
          <a:lstStyle/>
          <a:p>
            <a:r>
              <a:rPr lang="fr-CA" sz="1600" dirty="0"/>
              <a:t>6. </a:t>
            </a:r>
            <a:r>
              <a:rPr lang="fr-CA" sz="1600" dirty="0" err="1"/>
              <a:t>Bartsch</a:t>
            </a:r>
            <a:r>
              <a:rPr lang="fr-CA" sz="1600" dirty="0"/>
              <a:t> E, </a:t>
            </a:r>
            <a:r>
              <a:rPr lang="fr-CA" sz="1600" dirty="0" err="1"/>
              <a:t>Medcalf</a:t>
            </a:r>
            <a:r>
              <a:rPr lang="fr-CA" sz="1600" dirty="0"/>
              <a:t> KE, Park AL, Ray JG, High </a:t>
            </a:r>
            <a:r>
              <a:rPr lang="fr-CA" sz="1600" dirty="0" err="1"/>
              <a:t>Risk</a:t>
            </a:r>
            <a:r>
              <a:rPr lang="fr-CA" sz="1600" dirty="0"/>
              <a:t> of </a:t>
            </a:r>
            <a:r>
              <a:rPr lang="fr-CA" sz="1600" dirty="0" err="1"/>
              <a:t>Pre-eclampsia</a:t>
            </a:r>
            <a:r>
              <a:rPr lang="fr-CA" sz="1600" dirty="0"/>
              <a:t> Identification Group. </a:t>
            </a:r>
            <a:r>
              <a:rPr lang="fr-CA" sz="1600" dirty="0" err="1"/>
              <a:t>Clinical</a:t>
            </a:r>
            <a:r>
              <a:rPr lang="fr-CA" sz="1600" dirty="0"/>
              <a:t> </a:t>
            </a:r>
            <a:r>
              <a:rPr lang="fr-CA" sz="1600" dirty="0" err="1"/>
              <a:t>risk</a:t>
            </a:r>
            <a:r>
              <a:rPr lang="fr-CA" sz="1600" dirty="0"/>
              <a:t> </a:t>
            </a:r>
            <a:r>
              <a:rPr lang="fr-CA" sz="1600" dirty="0" err="1"/>
              <a:t>factors</a:t>
            </a:r>
            <a:r>
              <a:rPr lang="fr-CA" sz="1600" dirty="0"/>
              <a:t> for </a:t>
            </a:r>
            <a:r>
              <a:rPr lang="fr-CA" sz="1600" dirty="0" err="1"/>
              <a:t>pre-eclampsia</a:t>
            </a:r>
            <a:r>
              <a:rPr lang="fr-CA" sz="1600" dirty="0"/>
              <a:t> </a:t>
            </a:r>
            <a:r>
              <a:rPr lang="fr-CA" sz="1600" dirty="0" err="1"/>
              <a:t>determined</a:t>
            </a:r>
            <a:r>
              <a:rPr lang="fr-CA" sz="1600" dirty="0"/>
              <a:t> in </a:t>
            </a:r>
            <a:r>
              <a:rPr lang="fr-CA" sz="1600" dirty="0" err="1"/>
              <a:t>early</a:t>
            </a:r>
            <a:r>
              <a:rPr lang="fr-CA" sz="1600" dirty="0"/>
              <a:t> </a:t>
            </a:r>
            <a:r>
              <a:rPr lang="fr-CA" sz="1600" dirty="0" err="1"/>
              <a:t>pregnancy</a:t>
            </a:r>
            <a:r>
              <a:rPr lang="fr-CA" sz="1600" dirty="0"/>
              <a:t>: </a:t>
            </a:r>
            <a:r>
              <a:rPr lang="fr-CA" sz="1600" dirty="0" err="1"/>
              <a:t>systematic</a:t>
            </a:r>
            <a:r>
              <a:rPr lang="fr-CA" sz="1600" dirty="0"/>
              <a:t> </a:t>
            </a:r>
            <a:r>
              <a:rPr lang="fr-CA" sz="1600" dirty="0" err="1"/>
              <a:t>review</a:t>
            </a:r>
            <a:r>
              <a:rPr lang="fr-CA" sz="1600" dirty="0"/>
              <a:t> and </a:t>
            </a:r>
            <a:r>
              <a:rPr lang="fr-CA" sz="1600" dirty="0" err="1"/>
              <a:t>meta-analysis</a:t>
            </a:r>
            <a:r>
              <a:rPr lang="fr-CA" sz="1600" dirty="0"/>
              <a:t> of large </a:t>
            </a:r>
            <a:r>
              <a:rPr lang="fr-CA" sz="1600" dirty="0" err="1"/>
              <a:t>cohort</a:t>
            </a:r>
            <a:r>
              <a:rPr lang="fr-CA" sz="1600" dirty="0"/>
              <a:t> </a:t>
            </a:r>
            <a:r>
              <a:rPr lang="fr-CA" sz="1600" dirty="0" err="1"/>
              <a:t>studies</a:t>
            </a:r>
            <a:r>
              <a:rPr lang="fr-CA" sz="1600" dirty="0"/>
              <a:t>. BMJ. 2016 </a:t>
            </a:r>
            <a:r>
              <a:rPr lang="fr-CA" sz="1600" dirty="0" err="1"/>
              <a:t>Apr</a:t>
            </a:r>
            <a:r>
              <a:rPr lang="fr-CA" sz="1600" dirty="0"/>
              <a:t> 19;353:i1753. </a:t>
            </a:r>
          </a:p>
          <a:p>
            <a:r>
              <a:rPr lang="fr-CA" sz="1600" dirty="0"/>
              <a:t>7. Young OM, </a:t>
            </a:r>
            <a:r>
              <a:rPr lang="fr-CA" sz="1600" dirty="0" err="1"/>
              <a:t>Twedt</a:t>
            </a:r>
            <a:r>
              <a:rPr lang="fr-CA" sz="1600" dirty="0"/>
              <a:t> R, </a:t>
            </a:r>
            <a:r>
              <a:rPr lang="fr-CA" sz="1600" dirty="0" err="1"/>
              <a:t>Catov</a:t>
            </a:r>
            <a:r>
              <a:rPr lang="fr-CA" sz="1600" dirty="0"/>
              <a:t> JM. </a:t>
            </a:r>
            <a:r>
              <a:rPr lang="fr-CA" sz="1600" dirty="0" err="1"/>
              <a:t>Pre-pregnancy</a:t>
            </a:r>
            <a:r>
              <a:rPr lang="fr-CA" sz="1600" dirty="0"/>
              <a:t> </a:t>
            </a:r>
            <a:r>
              <a:rPr lang="fr-CA" sz="1600" dirty="0" err="1"/>
              <a:t>maternal</a:t>
            </a:r>
            <a:r>
              <a:rPr lang="fr-CA" sz="1600" dirty="0"/>
              <a:t> </a:t>
            </a:r>
            <a:r>
              <a:rPr lang="fr-CA" sz="1600" dirty="0" err="1"/>
              <a:t>obesity</a:t>
            </a:r>
            <a:r>
              <a:rPr lang="fr-CA" sz="1600" dirty="0"/>
              <a:t> and the </a:t>
            </a:r>
            <a:r>
              <a:rPr lang="fr-CA" sz="1600" dirty="0" err="1"/>
              <a:t>risk</a:t>
            </a:r>
            <a:r>
              <a:rPr lang="fr-CA" sz="1600" dirty="0"/>
              <a:t> of </a:t>
            </a:r>
            <a:r>
              <a:rPr lang="fr-CA" sz="1600" dirty="0" err="1"/>
              <a:t>preterm</a:t>
            </a:r>
            <a:r>
              <a:rPr lang="fr-CA" sz="1600" dirty="0"/>
              <a:t> </a:t>
            </a:r>
            <a:r>
              <a:rPr lang="fr-CA" sz="1600" dirty="0" err="1"/>
              <a:t>preeclampsia</a:t>
            </a:r>
            <a:r>
              <a:rPr lang="fr-CA" sz="1600" dirty="0"/>
              <a:t> in the American </a:t>
            </a:r>
            <a:r>
              <a:rPr lang="fr-CA" sz="1600" dirty="0" err="1"/>
              <a:t>primigravida</a:t>
            </a:r>
            <a:r>
              <a:rPr lang="fr-CA" sz="1600" dirty="0"/>
              <a:t>. </a:t>
            </a:r>
            <a:r>
              <a:rPr lang="fr-CA" sz="1600" dirty="0" err="1"/>
              <a:t>Obes</a:t>
            </a:r>
            <a:r>
              <a:rPr lang="fr-CA" sz="1600" dirty="0"/>
              <a:t> </a:t>
            </a:r>
            <a:r>
              <a:rPr lang="fr-CA" sz="1600" dirty="0" err="1"/>
              <a:t>Silver</a:t>
            </a:r>
            <a:r>
              <a:rPr lang="fr-CA" sz="1600" dirty="0"/>
              <a:t> </a:t>
            </a:r>
            <a:r>
              <a:rPr lang="fr-CA" sz="1600" dirty="0" err="1"/>
              <a:t>Spring</a:t>
            </a:r>
            <a:r>
              <a:rPr lang="fr-CA" sz="1600" dirty="0"/>
              <a:t> Md. 2016 Jun;24(6):1226–9. </a:t>
            </a:r>
          </a:p>
          <a:p>
            <a:r>
              <a:rPr lang="fr-CA" sz="1600" dirty="0"/>
              <a:t>8. </a:t>
            </a:r>
            <a:r>
              <a:rPr lang="fr-CA" sz="1600" dirty="0" err="1"/>
              <a:t>Cantu</a:t>
            </a:r>
            <a:r>
              <a:rPr lang="fr-CA" sz="1600" dirty="0"/>
              <a:t> JA, </a:t>
            </a:r>
            <a:r>
              <a:rPr lang="fr-CA" sz="1600" dirty="0" err="1"/>
              <a:t>Jauk</a:t>
            </a:r>
            <a:r>
              <a:rPr lang="fr-CA" sz="1600" dirty="0"/>
              <a:t> VR, Owen J, </a:t>
            </a:r>
            <a:r>
              <a:rPr lang="fr-CA" sz="1600" dirty="0" err="1"/>
              <a:t>Biggio</a:t>
            </a:r>
            <a:r>
              <a:rPr lang="fr-CA" sz="1600" dirty="0"/>
              <a:t> JR, </a:t>
            </a:r>
            <a:r>
              <a:rPr lang="fr-CA" sz="1600" dirty="0" err="1"/>
              <a:t>Abramovici</a:t>
            </a:r>
            <a:r>
              <a:rPr lang="fr-CA" sz="1600" dirty="0"/>
              <a:t> AR, Edwards RK, et al. Is </a:t>
            </a:r>
            <a:r>
              <a:rPr lang="fr-CA" sz="1600" dirty="0" err="1"/>
              <a:t>low</a:t>
            </a:r>
            <a:r>
              <a:rPr lang="fr-CA" sz="1600" dirty="0"/>
              <a:t>-dose </a:t>
            </a:r>
            <a:r>
              <a:rPr lang="fr-CA" sz="1600" dirty="0" err="1"/>
              <a:t>aspirin</a:t>
            </a:r>
            <a:r>
              <a:rPr lang="fr-CA" sz="1600" dirty="0"/>
              <a:t> </a:t>
            </a:r>
            <a:r>
              <a:rPr lang="fr-CA" sz="1600" dirty="0" err="1"/>
              <a:t>therapy</a:t>
            </a:r>
            <a:r>
              <a:rPr lang="fr-CA" sz="1600" dirty="0"/>
              <a:t> to </a:t>
            </a:r>
            <a:r>
              <a:rPr lang="fr-CA" sz="1600" dirty="0" err="1"/>
              <a:t>prevent</a:t>
            </a:r>
            <a:r>
              <a:rPr lang="fr-CA" sz="1600" dirty="0"/>
              <a:t> </a:t>
            </a:r>
            <a:r>
              <a:rPr lang="fr-CA" sz="1600" dirty="0" err="1"/>
              <a:t>preeclampsia</a:t>
            </a:r>
            <a:r>
              <a:rPr lang="fr-CA" sz="1600" dirty="0"/>
              <a:t> more </a:t>
            </a:r>
            <a:r>
              <a:rPr lang="fr-CA" sz="1600" dirty="0" err="1"/>
              <a:t>efficacious</a:t>
            </a:r>
            <a:r>
              <a:rPr lang="fr-CA" sz="1600" dirty="0"/>
              <a:t> in non-obese </a:t>
            </a:r>
            <a:r>
              <a:rPr lang="fr-CA" sz="1600" dirty="0" err="1"/>
              <a:t>women</a:t>
            </a:r>
            <a:r>
              <a:rPr lang="fr-CA" sz="1600" dirty="0"/>
              <a:t> or </a:t>
            </a:r>
            <a:r>
              <a:rPr lang="fr-CA" sz="1600" dirty="0" err="1"/>
              <a:t>when</a:t>
            </a:r>
            <a:r>
              <a:rPr lang="fr-CA" sz="1600" dirty="0"/>
              <a:t> </a:t>
            </a:r>
            <a:r>
              <a:rPr lang="fr-CA" sz="1600" dirty="0" err="1"/>
              <a:t>initiated</a:t>
            </a:r>
            <a:r>
              <a:rPr lang="fr-CA" sz="1600" dirty="0"/>
              <a:t> </a:t>
            </a:r>
            <a:r>
              <a:rPr lang="fr-CA" sz="1600" dirty="0" err="1"/>
              <a:t>early</a:t>
            </a:r>
            <a:r>
              <a:rPr lang="fr-CA" sz="1600" dirty="0"/>
              <a:t> in </a:t>
            </a:r>
            <a:r>
              <a:rPr lang="fr-CA" sz="1600" dirty="0" err="1"/>
              <a:t>pregnancy</a:t>
            </a:r>
            <a:r>
              <a:rPr lang="fr-CA" sz="1600" dirty="0"/>
              <a:t>? J </a:t>
            </a:r>
            <a:r>
              <a:rPr lang="fr-CA" sz="1600" dirty="0" err="1"/>
              <a:t>Matern-Fetal</a:t>
            </a:r>
            <a:r>
              <a:rPr lang="fr-CA" sz="1600" dirty="0"/>
              <a:t> </a:t>
            </a:r>
            <a:r>
              <a:rPr lang="fr-CA" sz="1600" dirty="0" err="1"/>
              <a:t>Neonatal</a:t>
            </a:r>
            <a:r>
              <a:rPr lang="fr-CA" sz="1600" dirty="0"/>
              <a:t> Med Off J </a:t>
            </a:r>
            <a:r>
              <a:rPr lang="fr-CA" sz="1600" dirty="0" err="1"/>
              <a:t>Eur</a:t>
            </a:r>
            <a:r>
              <a:rPr lang="fr-CA" sz="1600" dirty="0"/>
              <a:t> Assoc </a:t>
            </a:r>
            <a:r>
              <a:rPr lang="fr-CA" sz="1600" dirty="0" err="1"/>
              <a:t>Perinat</a:t>
            </a:r>
            <a:r>
              <a:rPr lang="fr-CA" sz="1600" dirty="0"/>
              <a:t> Med Fed Asia </a:t>
            </a:r>
            <a:r>
              <a:rPr lang="fr-CA" sz="1600" dirty="0" err="1"/>
              <a:t>Ocean</a:t>
            </a:r>
            <a:r>
              <a:rPr lang="fr-CA" sz="1600" dirty="0"/>
              <a:t> </a:t>
            </a:r>
            <a:r>
              <a:rPr lang="fr-CA" sz="1600" dirty="0" err="1"/>
              <a:t>Perinat</a:t>
            </a:r>
            <a:r>
              <a:rPr lang="fr-CA" sz="1600" dirty="0"/>
              <a:t> Soc Int Soc </a:t>
            </a:r>
            <a:r>
              <a:rPr lang="fr-CA" sz="1600" dirty="0" err="1"/>
              <a:t>Perinat</a:t>
            </a:r>
            <a:r>
              <a:rPr lang="fr-CA" sz="1600" dirty="0"/>
              <a:t> </a:t>
            </a:r>
            <a:r>
              <a:rPr lang="fr-CA" sz="1600" dirty="0" err="1"/>
              <a:t>Obstet</a:t>
            </a:r>
            <a:r>
              <a:rPr lang="fr-CA" sz="1600" dirty="0"/>
              <a:t>. 2015 Jul;28(10):1128–32. </a:t>
            </a:r>
          </a:p>
          <a:p>
            <a:r>
              <a:rPr lang="fr-CA" sz="1600" dirty="0"/>
              <a:t>9. D’Souza R, </a:t>
            </a:r>
            <a:r>
              <a:rPr lang="fr-CA" sz="1600" dirty="0" err="1"/>
              <a:t>Kingdom</a:t>
            </a:r>
            <a:r>
              <a:rPr lang="fr-CA" sz="1600" dirty="0"/>
              <a:t> J. </a:t>
            </a:r>
            <a:r>
              <a:rPr lang="fr-CA" sz="1600" dirty="0" err="1"/>
              <a:t>Preeclampsia</a:t>
            </a:r>
            <a:r>
              <a:rPr lang="fr-CA" sz="1600" dirty="0"/>
              <a:t>. CMAJ Can Med Assoc J </a:t>
            </a:r>
            <a:r>
              <a:rPr lang="fr-CA" sz="1600" dirty="0" err="1"/>
              <a:t>J</a:t>
            </a:r>
            <a:r>
              <a:rPr lang="fr-CA" sz="1600" dirty="0"/>
              <a:t> Assoc </a:t>
            </a:r>
            <a:r>
              <a:rPr lang="fr-CA" sz="1600" dirty="0" err="1"/>
              <a:t>Medicale</a:t>
            </a:r>
            <a:r>
              <a:rPr lang="fr-CA" sz="1600" dirty="0"/>
              <a:t> Can. 2016 </a:t>
            </a:r>
            <a:r>
              <a:rPr lang="fr-CA" sz="1600" dirty="0" err="1"/>
              <a:t>Nov</a:t>
            </a:r>
            <a:r>
              <a:rPr lang="fr-CA" sz="1600" dirty="0"/>
              <a:t> 1;188(16):1178. </a:t>
            </a:r>
          </a:p>
          <a:p>
            <a:pPr marL="0" indent="0">
              <a:buNone/>
            </a:pPr>
            <a:endParaRPr lang="fr-CA" dirty="0"/>
          </a:p>
        </p:txBody>
      </p:sp>
    </p:spTree>
    <p:extLst>
      <p:ext uri="{BB962C8B-B14F-4D97-AF65-F5344CB8AC3E}">
        <p14:creationId xmlns:p14="http://schemas.microsoft.com/office/powerpoint/2010/main" val="20434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400" b="1" dirty="0">
                <a:solidFill>
                  <a:schemeClr val="tx2"/>
                </a:solidFill>
              </a:rPr>
              <a:t>Merci de votre attention! </a:t>
            </a:r>
          </a:p>
        </p:txBody>
      </p:sp>
      <p:sp>
        <p:nvSpPr>
          <p:cNvPr id="6" name="ZoneTexte 5"/>
          <p:cNvSpPr txBox="1"/>
          <p:nvPr/>
        </p:nvSpPr>
        <p:spPr>
          <a:xfrm rot="20261488">
            <a:off x="163287" y="2677886"/>
            <a:ext cx="4169228" cy="830997"/>
          </a:xfrm>
          <a:prstGeom prst="rect">
            <a:avLst/>
          </a:prstGeom>
          <a:noFill/>
        </p:spPr>
        <p:txBody>
          <a:bodyPr wrap="square" rtlCol="0">
            <a:spAutoFit/>
          </a:bodyPr>
          <a:lstStyle/>
          <a:p>
            <a:r>
              <a:rPr lang="fr-CA" sz="4800" b="1" dirty="0">
                <a:solidFill>
                  <a:schemeClr val="tx2"/>
                </a:solidFill>
              </a:rPr>
              <a:t>Questions ??</a:t>
            </a:r>
          </a:p>
        </p:txBody>
      </p:sp>
      <p:sp>
        <p:nvSpPr>
          <p:cNvPr id="13" name="ZoneTexte 12"/>
          <p:cNvSpPr txBox="1"/>
          <p:nvPr/>
        </p:nvSpPr>
        <p:spPr>
          <a:xfrm rot="20261488">
            <a:off x="477277" y="3385458"/>
            <a:ext cx="4169228" cy="830997"/>
          </a:xfrm>
          <a:prstGeom prst="rect">
            <a:avLst/>
          </a:prstGeom>
          <a:noFill/>
        </p:spPr>
        <p:txBody>
          <a:bodyPr wrap="square" rtlCol="0">
            <a:spAutoFit/>
          </a:bodyPr>
          <a:lstStyle/>
          <a:p>
            <a:r>
              <a:rPr lang="fr-CA" sz="4800" b="1" dirty="0">
                <a:solidFill>
                  <a:schemeClr val="tx2"/>
                </a:solidFill>
              </a:rPr>
              <a:t>Questions ??</a:t>
            </a:r>
          </a:p>
        </p:txBody>
      </p:sp>
    </p:spTree>
    <p:extLst>
      <p:ext uri="{BB962C8B-B14F-4D97-AF65-F5344CB8AC3E}">
        <p14:creationId xmlns:p14="http://schemas.microsoft.com/office/powerpoint/2010/main" val="38406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Facteurs de risque modifié (2016) (réf no.9)</a:t>
            </a:r>
          </a:p>
        </p:txBody>
      </p:sp>
      <p:pic>
        <p:nvPicPr>
          <p:cNvPr id="4" name="Espace réservé du contenu 3"/>
          <p:cNvPicPr>
            <a:picLocks noGrp="1" noChangeAspect="1"/>
          </p:cNvPicPr>
          <p:nvPr>
            <p:ph idx="1"/>
          </p:nvPr>
        </p:nvPicPr>
        <p:blipFill>
          <a:blip r:embed="rId2"/>
          <a:stretch>
            <a:fillRect/>
          </a:stretch>
        </p:blipFill>
        <p:spPr>
          <a:xfrm>
            <a:off x="2200538" y="1473200"/>
            <a:ext cx="4170118" cy="5343785"/>
          </a:xfrm>
          <a:prstGeom prst="rect">
            <a:avLst/>
          </a:prstGeom>
        </p:spPr>
      </p:pic>
    </p:spTree>
    <p:extLst>
      <p:ext uri="{BB962C8B-B14F-4D97-AF65-F5344CB8AC3E}">
        <p14:creationId xmlns:p14="http://schemas.microsoft.com/office/powerpoint/2010/main" val="302084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Résultats – Méta-analyses</a:t>
            </a:r>
          </a:p>
        </p:txBody>
      </p:sp>
      <p:pic>
        <p:nvPicPr>
          <p:cNvPr id="10" name="Image 9"/>
          <p:cNvPicPr>
            <a:picLocks noChangeAspect="1"/>
          </p:cNvPicPr>
          <p:nvPr/>
        </p:nvPicPr>
        <p:blipFill>
          <a:blip r:embed="rId3"/>
          <a:stretch>
            <a:fillRect/>
          </a:stretch>
        </p:blipFill>
        <p:spPr>
          <a:xfrm>
            <a:off x="411138" y="2074215"/>
            <a:ext cx="4406668" cy="3402137"/>
          </a:xfrm>
          <a:prstGeom prst="rect">
            <a:avLst/>
          </a:prstGeom>
        </p:spPr>
      </p:pic>
      <p:pic>
        <p:nvPicPr>
          <p:cNvPr id="12" name="Espace réservé du contenu 11"/>
          <p:cNvPicPr>
            <a:picLocks noGrp="1" noChangeAspect="1"/>
          </p:cNvPicPr>
          <p:nvPr>
            <p:ph idx="1"/>
          </p:nvPr>
        </p:nvPicPr>
        <p:blipFill>
          <a:blip r:embed="rId4"/>
          <a:stretch>
            <a:fillRect/>
          </a:stretch>
        </p:blipFill>
        <p:spPr>
          <a:xfrm>
            <a:off x="4939413" y="2074214"/>
            <a:ext cx="3643767" cy="3402138"/>
          </a:xfrm>
          <a:prstGeom prst="rect">
            <a:avLst/>
          </a:prstGeom>
        </p:spPr>
      </p:pic>
      <p:sp>
        <p:nvSpPr>
          <p:cNvPr id="13" name="Rectangle 12"/>
          <p:cNvSpPr/>
          <p:nvPr/>
        </p:nvSpPr>
        <p:spPr>
          <a:xfrm>
            <a:off x="411138" y="4642338"/>
            <a:ext cx="4406668" cy="83401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p:cNvSpPr/>
          <p:nvPr/>
        </p:nvSpPr>
        <p:spPr>
          <a:xfrm>
            <a:off x="4939413" y="4642338"/>
            <a:ext cx="3643767" cy="834014"/>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524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6200"/>
            <a:ext cx="7620000" cy="1220037"/>
          </a:xfrm>
        </p:spPr>
        <p:txBody>
          <a:bodyPr>
            <a:normAutofit/>
          </a:bodyPr>
          <a:lstStyle/>
          <a:p>
            <a:r>
              <a:rPr lang="fr-CA" dirty="0"/>
              <a:t>Résultats – Méta-analyses</a:t>
            </a:r>
            <a:br>
              <a:rPr lang="fr-CA" dirty="0"/>
            </a:br>
            <a:r>
              <a:rPr lang="fr-CA" sz="2400" dirty="0" err="1">
                <a:hlinkClick r:id="rId3" action="ppaction://hlinksldjump"/>
              </a:rPr>
              <a:t>Bartsch</a:t>
            </a:r>
            <a:r>
              <a:rPr lang="fr-CA" sz="2400" dirty="0">
                <a:hlinkClick r:id="rId3" action="ppaction://hlinksldjump"/>
              </a:rPr>
              <a:t> E, </a:t>
            </a:r>
            <a:r>
              <a:rPr lang="fr-CA" sz="2400" dirty="0" err="1">
                <a:hlinkClick r:id="rId3" action="ppaction://hlinksldjump"/>
              </a:rPr>
              <a:t>Medcalf</a:t>
            </a:r>
            <a:r>
              <a:rPr lang="fr-CA" sz="2400" dirty="0">
                <a:hlinkClick r:id="rId3" action="ppaction://hlinksldjump"/>
              </a:rPr>
              <a:t> KE et al. 2016</a:t>
            </a:r>
            <a:endParaRPr lang="fr-CA" dirty="0"/>
          </a:p>
        </p:txBody>
      </p:sp>
      <p:pic>
        <p:nvPicPr>
          <p:cNvPr id="13" name="Espace réservé du contenu 12"/>
          <p:cNvPicPr>
            <a:picLocks noGrp="1" noChangeAspect="1"/>
          </p:cNvPicPr>
          <p:nvPr>
            <p:ph idx="1"/>
          </p:nvPr>
        </p:nvPicPr>
        <p:blipFill>
          <a:blip r:embed="rId4"/>
          <a:stretch>
            <a:fillRect/>
          </a:stretch>
        </p:blipFill>
        <p:spPr>
          <a:xfrm>
            <a:off x="1329156" y="1296237"/>
            <a:ext cx="6285029" cy="5370844"/>
          </a:xfrm>
          <a:prstGeom prst="rect">
            <a:avLst/>
          </a:prstGeom>
        </p:spPr>
      </p:pic>
      <p:sp>
        <p:nvSpPr>
          <p:cNvPr id="14" name="Rectangle 13"/>
          <p:cNvSpPr/>
          <p:nvPr/>
        </p:nvSpPr>
        <p:spPr>
          <a:xfrm>
            <a:off x="1329156" y="3356149"/>
            <a:ext cx="6056382" cy="3114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4768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6200"/>
            <a:ext cx="7871690" cy="1397000"/>
          </a:xfrm>
        </p:spPr>
        <p:txBody>
          <a:bodyPr>
            <a:normAutofit fontScale="90000"/>
          </a:bodyPr>
          <a:lstStyle/>
          <a:p>
            <a:r>
              <a:rPr lang="fr-CA" dirty="0"/>
              <a:t>État des connaissances</a:t>
            </a:r>
            <a:br>
              <a:rPr lang="fr-CA" dirty="0"/>
            </a:br>
            <a:r>
              <a:rPr lang="fr-CA" dirty="0"/>
              <a:t>Facteurs de risque de pré-éclampsie (PE)</a:t>
            </a:r>
          </a:p>
        </p:txBody>
      </p:sp>
      <p:sp>
        <p:nvSpPr>
          <p:cNvPr id="3" name="Espace réservé du contenu 2"/>
          <p:cNvSpPr>
            <a:spLocks noGrp="1"/>
          </p:cNvSpPr>
          <p:nvPr>
            <p:ph sz="half" idx="1"/>
          </p:nvPr>
        </p:nvSpPr>
        <p:spPr>
          <a:xfrm>
            <a:off x="838200" y="1973942"/>
            <a:ext cx="3733800" cy="4470400"/>
          </a:xfrm>
        </p:spPr>
        <p:txBody>
          <a:bodyPr>
            <a:normAutofit/>
          </a:bodyPr>
          <a:lstStyle/>
          <a:p>
            <a:pPr marL="0" indent="0">
              <a:buNone/>
            </a:pPr>
            <a:r>
              <a:rPr lang="fr-CA" sz="2000" b="1" dirty="0"/>
              <a:t>Facteurs de haut risque </a:t>
            </a:r>
          </a:p>
          <a:p>
            <a:pPr lvl="1"/>
            <a:r>
              <a:rPr lang="fr-CA" sz="1800" dirty="0"/>
              <a:t>Maladie hypertensive lors d’une grossesse antérieure</a:t>
            </a:r>
          </a:p>
          <a:p>
            <a:pPr lvl="1"/>
            <a:r>
              <a:rPr lang="fr-CA" sz="1800" dirty="0"/>
              <a:t>Maladie rénale chronique</a:t>
            </a:r>
          </a:p>
          <a:p>
            <a:pPr lvl="1"/>
            <a:r>
              <a:rPr lang="fr-CA" sz="1800" dirty="0"/>
              <a:t>Maladie auto-immune (ex: syndrome anti-phospholipide ou LED)</a:t>
            </a:r>
          </a:p>
          <a:p>
            <a:pPr lvl="1"/>
            <a:r>
              <a:rPr lang="fr-CA" sz="1800" dirty="0"/>
              <a:t>Diabète type 1 ou type 2</a:t>
            </a:r>
          </a:p>
          <a:p>
            <a:pPr lvl="1"/>
            <a:r>
              <a:rPr lang="fr-CA" sz="1800" dirty="0"/>
              <a:t>Hypertension chronique</a:t>
            </a:r>
          </a:p>
        </p:txBody>
      </p:sp>
      <p:sp>
        <p:nvSpPr>
          <p:cNvPr id="4" name="Espace réservé du contenu 3"/>
          <p:cNvSpPr>
            <a:spLocks noGrp="1"/>
          </p:cNvSpPr>
          <p:nvPr>
            <p:ph sz="half" idx="2"/>
          </p:nvPr>
        </p:nvSpPr>
        <p:spPr>
          <a:xfrm>
            <a:off x="4724399" y="1973942"/>
            <a:ext cx="3985491" cy="4470400"/>
          </a:xfrm>
        </p:spPr>
        <p:txBody>
          <a:bodyPr>
            <a:normAutofit/>
          </a:bodyPr>
          <a:lstStyle/>
          <a:p>
            <a:pPr marL="0" indent="0">
              <a:buNone/>
            </a:pPr>
            <a:r>
              <a:rPr lang="fr-CA" sz="2000" b="1" dirty="0"/>
              <a:t>Facteurs de risque modéré</a:t>
            </a:r>
          </a:p>
          <a:p>
            <a:pPr lvl="1"/>
            <a:r>
              <a:rPr lang="fr-CA" sz="1800" dirty="0" err="1"/>
              <a:t>Nulliparité</a:t>
            </a:r>
            <a:endParaRPr lang="fr-CA" sz="1800" dirty="0"/>
          </a:p>
          <a:p>
            <a:pPr lvl="1"/>
            <a:r>
              <a:rPr lang="fr-CA" sz="1800" dirty="0"/>
              <a:t>Âge maternel avancé (&gt;40ans)</a:t>
            </a:r>
          </a:p>
          <a:p>
            <a:pPr lvl="1"/>
            <a:r>
              <a:rPr lang="fr-CA" sz="1800" dirty="0"/>
              <a:t>Plus de 10 ans entre grossesse</a:t>
            </a:r>
          </a:p>
          <a:p>
            <a:pPr lvl="1"/>
            <a:r>
              <a:rPr lang="fr-CA" sz="1800" dirty="0">
                <a:solidFill>
                  <a:srgbClr val="FF0000"/>
                </a:solidFill>
              </a:rPr>
              <a:t>IMC ≥ 35 </a:t>
            </a:r>
          </a:p>
          <a:p>
            <a:pPr lvl="1"/>
            <a:r>
              <a:rPr lang="fr-CA" sz="1800" dirty="0" err="1"/>
              <a:t>Hx</a:t>
            </a:r>
            <a:r>
              <a:rPr lang="fr-CA" sz="1800" dirty="0"/>
              <a:t> familiale de pré-éclampsie</a:t>
            </a:r>
          </a:p>
          <a:p>
            <a:pPr lvl="1"/>
            <a:r>
              <a:rPr lang="fr-CA" sz="1800" dirty="0"/>
              <a:t>Gestation multiple</a:t>
            </a:r>
          </a:p>
        </p:txBody>
      </p:sp>
    </p:spTree>
    <p:extLst>
      <p:ext uri="{BB962C8B-B14F-4D97-AF65-F5344CB8AC3E}">
        <p14:creationId xmlns:p14="http://schemas.microsoft.com/office/powerpoint/2010/main" val="5478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Résultats – Études cohorte et ECR</a:t>
            </a:r>
            <a:br>
              <a:rPr lang="fr-CA" dirty="0"/>
            </a:br>
            <a:r>
              <a:rPr lang="fr-CA" sz="2400" dirty="0" err="1"/>
              <a:t>Vinturache</a:t>
            </a:r>
            <a:r>
              <a:rPr lang="fr-CA" sz="2400" dirty="0"/>
              <a:t> A, </a:t>
            </a:r>
            <a:r>
              <a:rPr lang="fr-CA" sz="2400" dirty="0" err="1"/>
              <a:t>Moledina</a:t>
            </a:r>
            <a:r>
              <a:rPr lang="fr-CA" sz="2400" dirty="0"/>
              <a:t> N et al. 2014 </a:t>
            </a:r>
            <a:endParaRPr lang="fr-CA" dirty="0"/>
          </a:p>
        </p:txBody>
      </p:sp>
      <p:pic>
        <p:nvPicPr>
          <p:cNvPr id="6" name="Image 5"/>
          <p:cNvPicPr>
            <a:picLocks noChangeAspect="1"/>
          </p:cNvPicPr>
          <p:nvPr/>
        </p:nvPicPr>
        <p:blipFill>
          <a:blip r:embed="rId2"/>
          <a:stretch>
            <a:fillRect/>
          </a:stretch>
        </p:blipFill>
        <p:spPr>
          <a:xfrm>
            <a:off x="309756" y="2136320"/>
            <a:ext cx="8566355" cy="1999928"/>
          </a:xfrm>
          <a:prstGeom prst="rect">
            <a:avLst/>
          </a:prstGeom>
        </p:spPr>
      </p:pic>
      <p:pic>
        <p:nvPicPr>
          <p:cNvPr id="8" name="Image 7"/>
          <p:cNvPicPr>
            <a:picLocks noChangeAspect="1"/>
          </p:cNvPicPr>
          <p:nvPr/>
        </p:nvPicPr>
        <p:blipFill>
          <a:blip r:embed="rId3"/>
          <a:stretch>
            <a:fillRect/>
          </a:stretch>
        </p:blipFill>
        <p:spPr>
          <a:xfrm>
            <a:off x="7284881" y="4203534"/>
            <a:ext cx="1591230" cy="334158"/>
          </a:xfrm>
          <a:prstGeom prst="rect">
            <a:avLst/>
          </a:prstGeom>
        </p:spPr>
      </p:pic>
      <p:sp>
        <p:nvSpPr>
          <p:cNvPr id="3" name="Rectangle 2"/>
          <p:cNvSpPr/>
          <p:nvPr/>
        </p:nvSpPr>
        <p:spPr>
          <a:xfrm>
            <a:off x="5245240" y="3356149"/>
            <a:ext cx="1195753" cy="7801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7628374" y="3285810"/>
            <a:ext cx="1207545" cy="850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9877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Résultats –Étude de cohorte</a:t>
            </a:r>
            <a:br>
              <a:rPr lang="fr-CA" dirty="0"/>
            </a:br>
            <a:r>
              <a:rPr lang="fr-CA" sz="2800" dirty="0"/>
              <a:t>Young OM, </a:t>
            </a:r>
            <a:r>
              <a:rPr lang="fr-CA" sz="2800" dirty="0" err="1"/>
              <a:t>Twedt</a:t>
            </a:r>
            <a:r>
              <a:rPr lang="fr-CA" sz="2800" dirty="0"/>
              <a:t> R et al 2016</a:t>
            </a:r>
            <a:endParaRPr lang="fr-CA" dirty="0"/>
          </a:p>
        </p:txBody>
      </p:sp>
      <p:pic>
        <p:nvPicPr>
          <p:cNvPr id="4" name="Espace réservé du contenu 3"/>
          <p:cNvPicPr>
            <a:picLocks noGrp="1" noChangeAspect="1"/>
          </p:cNvPicPr>
          <p:nvPr>
            <p:ph idx="1"/>
          </p:nvPr>
        </p:nvPicPr>
        <p:blipFill>
          <a:blip r:embed="rId2"/>
          <a:stretch>
            <a:fillRect/>
          </a:stretch>
        </p:blipFill>
        <p:spPr>
          <a:xfrm>
            <a:off x="838200" y="2119749"/>
            <a:ext cx="7620000" cy="2711580"/>
          </a:xfrm>
          <a:prstGeom prst="rect">
            <a:avLst/>
          </a:prstGeom>
        </p:spPr>
      </p:pic>
      <p:sp>
        <p:nvSpPr>
          <p:cNvPr id="3" name="Rectangle 2"/>
          <p:cNvSpPr/>
          <p:nvPr/>
        </p:nvSpPr>
        <p:spPr>
          <a:xfrm>
            <a:off x="848248" y="3416440"/>
            <a:ext cx="7562222" cy="462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p:cNvSpPr/>
          <p:nvPr/>
        </p:nvSpPr>
        <p:spPr>
          <a:xfrm>
            <a:off x="5701602" y="2735837"/>
            <a:ext cx="1613598" cy="20954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838200" y="1621971"/>
            <a:ext cx="6977743" cy="369332"/>
          </a:xfrm>
          <a:prstGeom prst="rect">
            <a:avLst/>
          </a:prstGeom>
          <a:noFill/>
        </p:spPr>
        <p:txBody>
          <a:bodyPr wrap="square" rtlCol="0">
            <a:spAutoFit/>
          </a:bodyPr>
          <a:lstStyle/>
          <a:p>
            <a:r>
              <a:rPr lang="fr-CA" dirty="0"/>
              <a:t>Biais d’attribution</a:t>
            </a:r>
          </a:p>
        </p:txBody>
      </p:sp>
    </p:spTree>
    <p:extLst>
      <p:ext uri="{BB962C8B-B14F-4D97-AF65-F5344CB8AC3E}">
        <p14:creationId xmlns:p14="http://schemas.microsoft.com/office/powerpoint/2010/main" val="47007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Recommandation actuelle</a:t>
            </a:r>
            <a:br>
              <a:rPr lang="fr-CA" dirty="0"/>
            </a:br>
            <a:r>
              <a:rPr lang="fr-CA" dirty="0"/>
              <a:t>Prophylaxie aspirine</a:t>
            </a:r>
          </a:p>
        </p:txBody>
      </p:sp>
      <p:sp>
        <p:nvSpPr>
          <p:cNvPr id="9" name="Parchemin : horizontal 8"/>
          <p:cNvSpPr/>
          <p:nvPr/>
        </p:nvSpPr>
        <p:spPr>
          <a:xfrm>
            <a:off x="838200" y="1928395"/>
            <a:ext cx="7620000" cy="390005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b="1" dirty="0"/>
              <a:t>Si 1 facteur de haut risque ou </a:t>
            </a:r>
          </a:p>
          <a:p>
            <a:r>
              <a:rPr lang="fr-CA" sz="2000" b="1" dirty="0"/>
              <a:t>    ≥ 2 facteurs de risque modéré </a:t>
            </a:r>
            <a:r>
              <a:rPr lang="fr-CA" sz="2000" b="1" u="sng" dirty="0"/>
              <a:t>alors:</a:t>
            </a:r>
          </a:p>
          <a:p>
            <a:endParaRPr lang="fr-CA" sz="2000" b="1" dirty="0"/>
          </a:p>
          <a:p>
            <a:r>
              <a:rPr lang="fr-CA" sz="2000" b="1" dirty="0"/>
              <a:t>Aspirine à faible dose (80mg/jour) à débuter à la 12</a:t>
            </a:r>
            <a:r>
              <a:rPr lang="fr-CA" sz="2000" b="1" baseline="30000" dirty="0"/>
              <a:t>e</a:t>
            </a:r>
            <a:r>
              <a:rPr lang="fr-CA" sz="2000" b="1" dirty="0"/>
              <a:t> semaine de grossesse </a:t>
            </a:r>
          </a:p>
          <a:p>
            <a:endParaRPr lang="fr-CA" sz="2000" b="1" dirty="0"/>
          </a:p>
          <a:p>
            <a:r>
              <a:rPr lang="fr-CA" sz="2000" b="1" dirty="0"/>
              <a:t>Évidence: GRADE B </a:t>
            </a:r>
          </a:p>
          <a:p>
            <a:pPr algn="ctr"/>
            <a:endParaRPr lang="fr-CA" dirty="0"/>
          </a:p>
        </p:txBody>
      </p:sp>
    </p:spTree>
    <p:extLst>
      <p:ext uri="{BB962C8B-B14F-4D97-AF65-F5344CB8AC3E}">
        <p14:creationId xmlns:p14="http://schemas.microsoft.com/office/powerpoint/2010/main" val="5295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Question de recherche</a:t>
            </a:r>
          </a:p>
        </p:txBody>
      </p:sp>
      <p:sp>
        <p:nvSpPr>
          <p:cNvPr id="3" name="Espace réservé du contenu 2"/>
          <p:cNvSpPr>
            <a:spLocks noGrp="1"/>
          </p:cNvSpPr>
          <p:nvPr>
            <p:ph idx="1"/>
          </p:nvPr>
        </p:nvSpPr>
        <p:spPr>
          <a:xfrm>
            <a:off x="628650" y="1967142"/>
            <a:ext cx="7886700" cy="1279316"/>
          </a:xfrm>
        </p:spPr>
        <p:txBody>
          <a:bodyPr>
            <a:normAutofit/>
          </a:bodyPr>
          <a:lstStyle/>
          <a:p>
            <a:pPr marL="0" indent="0" algn="ctr">
              <a:buNone/>
            </a:pPr>
            <a:r>
              <a:rPr lang="fr-CA" dirty="0"/>
              <a:t>Devrions-nous considérer l’</a:t>
            </a:r>
            <a:r>
              <a:rPr lang="fr-CA" b="1" dirty="0"/>
              <a:t>obésité</a:t>
            </a:r>
            <a:r>
              <a:rPr lang="fr-CA" dirty="0"/>
              <a:t> comme un </a:t>
            </a:r>
            <a:r>
              <a:rPr lang="fr-CA" b="1" u="sng" dirty="0"/>
              <a:t>facteur de haut risque </a:t>
            </a:r>
            <a:r>
              <a:rPr lang="fr-CA" dirty="0"/>
              <a:t>de survenue de </a:t>
            </a:r>
            <a:r>
              <a:rPr lang="fr-CA" b="1" dirty="0"/>
              <a:t>pré-éclampsie </a:t>
            </a:r>
            <a:r>
              <a:rPr lang="fr-CA" dirty="0"/>
              <a:t>chez les </a:t>
            </a:r>
            <a:r>
              <a:rPr lang="fr-CA" u="sng" dirty="0"/>
              <a:t>femmes enceintes sans autre facteurs de risque de PE? </a:t>
            </a:r>
          </a:p>
        </p:txBody>
      </p:sp>
      <p:sp>
        <p:nvSpPr>
          <p:cNvPr id="4" name="ZoneTexte 3"/>
          <p:cNvSpPr txBox="1"/>
          <p:nvPr/>
        </p:nvSpPr>
        <p:spPr>
          <a:xfrm>
            <a:off x="838200" y="3478200"/>
            <a:ext cx="7886700" cy="2539157"/>
          </a:xfrm>
          <a:prstGeom prst="rect">
            <a:avLst/>
          </a:prstGeom>
          <a:noFill/>
        </p:spPr>
        <p:txBody>
          <a:bodyPr wrap="square" rtlCol="0">
            <a:spAutoFit/>
          </a:bodyPr>
          <a:lstStyle/>
          <a:p>
            <a:r>
              <a:rPr lang="fr-CA" sz="3300" dirty="0">
                <a:latin typeface="+mj-lt"/>
              </a:rPr>
              <a:t>Sous question de recherche</a:t>
            </a:r>
          </a:p>
          <a:p>
            <a:endParaRPr lang="fr-CA" dirty="0"/>
          </a:p>
          <a:p>
            <a:endParaRPr lang="fr-CA" dirty="0"/>
          </a:p>
          <a:p>
            <a:pPr algn="just"/>
            <a:r>
              <a:rPr lang="fr-CA" dirty="0"/>
              <a:t>Compte tenu de la </a:t>
            </a:r>
            <a:r>
              <a:rPr lang="fr-CA" u="sng" dirty="0"/>
              <a:t>prévalence</a:t>
            </a:r>
            <a:r>
              <a:rPr lang="fr-CA" dirty="0"/>
              <a:t> importante de l’</a:t>
            </a:r>
            <a:r>
              <a:rPr lang="fr-CA" u="sng" dirty="0"/>
              <a:t>obésité</a:t>
            </a:r>
            <a:r>
              <a:rPr lang="fr-CA" dirty="0"/>
              <a:t> chez les jeunes femmes et les effets indésirables relativement faible de l’aspirine, devrions-nous </a:t>
            </a:r>
            <a:r>
              <a:rPr lang="fr-CA" u="sng" dirty="0"/>
              <a:t>débuter de l’aspirine</a:t>
            </a:r>
            <a:r>
              <a:rPr lang="fr-CA" dirty="0"/>
              <a:t> chez la femme enceinte obèse ne présentant </a:t>
            </a:r>
            <a:r>
              <a:rPr lang="fr-CA" u="sng" dirty="0"/>
              <a:t>aucun autre facteur de risque de PE</a:t>
            </a:r>
            <a:r>
              <a:rPr lang="fr-CA" dirty="0"/>
              <a:t>? </a:t>
            </a:r>
          </a:p>
          <a:p>
            <a:endParaRPr lang="fr-CA" dirty="0"/>
          </a:p>
        </p:txBody>
      </p:sp>
      <p:pic>
        <p:nvPicPr>
          <p:cNvPr id="3074" name="Picture 2" descr="Résultats de recherche d'images pour « question de recherch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90269"/>
            <a:ext cx="1675101" cy="173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6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875142" y="736249"/>
            <a:ext cx="1018309" cy="89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a:t>
            </a:r>
          </a:p>
        </p:txBody>
      </p:sp>
      <p:sp>
        <p:nvSpPr>
          <p:cNvPr id="3" name="Ellipse 2"/>
          <p:cNvSpPr/>
          <p:nvPr/>
        </p:nvSpPr>
        <p:spPr>
          <a:xfrm>
            <a:off x="875143" y="2190020"/>
            <a:ext cx="1018309" cy="89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I</a:t>
            </a:r>
          </a:p>
        </p:txBody>
      </p:sp>
      <p:sp>
        <p:nvSpPr>
          <p:cNvPr id="4" name="Ellipse 3"/>
          <p:cNvSpPr/>
          <p:nvPr/>
        </p:nvSpPr>
        <p:spPr>
          <a:xfrm>
            <a:off x="875143" y="3643791"/>
            <a:ext cx="1018309" cy="89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C</a:t>
            </a:r>
          </a:p>
        </p:txBody>
      </p:sp>
      <p:sp>
        <p:nvSpPr>
          <p:cNvPr id="5" name="Ellipse 4"/>
          <p:cNvSpPr/>
          <p:nvPr/>
        </p:nvSpPr>
        <p:spPr>
          <a:xfrm>
            <a:off x="875142" y="5097562"/>
            <a:ext cx="1018309" cy="89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O</a:t>
            </a:r>
          </a:p>
        </p:txBody>
      </p:sp>
      <p:sp>
        <p:nvSpPr>
          <p:cNvPr id="6" name="ZoneTexte 5"/>
          <p:cNvSpPr txBox="1"/>
          <p:nvPr/>
        </p:nvSpPr>
        <p:spPr>
          <a:xfrm>
            <a:off x="2274455" y="998392"/>
            <a:ext cx="6754090" cy="369332"/>
          </a:xfrm>
          <a:prstGeom prst="rect">
            <a:avLst/>
          </a:prstGeom>
          <a:noFill/>
        </p:spPr>
        <p:txBody>
          <a:bodyPr wrap="square" rtlCol="0">
            <a:spAutoFit/>
          </a:bodyPr>
          <a:lstStyle/>
          <a:p>
            <a:r>
              <a:rPr lang="fr-CA" b="1" dirty="0"/>
              <a:t>Femme enceinte </a:t>
            </a:r>
          </a:p>
        </p:txBody>
      </p:sp>
      <p:sp>
        <p:nvSpPr>
          <p:cNvPr id="7" name="ZoneTexte 6"/>
          <p:cNvSpPr txBox="1"/>
          <p:nvPr/>
        </p:nvSpPr>
        <p:spPr>
          <a:xfrm>
            <a:off x="2274455" y="2175164"/>
            <a:ext cx="6754090" cy="923330"/>
          </a:xfrm>
          <a:prstGeom prst="rect">
            <a:avLst/>
          </a:prstGeom>
          <a:noFill/>
        </p:spPr>
        <p:txBody>
          <a:bodyPr wrap="square" rtlCol="0">
            <a:spAutoFit/>
          </a:bodyPr>
          <a:lstStyle/>
          <a:p>
            <a:pPr marL="342900" indent="-342900">
              <a:buAutoNum type="arabicParenBoth"/>
            </a:pPr>
            <a:r>
              <a:rPr lang="fr-CA" b="1" dirty="0"/>
              <a:t>Surpoids (IMC entre 25 et 29) et obésité (IMC ≥ 30)</a:t>
            </a:r>
          </a:p>
          <a:p>
            <a:endParaRPr lang="fr-CA" b="1" dirty="0"/>
          </a:p>
          <a:p>
            <a:r>
              <a:rPr lang="fr-CA" b="1" dirty="0"/>
              <a:t>(2) Aspirine faible dose (80mg/jour) en prophylaxie</a:t>
            </a:r>
          </a:p>
        </p:txBody>
      </p:sp>
      <p:sp>
        <p:nvSpPr>
          <p:cNvPr id="8" name="ZoneTexte 7"/>
          <p:cNvSpPr txBox="1"/>
          <p:nvPr/>
        </p:nvSpPr>
        <p:spPr>
          <a:xfrm>
            <a:off x="2274455" y="5359705"/>
            <a:ext cx="6754090" cy="369332"/>
          </a:xfrm>
          <a:prstGeom prst="rect">
            <a:avLst/>
          </a:prstGeom>
          <a:noFill/>
        </p:spPr>
        <p:txBody>
          <a:bodyPr wrap="square" rtlCol="0">
            <a:spAutoFit/>
          </a:bodyPr>
          <a:lstStyle/>
          <a:p>
            <a:r>
              <a:rPr lang="fr-CA" b="1" dirty="0"/>
              <a:t>Développement de pré-éclampsie</a:t>
            </a:r>
          </a:p>
        </p:txBody>
      </p:sp>
      <p:sp>
        <p:nvSpPr>
          <p:cNvPr id="9" name="ZoneTexte 8"/>
          <p:cNvSpPr txBox="1"/>
          <p:nvPr/>
        </p:nvSpPr>
        <p:spPr>
          <a:xfrm>
            <a:off x="2274455" y="3905934"/>
            <a:ext cx="6998854" cy="369332"/>
          </a:xfrm>
          <a:prstGeom prst="rect">
            <a:avLst/>
          </a:prstGeom>
          <a:noFill/>
        </p:spPr>
        <p:txBody>
          <a:bodyPr wrap="square" rtlCol="0">
            <a:spAutoFit/>
          </a:bodyPr>
          <a:lstStyle/>
          <a:p>
            <a:r>
              <a:rPr lang="fr-CA" b="1" dirty="0"/>
              <a:t>Femme enceinte au 1</a:t>
            </a:r>
            <a:r>
              <a:rPr lang="fr-CA" b="1" baseline="30000" dirty="0"/>
              <a:t>er</a:t>
            </a:r>
            <a:r>
              <a:rPr lang="fr-CA" b="1" dirty="0"/>
              <a:t> trimestre avec un IMC &lt; 25  </a:t>
            </a:r>
          </a:p>
        </p:txBody>
      </p:sp>
    </p:spTree>
    <p:extLst>
      <p:ext uri="{BB962C8B-B14F-4D97-AF65-F5344CB8AC3E}">
        <p14:creationId xmlns:p14="http://schemas.microsoft.com/office/powerpoint/2010/main" val="41164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7684"/>
            <a:ext cx="7886700" cy="1325563"/>
          </a:xfrm>
        </p:spPr>
        <p:txBody>
          <a:bodyPr>
            <a:normAutofit/>
          </a:bodyPr>
          <a:lstStyle/>
          <a:p>
            <a:r>
              <a:rPr lang="fr-CA" dirty="0"/>
              <a:t>Méthodologie </a:t>
            </a:r>
            <a:r>
              <a:rPr lang="fr-CA" sz="2800" dirty="0"/>
              <a:t>– Revue de la littérature </a:t>
            </a:r>
            <a:r>
              <a:rPr lang="fr-CA" dirty="0"/>
              <a:t/>
            </a:r>
            <a:br>
              <a:rPr lang="fr-CA" dirty="0"/>
            </a:br>
            <a:r>
              <a:rPr lang="fr-CA" sz="2800" dirty="0"/>
              <a:t>Terme </a:t>
            </a:r>
            <a:r>
              <a:rPr lang="fr-CA" sz="2800" dirty="0" err="1"/>
              <a:t>MeSH</a:t>
            </a:r>
            <a:r>
              <a:rPr lang="fr-CA" sz="2800" dirty="0"/>
              <a:t> utilisés</a:t>
            </a:r>
            <a:endParaRPr lang="fr-CA" dirty="0"/>
          </a:p>
        </p:txBody>
      </p:sp>
      <p:sp>
        <p:nvSpPr>
          <p:cNvPr id="3" name="Espace réservé du contenu 2"/>
          <p:cNvSpPr>
            <a:spLocks noGrp="1"/>
          </p:cNvSpPr>
          <p:nvPr>
            <p:ph idx="1"/>
          </p:nvPr>
        </p:nvSpPr>
        <p:spPr>
          <a:xfrm>
            <a:off x="628650" y="1573247"/>
            <a:ext cx="8035059" cy="4723944"/>
          </a:xfrm>
        </p:spPr>
        <p:txBody>
          <a:bodyPr>
            <a:normAutofit/>
          </a:bodyPr>
          <a:lstStyle/>
          <a:p>
            <a:pPr marL="0" indent="0">
              <a:buNone/>
            </a:pPr>
            <a:endParaRPr lang="fr-CA" sz="2000" i="1" dirty="0">
              <a:solidFill>
                <a:srgbClr val="FF0000"/>
              </a:solidFill>
            </a:endParaRPr>
          </a:p>
          <a:p>
            <a:pPr marL="0" indent="0">
              <a:buNone/>
            </a:pPr>
            <a:r>
              <a:rPr lang="fr-CA" sz="2400" i="1" dirty="0">
                <a:solidFill>
                  <a:srgbClr val="FF0000"/>
                </a:solidFill>
              </a:rPr>
              <a:t>Stratégie de recherche pour question clinique (obésité et PE)</a:t>
            </a:r>
          </a:p>
          <a:p>
            <a:pPr marL="0" indent="0">
              <a:buNone/>
            </a:pPr>
            <a:endParaRPr lang="fr-CA" sz="2000" i="1" dirty="0">
              <a:solidFill>
                <a:srgbClr val="FF0000"/>
              </a:solidFill>
            </a:endParaRPr>
          </a:p>
          <a:p>
            <a:r>
              <a:rPr lang="fr-CA" b="1" dirty="0" err="1"/>
              <a:t>Pubmed</a:t>
            </a:r>
            <a:r>
              <a:rPr lang="fr-CA" b="1" dirty="0"/>
              <a:t>: </a:t>
            </a:r>
            <a:r>
              <a:rPr lang="en-US" dirty="0"/>
              <a:t>Obesity OR overweight OR high body mass index) AND (pre-eclampsia OR preeclampsia) AND (risk factors OR risk OR high risk). </a:t>
            </a:r>
            <a:endParaRPr lang="fr-CA" dirty="0"/>
          </a:p>
          <a:p>
            <a:pPr marL="0" indent="0">
              <a:buNone/>
            </a:pPr>
            <a:endParaRPr lang="fr-CA" dirty="0"/>
          </a:p>
          <a:p>
            <a:r>
              <a:rPr lang="fr-CA" b="1" dirty="0">
                <a:solidFill>
                  <a:srgbClr val="00B050"/>
                </a:solidFill>
              </a:rPr>
              <a:t>Embase: </a:t>
            </a:r>
            <a:r>
              <a:rPr lang="en-US" dirty="0"/>
              <a:t>« Obesity (focus); Maternal obesity (focus) » OR « body mass index (explode) » AND « preeclampsia (explode) including all sub-headings » </a:t>
            </a:r>
            <a:endParaRPr lang="fr-CA" dirty="0"/>
          </a:p>
          <a:p>
            <a:pPr marL="0" indent="0">
              <a:buNone/>
            </a:pPr>
            <a:endParaRPr lang="fr-CA" dirty="0"/>
          </a:p>
        </p:txBody>
      </p:sp>
    </p:spTree>
    <p:extLst>
      <p:ext uri="{BB962C8B-B14F-4D97-AF65-F5344CB8AC3E}">
        <p14:creationId xmlns:p14="http://schemas.microsoft.com/office/powerpoint/2010/main" val="3245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47684"/>
            <a:ext cx="7886700" cy="1325563"/>
          </a:xfrm>
        </p:spPr>
        <p:txBody>
          <a:bodyPr>
            <a:normAutofit/>
          </a:bodyPr>
          <a:lstStyle/>
          <a:p>
            <a:r>
              <a:rPr lang="fr-CA" dirty="0"/>
              <a:t>Méthodologie </a:t>
            </a:r>
            <a:r>
              <a:rPr lang="fr-CA" sz="2800" dirty="0"/>
              <a:t>– Revue de la littérature </a:t>
            </a:r>
            <a:r>
              <a:rPr lang="fr-CA" dirty="0"/>
              <a:t/>
            </a:r>
            <a:br>
              <a:rPr lang="fr-CA" dirty="0"/>
            </a:br>
            <a:r>
              <a:rPr lang="fr-CA" sz="2800" dirty="0"/>
              <a:t>Terme </a:t>
            </a:r>
            <a:r>
              <a:rPr lang="fr-CA" sz="2800" dirty="0" err="1"/>
              <a:t>MeSH</a:t>
            </a:r>
            <a:r>
              <a:rPr lang="fr-CA" sz="2800" dirty="0"/>
              <a:t> utilisés</a:t>
            </a:r>
            <a:endParaRPr lang="fr-CA" dirty="0"/>
          </a:p>
        </p:txBody>
      </p:sp>
      <p:sp>
        <p:nvSpPr>
          <p:cNvPr id="3" name="Espace réservé du contenu 2"/>
          <p:cNvSpPr>
            <a:spLocks noGrp="1"/>
          </p:cNvSpPr>
          <p:nvPr>
            <p:ph idx="1"/>
          </p:nvPr>
        </p:nvSpPr>
        <p:spPr>
          <a:xfrm>
            <a:off x="628650" y="1573247"/>
            <a:ext cx="8035059" cy="4723944"/>
          </a:xfrm>
        </p:spPr>
        <p:txBody>
          <a:bodyPr>
            <a:normAutofit/>
          </a:bodyPr>
          <a:lstStyle/>
          <a:p>
            <a:pPr marL="0" indent="0">
              <a:buNone/>
            </a:pPr>
            <a:endParaRPr lang="fr-CA" sz="2000" i="1" dirty="0">
              <a:solidFill>
                <a:srgbClr val="FF0000"/>
              </a:solidFill>
            </a:endParaRPr>
          </a:p>
          <a:p>
            <a:pPr marL="0" indent="0">
              <a:buNone/>
            </a:pPr>
            <a:r>
              <a:rPr lang="fr-CA" sz="2400" i="1" dirty="0">
                <a:solidFill>
                  <a:srgbClr val="FF0000"/>
                </a:solidFill>
              </a:rPr>
              <a:t>Stratégie de recherche pour sous-question clinique (aspirine)</a:t>
            </a:r>
          </a:p>
          <a:p>
            <a:pPr marL="0" indent="0">
              <a:buNone/>
            </a:pPr>
            <a:endParaRPr lang="fr-CA" b="1" dirty="0"/>
          </a:p>
          <a:p>
            <a:r>
              <a:rPr lang="fr-CA" b="1" dirty="0" err="1"/>
              <a:t>Pubmed</a:t>
            </a:r>
            <a:r>
              <a:rPr lang="fr-CA" b="1" dirty="0"/>
              <a:t>: </a:t>
            </a:r>
            <a:r>
              <a:rPr lang="en-US" dirty="0"/>
              <a:t>(BMI) AND (Pregnancy) AND (Aspirin) </a:t>
            </a:r>
          </a:p>
          <a:p>
            <a:pPr marL="0" indent="0">
              <a:buNone/>
            </a:pPr>
            <a:endParaRPr lang="en-US" b="1" dirty="0">
              <a:solidFill>
                <a:srgbClr val="00B050"/>
              </a:solidFill>
            </a:endParaRPr>
          </a:p>
          <a:p>
            <a:r>
              <a:rPr lang="en-US" b="1" dirty="0" err="1">
                <a:solidFill>
                  <a:srgbClr val="00B050"/>
                </a:solidFill>
              </a:rPr>
              <a:t>Embase</a:t>
            </a:r>
            <a:r>
              <a:rPr lang="en-US" b="1" dirty="0">
                <a:solidFill>
                  <a:srgbClr val="00B050"/>
                </a:solidFill>
              </a:rPr>
              <a:t>: </a:t>
            </a:r>
            <a:r>
              <a:rPr lang="en-US" dirty="0"/>
              <a:t>(Obesity (Explode + all subheadings)) AND (Aspirin (Focus + all subheadings)) AND (Pregnancy (Explode + all subheadings)) </a:t>
            </a:r>
            <a:endParaRPr lang="fr-CA" dirty="0"/>
          </a:p>
          <a:p>
            <a:pPr marL="0" indent="0">
              <a:buNone/>
            </a:pPr>
            <a:endParaRPr lang="en-US" dirty="0"/>
          </a:p>
          <a:p>
            <a:pPr marL="0" indent="0">
              <a:buNone/>
            </a:pPr>
            <a:endParaRPr lang="fr-CA" dirty="0"/>
          </a:p>
        </p:txBody>
      </p:sp>
    </p:spTree>
    <p:extLst>
      <p:ext uri="{BB962C8B-B14F-4D97-AF65-F5344CB8AC3E}">
        <p14:creationId xmlns:p14="http://schemas.microsoft.com/office/powerpoint/2010/main" val="239093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Procédé 1"/>
          <p:cNvSpPr/>
          <p:nvPr/>
        </p:nvSpPr>
        <p:spPr>
          <a:xfrm>
            <a:off x="200417" y="729398"/>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No. publications identifiées (4438)</a:t>
            </a:r>
          </a:p>
          <a:p>
            <a:pPr algn="ctr"/>
            <a:r>
              <a:rPr lang="fr-CA" sz="1600" dirty="0" err="1"/>
              <a:t>Pubmed</a:t>
            </a:r>
            <a:r>
              <a:rPr lang="fr-CA" sz="1600" dirty="0"/>
              <a:t>: 1433 Embase: 3005</a:t>
            </a:r>
          </a:p>
        </p:txBody>
      </p:sp>
      <p:sp>
        <p:nvSpPr>
          <p:cNvPr id="5" name="ZoneTexte 4"/>
          <p:cNvSpPr txBox="1"/>
          <p:nvPr/>
        </p:nvSpPr>
        <p:spPr>
          <a:xfrm>
            <a:off x="1603331" y="65503"/>
            <a:ext cx="6100175" cy="523220"/>
          </a:xfrm>
          <a:prstGeom prst="rect">
            <a:avLst/>
          </a:prstGeom>
          <a:noFill/>
        </p:spPr>
        <p:txBody>
          <a:bodyPr wrap="square" rtlCol="0">
            <a:spAutoFit/>
          </a:bodyPr>
          <a:lstStyle/>
          <a:p>
            <a:pPr algn="ctr"/>
            <a:r>
              <a:rPr lang="fr-CA" sz="2800" dirty="0"/>
              <a:t>Obésité facteur de haut risque</a:t>
            </a:r>
          </a:p>
        </p:txBody>
      </p:sp>
      <p:sp>
        <p:nvSpPr>
          <p:cNvPr id="6" name="Organigramme : Procédé 5"/>
          <p:cNvSpPr/>
          <p:nvPr/>
        </p:nvSpPr>
        <p:spPr>
          <a:xfrm>
            <a:off x="200417" y="2084297"/>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No. publications post filtre (70)</a:t>
            </a:r>
          </a:p>
          <a:p>
            <a:pPr algn="ctr"/>
            <a:r>
              <a:rPr lang="fr-CA" sz="1600" dirty="0" err="1"/>
              <a:t>Pubmed</a:t>
            </a:r>
            <a:r>
              <a:rPr lang="fr-CA" sz="1600" dirty="0"/>
              <a:t>: 41 Embase: 29</a:t>
            </a:r>
          </a:p>
        </p:txBody>
      </p:sp>
      <p:sp>
        <p:nvSpPr>
          <p:cNvPr id="8" name="Organigramme : Procédé 7"/>
          <p:cNvSpPr/>
          <p:nvPr/>
        </p:nvSpPr>
        <p:spPr>
          <a:xfrm>
            <a:off x="200417" y="3238779"/>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Sélection en fonction du titre (19)</a:t>
            </a:r>
          </a:p>
          <a:p>
            <a:pPr algn="ctr"/>
            <a:r>
              <a:rPr lang="fr-CA" sz="1600" dirty="0" err="1"/>
              <a:t>Pubmed</a:t>
            </a:r>
            <a:r>
              <a:rPr lang="fr-CA" sz="1600" dirty="0"/>
              <a:t>: 10 Embase: 9</a:t>
            </a:r>
          </a:p>
        </p:txBody>
      </p:sp>
      <p:sp>
        <p:nvSpPr>
          <p:cNvPr id="10" name="Organigramme : Procédé 9"/>
          <p:cNvSpPr/>
          <p:nvPr/>
        </p:nvSpPr>
        <p:spPr>
          <a:xfrm>
            <a:off x="200416" y="4393261"/>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Sélection en fonction des résumés (11)</a:t>
            </a:r>
          </a:p>
          <a:p>
            <a:pPr algn="ctr"/>
            <a:r>
              <a:rPr lang="fr-CA" sz="1600" dirty="0" err="1"/>
              <a:t>Pubmed</a:t>
            </a:r>
            <a:r>
              <a:rPr lang="fr-CA" sz="1600" dirty="0"/>
              <a:t>: 3 Embase: 9</a:t>
            </a:r>
          </a:p>
        </p:txBody>
      </p:sp>
      <p:sp>
        <p:nvSpPr>
          <p:cNvPr id="11" name="Organigramme : Procédé 10"/>
          <p:cNvSpPr/>
          <p:nvPr/>
        </p:nvSpPr>
        <p:spPr>
          <a:xfrm>
            <a:off x="2542782" y="5748160"/>
            <a:ext cx="4221271" cy="8517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Sélection pour analyse après lecture  (3)</a:t>
            </a:r>
          </a:p>
          <a:p>
            <a:pPr algn="ctr"/>
            <a:r>
              <a:rPr lang="fr-CA" sz="1600" dirty="0" err="1"/>
              <a:t>Pubmed</a:t>
            </a:r>
            <a:r>
              <a:rPr lang="fr-CA" sz="1600" dirty="0"/>
              <a:t>: 3 Embase: 0</a:t>
            </a:r>
          </a:p>
        </p:txBody>
      </p:sp>
      <p:sp>
        <p:nvSpPr>
          <p:cNvPr id="12" name="Organigramme : Procédé 11"/>
          <p:cNvSpPr/>
          <p:nvPr/>
        </p:nvSpPr>
        <p:spPr>
          <a:xfrm>
            <a:off x="5626273" y="4020612"/>
            <a:ext cx="2590801" cy="4321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Doublons retirés: 17</a:t>
            </a:r>
          </a:p>
        </p:txBody>
      </p:sp>
      <p:cxnSp>
        <p:nvCxnSpPr>
          <p:cNvPr id="17" name="Connecteur droit avec flèche 16"/>
          <p:cNvCxnSpPr>
            <a:stCxn id="2" idx="2"/>
            <a:endCxn id="6" idx="0"/>
          </p:cNvCxnSpPr>
          <p:nvPr/>
        </p:nvCxnSpPr>
        <p:spPr>
          <a:xfrm>
            <a:off x="2311053" y="1581168"/>
            <a:ext cx="0" cy="503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V="1">
            <a:off x="2348630" y="1769058"/>
            <a:ext cx="2962406" cy="12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8" idx="0"/>
          </p:cNvCxnSpPr>
          <p:nvPr/>
        </p:nvCxnSpPr>
        <p:spPr>
          <a:xfrm>
            <a:off x="2311052" y="2936067"/>
            <a:ext cx="1" cy="302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8" idx="2"/>
            <a:endCxn id="10" idx="0"/>
          </p:cNvCxnSpPr>
          <p:nvPr/>
        </p:nvCxnSpPr>
        <p:spPr>
          <a:xfrm flipH="1">
            <a:off x="2311052" y="4090549"/>
            <a:ext cx="1" cy="302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2311051" y="4241905"/>
            <a:ext cx="33152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a:stCxn id="10" idx="2"/>
            <a:endCxn id="11" idx="0"/>
          </p:cNvCxnSpPr>
          <p:nvPr/>
        </p:nvCxnSpPr>
        <p:spPr>
          <a:xfrm>
            <a:off x="2311052" y="5245031"/>
            <a:ext cx="2342366" cy="503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rganigramme : Procédé 31"/>
          <p:cNvSpPr/>
          <p:nvPr/>
        </p:nvSpPr>
        <p:spPr>
          <a:xfrm>
            <a:off x="5363226" y="1232004"/>
            <a:ext cx="2853848" cy="107410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t>Filtres:</a:t>
            </a:r>
          </a:p>
          <a:p>
            <a:pPr algn="ctr"/>
            <a:r>
              <a:rPr lang="fr-CA" sz="1600" dirty="0"/>
              <a:t>5 ans; méta-analyse; revue systématique; ECR</a:t>
            </a:r>
          </a:p>
        </p:txBody>
      </p:sp>
    </p:spTree>
    <p:extLst>
      <p:ext uri="{BB962C8B-B14F-4D97-AF65-F5344CB8AC3E}">
        <p14:creationId xmlns:p14="http://schemas.microsoft.com/office/powerpoint/2010/main" val="218629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1">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hème1" id="{AE586246-9BA7-4363-B03F-4C5452CA5F8C}" vid="{3CE43646-716E-45B5-91C9-DCA7BF65F5AB}"/>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2906</TotalTime>
  <Words>2496</Words>
  <Application>Microsoft Office PowerPoint</Application>
  <PresentationFormat>Affichage à l'écran (4:3)</PresentationFormat>
  <Paragraphs>334</Paragraphs>
  <Slides>31</Slides>
  <Notes>10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31</vt:i4>
      </vt:variant>
    </vt:vector>
  </HeadingPairs>
  <TitlesOfParts>
    <vt:vector size="41" baseType="lpstr">
      <vt:lpstr>ＭＳ Ｐゴシック</vt:lpstr>
      <vt:lpstr>25 Helvetica UltraLight</vt:lpstr>
      <vt:lpstr>Arial</vt:lpstr>
      <vt:lpstr>Calibri</vt:lpstr>
      <vt:lpstr>Century Gothic</vt:lpstr>
      <vt:lpstr>Verdana</vt:lpstr>
      <vt:lpstr>Wingdings</vt:lpstr>
      <vt:lpstr>ヒラギノ角ゴ Pro W3</vt:lpstr>
      <vt:lpstr>2_Thème Office</vt:lpstr>
      <vt:lpstr>Thème1</vt:lpstr>
      <vt:lpstr>L’obésité comme facteur de haut risque de développement de pré-éclampsie</vt:lpstr>
      <vt:lpstr>Présentation PowerPoint</vt:lpstr>
      <vt:lpstr>État des connaissances Facteurs de risque de pré-éclampsie (PE)</vt:lpstr>
      <vt:lpstr>Recommandation actuelle Prophylaxie aspirine</vt:lpstr>
      <vt:lpstr>Question de recherche</vt:lpstr>
      <vt:lpstr>Présentation PowerPoint</vt:lpstr>
      <vt:lpstr>Méthodologie – Revue de la littérature  Terme MeSH utilisés</vt:lpstr>
      <vt:lpstr>Méthodologie – Revue de la littérature  Terme MeSH utilisés</vt:lpstr>
      <vt:lpstr>Présentation PowerPoint</vt:lpstr>
      <vt:lpstr>Présentation PowerPoint</vt:lpstr>
      <vt:lpstr>Articles répertoriés pour analyse</vt:lpstr>
      <vt:lpstr>Caractéristiques / méthodologie Méta-analyses</vt:lpstr>
      <vt:lpstr>Caractéristiques / méthodologie Étude de cohorte et ECR</vt:lpstr>
      <vt:lpstr>Résultats : Méta-analyses</vt:lpstr>
      <vt:lpstr>Résultats- Étude de cohorte </vt:lpstr>
      <vt:lpstr>Résultats- ECR </vt:lpstr>
      <vt:lpstr>Discussion – Méta-analyse Poorolajal J, Jenabi E. 2016</vt:lpstr>
      <vt:lpstr>Discussion – Méta-analyse Bartsch E, Medcalf KE et al. 2016</vt:lpstr>
      <vt:lpstr>Discussion- Étude de cohorte Young OM, Twedt R et al 2016</vt:lpstr>
      <vt:lpstr>Résultats – Méta-analyses Bartsch E, Medcalf KE et al. 2016</vt:lpstr>
      <vt:lpstr>Discussion- ECR Cantu JA, Jauk VR et al. 2015 </vt:lpstr>
      <vt:lpstr>Conclusion</vt:lpstr>
      <vt:lpstr>Conclusion</vt:lpstr>
      <vt:lpstr>Références</vt:lpstr>
      <vt:lpstr>Références (2)</vt:lpstr>
      <vt:lpstr>Merci de votre attention! </vt:lpstr>
      <vt:lpstr>Facteurs de risque modifié (2016) (réf no.9)</vt:lpstr>
      <vt:lpstr>Résultats – Méta-analyses</vt:lpstr>
      <vt:lpstr>Résultats – Méta-analyses Bartsch E, Medcalf KE et al. 2016</vt:lpstr>
      <vt:lpstr>Résultats – Études cohorte et ECR Vinturache A, Moledina N et al. 2014 </vt:lpstr>
      <vt:lpstr>Résultats –Étude de cohorte Young OM, Twedt R et al 2016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L’obésité comme facteur de haut risque de développement de pré-éclampsie</dc:title>
  <dc:creator>Janic Bergeron</dc:creator>
  <cp:lastModifiedBy>Dagenais Danielle</cp:lastModifiedBy>
  <cp:revision>139</cp:revision>
  <cp:lastPrinted>2017-05-24T04:00:03Z</cp:lastPrinted>
  <dcterms:created xsi:type="dcterms:W3CDTF">2017-05-21T14:59:42Z</dcterms:created>
  <dcterms:modified xsi:type="dcterms:W3CDTF">2017-05-30T14:53:16Z</dcterms:modified>
</cp:coreProperties>
</file>