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8" r:id="rId3"/>
    <p:sldId id="266" r:id="rId4"/>
    <p:sldId id="279" r:id="rId5"/>
    <p:sldId id="259" r:id="rId6"/>
    <p:sldId id="280" r:id="rId7"/>
    <p:sldId id="287" r:id="rId8"/>
    <p:sldId id="282" r:id="rId9"/>
    <p:sldId id="283" r:id="rId10"/>
    <p:sldId id="284" r:id="rId11"/>
    <p:sldId id="285" r:id="rId12"/>
    <p:sldId id="286" r:id="rId13"/>
    <p:sldId id="288" r:id="rId14"/>
    <p:sldId id="262" r:id="rId15"/>
    <p:sldId id="277" r:id="rId16"/>
    <p:sldId id="263" r:id="rId17"/>
    <p:sldId id="264" r:id="rId18"/>
    <p:sldId id="26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66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F23FB4-BBFE-414C-B043-F7F78DE1F3A0}"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CA"/>
        </a:p>
      </dgm:t>
    </dgm:pt>
    <dgm:pt modelId="{B52AA2FF-3605-41D7-AC18-C682F5DE174C}">
      <dgm:prSet phldrT="[Text]"/>
      <dgm:spPr/>
      <dgm:t>
        <a:bodyPr/>
        <a:lstStyle/>
        <a:p>
          <a:r>
            <a:rPr lang="fr-FR" dirty="0" smtClean="0"/>
            <a:t>Principales bases de données utilisées : </a:t>
          </a:r>
          <a:r>
            <a:rPr lang="fr-FR" dirty="0" err="1" smtClean="0"/>
            <a:t>OvidMedline</a:t>
          </a:r>
          <a:r>
            <a:rPr lang="fr-FR" dirty="0" smtClean="0"/>
            <a:t>, </a:t>
          </a:r>
          <a:r>
            <a:rPr lang="fr-FR" dirty="0" err="1" smtClean="0"/>
            <a:t>PubMed</a:t>
          </a:r>
          <a:r>
            <a:rPr lang="fr-FR" dirty="0" smtClean="0"/>
            <a:t> et Trip </a:t>
          </a:r>
          <a:r>
            <a:rPr lang="fr-FR" dirty="0" err="1" smtClean="0"/>
            <a:t>database</a:t>
          </a:r>
          <a:r>
            <a:rPr lang="fr-FR" dirty="0" smtClean="0"/>
            <a:t>, Embase, </a:t>
          </a:r>
          <a:r>
            <a:rPr lang="fr-FR" dirty="0" err="1" smtClean="0"/>
            <a:t>Scopus</a:t>
          </a:r>
          <a:r>
            <a:rPr lang="fr-FR" dirty="0" smtClean="0"/>
            <a:t>, CINALD et Cochrane</a:t>
          </a:r>
          <a:endParaRPr lang="en-CA" dirty="0"/>
        </a:p>
      </dgm:t>
    </dgm:pt>
    <dgm:pt modelId="{C8C5CB34-2B3C-40BC-ADEF-A0D6B00901DC}" type="parTrans" cxnId="{5548796E-2BE4-491E-B055-1971037C3F1B}">
      <dgm:prSet/>
      <dgm:spPr/>
      <dgm:t>
        <a:bodyPr/>
        <a:lstStyle/>
        <a:p>
          <a:endParaRPr lang="en-CA"/>
        </a:p>
      </dgm:t>
    </dgm:pt>
    <dgm:pt modelId="{95B8E63D-68F9-4AC2-90F2-C89F45DA9597}" type="sibTrans" cxnId="{5548796E-2BE4-491E-B055-1971037C3F1B}">
      <dgm:prSet/>
      <dgm:spPr/>
      <dgm:t>
        <a:bodyPr/>
        <a:lstStyle/>
        <a:p>
          <a:endParaRPr lang="en-CA"/>
        </a:p>
      </dgm:t>
    </dgm:pt>
    <dgm:pt modelId="{3CB1381B-92DB-4C82-BB83-05723263EE4F}">
      <dgm:prSet phldrT="[Text]" custT="1"/>
      <dgm:spPr/>
      <dgm:t>
        <a:bodyPr/>
        <a:lstStyle/>
        <a:p>
          <a:r>
            <a:rPr lang="en-CA" sz="1000" dirty="0" smtClean="0"/>
            <a:t>Mesh : </a:t>
          </a:r>
          <a:endParaRPr lang="en-CA" sz="1000" dirty="0"/>
        </a:p>
      </dgm:t>
    </dgm:pt>
    <dgm:pt modelId="{03CF5F26-77FE-452A-8FE9-9071912279FF}" type="parTrans" cxnId="{14FC8FBC-EEEF-4FE1-9B22-E415E5305EBC}">
      <dgm:prSet/>
      <dgm:spPr/>
      <dgm:t>
        <a:bodyPr/>
        <a:lstStyle/>
        <a:p>
          <a:endParaRPr lang="en-CA"/>
        </a:p>
      </dgm:t>
    </dgm:pt>
    <dgm:pt modelId="{E8D399EE-11DF-4CCD-82A3-D0EA7137B390}" type="sibTrans" cxnId="{14FC8FBC-EEEF-4FE1-9B22-E415E5305EBC}">
      <dgm:prSet/>
      <dgm:spPr/>
      <dgm:t>
        <a:bodyPr/>
        <a:lstStyle/>
        <a:p>
          <a:endParaRPr lang="en-CA" dirty="0"/>
        </a:p>
      </dgm:t>
    </dgm:pt>
    <dgm:pt modelId="{FE957EFF-D1C4-446E-977D-C7CBA3D49C05}">
      <dgm:prSet phldrT="[Text]"/>
      <dgm:spPr/>
      <dgm:t>
        <a:bodyPr/>
        <a:lstStyle/>
        <a:p>
          <a:r>
            <a:rPr lang="fr-CA" dirty="0" smtClean="0"/>
            <a:t>Critères d'exclusion: </a:t>
          </a:r>
          <a:r>
            <a:rPr lang="fr-CA" b="1" dirty="0" smtClean="0"/>
            <a:t>diabète type 1, diabète type 2 insulino-dépendant, diabète gestationnel, diabète insipide, </a:t>
          </a:r>
          <a:endParaRPr lang="en-CA" dirty="0"/>
        </a:p>
      </dgm:t>
    </dgm:pt>
    <dgm:pt modelId="{5ECC09A1-AD16-4824-B1BE-86612D676915}" type="parTrans" cxnId="{7A3499B8-7030-46F1-8C7F-FDB4B16F5CCD}">
      <dgm:prSet/>
      <dgm:spPr/>
      <dgm:t>
        <a:bodyPr/>
        <a:lstStyle/>
        <a:p>
          <a:endParaRPr lang="en-CA"/>
        </a:p>
      </dgm:t>
    </dgm:pt>
    <dgm:pt modelId="{3A3A862D-2893-4934-8C4D-5A9398C1C5AC}" type="sibTrans" cxnId="{7A3499B8-7030-46F1-8C7F-FDB4B16F5CCD}">
      <dgm:prSet/>
      <dgm:spPr/>
      <dgm:t>
        <a:bodyPr/>
        <a:lstStyle/>
        <a:p>
          <a:endParaRPr lang="en-CA" dirty="0"/>
        </a:p>
      </dgm:t>
    </dgm:pt>
    <dgm:pt modelId="{1EC056E4-43F6-4060-B6C9-17C2BB9A5673}">
      <dgm:prSet phldrT="[Text]"/>
      <dgm:spPr/>
      <dgm:t>
        <a:bodyPr/>
        <a:lstStyle/>
        <a:p>
          <a:r>
            <a:rPr lang="fr-CA" dirty="0" smtClean="0"/>
            <a:t>Critères d’inclusion: </a:t>
          </a:r>
          <a:r>
            <a:rPr lang="fr-FR" b="1" dirty="0" smtClean="0"/>
            <a:t>diabète type 2, diète paléolithique, régime âge de pierre, régime homme de caverne, régime </a:t>
          </a:r>
          <a:r>
            <a:rPr lang="fr-CA" b="1" dirty="0" smtClean="0"/>
            <a:t>chasseurs-cueilleurs</a:t>
          </a:r>
          <a:r>
            <a:rPr lang="fr-FR" b="1" dirty="0" smtClean="0"/>
            <a:t>, Diabètes Mellites Type 2, autre régime</a:t>
          </a:r>
          <a:endParaRPr lang="en-CA" dirty="0"/>
        </a:p>
      </dgm:t>
    </dgm:pt>
    <dgm:pt modelId="{7E499C02-0481-4AD1-A3EB-A3CBCF99F341}" type="parTrans" cxnId="{E66505A7-8ACD-4C7E-9E04-0E136981D00B}">
      <dgm:prSet/>
      <dgm:spPr/>
      <dgm:t>
        <a:bodyPr/>
        <a:lstStyle/>
        <a:p>
          <a:endParaRPr lang="en-CA"/>
        </a:p>
      </dgm:t>
    </dgm:pt>
    <dgm:pt modelId="{4B2B2723-A07E-40AE-9353-B9276E8AB8FF}" type="sibTrans" cxnId="{E66505A7-8ACD-4C7E-9E04-0E136981D00B}">
      <dgm:prSet/>
      <dgm:spPr/>
      <dgm:t>
        <a:bodyPr/>
        <a:lstStyle/>
        <a:p>
          <a:endParaRPr lang="en-CA" dirty="0"/>
        </a:p>
      </dgm:t>
    </dgm:pt>
    <dgm:pt modelId="{708B6FF5-B318-4964-9131-B4842BDA12F0}">
      <dgm:prSet phldrT="[Text]" custT="1"/>
      <dgm:spPr/>
      <dgm:t>
        <a:bodyPr/>
        <a:lstStyle/>
        <a:p>
          <a:r>
            <a:rPr lang="fr-CA" sz="1000" dirty="0" smtClean="0"/>
            <a:t> 4 articles sont retenus:</a:t>
          </a:r>
          <a:endParaRPr lang="en-CA" sz="1000" dirty="0"/>
        </a:p>
      </dgm:t>
    </dgm:pt>
    <dgm:pt modelId="{BE361169-E143-4F1D-BE9D-818EE5B13993}" type="parTrans" cxnId="{2B9732E4-0F64-463E-A4F7-AC914552C504}">
      <dgm:prSet/>
      <dgm:spPr/>
      <dgm:t>
        <a:bodyPr/>
        <a:lstStyle/>
        <a:p>
          <a:endParaRPr lang="en-CA"/>
        </a:p>
      </dgm:t>
    </dgm:pt>
    <dgm:pt modelId="{53601DC8-1E8D-40D7-9FC9-0A892A070DE6}" type="sibTrans" cxnId="{2B9732E4-0F64-463E-A4F7-AC914552C504}">
      <dgm:prSet/>
      <dgm:spPr/>
      <dgm:t>
        <a:bodyPr/>
        <a:lstStyle/>
        <a:p>
          <a:endParaRPr lang="en-CA" dirty="0"/>
        </a:p>
      </dgm:t>
    </dgm:pt>
    <dgm:pt modelId="{361D5F97-A47F-405D-826C-8D0ADC0A6FF6}">
      <dgm:prSet custT="1"/>
      <dgm:spPr/>
      <dgm:t>
        <a:bodyPr/>
        <a:lstStyle/>
        <a:p>
          <a:r>
            <a:rPr lang="fr-FR" sz="1000" dirty="0" smtClean="0"/>
            <a:t>diète paléolithique,</a:t>
          </a:r>
        </a:p>
      </dgm:t>
    </dgm:pt>
    <dgm:pt modelId="{F2762646-51F1-4F35-9544-AB7347DC6DF8}" type="parTrans" cxnId="{1C2BA849-820C-4CE3-B356-40427B3D2682}">
      <dgm:prSet/>
      <dgm:spPr/>
      <dgm:t>
        <a:bodyPr/>
        <a:lstStyle/>
        <a:p>
          <a:endParaRPr lang="en-CA"/>
        </a:p>
      </dgm:t>
    </dgm:pt>
    <dgm:pt modelId="{389E2AD8-6865-4626-B04A-81A971BC9DA3}" type="sibTrans" cxnId="{1C2BA849-820C-4CE3-B356-40427B3D2682}">
      <dgm:prSet/>
      <dgm:spPr/>
      <dgm:t>
        <a:bodyPr/>
        <a:lstStyle/>
        <a:p>
          <a:endParaRPr lang="en-CA"/>
        </a:p>
      </dgm:t>
    </dgm:pt>
    <dgm:pt modelId="{C50128CA-6B0F-4293-9DF2-F1DCB1749177}">
      <dgm:prSet custT="1"/>
      <dgm:spPr/>
      <dgm:t>
        <a:bodyPr/>
        <a:lstStyle/>
        <a:p>
          <a:r>
            <a:rPr lang="fr-FR" sz="1000" dirty="0" smtClean="0"/>
            <a:t>régime âge de pierre, </a:t>
          </a:r>
        </a:p>
      </dgm:t>
    </dgm:pt>
    <dgm:pt modelId="{CFB4677E-CB0A-41B0-94FF-B8607EC075D3}" type="parTrans" cxnId="{7C6BF24D-0970-401A-B68A-A2AA289AD7D7}">
      <dgm:prSet/>
      <dgm:spPr/>
      <dgm:t>
        <a:bodyPr/>
        <a:lstStyle/>
        <a:p>
          <a:endParaRPr lang="en-CA"/>
        </a:p>
      </dgm:t>
    </dgm:pt>
    <dgm:pt modelId="{B0B4C251-A50B-4A69-91C0-528E85137219}" type="sibTrans" cxnId="{7C6BF24D-0970-401A-B68A-A2AA289AD7D7}">
      <dgm:prSet/>
      <dgm:spPr/>
      <dgm:t>
        <a:bodyPr/>
        <a:lstStyle/>
        <a:p>
          <a:endParaRPr lang="en-CA"/>
        </a:p>
      </dgm:t>
    </dgm:pt>
    <dgm:pt modelId="{B3CB9950-68BA-4729-ACD0-1BE4C0586D5E}">
      <dgm:prSet custT="1"/>
      <dgm:spPr/>
      <dgm:t>
        <a:bodyPr/>
        <a:lstStyle/>
        <a:p>
          <a:r>
            <a:rPr lang="fr-FR" sz="1000" dirty="0" smtClean="0"/>
            <a:t>régime homme de caverne, </a:t>
          </a:r>
        </a:p>
      </dgm:t>
    </dgm:pt>
    <dgm:pt modelId="{1EDD907F-2B29-466F-8B33-DC37413B2963}" type="parTrans" cxnId="{CC3ABFD4-3D9F-4EDB-87BC-C56D2FAF6B04}">
      <dgm:prSet/>
      <dgm:spPr/>
      <dgm:t>
        <a:bodyPr/>
        <a:lstStyle/>
        <a:p>
          <a:endParaRPr lang="en-CA"/>
        </a:p>
      </dgm:t>
    </dgm:pt>
    <dgm:pt modelId="{38EA5448-B105-402A-A887-DFAE25100548}" type="sibTrans" cxnId="{CC3ABFD4-3D9F-4EDB-87BC-C56D2FAF6B04}">
      <dgm:prSet/>
      <dgm:spPr/>
      <dgm:t>
        <a:bodyPr/>
        <a:lstStyle/>
        <a:p>
          <a:endParaRPr lang="en-CA"/>
        </a:p>
      </dgm:t>
    </dgm:pt>
    <dgm:pt modelId="{DFC24DB3-DCDF-4511-AB2C-E9E58F1353D1}">
      <dgm:prSet custT="1"/>
      <dgm:spPr/>
      <dgm:t>
        <a:bodyPr/>
        <a:lstStyle/>
        <a:p>
          <a:r>
            <a:rPr lang="fr-FR" sz="1000" dirty="0" smtClean="0"/>
            <a:t>régime </a:t>
          </a:r>
          <a:r>
            <a:rPr lang="fr-CA" sz="1000" dirty="0" smtClean="0"/>
            <a:t>chasseurs-cueilleurs</a:t>
          </a:r>
          <a:r>
            <a:rPr lang="fr-FR" sz="1000" dirty="0" smtClean="0"/>
            <a:t>, </a:t>
          </a:r>
          <a:endParaRPr lang="en-CA" sz="1000" dirty="0" smtClean="0"/>
        </a:p>
      </dgm:t>
    </dgm:pt>
    <dgm:pt modelId="{D694CFBB-0E07-4110-8B73-90E7AAC917BE}" type="parTrans" cxnId="{88F720CA-94FB-49E3-AC81-89020D1CB402}">
      <dgm:prSet/>
      <dgm:spPr/>
      <dgm:t>
        <a:bodyPr/>
        <a:lstStyle/>
        <a:p>
          <a:endParaRPr lang="en-CA"/>
        </a:p>
      </dgm:t>
    </dgm:pt>
    <dgm:pt modelId="{877296AD-1122-41E5-9D54-81FC8FDD99AD}" type="sibTrans" cxnId="{88F720CA-94FB-49E3-AC81-89020D1CB402}">
      <dgm:prSet/>
      <dgm:spPr/>
      <dgm:t>
        <a:bodyPr/>
        <a:lstStyle/>
        <a:p>
          <a:endParaRPr lang="en-CA"/>
        </a:p>
      </dgm:t>
    </dgm:pt>
    <dgm:pt modelId="{BDD015ED-9941-4021-BAAB-7858BEF16F5C}">
      <dgm:prSet custT="1"/>
      <dgm:spPr/>
      <dgm:t>
        <a:bodyPr/>
        <a:lstStyle/>
        <a:p>
          <a:r>
            <a:rPr lang="fr-FR" sz="1000" dirty="0" smtClean="0"/>
            <a:t>diabète </a:t>
          </a:r>
        </a:p>
      </dgm:t>
    </dgm:pt>
    <dgm:pt modelId="{22598828-607F-4AC8-AA69-FFA772862E61}" type="parTrans" cxnId="{5303B97A-1350-4B3C-B6D8-F3A710993DB4}">
      <dgm:prSet/>
      <dgm:spPr/>
      <dgm:t>
        <a:bodyPr/>
        <a:lstStyle/>
        <a:p>
          <a:endParaRPr lang="en-CA"/>
        </a:p>
      </dgm:t>
    </dgm:pt>
    <dgm:pt modelId="{E56348F6-F3E4-47E5-BC4C-561F2695485D}" type="sibTrans" cxnId="{5303B97A-1350-4B3C-B6D8-F3A710993DB4}">
      <dgm:prSet/>
      <dgm:spPr/>
      <dgm:t>
        <a:bodyPr/>
        <a:lstStyle/>
        <a:p>
          <a:endParaRPr lang="en-CA"/>
        </a:p>
      </dgm:t>
    </dgm:pt>
    <dgm:pt modelId="{624CDBE3-BCE7-47AE-B940-91508F48A939}">
      <dgm:prSet custT="1"/>
      <dgm:spPr/>
      <dgm:t>
        <a:bodyPr/>
        <a:lstStyle/>
        <a:p>
          <a:r>
            <a:rPr lang="fr-FR" sz="1000" dirty="0" smtClean="0"/>
            <a:t>Diabètes Mellites Type 2 </a:t>
          </a:r>
        </a:p>
      </dgm:t>
    </dgm:pt>
    <dgm:pt modelId="{25D5BCA8-F7B8-4457-8457-D7A832A23665}" type="parTrans" cxnId="{72AD59E1-F9DF-4FC4-A360-3AED117D3657}">
      <dgm:prSet/>
      <dgm:spPr/>
      <dgm:t>
        <a:bodyPr/>
        <a:lstStyle/>
        <a:p>
          <a:endParaRPr lang="en-CA"/>
        </a:p>
      </dgm:t>
    </dgm:pt>
    <dgm:pt modelId="{EB682836-2FAC-4FD2-BA2B-E2BEDEDEF86E}" type="sibTrans" cxnId="{72AD59E1-F9DF-4FC4-A360-3AED117D3657}">
      <dgm:prSet/>
      <dgm:spPr/>
      <dgm:t>
        <a:bodyPr/>
        <a:lstStyle/>
        <a:p>
          <a:endParaRPr lang="en-CA"/>
        </a:p>
      </dgm:t>
    </dgm:pt>
    <dgm:pt modelId="{485ED735-8A30-4AAF-8C09-C390C684C66A}">
      <dgm:prSet phldrT="[Text]" custT="1"/>
      <dgm:spPr/>
      <dgm:t>
        <a:bodyPr/>
        <a:lstStyle/>
        <a:p>
          <a:pPr algn="l"/>
          <a:r>
            <a:rPr lang="en-CA" sz="1000" dirty="0" smtClean="0"/>
            <a:t>1.Jonsson et al 2009, </a:t>
          </a:r>
          <a:r>
            <a:rPr lang="fr-CA" sz="1000" dirty="0" smtClean="0"/>
            <a:t>étude </a:t>
          </a:r>
          <a:r>
            <a:rPr lang="en-CA" sz="1000" dirty="0" smtClean="0"/>
            <a:t>chassé </a:t>
          </a:r>
          <a:r>
            <a:rPr lang="fr-CA" sz="1000" dirty="0" smtClean="0"/>
            <a:t>croissé randomisée</a:t>
          </a:r>
          <a:r>
            <a:rPr lang="en-CA" sz="1000" dirty="0" smtClean="0"/>
            <a:t>, </a:t>
          </a:r>
          <a:r>
            <a:rPr lang="fr-CA" sz="1000" dirty="0" smtClean="0"/>
            <a:t>2 essais de 3 mois chaque</a:t>
          </a:r>
          <a:r>
            <a:rPr lang="en-CA" sz="1000" dirty="0" smtClean="0"/>
            <a:t>,</a:t>
          </a:r>
        </a:p>
        <a:p>
          <a:pPr algn="l"/>
          <a:r>
            <a:rPr lang="en-CA" sz="1000" dirty="0" smtClean="0"/>
            <a:t> 2.</a:t>
          </a:r>
          <a:r>
            <a:rPr lang="fr-FR" sz="1000" dirty="0" smtClean="0"/>
            <a:t>Masharani  et al 2015, étude randomisée contrôlée, 14 jours</a:t>
          </a:r>
          <a:r>
            <a:rPr lang="en-CA" sz="1000" dirty="0" smtClean="0"/>
            <a:t>, </a:t>
          </a:r>
        </a:p>
        <a:p>
          <a:pPr algn="l"/>
          <a:r>
            <a:rPr lang="en-CA" sz="1000" dirty="0" smtClean="0"/>
            <a:t>3.</a:t>
          </a:r>
          <a:r>
            <a:rPr lang="fr-FR" sz="1000" dirty="0" smtClean="0"/>
            <a:t>Lindeburg et al 2007, essai d'intervention alimentaire contrôlé, 12 semaines</a:t>
          </a:r>
          <a:r>
            <a:rPr lang="en-CA" sz="1000" dirty="0" smtClean="0"/>
            <a:t> ,</a:t>
          </a:r>
        </a:p>
        <a:p>
          <a:pPr algn="l"/>
          <a:r>
            <a:rPr lang="en-CA" sz="1000" dirty="0" smtClean="0"/>
            <a:t>4. </a:t>
          </a:r>
          <a:r>
            <a:rPr lang="fr-FR" sz="1000" dirty="0" smtClean="0"/>
            <a:t>Fontes et al 2016</a:t>
          </a:r>
          <a:r>
            <a:rPr lang="en-CA" sz="1000" dirty="0" smtClean="0"/>
            <a:t>, </a:t>
          </a:r>
          <a:r>
            <a:rPr lang="fr-CA" sz="1000" dirty="0" smtClean="0"/>
            <a:t>étude </a:t>
          </a:r>
          <a:r>
            <a:rPr lang="fr-FR" sz="1000" dirty="0" smtClean="0"/>
            <a:t>chassé </a:t>
          </a:r>
          <a:r>
            <a:rPr lang="fr-CA" sz="1000" dirty="0" smtClean="0"/>
            <a:t>croissé randomisée</a:t>
          </a:r>
          <a:endParaRPr lang="en-CA" sz="1000" dirty="0"/>
        </a:p>
      </dgm:t>
    </dgm:pt>
    <dgm:pt modelId="{1BA45F1C-9ACF-4EA5-ACEA-C4946BEDBD27}" type="parTrans" cxnId="{FEDA6671-03F8-4E11-97B9-73785B35D6D0}">
      <dgm:prSet/>
      <dgm:spPr/>
      <dgm:t>
        <a:bodyPr/>
        <a:lstStyle/>
        <a:p>
          <a:endParaRPr lang="en-CA"/>
        </a:p>
      </dgm:t>
    </dgm:pt>
    <dgm:pt modelId="{22178F99-2F71-4E2A-B27B-CC9EB2554DA4}" type="sibTrans" cxnId="{FEDA6671-03F8-4E11-97B9-73785B35D6D0}">
      <dgm:prSet/>
      <dgm:spPr/>
      <dgm:t>
        <a:bodyPr/>
        <a:lstStyle/>
        <a:p>
          <a:endParaRPr lang="en-CA" dirty="0"/>
        </a:p>
      </dgm:t>
    </dgm:pt>
    <dgm:pt modelId="{22E6158A-4B91-4205-BD82-24F9260D094D}">
      <dgm:prSet custT="1"/>
      <dgm:spPr/>
      <dgm:t>
        <a:bodyPr/>
        <a:lstStyle/>
        <a:p>
          <a:r>
            <a:rPr lang="fr-FR" sz="1000" dirty="0" smtClean="0"/>
            <a:t>26 articles</a:t>
          </a:r>
        </a:p>
      </dgm:t>
    </dgm:pt>
    <dgm:pt modelId="{972D582D-D1D4-47EF-A94A-E56C131A2F10}" type="parTrans" cxnId="{A138C6F6-3F54-47DA-BE52-278FAA57E213}">
      <dgm:prSet/>
      <dgm:spPr/>
    </dgm:pt>
    <dgm:pt modelId="{C9795B71-7934-4D38-A89F-2048666F731A}" type="sibTrans" cxnId="{A138C6F6-3F54-47DA-BE52-278FAA57E213}">
      <dgm:prSet/>
      <dgm:spPr/>
    </dgm:pt>
    <dgm:pt modelId="{2CB1F7F0-CA42-469D-AC20-718D89061E0B}" type="pres">
      <dgm:prSet presAssocID="{50F23FB4-BBFE-414C-B043-F7F78DE1F3A0}" presName="diagram" presStyleCnt="0">
        <dgm:presLayoutVars>
          <dgm:dir/>
          <dgm:resizeHandles val="exact"/>
        </dgm:presLayoutVars>
      </dgm:prSet>
      <dgm:spPr/>
      <dgm:t>
        <a:bodyPr/>
        <a:lstStyle/>
        <a:p>
          <a:endParaRPr lang="en-CA"/>
        </a:p>
      </dgm:t>
    </dgm:pt>
    <dgm:pt modelId="{24161E71-F17C-4522-B74D-99AD30B31DD7}" type="pres">
      <dgm:prSet presAssocID="{B52AA2FF-3605-41D7-AC18-C682F5DE174C}" presName="node" presStyleLbl="node1" presStyleIdx="0" presStyleCnt="6">
        <dgm:presLayoutVars>
          <dgm:bulletEnabled val="1"/>
        </dgm:presLayoutVars>
      </dgm:prSet>
      <dgm:spPr/>
      <dgm:t>
        <a:bodyPr/>
        <a:lstStyle/>
        <a:p>
          <a:endParaRPr lang="en-CA"/>
        </a:p>
      </dgm:t>
    </dgm:pt>
    <dgm:pt modelId="{6D82DB11-0854-406E-A604-1A77AC4EAC7A}" type="pres">
      <dgm:prSet presAssocID="{95B8E63D-68F9-4AC2-90F2-C89F45DA9597}" presName="sibTrans" presStyleLbl="sibTrans2D1" presStyleIdx="0" presStyleCnt="5"/>
      <dgm:spPr/>
      <dgm:t>
        <a:bodyPr/>
        <a:lstStyle/>
        <a:p>
          <a:endParaRPr lang="en-CA"/>
        </a:p>
      </dgm:t>
    </dgm:pt>
    <dgm:pt modelId="{59D314B0-F900-42A7-B39A-FEB443855889}" type="pres">
      <dgm:prSet presAssocID="{95B8E63D-68F9-4AC2-90F2-C89F45DA9597}" presName="connectorText" presStyleLbl="sibTrans2D1" presStyleIdx="0" presStyleCnt="5"/>
      <dgm:spPr/>
      <dgm:t>
        <a:bodyPr/>
        <a:lstStyle/>
        <a:p>
          <a:endParaRPr lang="en-CA"/>
        </a:p>
      </dgm:t>
    </dgm:pt>
    <dgm:pt modelId="{EE4F42A6-81B5-4C09-AEDB-6F8B654C3798}" type="pres">
      <dgm:prSet presAssocID="{3CB1381B-92DB-4C82-BB83-05723263EE4F}" presName="node" presStyleLbl="node1" presStyleIdx="1" presStyleCnt="6" custScaleX="148739" custScaleY="205208" custLinFactNeighborX="3107" custLinFactNeighborY="1039">
        <dgm:presLayoutVars>
          <dgm:bulletEnabled val="1"/>
        </dgm:presLayoutVars>
      </dgm:prSet>
      <dgm:spPr/>
      <dgm:t>
        <a:bodyPr/>
        <a:lstStyle/>
        <a:p>
          <a:endParaRPr lang="en-CA"/>
        </a:p>
      </dgm:t>
    </dgm:pt>
    <dgm:pt modelId="{B24630FC-B3AF-46C2-AB77-46B365763A9F}" type="pres">
      <dgm:prSet presAssocID="{E8D399EE-11DF-4CCD-82A3-D0EA7137B390}" presName="sibTrans" presStyleLbl="sibTrans2D1" presStyleIdx="1" presStyleCnt="5"/>
      <dgm:spPr/>
      <dgm:t>
        <a:bodyPr/>
        <a:lstStyle/>
        <a:p>
          <a:endParaRPr lang="en-CA"/>
        </a:p>
      </dgm:t>
    </dgm:pt>
    <dgm:pt modelId="{902E4536-7B0D-4B4B-8FBD-A7016BA9FBA2}" type="pres">
      <dgm:prSet presAssocID="{E8D399EE-11DF-4CCD-82A3-D0EA7137B390}" presName="connectorText" presStyleLbl="sibTrans2D1" presStyleIdx="1" presStyleCnt="5"/>
      <dgm:spPr/>
      <dgm:t>
        <a:bodyPr/>
        <a:lstStyle/>
        <a:p>
          <a:endParaRPr lang="en-CA"/>
        </a:p>
      </dgm:t>
    </dgm:pt>
    <dgm:pt modelId="{29F65357-1AB1-42B3-89BA-A4EC3C2127C6}" type="pres">
      <dgm:prSet presAssocID="{FE957EFF-D1C4-446E-977D-C7CBA3D49C05}" presName="node" presStyleLbl="node1" presStyleIdx="2" presStyleCnt="6">
        <dgm:presLayoutVars>
          <dgm:bulletEnabled val="1"/>
        </dgm:presLayoutVars>
      </dgm:prSet>
      <dgm:spPr/>
      <dgm:t>
        <a:bodyPr/>
        <a:lstStyle/>
        <a:p>
          <a:endParaRPr lang="en-CA"/>
        </a:p>
      </dgm:t>
    </dgm:pt>
    <dgm:pt modelId="{4A7A774C-C8AC-41C5-A654-932D3F1A61CD}" type="pres">
      <dgm:prSet presAssocID="{3A3A862D-2893-4934-8C4D-5A9398C1C5AC}" presName="sibTrans" presStyleLbl="sibTrans2D1" presStyleIdx="2" presStyleCnt="5"/>
      <dgm:spPr/>
      <dgm:t>
        <a:bodyPr/>
        <a:lstStyle/>
        <a:p>
          <a:endParaRPr lang="en-CA"/>
        </a:p>
      </dgm:t>
    </dgm:pt>
    <dgm:pt modelId="{F6551325-C8DC-417F-9F05-13C5BB6E3411}" type="pres">
      <dgm:prSet presAssocID="{3A3A862D-2893-4934-8C4D-5A9398C1C5AC}" presName="connectorText" presStyleLbl="sibTrans2D1" presStyleIdx="2" presStyleCnt="5"/>
      <dgm:spPr/>
      <dgm:t>
        <a:bodyPr/>
        <a:lstStyle/>
        <a:p>
          <a:endParaRPr lang="en-CA"/>
        </a:p>
      </dgm:t>
    </dgm:pt>
    <dgm:pt modelId="{3104CC5A-A2A1-4E89-B93F-55D351A7BC04}" type="pres">
      <dgm:prSet presAssocID="{1EC056E4-43F6-4060-B6C9-17C2BB9A5673}" presName="node" presStyleLbl="node1" presStyleIdx="3" presStyleCnt="6">
        <dgm:presLayoutVars>
          <dgm:bulletEnabled val="1"/>
        </dgm:presLayoutVars>
      </dgm:prSet>
      <dgm:spPr/>
      <dgm:t>
        <a:bodyPr/>
        <a:lstStyle/>
        <a:p>
          <a:endParaRPr lang="en-CA"/>
        </a:p>
      </dgm:t>
    </dgm:pt>
    <dgm:pt modelId="{DE1F46FF-43FF-4584-825E-86984B3B6056}" type="pres">
      <dgm:prSet presAssocID="{4B2B2723-A07E-40AE-9353-B9276E8AB8FF}" presName="sibTrans" presStyleLbl="sibTrans2D1" presStyleIdx="3" presStyleCnt="5"/>
      <dgm:spPr/>
      <dgm:t>
        <a:bodyPr/>
        <a:lstStyle/>
        <a:p>
          <a:endParaRPr lang="en-CA"/>
        </a:p>
      </dgm:t>
    </dgm:pt>
    <dgm:pt modelId="{153B156B-A5E0-4A57-85B5-2D051894ABA4}" type="pres">
      <dgm:prSet presAssocID="{4B2B2723-A07E-40AE-9353-B9276E8AB8FF}" presName="connectorText" presStyleLbl="sibTrans2D1" presStyleIdx="3" presStyleCnt="5"/>
      <dgm:spPr/>
      <dgm:t>
        <a:bodyPr/>
        <a:lstStyle/>
        <a:p>
          <a:endParaRPr lang="en-CA"/>
        </a:p>
      </dgm:t>
    </dgm:pt>
    <dgm:pt modelId="{D53F55A3-ABD6-4DE5-AB97-40E1E27B143D}" type="pres">
      <dgm:prSet presAssocID="{708B6FF5-B318-4964-9131-B4842BDA12F0}" presName="node" presStyleLbl="node1" presStyleIdx="4" presStyleCnt="6">
        <dgm:presLayoutVars>
          <dgm:bulletEnabled val="1"/>
        </dgm:presLayoutVars>
      </dgm:prSet>
      <dgm:spPr/>
      <dgm:t>
        <a:bodyPr/>
        <a:lstStyle/>
        <a:p>
          <a:endParaRPr lang="en-CA"/>
        </a:p>
      </dgm:t>
    </dgm:pt>
    <dgm:pt modelId="{71732E27-458F-48FA-84A3-328AD3D9C2E9}" type="pres">
      <dgm:prSet presAssocID="{53601DC8-1E8D-40D7-9FC9-0A892A070DE6}" presName="sibTrans" presStyleLbl="sibTrans2D1" presStyleIdx="4" presStyleCnt="5"/>
      <dgm:spPr/>
      <dgm:t>
        <a:bodyPr/>
        <a:lstStyle/>
        <a:p>
          <a:endParaRPr lang="en-CA"/>
        </a:p>
      </dgm:t>
    </dgm:pt>
    <dgm:pt modelId="{F32D0588-36A6-46B5-8824-FD2BD035FAFA}" type="pres">
      <dgm:prSet presAssocID="{53601DC8-1E8D-40D7-9FC9-0A892A070DE6}" presName="connectorText" presStyleLbl="sibTrans2D1" presStyleIdx="4" presStyleCnt="5"/>
      <dgm:spPr/>
      <dgm:t>
        <a:bodyPr/>
        <a:lstStyle/>
        <a:p>
          <a:endParaRPr lang="en-CA"/>
        </a:p>
      </dgm:t>
    </dgm:pt>
    <dgm:pt modelId="{D48C0FBF-025F-4BCC-82DB-4365B04AD449}" type="pres">
      <dgm:prSet presAssocID="{485ED735-8A30-4AAF-8C09-C390C684C66A}" presName="node" presStyleLbl="node1" presStyleIdx="5" presStyleCnt="6" custScaleX="196728" custScaleY="220990">
        <dgm:presLayoutVars>
          <dgm:bulletEnabled val="1"/>
        </dgm:presLayoutVars>
      </dgm:prSet>
      <dgm:spPr/>
      <dgm:t>
        <a:bodyPr/>
        <a:lstStyle/>
        <a:p>
          <a:endParaRPr lang="en-CA"/>
        </a:p>
      </dgm:t>
    </dgm:pt>
  </dgm:ptLst>
  <dgm:cxnLst>
    <dgm:cxn modelId="{2B9732E4-0F64-463E-A4F7-AC914552C504}" srcId="{50F23FB4-BBFE-414C-B043-F7F78DE1F3A0}" destId="{708B6FF5-B318-4964-9131-B4842BDA12F0}" srcOrd="4" destOrd="0" parTransId="{BE361169-E143-4F1D-BE9D-818EE5B13993}" sibTransId="{53601DC8-1E8D-40D7-9FC9-0A892A070DE6}"/>
    <dgm:cxn modelId="{4A0BBA66-322C-47E0-A6CF-14063B100ADA}" type="presOf" srcId="{FE957EFF-D1C4-446E-977D-C7CBA3D49C05}" destId="{29F65357-1AB1-42B3-89BA-A4EC3C2127C6}" srcOrd="0" destOrd="0" presId="urn:microsoft.com/office/officeart/2005/8/layout/process5"/>
    <dgm:cxn modelId="{4ADE52FA-27D9-42A9-BFF5-438191A67430}" type="presOf" srcId="{DFC24DB3-DCDF-4511-AB2C-E9E58F1353D1}" destId="{EE4F42A6-81B5-4C09-AEDB-6F8B654C3798}" srcOrd="0" destOrd="4" presId="urn:microsoft.com/office/officeart/2005/8/layout/process5"/>
    <dgm:cxn modelId="{988FC7EB-72F0-4BBF-86B7-04913EFC883D}" type="presOf" srcId="{624CDBE3-BCE7-47AE-B940-91508F48A939}" destId="{EE4F42A6-81B5-4C09-AEDB-6F8B654C3798}" srcOrd="0" destOrd="6" presId="urn:microsoft.com/office/officeart/2005/8/layout/process5"/>
    <dgm:cxn modelId="{FEDA6671-03F8-4E11-97B9-73785B35D6D0}" srcId="{50F23FB4-BBFE-414C-B043-F7F78DE1F3A0}" destId="{485ED735-8A30-4AAF-8C09-C390C684C66A}" srcOrd="5" destOrd="0" parTransId="{1BA45F1C-9ACF-4EA5-ACEA-C4946BEDBD27}" sibTransId="{22178F99-2F71-4E2A-B27B-CC9EB2554DA4}"/>
    <dgm:cxn modelId="{51F5A604-D433-4281-B301-2D6093FDC87C}" type="presOf" srcId="{95B8E63D-68F9-4AC2-90F2-C89F45DA9597}" destId="{59D314B0-F900-42A7-B39A-FEB443855889}" srcOrd="1" destOrd="0" presId="urn:microsoft.com/office/officeart/2005/8/layout/process5"/>
    <dgm:cxn modelId="{4FE8A5CA-B0B5-426A-8014-F1926BCF1483}" type="presOf" srcId="{B52AA2FF-3605-41D7-AC18-C682F5DE174C}" destId="{24161E71-F17C-4522-B74D-99AD30B31DD7}" srcOrd="0" destOrd="0" presId="urn:microsoft.com/office/officeart/2005/8/layout/process5"/>
    <dgm:cxn modelId="{7A3499B8-7030-46F1-8C7F-FDB4B16F5CCD}" srcId="{50F23FB4-BBFE-414C-B043-F7F78DE1F3A0}" destId="{FE957EFF-D1C4-446E-977D-C7CBA3D49C05}" srcOrd="2" destOrd="0" parTransId="{5ECC09A1-AD16-4824-B1BE-86612D676915}" sibTransId="{3A3A862D-2893-4934-8C4D-5A9398C1C5AC}"/>
    <dgm:cxn modelId="{2C26D078-D606-40BF-9BE7-AC024FD20730}" type="presOf" srcId="{1EC056E4-43F6-4060-B6C9-17C2BB9A5673}" destId="{3104CC5A-A2A1-4E89-B93F-55D351A7BC04}" srcOrd="0" destOrd="0" presId="urn:microsoft.com/office/officeart/2005/8/layout/process5"/>
    <dgm:cxn modelId="{14FC8FBC-EEEF-4FE1-9B22-E415E5305EBC}" srcId="{50F23FB4-BBFE-414C-B043-F7F78DE1F3A0}" destId="{3CB1381B-92DB-4C82-BB83-05723263EE4F}" srcOrd="1" destOrd="0" parTransId="{03CF5F26-77FE-452A-8FE9-9071912279FF}" sibTransId="{E8D399EE-11DF-4CCD-82A3-D0EA7137B390}"/>
    <dgm:cxn modelId="{2387322F-31E7-488E-97EB-FDCE4C3343F0}" type="presOf" srcId="{4B2B2723-A07E-40AE-9353-B9276E8AB8FF}" destId="{153B156B-A5E0-4A57-85B5-2D051894ABA4}" srcOrd="1" destOrd="0" presId="urn:microsoft.com/office/officeart/2005/8/layout/process5"/>
    <dgm:cxn modelId="{FFF87B8D-4A77-46DB-9497-CB5E1BD4AABC}" type="presOf" srcId="{53601DC8-1E8D-40D7-9FC9-0A892A070DE6}" destId="{F32D0588-36A6-46B5-8824-FD2BD035FAFA}" srcOrd="1" destOrd="0" presId="urn:microsoft.com/office/officeart/2005/8/layout/process5"/>
    <dgm:cxn modelId="{A138C6F6-3F54-47DA-BE52-278FAA57E213}" srcId="{3CB1381B-92DB-4C82-BB83-05723263EE4F}" destId="{22E6158A-4B91-4205-BD82-24F9260D094D}" srcOrd="6" destOrd="0" parTransId="{972D582D-D1D4-47EF-A94A-E56C131A2F10}" sibTransId="{C9795B71-7934-4D38-A89F-2048666F731A}"/>
    <dgm:cxn modelId="{D2B64C90-738B-42CD-A455-56C538947E34}" type="presOf" srcId="{708B6FF5-B318-4964-9131-B4842BDA12F0}" destId="{D53F55A3-ABD6-4DE5-AB97-40E1E27B143D}" srcOrd="0" destOrd="0" presId="urn:microsoft.com/office/officeart/2005/8/layout/process5"/>
    <dgm:cxn modelId="{ADDDEA42-D1EB-497E-AE7B-A07250793695}" type="presOf" srcId="{22E6158A-4B91-4205-BD82-24F9260D094D}" destId="{EE4F42A6-81B5-4C09-AEDB-6F8B654C3798}" srcOrd="0" destOrd="7" presId="urn:microsoft.com/office/officeart/2005/8/layout/process5"/>
    <dgm:cxn modelId="{5548796E-2BE4-491E-B055-1971037C3F1B}" srcId="{50F23FB4-BBFE-414C-B043-F7F78DE1F3A0}" destId="{B52AA2FF-3605-41D7-AC18-C682F5DE174C}" srcOrd="0" destOrd="0" parTransId="{C8C5CB34-2B3C-40BC-ADEF-A0D6B00901DC}" sibTransId="{95B8E63D-68F9-4AC2-90F2-C89F45DA9597}"/>
    <dgm:cxn modelId="{6D203BE9-216C-4CE8-B70B-E26856A2857B}" type="presOf" srcId="{50F23FB4-BBFE-414C-B043-F7F78DE1F3A0}" destId="{2CB1F7F0-CA42-469D-AC20-718D89061E0B}" srcOrd="0" destOrd="0" presId="urn:microsoft.com/office/officeart/2005/8/layout/process5"/>
    <dgm:cxn modelId="{CF05AEC4-17A1-41C3-B8B3-0DC5EDD1ACF0}" type="presOf" srcId="{485ED735-8A30-4AAF-8C09-C390C684C66A}" destId="{D48C0FBF-025F-4BCC-82DB-4365B04AD449}" srcOrd="0" destOrd="0" presId="urn:microsoft.com/office/officeart/2005/8/layout/process5"/>
    <dgm:cxn modelId="{7C6BF24D-0970-401A-B68A-A2AA289AD7D7}" srcId="{3CB1381B-92DB-4C82-BB83-05723263EE4F}" destId="{C50128CA-6B0F-4293-9DF2-F1DCB1749177}" srcOrd="1" destOrd="0" parTransId="{CFB4677E-CB0A-41B0-94FF-B8607EC075D3}" sibTransId="{B0B4C251-A50B-4A69-91C0-528E85137219}"/>
    <dgm:cxn modelId="{1C2BA849-820C-4CE3-B356-40427B3D2682}" srcId="{3CB1381B-92DB-4C82-BB83-05723263EE4F}" destId="{361D5F97-A47F-405D-826C-8D0ADC0A6FF6}" srcOrd="0" destOrd="0" parTransId="{F2762646-51F1-4F35-9544-AB7347DC6DF8}" sibTransId="{389E2AD8-6865-4626-B04A-81A971BC9DA3}"/>
    <dgm:cxn modelId="{0DF8DC0A-01FE-4B87-A700-2B523791226B}" type="presOf" srcId="{53601DC8-1E8D-40D7-9FC9-0A892A070DE6}" destId="{71732E27-458F-48FA-84A3-328AD3D9C2E9}" srcOrd="0" destOrd="0" presId="urn:microsoft.com/office/officeart/2005/8/layout/process5"/>
    <dgm:cxn modelId="{9A7C8ACC-3C1D-4CA3-83E4-981F28E7896B}" type="presOf" srcId="{BDD015ED-9941-4021-BAAB-7858BEF16F5C}" destId="{EE4F42A6-81B5-4C09-AEDB-6F8B654C3798}" srcOrd="0" destOrd="5" presId="urn:microsoft.com/office/officeart/2005/8/layout/process5"/>
    <dgm:cxn modelId="{AFF4526F-FB39-4466-9D03-9431F6F718E4}" type="presOf" srcId="{B3CB9950-68BA-4729-ACD0-1BE4C0586D5E}" destId="{EE4F42A6-81B5-4C09-AEDB-6F8B654C3798}" srcOrd="0" destOrd="3" presId="urn:microsoft.com/office/officeart/2005/8/layout/process5"/>
    <dgm:cxn modelId="{72AD59E1-F9DF-4FC4-A360-3AED117D3657}" srcId="{3CB1381B-92DB-4C82-BB83-05723263EE4F}" destId="{624CDBE3-BCE7-47AE-B940-91508F48A939}" srcOrd="5" destOrd="0" parTransId="{25D5BCA8-F7B8-4457-8457-D7A832A23665}" sibTransId="{EB682836-2FAC-4FD2-BA2B-E2BEDEDEF86E}"/>
    <dgm:cxn modelId="{1A21EDA7-1679-456C-83AA-0E10E1C7E7C0}" type="presOf" srcId="{3A3A862D-2893-4934-8C4D-5A9398C1C5AC}" destId="{F6551325-C8DC-417F-9F05-13C5BB6E3411}" srcOrd="1" destOrd="0" presId="urn:microsoft.com/office/officeart/2005/8/layout/process5"/>
    <dgm:cxn modelId="{E66505A7-8ACD-4C7E-9E04-0E136981D00B}" srcId="{50F23FB4-BBFE-414C-B043-F7F78DE1F3A0}" destId="{1EC056E4-43F6-4060-B6C9-17C2BB9A5673}" srcOrd="3" destOrd="0" parTransId="{7E499C02-0481-4AD1-A3EB-A3CBCF99F341}" sibTransId="{4B2B2723-A07E-40AE-9353-B9276E8AB8FF}"/>
    <dgm:cxn modelId="{1DF45A49-9ED2-4411-BB89-FEF7485EECAE}" type="presOf" srcId="{C50128CA-6B0F-4293-9DF2-F1DCB1749177}" destId="{EE4F42A6-81B5-4C09-AEDB-6F8B654C3798}" srcOrd="0" destOrd="2" presId="urn:microsoft.com/office/officeart/2005/8/layout/process5"/>
    <dgm:cxn modelId="{9309BE93-E65F-4128-BBEA-02DED1E9BFDC}" type="presOf" srcId="{3CB1381B-92DB-4C82-BB83-05723263EE4F}" destId="{EE4F42A6-81B5-4C09-AEDB-6F8B654C3798}" srcOrd="0" destOrd="0" presId="urn:microsoft.com/office/officeart/2005/8/layout/process5"/>
    <dgm:cxn modelId="{12662629-51D4-4A60-9B76-9D5EBF623537}" type="presOf" srcId="{361D5F97-A47F-405D-826C-8D0ADC0A6FF6}" destId="{EE4F42A6-81B5-4C09-AEDB-6F8B654C3798}" srcOrd="0" destOrd="1" presId="urn:microsoft.com/office/officeart/2005/8/layout/process5"/>
    <dgm:cxn modelId="{5303B97A-1350-4B3C-B6D8-F3A710993DB4}" srcId="{3CB1381B-92DB-4C82-BB83-05723263EE4F}" destId="{BDD015ED-9941-4021-BAAB-7858BEF16F5C}" srcOrd="4" destOrd="0" parTransId="{22598828-607F-4AC8-AA69-FFA772862E61}" sibTransId="{E56348F6-F3E4-47E5-BC4C-561F2695485D}"/>
    <dgm:cxn modelId="{AF2D9762-A44F-405D-B905-4435FDEE13A1}" type="presOf" srcId="{4B2B2723-A07E-40AE-9353-B9276E8AB8FF}" destId="{DE1F46FF-43FF-4584-825E-86984B3B6056}" srcOrd="0" destOrd="0" presId="urn:microsoft.com/office/officeart/2005/8/layout/process5"/>
    <dgm:cxn modelId="{3AB0F0B5-DAA8-448E-A71A-13B207B45537}" type="presOf" srcId="{E8D399EE-11DF-4CCD-82A3-D0EA7137B390}" destId="{B24630FC-B3AF-46C2-AB77-46B365763A9F}" srcOrd="0" destOrd="0" presId="urn:microsoft.com/office/officeart/2005/8/layout/process5"/>
    <dgm:cxn modelId="{CC3ABFD4-3D9F-4EDB-87BC-C56D2FAF6B04}" srcId="{3CB1381B-92DB-4C82-BB83-05723263EE4F}" destId="{B3CB9950-68BA-4729-ACD0-1BE4C0586D5E}" srcOrd="2" destOrd="0" parTransId="{1EDD907F-2B29-466F-8B33-DC37413B2963}" sibTransId="{38EA5448-B105-402A-A887-DFAE25100548}"/>
    <dgm:cxn modelId="{88F720CA-94FB-49E3-AC81-89020D1CB402}" srcId="{3CB1381B-92DB-4C82-BB83-05723263EE4F}" destId="{DFC24DB3-DCDF-4511-AB2C-E9E58F1353D1}" srcOrd="3" destOrd="0" parTransId="{D694CFBB-0E07-4110-8B73-90E7AAC917BE}" sibTransId="{877296AD-1122-41E5-9D54-81FC8FDD99AD}"/>
    <dgm:cxn modelId="{36435ECF-1538-45B8-826A-EB51D69591BF}" type="presOf" srcId="{3A3A862D-2893-4934-8C4D-5A9398C1C5AC}" destId="{4A7A774C-C8AC-41C5-A654-932D3F1A61CD}" srcOrd="0" destOrd="0" presId="urn:microsoft.com/office/officeart/2005/8/layout/process5"/>
    <dgm:cxn modelId="{70803DD8-2870-450C-9940-B312276EFE94}" type="presOf" srcId="{E8D399EE-11DF-4CCD-82A3-D0EA7137B390}" destId="{902E4536-7B0D-4B4B-8FBD-A7016BA9FBA2}" srcOrd="1" destOrd="0" presId="urn:microsoft.com/office/officeart/2005/8/layout/process5"/>
    <dgm:cxn modelId="{6AC0ABC1-189E-4FF3-AC73-24A4EBF11C24}" type="presOf" srcId="{95B8E63D-68F9-4AC2-90F2-C89F45DA9597}" destId="{6D82DB11-0854-406E-A604-1A77AC4EAC7A}" srcOrd="0" destOrd="0" presId="urn:microsoft.com/office/officeart/2005/8/layout/process5"/>
    <dgm:cxn modelId="{6AB067A4-9822-46D2-82F6-B5F55A211C31}" type="presParOf" srcId="{2CB1F7F0-CA42-469D-AC20-718D89061E0B}" destId="{24161E71-F17C-4522-B74D-99AD30B31DD7}" srcOrd="0" destOrd="0" presId="urn:microsoft.com/office/officeart/2005/8/layout/process5"/>
    <dgm:cxn modelId="{52041082-F751-4100-BE31-90D26AAB6E37}" type="presParOf" srcId="{2CB1F7F0-CA42-469D-AC20-718D89061E0B}" destId="{6D82DB11-0854-406E-A604-1A77AC4EAC7A}" srcOrd="1" destOrd="0" presId="urn:microsoft.com/office/officeart/2005/8/layout/process5"/>
    <dgm:cxn modelId="{53871671-E860-49EF-87F3-7CB2087307BD}" type="presParOf" srcId="{6D82DB11-0854-406E-A604-1A77AC4EAC7A}" destId="{59D314B0-F900-42A7-B39A-FEB443855889}" srcOrd="0" destOrd="0" presId="urn:microsoft.com/office/officeart/2005/8/layout/process5"/>
    <dgm:cxn modelId="{E08CBD24-8A3E-4709-B17D-3B9CA9890DA3}" type="presParOf" srcId="{2CB1F7F0-CA42-469D-AC20-718D89061E0B}" destId="{EE4F42A6-81B5-4C09-AEDB-6F8B654C3798}" srcOrd="2" destOrd="0" presId="urn:microsoft.com/office/officeart/2005/8/layout/process5"/>
    <dgm:cxn modelId="{779F6346-2F41-48BA-8729-78CBE3CEAEA6}" type="presParOf" srcId="{2CB1F7F0-CA42-469D-AC20-718D89061E0B}" destId="{B24630FC-B3AF-46C2-AB77-46B365763A9F}" srcOrd="3" destOrd="0" presId="urn:microsoft.com/office/officeart/2005/8/layout/process5"/>
    <dgm:cxn modelId="{EDBF0800-99AD-4549-A660-4DF25591DC47}" type="presParOf" srcId="{B24630FC-B3AF-46C2-AB77-46B365763A9F}" destId="{902E4536-7B0D-4B4B-8FBD-A7016BA9FBA2}" srcOrd="0" destOrd="0" presId="urn:microsoft.com/office/officeart/2005/8/layout/process5"/>
    <dgm:cxn modelId="{5373E700-59AD-4191-ACDC-646A65C24373}" type="presParOf" srcId="{2CB1F7F0-CA42-469D-AC20-718D89061E0B}" destId="{29F65357-1AB1-42B3-89BA-A4EC3C2127C6}" srcOrd="4" destOrd="0" presId="urn:microsoft.com/office/officeart/2005/8/layout/process5"/>
    <dgm:cxn modelId="{DCD479A2-852F-4A48-97F7-71FDD8619662}" type="presParOf" srcId="{2CB1F7F0-CA42-469D-AC20-718D89061E0B}" destId="{4A7A774C-C8AC-41C5-A654-932D3F1A61CD}" srcOrd="5" destOrd="0" presId="urn:microsoft.com/office/officeart/2005/8/layout/process5"/>
    <dgm:cxn modelId="{FE8CE9A6-6587-4107-A300-8B6012734560}" type="presParOf" srcId="{4A7A774C-C8AC-41C5-A654-932D3F1A61CD}" destId="{F6551325-C8DC-417F-9F05-13C5BB6E3411}" srcOrd="0" destOrd="0" presId="urn:microsoft.com/office/officeart/2005/8/layout/process5"/>
    <dgm:cxn modelId="{906CCDFC-0CF3-4B69-AB89-D97F344A5949}" type="presParOf" srcId="{2CB1F7F0-CA42-469D-AC20-718D89061E0B}" destId="{3104CC5A-A2A1-4E89-B93F-55D351A7BC04}" srcOrd="6" destOrd="0" presId="urn:microsoft.com/office/officeart/2005/8/layout/process5"/>
    <dgm:cxn modelId="{B03592FC-0334-4827-9DEB-E39F6244EE7F}" type="presParOf" srcId="{2CB1F7F0-CA42-469D-AC20-718D89061E0B}" destId="{DE1F46FF-43FF-4584-825E-86984B3B6056}" srcOrd="7" destOrd="0" presId="urn:microsoft.com/office/officeart/2005/8/layout/process5"/>
    <dgm:cxn modelId="{328341A4-8764-43D1-8618-EEBF784C9532}" type="presParOf" srcId="{DE1F46FF-43FF-4584-825E-86984B3B6056}" destId="{153B156B-A5E0-4A57-85B5-2D051894ABA4}" srcOrd="0" destOrd="0" presId="urn:microsoft.com/office/officeart/2005/8/layout/process5"/>
    <dgm:cxn modelId="{D9A4FB91-DAD3-4158-A652-A4A656113B4A}" type="presParOf" srcId="{2CB1F7F0-CA42-469D-AC20-718D89061E0B}" destId="{D53F55A3-ABD6-4DE5-AB97-40E1E27B143D}" srcOrd="8" destOrd="0" presId="urn:microsoft.com/office/officeart/2005/8/layout/process5"/>
    <dgm:cxn modelId="{3B2A64F6-D668-4386-A20B-6A4811D68B6E}" type="presParOf" srcId="{2CB1F7F0-CA42-469D-AC20-718D89061E0B}" destId="{71732E27-458F-48FA-84A3-328AD3D9C2E9}" srcOrd="9" destOrd="0" presId="urn:microsoft.com/office/officeart/2005/8/layout/process5"/>
    <dgm:cxn modelId="{1B615171-DAEB-4C0C-8FB1-9579DB6FEC2D}" type="presParOf" srcId="{71732E27-458F-48FA-84A3-328AD3D9C2E9}" destId="{F32D0588-36A6-46B5-8824-FD2BD035FAFA}" srcOrd="0" destOrd="0" presId="urn:microsoft.com/office/officeart/2005/8/layout/process5"/>
    <dgm:cxn modelId="{D5E9FBAA-BB5D-44E3-ADFE-3FCC103970DD}" type="presParOf" srcId="{2CB1F7F0-CA42-469D-AC20-718D89061E0B}" destId="{D48C0FBF-025F-4BCC-82DB-4365B04AD449}"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161E71-F17C-4522-B74D-99AD30B31DD7}">
      <dsp:nvSpPr>
        <dsp:cNvPr id="0" name=""/>
        <dsp:cNvSpPr/>
      </dsp:nvSpPr>
      <dsp:spPr>
        <a:xfrm>
          <a:off x="767727" y="541825"/>
          <a:ext cx="1598041" cy="9588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900" kern="1200" dirty="0" smtClean="0"/>
            <a:t>Principales bases de données utilisées : </a:t>
          </a:r>
          <a:r>
            <a:rPr lang="fr-FR" sz="900" kern="1200" dirty="0" err="1" smtClean="0"/>
            <a:t>OvidMedline</a:t>
          </a:r>
          <a:r>
            <a:rPr lang="fr-FR" sz="900" kern="1200" dirty="0" smtClean="0"/>
            <a:t>, </a:t>
          </a:r>
          <a:r>
            <a:rPr lang="fr-FR" sz="900" kern="1200" dirty="0" err="1" smtClean="0"/>
            <a:t>PubMed</a:t>
          </a:r>
          <a:r>
            <a:rPr lang="fr-FR" sz="900" kern="1200" dirty="0" smtClean="0"/>
            <a:t> et Trip </a:t>
          </a:r>
          <a:r>
            <a:rPr lang="fr-FR" sz="900" kern="1200" dirty="0" err="1" smtClean="0"/>
            <a:t>database</a:t>
          </a:r>
          <a:r>
            <a:rPr lang="fr-FR" sz="900" kern="1200" dirty="0" smtClean="0"/>
            <a:t>, Embase, </a:t>
          </a:r>
          <a:r>
            <a:rPr lang="fr-FR" sz="900" kern="1200" dirty="0" err="1" smtClean="0"/>
            <a:t>Scopus</a:t>
          </a:r>
          <a:r>
            <a:rPr lang="fr-FR" sz="900" kern="1200" dirty="0" smtClean="0"/>
            <a:t>, CINALD et Cochrane</a:t>
          </a:r>
          <a:endParaRPr lang="en-CA" sz="900" kern="1200" dirty="0"/>
        </a:p>
      </dsp:txBody>
      <dsp:txXfrm>
        <a:off x="795810" y="569908"/>
        <a:ext cx="1541875" cy="902659"/>
      </dsp:txXfrm>
    </dsp:sp>
    <dsp:sp modelId="{6D82DB11-0854-406E-A604-1A77AC4EAC7A}">
      <dsp:nvSpPr>
        <dsp:cNvPr id="0" name=""/>
        <dsp:cNvSpPr/>
      </dsp:nvSpPr>
      <dsp:spPr>
        <a:xfrm rot="12796">
          <a:off x="2517319" y="827298"/>
          <a:ext cx="365102" cy="3963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CA" sz="700" kern="1200"/>
        </a:p>
      </dsp:txBody>
      <dsp:txXfrm>
        <a:off x="2517319" y="906357"/>
        <a:ext cx="255571" cy="237788"/>
      </dsp:txXfrm>
    </dsp:sp>
    <dsp:sp modelId="{EE4F42A6-81B5-4C09-AEDB-6F8B654C3798}">
      <dsp:nvSpPr>
        <dsp:cNvPr id="0" name=""/>
        <dsp:cNvSpPr/>
      </dsp:nvSpPr>
      <dsp:spPr>
        <a:xfrm>
          <a:off x="3054637" y="47406"/>
          <a:ext cx="2376911" cy="19675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t" anchorCtr="0">
          <a:noAutofit/>
        </a:bodyPr>
        <a:lstStyle/>
        <a:p>
          <a:pPr lvl="0" algn="l" defTabSz="444500">
            <a:lnSpc>
              <a:spcPct val="90000"/>
            </a:lnSpc>
            <a:spcBef>
              <a:spcPct val="0"/>
            </a:spcBef>
            <a:spcAft>
              <a:spcPct val="35000"/>
            </a:spcAft>
          </a:pPr>
          <a:r>
            <a:rPr lang="en-CA" sz="1000" kern="1200" dirty="0" smtClean="0"/>
            <a:t>Mesh : </a:t>
          </a:r>
          <a:endParaRPr lang="en-CA" sz="1000" kern="1200" dirty="0"/>
        </a:p>
        <a:p>
          <a:pPr marL="57150" lvl="1" indent="-57150" algn="l" defTabSz="444500">
            <a:lnSpc>
              <a:spcPct val="90000"/>
            </a:lnSpc>
            <a:spcBef>
              <a:spcPct val="0"/>
            </a:spcBef>
            <a:spcAft>
              <a:spcPct val="15000"/>
            </a:spcAft>
            <a:buChar char="••"/>
          </a:pPr>
          <a:r>
            <a:rPr lang="fr-FR" sz="1000" kern="1200" dirty="0" smtClean="0"/>
            <a:t>diète paléolithique,</a:t>
          </a:r>
        </a:p>
        <a:p>
          <a:pPr marL="57150" lvl="1" indent="-57150" algn="l" defTabSz="444500">
            <a:lnSpc>
              <a:spcPct val="90000"/>
            </a:lnSpc>
            <a:spcBef>
              <a:spcPct val="0"/>
            </a:spcBef>
            <a:spcAft>
              <a:spcPct val="15000"/>
            </a:spcAft>
            <a:buChar char="••"/>
          </a:pPr>
          <a:r>
            <a:rPr lang="fr-FR" sz="1000" kern="1200" dirty="0" smtClean="0"/>
            <a:t>régime âge de pierre, </a:t>
          </a:r>
        </a:p>
        <a:p>
          <a:pPr marL="57150" lvl="1" indent="-57150" algn="l" defTabSz="444500">
            <a:lnSpc>
              <a:spcPct val="90000"/>
            </a:lnSpc>
            <a:spcBef>
              <a:spcPct val="0"/>
            </a:spcBef>
            <a:spcAft>
              <a:spcPct val="15000"/>
            </a:spcAft>
            <a:buChar char="••"/>
          </a:pPr>
          <a:r>
            <a:rPr lang="fr-FR" sz="1000" kern="1200" dirty="0" smtClean="0"/>
            <a:t>régime homme de caverne, </a:t>
          </a:r>
        </a:p>
        <a:p>
          <a:pPr marL="57150" lvl="1" indent="-57150" algn="l" defTabSz="444500">
            <a:lnSpc>
              <a:spcPct val="90000"/>
            </a:lnSpc>
            <a:spcBef>
              <a:spcPct val="0"/>
            </a:spcBef>
            <a:spcAft>
              <a:spcPct val="15000"/>
            </a:spcAft>
            <a:buChar char="••"/>
          </a:pPr>
          <a:r>
            <a:rPr lang="fr-FR" sz="1000" kern="1200" dirty="0" smtClean="0"/>
            <a:t>régime </a:t>
          </a:r>
          <a:r>
            <a:rPr lang="fr-CA" sz="1000" kern="1200" dirty="0" smtClean="0"/>
            <a:t>chasseurs-cueilleurs</a:t>
          </a:r>
          <a:r>
            <a:rPr lang="fr-FR" sz="1000" kern="1200" dirty="0" smtClean="0"/>
            <a:t>, </a:t>
          </a:r>
          <a:endParaRPr lang="en-CA" sz="1000" kern="1200" dirty="0" smtClean="0"/>
        </a:p>
        <a:p>
          <a:pPr marL="57150" lvl="1" indent="-57150" algn="l" defTabSz="444500">
            <a:lnSpc>
              <a:spcPct val="90000"/>
            </a:lnSpc>
            <a:spcBef>
              <a:spcPct val="0"/>
            </a:spcBef>
            <a:spcAft>
              <a:spcPct val="15000"/>
            </a:spcAft>
            <a:buChar char="••"/>
          </a:pPr>
          <a:r>
            <a:rPr lang="fr-FR" sz="1000" kern="1200" dirty="0" smtClean="0"/>
            <a:t>diabète </a:t>
          </a:r>
        </a:p>
        <a:p>
          <a:pPr marL="57150" lvl="1" indent="-57150" algn="l" defTabSz="444500">
            <a:lnSpc>
              <a:spcPct val="90000"/>
            </a:lnSpc>
            <a:spcBef>
              <a:spcPct val="0"/>
            </a:spcBef>
            <a:spcAft>
              <a:spcPct val="15000"/>
            </a:spcAft>
            <a:buChar char="••"/>
          </a:pPr>
          <a:r>
            <a:rPr lang="fr-FR" sz="1000" kern="1200" dirty="0" smtClean="0"/>
            <a:t>Diabètes Mellites Type 2 </a:t>
          </a:r>
        </a:p>
        <a:p>
          <a:pPr marL="57150" lvl="1" indent="-57150" algn="l" defTabSz="444500">
            <a:lnSpc>
              <a:spcPct val="90000"/>
            </a:lnSpc>
            <a:spcBef>
              <a:spcPct val="0"/>
            </a:spcBef>
            <a:spcAft>
              <a:spcPct val="15000"/>
            </a:spcAft>
            <a:buChar char="••"/>
          </a:pPr>
          <a:r>
            <a:rPr lang="fr-FR" sz="1000" kern="1200" dirty="0" smtClean="0"/>
            <a:t>26 articles</a:t>
          </a:r>
        </a:p>
      </dsp:txBody>
      <dsp:txXfrm>
        <a:off x="3112266" y="105035"/>
        <a:ext cx="2261653" cy="1852328"/>
      </dsp:txXfrm>
    </dsp:sp>
    <dsp:sp modelId="{B24630FC-B3AF-46C2-AB77-46B365763A9F}">
      <dsp:nvSpPr>
        <dsp:cNvPr id="0" name=""/>
        <dsp:cNvSpPr/>
      </dsp:nvSpPr>
      <dsp:spPr>
        <a:xfrm rot="21586711">
          <a:off x="5561252" y="827343"/>
          <a:ext cx="312472" cy="3963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CA" sz="700" kern="1200" dirty="0"/>
        </a:p>
      </dsp:txBody>
      <dsp:txXfrm>
        <a:off x="5561252" y="906787"/>
        <a:ext cx="218730" cy="237788"/>
      </dsp:txXfrm>
    </dsp:sp>
    <dsp:sp modelId="{29F65357-1AB1-42B3-89BA-A4EC3C2127C6}">
      <dsp:nvSpPr>
        <dsp:cNvPr id="0" name=""/>
        <dsp:cNvSpPr/>
      </dsp:nvSpPr>
      <dsp:spPr>
        <a:xfrm>
          <a:off x="6021114" y="541825"/>
          <a:ext cx="1598041" cy="9588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CA" sz="900" kern="1200" dirty="0" smtClean="0"/>
            <a:t>Critères d'exclusion: </a:t>
          </a:r>
          <a:r>
            <a:rPr lang="fr-CA" sz="900" b="1" kern="1200" dirty="0" smtClean="0"/>
            <a:t>diabète type 1, diabète type 2 insulino-dépendant, diabète gestationnel, diabète insipide, </a:t>
          </a:r>
          <a:endParaRPr lang="en-CA" sz="900" kern="1200" dirty="0"/>
        </a:p>
      </dsp:txBody>
      <dsp:txXfrm>
        <a:off x="6049197" y="569908"/>
        <a:ext cx="1541875" cy="902659"/>
      </dsp:txXfrm>
    </dsp:sp>
    <dsp:sp modelId="{4A7A774C-C8AC-41C5-A654-932D3F1A61CD}">
      <dsp:nvSpPr>
        <dsp:cNvPr id="0" name=""/>
        <dsp:cNvSpPr/>
      </dsp:nvSpPr>
      <dsp:spPr>
        <a:xfrm rot="5400000">
          <a:off x="6363371" y="2138457"/>
          <a:ext cx="913528" cy="3963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CA" sz="700" kern="1200" dirty="0"/>
        </a:p>
      </dsp:txBody>
      <dsp:txXfrm rot="-5400000">
        <a:off x="6701241" y="1879850"/>
        <a:ext cx="237788" cy="794634"/>
      </dsp:txXfrm>
    </dsp:sp>
    <dsp:sp modelId="{3104CC5A-A2A1-4E89-B93F-55D351A7BC04}">
      <dsp:nvSpPr>
        <dsp:cNvPr id="0" name=""/>
        <dsp:cNvSpPr/>
      </dsp:nvSpPr>
      <dsp:spPr>
        <a:xfrm>
          <a:off x="6021114" y="3224288"/>
          <a:ext cx="1598041" cy="9588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CA" sz="900" kern="1200" dirty="0" smtClean="0"/>
            <a:t>Critères d’inclusion: </a:t>
          </a:r>
          <a:r>
            <a:rPr lang="fr-FR" sz="900" b="1" kern="1200" dirty="0" smtClean="0"/>
            <a:t>diabète type 2, diète paléolithique, régime âge de pierre, régime homme de caverne, régime </a:t>
          </a:r>
          <a:r>
            <a:rPr lang="fr-CA" sz="900" b="1" kern="1200" dirty="0" smtClean="0"/>
            <a:t>chasseurs-cueilleurs</a:t>
          </a:r>
          <a:r>
            <a:rPr lang="fr-FR" sz="900" b="1" kern="1200" dirty="0" smtClean="0"/>
            <a:t>, Diabètes Mellites Type 2, autre régime</a:t>
          </a:r>
          <a:endParaRPr lang="en-CA" sz="900" kern="1200" dirty="0"/>
        </a:p>
      </dsp:txBody>
      <dsp:txXfrm>
        <a:off x="6049197" y="3252371"/>
        <a:ext cx="1541875" cy="902659"/>
      </dsp:txXfrm>
    </dsp:sp>
    <dsp:sp modelId="{DE1F46FF-43FF-4584-825E-86984B3B6056}">
      <dsp:nvSpPr>
        <dsp:cNvPr id="0" name=""/>
        <dsp:cNvSpPr/>
      </dsp:nvSpPr>
      <dsp:spPr>
        <a:xfrm rot="10800000">
          <a:off x="5541702" y="3505544"/>
          <a:ext cx="338784" cy="3963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CA" sz="700" kern="1200" dirty="0"/>
        </a:p>
      </dsp:txBody>
      <dsp:txXfrm rot="10800000">
        <a:off x="5643337" y="3584807"/>
        <a:ext cx="237149" cy="237788"/>
      </dsp:txXfrm>
    </dsp:sp>
    <dsp:sp modelId="{D53F55A3-ABD6-4DE5-AB97-40E1E27B143D}">
      <dsp:nvSpPr>
        <dsp:cNvPr id="0" name=""/>
        <dsp:cNvSpPr/>
      </dsp:nvSpPr>
      <dsp:spPr>
        <a:xfrm>
          <a:off x="3783856" y="3224288"/>
          <a:ext cx="1598041" cy="9588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CA" sz="1000" kern="1200" dirty="0" smtClean="0"/>
            <a:t> 4 articles sont retenus:</a:t>
          </a:r>
          <a:endParaRPr lang="en-CA" sz="1000" kern="1200" dirty="0"/>
        </a:p>
      </dsp:txBody>
      <dsp:txXfrm>
        <a:off x="3811939" y="3252371"/>
        <a:ext cx="1541875" cy="902659"/>
      </dsp:txXfrm>
    </dsp:sp>
    <dsp:sp modelId="{71732E27-458F-48FA-84A3-328AD3D9C2E9}">
      <dsp:nvSpPr>
        <dsp:cNvPr id="0" name=""/>
        <dsp:cNvSpPr/>
      </dsp:nvSpPr>
      <dsp:spPr>
        <a:xfrm rot="10800000">
          <a:off x="3304443" y="3505544"/>
          <a:ext cx="338784" cy="3963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CA" sz="700" kern="1200" dirty="0"/>
        </a:p>
      </dsp:txBody>
      <dsp:txXfrm rot="10800000">
        <a:off x="3406078" y="3584807"/>
        <a:ext cx="237149" cy="237788"/>
      </dsp:txXfrm>
    </dsp:sp>
    <dsp:sp modelId="{D48C0FBF-025F-4BCC-82DB-4365B04AD449}">
      <dsp:nvSpPr>
        <dsp:cNvPr id="0" name=""/>
        <dsp:cNvSpPr/>
      </dsp:nvSpPr>
      <dsp:spPr>
        <a:xfrm>
          <a:off x="843" y="2644247"/>
          <a:ext cx="3143796" cy="21189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CA" sz="1000" kern="1200" dirty="0" smtClean="0"/>
            <a:t>1.Jonsson et al 2009, </a:t>
          </a:r>
          <a:r>
            <a:rPr lang="fr-CA" sz="1000" kern="1200" dirty="0" smtClean="0"/>
            <a:t>étude </a:t>
          </a:r>
          <a:r>
            <a:rPr lang="en-CA" sz="1000" kern="1200" dirty="0" smtClean="0"/>
            <a:t>chassé </a:t>
          </a:r>
          <a:r>
            <a:rPr lang="fr-CA" sz="1000" kern="1200" dirty="0" smtClean="0"/>
            <a:t>croissé randomisée</a:t>
          </a:r>
          <a:r>
            <a:rPr lang="en-CA" sz="1000" kern="1200" dirty="0" smtClean="0"/>
            <a:t>, </a:t>
          </a:r>
          <a:r>
            <a:rPr lang="fr-CA" sz="1000" kern="1200" dirty="0" smtClean="0"/>
            <a:t>2 essais de 3 mois chaque</a:t>
          </a:r>
          <a:r>
            <a:rPr lang="en-CA" sz="1000" kern="1200" dirty="0" smtClean="0"/>
            <a:t>,</a:t>
          </a:r>
        </a:p>
        <a:p>
          <a:pPr lvl="0" algn="l" defTabSz="444500">
            <a:lnSpc>
              <a:spcPct val="90000"/>
            </a:lnSpc>
            <a:spcBef>
              <a:spcPct val="0"/>
            </a:spcBef>
            <a:spcAft>
              <a:spcPct val="35000"/>
            </a:spcAft>
          </a:pPr>
          <a:r>
            <a:rPr lang="en-CA" sz="1000" kern="1200" dirty="0" smtClean="0"/>
            <a:t> 2.</a:t>
          </a:r>
          <a:r>
            <a:rPr lang="fr-FR" sz="1000" kern="1200" dirty="0" smtClean="0"/>
            <a:t>Masharani  et al 2015, étude randomisée contrôlée, 14 jours</a:t>
          </a:r>
          <a:r>
            <a:rPr lang="en-CA" sz="1000" kern="1200" dirty="0" smtClean="0"/>
            <a:t>, </a:t>
          </a:r>
        </a:p>
        <a:p>
          <a:pPr lvl="0" algn="l" defTabSz="444500">
            <a:lnSpc>
              <a:spcPct val="90000"/>
            </a:lnSpc>
            <a:spcBef>
              <a:spcPct val="0"/>
            </a:spcBef>
            <a:spcAft>
              <a:spcPct val="35000"/>
            </a:spcAft>
          </a:pPr>
          <a:r>
            <a:rPr lang="en-CA" sz="1000" kern="1200" dirty="0" smtClean="0"/>
            <a:t>3.</a:t>
          </a:r>
          <a:r>
            <a:rPr lang="fr-FR" sz="1000" kern="1200" dirty="0" smtClean="0"/>
            <a:t>Lindeburg et al 2007, essai d'intervention alimentaire contrôlé, 12 semaines</a:t>
          </a:r>
          <a:r>
            <a:rPr lang="en-CA" sz="1000" kern="1200" dirty="0" smtClean="0"/>
            <a:t> ,</a:t>
          </a:r>
        </a:p>
        <a:p>
          <a:pPr lvl="0" algn="l" defTabSz="444500">
            <a:lnSpc>
              <a:spcPct val="90000"/>
            </a:lnSpc>
            <a:spcBef>
              <a:spcPct val="0"/>
            </a:spcBef>
            <a:spcAft>
              <a:spcPct val="35000"/>
            </a:spcAft>
          </a:pPr>
          <a:r>
            <a:rPr lang="en-CA" sz="1000" kern="1200" dirty="0" smtClean="0"/>
            <a:t>4. </a:t>
          </a:r>
          <a:r>
            <a:rPr lang="fr-FR" sz="1000" kern="1200" dirty="0" smtClean="0"/>
            <a:t>Fontes et al 2016</a:t>
          </a:r>
          <a:r>
            <a:rPr lang="en-CA" sz="1000" kern="1200" dirty="0" smtClean="0"/>
            <a:t>, </a:t>
          </a:r>
          <a:r>
            <a:rPr lang="fr-CA" sz="1000" kern="1200" dirty="0" smtClean="0"/>
            <a:t>étude </a:t>
          </a:r>
          <a:r>
            <a:rPr lang="fr-FR" sz="1000" kern="1200" dirty="0" smtClean="0"/>
            <a:t>chassé </a:t>
          </a:r>
          <a:r>
            <a:rPr lang="fr-CA" sz="1000" kern="1200" dirty="0" smtClean="0"/>
            <a:t>croissé randomisée</a:t>
          </a:r>
          <a:endParaRPr lang="en-CA" sz="1000" kern="1200" dirty="0"/>
        </a:p>
      </dsp:txBody>
      <dsp:txXfrm>
        <a:off x="62904" y="2706308"/>
        <a:ext cx="3019674" cy="1994785"/>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880BA3-1516-47B0-BBE4-6705522D826C}" type="datetimeFigureOut">
              <a:rPr lang="en-CA" smtClean="0"/>
              <a:t>2019-09-25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1A52397-D261-4627-B788-605BEDFB8BDD}" type="slidenum">
              <a:rPr lang="en-CA" smtClean="0"/>
              <a:t>‹N°›</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880BA3-1516-47B0-BBE4-6705522D826C}" type="datetimeFigureOut">
              <a:rPr lang="en-CA" smtClean="0"/>
              <a:t>2019-09-25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1A52397-D261-4627-B788-605BEDFB8BDD}" type="slidenum">
              <a:rPr lang="en-CA" smtClean="0"/>
              <a:t>‹N°›</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880BA3-1516-47B0-BBE4-6705522D826C}" type="datetimeFigureOut">
              <a:rPr lang="en-CA" smtClean="0"/>
              <a:t>2019-09-25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1A52397-D261-4627-B788-605BEDFB8BDD}" type="slidenum">
              <a:rPr lang="en-CA" smtClean="0"/>
              <a:t>‹N°›</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880BA3-1516-47B0-BBE4-6705522D826C}" type="datetimeFigureOut">
              <a:rPr lang="en-CA" smtClean="0"/>
              <a:t>2019-09-25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1A52397-D261-4627-B788-605BEDFB8BDD}" type="slidenum">
              <a:rPr lang="en-CA" smtClean="0"/>
              <a:t>‹N°›</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880BA3-1516-47B0-BBE4-6705522D826C}" type="datetimeFigureOut">
              <a:rPr lang="en-CA" smtClean="0"/>
              <a:t>2019-09-25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1A52397-D261-4627-B788-605BEDFB8BDD}" type="slidenum">
              <a:rPr lang="en-CA" smtClean="0"/>
              <a:t>‹N°›</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880BA3-1516-47B0-BBE4-6705522D826C}" type="datetimeFigureOut">
              <a:rPr lang="en-CA" smtClean="0"/>
              <a:t>2019-09-25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1A52397-D261-4627-B788-605BEDFB8BDD}" type="slidenum">
              <a:rPr lang="en-CA" smtClean="0"/>
              <a:t>‹N°›</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880BA3-1516-47B0-BBE4-6705522D826C}" type="datetimeFigureOut">
              <a:rPr lang="en-CA" smtClean="0"/>
              <a:t>2019-09-25</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A1A52397-D261-4627-B788-605BEDFB8BDD}" type="slidenum">
              <a:rPr lang="en-CA" smtClean="0"/>
              <a:t>‹N°›</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880BA3-1516-47B0-BBE4-6705522D826C}" type="datetimeFigureOut">
              <a:rPr lang="en-CA" smtClean="0"/>
              <a:t>2019-09-25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A1A52397-D261-4627-B788-605BEDFB8BDD}" type="slidenum">
              <a:rPr lang="en-CA" smtClean="0"/>
              <a:t>‹N°›</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880BA3-1516-47B0-BBE4-6705522D826C}" type="datetimeFigureOut">
              <a:rPr lang="en-CA" smtClean="0"/>
              <a:t>2019-09-25</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A1A52397-D261-4627-B788-605BEDFB8BDD}" type="slidenum">
              <a:rPr lang="en-CA" smtClean="0"/>
              <a:t>‹N°›</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880BA3-1516-47B0-BBE4-6705522D826C}" type="datetimeFigureOut">
              <a:rPr lang="en-CA" smtClean="0"/>
              <a:t>2019-09-25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1A52397-D261-4627-B788-605BEDFB8BDD}" type="slidenum">
              <a:rPr lang="en-CA" smtClean="0"/>
              <a:t>‹N°›</a:t>
            </a:fld>
            <a:endParaRPr lang="en-CA"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8880BA3-1516-47B0-BBE4-6705522D826C}" type="datetimeFigureOut">
              <a:rPr lang="en-CA" smtClean="0"/>
              <a:t>2019-09-25</a:t>
            </a:fld>
            <a:endParaRPr lang="en-CA" dirty="0"/>
          </a:p>
        </p:txBody>
      </p:sp>
      <p:sp>
        <p:nvSpPr>
          <p:cNvPr id="9" name="Slide Number Placeholder 8"/>
          <p:cNvSpPr>
            <a:spLocks noGrp="1"/>
          </p:cNvSpPr>
          <p:nvPr>
            <p:ph type="sldNum" sz="quarter" idx="11"/>
          </p:nvPr>
        </p:nvSpPr>
        <p:spPr/>
        <p:txBody>
          <a:bodyPr/>
          <a:lstStyle/>
          <a:p>
            <a:fld id="{A1A52397-D261-4627-B788-605BEDFB8BDD}" type="slidenum">
              <a:rPr lang="en-CA" smtClean="0"/>
              <a:t>‹N°›</a:t>
            </a:fld>
            <a:endParaRPr lang="en-CA" dirty="0"/>
          </a:p>
        </p:txBody>
      </p:sp>
      <p:sp>
        <p:nvSpPr>
          <p:cNvPr id="10" name="Footer Placeholder 9"/>
          <p:cNvSpPr>
            <a:spLocks noGrp="1"/>
          </p:cNvSpPr>
          <p:nvPr>
            <p:ph type="ftr" sz="quarter" idx="12"/>
          </p:nvPr>
        </p:nvSpPr>
        <p:spPr/>
        <p:txBody>
          <a:bodyPr/>
          <a:lstStyle/>
          <a:p>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1A52397-D261-4627-B788-605BEDFB8BDD}" type="slidenum">
              <a:rPr lang="en-CA" smtClean="0"/>
              <a:t>‹N°›</a:t>
            </a:fld>
            <a:endParaRPr lang="en-CA"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CA"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8880BA3-1516-47B0-BBE4-6705522D826C}" type="datetimeFigureOut">
              <a:rPr lang="en-CA" smtClean="0"/>
              <a:t>2019-09-25</a:t>
            </a:fld>
            <a:endParaRPr lang="en-CA"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smtClean="0"/>
              <a:t>R</a:t>
            </a:r>
            <a:r>
              <a:rPr lang="fr-CA" dirty="0" smtClean="0"/>
              <a:t>égime paléolithique vrai ou engouement</a:t>
            </a:r>
            <a:endParaRPr lang="en-CA" dirty="0"/>
          </a:p>
        </p:txBody>
      </p:sp>
      <p:sp>
        <p:nvSpPr>
          <p:cNvPr id="3" name="Subtitle 2"/>
          <p:cNvSpPr>
            <a:spLocks noGrp="1"/>
          </p:cNvSpPr>
          <p:nvPr>
            <p:ph type="subTitle" idx="1"/>
          </p:nvPr>
        </p:nvSpPr>
        <p:spPr/>
        <p:txBody>
          <a:bodyPr>
            <a:normAutofit/>
          </a:bodyPr>
          <a:lstStyle/>
          <a:p>
            <a:r>
              <a:rPr lang="fr-CA" dirty="0" smtClean="0"/>
              <a:t>Par Ijang Yunga</a:t>
            </a:r>
          </a:p>
          <a:p>
            <a:r>
              <a:rPr lang="fr-CA" dirty="0" smtClean="0"/>
              <a:t>UMF des Faubourgs</a:t>
            </a:r>
            <a:endParaRPr lang="en-CA" dirty="0"/>
          </a:p>
        </p:txBody>
      </p:sp>
    </p:spTree>
    <p:extLst>
      <p:ext uri="{BB962C8B-B14F-4D97-AF65-F5344CB8AC3E}">
        <p14:creationId xmlns:p14="http://schemas.microsoft.com/office/powerpoint/2010/main" val="2008147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Résultats: Poids (kg)</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3066694"/>
              </p:ext>
            </p:extLst>
          </p:nvPr>
        </p:nvGraphicFramePr>
        <p:xfrm>
          <a:off x="457200" y="2348880"/>
          <a:ext cx="7620000" cy="2762509"/>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tblGrid>
              <a:tr h="5184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Étude (n)</a:t>
                      </a:r>
                    </a:p>
                    <a:p>
                      <a:endParaRPr lang="fr-CA" dirty="0" smtClean="0"/>
                    </a:p>
                  </a:txBody>
                  <a:tcPr/>
                </a:tc>
                <a:tc>
                  <a:txBody>
                    <a:bodyPr/>
                    <a:lstStyle/>
                    <a:p>
                      <a:r>
                        <a:rPr lang="fr-CA" dirty="0" smtClean="0"/>
                        <a:t>Pré</a:t>
                      </a:r>
                      <a:r>
                        <a:rPr lang="fr-CA" baseline="0" dirty="0" smtClean="0"/>
                        <a:t> régime paléo</a:t>
                      </a:r>
                      <a:endParaRPr lang="en-CA" dirty="0"/>
                    </a:p>
                  </a:txBody>
                  <a:tcPr/>
                </a:tc>
                <a:tc>
                  <a:txBody>
                    <a:bodyPr/>
                    <a:lstStyle/>
                    <a:p>
                      <a:r>
                        <a:rPr lang="fr-CA" dirty="0" smtClean="0"/>
                        <a:t>Post (</a:t>
                      </a:r>
                      <a:r>
                        <a:rPr lang="fr-CA" dirty="0" err="1" smtClean="0"/>
                        <a:t>IC,p</a:t>
                      </a:r>
                      <a:r>
                        <a:rPr lang="fr-CA" dirty="0" smtClean="0"/>
                        <a:t>)</a:t>
                      </a:r>
                      <a:endParaRPr lang="en-CA" dirty="0"/>
                    </a:p>
                  </a:txBody>
                  <a:tcPr/>
                </a:tc>
                <a:tc>
                  <a:txBody>
                    <a:bodyPr/>
                    <a:lstStyle/>
                    <a:p>
                      <a:r>
                        <a:rPr lang="fr-CA" dirty="0" smtClean="0"/>
                        <a:t>Pré régime de contrôle</a:t>
                      </a:r>
                      <a:endParaRPr lang="en-CA" dirty="0"/>
                    </a:p>
                  </a:txBody>
                  <a:tcPr/>
                </a:tc>
                <a:tc>
                  <a:txBody>
                    <a:bodyPr/>
                    <a:lstStyle/>
                    <a:p>
                      <a:r>
                        <a:rPr lang="fr-CA" dirty="0" smtClean="0"/>
                        <a:t>Post (</a:t>
                      </a:r>
                      <a:r>
                        <a:rPr lang="fr-CA" dirty="0" err="1" smtClean="0"/>
                        <a:t>IC,p</a:t>
                      </a:r>
                      <a:r>
                        <a:rPr lang="fr-CA" dirty="0" smtClean="0"/>
                        <a:t>)</a:t>
                      </a:r>
                      <a:endParaRPr lang="en-CA" dirty="0"/>
                    </a:p>
                  </a:txBody>
                  <a:tcPr/>
                </a:tc>
                <a:extLst>
                  <a:ext uri="{0D108BD9-81ED-4DB2-BD59-A6C34878D82A}">
                    <a16:rowId xmlns:a16="http://schemas.microsoft.com/office/drawing/2014/main" val="10000"/>
                  </a:ext>
                </a:extLst>
              </a:tr>
              <a:tr h="518458">
                <a:tc>
                  <a:txBody>
                    <a:bodyPr/>
                    <a:lstStyle/>
                    <a:p>
                      <a:pPr marL="457200" lvl="0" algn="l">
                        <a:lnSpc>
                          <a:spcPct val="115000"/>
                        </a:lnSpc>
                        <a:spcAft>
                          <a:spcPts val="0"/>
                        </a:spcAft>
                      </a:pPr>
                      <a:r>
                        <a:rPr lang="fr-CA" sz="1100" dirty="0" err="1" smtClean="0">
                          <a:effectLst/>
                          <a:latin typeface="+mn-lt"/>
                          <a:ea typeface="Calibri"/>
                          <a:cs typeface="Times New Roman"/>
                        </a:rPr>
                        <a:t>Jonsson</a:t>
                      </a:r>
                      <a:r>
                        <a:rPr lang="fr-CA" sz="1100" dirty="0" smtClean="0">
                          <a:effectLst/>
                          <a:latin typeface="+mn-lt"/>
                          <a:ea typeface="Calibri"/>
                          <a:cs typeface="Times New Roman"/>
                        </a:rPr>
                        <a:t> et al (13)</a:t>
                      </a:r>
                      <a:endParaRPr lang="en-CA" sz="1100" dirty="0">
                        <a:effectLst/>
                        <a:latin typeface="+mn-lt"/>
                        <a:ea typeface="Calibri"/>
                        <a:cs typeface="Times New Roman"/>
                      </a:endParaRPr>
                    </a:p>
                    <a:p>
                      <a:pPr marL="457200" lvl="0" algn="l">
                        <a:lnSpc>
                          <a:spcPct val="115000"/>
                        </a:lnSpc>
                        <a:spcAft>
                          <a:spcPts val="0"/>
                        </a:spcAft>
                      </a:pPr>
                      <a:r>
                        <a:rPr lang="en-CA" sz="1100" dirty="0">
                          <a:effectLst/>
                          <a:latin typeface="+mn-lt"/>
                          <a:ea typeface="Calibri"/>
                          <a:cs typeface="Times New Roman"/>
                        </a:rPr>
                        <a:t> </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(n=7) 82+/-13</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81 +/-13 (74 à 88, 0.005)</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(n=6) 92+/- 20</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84+/-15 (76-92, 0.052)</a:t>
                      </a:r>
                    </a:p>
                  </a:txBody>
                  <a:tcPr marL="68580" marR="68580" marT="0" marB="0"/>
                </a:tc>
                <a:extLst>
                  <a:ext uri="{0D108BD9-81ED-4DB2-BD59-A6C34878D82A}">
                    <a16:rowId xmlns:a16="http://schemas.microsoft.com/office/drawing/2014/main" val="10001"/>
                  </a:ext>
                </a:extLst>
              </a:tr>
              <a:tr h="518458">
                <a:tc>
                  <a:txBody>
                    <a:bodyPr/>
                    <a:lstStyle/>
                    <a:p>
                      <a:pPr marL="457200" lvl="0" algn="l">
                        <a:lnSpc>
                          <a:spcPct val="115000"/>
                        </a:lnSpc>
                        <a:spcAft>
                          <a:spcPts val="0"/>
                        </a:spcAft>
                      </a:pPr>
                      <a:r>
                        <a:rPr lang="en-CA" sz="1100" dirty="0" err="1">
                          <a:effectLst/>
                          <a:latin typeface="+mn-lt"/>
                          <a:ea typeface="Calibri"/>
                          <a:cs typeface="Times New Roman"/>
                        </a:rPr>
                        <a:t>Masharani</a:t>
                      </a:r>
                      <a:r>
                        <a:rPr lang="en-CA" sz="1100" dirty="0">
                          <a:effectLst/>
                          <a:latin typeface="+mn-lt"/>
                          <a:ea typeface="Calibri"/>
                          <a:cs typeface="Times New Roman"/>
                        </a:rPr>
                        <a:t> </a:t>
                      </a:r>
                      <a:r>
                        <a:rPr lang="fr-CA" sz="1100" dirty="0" smtClean="0">
                          <a:effectLst/>
                          <a:latin typeface="+mn-lt"/>
                          <a:ea typeface="Calibri"/>
                          <a:cs typeface="Times New Roman"/>
                        </a:rPr>
                        <a:t>et al </a:t>
                      </a:r>
                      <a:r>
                        <a:rPr lang="en-CA" sz="1100" dirty="0" smtClean="0">
                          <a:effectLst/>
                          <a:latin typeface="+mn-lt"/>
                          <a:ea typeface="Calibri"/>
                          <a:cs typeface="Times New Roman"/>
                        </a:rPr>
                        <a:t>(</a:t>
                      </a:r>
                      <a:r>
                        <a:rPr lang="en-CA" sz="1100" dirty="0">
                          <a:effectLst/>
                          <a:latin typeface="+mn-lt"/>
                          <a:ea typeface="Calibri"/>
                          <a:cs typeface="Times New Roman"/>
                        </a:rPr>
                        <a:t>24) </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a:t>
                      </a:r>
                    </a:p>
                  </a:txBody>
                  <a:tcPr marL="68580" marR="68580" marT="0" marB="0"/>
                </a:tc>
                <a:extLst>
                  <a:ext uri="{0D108BD9-81ED-4DB2-BD59-A6C34878D82A}">
                    <a16:rowId xmlns:a16="http://schemas.microsoft.com/office/drawing/2014/main" val="10002"/>
                  </a:ext>
                </a:extLst>
              </a:tr>
              <a:tr h="518458">
                <a:tc>
                  <a:txBody>
                    <a:bodyPr/>
                    <a:lstStyle/>
                    <a:p>
                      <a:pPr lvl="0" algn="l"/>
                      <a:r>
                        <a:rPr lang="fr-CA" sz="1100" dirty="0" smtClean="0">
                          <a:effectLst/>
                          <a:latin typeface="+mn-lt"/>
                          <a:cs typeface="Times New Roman"/>
                        </a:rPr>
                        <a:t>               </a:t>
                      </a:r>
                      <a:r>
                        <a:rPr lang="fr-CA" sz="1100" dirty="0" err="1" smtClean="0">
                          <a:effectLst/>
                          <a:latin typeface="+mn-lt"/>
                          <a:cs typeface="Times New Roman"/>
                        </a:rPr>
                        <a:t>Linderburg</a:t>
                      </a:r>
                      <a:r>
                        <a:rPr lang="fr-CA" sz="1100" dirty="0" smtClean="0">
                          <a:effectLst/>
                          <a:latin typeface="+mn-lt"/>
                          <a:cs typeface="Times New Roman"/>
                        </a:rPr>
                        <a:t> </a:t>
                      </a:r>
                      <a:r>
                        <a:rPr lang="fr-CA" sz="1100" dirty="0" smtClean="0">
                          <a:effectLst/>
                          <a:latin typeface="+mn-lt"/>
                          <a:ea typeface="Calibri"/>
                          <a:cs typeface="Times New Roman"/>
                        </a:rPr>
                        <a:t>et al </a:t>
                      </a:r>
                      <a:r>
                        <a:rPr lang="fr-CA" sz="1100" dirty="0" smtClean="0">
                          <a:effectLst/>
                          <a:latin typeface="+mn-lt"/>
                          <a:cs typeface="Times New Roman"/>
                        </a:rPr>
                        <a:t>(29)</a:t>
                      </a:r>
                      <a:endParaRPr lang="en-CA" sz="1100" dirty="0">
                        <a:effectLst/>
                        <a:latin typeface="+mn-lt"/>
                        <a:cs typeface="Times New Roman"/>
                      </a:endParaRP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(n=14) 92+/-11</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-5.0+/-3.3 (-6.9 à -3.1, 0.0001)</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(n=15) 96+/- 12</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-3.8+/-2.4 (-5.2 à -2.5, 0.0001)</a:t>
                      </a:r>
                    </a:p>
                  </a:txBody>
                  <a:tcPr marL="68580" marR="68580" marT="0" marB="0"/>
                </a:tc>
                <a:extLst>
                  <a:ext uri="{0D108BD9-81ED-4DB2-BD59-A6C34878D82A}">
                    <a16:rowId xmlns:a16="http://schemas.microsoft.com/office/drawing/2014/main" val="10003"/>
                  </a:ext>
                </a:extLst>
              </a:tr>
              <a:tr h="518458">
                <a:tc>
                  <a:txBody>
                    <a:bodyPr/>
                    <a:lstStyle/>
                    <a:p>
                      <a:pPr marL="457200" lvl="0" algn="l">
                        <a:lnSpc>
                          <a:spcPct val="115000"/>
                        </a:lnSpc>
                        <a:spcAft>
                          <a:spcPts val="0"/>
                        </a:spcAft>
                      </a:pPr>
                      <a:r>
                        <a:rPr lang="fr-FR" sz="1100" dirty="0">
                          <a:effectLst/>
                          <a:latin typeface="+mn-lt"/>
                          <a:ea typeface="Calibri"/>
                          <a:cs typeface="Times New Roman"/>
                        </a:rPr>
                        <a:t>Fontes </a:t>
                      </a:r>
                      <a:r>
                        <a:rPr lang="fr-CA" sz="1100" dirty="0" smtClean="0">
                          <a:effectLst/>
                          <a:latin typeface="+mn-lt"/>
                          <a:ea typeface="Calibri"/>
                          <a:cs typeface="Times New Roman"/>
                        </a:rPr>
                        <a:t>et al </a:t>
                      </a:r>
                      <a:r>
                        <a:rPr lang="fr-FR" sz="1100" dirty="0" smtClean="0">
                          <a:effectLst/>
                          <a:latin typeface="+mn-lt"/>
                          <a:ea typeface="Calibri"/>
                          <a:cs typeface="Times New Roman"/>
                        </a:rPr>
                        <a:t>(</a:t>
                      </a:r>
                      <a:r>
                        <a:rPr lang="fr-FR" sz="1100" dirty="0">
                          <a:effectLst/>
                          <a:latin typeface="+mn-lt"/>
                          <a:ea typeface="Calibri"/>
                          <a:cs typeface="Times New Roman"/>
                        </a:rPr>
                        <a:t>13)</a:t>
                      </a:r>
                      <a:endParaRPr lang="en-CA" sz="1100" dirty="0">
                        <a:effectLst/>
                        <a:latin typeface="+mn-lt"/>
                        <a:ea typeface="Calibri"/>
                        <a:cs typeface="Times New Roman"/>
                      </a:endParaRPr>
                    </a:p>
                    <a:p>
                      <a:pPr marL="457200" lvl="0" algn="l">
                        <a:lnSpc>
                          <a:spcPct val="115000"/>
                        </a:lnSpc>
                        <a:spcAft>
                          <a:spcPts val="0"/>
                        </a:spcAft>
                      </a:pPr>
                      <a:r>
                        <a:rPr lang="fr-FR" sz="1100" dirty="0">
                          <a:effectLst/>
                          <a:latin typeface="+mn-lt"/>
                          <a:ea typeface="Calibri"/>
                          <a:cs typeface="Times New Roman"/>
                        </a:rPr>
                        <a:t> </a:t>
                      </a:r>
                      <a:endParaRPr lang="en-CA" sz="1100" dirty="0">
                        <a:effectLst/>
                        <a:latin typeface="+mn-lt"/>
                        <a:ea typeface="Calibri"/>
                        <a:cs typeface="Times New Roman"/>
                      </a:endParaRP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(n=7) 92 (ÉT 13)</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81+/-13 (74 à 88)</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(n=6) 92 (ÉT 20)</a:t>
                      </a:r>
                    </a:p>
                  </a:txBody>
                  <a:tcPr marL="68580" marR="68580" marT="0" marB="0"/>
                </a:tc>
                <a:tc>
                  <a:txBody>
                    <a:bodyPr/>
                    <a:lstStyle/>
                    <a:p>
                      <a:pPr marL="457200">
                        <a:lnSpc>
                          <a:spcPct val="115000"/>
                        </a:lnSpc>
                        <a:spcAft>
                          <a:spcPts val="0"/>
                        </a:spcAft>
                      </a:pPr>
                      <a:r>
                        <a:rPr lang="en-CA" sz="1100" dirty="0">
                          <a:effectLst/>
                          <a:latin typeface="+mn-lt"/>
                          <a:ea typeface="Calibri"/>
                          <a:cs typeface="Times New Roman"/>
                        </a:rPr>
                        <a:t>84+/-15 (76 à 92)</a:t>
                      </a: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79385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Résultats: HbA1c (%)</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1421329"/>
              </p:ext>
            </p:extLst>
          </p:nvPr>
        </p:nvGraphicFramePr>
        <p:xfrm>
          <a:off x="457200" y="2348880"/>
          <a:ext cx="7620000" cy="2822409"/>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tblGrid>
              <a:tr h="5184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Étude (n)</a:t>
                      </a:r>
                    </a:p>
                    <a:p>
                      <a:endParaRPr lang="fr-CA" dirty="0" smtClean="0"/>
                    </a:p>
                  </a:txBody>
                  <a:tcPr/>
                </a:tc>
                <a:tc>
                  <a:txBody>
                    <a:bodyPr/>
                    <a:lstStyle/>
                    <a:p>
                      <a:r>
                        <a:rPr lang="fr-CA" dirty="0" smtClean="0"/>
                        <a:t>Pré</a:t>
                      </a:r>
                      <a:r>
                        <a:rPr lang="fr-CA" baseline="0" dirty="0" smtClean="0"/>
                        <a:t> régime paléo</a:t>
                      </a:r>
                      <a:endParaRPr lang="en-CA" dirty="0"/>
                    </a:p>
                  </a:txBody>
                  <a:tcPr/>
                </a:tc>
                <a:tc>
                  <a:txBody>
                    <a:bodyPr/>
                    <a:lstStyle/>
                    <a:p>
                      <a:r>
                        <a:rPr lang="fr-CA" dirty="0" smtClean="0"/>
                        <a:t>Post (</a:t>
                      </a:r>
                      <a:r>
                        <a:rPr lang="fr-CA" dirty="0" err="1" smtClean="0"/>
                        <a:t>IC,p</a:t>
                      </a:r>
                      <a:r>
                        <a:rPr lang="fr-CA" dirty="0" smtClean="0"/>
                        <a:t>)</a:t>
                      </a:r>
                      <a:endParaRPr lang="en-CA" dirty="0"/>
                    </a:p>
                  </a:txBody>
                  <a:tcPr/>
                </a:tc>
                <a:tc>
                  <a:txBody>
                    <a:bodyPr/>
                    <a:lstStyle/>
                    <a:p>
                      <a:r>
                        <a:rPr lang="fr-CA" dirty="0" smtClean="0"/>
                        <a:t>Pré régime de contrôle</a:t>
                      </a:r>
                      <a:endParaRPr lang="en-CA" dirty="0"/>
                    </a:p>
                  </a:txBody>
                  <a:tcPr/>
                </a:tc>
                <a:tc>
                  <a:txBody>
                    <a:bodyPr/>
                    <a:lstStyle/>
                    <a:p>
                      <a:r>
                        <a:rPr lang="fr-CA" dirty="0" smtClean="0"/>
                        <a:t>Post (</a:t>
                      </a:r>
                      <a:r>
                        <a:rPr lang="fr-CA" dirty="0" err="1" smtClean="0"/>
                        <a:t>IC,p</a:t>
                      </a:r>
                      <a:r>
                        <a:rPr lang="fr-CA" dirty="0" smtClean="0"/>
                        <a:t>)</a:t>
                      </a:r>
                      <a:endParaRPr lang="en-CA" dirty="0"/>
                    </a:p>
                  </a:txBody>
                  <a:tcPr/>
                </a:tc>
                <a:extLst>
                  <a:ext uri="{0D108BD9-81ED-4DB2-BD59-A6C34878D82A}">
                    <a16:rowId xmlns:a16="http://schemas.microsoft.com/office/drawing/2014/main" val="10000"/>
                  </a:ext>
                </a:extLst>
              </a:tr>
              <a:tr h="518458">
                <a:tc>
                  <a:txBody>
                    <a:bodyPr/>
                    <a:lstStyle/>
                    <a:p>
                      <a:pPr marL="457200" lvl="0" algn="l">
                        <a:lnSpc>
                          <a:spcPct val="115000"/>
                        </a:lnSpc>
                        <a:spcAft>
                          <a:spcPts val="0"/>
                        </a:spcAft>
                      </a:pPr>
                      <a:r>
                        <a:rPr lang="fr-CA" sz="1100" dirty="0" err="1" smtClean="0">
                          <a:effectLst/>
                          <a:latin typeface="+mn-lt"/>
                          <a:ea typeface="Calibri"/>
                          <a:cs typeface="Times New Roman"/>
                        </a:rPr>
                        <a:t>Jonsson</a:t>
                      </a:r>
                      <a:r>
                        <a:rPr lang="fr-CA" sz="1100" dirty="0" smtClean="0">
                          <a:effectLst/>
                          <a:latin typeface="+mn-lt"/>
                          <a:ea typeface="Calibri"/>
                          <a:cs typeface="Times New Roman"/>
                        </a:rPr>
                        <a:t> et al (13)</a:t>
                      </a:r>
                      <a:endParaRPr lang="en-CA" sz="1100" dirty="0">
                        <a:effectLst/>
                        <a:latin typeface="+mn-lt"/>
                        <a:ea typeface="Calibri"/>
                        <a:cs typeface="Times New Roman"/>
                      </a:endParaRPr>
                    </a:p>
                    <a:p>
                      <a:pPr marL="457200" lvl="0" algn="l">
                        <a:lnSpc>
                          <a:spcPct val="115000"/>
                        </a:lnSpc>
                        <a:spcAft>
                          <a:spcPts val="0"/>
                        </a:spcAft>
                      </a:pPr>
                      <a:r>
                        <a:rPr lang="en-CA" sz="1100" dirty="0">
                          <a:effectLst/>
                          <a:latin typeface="+mn-lt"/>
                          <a:ea typeface="Calibri"/>
                          <a:cs typeface="Times New Roman"/>
                        </a:rPr>
                        <a:t> </a:t>
                      </a:r>
                    </a:p>
                  </a:txBody>
                  <a:tcPr marL="68580" marR="68580" marT="0" marB="0"/>
                </a:tc>
                <a:tc>
                  <a:txBody>
                    <a:bodyPr/>
                    <a:lstStyle/>
                    <a:p>
                      <a:pPr marL="457200">
                        <a:lnSpc>
                          <a:spcPct val="115000"/>
                        </a:lnSpc>
                        <a:spcAft>
                          <a:spcPts val="0"/>
                        </a:spcAft>
                      </a:pPr>
                      <a:r>
                        <a:rPr lang="en-CA" sz="1100" dirty="0">
                          <a:effectLst/>
                          <a:latin typeface="+mn-lt"/>
                          <a:ea typeface="Calibri"/>
                          <a:cs typeface="Times New Roman"/>
                        </a:rPr>
                        <a:t>(n=7) 6.2+/- 0.2</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5.5 +/-0.7 (5.1 à 5.9, 0.0001)</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(n=6) </a:t>
                      </a:r>
                    </a:p>
                    <a:p>
                      <a:pPr marL="457200">
                        <a:lnSpc>
                          <a:spcPct val="115000"/>
                        </a:lnSpc>
                        <a:spcAft>
                          <a:spcPts val="0"/>
                        </a:spcAft>
                      </a:pPr>
                      <a:r>
                        <a:rPr lang="en-CA" sz="1100">
                          <a:effectLst/>
                          <a:latin typeface="+mn-lt"/>
                          <a:ea typeface="Calibri"/>
                          <a:cs typeface="Times New Roman"/>
                        </a:rPr>
                        <a:t>6.9 +/- 0.7</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5.9 +/- 0.9 (5.5 à 6.4, 0.001)</a:t>
                      </a:r>
                    </a:p>
                  </a:txBody>
                  <a:tcPr marL="68580" marR="68580" marT="0" marB="0"/>
                </a:tc>
                <a:extLst>
                  <a:ext uri="{0D108BD9-81ED-4DB2-BD59-A6C34878D82A}">
                    <a16:rowId xmlns:a16="http://schemas.microsoft.com/office/drawing/2014/main" val="10001"/>
                  </a:ext>
                </a:extLst>
              </a:tr>
              <a:tr h="518458">
                <a:tc>
                  <a:txBody>
                    <a:bodyPr/>
                    <a:lstStyle/>
                    <a:p>
                      <a:pPr marL="457200" lvl="0" algn="l">
                        <a:lnSpc>
                          <a:spcPct val="115000"/>
                        </a:lnSpc>
                        <a:spcAft>
                          <a:spcPts val="0"/>
                        </a:spcAft>
                      </a:pPr>
                      <a:r>
                        <a:rPr lang="en-CA" sz="1100" dirty="0" err="1">
                          <a:effectLst/>
                          <a:latin typeface="+mn-lt"/>
                          <a:ea typeface="Calibri"/>
                          <a:cs typeface="Times New Roman"/>
                        </a:rPr>
                        <a:t>Masharani</a:t>
                      </a:r>
                      <a:r>
                        <a:rPr lang="en-CA" sz="1100" dirty="0">
                          <a:effectLst/>
                          <a:latin typeface="+mn-lt"/>
                          <a:ea typeface="Calibri"/>
                          <a:cs typeface="Times New Roman"/>
                        </a:rPr>
                        <a:t> </a:t>
                      </a:r>
                      <a:r>
                        <a:rPr lang="fr-CA" sz="1100" dirty="0" smtClean="0">
                          <a:effectLst/>
                          <a:latin typeface="+mn-lt"/>
                          <a:ea typeface="Calibri"/>
                          <a:cs typeface="Times New Roman"/>
                        </a:rPr>
                        <a:t>et al </a:t>
                      </a:r>
                      <a:r>
                        <a:rPr lang="en-CA" sz="1100" dirty="0" smtClean="0">
                          <a:effectLst/>
                          <a:latin typeface="+mn-lt"/>
                          <a:ea typeface="Calibri"/>
                          <a:cs typeface="Times New Roman"/>
                        </a:rPr>
                        <a:t>(</a:t>
                      </a:r>
                      <a:r>
                        <a:rPr lang="en-CA" sz="1100" dirty="0">
                          <a:effectLst/>
                          <a:latin typeface="+mn-lt"/>
                          <a:ea typeface="Calibri"/>
                          <a:cs typeface="Times New Roman"/>
                        </a:rPr>
                        <a:t>24) </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(n=14) 7.0 +/- 1.5</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-0.3+/-0.49 (0.04)</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(n=10) 7.3 +/-2.1</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-0.18+/-0.24 (0.04)</a:t>
                      </a:r>
                    </a:p>
                  </a:txBody>
                  <a:tcPr marL="68580" marR="68580" marT="0" marB="0"/>
                </a:tc>
                <a:extLst>
                  <a:ext uri="{0D108BD9-81ED-4DB2-BD59-A6C34878D82A}">
                    <a16:rowId xmlns:a16="http://schemas.microsoft.com/office/drawing/2014/main" val="10002"/>
                  </a:ext>
                </a:extLst>
              </a:tr>
              <a:tr h="518458">
                <a:tc>
                  <a:txBody>
                    <a:bodyPr/>
                    <a:lstStyle/>
                    <a:p>
                      <a:pPr lvl="0" algn="l"/>
                      <a:r>
                        <a:rPr lang="fr-CA" sz="1100" dirty="0" smtClean="0">
                          <a:effectLst/>
                          <a:latin typeface="+mn-lt"/>
                          <a:cs typeface="Times New Roman"/>
                        </a:rPr>
                        <a:t>               </a:t>
                      </a:r>
                      <a:r>
                        <a:rPr lang="fr-CA" sz="1100" dirty="0" err="1" smtClean="0">
                          <a:effectLst/>
                          <a:latin typeface="+mn-lt"/>
                          <a:cs typeface="Times New Roman"/>
                        </a:rPr>
                        <a:t>Linderburg</a:t>
                      </a:r>
                      <a:r>
                        <a:rPr lang="fr-CA" sz="1100" dirty="0" smtClean="0">
                          <a:effectLst/>
                          <a:latin typeface="+mn-lt"/>
                          <a:cs typeface="Times New Roman"/>
                        </a:rPr>
                        <a:t> </a:t>
                      </a:r>
                      <a:r>
                        <a:rPr lang="fr-CA" sz="1100" dirty="0" smtClean="0">
                          <a:effectLst/>
                          <a:latin typeface="+mn-lt"/>
                          <a:ea typeface="Calibri"/>
                          <a:cs typeface="Times New Roman"/>
                        </a:rPr>
                        <a:t>et al </a:t>
                      </a:r>
                      <a:r>
                        <a:rPr lang="fr-CA" sz="1100" dirty="0" smtClean="0">
                          <a:effectLst/>
                          <a:latin typeface="+mn-lt"/>
                          <a:cs typeface="Times New Roman"/>
                        </a:rPr>
                        <a:t>(29)</a:t>
                      </a:r>
                      <a:endParaRPr lang="en-CA" sz="1100" dirty="0">
                        <a:effectLst/>
                        <a:latin typeface="+mn-lt"/>
                        <a:cs typeface="Times New Roman"/>
                      </a:endParaRP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(n=14) 4.8 +/-0.3</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-0.24+/-0.29 (-0.40 à -0.07, 0.01)</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(n=15) 4.9+/- 0.8</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-0.19+/-0.36 (-0.36 à +0.01)</a:t>
                      </a:r>
                    </a:p>
                  </a:txBody>
                  <a:tcPr marL="68580" marR="68580" marT="0" marB="0"/>
                </a:tc>
                <a:extLst>
                  <a:ext uri="{0D108BD9-81ED-4DB2-BD59-A6C34878D82A}">
                    <a16:rowId xmlns:a16="http://schemas.microsoft.com/office/drawing/2014/main" val="10003"/>
                  </a:ext>
                </a:extLst>
              </a:tr>
              <a:tr h="518458">
                <a:tc>
                  <a:txBody>
                    <a:bodyPr/>
                    <a:lstStyle/>
                    <a:p>
                      <a:pPr marL="457200" lvl="0" algn="l">
                        <a:lnSpc>
                          <a:spcPct val="115000"/>
                        </a:lnSpc>
                        <a:spcAft>
                          <a:spcPts val="0"/>
                        </a:spcAft>
                      </a:pPr>
                      <a:r>
                        <a:rPr lang="fr-FR" sz="1100" dirty="0">
                          <a:effectLst/>
                          <a:latin typeface="+mn-lt"/>
                          <a:ea typeface="Calibri"/>
                          <a:cs typeface="Times New Roman"/>
                        </a:rPr>
                        <a:t>Fontes </a:t>
                      </a:r>
                      <a:r>
                        <a:rPr lang="fr-CA" sz="1100" dirty="0" smtClean="0">
                          <a:effectLst/>
                          <a:latin typeface="+mn-lt"/>
                          <a:ea typeface="Calibri"/>
                          <a:cs typeface="Times New Roman"/>
                        </a:rPr>
                        <a:t>et al </a:t>
                      </a:r>
                      <a:r>
                        <a:rPr lang="fr-FR" sz="1100" dirty="0" smtClean="0">
                          <a:effectLst/>
                          <a:latin typeface="+mn-lt"/>
                          <a:ea typeface="Calibri"/>
                          <a:cs typeface="Times New Roman"/>
                        </a:rPr>
                        <a:t>(</a:t>
                      </a:r>
                      <a:r>
                        <a:rPr lang="fr-FR" sz="1100" dirty="0">
                          <a:effectLst/>
                          <a:latin typeface="+mn-lt"/>
                          <a:ea typeface="Calibri"/>
                          <a:cs typeface="Times New Roman"/>
                        </a:rPr>
                        <a:t>13)</a:t>
                      </a:r>
                      <a:endParaRPr lang="en-CA" sz="1100" dirty="0">
                        <a:effectLst/>
                        <a:latin typeface="+mn-lt"/>
                        <a:ea typeface="Calibri"/>
                        <a:cs typeface="Times New Roman"/>
                      </a:endParaRPr>
                    </a:p>
                    <a:p>
                      <a:pPr marL="457200" lvl="0" algn="l">
                        <a:lnSpc>
                          <a:spcPct val="115000"/>
                        </a:lnSpc>
                        <a:spcAft>
                          <a:spcPts val="0"/>
                        </a:spcAft>
                      </a:pPr>
                      <a:r>
                        <a:rPr lang="fr-FR" sz="1100" dirty="0">
                          <a:effectLst/>
                          <a:latin typeface="+mn-lt"/>
                          <a:ea typeface="Calibri"/>
                          <a:cs typeface="Times New Roman"/>
                        </a:rPr>
                        <a:t> </a:t>
                      </a:r>
                      <a:endParaRPr lang="en-CA" sz="1100" dirty="0">
                        <a:effectLst/>
                        <a:latin typeface="+mn-lt"/>
                        <a:ea typeface="Calibri"/>
                        <a:cs typeface="Times New Roman"/>
                      </a:endParaRPr>
                    </a:p>
                  </a:txBody>
                  <a:tcPr marL="68580" marR="68580" marT="0" marB="0"/>
                </a:tc>
                <a:tc>
                  <a:txBody>
                    <a:bodyPr/>
                    <a:lstStyle/>
                    <a:p>
                      <a:pPr marL="457200">
                        <a:lnSpc>
                          <a:spcPct val="115000"/>
                        </a:lnSpc>
                        <a:spcAft>
                          <a:spcPts val="0"/>
                        </a:spcAft>
                      </a:pPr>
                      <a:r>
                        <a:rPr lang="fr-FR" sz="1100">
                          <a:effectLst/>
                          <a:latin typeface="+mn-lt"/>
                          <a:ea typeface="Calibri"/>
                          <a:cs typeface="Times New Roman"/>
                        </a:rPr>
                        <a:t>######</a:t>
                      </a:r>
                      <a:endParaRPr lang="en-CA" sz="1100">
                        <a:effectLst/>
                        <a:latin typeface="+mn-lt"/>
                        <a:ea typeface="Calibri"/>
                        <a:cs typeface="Times New Roman"/>
                      </a:endParaRPr>
                    </a:p>
                  </a:txBody>
                  <a:tcPr marL="68580" marR="68580" marT="0" marB="0"/>
                </a:tc>
                <a:tc>
                  <a:txBody>
                    <a:bodyPr/>
                    <a:lstStyle/>
                    <a:p>
                      <a:pPr marL="457200">
                        <a:lnSpc>
                          <a:spcPct val="115000"/>
                        </a:lnSpc>
                        <a:spcAft>
                          <a:spcPts val="0"/>
                        </a:spcAft>
                      </a:pPr>
                      <a:r>
                        <a:rPr lang="fr-FR" sz="1100">
                          <a:effectLst/>
                          <a:latin typeface="+mn-lt"/>
                          <a:ea typeface="Calibri"/>
                          <a:cs typeface="Times New Roman"/>
                        </a:rPr>
                        <a:t>#####</a:t>
                      </a:r>
                      <a:endParaRPr lang="en-CA" sz="1100">
                        <a:effectLst/>
                        <a:latin typeface="+mn-lt"/>
                        <a:ea typeface="Calibri"/>
                        <a:cs typeface="Times New Roman"/>
                      </a:endParaRPr>
                    </a:p>
                  </a:txBody>
                  <a:tcPr marL="68580" marR="68580" marT="0" marB="0"/>
                </a:tc>
                <a:tc>
                  <a:txBody>
                    <a:bodyPr/>
                    <a:lstStyle/>
                    <a:p>
                      <a:pPr marL="457200">
                        <a:lnSpc>
                          <a:spcPct val="115000"/>
                        </a:lnSpc>
                        <a:spcAft>
                          <a:spcPts val="0"/>
                        </a:spcAft>
                      </a:pPr>
                      <a:r>
                        <a:rPr lang="fr-FR" sz="1100">
                          <a:effectLst/>
                          <a:latin typeface="+mn-lt"/>
                          <a:ea typeface="Calibri"/>
                          <a:cs typeface="Times New Roman"/>
                        </a:rPr>
                        <a:t>####</a:t>
                      </a:r>
                      <a:endParaRPr lang="en-CA" sz="1100">
                        <a:effectLst/>
                        <a:latin typeface="+mn-lt"/>
                        <a:ea typeface="Calibri"/>
                        <a:cs typeface="Times New Roman"/>
                      </a:endParaRPr>
                    </a:p>
                  </a:txBody>
                  <a:tcPr marL="68580" marR="68580" marT="0" marB="0"/>
                </a:tc>
                <a:tc>
                  <a:txBody>
                    <a:bodyPr/>
                    <a:lstStyle/>
                    <a:p>
                      <a:pPr marL="457200">
                        <a:lnSpc>
                          <a:spcPct val="115000"/>
                        </a:lnSpc>
                        <a:spcAft>
                          <a:spcPts val="0"/>
                        </a:spcAft>
                      </a:pPr>
                      <a:r>
                        <a:rPr lang="fr-FR" sz="1100" dirty="0">
                          <a:effectLst/>
                          <a:latin typeface="+mn-lt"/>
                          <a:ea typeface="Calibri"/>
                          <a:cs typeface="Times New Roman"/>
                        </a:rPr>
                        <a:t>#####</a:t>
                      </a:r>
                      <a:endParaRPr lang="en-CA" sz="1100" dirty="0">
                        <a:effectLst/>
                        <a:latin typeface="+mn-lt"/>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04869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Résultats: Tension </a:t>
            </a:r>
            <a:r>
              <a:rPr lang="fr-CA" dirty="0" err="1" smtClean="0"/>
              <a:t>arterielle</a:t>
            </a:r>
            <a:r>
              <a:rPr lang="fr-CA" dirty="0" smtClean="0"/>
              <a:t> (</a:t>
            </a:r>
            <a:r>
              <a:rPr lang="fr-CA" dirty="0" err="1" smtClean="0"/>
              <a:t>mmHg</a:t>
            </a:r>
            <a:r>
              <a:rPr lang="fr-CA" dirty="0" smtClean="0"/>
              <a:t>)</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7530870"/>
              </p:ext>
            </p:extLst>
          </p:nvPr>
        </p:nvGraphicFramePr>
        <p:xfrm>
          <a:off x="457200" y="2348880"/>
          <a:ext cx="7620000" cy="4009942"/>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tblGrid>
              <a:tr h="518458">
                <a:tc>
                  <a:txBody>
                    <a:bodyPr/>
                    <a:lstStyle/>
                    <a:p>
                      <a:r>
                        <a:rPr lang="fr-CA" dirty="0" smtClean="0"/>
                        <a:t>Étude (n)</a:t>
                      </a:r>
                    </a:p>
                  </a:txBody>
                  <a:tcPr/>
                </a:tc>
                <a:tc>
                  <a:txBody>
                    <a:bodyPr/>
                    <a:lstStyle/>
                    <a:p>
                      <a:r>
                        <a:rPr lang="fr-CA" dirty="0" smtClean="0"/>
                        <a:t>Pré</a:t>
                      </a:r>
                      <a:r>
                        <a:rPr lang="fr-CA" baseline="0" dirty="0" smtClean="0"/>
                        <a:t> régime paléo</a:t>
                      </a:r>
                      <a:endParaRPr lang="en-CA" dirty="0"/>
                    </a:p>
                  </a:txBody>
                  <a:tcPr/>
                </a:tc>
                <a:tc>
                  <a:txBody>
                    <a:bodyPr/>
                    <a:lstStyle/>
                    <a:p>
                      <a:r>
                        <a:rPr lang="fr-CA" dirty="0" smtClean="0"/>
                        <a:t>Post (</a:t>
                      </a:r>
                      <a:r>
                        <a:rPr lang="fr-CA" dirty="0" err="1" smtClean="0"/>
                        <a:t>IC,p</a:t>
                      </a:r>
                      <a:r>
                        <a:rPr lang="fr-CA" dirty="0" smtClean="0"/>
                        <a:t>)</a:t>
                      </a:r>
                      <a:endParaRPr lang="en-CA" dirty="0"/>
                    </a:p>
                  </a:txBody>
                  <a:tcPr/>
                </a:tc>
                <a:tc>
                  <a:txBody>
                    <a:bodyPr/>
                    <a:lstStyle/>
                    <a:p>
                      <a:r>
                        <a:rPr lang="fr-CA" dirty="0" smtClean="0"/>
                        <a:t>Pré régime de contrôle</a:t>
                      </a:r>
                      <a:endParaRPr lang="en-CA" dirty="0"/>
                    </a:p>
                  </a:txBody>
                  <a:tcPr/>
                </a:tc>
                <a:tc>
                  <a:txBody>
                    <a:bodyPr/>
                    <a:lstStyle/>
                    <a:p>
                      <a:r>
                        <a:rPr lang="fr-CA" dirty="0" smtClean="0"/>
                        <a:t>Post (</a:t>
                      </a:r>
                      <a:r>
                        <a:rPr lang="fr-CA" dirty="0" err="1" smtClean="0"/>
                        <a:t>IC,p</a:t>
                      </a:r>
                      <a:r>
                        <a:rPr lang="fr-CA" dirty="0" smtClean="0"/>
                        <a:t>)</a:t>
                      </a:r>
                      <a:endParaRPr lang="en-CA" dirty="0"/>
                    </a:p>
                  </a:txBody>
                  <a:tcPr/>
                </a:tc>
                <a:extLst>
                  <a:ext uri="{0D108BD9-81ED-4DB2-BD59-A6C34878D82A}">
                    <a16:rowId xmlns:a16="http://schemas.microsoft.com/office/drawing/2014/main" val="10000"/>
                  </a:ext>
                </a:extLst>
              </a:tr>
              <a:tr h="518458">
                <a:tc>
                  <a:txBody>
                    <a:bodyPr/>
                    <a:lstStyle/>
                    <a:p>
                      <a:pPr marL="457200" lvl="0" algn="l">
                        <a:lnSpc>
                          <a:spcPct val="115000"/>
                        </a:lnSpc>
                        <a:spcAft>
                          <a:spcPts val="0"/>
                        </a:spcAft>
                      </a:pPr>
                      <a:r>
                        <a:rPr lang="fr-CA" sz="1100" dirty="0" err="1" smtClean="0">
                          <a:effectLst/>
                          <a:latin typeface="+mn-lt"/>
                          <a:ea typeface="Calibri"/>
                          <a:cs typeface="Times New Roman"/>
                        </a:rPr>
                        <a:t>Jonsson</a:t>
                      </a:r>
                      <a:r>
                        <a:rPr lang="fr-CA" sz="1100" dirty="0" smtClean="0">
                          <a:effectLst/>
                          <a:latin typeface="+mn-lt"/>
                          <a:ea typeface="Calibri"/>
                          <a:cs typeface="Times New Roman"/>
                        </a:rPr>
                        <a:t> et al (13)</a:t>
                      </a:r>
                      <a:endParaRPr lang="en-CA" sz="1100" dirty="0">
                        <a:effectLst/>
                        <a:latin typeface="+mn-lt"/>
                        <a:ea typeface="Calibri"/>
                        <a:cs typeface="Times New Roman"/>
                      </a:endParaRPr>
                    </a:p>
                    <a:p>
                      <a:pPr marL="457200" lvl="0" algn="l">
                        <a:lnSpc>
                          <a:spcPct val="115000"/>
                        </a:lnSpc>
                        <a:spcAft>
                          <a:spcPts val="0"/>
                        </a:spcAft>
                      </a:pPr>
                      <a:r>
                        <a:rPr lang="en-CA" sz="1100" dirty="0">
                          <a:effectLst/>
                          <a:latin typeface="+mn-lt"/>
                          <a:ea typeface="Calibri"/>
                          <a:cs typeface="Times New Roman"/>
                        </a:rPr>
                        <a:t> </a:t>
                      </a:r>
                    </a:p>
                  </a:txBody>
                  <a:tcPr marL="68580" marR="68580" marT="0" marB="0"/>
                </a:tc>
                <a:tc>
                  <a:txBody>
                    <a:bodyPr/>
                    <a:lstStyle/>
                    <a:p>
                      <a:pPr marL="457200">
                        <a:lnSpc>
                          <a:spcPct val="115000"/>
                        </a:lnSpc>
                        <a:spcAft>
                          <a:spcPts val="0"/>
                        </a:spcAft>
                      </a:pPr>
                      <a:r>
                        <a:rPr lang="en-CA" sz="1100" dirty="0">
                          <a:effectLst/>
                          <a:latin typeface="+mn-lt"/>
                          <a:ea typeface="Calibri"/>
                          <a:cs typeface="Times New Roman"/>
                        </a:rPr>
                        <a:t>(n=7)</a:t>
                      </a:r>
                    </a:p>
                    <a:p>
                      <a:pPr marL="457200">
                        <a:lnSpc>
                          <a:spcPct val="115000"/>
                        </a:lnSpc>
                        <a:spcAft>
                          <a:spcPts val="0"/>
                        </a:spcAft>
                      </a:pPr>
                      <a:r>
                        <a:rPr lang="en-CA" sz="1100" dirty="0">
                          <a:effectLst/>
                          <a:latin typeface="+mn-lt"/>
                          <a:ea typeface="Calibri"/>
                          <a:cs typeface="Times New Roman"/>
                        </a:rPr>
                        <a:t>TAS=156 +/- 23</a:t>
                      </a:r>
                    </a:p>
                    <a:p>
                      <a:pPr marL="457200">
                        <a:lnSpc>
                          <a:spcPct val="115000"/>
                        </a:lnSpc>
                        <a:spcAft>
                          <a:spcPts val="0"/>
                        </a:spcAft>
                      </a:pPr>
                      <a:r>
                        <a:rPr lang="en-CA" sz="1100" dirty="0">
                          <a:effectLst/>
                          <a:latin typeface="+mn-lt"/>
                          <a:ea typeface="Calibri"/>
                          <a:cs typeface="Times New Roman"/>
                        </a:rPr>
                        <a:t>TAD=83 +/- 11</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 </a:t>
                      </a:r>
                    </a:p>
                    <a:p>
                      <a:pPr marL="457200">
                        <a:lnSpc>
                          <a:spcPct val="115000"/>
                        </a:lnSpc>
                        <a:spcAft>
                          <a:spcPts val="0"/>
                        </a:spcAft>
                      </a:pPr>
                      <a:r>
                        <a:rPr lang="en-CA" sz="1100">
                          <a:effectLst/>
                          <a:latin typeface="+mn-lt"/>
                          <a:ea typeface="Calibri"/>
                          <a:cs typeface="Times New Roman"/>
                        </a:rPr>
                        <a:t>TAS=140 +/- 12, (134-147, 0.048)</a:t>
                      </a:r>
                    </a:p>
                    <a:p>
                      <a:pPr marL="457200">
                        <a:lnSpc>
                          <a:spcPct val="115000"/>
                        </a:lnSpc>
                        <a:spcAft>
                          <a:spcPts val="0"/>
                        </a:spcAft>
                      </a:pPr>
                      <a:r>
                        <a:rPr lang="en-CA" sz="1100">
                          <a:effectLst/>
                          <a:latin typeface="+mn-lt"/>
                          <a:ea typeface="Calibri"/>
                          <a:cs typeface="Times New Roman"/>
                        </a:rPr>
                        <a:t>TAD=79+/-6, (76 à 82, 0.06)</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(n=6)</a:t>
                      </a:r>
                    </a:p>
                    <a:p>
                      <a:pPr marL="457200">
                        <a:lnSpc>
                          <a:spcPct val="115000"/>
                        </a:lnSpc>
                        <a:spcAft>
                          <a:spcPts val="0"/>
                        </a:spcAft>
                      </a:pPr>
                      <a:r>
                        <a:rPr lang="en-CA" sz="1100">
                          <a:effectLst/>
                          <a:latin typeface="+mn-lt"/>
                          <a:ea typeface="Calibri"/>
                          <a:cs typeface="Times New Roman"/>
                        </a:rPr>
                        <a:t>TAS=144 +/- 18</a:t>
                      </a:r>
                    </a:p>
                    <a:p>
                      <a:pPr marL="457200">
                        <a:lnSpc>
                          <a:spcPct val="115000"/>
                        </a:lnSpc>
                        <a:spcAft>
                          <a:spcPts val="0"/>
                        </a:spcAft>
                      </a:pPr>
                      <a:r>
                        <a:rPr lang="en-CA" sz="1100">
                          <a:effectLst/>
                          <a:latin typeface="+mn-lt"/>
                          <a:ea typeface="Calibri"/>
                          <a:cs typeface="Times New Roman"/>
                        </a:rPr>
                        <a:t>TAD=84+/-9</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 </a:t>
                      </a:r>
                    </a:p>
                    <a:p>
                      <a:pPr marL="457200">
                        <a:lnSpc>
                          <a:spcPct val="115000"/>
                        </a:lnSpc>
                        <a:spcAft>
                          <a:spcPts val="0"/>
                        </a:spcAft>
                      </a:pPr>
                      <a:r>
                        <a:rPr lang="en-CA" sz="1100">
                          <a:effectLst/>
                          <a:latin typeface="+mn-lt"/>
                          <a:ea typeface="Calibri"/>
                          <a:cs typeface="Times New Roman"/>
                        </a:rPr>
                        <a:t>TAS=149+/- 22 (137-161, 0.7)</a:t>
                      </a:r>
                    </a:p>
                    <a:p>
                      <a:pPr marL="457200">
                        <a:lnSpc>
                          <a:spcPct val="115000"/>
                        </a:lnSpc>
                        <a:spcAft>
                          <a:spcPts val="0"/>
                        </a:spcAft>
                      </a:pPr>
                      <a:r>
                        <a:rPr lang="en-CA" sz="1100">
                          <a:effectLst/>
                          <a:latin typeface="+mn-lt"/>
                          <a:ea typeface="Calibri"/>
                          <a:cs typeface="Times New Roman"/>
                        </a:rPr>
                        <a:t>TAD=83 +/-9 (78 à 88, 0.7)</a:t>
                      </a:r>
                    </a:p>
                  </a:txBody>
                  <a:tcPr marL="68580" marR="68580" marT="0" marB="0"/>
                </a:tc>
                <a:extLst>
                  <a:ext uri="{0D108BD9-81ED-4DB2-BD59-A6C34878D82A}">
                    <a16:rowId xmlns:a16="http://schemas.microsoft.com/office/drawing/2014/main" val="10001"/>
                  </a:ext>
                </a:extLst>
              </a:tr>
              <a:tr h="518458">
                <a:tc>
                  <a:txBody>
                    <a:bodyPr/>
                    <a:lstStyle/>
                    <a:p>
                      <a:pPr marL="457200" lvl="0" algn="l">
                        <a:lnSpc>
                          <a:spcPct val="115000"/>
                        </a:lnSpc>
                        <a:spcAft>
                          <a:spcPts val="0"/>
                        </a:spcAft>
                      </a:pPr>
                      <a:r>
                        <a:rPr lang="en-CA" sz="1100" dirty="0" err="1">
                          <a:effectLst/>
                          <a:latin typeface="+mn-lt"/>
                          <a:ea typeface="Calibri"/>
                          <a:cs typeface="Times New Roman"/>
                        </a:rPr>
                        <a:t>Masharani</a:t>
                      </a:r>
                      <a:r>
                        <a:rPr lang="en-CA" sz="1100" dirty="0">
                          <a:effectLst/>
                          <a:latin typeface="+mn-lt"/>
                          <a:ea typeface="Calibri"/>
                          <a:cs typeface="Times New Roman"/>
                        </a:rPr>
                        <a:t> </a:t>
                      </a:r>
                      <a:r>
                        <a:rPr lang="fr-CA" sz="1100" dirty="0" smtClean="0">
                          <a:effectLst/>
                          <a:latin typeface="+mn-lt"/>
                          <a:ea typeface="Calibri"/>
                          <a:cs typeface="Times New Roman"/>
                        </a:rPr>
                        <a:t>et al </a:t>
                      </a:r>
                      <a:r>
                        <a:rPr lang="en-CA" sz="1100" dirty="0" smtClean="0">
                          <a:effectLst/>
                          <a:latin typeface="+mn-lt"/>
                          <a:ea typeface="Calibri"/>
                          <a:cs typeface="Times New Roman"/>
                        </a:rPr>
                        <a:t>(</a:t>
                      </a:r>
                      <a:r>
                        <a:rPr lang="en-CA" sz="1100" dirty="0">
                          <a:effectLst/>
                          <a:latin typeface="+mn-lt"/>
                          <a:ea typeface="Calibri"/>
                          <a:cs typeface="Times New Roman"/>
                        </a:rPr>
                        <a:t>24) </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(n=14)</a:t>
                      </a:r>
                    </a:p>
                    <a:p>
                      <a:pPr marL="457200">
                        <a:lnSpc>
                          <a:spcPct val="115000"/>
                        </a:lnSpc>
                        <a:spcAft>
                          <a:spcPts val="0"/>
                        </a:spcAft>
                      </a:pPr>
                      <a:r>
                        <a:rPr lang="en-CA" sz="1100">
                          <a:effectLst/>
                          <a:latin typeface="+mn-lt"/>
                          <a:ea typeface="Calibri"/>
                          <a:cs typeface="Times New Roman"/>
                        </a:rPr>
                        <a:t>TAS=121+/-16</a:t>
                      </a:r>
                    </a:p>
                    <a:p>
                      <a:pPr marL="457200">
                        <a:lnSpc>
                          <a:spcPct val="115000"/>
                        </a:lnSpc>
                        <a:spcAft>
                          <a:spcPts val="0"/>
                        </a:spcAft>
                      </a:pPr>
                      <a:r>
                        <a:rPr lang="en-CA" sz="1100">
                          <a:effectLst/>
                          <a:latin typeface="+mn-lt"/>
                          <a:ea typeface="Calibri"/>
                          <a:cs typeface="Times New Roman"/>
                        </a:rPr>
                        <a:t>TAD=68+/-7</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 </a:t>
                      </a:r>
                    </a:p>
                    <a:p>
                      <a:pPr marL="457200">
                        <a:lnSpc>
                          <a:spcPct val="115000"/>
                        </a:lnSpc>
                        <a:spcAft>
                          <a:spcPts val="0"/>
                        </a:spcAft>
                      </a:pPr>
                      <a:r>
                        <a:rPr lang="en-CA" sz="1100">
                          <a:effectLst/>
                          <a:latin typeface="+mn-lt"/>
                          <a:ea typeface="Calibri"/>
                          <a:cs typeface="Times New Roman"/>
                        </a:rPr>
                        <a:t>TAS=-4 +/-12 (0.2)</a:t>
                      </a:r>
                    </a:p>
                    <a:p>
                      <a:pPr marL="457200">
                        <a:lnSpc>
                          <a:spcPct val="115000"/>
                        </a:lnSpc>
                        <a:spcAft>
                          <a:spcPts val="0"/>
                        </a:spcAft>
                      </a:pPr>
                      <a:r>
                        <a:rPr lang="en-CA" sz="1100">
                          <a:effectLst/>
                          <a:latin typeface="+mn-lt"/>
                          <a:ea typeface="Calibri"/>
                          <a:cs typeface="Times New Roman"/>
                        </a:rPr>
                        <a:t>TAD=-1+/-6(0.3)</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(n=10)</a:t>
                      </a:r>
                    </a:p>
                    <a:p>
                      <a:pPr marL="457200">
                        <a:lnSpc>
                          <a:spcPct val="115000"/>
                        </a:lnSpc>
                        <a:spcAft>
                          <a:spcPts val="0"/>
                        </a:spcAft>
                      </a:pPr>
                      <a:r>
                        <a:rPr lang="en-CA" sz="1100">
                          <a:effectLst/>
                          <a:latin typeface="+mn-lt"/>
                          <a:ea typeface="Calibri"/>
                          <a:cs typeface="Times New Roman"/>
                        </a:rPr>
                        <a:t>TAS=125 +/-11</a:t>
                      </a:r>
                    </a:p>
                    <a:p>
                      <a:pPr marL="457200">
                        <a:lnSpc>
                          <a:spcPct val="115000"/>
                        </a:lnSpc>
                        <a:spcAft>
                          <a:spcPts val="0"/>
                        </a:spcAft>
                      </a:pPr>
                      <a:r>
                        <a:rPr lang="en-CA" sz="1100">
                          <a:effectLst/>
                          <a:latin typeface="+mn-lt"/>
                          <a:ea typeface="Calibri"/>
                          <a:cs typeface="Times New Roman"/>
                        </a:rPr>
                        <a:t>TAD=68+/-7</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 </a:t>
                      </a:r>
                    </a:p>
                    <a:p>
                      <a:pPr marL="457200">
                        <a:lnSpc>
                          <a:spcPct val="115000"/>
                        </a:lnSpc>
                        <a:spcBef>
                          <a:spcPts val="1200"/>
                        </a:spcBef>
                        <a:spcAft>
                          <a:spcPts val="0"/>
                        </a:spcAft>
                      </a:pPr>
                      <a:r>
                        <a:rPr lang="en-CA" sz="1100">
                          <a:effectLst/>
                          <a:latin typeface="+mn-lt"/>
                          <a:ea typeface="Calibri"/>
                          <a:cs typeface="Times New Roman"/>
                        </a:rPr>
                        <a:t>TAS=-2+/-13 (0.7)</a:t>
                      </a:r>
                    </a:p>
                    <a:p>
                      <a:pPr marL="457200">
                        <a:lnSpc>
                          <a:spcPct val="115000"/>
                        </a:lnSpc>
                        <a:spcAft>
                          <a:spcPts val="0"/>
                        </a:spcAft>
                      </a:pPr>
                      <a:r>
                        <a:rPr lang="en-CA" sz="1100">
                          <a:effectLst/>
                          <a:latin typeface="+mn-lt"/>
                          <a:ea typeface="Calibri"/>
                          <a:cs typeface="Times New Roman"/>
                        </a:rPr>
                        <a:t>TAD=0+/-12 (0.9)</a:t>
                      </a:r>
                    </a:p>
                  </a:txBody>
                  <a:tcPr marL="68580" marR="68580" marT="0" marB="0"/>
                </a:tc>
                <a:extLst>
                  <a:ext uri="{0D108BD9-81ED-4DB2-BD59-A6C34878D82A}">
                    <a16:rowId xmlns:a16="http://schemas.microsoft.com/office/drawing/2014/main" val="10002"/>
                  </a:ext>
                </a:extLst>
              </a:tr>
              <a:tr h="518458">
                <a:tc>
                  <a:txBody>
                    <a:bodyPr/>
                    <a:lstStyle/>
                    <a:p>
                      <a:pPr lvl="0" algn="l"/>
                      <a:r>
                        <a:rPr lang="fr-CA" sz="1100" dirty="0" smtClean="0">
                          <a:effectLst/>
                          <a:latin typeface="+mn-lt"/>
                          <a:cs typeface="Times New Roman"/>
                        </a:rPr>
                        <a:t>               </a:t>
                      </a:r>
                      <a:r>
                        <a:rPr lang="fr-CA" sz="1100" dirty="0" err="1" smtClean="0">
                          <a:effectLst/>
                          <a:latin typeface="+mn-lt"/>
                          <a:cs typeface="Times New Roman"/>
                        </a:rPr>
                        <a:t>Linderburg</a:t>
                      </a:r>
                      <a:r>
                        <a:rPr lang="fr-CA" sz="1100" dirty="0" smtClean="0">
                          <a:effectLst/>
                          <a:latin typeface="+mn-lt"/>
                          <a:cs typeface="Times New Roman"/>
                        </a:rPr>
                        <a:t> </a:t>
                      </a:r>
                      <a:r>
                        <a:rPr lang="fr-CA" sz="1100" dirty="0" smtClean="0">
                          <a:effectLst/>
                          <a:latin typeface="+mn-lt"/>
                          <a:ea typeface="Calibri"/>
                          <a:cs typeface="Times New Roman"/>
                        </a:rPr>
                        <a:t>et al </a:t>
                      </a:r>
                      <a:r>
                        <a:rPr lang="fr-CA" sz="1100" dirty="0" smtClean="0">
                          <a:effectLst/>
                          <a:latin typeface="+mn-lt"/>
                          <a:cs typeface="Times New Roman"/>
                        </a:rPr>
                        <a:t>(29)</a:t>
                      </a:r>
                      <a:endParaRPr lang="en-CA" sz="1100" dirty="0">
                        <a:effectLst/>
                        <a:latin typeface="+mn-lt"/>
                        <a:cs typeface="Times New Roman"/>
                      </a:endParaRP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(n=14)</a:t>
                      </a:r>
                    </a:p>
                    <a:p>
                      <a:pPr marL="457200">
                        <a:lnSpc>
                          <a:spcPct val="115000"/>
                        </a:lnSpc>
                        <a:spcAft>
                          <a:spcPts val="0"/>
                        </a:spcAft>
                      </a:pPr>
                      <a:r>
                        <a:rPr lang="en-CA" sz="1100">
                          <a:effectLst/>
                          <a:latin typeface="+mn-lt"/>
                          <a:ea typeface="Calibri"/>
                          <a:cs typeface="Times New Roman"/>
                        </a:rPr>
                        <a:t>TAS=132+/-12</a:t>
                      </a:r>
                    </a:p>
                    <a:p>
                      <a:pPr marL="457200">
                        <a:lnSpc>
                          <a:spcPct val="115000"/>
                        </a:lnSpc>
                        <a:spcAft>
                          <a:spcPts val="0"/>
                        </a:spcAft>
                      </a:pPr>
                      <a:r>
                        <a:rPr lang="en-CA" sz="1100">
                          <a:effectLst/>
                          <a:latin typeface="+mn-lt"/>
                          <a:ea typeface="Calibri"/>
                          <a:cs typeface="Times New Roman"/>
                        </a:rPr>
                        <a:t>TAD=77+/-9</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 </a:t>
                      </a:r>
                    </a:p>
                    <a:p>
                      <a:pPr marL="457200">
                        <a:lnSpc>
                          <a:spcPct val="115000"/>
                        </a:lnSpc>
                        <a:spcAft>
                          <a:spcPts val="0"/>
                        </a:spcAft>
                      </a:pPr>
                      <a:r>
                        <a:rPr lang="en-CA" sz="1100">
                          <a:effectLst/>
                          <a:latin typeface="+mn-lt"/>
                          <a:ea typeface="Calibri"/>
                          <a:cs typeface="Times New Roman"/>
                        </a:rPr>
                        <a:t>####</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(n=15)</a:t>
                      </a:r>
                    </a:p>
                    <a:p>
                      <a:pPr marL="457200">
                        <a:lnSpc>
                          <a:spcPct val="115000"/>
                        </a:lnSpc>
                        <a:spcAft>
                          <a:spcPts val="0"/>
                        </a:spcAft>
                      </a:pPr>
                      <a:r>
                        <a:rPr lang="en-CA" sz="1100">
                          <a:effectLst/>
                          <a:latin typeface="+mn-lt"/>
                          <a:ea typeface="Calibri"/>
                          <a:cs typeface="Times New Roman"/>
                        </a:rPr>
                        <a:t>TAS=129+/-19</a:t>
                      </a:r>
                    </a:p>
                    <a:p>
                      <a:pPr marL="457200">
                        <a:lnSpc>
                          <a:spcPct val="115000"/>
                        </a:lnSpc>
                        <a:spcAft>
                          <a:spcPts val="0"/>
                        </a:spcAft>
                      </a:pPr>
                      <a:r>
                        <a:rPr lang="en-CA" sz="1100">
                          <a:effectLst/>
                          <a:latin typeface="+mn-lt"/>
                          <a:ea typeface="Calibri"/>
                          <a:cs typeface="Times New Roman"/>
                        </a:rPr>
                        <a:t>TAD=78+/-11</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 </a:t>
                      </a:r>
                    </a:p>
                    <a:p>
                      <a:pPr marL="457200">
                        <a:lnSpc>
                          <a:spcPct val="115000"/>
                        </a:lnSpc>
                        <a:spcAft>
                          <a:spcPts val="0"/>
                        </a:spcAft>
                      </a:pPr>
                      <a:r>
                        <a:rPr lang="en-CA" sz="1100">
                          <a:effectLst/>
                          <a:latin typeface="+mn-lt"/>
                          <a:ea typeface="Calibri"/>
                          <a:cs typeface="Times New Roman"/>
                        </a:rPr>
                        <a:t>####</a:t>
                      </a:r>
                    </a:p>
                  </a:txBody>
                  <a:tcPr marL="68580" marR="68580" marT="0" marB="0"/>
                </a:tc>
                <a:extLst>
                  <a:ext uri="{0D108BD9-81ED-4DB2-BD59-A6C34878D82A}">
                    <a16:rowId xmlns:a16="http://schemas.microsoft.com/office/drawing/2014/main" val="10003"/>
                  </a:ext>
                </a:extLst>
              </a:tr>
              <a:tr h="518458">
                <a:tc>
                  <a:txBody>
                    <a:bodyPr/>
                    <a:lstStyle/>
                    <a:p>
                      <a:pPr marL="457200" lvl="0" algn="l">
                        <a:lnSpc>
                          <a:spcPct val="115000"/>
                        </a:lnSpc>
                        <a:spcAft>
                          <a:spcPts val="0"/>
                        </a:spcAft>
                      </a:pPr>
                      <a:r>
                        <a:rPr lang="fr-FR" sz="1100" dirty="0">
                          <a:effectLst/>
                          <a:latin typeface="+mn-lt"/>
                          <a:ea typeface="Calibri"/>
                          <a:cs typeface="Times New Roman"/>
                        </a:rPr>
                        <a:t>Fontes </a:t>
                      </a:r>
                      <a:r>
                        <a:rPr lang="fr-CA" sz="1100" dirty="0" smtClean="0">
                          <a:effectLst/>
                          <a:latin typeface="+mn-lt"/>
                          <a:ea typeface="Calibri"/>
                          <a:cs typeface="Times New Roman"/>
                        </a:rPr>
                        <a:t>et al </a:t>
                      </a:r>
                      <a:r>
                        <a:rPr lang="fr-FR" sz="1100" dirty="0" smtClean="0">
                          <a:effectLst/>
                          <a:latin typeface="+mn-lt"/>
                          <a:ea typeface="Calibri"/>
                          <a:cs typeface="Times New Roman"/>
                        </a:rPr>
                        <a:t>(</a:t>
                      </a:r>
                      <a:r>
                        <a:rPr lang="fr-FR" sz="1100" dirty="0">
                          <a:effectLst/>
                          <a:latin typeface="+mn-lt"/>
                          <a:ea typeface="Calibri"/>
                          <a:cs typeface="Times New Roman"/>
                        </a:rPr>
                        <a:t>13)</a:t>
                      </a:r>
                      <a:endParaRPr lang="en-CA" sz="1100" dirty="0">
                        <a:effectLst/>
                        <a:latin typeface="+mn-lt"/>
                        <a:ea typeface="Calibri"/>
                        <a:cs typeface="Times New Roman"/>
                      </a:endParaRPr>
                    </a:p>
                    <a:p>
                      <a:pPr marL="457200" lvl="0" algn="l">
                        <a:lnSpc>
                          <a:spcPct val="115000"/>
                        </a:lnSpc>
                        <a:spcAft>
                          <a:spcPts val="0"/>
                        </a:spcAft>
                      </a:pPr>
                      <a:r>
                        <a:rPr lang="fr-FR" sz="1100" dirty="0">
                          <a:effectLst/>
                          <a:latin typeface="+mn-lt"/>
                          <a:ea typeface="Calibri"/>
                          <a:cs typeface="Times New Roman"/>
                        </a:rPr>
                        <a:t> </a:t>
                      </a:r>
                      <a:endParaRPr lang="en-CA" sz="1100" dirty="0">
                        <a:effectLst/>
                        <a:latin typeface="+mn-lt"/>
                        <a:ea typeface="Calibri"/>
                        <a:cs typeface="Times New Roman"/>
                      </a:endParaRPr>
                    </a:p>
                  </a:txBody>
                  <a:tcPr marL="68580" marR="68580" marT="0" marB="0"/>
                </a:tc>
                <a:tc>
                  <a:txBody>
                    <a:bodyPr/>
                    <a:lstStyle/>
                    <a:p>
                      <a:pPr marL="457200">
                        <a:lnSpc>
                          <a:spcPct val="115000"/>
                        </a:lnSpc>
                        <a:spcAft>
                          <a:spcPts val="0"/>
                        </a:spcAft>
                      </a:pPr>
                      <a:r>
                        <a:rPr lang="fr-FR" sz="1100">
                          <a:effectLst/>
                          <a:latin typeface="+mn-lt"/>
                          <a:ea typeface="Calibri"/>
                          <a:cs typeface="Times New Roman"/>
                        </a:rPr>
                        <a:t>#####</a:t>
                      </a:r>
                      <a:endParaRPr lang="en-CA" sz="1100">
                        <a:effectLst/>
                        <a:latin typeface="+mn-lt"/>
                        <a:ea typeface="Calibri"/>
                        <a:cs typeface="Times New Roman"/>
                      </a:endParaRPr>
                    </a:p>
                  </a:txBody>
                  <a:tcPr marL="68580" marR="68580" marT="0" marB="0"/>
                </a:tc>
                <a:tc>
                  <a:txBody>
                    <a:bodyPr/>
                    <a:lstStyle/>
                    <a:p>
                      <a:pPr marL="457200">
                        <a:lnSpc>
                          <a:spcPct val="115000"/>
                        </a:lnSpc>
                        <a:spcAft>
                          <a:spcPts val="0"/>
                        </a:spcAft>
                      </a:pPr>
                      <a:r>
                        <a:rPr lang="fr-FR" sz="1100">
                          <a:effectLst/>
                          <a:latin typeface="+mn-lt"/>
                          <a:ea typeface="Calibri"/>
                          <a:cs typeface="Times New Roman"/>
                        </a:rPr>
                        <a:t>#####</a:t>
                      </a:r>
                      <a:endParaRPr lang="en-CA" sz="1100">
                        <a:effectLst/>
                        <a:latin typeface="+mn-lt"/>
                        <a:ea typeface="Calibri"/>
                        <a:cs typeface="Times New Roman"/>
                      </a:endParaRPr>
                    </a:p>
                  </a:txBody>
                  <a:tcPr marL="68580" marR="68580" marT="0" marB="0"/>
                </a:tc>
                <a:tc>
                  <a:txBody>
                    <a:bodyPr/>
                    <a:lstStyle/>
                    <a:p>
                      <a:pPr marL="457200">
                        <a:lnSpc>
                          <a:spcPct val="115000"/>
                        </a:lnSpc>
                        <a:spcAft>
                          <a:spcPts val="0"/>
                        </a:spcAft>
                      </a:pPr>
                      <a:r>
                        <a:rPr lang="fr-FR" sz="1100">
                          <a:effectLst/>
                          <a:latin typeface="+mn-lt"/>
                          <a:ea typeface="Calibri"/>
                          <a:cs typeface="Times New Roman"/>
                        </a:rPr>
                        <a:t>#####</a:t>
                      </a:r>
                      <a:endParaRPr lang="en-CA" sz="1100">
                        <a:effectLst/>
                        <a:latin typeface="+mn-lt"/>
                        <a:ea typeface="Calibri"/>
                        <a:cs typeface="Times New Roman"/>
                      </a:endParaRPr>
                    </a:p>
                  </a:txBody>
                  <a:tcPr marL="68580" marR="68580" marT="0" marB="0"/>
                </a:tc>
                <a:tc>
                  <a:txBody>
                    <a:bodyPr/>
                    <a:lstStyle/>
                    <a:p>
                      <a:pPr marL="457200">
                        <a:lnSpc>
                          <a:spcPct val="115000"/>
                        </a:lnSpc>
                        <a:spcAft>
                          <a:spcPts val="0"/>
                        </a:spcAft>
                      </a:pPr>
                      <a:r>
                        <a:rPr lang="fr-FR" sz="1100" dirty="0">
                          <a:effectLst/>
                          <a:latin typeface="+mn-lt"/>
                          <a:ea typeface="Calibri"/>
                          <a:cs typeface="Times New Roman"/>
                        </a:rPr>
                        <a:t>#####</a:t>
                      </a:r>
                      <a:endParaRPr lang="en-CA" sz="1100" dirty="0">
                        <a:effectLst/>
                        <a:latin typeface="+mn-lt"/>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66991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Discussion</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1390045"/>
              </p:ext>
            </p:extLst>
          </p:nvPr>
        </p:nvGraphicFramePr>
        <p:xfrm>
          <a:off x="457200" y="1600200"/>
          <a:ext cx="7620000" cy="266192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tblGrid>
              <a:tr h="370840">
                <a:tc>
                  <a:txBody>
                    <a:bodyPr/>
                    <a:lstStyle/>
                    <a:p>
                      <a:endParaRPr lang="en-CA" dirty="0"/>
                    </a:p>
                  </a:txBody>
                  <a:tcPr/>
                </a:tc>
                <a:tc>
                  <a:txBody>
                    <a:bodyPr/>
                    <a:lstStyle/>
                    <a:p>
                      <a:pPr algn="ctr"/>
                      <a:r>
                        <a:rPr lang="fr-CA" dirty="0" smtClean="0"/>
                        <a:t>Biais de sélection</a:t>
                      </a:r>
                      <a:endParaRPr lang="en-CA" dirty="0"/>
                    </a:p>
                  </a:txBody>
                  <a:tcPr/>
                </a:tc>
                <a:tc>
                  <a:txBody>
                    <a:bodyPr/>
                    <a:lstStyle/>
                    <a:p>
                      <a:pPr algn="ctr"/>
                      <a:r>
                        <a:rPr lang="fr-CA" dirty="0" smtClean="0"/>
                        <a:t>Biais de répartition</a:t>
                      </a:r>
                      <a:endParaRPr lang="en-CA" dirty="0"/>
                    </a:p>
                  </a:txBody>
                  <a:tcPr/>
                </a:tc>
                <a:tc>
                  <a:txBody>
                    <a:bodyPr/>
                    <a:lstStyle/>
                    <a:p>
                      <a:pPr algn="ctr"/>
                      <a:r>
                        <a:rPr lang="fr-CA" dirty="0" smtClean="0"/>
                        <a:t>Biais de performance</a:t>
                      </a:r>
                      <a:endParaRPr lang="en-CA" dirty="0"/>
                    </a:p>
                  </a:txBody>
                  <a:tcPr/>
                </a:tc>
                <a:extLst>
                  <a:ext uri="{0D108BD9-81ED-4DB2-BD59-A6C34878D82A}">
                    <a16:rowId xmlns:a16="http://schemas.microsoft.com/office/drawing/2014/main" val="10000"/>
                  </a:ext>
                </a:extLst>
              </a:tr>
              <a:tr h="370840">
                <a:tc>
                  <a:txBody>
                    <a:bodyPr/>
                    <a:lstStyle/>
                    <a:p>
                      <a:r>
                        <a:rPr lang="fr-CA" dirty="0" err="1" smtClean="0"/>
                        <a:t>Jonsson</a:t>
                      </a:r>
                      <a:r>
                        <a:rPr lang="fr-CA" dirty="0" smtClean="0"/>
                        <a:t> et al 2009</a:t>
                      </a:r>
                      <a:endParaRPr lang="en-CA" dirty="0"/>
                    </a:p>
                  </a:txBody>
                  <a:tcPr/>
                </a:tc>
                <a:tc>
                  <a:txBody>
                    <a:bodyPr/>
                    <a:lstStyle/>
                    <a:p>
                      <a:pPr lvl="2" algn="l"/>
                      <a:r>
                        <a:rPr lang="fr-CA" dirty="0" smtClean="0"/>
                        <a:t>+</a:t>
                      </a:r>
                      <a:endParaRPr lang="en-CA" dirty="0"/>
                    </a:p>
                  </a:txBody>
                  <a:tcPr/>
                </a:tc>
                <a:tc>
                  <a:txBody>
                    <a:bodyPr/>
                    <a:lstStyle/>
                    <a:p>
                      <a:pPr lvl="2" algn="l"/>
                      <a:r>
                        <a:rPr lang="fr-CA" dirty="0" smtClean="0"/>
                        <a:t>+</a:t>
                      </a:r>
                      <a:endParaRPr lang="en-CA" dirty="0"/>
                    </a:p>
                  </a:txBody>
                  <a:tcPr/>
                </a:tc>
                <a:tc>
                  <a:txBody>
                    <a:bodyPr/>
                    <a:lstStyle/>
                    <a:p>
                      <a:pPr lvl="2" algn="l"/>
                      <a:r>
                        <a:rPr lang="fr-CA" dirty="0" smtClean="0"/>
                        <a:t>-</a:t>
                      </a:r>
                      <a:endParaRPr lang="en-CA" dirty="0"/>
                    </a:p>
                  </a:txBody>
                  <a:tcPr/>
                </a:tc>
                <a:extLst>
                  <a:ext uri="{0D108BD9-81ED-4DB2-BD59-A6C34878D82A}">
                    <a16:rowId xmlns:a16="http://schemas.microsoft.com/office/drawing/2014/main" val="10001"/>
                  </a:ext>
                </a:extLst>
              </a:tr>
              <a:tr h="370840">
                <a:tc>
                  <a:txBody>
                    <a:bodyPr/>
                    <a:lstStyle/>
                    <a:p>
                      <a:r>
                        <a:rPr lang="fr-CA" dirty="0" err="1" smtClean="0"/>
                        <a:t>Masharani</a:t>
                      </a:r>
                      <a:r>
                        <a:rPr lang="fr-CA" dirty="0" smtClean="0"/>
                        <a:t> et al 2015</a:t>
                      </a:r>
                      <a:endParaRPr lang="en-CA" dirty="0"/>
                    </a:p>
                  </a:txBody>
                  <a:tcPr/>
                </a:tc>
                <a:tc>
                  <a:txBody>
                    <a:bodyPr/>
                    <a:lstStyle/>
                    <a:p>
                      <a:pPr lvl="2" algn="l"/>
                      <a:r>
                        <a:rPr lang="fr-CA" dirty="0" smtClean="0"/>
                        <a:t>+</a:t>
                      </a:r>
                      <a:endParaRPr lang="en-CA" dirty="0"/>
                    </a:p>
                  </a:txBody>
                  <a:tcPr/>
                </a:tc>
                <a:tc>
                  <a:txBody>
                    <a:bodyPr/>
                    <a:lstStyle/>
                    <a:p>
                      <a:pPr lvl="2" algn="l"/>
                      <a:r>
                        <a:rPr lang="fr-CA" dirty="0" smtClean="0"/>
                        <a:t>+</a:t>
                      </a:r>
                      <a:endParaRPr lang="en-CA" dirty="0"/>
                    </a:p>
                  </a:txBody>
                  <a:tcPr/>
                </a:tc>
                <a:tc>
                  <a:txBody>
                    <a:bodyPr/>
                    <a:lstStyle/>
                    <a:p>
                      <a:pPr lvl="2" algn="l"/>
                      <a:r>
                        <a:rPr lang="fr-CA" dirty="0" smtClean="0"/>
                        <a:t>-</a:t>
                      </a:r>
                      <a:endParaRPr lang="en-CA" dirty="0"/>
                    </a:p>
                  </a:txBody>
                  <a:tcPr/>
                </a:tc>
                <a:extLst>
                  <a:ext uri="{0D108BD9-81ED-4DB2-BD59-A6C34878D82A}">
                    <a16:rowId xmlns:a16="http://schemas.microsoft.com/office/drawing/2014/main" val="10002"/>
                  </a:ext>
                </a:extLst>
              </a:tr>
              <a:tr h="370840">
                <a:tc>
                  <a:txBody>
                    <a:bodyPr/>
                    <a:lstStyle/>
                    <a:p>
                      <a:r>
                        <a:rPr lang="fr-CA" dirty="0" err="1" smtClean="0"/>
                        <a:t>Lindeberg</a:t>
                      </a:r>
                      <a:r>
                        <a:rPr lang="fr-CA" dirty="0" smtClean="0"/>
                        <a:t> et al 2007</a:t>
                      </a:r>
                      <a:endParaRPr lang="en-CA" dirty="0"/>
                    </a:p>
                  </a:txBody>
                  <a:tcPr/>
                </a:tc>
                <a:tc>
                  <a:txBody>
                    <a:bodyPr/>
                    <a:lstStyle/>
                    <a:p>
                      <a:pPr lvl="2" algn="l"/>
                      <a:r>
                        <a:rPr lang="fr-CA" dirty="0" smtClean="0"/>
                        <a:t>+</a:t>
                      </a:r>
                      <a:endParaRPr lang="en-CA" dirty="0"/>
                    </a:p>
                  </a:txBody>
                  <a:tcPr/>
                </a:tc>
                <a:tc>
                  <a:txBody>
                    <a:bodyPr/>
                    <a:lstStyle/>
                    <a:p>
                      <a:pPr lvl="2" algn="l"/>
                      <a:r>
                        <a:rPr lang="fr-CA" dirty="0" smtClean="0"/>
                        <a:t>+</a:t>
                      </a:r>
                      <a:endParaRPr lang="en-CA" dirty="0"/>
                    </a:p>
                  </a:txBody>
                  <a:tcPr/>
                </a:tc>
                <a:tc>
                  <a:txBody>
                    <a:bodyPr/>
                    <a:lstStyle/>
                    <a:p>
                      <a:pPr lvl="2" algn="l"/>
                      <a:r>
                        <a:rPr lang="fr-CA" dirty="0" smtClean="0"/>
                        <a:t>-</a:t>
                      </a:r>
                      <a:endParaRPr lang="en-CA" dirty="0"/>
                    </a:p>
                  </a:txBody>
                  <a:tcPr/>
                </a:tc>
                <a:extLst>
                  <a:ext uri="{0D108BD9-81ED-4DB2-BD59-A6C34878D82A}">
                    <a16:rowId xmlns:a16="http://schemas.microsoft.com/office/drawing/2014/main" val="10003"/>
                  </a:ext>
                </a:extLst>
              </a:tr>
              <a:tr h="370840">
                <a:tc>
                  <a:txBody>
                    <a:bodyPr/>
                    <a:lstStyle/>
                    <a:p>
                      <a:r>
                        <a:rPr lang="fr-CA" dirty="0" smtClean="0"/>
                        <a:t>Fontes et al 2016</a:t>
                      </a:r>
                      <a:endParaRPr lang="en-CA" dirty="0"/>
                    </a:p>
                  </a:txBody>
                  <a:tcPr/>
                </a:tc>
                <a:tc>
                  <a:txBody>
                    <a:bodyPr/>
                    <a:lstStyle/>
                    <a:p>
                      <a:pPr lvl="2" algn="l"/>
                      <a:r>
                        <a:rPr lang="fr-CA" dirty="0" smtClean="0"/>
                        <a:t>+</a:t>
                      </a:r>
                      <a:endParaRPr lang="en-CA" dirty="0"/>
                    </a:p>
                  </a:txBody>
                  <a:tcPr/>
                </a:tc>
                <a:tc>
                  <a:txBody>
                    <a:bodyPr/>
                    <a:lstStyle/>
                    <a:p>
                      <a:pPr lvl="2" algn="l"/>
                      <a:r>
                        <a:rPr lang="fr-CA" dirty="0" smtClean="0"/>
                        <a:t>+</a:t>
                      </a:r>
                      <a:endParaRPr lang="en-CA" dirty="0"/>
                    </a:p>
                  </a:txBody>
                  <a:tcPr/>
                </a:tc>
                <a:tc>
                  <a:txBody>
                    <a:bodyPr/>
                    <a:lstStyle/>
                    <a:p>
                      <a:pPr lvl="2" algn="l"/>
                      <a:r>
                        <a:rPr lang="fr-CA" dirty="0" smtClean="0"/>
                        <a:t>-</a:t>
                      </a:r>
                      <a:endParaRPr lang="en-CA"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27076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Discussion</a:t>
            </a:r>
            <a:endParaRPr lang="en-CA" dirty="0"/>
          </a:p>
        </p:txBody>
      </p:sp>
      <p:sp>
        <p:nvSpPr>
          <p:cNvPr id="3" name="Content Placeholder 2"/>
          <p:cNvSpPr>
            <a:spLocks noGrp="1"/>
          </p:cNvSpPr>
          <p:nvPr>
            <p:ph idx="1"/>
          </p:nvPr>
        </p:nvSpPr>
        <p:spPr/>
        <p:txBody>
          <a:bodyPr>
            <a:normAutofit/>
          </a:bodyPr>
          <a:lstStyle/>
          <a:p>
            <a:pPr lvl="0"/>
            <a:r>
              <a:rPr lang="fr-FR" sz="2400" dirty="0"/>
              <a:t>Ses articles démontrent que ce régime paléo peut améliorer le profile </a:t>
            </a:r>
            <a:r>
              <a:rPr lang="fr-FR" sz="2400" dirty="0" smtClean="0"/>
              <a:t>biochimique et physique chez les diabétiques.</a:t>
            </a:r>
            <a:endParaRPr lang="en-CA" sz="3600" dirty="0"/>
          </a:p>
          <a:p>
            <a:pPr lvl="0"/>
            <a:r>
              <a:rPr lang="fr-FR" sz="2400" u="sng" dirty="0"/>
              <a:t>Forces: </a:t>
            </a:r>
            <a:endParaRPr lang="en-CA" sz="3600" dirty="0"/>
          </a:p>
          <a:p>
            <a:pPr lvl="1"/>
            <a:r>
              <a:rPr lang="fr-FR" dirty="0"/>
              <a:t>comparaison avec régime diabétique et pas de régime</a:t>
            </a:r>
            <a:endParaRPr lang="en-CA" sz="3200" dirty="0"/>
          </a:p>
          <a:p>
            <a:pPr lvl="1"/>
            <a:r>
              <a:rPr lang="fr-FR" dirty="0" smtClean="0"/>
              <a:t>Tous les articles ont mentionné les types d’analyses statistiques  </a:t>
            </a:r>
            <a:r>
              <a:rPr lang="fr-FR" dirty="0"/>
              <a:t>pour discuter de la qualité d’une </a:t>
            </a:r>
            <a:r>
              <a:rPr lang="fr-FR" dirty="0" smtClean="0"/>
              <a:t>étude </a:t>
            </a:r>
            <a:endParaRPr lang="en-CA" sz="3200" dirty="0"/>
          </a:p>
          <a:p>
            <a:pPr lvl="1"/>
            <a:r>
              <a:rPr lang="fr-CA" dirty="0" err="1"/>
              <a:t>Jönsson</a:t>
            </a:r>
            <a:r>
              <a:rPr lang="fr-CA" dirty="0"/>
              <a:t> et al. 2009 </a:t>
            </a:r>
            <a:r>
              <a:rPr lang="fr-CA" dirty="0" smtClean="0"/>
              <a:t> </a:t>
            </a:r>
            <a:r>
              <a:rPr lang="fr-FR" dirty="0" smtClean="0"/>
              <a:t>a détaillé </a:t>
            </a:r>
            <a:r>
              <a:rPr lang="fr-FR" dirty="0"/>
              <a:t>les quantités et qualités des </a:t>
            </a:r>
            <a:r>
              <a:rPr lang="fr-FR" dirty="0" smtClean="0"/>
              <a:t>glucides </a:t>
            </a:r>
            <a:r>
              <a:rPr lang="fr-FR" dirty="0"/>
              <a:t>pour les 2 régimes en incluant les taux glycémique et l’index glycémique.</a:t>
            </a:r>
            <a:endParaRPr lang="en-CA" sz="3200" dirty="0"/>
          </a:p>
          <a:p>
            <a:pPr lvl="1"/>
            <a:r>
              <a:rPr lang="fr-FR" dirty="0"/>
              <a:t>IG régime paléo=50; (guide diététique du </a:t>
            </a:r>
            <a:r>
              <a:rPr lang="fr-FR" dirty="0" smtClean="0"/>
              <a:t>Diabète Canada </a:t>
            </a:r>
            <a:r>
              <a:rPr lang="fr-FR" dirty="0"/>
              <a:t>recommande un IG faible &lt;55 ou moyen de 56-69)</a:t>
            </a:r>
            <a:endParaRPr lang="en-CA" sz="3200" dirty="0"/>
          </a:p>
          <a:p>
            <a:endParaRPr lang="en-CA" sz="3600" dirty="0"/>
          </a:p>
          <a:p>
            <a:pPr marL="457200" lvl="1" indent="0">
              <a:buNone/>
            </a:pPr>
            <a:endParaRPr lang="fr-FR" dirty="0" smtClean="0"/>
          </a:p>
        </p:txBody>
      </p:sp>
    </p:spTree>
    <p:extLst>
      <p:ext uri="{BB962C8B-B14F-4D97-AF65-F5344CB8AC3E}">
        <p14:creationId xmlns:p14="http://schemas.microsoft.com/office/powerpoint/2010/main" val="2708602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Discussion</a:t>
            </a:r>
            <a:endParaRPr lang="en-CA" dirty="0"/>
          </a:p>
        </p:txBody>
      </p:sp>
      <p:sp>
        <p:nvSpPr>
          <p:cNvPr id="3" name="Content Placeholder 2"/>
          <p:cNvSpPr>
            <a:spLocks noGrp="1"/>
          </p:cNvSpPr>
          <p:nvPr>
            <p:ph idx="1"/>
          </p:nvPr>
        </p:nvSpPr>
        <p:spPr/>
        <p:txBody>
          <a:bodyPr>
            <a:normAutofit/>
          </a:bodyPr>
          <a:lstStyle/>
          <a:p>
            <a:pPr lvl="0"/>
            <a:r>
              <a:rPr lang="fr-FR" b="1" u="sng" dirty="0"/>
              <a:t>Faiblesses:</a:t>
            </a:r>
          </a:p>
          <a:p>
            <a:pPr lvl="1"/>
            <a:r>
              <a:rPr lang="fr-FR" dirty="0"/>
              <a:t>Risque élevée de biais noté dans l’administration de l’intervention et la cueillette des données</a:t>
            </a:r>
          </a:p>
          <a:p>
            <a:pPr lvl="1"/>
            <a:r>
              <a:rPr lang="fr-FR" dirty="0"/>
              <a:t>Petite taille d’échantillon dans </a:t>
            </a:r>
            <a:r>
              <a:rPr lang="fr-FR" dirty="0" smtClean="0"/>
              <a:t>tous </a:t>
            </a:r>
            <a:r>
              <a:rPr lang="fr-FR" dirty="0"/>
              <a:t>les articles</a:t>
            </a:r>
          </a:p>
          <a:p>
            <a:pPr lvl="1"/>
            <a:r>
              <a:rPr lang="fr-FR" dirty="0"/>
              <a:t>Terme d’étude très </a:t>
            </a:r>
            <a:r>
              <a:rPr lang="fr-FR" dirty="0" smtClean="0"/>
              <a:t>court</a:t>
            </a:r>
          </a:p>
          <a:p>
            <a:pPr lvl="1"/>
            <a:r>
              <a:rPr lang="fr-FR" dirty="0" smtClean="0"/>
              <a:t>Pas de groupe contrôle</a:t>
            </a:r>
            <a:endParaRPr lang="fr-FR" dirty="0"/>
          </a:p>
          <a:p>
            <a:pPr lvl="1"/>
            <a:r>
              <a:rPr lang="en-CA" dirty="0" smtClean="0"/>
              <a:t>Pour la baisse d</a:t>
            </a:r>
            <a:r>
              <a:rPr lang="fr-CA" dirty="0" smtClean="0"/>
              <a:t>’HbA1c, il pourrait y avoir une période de report du premier régime  au deuxième. </a:t>
            </a:r>
            <a:endParaRPr lang="en-CA" dirty="0" smtClean="0"/>
          </a:p>
          <a:p>
            <a:pPr lvl="1"/>
            <a:endParaRPr lang="fr-FR" dirty="0"/>
          </a:p>
          <a:p>
            <a:endParaRPr lang="en-CA" dirty="0"/>
          </a:p>
        </p:txBody>
      </p:sp>
    </p:spTree>
    <p:extLst>
      <p:ext uri="{BB962C8B-B14F-4D97-AF65-F5344CB8AC3E}">
        <p14:creationId xmlns:p14="http://schemas.microsoft.com/office/powerpoint/2010/main" val="26741398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Conclusion</a:t>
            </a:r>
            <a:endParaRPr lang="en-CA" dirty="0"/>
          </a:p>
        </p:txBody>
      </p:sp>
      <p:sp>
        <p:nvSpPr>
          <p:cNvPr id="3" name="Content Placeholder 2"/>
          <p:cNvSpPr>
            <a:spLocks noGrp="1"/>
          </p:cNvSpPr>
          <p:nvPr>
            <p:ph idx="1"/>
          </p:nvPr>
        </p:nvSpPr>
        <p:spPr/>
        <p:txBody>
          <a:bodyPr>
            <a:normAutofit/>
          </a:bodyPr>
          <a:lstStyle/>
          <a:p>
            <a:r>
              <a:rPr lang="fr-FR" dirty="0" smtClean="0"/>
              <a:t>Taille d’échantillon plus large</a:t>
            </a:r>
          </a:p>
          <a:p>
            <a:r>
              <a:rPr lang="fr-FR" dirty="0" smtClean="0"/>
              <a:t> </a:t>
            </a:r>
            <a:r>
              <a:rPr lang="fr-FR" dirty="0"/>
              <a:t>É</a:t>
            </a:r>
            <a:r>
              <a:rPr lang="fr-FR" dirty="0" smtClean="0"/>
              <a:t>tudes dans plusieurs centres et qui comprends différent group ethnique</a:t>
            </a:r>
          </a:p>
          <a:p>
            <a:r>
              <a:rPr lang="fr-FR" dirty="0" smtClean="0"/>
              <a:t>Type d’étude d’une qualité supérieure sur une durée plus longue</a:t>
            </a:r>
          </a:p>
          <a:p>
            <a:r>
              <a:rPr lang="fr-FR" dirty="0" smtClean="0"/>
              <a:t>Régime pauvre en calcium, besoin d’étude pour voir effet à long terme</a:t>
            </a:r>
          </a:p>
          <a:p>
            <a:r>
              <a:rPr lang="fr-FR" dirty="0" smtClean="0"/>
              <a:t>Méta-analyse qui compare régime DASH, méditerranéen et paléo </a:t>
            </a:r>
          </a:p>
          <a:p>
            <a:r>
              <a:rPr lang="fr-FR" dirty="0" smtClean="0"/>
              <a:t>Basé sur les résultats, je recommanderai ce régime, j’ajouterai un supplément </a:t>
            </a:r>
            <a:r>
              <a:rPr lang="fr-FR" smtClean="0"/>
              <a:t>de calcium</a:t>
            </a:r>
            <a:endParaRPr lang="fr-FR" dirty="0" smtClean="0"/>
          </a:p>
        </p:txBody>
      </p:sp>
    </p:spTree>
    <p:extLst>
      <p:ext uri="{BB962C8B-B14F-4D97-AF65-F5344CB8AC3E}">
        <p14:creationId xmlns:p14="http://schemas.microsoft.com/office/powerpoint/2010/main" val="819960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Références</a:t>
            </a:r>
            <a:endParaRPr lang="en-CA" dirty="0"/>
          </a:p>
        </p:txBody>
      </p:sp>
      <p:sp>
        <p:nvSpPr>
          <p:cNvPr id="3" name="Content Placeholder 2"/>
          <p:cNvSpPr>
            <a:spLocks noGrp="1"/>
          </p:cNvSpPr>
          <p:nvPr>
            <p:ph idx="1"/>
          </p:nvPr>
        </p:nvSpPr>
        <p:spPr/>
        <p:txBody>
          <a:bodyPr>
            <a:normAutofit fontScale="92500" lnSpcReduction="20000"/>
          </a:bodyPr>
          <a:lstStyle/>
          <a:p>
            <a:r>
              <a:rPr lang="en-CA" dirty="0"/>
              <a:t>Fontes-Villalba, M., S. Lindeberg, Y. Granfeldt, F. K. Knop, A. A. Memon, P. Carrera-Bastos, O. Picazo, M. Chanrai, J. Sunquist, K. Sundquist, and T. Jonsson. 2016. 'Palaeolithic diet decreases fasting plasma leptin concentrations more than a diabetes diet in patients with type 2 diabetes: a randomised cross-over trial', </a:t>
            </a:r>
            <a:r>
              <a:rPr lang="en-CA" i="1" dirty="0"/>
              <a:t>Cardiovasc Diabetol</a:t>
            </a:r>
            <a:r>
              <a:rPr lang="en-CA" dirty="0"/>
              <a:t>, 15: 80.</a:t>
            </a:r>
          </a:p>
          <a:p>
            <a:r>
              <a:rPr lang="en-CA" dirty="0" err="1" smtClean="0"/>
              <a:t>Jönsson</a:t>
            </a:r>
            <a:r>
              <a:rPr lang="en-CA" dirty="0"/>
              <a:t>, Tommy, Yvonne Granfeldt, Bo Ahrén, Ulla-Carin Branell, Gunvor Pålsson, Anita Hansson, Margareta Söderström, and Staffan Lindeberg. 2009. 'Beneficial effects of a Paleolithic diet on cardiovascular risk factors in type 2 diabetes: a randomized cross-over pilot study', </a:t>
            </a:r>
            <a:r>
              <a:rPr lang="en-CA" i="1" dirty="0"/>
              <a:t>Cardiovascular Diabetology</a:t>
            </a:r>
            <a:r>
              <a:rPr lang="en-CA" dirty="0"/>
              <a:t>, 8: 35-35</a:t>
            </a:r>
            <a:r>
              <a:rPr lang="en-CA" dirty="0" smtClean="0"/>
              <a:t>.</a:t>
            </a:r>
          </a:p>
          <a:p>
            <a:r>
              <a:rPr lang="en-CA" dirty="0" err="1"/>
              <a:t>Lindeberg</a:t>
            </a:r>
            <a:r>
              <a:rPr lang="en-CA" dirty="0"/>
              <a:t>, S. 2012. 'Paleolithic diets as a model for prevention and treatment of Western disease', </a:t>
            </a:r>
            <a:r>
              <a:rPr lang="en-CA" i="1" dirty="0"/>
              <a:t>Am J Hum </a:t>
            </a:r>
            <a:r>
              <a:rPr lang="en-CA" i="1" dirty="0" err="1"/>
              <a:t>Biol</a:t>
            </a:r>
            <a:r>
              <a:rPr lang="en-CA" dirty="0"/>
              <a:t>, 24: 110-5.</a:t>
            </a:r>
          </a:p>
          <a:p>
            <a:r>
              <a:rPr lang="en-CA" dirty="0" err="1"/>
              <a:t>Masharani</a:t>
            </a:r>
            <a:r>
              <a:rPr lang="en-CA" dirty="0"/>
              <a:t>, U., P. </a:t>
            </a:r>
            <a:r>
              <a:rPr lang="en-CA" dirty="0" err="1"/>
              <a:t>Sherchan</a:t>
            </a:r>
            <a:r>
              <a:rPr lang="en-CA" dirty="0"/>
              <a:t>, M. </a:t>
            </a:r>
            <a:r>
              <a:rPr lang="en-CA" dirty="0" err="1"/>
              <a:t>Schloetter</a:t>
            </a:r>
            <a:r>
              <a:rPr lang="en-CA" dirty="0"/>
              <a:t>, S. Stratford, A. Xiao, A. Sebastian, M. Nolte Kennedy, and L. </a:t>
            </a:r>
            <a:r>
              <a:rPr lang="en-CA" dirty="0" err="1"/>
              <a:t>Frassetto</a:t>
            </a:r>
            <a:r>
              <a:rPr lang="en-CA" dirty="0"/>
              <a:t>. 2015. 'Metabolic and physiologic effects from consuming a hunter-gatherer (Paleolithic)-type diet in type 2 diabetes', </a:t>
            </a:r>
            <a:r>
              <a:rPr lang="en-CA" i="1" dirty="0" err="1"/>
              <a:t>Eur</a:t>
            </a:r>
            <a:r>
              <a:rPr lang="en-CA" i="1" dirty="0"/>
              <a:t> J </a:t>
            </a:r>
            <a:r>
              <a:rPr lang="en-CA" i="1" dirty="0" err="1"/>
              <a:t>Clin</a:t>
            </a:r>
            <a:r>
              <a:rPr lang="en-CA" i="1" dirty="0"/>
              <a:t> </a:t>
            </a:r>
            <a:r>
              <a:rPr lang="en-CA" i="1" dirty="0" err="1"/>
              <a:t>Nutr</a:t>
            </a:r>
            <a:r>
              <a:rPr lang="en-CA" dirty="0"/>
              <a:t>, 69: 944-8.</a:t>
            </a:r>
          </a:p>
          <a:p>
            <a:endParaRPr lang="en-CA" dirty="0" smtClean="0"/>
          </a:p>
          <a:p>
            <a:endParaRPr lang="en-CA" dirty="0"/>
          </a:p>
          <a:p>
            <a:pPr marL="0" indent="0">
              <a:buNone/>
            </a:pPr>
            <a:endParaRPr lang="fr-FR" dirty="0" smtClean="0"/>
          </a:p>
        </p:txBody>
      </p:sp>
    </p:spTree>
    <p:extLst>
      <p:ext uri="{BB962C8B-B14F-4D97-AF65-F5344CB8AC3E}">
        <p14:creationId xmlns:p14="http://schemas.microsoft.com/office/powerpoint/2010/main" val="15366242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Remerciements</a:t>
            </a:r>
            <a:endParaRPr lang="en-CA" dirty="0"/>
          </a:p>
        </p:txBody>
      </p:sp>
      <p:sp>
        <p:nvSpPr>
          <p:cNvPr id="3" name="Content Placeholder 2"/>
          <p:cNvSpPr>
            <a:spLocks noGrp="1"/>
          </p:cNvSpPr>
          <p:nvPr>
            <p:ph idx="1"/>
          </p:nvPr>
        </p:nvSpPr>
        <p:spPr/>
        <p:txBody>
          <a:bodyPr/>
          <a:lstStyle/>
          <a:p>
            <a:r>
              <a:rPr lang="fr-CA" dirty="0" smtClean="0"/>
              <a:t>Monique Clar bibliothécaire UdeM</a:t>
            </a:r>
          </a:p>
          <a:p>
            <a:r>
              <a:rPr lang="fr-CA" dirty="0" smtClean="0"/>
              <a:t>Chantal Choquette UMF des Faubourgs</a:t>
            </a:r>
          </a:p>
          <a:p>
            <a:r>
              <a:rPr lang="fr-CA" dirty="0" smtClean="0"/>
              <a:t>Dre. Sarah McConnell-Legault UFM des Faubourgs</a:t>
            </a:r>
            <a:endParaRPr lang="en-CA" dirty="0"/>
          </a:p>
        </p:txBody>
      </p:sp>
    </p:spTree>
    <p:extLst>
      <p:ext uri="{BB962C8B-B14F-4D97-AF65-F5344CB8AC3E}">
        <p14:creationId xmlns:p14="http://schemas.microsoft.com/office/powerpoint/2010/main" val="3457250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normAutofit/>
          </a:bodyPr>
          <a:lstStyle/>
          <a:p>
            <a:pPr lvl="0"/>
            <a:r>
              <a:rPr lang="fr-FR" dirty="0" smtClean="0"/>
              <a:t>D’où l’intérêt </a:t>
            </a:r>
            <a:r>
              <a:rPr lang="fr-FR" dirty="0"/>
              <a:t>pour ce sujet?</a:t>
            </a:r>
            <a:endParaRPr lang="en-CA" dirty="0"/>
          </a:p>
          <a:p>
            <a:pPr lvl="0"/>
            <a:r>
              <a:rPr lang="fr-FR" dirty="0"/>
              <a:t>Consultation suivi des résultats des labos, j’annonce à mon patient qu’il est diabétique.</a:t>
            </a:r>
            <a:endParaRPr lang="en-CA" dirty="0"/>
          </a:p>
          <a:p>
            <a:pPr lvl="0"/>
            <a:r>
              <a:rPr lang="fr-FR" dirty="0"/>
              <a:t>On parle de </a:t>
            </a:r>
            <a:r>
              <a:rPr lang="fr-FR" dirty="0" smtClean="0"/>
              <a:t>changement d</a:t>
            </a:r>
            <a:r>
              <a:rPr lang="fr-CA" dirty="0" smtClean="0"/>
              <a:t>’</a:t>
            </a:r>
            <a:r>
              <a:rPr lang="fr-FR" dirty="0" smtClean="0"/>
              <a:t>habitude </a:t>
            </a:r>
            <a:r>
              <a:rPr lang="fr-FR" dirty="0"/>
              <a:t>de vie et régime alimentaire, je lui propose un suivi en cardio-métabolique.</a:t>
            </a:r>
            <a:endParaRPr lang="en-CA" dirty="0"/>
          </a:p>
          <a:p>
            <a:pPr lvl="0"/>
            <a:r>
              <a:rPr lang="fr-FR" dirty="0"/>
              <a:t>Il me mentionne qu’il suit le régime paléolithique, d’avoir perdu quelques kilos sur ce régime, et il me demande si ça l’aidera avec son diabète.</a:t>
            </a:r>
            <a:endParaRPr lang="en-CA" dirty="0"/>
          </a:p>
          <a:p>
            <a:pPr marL="114300" indent="0">
              <a:buNone/>
            </a:pPr>
            <a:endParaRPr lang="en-CA" dirty="0"/>
          </a:p>
          <a:p>
            <a:endParaRPr lang="en-CA" dirty="0"/>
          </a:p>
        </p:txBody>
      </p:sp>
    </p:spTree>
    <p:extLst>
      <p:ext uri="{BB962C8B-B14F-4D97-AF65-F5344CB8AC3E}">
        <p14:creationId xmlns:p14="http://schemas.microsoft.com/office/powerpoint/2010/main" val="1710493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smtClean="0"/>
              <a:t>Qu’est-ce que le régime paléolithique?</a:t>
            </a:r>
            <a:endParaRPr lang="en-CA" dirty="0"/>
          </a:p>
        </p:txBody>
      </p:sp>
      <p:sp>
        <p:nvSpPr>
          <p:cNvPr id="3" name="Content Placeholder 2"/>
          <p:cNvSpPr>
            <a:spLocks noGrp="1"/>
          </p:cNvSpPr>
          <p:nvPr>
            <p:ph idx="1"/>
          </p:nvPr>
        </p:nvSpPr>
        <p:spPr/>
        <p:txBody>
          <a:bodyPr>
            <a:normAutofit/>
          </a:bodyPr>
          <a:lstStyle/>
          <a:p>
            <a:pPr lvl="0"/>
            <a:r>
              <a:rPr lang="fr-CA" dirty="0"/>
              <a:t>R</a:t>
            </a:r>
            <a:r>
              <a:rPr lang="fr-CA" dirty="0" smtClean="0"/>
              <a:t>égime </a:t>
            </a:r>
            <a:r>
              <a:rPr lang="fr-CA" dirty="0"/>
              <a:t>amaigrissant composé d'aliments et de plats que les hommes vivant à l'époque du Paléolithique (</a:t>
            </a:r>
            <a:r>
              <a:rPr lang="fr-CA" i="1" dirty="0"/>
              <a:t>Homo habilis</a:t>
            </a:r>
            <a:r>
              <a:rPr lang="fr-CA" dirty="0"/>
              <a:t>, </a:t>
            </a:r>
            <a:r>
              <a:rPr lang="fr-CA" i="1" dirty="0"/>
              <a:t>homo erectus</a:t>
            </a:r>
            <a:r>
              <a:rPr lang="fr-CA" dirty="0"/>
              <a:t>, puis </a:t>
            </a:r>
            <a:r>
              <a:rPr lang="fr-CA" i="1" dirty="0"/>
              <a:t>homo sapiens</a:t>
            </a:r>
            <a:r>
              <a:rPr lang="fr-CA" dirty="0"/>
              <a:t>) auraient pu consommer. </a:t>
            </a:r>
            <a:endParaRPr lang="fr-CA" dirty="0" smtClean="0"/>
          </a:p>
        </p:txBody>
      </p:sp>
    </p:spTree>
    <p:extLst>
      <p:ext uri="{BB962C8B-B14F-4D97-AF65-F5344CB8AC3E}">
        <p14:creationId xmlns:p14="http://schemas.microsoft.com/office/powerpoint/2010/main" val="1535158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Qu’est-ce que le régime paléolithique?</a:t>
            </a:r>
            <a:endParaRPr lang="en-CA" dirty="0"/>
          </a:p>
        </p:txBody>
      </p:sp>
      <p:sp>
        <p:nvSpPr>
          <p:cNvPr id="3" name="Content Placeholder 2"/>
          <p:cNvSpPr>
            <a:spLocks noGrp="1"/>
          </p:cNvSpPr>
          <p:nvPr>
            <p:ph idx="1"/>
          </p:nvPr>
        </p:nvSpPr>
        <p:spPr/>
        <p:txBody>
          <a:bodyPr/>
          <a:lstStyle/>
          <a:p>
            <a:pPr lvl="0"/>
            <a:r>
              <a:rPr lang="fr-CA" dirty="0"/>
              <a:t>Il se compose notamment: </a:t>
            </a:r>
          </a:p>
          <a:p>
            <a:pPr lvl="2"/>
            <a:r>
              <a:rPr lang="fr-CA" dirty="0"/>
              <a:t>viandes maigres  nourris à l'herbe, </a:t>
            </a:r>
          </a:p>
          <a:p>
            <a:pPr lvl="2"/>
            <a:r>
              <a:rPr lang="fr-CA" dirty="0"/>
              <a:t>poissons, </a:t>
            </a:r>
          </a:p>
          <a:p>
            <a:pPr lvl="2"/>
            <a:r>
              <a:rPr lang="fr-CA" dirty="0"/>
              <a:t>fruits, </a:t>
            </a:r>
          </a:p>
          <a:p>
            <a:pPr lvl="2"/>
            <a:r>
              <a:rPr lang="fr-CA" dirty="0"/>
              <a:t>légumes, </a:t>
            </a:r>
          </a:p>
          <a:p>
            <a:pPr lvl="2"/>
            <a:r>
              <a:rPr lang="fr-CA" dirty="0"/>
              <a:t>des noix,</a:t>
            </a:r>
          </a:p>
          <a:p>
            <a:pPr lvl="2"/>
            <a:r>
              <a:rPr lang="fr-CA" dirty="0"/>
              <a:t> les œufs, </a:t>
            </a:r>
          </a:p>
          <a:p>
            <a:pPr lvl="2"/>
            <a:r>
              <a:rPr lang="fr-CA" dirty="0"/>
              <a:t>les huiles (ex: olive, avocat). </a:t>
            </a:r>
            <a:endParaRPr lang="en-CA" dirty="0"/>
          </a:p>
          <a:p>
            <a:pPr lvl="0"/>
            <a:endParaRPr lang="fr-CA" dirty="0" smtClean="0"/>
          </a:p>
          <a:p>
            <a:pPr lvl="0"/>
            <a:r>
              <a:rPr lang="fr-CA" dirty="0" smtClean="0"/>
              <a:t>Il exclut:</a:t>
            </a:r>
          </a:p>
          <a:p>
            <a:pPr lvl="2"/>
            <a:r>
              <a:rPr lang="fr-CA" dirty="0" smtClean="0"/>
              <a:t>comme </a:t>
            </a:r>
            <a:r>
              <a:rPr lang="fr-CA" dirty="0"/>
              <a:t>les céréales, </a:t>
            </a:r>
            <a:endParaRPr lang="fr-CA" dirty="0" smtClean="0"/>
          </a:p>
          <a:p>
            <a:pPr lvl="2"/>
            <a:r>
              <a:rPr lang="fr-CA" dirty="0" smtClean="0"/>
              <a:t>les </a:t>
            </a:r>
            <a:r>
              <a:rPr lang="fr-CA" dirty="0"/>
              <a:t>huiles </a:t>
            </a:r>
            <a:r>
              <a:rPr lang="fr-CA" dirty="0" smtClean="0"/>
              <a:t>végétales raffinées </a:t>
            </a:r>
          </a:p>
          <a:p>
            <a:pPr lvl="2"/>
            <a:r>
              <a:rPr lang="fr-CA" dirty="0" smtClean="0"/>
              <a:t>les </a:t>
            </a:r>
            <a:r>
              <a:rPr lang="fr-CA" dirty="0"/>
              <a:t>produits laitiers. </a:t>
            </a:r>
            <a:endParaRPr lang="en-CA" dirty="0"/>
          </a:p>
          <a:p>
            <a:endParaRPr lang="en-CA" dirty="0"/>
          </a:p>
        </p:txBody>
      </p:sp>
    </p:spTree>
    <p:extLst>
      <p:ext uri="{BB962C8B-B14F-4D97-AF65-F5344CB8AC3E}">
        <p14:creationId xmlns:p14="http://schemas.microsoft.com/office/powerpoint/2010/main" val="1213029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normAutofit/>
          </a:bodyPr>
          <a:lstStyle/>
          <a:p>
            <a:pPr lvl="0"/>
            <a:r>
              <a:rPr lang="fr-FR" dirty="0"/>
              <a:t>Avec l’accès facile à l’information, que ça soit en surfant sur le net, le téléjournal, les émissions télé, une célébrité qui vends les bienfaits d’un produit, etc., nos patients ayant toute confiance en nous peuvent nous demander notre avis.</a:t>
            </a:r>
            <a:endParaRPr lang="en-CA" dirty="0"/>
          </a:p>
          <a:p>
            <a:pPr lvl="0"/>
            <a:r>
              <a:rPr lang="fr-FR" dirty="0" smtClean="0"/>
              <a:t>Est-ce </a:t>
            </a:r>
            <a:r>
              <a:rPr lang="fr-FR" dirty="0"/>
              <a:t>que le régime paléolithique peut </a:t>
            </a:r>
            <a:r>
              <a:rPr lang="fr-FR" dirty="0" smtClean="0"/>
              <a:t>être bénéfique </a:t>
            </a:r>
            <a:r>
              <a:rPr lang="fr-FR" dirty="0"/>
              <a:t>chez les diabétiques type 2?</a:t>
            </a:r>
            <a:endParaRPr lang="en-CA" dirty="0"/>
          </a:p>
          <a:p>
            <a:pPr marL="114300" indent="0">
              <a:buNone/>
            </a:pPr>
            <a:endParaRPr lang="en-CA" dirty="0"/>
          </a:p>
          <a:p>
            <a:endParaRPr lang="en-CA" dirty="0"/>
          </a:p>
        </p:txBody>
      </p:sp>
    </p:spTree>
    <p:extLst>
      <p:ext uri="{BB962C8B-B14F-4D97-AF65-F5344CB8AC3E}">
        <p14:creationId xmlns:p14="http://schemas.microsoft.com/office/powerpoint/2010/main" val="3267336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6402652"/>
              </p:ext>
            </p:extLst>
          </p:nvPr>
        </p:nvGraphicFramePr>
        <p:xfrm>
          <a:off x="457200" y="1620520"/>
          <a:ext cx="7620000" cy="1463040"/>
        </p:xfrm>
        <a:graphic>
          <a:graphicData uri="http://schemas.openxmlformats.org/drawingml/2006/table">
            <a:tbl>
              <a:tblPr firstRow="1" bandRow="1">
                <a:tableStyleId>{5C22544A-7EE6-4342-B048-85BDC9FD1C3A}</a:tableStyleId>
              </a:tblPr>
              <a:tblGrid>
                <a:gridCol w="442392">
                  <a:extLst>
                    <a:ext uri="{9D8B030D-6E8A-4147-A177-3AD203B41FA5}">
                      <a16:colId xmlns:a16="http://schemas.microsoft.com/office/drawing/2014/main" val="20000"/>
                    </a:ext>
                  </a:extLst>
                </a:gridCol>
                <a:gridCol w="7177608">
                  <a:extLst>
                    <a:ext uri="{9D8B030D-6E8A-4147-A177-3AD203B41FA5}">
                      <a16:colId xmlns:a16="http://schemas.microsoft.com/office/drawing/2014/main" val="20001"/>
                    </a:ext>
                  </a:extLst>
                </a:gridCol>
              </a:tblGrid>
              <a:tr h="363690">
                <a:tc>
                  <a:txBody>
                    <a:bodyPr/>
                    <a:lstStyle/>
                    <a:p>
                      <a:r>
                        <a:rPr lang="fr-CA" b="0" dirty="0" smtClean="0">
                          <a:solidFill>
                            <a:schemeClr val="tx1"/>
                          </a:solidFill>
                        </a:rPr>
                        <a:t>P</a:t>
                      </a:r>
                      <a:endParaRPr lang="en-CA" b="0" dirty="0">
                        <a:solidFill>
                          <a:schemeClr val="tx1"/>
                        </a:solidFill>
                      </a:endParaRPr>
                    </a:p>
                  </a:txBody>
                  <a:tcPr/>
                </a:tc>
                <a:tc>
                  <a:txBody>
                    <a:bodyPr/>
                    <a:lstStyle/>
                    <a:p>
                      <a:r>
                        <a:rPr lang="fr-FR" b="0" dirty="0" smtClean="0">
                          <a:solidFill>
                            <a:schemeClr val="tx1"/>
                          </a:solidFill>
                        </a:rPr>
                        <a:t>Diabétiques type 2</a:t>
                      </a:r>
                      <a:endParaRPr lang="en-CA" b="0" dirty="0">
                        <a:solidFill>
                          <a:schemeClr val="tx1"/>
                        </a:solidFill>
                      </a:endParaRPr>
                    </a:p>
                  </a:txBody>
                  <a:tcPr/>
                </a:tc>
                <a:extLst>
                  <a:ext uri="{0D108BD9-81ED-4DB2-BD59-A6C34878D82A}">
                    <a16:rowId xmlns:a16="http://schemas.microsoft.com/office/drawing/2014/main" val="10000"/>
                  </a:ext>
                </a:extLst>
              </a:tr>
              <a:tr h="363690">
                <a:tc>
                  <a:txBody>
                    <a:bodyPr/>
                    <a:lstStyle/>
                    <a:p>
                      <a:r>
                        <a:rPr lang="fr-CA" dirty="0" smtClean="0"/>
                        <a:t>I</a:t>
                      </a:r>
                      <a:endParaRPr lang="en-CA" dirty="0"/>
                    </a:p>
                  </a:txBody>
                  <a:tcPr/>
                </a:tc>
                <a:tc>
                  <a:txBody>
                    <a:bodyPr/>
                    <a:lstStyle/>
                    <a:p>
                      <a:r>
                        <a:rPr lang="fr-FR" dirty="0" smtClean="0"/>
                        <a:t>Régime paléolithique </a:t>
                      </a:r>
                      <a:endParaRPr lang="en-CA" dirty="0"/>
                    </a:p>
                  </a:txBody>
                  <a:tcPr/>
                </a:tc>
                <a:extLst>
                  <a:ext uri="{0D108BD9-81ED-4DB2-BD59-A6C34878D82A}">
                    <a16:rowId xmlns:a16="http://schemas.microsoft.com/office/drawing/2014/main" val="10001"/>
                  </a:ext>
                </a:extLst>
              </a:tr>
              <a:tr h="363690">
                <a:tc>
                  <a:txBody>
                    <a:bodyPr/>
                    <a:lstStyle/>
                    <a:p>
                      <a:r>
                        <a:rPr lang="fr-CA" dirty="0" smtClean="0"/>
                        <a:t>C</a:t>
                      </a:r>
                      <a:endParaRPr lang="en-CA" dirty="0"/>
                    </a:p>
                  </a:txBody>
                  <a:tcPr/>
                </a:tc>
                <a:tc>
                  <a:txBody>
                    <a:bodyPr/>
                    <a:lstStyle/>
                    <a:p>
                      <a:r>
                        <a:rPr lang="fr-CA" dirty="0" smtClean="0"/>
                        <a:t>Un autre régime alimentaire</a:t>
                      </a:r>
                      <a:endParaRPr lang="en-CA" dirty="0"/>
                    </a:p>
                  </a:txBody>
                  <a:tcPr/>
                </a:tc>
                <a:extLst>
                  <a:ext uri="{0D108BD9-81ED-4DB2-BD59-A6C34878D82A}">
                    <a16:rowId xmlns:a16="http://schemas.microsoft.com/office/drawing/2014/main" val="10002"/>
                  </a:ext>
                </a:extLst>
              </a:tr>
              <a:tr h="363690">
                <a:tc>
                  <a:txBody>
                    <a:bodyPr/>
                    <a:lstStyle/>
                    <a:p>
                      <a:r>
                        <a:rPr lang="fr-CA" dirty="0" smtClean="0"/>
                        <a:t>O</a:t>
                      </a:r>
                      <a:endParaRPr lang="en-CA" dirty="0"/>
                    </a:p>
                  </a:txBody>
                  <a:tcPr/>
                </a:tc>
                <a:tc>
                  <a:txBody>
                    <a:bodyPr/>
                    <a:lstStyle/>
                    <a:p>
                      <a:r>
                        <a:rPr lang="fr-FR" dirty="0" smtClean="0"/>
                        <a:t>Amélioration du profile physique et biochimique</a:t>
                      </a:r>
                      <a:endParaRPr lang="en-CA"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21397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Méthodologie</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5678510"/>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2167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Résultats: tour de la taille (cm)</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9413664"/>
              </p:ext>
            </p:extLst>
          </p:nvPr>
        </p:nvGraphicFramePr>
        <p:xfrm>
          <a:off x="457200" y="2348880"/>
          <a:ext cx="7620000" cy="2811106"/>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tblGrid>
              <a:tr h="518458">
                <a:tc>
                  <a:txBody>
                    <a:bodyPr/>
                    <a:lstStyle/>
                    <a:p>
                      <a:r>
                        <a:rPr lang="fr-CA" dirty="0" smtClean="0"/>
                        <a:t>Étude (n)</a:t>
                      </a:r>
                    </a:p>
                  </a:txBody>
                  <a:tcPr/>
                </a:tc>
                <a:tc>
                  <a:txBody>
                    <a:bodyPr/>
                    <a:lstStyle/>
                    <a:p>
                      <a:r>
                        <a:rPr lang="fr-CA" dirty="0" smtClean="0"/>
                        <a:t>Pré</a:t>
                      </a:r>
                      <a:r>
                        <a:rPr lang="fr-CA" baseline="0" dirty="0" smtClean="0"/>
                        <a:t> régime paléo</a:t>
                      </a:r>
                      <a:endParaRPr lang="en-CA" dirty="0"/>
                    </a:p>
                  </a:txBody>
                  <a:tcPr/>
                </a:tc>
                <a:tc>
                  <a:txBody>
                    <a:bodyPr/>
                    <a:lstStyle/>
                    <a:p>
                      <a:r>
                        <a:rPr lang="fr-CA" dirty="0" smtClean="0"/>
                        <a:t>Post (</a:t>
                      </a:r>
                      <a:r>
                        <a:rPr lang="fr-CA" dirty="0" err="1" smtClean="0"/>
                        <a:t>IC,p</a:t>
                      </a:r>
                      <a:r>
                        <a:rPr lang="fr-CA" dirty="0" smtClean="0"/>
                        <a:t>)</a:t>
                      </a:r>
                      <a:endParaRPr lang="en-CA" dirty="0"/>
                    </a:p>
                  </a:txBody>
                  <a:tcPr/>
                </a:tc>
                <a:tc>
                  <a:txBody>
                    <a:bodyPr/>
                    <a:lstStyle/>
                    <a:p>
                      <a:r>
                        <a:rPr lang="fr-CA" dirty="0" smtClean="0"/>
                        <a:t>Pré régime de contrôle</a:t>
                      </a:r>
                      <a:endParaRPr lang="en-CA" dirty="0"/>
                    </a:p>
                  </a:txBody>
                  <a:tcPr/>
                </a:tc>
                <a:tc>
                  <a:txBody>
                    <a:bodyPr/>
                    <a:lstStyle/>
                    <a:p>
                      <a:r>
                        <a:rPr lang="fr-CA" dirty="0" smtClean="0"/>
                        <a:t>Post (</a:t>
                      </a:r>
                      <a:r>
                        <a:rPr lang="fr-CA" dirty="0" err="1" smtClean="0"/>
                        <a:t>IC,p</a:t>
                      </a:r>
                      <a:r>
                        <a:rPr lang="fr-CA" dirty="0" smtClean="0"/>
                        <a:t>)</a:t>
                      </a:r>
                      <a:endParaRPr lang="en-CA" dirty="0"/>
                    </a:p>
                  </a:txBody>
                  <a:tcPr/>
                </a:tc>
                <a:extLst>
                  <a:ext uri="{0D108BD9-81ED-4DB2-BD59-A6C34878D82A}">
                    <a16:rowId xmlns:a16="http://schemas.microsoft.com/office/drawing/2014/main" val="10000"/>
                  </a:ext>
                </a:extLst>
              </a:tr>
              <a:tr h="518458">
                <a:tc>
                  <a:txBody>
                    <a:bodyPr/>
                    <a:lstStyle/>
                    <a:p>
                      <a:pPr marL="457200" lvl="0" algn="l">
                        <a:lnSpc>
                          <a:spcPct val="115000"/>
                        </a:lnSpc>
                        <a:spcAft>
                          <a:spcPts val="0"/>
                        </a:spcAft>
                      </a:pPr>
                      <a:r>
                        <a:rPr lang="fr-CA" sz="1100" dirty="0" err="1" smtClean="0">
                          <a:effectLst/>
                          <a:latin typeface="+mn-lt"/>
                          <a:ea typeface="Calibri"/>
                          <a:cs typeface="Times New Roman"/>
                        </a:rPr>
                        <a:t>Jonsson</a:t>
                      </a:r>
                      <a:r>
                        <a:rPr lang="fr-CA" sz="1100" dirty="0" smtClean="0">
                          <a:effectLst/>
                          <a:latin typeface="+mn-lt"/>
                          <a:ea typeface="Calibri"/>
                          <a:cs typeface="Times New Roman"/>
                        </a:rPr>
                        <a:t> et al (13)</a:t>
                      </a:r>
                      <a:endParaRPr lang="en-CA" sz="1100" dirty="0">
                        <a:effectLst/>
                        <a:latin typeface="+mn-lt"/>
                        <a:ea typeface="Calibri"/>
                        <a:cs typeface="Times New Roman"/>
                      </a:endParaRPr>
                    </a:p>
                    <a:p>
                      <a:pPr marL="457200" lvl="0" algn="l">
                        <a:lnSpc>
                          <a:spcPct val="115000"/>
                        </a:lnSpc>
                        <a:spcAft>
                          <a:spcPts val="0"/>
                        </a:spcAft>
                      </a:pPr>
                      <a:r>
                        <a:rPr lang="en-CA" sz="1100" dirty="0">
                          <a:effectLst/>
                          <a:latin typeface="+mn-lt"/>
                          <a:ea typeface="Calibri"/>
                          <a:cs typeface="Times New Roman"/>
                        </a:rPr>
                        <a:t> </a:t>
                      </a:r>
                    </a:p>
                  </a:txBody>
                  <a:tcPr marL="68580" marR="68580" marT="0" marB="0"/>
                </a:tc>
                <a:tc>
                  <a:txBody>
                    <a:bodyPr/>
                    <a:lstStyle/>
                    <a:p>
                      <a:pPr marL="457200" lvl="0" algn="ctr">
                        <a:lnSpc>
                          <a:spcPct val="115000"/>
                        </a:lnSpc>
                        <a:spcAft>
                          <a:spcPts val="0"/>
                        </a:spcAft>
                      </a:pPr>
                      <a:r>
                        <a:rPr lang="en-CA" sz="1100" dirty="0">
                          <a:effectLst/>
                          <a:latin typeface="+mn-lt"/>
                          <a:ea typeface="Calibri"/>
                          <a:cs typeface="Times New Roman"/>
                        </a:rPr>
                        <a:t>(n=7) 97 +/- 9</a:t>
                      </a:r>
                    </a:p>
                  </a:txBody>
                  <a:tcPr marL="68580" marR="68580" marT="0" marB="0"/>
                </a:tc>
                <a:tc>
                  <a:txBody>
                    <a:bodyPr/>
                    <a:lstStyle/>
                    <a:p>
                      <a:pPr marL="457200" lvl="0" algn="ctr">
                        <a:lnSpc>
                          <a:spcPct val="115000"/>
                        </a:lnSpc>
                        <a:spcAft>
                          <a:spcPts val="0"/>
                        </a:spcAft>
                      </a:pPr>
                      <a:r>
                        <a:rPr lang="en-CA" sz="1100" dirty="0">
                          <a:effectLst/>
                          <a:latin typeface="+mn-lt"/>
                          <a:ea typeface="Calibri"/>
                          <a:cs typeface="Times New Roman"/>
                        </a:rPr>
                        <a:t>94 +/- 9, (89 à 99, 0.01)</a:t>
                      </a:r>
                    </a:p>
                  </a:txBody>
                  <a:tcPr marL="68580" marR="68580" marT="0" marB="0"/>
                </a:tc>
                <a:tc>
                  <a:txBody>
                    <a:bodyPr/>
                    <a:lstStyle/>
                    <a:p>
                      <a:pPr marL="457200" lvl="0" algn="ctr">
                        <a:lnSpc>
                          <a:spcPct val="115000"/>
                        </a:lnSpc>
                        <a:spcAft>
                          <a:spcPts val="0"/>
                        </a:spcAft>
                      </a:pPr>
                      <a:r>
                        <a:rPr lang="en-CA" sz="1100" dirty="0">
                          <a:effectLst/>
                          <a:latin typeface="+mn-lt"/>
                          <a:ea typeface="Calibri"/>
                          <a:cs typeface="Times New Roman"/>
                        </a:rPr>
                        <a:t>(n=6) 109 +/- 17</a:t>
                      </a:r>
                    </a:p>
                  </a:txBody>
                  <a:tcPr marL="68580" marR="68580" marT="0" marB="0"/>
                </a:tc>
                <a:tc>
                  <a:txBody>
                    <a:bodyPr/>
                    <a:lstStyle/>
                    <a:p>
                      <a:pPr marL="457200" lvl="0" algn="ctr">
                        <a:lnSpc>
                          <a:spcPct val="115000"/>
                        </a:lnSpc>
                        <a:spcAft>
                          <a:spcPts val="0"/>
                        </a:spcAft>
                      </a:pPr>
                      <a:r>
                        <a:rPr lang="en-CA" sz="1100" dirty="0">
                          <a:effectLst/>
                          <a:latin typeface="+mn-lt"/>
                          <a:ea typeface="Calibri"/>
                          <a:cs typeface="Times New Roman"/>
                        </a:rPr>
                        <a:t>98 +/- 11, (92 à 104, 0.2)</a:t>
                      </a:r>
                    </a:p>
                  </a:txBody>
                  <a:tcPr marL="68580" marR="68580" marT="0" marB="0"/>
                </a:tc>
                <a:extLst>
                  <a:ext uri="{0D108BD9-81ED-4DB2-BD59-A6C34878D82A}">
                    <a16:rowId xmlns:a16="http://schemas.microsoft.com/office/drawing/2014/main" val="10001"/>
                  </a:ext>
                </a:extLst>
              </a:tr>
              <a:tr h="518458">
                <a:tc>
                  <a:txBody>
                    <a:bodyPr/>
                    <a:lstStyle/>
                    <a:p>
                      <a:pPr marL="457200" lvl="0" algn="l">
                        <a:lnSpc>
                          <a:spcPct val="115000"/>
                        </a:lnSpc>
                        <a:spcAft>
                          <a:spcPts val="0"/>
                        </a:spcAft>
                      </a:pPr>
                      <a:r>
                        <a:rPr lang="en-CA" sz="1100" dirty="0" err="1">
                          <a:effectLst/>
                          <a:latin typeface="+mn-lt"/>
                          <a:ea typeface="Calibri"/>
                          <a:cs typeface="Times New Roman"/>
                        </a:rPr>
                        <a:t>Masharani</a:t>
                      </a:r>
                      <a:r>
                        <a:rPr lang="en-CA" sz="1100" dirty="0">
                          <a:effectLst/>
                          <a:latin typeface="+mn-lt"/>
                          <a:ea typeface="Calibri"/>
                          <a:cs typeface="Times New Roman"/>
                        </a:rPr>
                        <a:t> </a:t>
                      </a:r>
                      <a:r>
                        <a:rPr lang="fr-CA" sz="1100" dirty="0" smtClean="0">
                          <a:effectLst/>
                          <a:latin typeface="+mn-lt"/>
                          <a:ea typeface="Calibri"/>
                          <a:cs typeface="Times New Roman"/>
                        </a:rPr>
                        <a:t>et al </a:t>
                      </a:r>
                      <a:r>
                        <a:rPr lang="en-CA" sz="1100" dirty="0" smtClean="0">
                          <a:effectLst/>
                          <a:latin typeface="+mn-lt"/>
                          <a:ea typeface="Calibri"/>
                          <a:cs typeface="Times New Roman"/>
                        </a:rPr>
                        <a:t>(</a:t>
                      </a:r>
                      <a:r>
                        <a:rPr lang="en-CA" sz="1100" dirty="0">
                          <a:effectLst/>
                          <a:latin typeface="+mn-lt"/>
                          <a:ea typeface="Calibri"/>
                          <a:cs typeface="Times New Roman"/>
                        </a:rPr>
                        <a:t>24) </a:t>
                      </a:r>
                    </a:p>
                  </a:txBody>
                  <a:tcPr marL="68580" marR="68580" marT="0" marB="0"/>
                </a:tc>
                <a:tc>
                  <a:txBody>
                    <a:bodyPr/>
                    <a:lstStyle/>
                    <a:p>
                      <a:pPr marL="457200" lvl="0" algn="ctr">
                        <a:lnSpc>
                          <a:spcPct val="115000"/>
                        </a:lnSpc>
                        <a:spcAft>
                          <a:spcPts val="0"/>
                        </a:spcAft>
                      </a:pPr>
                      <a:r>
                        <a:rPr lang="en-CA" sz="1100" dirty="0">
                          <a:effectLst/>
                          <a:latin typeface="+mn-lt"/>
                          <a:ea typeface="Calibri"/>
                          <a:cs typeface="Times New Roman"/>
                        </a:rPr>
                        <a:t>#####</a:t>
                      </a:r>
                    </a:p>
                  </a:txBody>
                  <a:tcPr marL="68580" marR="68580" marT="0" marB="0"/>
                </a:tc>
                <a:tc>
                  <a:txBody>
                    <a:bodyPr/>
                    <a:lstStyle/>
                    <a:p>
                      <a:pPr marL="457200" lvl="0" algn="ctr">
                        <a:lnSpc>
                          <a:spcPct val="115000"/>
                        </a:lnSpc>
                        <a:spcAft>
                          <a:spcPts val="0"/>
                        </a:spcAft>
                      </a:pPr>
                      <a:r>
                        <a:rPr lang="en-CA" sz="1100" dirty="0">
                          <a:effectLst/>
                          <a:latin typeface="+mn-lt"/>
                          <a:ea typeface="Calibri"/>
                          <a:cs typeface="Times New Roman"/>
                        </a:rPr>
                        <a:t>#####</a:t>
                      </a:r>
                    </a:p>
                  </a:txBody>
                  <a:tcPr marL="68580" marR="68580" marT="0" marB="0"/>
                </a:tc>
                <a:tc>
                  <a:txBody>
                    <a:bodyPr/>
                    <a:lstStyle/>
                    <a:p>
                      <a:pPr marL="457200" lvl="0" algn="ctr">
                        <a:lnSpc>
                          <a:spcPct val="115000"/>
                        </a:lnSpc>
                        <a:spcAft>
                          <a:spcPts val="0"/>
                        </a:spcAft>
                      </a:pPr>
                      <a:r>
                        <a:rPr lang="en-CA" sz="1100" dirty="0">
                          <a:effectLst/>
                          <a:latin typeface="+mn-lt"/>
                          <a:ea typeface="Calibri"/>
                          <a:cs typeface="Times New Roman"/>
                        </a:rPr>
                        <a:t>#####</a:t>
                      </a:r>
                    </a:p>
                  </a:txBody>
                  <a:tcPr marL="68580" marR="68580" marT="0" marB="0"/>
                </a:tc>
                <a:tc>
                  <a:txBody>
                    <a:bodyPr/>
                    <a:lstStyle/>
                    <a:p>
                      <a:pPr marL="457200" lvl="0" algn="ctr">
                        <a:lnSpc>
                          <a:spcPct val="115000"/>
                        </a:lnSpc>
                        <a:spcAft>
                          <a:spcPts val="0"/>
                        </a:spcAft>
                      </a:pPr>
                      <a:r>
                        <a:rPr lang="en-CA" sz="1100" dirty="0">
                          <a:effectLst/>
                          <a:latin typeface="+mn-lt"/>
                          <a:ea typeface="Calibri"/>
                          <a:cs typeface="Times New Roman"/>
                        </a:rPr>
                        <a:t>#####</a:t>
                      </a:r>
                    </a:p>
                  </a:txBody>
                  <a:tcPr marL="68580" marR="68580" marT="0" marB="0"/>
                </a:tc>
                <a:extLst>
                  <a:ext uri="{0D108BD9-81ED-4DB2-BD59-A6C34878D82A}">
                    <a16:rowId xmlns:a16="http://schemas.microsoft.com/office/drawing/2014/main" val="10002"/>
                  </a:ext>
                </a:extLst>
              </a:tr>
              <a:tr h="518458">
                <a:tc>
                  <a:txBody>
                    <a:bodyPr/>
                    <a:lstStyle/>
                    <a:p>
                      <a:pPr lvl="0" algn="l"/>
                      <a:r>
                        <a:rPr lang="fr-CA" sz="1100" dirty="0" smtClean="0">
                          <a:effectLst/>
                          <a:latin typeface="+mn-lt"/>
                          <a:cs typeface="Times New Roman"/>
                        </a:rPr>
                        <a:t>               </a:t>
                      </a:r>
                      <a:r>
                        <a:rPr lang="fr-CA" sz="1100" dirty="0" err="1" smtClean="0">
                          <a:effectLst/>
                          <a:latin typeface="+mn-lt"/>
                          <a:cs typeface="Times New Roman"/>
                        </a:rPr>
                        <a:t>Linderburg</a:t>
                      </a:r>
                      <a:r>
                        <a:rPr lang="fr-CA" sz="1100" dirty="0" smtClean="0">
                          <a:effectLst/>
                          <a:latin typeface="+mn-lt"/>
                          <a:cs typeface="Times New Roman"/>
                        </a:rPr>
                        <a:t> </a:t>
                      </a:r>
                      <a:r>
                        <a:rPr lang="fr-CA" sz="1100" dirty="0" smtClean="0">
                          <a:effectLst/>
                          <a:latin typeface="+mn-lt"/>
                          <a:ea typeface="Calibri"/>
                          <a:cs typeface="Times New Roman"/>
                        </a:rPr>
                        <a:t>et al </a:t>
                      </a:r>
                      <a:r>
                        <a:rPr lang="fr-CA" sz="1100" dirty="0" smtClean="0">
                          <a:effectLst/>
                          <a:latin typeface="+mn-lt"/>
                          <a:cs typeface="Times New Roman"/>
                        </a:rPr>
                        <a:t>(29)</a:t>
                      </a:r>
                      <a:endParaRPr lang="en-CA" sz="1100" dirty="0">
                        <a:effectLst/>
                        <a:latin typeface="+mn-lt"/>
                        <a:cs typeface="Times New Roman"/>
                      </a:endParaRPr>
                    </a:p>
                  </a:txBody>
                  <a:tcPr marL="68580" marR="68580" marT="0" marB="0"/>
                </a:tc>
                <a:tc>
                  <a:txBody>
                    <a:bodyPr/>
                    <a:lstStyle/>
                    <a:p>
                      <a:pPr marL="457200" lvl="0" algn="ctr">
                        <a:lnSpc>
                          <a:spcPct val="115000"/>
                        </a:lnSpc>
                        <a:spcAft>
                          <a:spcPts val="0"/>
                        </a:spcAft>
                      </a:pPr>
                      <a:r>
                        <a:rPr lang="en-CA" sz="1100">
                          <a:effectLst/>
                          <a:latin typeface="+mn-lt"/>
                          <a:ea typeface="Calibri"/>
                          <a:cs typeface="Times New Roman"/>
                        </a:rPr>
                        <a:t>(n=14) 106+/- 8</a:t>
                      </a:r>
                    </a:p>
                  </a:txBody>
                  <a:tcPr marL="68580" marR="68580" marT="0" marB="0"/>
                </a:tc>
                <a:tc>
                  <a:txBody>
                    <a:bodyPr/>
                    <a:lstStyle/>
                    <a:p>
                      <a:pPr marL="457200" lvl="0" algn="ctr">
                        <a:lnSpc>
                          <a:spcPct val="115000"/>
                        </a:lnSpc>
                        <a:spcAft>
                          <a:spcPts val="0"/>
                        </a:spcAft>
                      </a:pPr>
                      <a:r>
                        <a:rPr lang="en-CA" sz="1100">
                          <a:effectLst/>
                          <a:latin typeface="+mn-lt"/>
                          <a:ea typeface="Calibri"/>
                          <a:cs typeface="Times New Roman"/>
                        </a:rPr>
                        <a:t>-5.6+/- 2.8 (-7.2 à -3.9, 0.0001 )</a:t>
                      </a:r>
                    </a:p>
                  </a:txBody>
                  <a:tcPr marL="68580" marR="68580" marT="0" marB="0"/>
                </a:tc>
                <a:tc>
                  <a:txBody>
                    <a:bodyPr/>
                    <a:lstStyle/>
                    <a:p>
                      <a:pPr marL="457200" lvl="0" algn="ctr">
                        <a:lnSpc>
                          <a:spcPct val="115000"/>
                        </a:lnSpc>
                        <a:spcAft>
                          <a:spcPts val="0"/>
                        </a:spcAft>
                      </a:pPr>
                      <a:r>
                        <a:rPr lang="en-CA" sz="1100">
                          <a:effectLst/>
                          <a:latin typeface="+mn-lt"/>
                          <a:ea typeface="Calibri"/>
                          <a:cs typeface="Times New Roman"/>
                        </a:rPr>
                        <a:t>(n=15) 107 +/- 8</a:t>
                      </a:r>
                    </a:p>
                  </a:txBody>
                  <a:tcPr marL="68580" marR="68580" marT="0" marB="0"/>
                </a:tc>
                <a:tc>
                  <a:txBody>
                    <a:bodyPr/>
                    <a:lstStyle/>
                    <a:p>
                      <a:pPr marL="457200" lvl="0" algn="ctr">
                        <a:lnSpc>
                          <a:spcPct val="115000"/>
                        </a:lnSpc>
                        <a:spcAft>
                          <a:spcPts val="0"/>
                        </a:spcAft>
                      </a:pPr>
                      <a:r>
                        <a:rPr lang="en-CA" sz="1100" dirty="0">
                          <a:effectLst/>
                          <a:latin typeface="+mn-lt"/>
                          <a:ea typeface="Calibri"/>
                          <a:cs typeface="Times New Roman"/>
                        </a:rPr>
                        <a:t>-2.9+/-3.1 (-4.8 à -1.1, 0.004)</a:t>
                      </a:r>
                    </a:p>
                  </a:txBody>
                  <a:tcPr marL="68580" marR="68580" marT="0" marB="0"/>
                </a:tc>
                <a:extLst>
                  <a:ext uri="{0D108BD9-81ED-4DB2-BD59-A6C34878D82A}">
                    <a16:rowId xmlns:a16="http://schemas.microsoft.com/office/drawing/2014/main" val="10003"/>
                  </a:ext>
                </a:extLst>
              </a:tr>
              <a:tr h="518458">
                <a:tc>
                  <a:txBody>
                    <a:bodyPr/>
                    <a:lstStyle/>
                    <a:p>
                      <a:pPr marL="457200" lvl="0" algn="l">
                        <a:lnSpc>
                          <a:spcPct val="115000"/>
                        </a:lnSpc>
                        <a:spcAft>
                          <a:spcPts val="0"/>
                        </a:spcAft>
                      </a:pPr>
                      <a:r>
                        <a:rPr lang="fr-FR" sz="1100" dirty="0">
                          <a:effectLst/>
                          <a:latin typeface="+mn-lt"/>
                          <a:ea typeface="Calibri"/>
                          <a:cs typeface="Times New Roman"/>
                        </a:rPr>
                        <a:t>Fontes </a:t>
                      </a:r>
                      <a:r>
                        <a:rPr lang="fr-FR" sz="1100" dirty="0" smtClean="0">
                          <a:effectLst/>
                          <a:latin typeface="+mn-lt"/>
                          <a:ea typeface="Calibri"/>
                          <a:cs typeface="Times New Roman"/>
                        </a:rPr>
                        <a:t> </a:t>
                      </a:r>
                      <a:r>
                        <a:rPr lang="fr-CA" sz="1100" dirty="0" smtClean="0">
                          <a:effectLst/>
                          <a:latin typeface="+mn-lt"/>
                          <a:ea typeface="Calibri"/>
                          <a:cs typeface="Times New Roman"/>
                        </a:rPr>
                        <a:t>et al </a:t>
                      </a:r>
                      <a:r>
                        <a:rPr lang="fr-FR" sz="1100" dirty="0" smtClean="0">
                          <a:effectLst/>
                          <a:latin typeface="+mn-lt"/>
                          <a:ea typeface="Calibri"/>
                          <a:cs typeface="Times New Roman"/>
                        </a:rPr>
                        <a:t>(</a:t>
                      </a:r>
                      <a:r>
                        <a:rPr lang="fr-FR" sz="1100" dirty="0">
                          <a:effectLst/>
                          <a:latin typeface="+mn-lt"/>
                          <a:ea typeface="Calibri"/>
                          <a:cs typeface="Times New Roman"/>
                        </a:rPr>
                        <a:t>13)</a:t>
                      </a:r>
                      <a:endParaRPr lang="en-CA" sz="1100" dirty="0">
                        <a:effectLst/>
                        <a:latin typeface="+mn-lt"/>
                        <a:ea typeface="Calibri"/>
                        <a:cs typeface="Times New Roman"/>
                      </a:endParaRPr>
                    </a:p>
                    <a:p>
                      <a:pPr marL="457200" lvl="0" algn="l">
                        <a:lnSpc>
                          <a:spcPct val="115000"/>
                        </a:lnSpc>
                        <a:spcAft>
                          <a:spcPts val="0"/>
                        </a:spcAft>
                      </a:pPr>
                      <a:r>
                        <a:rPr lang="fr-FR" sz="1100" dirty="0">
                          <a:effectLst/>
                          <a:latin typeface="+mn-lt"/>
                          <a:ea typeface="Calibri"/>
                          <a:cs typeface="Times New Roman"/>
                        </a:rPr>
                        <a:t> </a:t>
                      </a:r>
                      <a:endParaRPr lang="en-CA" sz="1100" dirty="0">
                        <a:effectLst/>
                        <a:latin typeface="+mn-lt"/>
                        <a:ea typeface="Calibri"/>
                        <a:cs typeface="Times New Roman"/>
                      </a:endParaRPr>
                    </a:p>
                  </a:txBody>
                  <a:tcPr marL="68580" marR="68580" marT="0" marB="0"/>
                </a:tc>
                <a:tc>
                  <a:txBody>
                    <a:bodyPr/>
                    <a:lstStyle/>
                    <a:p>
                      <a:pPr marL="457200" lvl="0" algn="ctr">
                        <a:lnSpc>
                          <a:spcPct val="115000"/>
                        </a:lnSpc>
                        <a:spcAft>
                          <a:spcPts val="0"/>
                        </a:spcAft>
                      </a:pPr>
                      <a:r>
                        <a:rPr lang="fr-FR" sz="1100" dirty="0">
                          <a:effectLst/>
                          <a:latin typeface="+mn-lt"/>
                          <a:ea typeface="Calibri"/>
                          <a:cs typeface="Times New Roman"/>
                        </a:rPr>
                        <a:t>#####</a:t>
                      </a:r>
                      <a:endParaRPr lang="en-CA" sz="1100" dirty="0">
                        <a:effectLst/>
                        <a:latin typeface="+mn-lt"/>
                        <a:ea typeface="Calibri"/>
                        <a:cs typeface="Times New Roman"/>
                      </a:endParaRPr>
                    </a:p>
                  </a:txBody>
                  <a:tcPr marL="68580" marR="68580" marT="0" marB="0"/>
                </a:tc>
                <a:tc>
                  <a:txBody>
                    <a:bodyPr/>
                    <a:lstStyle/>
                    <a:p>
                      <a:pPr marL="457200" lvl="0" algn="ctr">
                        <a:lnSpc>
                          <a:spcPct val="115000"/>
                        </a:lnSpc>
                        <a:spcAft>
                          <a:spcPts val="0"/>
                        </a:spcAft>
                      </a:pPr>
                      <a:r>
                        <a:rPr lang="fr-FR" sz="1100" dirty="0">
                          <a:effectLst/>
                          <a:latin typeface="+mn-lt"/>
                          <a:ea typeface="Calibri"/>
                          <a:cs typeface="Times New Roman"/>
                        </a:rPr>
                        <a:t>#####</a:t>
                      </a:r>
                      <a:endParaRPr lang="en-CA" sz="1100" dirty="0">
                        <a:effectLst/>
                        <a:latin typeface="+mn-lt"/>
                        <a:ea typeface="Calibri"/>
                        <a:cs typeface="Times New Roman"/>
                      </a:endParaRPr>
                    </a:p>
                  </a:txBody>
                  <a:tcPr marL="68580" marR="68580" marT="0" marB="0"/>
                </a:tc>
                <a:tc>
                  <a:txBody>
                    <a:bodyPr/>
                    <a:lstStyle/>
                    <a:p>
                      <a:pPr marL="457200" lvl="0" algn="ctr">
                        <a:lnSpc>
                          <a:spcPct val="115000"/>
                        </a:lnSpc>
                        <a:spcAft>
                          <a:spcPts val="0"/>
                        </a:spcAft>
                      </a:pPr>
                      <a:r>
                        <a:rPr lang="fr-FR" sz="1100" dirty="0">
                          <a:effectLst/>
                          <a:latin typeface="+mn-lt"/>
                          <a:ea typeface="Calibri"/>
                          <a:cs typeface="Times New Roman"/>
                        </a:rPr>
                        <a:t>######</a:t>
                      </a:r>
                      <a:endParaRPr lang="en-CA" sz="1100" dirty="0">
                        <a:effectLst/>
                        <a:latin typeface="+mn-lt"/>
                        <a:ea typeface="Calibri"/>
                        <a:cs typeface="Times New Roman"/>
                      </a:endParaRPr>
                    </a:p>
                  </a:txBody>
                  <a:tcPr marL="68580" marR="68580" marT="0" marB="0"/>
                </a:tc>
                <a:tc>
                  <a:txBody>
                    <a:bodyPr/>
                    <a:lstStyle/>
                    <a:p>
                      <a:pPr marL="457200" lvl="0" algn="ctr">
                        <a:lnSpc>
                          <a:spcPct val="115000"/>
                        </a:lnSpc>
                        <a:spcAft>
                          <a:spcPts val="0"/>
                        </a:spcAft>
                      </a:pPr>
                      <a:r>
                        <a:rPr lang="fr-FR" sz="1100" dirty="0">
                          <a:effectLst/>
                          <a:latin typeface="+mn-lt"/>
                          <a:ea typeface="Calibri"/>
                          <a:cs typeface="Times New Roman"/>
                        </a:rPr>
                        <a:t>####</a:t>
                      </a:r>
                      <a:endParaRPr lang="en-CA" sz="1100" dirty="0">
                        <a:effectLst/>
                        <a:latin typeface="+mn-lt"/>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80589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err="1" smtClean="0"/>
              <a:t>Résultats:Triglycérides</a:t>
            </a:r>
            <a:r>
              <a:rPr lang="fr-CA" dirty="0" smtClean="0"/>
              <a:t> </a:t>
            </a:r>
            <a:r>
              <a:rPr lang="fr-CA" dirty="0" err="1" smtClean="0"/>
              <a:t>mmol</a:t>
            </a:r>
            <a:r>
              <a:rPr lang="fr-CA" dirty="0" smtClean="0"/>
              <a:t>/L</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9589373"/>
              </p:ext>
            </p:extLst>
          </p:nvPr>
        </p:nvGraphicFramePr>
        <p:xfrm>
          <a:off x="457200" y="2348880"/>
          <a:ext cx="7620000" cy="2811106"/>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tblGrid>
              <a:tr h="5184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Étude (n)</a:t>
                      </a:r>
                    </a:p>
                    <a:p>
                      <a:endParaRPr lang="fr-CA" dirty="0" smtClean="0"/>
                    </a:p>
                  </a:txBody>
                  <a:tcPr/>
                </a:tc>
                <a:tc>
                  <a:txBody>
                    <a:bodyPr/>
                    <a:lstStyle/>
                    <a:p>
                      <a:r>
                        <a:rPr lang="fr-CA" dirty="0" smtClean="0"/>
                        <a:t>Pré</a:t>
                      </a:r>
                      <a:r>
                        <a:rPr lang="fr-CA" baseline="0" dirty="0" smtClean="0"/>
                        <a:t> régime paléo</a:t>
                      </a:r>
                      <a:endParaRPr lang="en-CA" dirty="0"/>
                    </a:p>
                  </a:txBody>
                  <a:tcPr/>
                </a:tc>
                <a:tc>
                  <a:txBody>
                    <a:bodyPr/>
                    <a:lstStyle/>
                    <a:p>
                      <a:r>
                        <a:rPr lang="fr-CA" dirty="0" smtClean="0"/>
                        <a:t>Post (</a:t>
                      </a:r>
                      <a:r>
                        <a:rPr lang="fr-CA" dirty="0" err="1" smtClean="0"/>
                        <a:t>IC,p</a:t>
                      </a:r>
                      <a:r>
                        <a:rPr lang="fr-CA" dirty="0" smtClean="0"/>
                        <a:t>)</a:t>
                      </a:r>
                      <a:endParaRPr lang="en-CA" dirty="0"/>
                    </a:p>
                  </a:txBody>
                  <a:tcPr/>
                </a:tc>
                <a:tc>
                  <a:txBody>
                    <a:bodyPr/>
                    <a:lstStyle/>
                    <a:p>
                      <a:r>
                        <a:rPr lang="fr-CA" dirty="0" smtClean="0"/>
                        <a:t>Pré régime de contrôle</a:t>
                      </a:r>
                      <a:endParaRPr lang="en-CA" dirty="0"/>
                    </a:p>
                  </a:txBody>
                  <a:tcPr/>
                </a:tc>
                <a:tc>
                  <a:txBody>
                    <a:bodyPr/>
                    <a:lstStyle/>
                    <a:p>
                      <a:r>
                        <a:rPr lang="fr-CA" dirty="0" smtClean="0"/>
                        <a:t>Post (</a:t>
                      </a:r>
                      <a:r>
                        <a:rPr lang="fr-CA" dirty="0" err="1" smtClean="0"/>
                        <a:t>IC,p</a:t>
                      </a:r>
                      <a:r>
                        <a:rPr lang="fr-CA" dirty="0" smtClean="0"/>
                        <a:t>)</a:t>
                      </a:r>
                      <a:endParaRPr lang="en-CA" dirty="0"/>
                    </a:p>
                  </a:txBody>
                  <a:tcPr/>
                </a:tc>
                <a:extLst>
                  <a:ext uri="{0D108BD9-81ED-4DB2-BD59-A6C34878D82A}">
                    <a16:rowId xmlns:a16="http://schemas.microsoft.com/office/drawing/2014/main" val="10000"/>
                  </a:ext>
                </a:extLst>
              </a:tr>
              <a:tr h="518458">
                <a:tc>
                  <a:txBody>
                    <a:bodyPr/>
                    <a:lstStyle/>
                    <a:p>
                      <a:pPr marL="457200" lvl="0" algn="l">
                        <a:lnSpc>
                          <a:spcPct val="115000"/>
                        </a:lnSpc>
                        <a:spcAft>
                          <a:spcPts val="0"/>
                        </a:spcAft>
                      </a:pPr>
                      <a:r>
                        <a:rPr lang="fr-CA" sz="1100" dirty="0" err="1" smtClean="0">
                          <a:effectLst/>
                          <a:latin typeface="+mn-lt"/>
                          <a:ea typeface="Calibri"/>
                          <a:cs typeface="Times New Roman"/>
                        </a:rPr>
                        <a:t>Jonsson</a:t>
                      </a:r>
                      <a:r>
                        <a:rPr lang="fr-CA" sz="1100" dirty="0" smtClean="0">
                          <a:effectLst/>
                          <a:latin typeface="+mn-lt"/>
                          <a:ea typeface="Calibri"/>
                          <a:cs typeface="Times New Roman"/>
                        </a:rPr>
                        <a:t> et al (13)</a:t>
                      </a:r>
                      <a:endParaRPr lang="en-CA" sz="1100" dirty="0">
                        <a:effectLst/>
                        <a:latin typeface="+mn-lt"/>
                        <a:ea typeface="Calibri"/>
                        <a:cs typeface="Times New Roman"/>
                      </a:endParaRPr>
                    </a:p>
                    <a:p>
                      <a:pPr marL="457200" lvl="0" algn="l">
                        <a:lnSpc>
                          <a:spcPct val="115000"/>
                        </a:lnSpc>
                        <a:spcAft>
                          <a:spcPts val="0"/>
                        </a:spcAft>
                      </a:pPr>
                      <a:r>
                        <a:rPr lang="en-CA" sz="1100" dirty="0">
                          <a:effectLst/>
                          <a:latin typeface="+mn-lt"/>
                          <a:ea typeface="Calibri"/>
                          <a:cs typeface="Times New Roman"/>
                        </a:rPr>
                        <a:t> </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(n=7)1.4 +/- 0.5</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1.0 +/- 0.5 (0.8 à 1.3, 0.003)</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(n=6) 1.7 +/- 0.8</a:t>
                      </a:r>
                    </a:p>
                    <a:p>
                      <a:pPr marL="457200">
                        <a:lnSpc>
                          <a:spcPct val="115000"/>
                        </a:lnSpc>
                        <a:spcAft>
                          <a:spcPts val="0"/>
                        </a:spcAft>
                      </a:pPr>
                      <a:r>
                        <a:rPr lang="en-CA" sz="1100">
                          <a:effectLst/>
                          <a:latin typeface="+mn-lt"/>
                          <a:ea typeface="Calibri"/>
                          <a:cs typeface="Times New Roman"/>
                        </a:rPr>
                        <a:t> </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1.5 +/- 0.7 (1.1 à 1.8, 0.7)</a:t>
                      </a:r>
                    </a:p>
                  </a:txBody>
                  <a:tcPr marL="68580" marR="68580" marT="0" marB="0"/>
                </a:tc>
                <a:extLst>
                  <a:ext uri="{0D108BD9-81ED-4DB2-BD59-A6C34878D82A}">
                    <a16:rowId xmlns:a16="http://schemas.microsoft.com/office/drawing/2014/main" val="10001"/>
                  </a:ext>
                </a:extLst>
              </a:tr>
              <a:tr h="518458">
                <a:tc>
                  <a:txBody>
                    <a:bodyPr/>
                    <a:lstStyle/>
                    <a:p>
                      <a:pPr marL="457200" lvl="0" algn="l">
                        <a:lnSpc>
                          <a:spcPct val="115000"/>
                        </a:lnSpc>
                        <a:spcAft>
                          <a:spcPts val="0"/>
                        </a:spcAft>
                      </a:pPr>
                      <a:r>
                        <a:rPr lang="en-CA" sz="1100" dirty="0" err="1" smtClean="0">
                          <a:effectLst/>
                          <a:latin typeface="+mn-lt"/>
                          <a:ea typeface="Calibri"/>
                          <a:cs typeface="Times New Roman"/>
                        </a:rPr>
                        <a:t>Masharani</a:t>
                      </a:r>
                      <a:r>
                        <a:rPr lang="en-CA" sz="1100" dirty="0" smtClean="0">
                          <a:effectLst/>
                          <a:latin typeface="+mn-lt"/>
                          <a:ea typeface="Calibri"/>
                          <a:cs typeface="Times New Roman"/>
                        </a:rPr>
                        <a:t> </a:t>
                      </a:r>
                      <a:r>
                        <a:rPr lang="fr-CA" sz="1100" dirty="0" smtClean="0">
                          <a:effectLst/>
                          <a:latin typeface="+mn-lt"/>
                          <a:ea typeface="Calibri"/>
                          <a:cs typeface="Times New Roman"/>
                        </a:rPr>
                        <a:t>et al </a:t>
                      </a:r>
                      <a:r>
                        <a:rPr lang="en-CA" sz="1100" dirty="0" smtClean="0">
                          <a:effectLst/>
                          <a:latin typeface="+mn-lt"/>
                          <a:ea typeface="Calibri"/>
                          <a:cs typeface="Times New Roman"/>
                        </a:rPr>
                        <a:t> </a:t>
                      </a:r>
                      <a:r>
                        <a:rPr lang="en-CA" sz="1100" dirty="0">
                          <a:effectLst/>
                          <a:latin typeface="+mn-lt"/>
                          <a:ea typeface="Calibri"/>
                          <a:cs typeface="Times New Roman"/>
                        </a:rPr>
                        <a:t>(24</a:t>
                      </a:r>
                      <a:r>
                        <a:rPr lang="en-CA" sz="1100" dirty="0" smtClean="0">
                          <a:effectLst/>
                          <a:latin typeface="+mn-lt"/>
                          <a:ea typeface="Calibri"/>
                          <a:cs typeface="Times New Roman"/>
                        </a:rPr>
                        <a:t>)</a:t>
                      </a:r>
                    </a:p>
                    <a:p>
                      <a:pPr marL="457200" lvl="0" algn="l">
                        <a:lnSpc>
                          <a:spcPct val="115000"/>
                        </a:lnSpc>
                        <a:spcAft>
                          <a:spcPts val="0"/>
                        </a:spcAft>
                      </a:pPr>
                      <a:r>
                        <a:rPr lang="en-CA" sz="1100" dirty="0" smtClean="0">
                          <a:effectLst/>
                          <a:latin typeface="+mn-lt"/>
                          <a:ea typeface="Calibri"/>
                          <a:cs typeface="Times New Roman"/>
                        </a:rPr>
                        <a:t>mg/dl </a:t>
                      </a:r>
                      <a:endParaRPr lang="en-CA" sz="1100" dirty="0">
                        <a:effectLst/>
                        <a:latin typeface="+mn-lt"/>
                        <a:ea typeface="Calibri"/>
                        <a:cs typeface="Times New Roman"/>
                      </a:endParaRP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(n=14)</a:t>
                      </a:r>
                    </a:p>
                    <a:p>
                      <a:pPr marL="457200">
                        <a:lnSpc>
                          <a:spcPct val="115000"/>
                        </a:lnSpc>
                        <a:spcAft>
                          <a:spcPts val="0"/>
                        </a:spcAft>
                      </a:pPr>
                      <a:r>
                        <a:rPr lang="en-CA" sz="1100">
                          <a:effectLst/>
                          <a:latin typeface="+mn-lt"/>
                          <a:ea typeface="Calibri"/>
                          <a:cs typeface="Times New Roman"/>
                        </a:rPr>
                        <a:t>149+/-75</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-23+/-46 (0.08)</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(n=10)</a:t>
                      </a:r>
                    </a:p>
                    <a:p>
                      <a:pPr marL="457200">
                        <a:lnSpc>
                          <a:spcPct val="115000"/>
                        </a:lnSpc>
                        <a:spcAft>
                          <a:spcPts val="0"/>
                        </a:spcAft>
                      </a:pPr>
                      <a:r>
                        <a:rPr lang="en-CA" sz="1100">
                          <a:effectLst/>
                          <a:latin typeface="+mn-lt"/>
                          <a:ea typeface="Calibri"/>
                          <a:cs typeface="Times New Roman"/>
                        </a:rPr>
                        <a:t>149+/-73</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-5+/-63 (0.8)</a:t>
                      </a:r>
                    </a:p>
                  </a:txBody>
                  <a:tcPr marL="68580" marR="68580" marT="0" marB="0"/>
                </a:tc>
                <a:extLst>
                  <a:ext uri="{0D108BD9-81ED-4DB2-BD59-A6C34878D82A}">
                    <a16:rowId xmlns:a16="http://schemas.microsoft.com/office/drawing/2014/main" val="10002"/>
                  </a:ext>
                </a:extLst>
              </a:tr>
              <a:tr h="518458">
                <a:tc>
                  <a:txBody>
                    <a:bodyPr/>
                    <a:lstStyle/>
                    <a:p>
                      <a:pPr lvl="0" algn="l"/>
                      <a:r>
                        <a:rPr lang="fr-CA" sz="1100" dirty="0" smtClean="0">
                          <a:effectLst/>
                          <a:latin typeface="+mn-lt"/>
                          <a:cs typeface="Times New Roman"/>
                        </a:rPr>
                        <a:t>               </a:t>
                      </a:r>
                      <a:r>
                        <a:rPr lang="fr-CA" sz="1100" dirty="0" err="1" smtClean="0">
                          <a:effectLst/>
                          <a:latin typeface="+mn-lt"/>
                          <a:cs typeface="Times New Roman"/>
                        </a:rPr>
                        <a:t>Linderburg</a:t>
                      </a:r>
                      <a:r>
                        <a:rPr lang="fr-CA" sz="1100" dirty="0" smtClean="0">
                          <a:effectLst/>
                          <a:latin typeface="+mn-lt"/>
                          <a:cs typeface="Times New Roman"/>
                        </a:rPr>
                        <a:t> </a:t>
                      </a:r>
                      <a:r>
                        <a:rPr lang="fr-CA" sz="1100" dirty="0" smtClean="0">
                          <a:effectLst/>
                          <a:latin typeface="+mn-lt"/>
                          <a:ea typeface="Calibri"/>
                          <a:cs typeface="Times New Roman"/>
                        </a:rPr>
                        <a:t>et al </a:t>
                      </a:r>
                      <a:r>
                        <a:rPr lang="fr-CA" sz="1100" dirty="0" smtClean="0">
                          <a:effectLst/>
                          <a:latin typeface="+mn-lt"/>
                          <a:cs typeface="Times New Roman"/>
                        </a:rPr>
                        <a:t>(29)</a:t>
                      </a:r>
                      <a:endParaRPr lang="en-CA" sz="1100" dirty="0">
                        <a:effectLst/>
                        <a:latin typeface="+mn-lt"/>
                        <a:cs typeface="Times New Roman"/>
                      </a:endParaRP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(n=14) 1.3+/- 0.6</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(n=15) 1.9 +/- 0.8</a:t>
                      </a:r>
                    </a:p>
                  </a:txBody>
                  <a:tcPr marL="68580" marR="68580" marT="0" marB="0"/>
                </a:tc>
                <a:tc>
                  <a:txBody>
                    <a:bodyPr/>
                    <a:lstStyle/>
                    <a:p>
                      <a:pPr marL="457200">
                        <a:lnSpc>
                          <a:spcPct val="115000"/>
                        </a:lnSpc>
                        <a:spcAft>
                          <a:spcPts val="0"/>
                        </a:spcAft>
                      </a:pPr>
                      <a:r>
                        <a:rPr lang="en-CA" sz="1100">
                          <a:effectLst/>
                          <a:latin typeface="+mn-lt"/>
                          <a:ea typeface="Calibri"/>
                          <a:cs typeface="Times New Roman"/>
                        </a:rPr>
                        <a:t>###</a:t>
                      </a:r>
                    </a:p>
                  </a:txBody>
                  <a:tcPr marL="68580" marR="68580" marT="0" marB="0"/>
                </a:tc>
                <a:extLst>
                  <a:ext uri="{0D108BD9-81ED-4DB2-BD59-A6C34878D82A}">
                    <a16:rowId xmlns:a16="http://schemas.microsoft.com/office/drawing/2014/main" val="10003"/>
                  </a:ext>
                </a:extLst>
              </a:tr>
              <a:tr h="518458">
                <a:tc>
                  <a:txBody>
                    <a:bodyPr/>
                    <a:lstStyle/>
                    <a:p>
                      <a:pPr marL="457200" lvl="0" algn="l">
                        <a:lnSpc>
                          <a:spcPct val="115000"/>
                        </a:lnSpc>
                        <a:spcAft>
                          <a:spcPts val="0"/>
                        </a:spcAft>
                      </a:pPr>
                      <a:r>
                        <a:rPr lang="fr-FR" sz="1100" dirty="0">
                          <a:effectLst/>
                          <a:latin typeface="+mn-lt"/>
                          <a:ea typeface="Calibri"/>
                          <a:cs typeface="Times New Roman"/>
                        </a:rPr>
                        <a:t>Fontes </a:t>
                      </a:r>
                      <a:r>
                        <a:rPr lang="fr-CA" sz="1100" dirty="0" smtClean="0">
                          <a:effectLst/>
                          <a:latin typeface="+mn-lt"/>
                          <a:ea typeface="Calibri"/>
                          <a:cs typeface="Times New Roman"/>
                        </a:rPr>
                        <a:t>et al </a:t>
                      </a:r>
                      <a:r>
                        <a:rPr lang="fr-FR" sz="1100" dirty="0" smtClean="0">
                          <a:effectLst/>
                          <a:latin typeface="+mn-lt"/>
                          <a:ea typeface="Calibri"/>
                          <a:cs typeface="Times New Roman"/>
                        </a:rPr>
                        <a:t>(</a:t>
                      </a:r>
                      <a:r>
                        <a:rPr lang="fr-FR" sz="1100" dirty="0">
                          <a:effectLst/>
                          <a:latin typeface="+mn-lt"/>
                          <a:ea typeface="Calibri"/>
                          <a:cs typeface="Times New Roman"/>
                        </a:rPr>
                        <a:t>13)</a:t>
                      </a:r>
                      <a:endParaRPr lang="en-CA" sz="1100" dirty="0">
                        <a:effectLst/>
                        <a:latin typeface="+mn-lt"/>
                        <a:ea typeface="Calibri"/>
                        <a:cs typeface="Times New Roman"/>
                      </a:endParaRPr>
                    </a:p>
                    <a:p>
                      <a:pPr marL="457200" lvl="0" algn="l">
                        <a:lnSpc>
                          <a:spcPct val="115000"/>
                        </a:lnSpc>
                        <a:spcAft>
                          <a:spcPts val="0"/>
                        </a:spcAft>
                      </a:pPr>
                      <a:r>
                        <a:rPr lang="fr-FR" sz="1100" dirty="0">
                          <a:effectLst/>
                          <a:latin typeface="+mn-lt"/>
                          <a:ea typeface="Calibri"/>
                          <a:cs typeface="Times New Roman"/>
                        </a:rPr>
                        <a:t> </a:t>
                      </a:r>
                      <a:endParaRPr lang="en-CA" sz="1100" dirty="0">
                        <a:effectLst/>
                        <a:latin typeface="+mn-lt"/>
                        <a:ea typeface="Calibri"/>
                        <a:cs typeface="Times New Roman"/>
                      </a:endParaRPr>
                    </a:p>
                  </a:txBody>
                  <a:tcPr marL="68580" marR="68580" marT="0" marB="0"/>
                </a:tc>
                <a:tc>
                  <a:txBody>
                    <a:bodyPr/>
                    <a:lstStyle/>
                    <a:p>
                      <a:pPr marL="457200">
                        <a:lnSpc>
                          <a:spcPct val="115000"/>
                        </a:lnSpc>
                        <a:spcAft>
                          <a:spcPts val="0"/>
                        </a:spcAft>
                      </a:pPr>
                      <a:r>
                        <a:rPr lang="fr-FR" sz="1100">
                          <a:effectLst/>
                          <a:latin typeface="+mn-lt"/>
                          <a:ea typeface="Calibri"/>
                          <a:cs typeface="Times New Roman"/>
                        </a:rPr>
                        <a:t>####</a:t>
                      </a:r>
                      <a:endParaRPr lang="en-CA" sz="1100">
                        <a:effectLst/>
                        <a:latin typeface="+mn-lt"/>
                        <a:ea typeface="Calibri"/>
                        <a:cs typeface="Times New Roman"/>
                      </a:endParaRPr>
                    </a:p>
                  </a:txBody>
                  <a:tcPr marL="68580" marR="68580" marT="0" marB="0"/>
                </a:tc>
                <a:tc>
                  <a:txBody>
                    <a:bodyPr/>
                    <a:lstStyle/>
                    <a:p>
                      <a:pPr marL="457200">
                        <a:lnSpc>
                          <a:spcPct val="115000"/>
                        </a:lnSpc>
                        <a:spcAft>
                          <a:spcPts val="0"/>
                        </a:spcAft>
                      </a:pPr>
                      <a:r>
                        <a:rPr lang="fr-FR" sz="1100">
                          <a:effectLst/>
                          <a:latin typeface="+mn-lt"/>
                          <a:ea typeface="Calibri"/>
                          <a:cs typeface="Times New Roman"/>
                        </a:rPr>
                        <a:t>#####</a:t>
                      </a:r>
                      <a:endParaRPr lang="en-CA" sz="1100">
                        <a:effectLst/>
                        <a:latin typeface="+mn-lt"/>
                        <a:ea typeface="Calibri"/>
                        <a:cs typeface="Times New Roman"/>
                      </a:endParaRPr>
                    </a:p>
                  </a:txBody>
                  <a:tcPr marL="68580" marR="68580" marT="0" marB="0"/>
                </a:tc>
                <a:tc>
                  <a:txBody>
                    <a:bodyPr/>
                    <a:lstStyle/>
                    <a:p>
                      <a:pPr marL="457200">
                        <a:lnSpc>
                          <a:spcPct val="115000"/>
                        </a:lnSpc>
                        <a:spcAft>
                          <a:spcPts val="0"/>
                        </a:spcAft>
                      </a:pPr>
                      <a:r>
                        <a:rPr lang="fr-FR" sz="1100">
                          <a:effectLst/>
                          <a:latin typeface="+mn-lt"/>
                          <a:ea typeface="Calibri"/>
                          <a:cs typeface="Times New Roman"/>
                        </a:rPr>
                        <a:t>#####</a:t>
                      </a:r>
                      <a:endParaRPr lang="en-CA" sz="1100">
                        <a:effectLst/>
                        <a:latin typeface="+mn-lt"/>
                        <a:ea typeface="Calibri"/>
                        <a:cs typeface="Times New Roman"/>
                      </a:endParaRPr>
                    </a:p>
                  </a:txBody>
                  <a:tcPr marL="68580" marR="68580" marT="0" marB="0"/>
                </a:tc>
                <a:tc>
                  <a:txBody>
                    <a:bodyPr/>
                    <a:lstStyle/>
                    <a:p>
                      <a:pPr marL="457200">
                        <a:lnSpc>
                          <a:spcPct val="115000"/>
                        </a:lnSpc>
                        <a:spcAft>
                          <a:spcPts val="0"/>
                        </a:spcAft>
                      </a:pPr>
                      <a:r>
                        <a:rPr lang="fr-FR" sz="1100" dirty="0">
                          <a:effectLst/>
                          <a:latin typeface="+mn-lt"/>
                          <a:ea typeface="Calibri"/>
                          <a:cs typeface="Times New Roman"/>
                        </a:rPr>
                        <a:t>#####</a:t>
                      </a:r>
                      <a:endParaRPr lang="en-CA" sz="1100" dirty="0">
                        <a:effectLst/>
                        <a:latin typeface="+mn-lt"/>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519629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6695</TotalTime>
  <Words>1484</Words>
  <Application>Microsoft Office PowerPoint</Application>
  <PresentationFormat>Affichage à l'écran (4:3)</PresentationFormat>
  <Paragraphs>268</Paragraphs>
  <Slides>18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Calibri</vt:lpstr>
      <vt:lpstr>Cambria</vt:lpstr>
      <vt:lpstr>Times New Roman</vt:lpstr>
      <vt:lpstr>Adjacency</vt:lpstr>
      <vt:lpstr>Régime paléolithique vrai ou engouement</vt:lpstr>
      <vt:lpstr>Présentation PowerPoint</vt:lpstr>
      <vt:lpstr>Qu’est-ce que le régime paléolithique?</vt:lpstr>
      <vt:lpstr>Qu’est-ce que le régime paléolithique?</vt:lpstr>
      <vt:lpstr>Présentation PowerPoint</vt:lpstr>
      <vt:lpstr>Présentation PowerPoint</vt:lpstr>
      <vt:lpstr>Méthodologie</vt:lpstr>
      <vt:lpstr>Résultats: tour de la taille (cm)</vt:lpstr>
      <vt:lpstr>Résultats:Triglycérides mmol/L</vt:lpstr>
      <vt:lpstr>Résultats: Poids (kg)</vt:lpstr>
      <vt:lpstr>Résultats: HbA1c (%)</vt:lpstr>
      <vt:lpstr>Résultats: Tension arterielle (mmHg)</vt:lpstr>
      <vt:lpstr>Discussion</vt:lpstr>
      <vt:lpstr>Discussion</vt:lpstr>
      <vt:lpstr>Discussion</vt:lpstr>
      <vt:lpstr>Conclusion</vt:lpstr>
      <vt:lpstr>Références</vt:lpstr>
      <vt:lpstr>Remerciements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djangone</dc:creator>
  <cp:lastModifiedBy>Robitaille David</cp:lastModifiedBy>
  <cp:revision>81</cp:revision>
  <dcterms:created xsi:type="dcterms:W3CDTF">2017-04-15T21:29:49Z</dcterms:created>
  <dcterms:modified xsi:type="dcterms:W3CDTF">2019-09-25T14:26:48Z</dcterms:modified>
</cp:coreProperties>
</file>