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81" r:id="rId3"/>
    <p:sldId id="282" r:id="rId4"/>
    <p:sldId id="258" r:id="rId5"/>
    <p:sldId id="283" r:id="rId6"/>
    <p:sldId id="268" r:id="rId7"/>
    <p:sldId id="269" r:id="rId8"/>
    <p:sldId id="260" r:id="rId9"/>
    <p:sldId id="284" r:id="rId10"/>
    <p:sldId id="285" r:id="rId11"/>
    <p:sldId id="261" r:id="rId12"/>
    <p:sldId id="272" r:id="rId13"/>
    <p:sldId id="286" r:id="rId14"/>
    <p:sldId id="275" r:id="rId15"/>
    <p:sldId id="262" r:id="rId16"/>
    <p:sldId id="273" r:id="rId17"/>
    <p:sldId id="298" r:id="rId18"/>
    <p:sldId id="276" r:id="rId19"/>
    <p:sldId id="263" r:id="rId20"/>
    <p:sldId id="274" r:id="rId21"/>
    <p:sldId id="288" r:id="rId22"/>
    <p:sldId id="289" r:id="rId23"/>
    <p:sldId id="290" r:id="rId24"/>
    <p:sldId id="277" r:id="rId25"/>
    <p:sldId id="264" r:id="rId26"/>
    <p:sldId id="296" r:id="rId27"/>
    <p:sldId id="265" r:id="rId28"/>
    <p:sldId id="294" r:id="rId29"/>
    <p:sldId id="295" r:id="rId30"/>
    <p:sldId id="297" r:id="rId31"/>
    <p:sldId id="293" r:id="rId32"/>
    <p:sldId id="266" r:id="rId33"/>
    <p:sldId id="280" r:id="rId34"/>
    <p:sldId id="267" r:id="rId3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596" autoAdjust="0"/>
  </p:normalViewPr>
  <p:slideViewPr>
    <p:cSldViewPr>
      <p:cViewPr varScale="1">
        <p:scale>
          <a:sx n="68" d="100"/>
          <a:sy n="68" d="100"/>
        </p:scale>
        <p:origin x="16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D42FB1-0BC6-4C47-8292-EDFB12B7991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BD41C724-E5FE-4C53-8BD0-1322C3CDEB04}">
      <dgm:prSet phldrT="[Texte]" custT="1"/>
      <dgm:spPr/>
      <dgm:t>
        <a:bodyPr/>
        <a:lstStyle/>
        <a:p>
          <a:r>
            <a:rPr lang="fr-CA" sz="2000" dirty="0" smtClean="0"/>
            <a:t>Population</a:t>
          </a:r>
          <a:endParaRPr lang="en-CA" sz="2000" dirty="0"/>
        </a:p>
      </dgm:t>
    </dgm:pt>
    <dgm:pt modelId="{2F2D8B18-9CD5-4760-A880-28D89F81B697}" type="parTrans" cxnId="{DBD9F29B-97FB-4DAF-A682-C7056FCCE491}">
      <dgm:prSet/>
      <dgm:spPr/>
      <dgm:t>
        <a:bodyPr/>
        <a:lstStyle/>
        <a:p>
          <a:endParaRPr lang="en-CA"/>
        </a:p>
      </dgm:t>
    </dgm:pt>
    <dgm:pt modelId="{026E9929-D2F3-412F-98EB-EFA7A6084092}" type="sibTrans" cxnId="{DBD9F29B-97FB-4DAF-A682-C7056FCCE491}">
      <dgm:prSet/>
      <dgm:spPr/>
      <dgm:t>
        <a:bodyPr/>
        <a:lstStyle/>
        <a:p>
          <a:endParaRPr lang="en-CA"/>
        </a:p>
      </dgm:t>
    </dgm:pt>
    <dgm:pt modelId="{8E60C94D-CCB9-4DD1-8B86-279C8D1F18A1}">
      <dgm:prSet phldrT="[Texte]" custT="1"/>
      <dgm:spPr/>
      <dgm:t>
        <a:bodyPr/>
        <a:lstStyle/>
        <a:p>
          <a:r>
            <a:rPr lang="fr-CA" sz="2000" dirty="0" smtClean="0"/>
            <a:t>Intervention </a:t>
          </a:r>
          <a:endParaRPr lang="en-CA" sz="2000" dirty="0"/>
        </a:p>
      </dgm:t>
    </dgm:pt>
    <dgm:pt modelId="{F87F748D-E9C4-4A08-ABF8-F36BA28C220F}" type="parTrans" cxnId="{598F3EFD-63AA-4E3C-BD19-D294C7F45B53}">
      <dgm:prSet/>
      <dgm:spPr/>
      <dgm:t>
        <a:bodyPr/>
        <a:lstStyle/>
        <a:p>
          <a:endParaRPr lang="en-CA"/>
        </a:p>
      </dgm:t>
    </dgm:pt>
    <dgm:pt modelId="{41150A1C-AC3B-43B2-9645-11483E61F635}" type="sibTrans" cxnId="{598F3EFD-63AA-4E3C-BD19-D294C7F45B53}">
      <dgm:prSet/>
      <dgm:spPr/>
      <dgm:t>
        <a:bodyPr/>
        <a:lstStyle/>
        <a:p>
          <a:endParaRPr lang="en-CA"/>
        </a:p>
      </dgm:t>
    </dgm:pt>
    <dgm:pt modelId="{4AD1C13A-675D-426B-885C-AF58BDB01569}">
      <dgm:prSet phldrT="[Texte]" custT="1"/>
      <dgm:spPr/>
      <dgm:t>
        <a:bodyPr/>
        <a:lstStyle/>
        <a:p>
          <a:r>
            <a:rPr lang="fr-CA" sz="2000" dirty="0" smtClean="0"/>
            <a:t>Comparaison</a:t>
          </a:r>
          <a:endParaRPr lang="en-CA" sz="2000" dirty="0"/>
        </a:p>
      </dgm:t>
    </dgm:pt>
    <dgm:pt modelId="{D69EB9C6-BEB8-4A75-BBB3-27692D5DEADF}" type="parTrans" cxnId="{DB8AFDFF-FC40-456C-9E30-B0A914760D27}">
      <dgm:prSet/>
      <dgm:spPr/>
      <dgm:t>
        <a:bodyPr/>
        <a:lstStyle/>
        <a:p>
          <a:endParaRPr lang="en-CA"/>
        </a:p>
      </dgm:t>
    </dgm:pt>
    <dgm:pt modelId="{17FC91D8-467C-4E5C-917B-22EA3A7E0FEB}" type="sibTrans" cxnId="{DB8AFDFF-FC40-456C-9E30-B0A914760D27}">
      <dgm:prSet/>
      <dgm:spPr/>
      <dgm:t>
        <a:bodyPr/>
        <a:lstStyle/>
        <a:p>
          <a:endParaRPr lang="en-CA"/>
        </a:p>
      </dgm:t>
    </dgm:pt>
    <dgm:pt modelId="{39C3917F-9ACC-4F14-A000-AE739FE68D7B}">
      <dgm:prSet/>
      <dgm:spPr/>
      <dgm:t>
        <a:bodyPr/>
        <a:lstStyle/>
        <a:p>
          <a:r>
            <a:rPr lang="fr-CA" dirty="0" smtClean="0"/>
            <a:t>Adultes de 18 et plus avec un diagnostic de dépression majeur à caractère non saisonnier</a:t>
          </a:r>
          <a:endParaRPr lang="en-CA" dirty="0"/>
        </a:p>
      </dgm:t>
    </dgm:pt>
    <dgm:pt modelId="{D4D9B477-496D-4FA6-AA9F-865EA41BBD9F}" type="parTrans" cxnId="{B2274044-A58B-4E01-89EA-E4698948F309}">
      <dgm:prSet/>
      <dgm:spPr/>
      <dgm:t>
        <a:bodyPr/>
        <a:lstStyle/>
        <a:p>
          <a:endParaRPr lang="en-CA"/>
        </a:p>
      </dgm:t>
    </dgm:pt>
    <dgm:pt modelId="{3E8C0E2F-B1C1-4AF2-8A2C-00C26942B282}" type="sibTrans" cxnId="{B2274044-A58B-4E01-89EA-E4698948F309}">
      <dgm:prSet/>
      <dgm:spPr/>
      <dgm:t>
        <a:bodyPr/>
        <a:lstStyle/>
        <a:p>
          <a:endParaRPr lang="en-CA"/>
        </a:p>
      </dgm:t>
    </dgm:pt>
    <dgm:pt modelId="{1F6F1D12-1B41-4803-967E-55ABE0B5EBC8}">
      <dgm:prSet custT="1"/>
      <dgm:spPr/>
      <dgm:t>
        <a:bodyPr/>
        <a:lstStyle/>
        <a:p>
          <a:r>
            <a:rPr lang="fr-CA" sz="2000" dirty="0" err="1" smtClean="0"/>
            <a:t>Outcome</a:t>
          </a:r>
          <a:r>
            <a:rPr lang="fr-CA" sz="2000" dirty="0" smtClean="0"/>
            <a:t> </a:t>
          </a:r>
          <a:endParaRPr lang="en-CA" sz="2000" dirty="0"/>
        </a:p>
      </dgm:t>
    </dgm:pt>
    <dgm:pt modelId="{DDC7613E-2587-4A68-81C2-E21D938BA167}" type="parTrans" cxnId="{9C245880-3308-4B2B-B9C7-7DFE93470CEF}">
      <dgm:prSet/>
      <dgm:spPr/>
      <dgm:t>
        <a:bodyPr/>
        <a:lstStyle/>
        <a:p>
          <a:endParaRPr lang="en-CA"/>
        </a:p>
      </dgm:t>
    </dgm:pt>
    <dgm:pt modelId="{E57EEC4E-232F-449D-86AD-CD88A965326B}" type="sibTrans" cxnId="{9C245880-3308-4B2B-B9C7-7DFE93470CEF}">
      <dgm:prSet/>
      <dgm:spPr/>
      <dgm:t>
        <a:bodyPr/>
        <a:lstStyle/>
        <a:p>
          <a:endParaRPr lang="en-CA"/>
        </a:p>
      </dgm:t>
    </dgm:pt>
    <dgm:pt modelId="{C9606DE6-1F8F-4B66-AF45-81DD30A18C73}">
      <dgm:prSet/>
      <dgm:spPr/>
      <dgm:t>
        <a:bodyPr/>
        <a:lstStyle/>
        <a:p>
          <a:r>
            <a:rPr lang="fr-CA" dirty="0" smtClean="0"/>
            <a:t>Luminothérapie + ISRS</a:t>
          </a:r>
          <a:endParaRPr lang="en-CA" dirty="0"/>
        </a:p>
      </dgm:t>
    </dgm:pt>
    <dgm:pt modelId="{C3387A39-E977-46B6-92AA-2252AC575030}" type="parTrans" cxnId="{B87A1BB7-8258-42D1-A677-A5EC5A81216B}">
      <dgm:prSet/>
      <dgm:spPr/>
      <dgm:t>
        <a:bodyPr/>
        <a:lstStyle/>
        <a:p>
          <a:endParaRPr lang="en-CA"/>
        </a:p>
      </dgm:t>
    </dgm:pt>
    <dgm:pt modelId="{957B1EC0-053F-4F5B-9808-C4B070BA4F6A}" type="sibTrans" cxnId="{B87A1BB7-8258-42D1-A677-A5EC5A81216B}">
      <dgm:prSet/>
      <dgm:spPr/>
      <dgm:t>
        <a:bodyPr/>
        <a:lstStyle/>
        <a:p>
          <a:endParaRPr lang="en-CA"/>
        </a:p>
      </dgm:t>
    </dgm:pt>
    <dgm:pt modelId="{B5FF2697-C2F5-4886-9B79-5E06D5049DF2}">
      <dgm:prSet/>
      <dgm:spPr/>
      <dgm:t>
        <a:bodyPr/>
        <a:lstStyle/>
        <a:p>
          <a:r>
            <a:rPr lang="fr-CA" dirty="0" smtClean="0"/>
            <a:t>ISRS seul</a:t>
          </a:r>
          <a:endParaRPr lang="en-CA" dirty="0"/>
        </a:p>
      </dgm:t>
    </dgm:pt>
    <dgm:pt modelId="{07EA5E3E-A027-49F7-9ADE-0F688CFE9986}" type="parTrans" cxnId="{B8F456CD-D707-4242-A02F-7C950E1968B7}">
      <dgm:prSet/>
      <dgm:spPr/>
      <dgm:t>
        <a:bodyPr/>
        <a:lstStyle/>
        <a:p>
          <a:endParaRPr lang="en-CA"/>
        </a:p>
      </dgm:t>
    </dgm:pt>
    <dgm:pt modelId="{B9DCA57C-FF7D-4938-9EE6-7694612AD4CE}" type="sibTrans" cxnId="{B8F456CD-D707-4242-A02F-7C950E1968B7}">
      <dgm:prSet/>
      <dgm:spPr/>
      <dgm:t>
        <a:bodyPr/>
        <a:lstStyle/>
        <a:p>
          <a:endParaRPr lang="en-CA"/>
        </a:p>
      </dgm:t>
    </dgm:pt>
    <dgm:pt modelId="{79C29F93-9D29-41DB-BED2-264DDC5B1E3F}">
      <dgm:prSet/>
      <dgm:spPr/>
      <dgm:t>
        <a:bodyPr/>
        <a:lstStyle/>
        <a:p>
          <a:r>
            <a:rPr lang="fr-CA" dirty="0" smtClean="0"/>
            <a:t>La réduction des symptômes dépressifs</a:t>
          </a:r>
          <a:endParaRPr lang="en-CA" dirty="0"/>
        </a:p>
      </dgm:t>
    </dgm:pt>
    <dgm:pt modelId="{DA1213A7-9A1A-43DC-8958-794DF81A6FA7}" type="parTrans" cxnId="{F197D008-FB7D-4C07-B58C-903A79434FE2}">
      <dgm:prSet/>
      <dgm:spPr/>
      <dgm:t>
        <a:bodyPr/>
        <a:lstStyle/>
        <a:p>
          <a:endParaRPr lang="en-CA"/>
        </a:p>
      </dgm:t>
    </dgm:pt>
    <dgm:pt modelId="{676FED49-DAF0-4876-80FD-49ED6AC4E341}" type="sibTrans" cxnId="{F197D008-FB7D-4C07-B58C-903A79434FE2}">
      <dgm:prSet/>
      <dgm:spPr/>
      <dgm:t>
        <a:bodyPr/>
        <a:lstStyle/>
        <a:p>
          <a:endParaRPr lang="en-CA"/>
        </a:p>
      </dgm:t>
    </dgm:pt>
    <dgm:pt modelId="{0ADEECD5-04A4-4909-A687-4FAB2E43D9A8}" type="pres">
      <dgm:prSet presAssocID="{DBD42FB1-0BC6-4C47-8292-EDFB12B7991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5971FEB7-41C3-416D-A771-445E144D15B2}" type="pres">
      <dgm:prSet presAssocID="{BD41C724-E5FE-4C53-8BD0-1322C3CDEB04}" presName="parentLin" presStyleCnt="0"/>
      <dgm:spPr/>
    </dgm:pt>
    <dgm:pt modelId="{098962BA-954E-4B3A-8AA9-7DC5FD60A096}" type="pres">
      <dgm:prSet presAssocID="{BD41C724-E5FE-4C53-8BD0-1322C3CDEB04}" presName="parentLeftMargin" presStyleLbl="node1" presStyleIdx="0" presStyleCnt="4"/>
      <dgm:spPr/>
      <dgm:t>
        <a:bodyPr/>
        <a:lstStyle/>
        <a:p>
          <a:endParaRPr lang="en-CA"/>
        </a:p>
      </dgm:t>
    </dgm:pt>
    <dgm:pt modelId="{D23F0685-C9E5-491D-B833-F2D95587ED4F}" type="pres">
      <dgm:prSet presAssocID="{BD41C724-E5FE-4C53-8BD0-1322C3CDEB0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141A124-18DD-400E-87C3-C2C97B5EAFFF}" type="pres">
      <dgm:prSet presAssocID="{BD41C724-E5FE-4C53-8BD0-1322C3CDEB04}" presName="negativeSpace" presStyleCnt="0"/>
      <dgm:spPr/>
    </dgm:pt>
    <dgm:pt modelId="{D841A967-002F-4E46-A9B5-F10A8FC1B571}" type="pres">
      <dgm:prSet presAssocID="{BD41C724-E5FE-4C53-8BD0-1322C3CDEB04}" presName="childText" presStyleLbl="conFgAcc1" presStyleIdx="0" presStyleCnt="4" custLinFactNeighborY="3144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B3E9162-E4BE-4772-854D-787554BDA61E}" type="pres">
      <dgm:prSet presAssocID="{026E9929-D2F3-412F-98EB-EFA7A6084092}" presName="spaceBetweenRectangles" presStyleCnt="0"/>
      <dgm:spPr/>
    </dgm:pt>
    <dgm:pt modelId="{3D46D6F4-3CED-4CA0-958B-8B1EA709ECE9}" type="pres">
      <dgm:prSet presAssocID="{8E60C94D-CCB9-4DD1-8B86-279C8D1F18A1}" presName="parentLin" presStyleCnt="0"/>
      <dgm:spPr/>
    </dgm:pt>
    <dgm:pt modelId="{1C7ABAA5-5B79-4FA6-8D8B-4C2557FD89BC}" type="pres">
      <dgm:prSet presAssocID="{8E60C94D-CCB9-4DD1-8B86-279C8D1F18A1}" presName="parentLeftMargin" presStyleLbl="node1" presStyleIdx="0" presStyleCnt="4"/>
      <dgm:spPr/>
      <dgm:t>
        <a:bodyPr/>
        <a:lstStyle/>
        <a:p>
          <a:endParaRPr lang="en-CA"/>
        </a:p>
      </dgm:t>
    </dgm:pt>
    <dgm:pt modelId="{00E56180-D7FB-4C0D-81E6-8965B676264C}" type="pres">
      <dgm:prSet presAssocID="{8E60C94D-CCB9-4DD1-8B86-279C8D1F18A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CA90213-7E16-471F-8175-1B4020B6C9D1}" type="pres">
      <dgm:prSet presAssocID="{8E60C94D-CCB9-4DD1-8B86-279C8D1F18A1}" presName="negativeSpace" presStyleCnt="0"/>
      <dgm:spPr/>
    </dgm:pt>
    <dgm:pt modelId="{67C59038-8E9F-471B-BB90-8C75F8507840}" type="pres">
      <dgm:prSet presAssocID="{8E60C94D-CCB9-4DD1-8B86-279C8D1F18A1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E5E1F21-A0E9-4DD6-9F7C-9477E1ADD223}" type="pres">
      <dgm:prSet presAssocID="{41150A1C-AC3B-43B2-9645-11483E61F635}" presName="spaceBetweenRectangles" presStyleCnt="0"/>
      <dgm:spPr/>
    </dgm:pt>
    <dgm:pt modelId="{A47A2E5F-F80B-49ED-8E68-A3EB22E4F3ED}" type="pres">
      <dgm:prSet presAssocID="{4AD1C13A-675D-426B-885C-AF58BDB01569}" presName="parentLin" presStyleCnt="0"/>
      <dgm:spPr/>
    </dgm:pt>
    <dgm:pt modelId="{1EFB9A5C-BB8A-4E84-8D16-48AF421E9B40}" type="pres">
      <dgm:prSet presAssocID="{4AD1C13A-675D-426B-885C-AF58BDB01569}" presName="parentLeftMargin" presStyleLbl="node1" presStyleIdx="1" presStyleCnt="4"/>
      <dgm:spPr/>
      <dgm:t>
        <a:bodyPr/>
        <a:lstStyle/>
        <a:p>
          <a:endParaRPr lang="en-CA"/>
        </a:p>
      </dgm:t>
    </dgm:pt>
    <dgm:pt modelId="{9D1B044F-54E8-40C8-ACCD-CF5D97E5FEFF}" type="pres">
      <dgm:prSet presAssocID="{4AD1C13A-675D-426B-885C-AF58BDB0156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26F6C2D-BF49-415C-86A7-A866A50A4DDE}" type="pres">
      <dgm:prSet presAssocID="{4AD1C13A-675D-426B-885C-AF58BDB01569}" presName="negativeSpace" presStyleCnt="0"/>
      <dgm:spPr/>
    </dgm:pt>
    <dgm:pt modelId="{2F088F3A-8C88-4238-B2E5-00FDC7D4C992}" type="pres">
      <dgm:prSet presAssocID="{4AD1C13A-675D-426B-885C-AF58BDB01569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0570AE8-CD5D-4482-AA0C-EFF7D0E93352}" type="pres">
      <dgm:prSet presAssocID="{17FC91D8-467C-4E5C-917B-22EA3A7E0FEB}" presName="spaceBetweenRectangles" presStyleCnt="0"/>
      <dgm:spPr/>
    </dgm:pt>
    <dgm:pt modelId="{1B8BD670-017B-4BFD-91B0-D5724C298696}" type="pres">
      <dgm:prSet presAssocID="{1F6F1D12-1B41-4803-967E-55ABE0B5EBC8}" presName="parentLin" presStyleCnt="0"/>
      <dgm:spPr/>
    </dgm:pt>
    <dgm:pt modelId="{F9AA1AED-DA91-4396-B726-E11617F39918}" type="pres">
      <dgm:prSet presAssocID="{1F6F1D12-1B41-4803-967E-55ABE0B5EBC8}" presName="parentLeftMargin" presStyleLbl="node1" presStyleIdx="2" presStyleCnt="4"/>
      <dgm:spPr/>
      <dgm:t>
        <a:bodyPr/>
        <a:lstStyle/>
        <a:p>
          <a:endParaRPr lang="en-CA"/>
        </a:p>
      </dgm:t>
    </dgm:pt>
    <dgm:pt modelId="{A88BC0C5-B7E3-4C09-9D1B-A04186F97153}" type="pres">
      <dgm:prSet presAssocID="{1F6F1D12-1B41-4803-967E-55ABE0B5EBC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F8D6F96-A378-413B-B732-80CBED7FE7F3}" type="pres">
      <dgm:prSet presAssocID="{1F6F1D12-1B41-4803-967E-55ABE0B5EBC8}" presName="negativeSpace" presStyleCnt="0"/>
      <dgm:spPr/>
    </dgm:pt>
    <dgm:pt modelId="{4D76CD4C-D382-493E-9683-A844B028511E}" type="pres">
      <dgm:prSet presAssocID="{1F6F1D12-1B41-4803-967E-55ABE0B5EBC8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EC4EF125-9E6F-4820-BDF1-E34A37162D34}" type="presOf" srcId="{8E60C94D-CCB9-4DD1-8B86-279C8D1F18A1}" destId="{00E56180-D7FB-4C0D-81E6-8965B676264C}" srcOrd="1" destOrd="0" presId="urn:microsoft.com/office/officeart/2005/8/layout/list1"/>
    <dgm:cxn modelId="{7B109566-9ADD-4FBC-BE13-6FB53FABFB9D}" type="presOf" srcId="{79C29F93-9D29-41DB-BED2-264DDC5B1E3F}" destId="{4D76CD4C-D382-493E-9683-A844B028511E}" srcOrd="0" destOrd="0" presId="urn:microsoft.com/office/officeart/2005/8/layout/list1"/>
    <dgm:cxn modelId="{4D7F34AC-0C4E-4CEA-93CC-094A4E40687D}" type="presOf" srcId="{B5FF2697-C2F5-4886-9B79-5E06D5049DF2}" destId="{2F088F3A-8C88-4238-B2E5-00FDC7D4C992}" srcOrd="0" destOrd="0" presId="urn:microsoft.com/office/officeart/2005/8/layout/list1"/>
    <dgm:cxn modelId="{B2274044-A58B-4E01-89EA-E4698948F309}" srcId="{BD41C724-E5FE-4C53-8BD0-1322C3CDEB04}" destId="{39C3917F-9ACC-4F14-A000-AE739FE68D7B}" srcOrd="0" destOrd="0" parTransId="{D4D9B477-496D-4FA6-AA9F-865EA41BBD9F}" sibTransId="{3E8C0E2F-B1C1-4AF2-8A2C-00C26942B282}"/>
    <dgm:cxn modelId="{B87A1BB7-8258-42D1-A677-A5EC5A81216B}" srcId="{8E60C94D-CCB9-4DD1-8B86-279C8D1F18A1}" destId="{C9606DE6-1F8F-4B66-AF45-81DD30A18C73}" srcOrd="0" destOrd="0" parTransId="{C3387A39-E977-46B6-92AA-2252AC575030}" sibTransId="{957B1EC0-053F-4F5B-9808-C4B070BA4F6A}"/>
    <dgm:cxn modelId="{9C245880-3308-4B2B-B9C7-7DFE93470CEF}" srcId="{DBD42FB1-0BC6-4C47-8292-EDFB12B7991E}" destId="{1F6F1D12-1B41-4803-967E-55ABE0B5EBC8}" srcOrd="3" destOrd="0" parTransId="{DDC7613E-2587-4A68-81C2-E21D938BA167}" sibTransId="{E57EEC4E-232F-449D-86AD-CD88A965326B}"/>
    <dgm:cxn modelId="{B8F456CD-D707-4242-A02F-7C950E1968B7}" srcId="{4AD1C13A-675D-426B-885C-AF58BDB01569}" destId="{B5FF2697-C2F5-4886-9B79-5E06D5049DF2}" srcOrd="0" destOrd="0" parTransId="{07EA5E3E-A027-49F7-9ADE-0F688CFE9986}" sibTransId="{B9DCA57C-FF7D-4938-9EE6-7694612AD4CE}"/>
    <dgm:cxn modelId="{DB8AFDFF-FC40-456C-9E30-B0A914760D27}" srcId="{DBD42FB1-0BC6-4C47-8292-EDFB12B7991E}" destId="{4AD1C13A-675D-426B-885C-AF58BDB01569}" srcOrd="2" destOrd="0" parTransId="{D69EB9C6-BEB8-4A75-BBB3-27692D5DEADF}" sibTransId="{17FC91D8-467C-4E5C-917B-22EA3A7E0FEB}"/>
    <dgm:cxn modelId="{369603C1-0818-43A2-A625-5C24A9010EDA}" type="presOf" srcId="{4AD1C13A-675D-426B-885C-AF58BDB01569}" destId="{1EFB9A5C-BB8A-4E84-8D16-48AF421E9B40}" srcOrd="0" destOrd="0" presId="urn:microsoft.com/office/officeart/2005/8/layout/list1"/>
    <dgm:cxn modelId="{07DE1EBF-7511-48CB-A98E-FA4CA91C8997}" type="presOf" srcId="{39C3917F-9ACC-4F14-A000-AE739FE68D7B}" destId="{D841A967-002F-4E46-A9B5-F10A8FC1B571}" srcOrd="0" destOrd="0" presId="urn:microsoft.com/office/officeart/2005/8/layout/list1"/>
    <dgm:cxn modelId="{FBC11F45-F1B1-4614-983F-0D29214437EA}" type="presOf" srcId="{C9606DE6-1F8F-4B66-AF45-81DD30A18C73}" destId="{67C59038-8E9F-471B-BB90-8C75F8507840}" srcOrd="0" destOrd="0" presId="urn:microsoft.com/office/officeart/2005/8/layout/list1"/>
    <dgm:cxn modelId="{671746D0-2546-41BF-8E49-47041D3B60ED}" type="presOf" srcId="{1F6F1D12-1B41-4803-967E-55ABE0B5EBC8}" destId="{F9AA1AED-DA91-4396-B726-E11617F39918}" srcOrd="0" destOrd="0" presId="urn:microsoft.com/office/officeart/2005/8/layout/list1"/>
    <dgm:cxn modelId="{EB8B4317-0309-42D0-B7B5-058EFA6D7E4C}" type="presOf" srcId="{BD41C724-E5FE-4C53-8BD0-1322C3CDEB04}" destId="{098962BA-954E-4B3A-8AA9-7DC5FD60A096}" srcOrd="0" destOrd="0" presId="urn:microsoft.com/office/officeart/2005/8/layout/list1"/>
    <dgm:cxn modelId="{9A326B48-AD08-4399-970A-23A4FF20D2AC}" type="presOf" srcId="{8E60C94D-CCB9-4DD1-8B86-279C8D1F18A1}" destId="{1C7ABAA5-5B79-4FA6-8D8B-4C2557FD89BC}" srcOrd="0" destOrd="0" presId="urn:microsoft.com/office/officeart/2005/8/layout/list1"/>
    <dgm:cxn modelId="{F197D008-FB7D-4C07-B58C-903A79434FE2}" srcId="{1F6F1D12-1B41-4803-967E-55ABE0B5EBC8}" destId="{79C29F93-9D29-41DB-BED2-264DDC5B1E3F}" srcOrd="0" destOrd="0" parTransId="{DA1213A7-9A1A-43DC-8958-794DF81A6FA7}" sibTransId="{676FED49-DAF0-4876-80FD-49ED6AC4E341}"/>
    <dgm:cxn modelId="{598F3EFD-63AA-4E3C-BD19-D294C7F45B53}" srcId="{DBD42FB1-0BC6-4C47-8292-EDFB12B7991E}" destId="{8E60C94D-CCB9-4DD1-8B86-279C8D1F18A1}" srcOrd="1" destOrd="0" parTransId="{F87F748D-E9C4-4A08-ABF8-F36BA28C220F}" sibTransId="{41150A1C-AC3B-43B2-9645-11483E61F635}"/>
    <dgm:cxn modelId="{DBD9F29B-97FB-4DAF-A682-C7056FCCE491}" srcId="{DBD42FB1-0BC6-4C47-8292-EDFB12B7991E}" destId="{BD41C724-E5FE-4C53-8BD0-1322C3CDEB04}" srcOrd="0" destOrd="0" parTransId="{2F2D8B18-9CD5-4760-A880-28D89F81B697}" sibTransId="{026E9929-D2F3-412F-98EB-EFA7A6084092}"/>
    <dgm:cxn modelId="{05F74702-088F-4786-8C9D-BAA9D93198D2}" type="presOf" srcId="{4AD1C13A-675D-426B-885C-AF58BDB01569}" destId="{9D1B044F-54E8-40C8-ACCD-CF5D97E5FEFF}" srcOrd="1" destOrd="0" presId="urn:microsoft.com/office/officeart/2005/8/layout/list1"/>
    <dgm:cxn modelId="{1AAF1336-4194-4DD7-A595-1E6EA7221275}" type="presOf" srcId="{1F6F1D12-1B41-4803-967E-55ABE0B5EBC8}" destId="{A88BC0C5-B7E3-4C09-9D1B-A04186F97153}" srcOrd="1" destOrd="0" presId="urn:microsoft.com/office/officeart/2005/8/layout/list1"/>
    <dgm:cxn modelId="{9A2B260C-6F80-4CFC-9631-62CBDF8C7068}" type="presOf" srcId="{BD41C724-E5FE-4C53-8BD0-1322C3CDEB04}" destId="{D23F0685-C9E5-491D-B833-F2D95587ED4F}" srcOrd="1" destOrd="0" presId="urn:microsoft.com/office/officeart/2005/8/layout/list1"/>
    <dgm:cxn modelId="{0940C06E-6BA0-4775-828C-9DCC7E9DE476}" type="presOf" srcId="{DBD42FB1-0BC6-4C47-8292-EDFB12B7991E}" destId="{0ADEECD5-04A4-4909-A687-4FAB2E43D9A8}" srcOrd="0" destOrd="0" presId="urn:microsoft.com/office/officeart/2005/8/layout/list1"/>
    <dgm:cxn modelId="{1B19D943-E260-40F1-B612-EEE8EB73460A}" type="presParOf" srcId="{0ADEECD5-04A4-4909-A687-4FAB2E43D9A8}" destId="{5971FEB7-41C3-416D-A771-445E144D15B2}" srcOrd="0" destOrd="0" presId="urn:microsoft.com/office/officeart/2005/8/layout/list1"/>
    <dgm:cxn modelId="{152F41F2-DC94-4A9D-872A-F7F92C0C24E9}" type="presParOf" srcId="{5971FEB7-41C3-416D-A771-445E144D15B2}" destId="{098962BA-954E-4B3A-8AA9-7DC5FD60A096}" srcOrd="0" destOrd="0" presId="urn:microsoft.com/office/officeart/2005/8/layout/list1"/>
    <dgm:cxn modelId="{186CC31B-0AE7-48EF-9722-FEAFCBCE1AD3}" type="presParOf" srcId="{5971FEB7-41C3-416D-A771-445E144D15B2}" destId="{D23F0685-C9E5-491D-B833-F2D95587ED4F}" srcOrd="1" destOrd="0" presId="urn:microsoft.com/office/officeart/2005/8/layout/list1"/>
    <dgm:cxn modelId="{72B8F7C3-0021-4CCB-A0FE-24ED9A7C2A64}" type="presParOf" srcId="{0ADEECD5-04A4-4909-A687-4FAB2E43D9A8}" destId="{E141A124-18DD-400E-87C3-C2C97B5EAFFF}" srcOrd="1" destOrd="0" presId="urn:microsoft.com/office/officeart/2005/8/layout/list1"/>
    <dgm:cxn modelId="{4D5EA937-39B5-4B64-94C8-5524F008742D}" type="presParOf" srcId="{0ADEECD5-04A4-4909-A687-4FAB2E43D9A8}" destId="{D841A967-002F-4E46-A9B5-F10A8FC1B571}" srcOrd="2" destOrd="0" presId="urn:microsoft.com/office/officeart/2005/8/layout/list1"/>
    <dgm:cxn modelId="{9298A612-7194-439D-949B-90C5A66959BD}" type="presParOf" srcId="{0ADEECD5-04A4-4909-A687-4FAB2E43D9A8}" destId="{5B3E9162-E4BE-4772-854D-787554BDA61E}" srcOrd="3" destOrd="0" presId="urn:microsoft.com/office/officeart/2005/8/layout/list1"/>
    <dgm:cxn modelId="{BC4FA997-6E6F-4ED1-A337-B5AD73A23FA9}" type="presParOf" srcId="{0ADEECD5-04A4-4909-A687-4FAB2E43D9A8}" destId="{3D46D6F4-3CED-4CA0-958B-8B1EA709ECE9}" srcOrd="4" destOrd="0" presId="urn:microsoft.com/office/officeart/2005/8/layout/list1"/>
    <dgm:cxn modelId="{ADA74696-A9DA-460A-A488-7678F40A0ACD}" type="presParOf" srcId="{3D46D6F4-3CED-4CA0-958B-8B1EA709ECE9}" destId="{1C7ABAA5-5B79-4FA6-8D8B-4C2557FD89BC}" srcOrd="0" destOrd="0" presId="urn:microsoft.com/office/officeart/2005/8/layout/list1"/>
    <dgm:cxn modelId="{C9E6FF12-A78F-42DD-97ED-9737369E0A7E}" type="presParOf" srcId="{3D46D6F4-3CED-4CA0-958B-8B1EA709ECE9}" destId="{00E56180-D7FB-4C0D-81E6-8965B676264C}" srcOrd="1" destOrd="0" presId="urn:microsoft.com/office/officeart/2005/8/layout/list1"/>
    <dgm:cxn modelId="{46CD9E52-2DEC-4D65-8B8B-AB570754CC60}" type="presParOf" srcId="{0ADEECD5-04A4-4909-A687-4FAB2E43D9A8}" destId="{DCA90213-7E16-471F-8175-1B4020B6C9D1}" srcOrd="5" destOrd="0" presId="urn:microsoft.com/office/officeart/2005/8/layout/list1"/>
    <dgm:cxn modelId="{1FEF995D-8B98-40BC-8338-ACE36A280B23}" type="presParOf" srcId="{0ADEECD5-04A4-4909-A687-4FAB2E43D9A8}" destId="{67C59038-8E9F-471B-BB90-8C75F8507840}" srcOrd="6" destOrd="0" presId="urn:microsoft.com/office/officeart/2005/8/layout/list1"/>
    <dgm:cxn modelId="{121094DA-B023-4E42-87CB-5BB42F2AD863}" type="presParOf" srcId="{0ADEECD5-04A4-4909-A687-4FAB2E43D9A8}" destId="{8E5E1F21-A0E9-4DD6-9F7C-9477E1ADD223}" srcOrd="7" destOrd="0" presId="urn:microsoft.com/office/officeart/2005/8/layout/list1"/>
    <dgm:cxn modelId="{9EC5FD88-9FA0-40DF-966D-E5B909BDBE17}" type="presParOf" srcId="{0ADEECD5-04A4-4909-A687-4FAB2E43D9A8}" destId="{A47A2E5F-F80B-49ED-8E68-A3EB22E4F3ED}" srcOrd="8" destOrd="0" presId="urn:microsoft.com/office/officeart/2005/8/layout/list1"/>
    <dgm:cxn modelId="{067C8A11-9F9F-4EB5-A359-C79559C34267}" type="presParOf" srcId="{A47A2E5F-F80B-49ED-8E68-A3EB22E4F3ED}" destId="{1EFB9A5C-BB8A-4E84-8D16-48AF421E9B40}" srcOrd="0" destOrd="0" presId="urn:microsoft.com/office/officeart/2005/8/layout/list1"/>
    <dgm:cxn modelId="{B9DFE2A0-521B-4225-B7E3-0AE189626758}" type="presParOf" srcId="{A47A2E5F-F80B-49ED-8E68-A3EB22E4F3ED}" destId="{9D1B044F-54E8-40C8-ACCD-CF5D97E5FEFF}" srcOrd="1" destOrd="0" presId="urn:microsoft.com/office/officeart/2005/8/layout/list1"/>
    <dgm:cxn modelId="{0E748FB2-E15B-4848-B079-888729751A0F}" type="presParOf" srcId="{0ADEECD5-04A4-4909-A687-4FAB2E43D9A8}" destId="{D26F6C2D-BF49-415C-86A7-A866A50A4DDE}" srcOrd="9" destOrd="0" presId="urn:microsoft.com/office/officeart/2005/8/layout/list1"/>
    <dgm:cxn modelId="{D672414B-0394-4FD6-8D79-61B85B180F4D}" type="presParOf" srcId="{0ADEECD5-04A4-4909-A687-4FAB2E43D9A8}" destId="{2F088F3A-8C88-4238-B2E5-00FDC7D4C992}" srcOrd="10" destOrd="0" presId="urn:microsoft.com/office/officeart/2005/8/layout/list1"/>
    <dgm:cxn modelId="{654E3843-81EC-4689-BDCF-A7569C7873AC}" type="presParOf" srcId="{0ADEECD5-04A4-4909-A687-4FAB2E43D9A8}" destId="{F0570AE8-CD5D-4482-AA0C-EFF7D0E93352}" srcOrd="11" destOrd="0" presId="urn:microsoft.com/office/officeart/2005/8/layout/list1"/>
    <dgm:cxn modelId="{6975DEE5-5948-41F0-8252-11163F6EDD84}" type="presParOf" srcId="{0ADEECD5-04A4-4909-A687-4FAB2E43D9A8}" destId="{1B8BD670-017B-4BFD-91B0-D5724C298696}" srcOrd="12" destOrd="0" presId="urn:microsoft.com/office/officeart/2005/8/layout/list1"/>
    <dgm:cxn modelId="{FB553524-65B6-4B7E-8E84-F81E55E6E288}" type="presParOf" srcId="{1B8BD670-017B-4BFD-91B0-D5724C298696}" destId="{F9AA1AED-DA91-4396-B726-E11617F39918}" srcOrd="0" destOrd="0" presId="urn:microsoft.com/office/officeart/2005/8/layout/list1"/>
    <dgm:cxn modelId="{E21C3CA4-36E1-4AFC-8D69-0F0C6E0259C6}" type="presParOf" srcId="{1B8BD670-017B-4BFD-91B0-D5724C298696}" destId="{A88BC0C5-B7E3-4C09-9D1B-A04186F97153}" srcOrd="1" destOrd="0" presId="urn:microsoft.com/office/officeart/2005/8/layout/list1"/>
    <dgm:cxn modelId="{9D010A06-CC81-4E9A-9202-FFDBDBDC1EA2}" type="presParOf" srcId="{0ADEECD5-04A4-4909-A687-4FAB2E43D9A8}" destId="{DF8D6F96-A378-413B-B732-80CBED7FE7F3}" srcOrd="13" destOrd="0" presId="urn:microsoft.com/office/officeart/2005/8/layout/list1"/>
    <dgm:cxn modelId="{E5E8051C-B810-43DC-8673-9A93A7F7EB88}" type="presParOf" srcId="{0ADEECD5-04A4-4909-A687-4FAB2E43D9A8}" destId="{4D76CD4C-D382-493E-9683-A844B028511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A50C3E-38DC-47A6-8F74-4672576FAD7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</dgm:pt>
    <dgm:pt modelId="{12C46C9B-C014-48CD-9BA3-AC0B5B3EAE4F}">
      <dgm:prSet phldrT="[Texte]" custT="1"/>
      <dgm:spPr/>
      <dgm:t>
        <a:bodyPr/>
        <a:lstStyle/>
        <a:p>
          <a:r>
            <a:rPr lang="en-CA" sz="1300" dirty="0" smtClean="0"/>
            <a:t>140 articles</a:t>
          </a:r>
          <a:endParaRPr lang="en-CA" sz="1300" dirty="0"/>
        </a:p>
      </dgm:t>
    </dgm:pt>
    <dgm:pt modelId="{5B12B095-3E69-4E55-9707-AAE784E1DD4D}" type="parTrans" cxnId="{03E369EE-07C6-461C-8108-C51FEB0E074E}">
      <dgm:prSet/>
      <dgm:spPr/>
      <dgm:t>
        <a:bodyPr/>
        <a:lstStyle/>
        <a:p>
          <a:endParaRPr lang="en-CA"/>
        </a:p>
      </dgm:t>
    </dgm:pt>
    <dgm:pt modelId="{0C04C5D5-8371-4FAB-8032-088273486672}" type="sibTrans" cxnId="{03E369EE-07C6-461C-8108-C51FEB0E074E}">
      <dgm:prSet/>
      <dgm:spPr/>
      <dgm:t>
        <a:bodyPr/>
        <a:lstStyle/>
        <a:p>
          <a:endParaRPr lang="en-CA"/>
        </a:p>
      </dgm:t>
    </dgm:pt>
    <dgm:pt modelId="{17F405CC-7A9A-4D52-B0B5-EEDD682F17AC}">
      <dgm:prSet phldrT="[Texte]"/>
      <dgm:spPr/>
      <dgm:t>
        <a:bodyPr/>
        <a:lstStyle/>
        <a:p>
          <a:r>
            <a:rPr lang="fr-CA" dirty="0" smtClean="0"/>
            <a:t>9 articles</a:t>
          </a:r>
        </a:p>
        <a:p>
          <a:endParaRPr lang="en-CA" dirty="0"/>
        </a:p>
      </dgm:t>
    </dgm:pt>
    <dgm:pt modelId="{6FCA228C-A6F7-4CAB-9D50-E6FAA7B3075E}" type="parTrans" cxnId="{D1D8F8AE-5447-4F54-BF8B-864F39A39FD9}">
      <dgm:prSet/>
      <dgm:spPr/>
      <dgm:t>
        <a:bodyPr/>
        <a:lstStyle/>
        <a:p>
          <a:endParaRPr lang="en-CA"/>
        </a:p>
      </dgm:t>
    </dgm:pt>
    <dgm:pt modelId="{91A90F62-EA36-423F-A1E6-4296391E22AA}" type="sibTrans" cxnId="{D1D8F8AE-5447-4F54-BF8B-864F39A39FD9}">
      <dgm:prSet/>
      <dgm:spPr/>
      <dgm:t>
        <a:bodyPr/>
        <a:lstStyle/>
        <a:p>
          <a:endParaRPr lang="en-CA"/>
        </a:p>
      </dgm:t>
    </dgm:pt>
    <dgm:pt modelId="{C274ACE3-B511-462E-8A31-D432219D0798}">
      <dgm:prSet phldrT="[Texte]"/>
      <dgm:spPr/>
      <dgm:t>
        <a:bodyPr/>
        <a:lstStyle/>
        <a:p>
          <a:r>
            <a:rPr lang="fr-CA" dirty="0" smtClean="0"/>
            <a:t>4 articles</a:t>
          </a:r>
          <a:endParaRPr lang="en-CA" dirty="0"/>
        </a:p>
      </dgm:t>
    </dgm:pt>
    <dgm:pt modelId="{F0E6EDF1-30E0-43EB-B05A-16DF97B01849}" type="parTrans" cxnId="{BAC25CBA-0E39-411C-9EC1-DE2369C7F398}">
      <dgm:prSet/>
      <dgm:spPr/>
      <dgm:t>
        <a:bodyPr/>
        <a:lstStyle/>
        <a:p>
          <a:endParaRPr lang="en-CA"/>
        </a:p>
      </dgm:t>
    </dgm:pt>
    <dgm:pt modelId="{EA19920F-6DBA-44F8-9797-7562FB5F8F4D}" type="sibTrans" cxnId="{BAC25CBA-0E39-411C-9EC1-DE2369C7F398}">
      <dgm:prSet/>
      <dgm:spPr/>
      <dgm:t>
        <a:bodyPr/>
        <a:lstStyle/>
        <a:p>
          <a:endParaRPr lang="en-CA"/>
        </a:p>
      </dgm:t>
    </dgm:pt>
    <dgm:pt modelId="{DB9C06B1-A28B-4374-8C58-1FA5F0D805DB}">
      <dgm:prSet/>
      <dgm:spPr/>
      <dgm:t>
        <a:bodyPr/>
        <a:lstStyle/>
        <a:p>
          <a:r>
            <a:rPr lang="fr-CA" smtClean="0"/>
            <a:t>Recherche Pubmed, Medline, Cochrane</a:t>
          </a:r>
          <a:endParaRPr lang="en-CA"/>
        </a:p>
      </dgm:t>
    </dgm:pt>
    <dgm:pt modelId="{42396085-3062-4698-8C31-8B542A9AD042}" type="parTrans" cxnId="{B1F647B5-2385-400C-BCFD-ECAE6929C9A3}">
      <dgm:prSet/>
      <dgm:spPr/>
      <dgm:t>
        <a:bodyPr/>
        <a:lstStyle/>
        <a:p>
          <a:endParaRPr lang="en-CA"/>
        </a:p>
      </dgm:t>
    </dgm:pt>
    <dgm:pt modelId="{2286C152-FA34-4F78-B0FB-82A300FFF191}" type="sibTrans" cxnId="{B1F647B5-2385-400C-BCFD-ECAE6929C9A3}">
      <dgm:prSet/>
      <dgm:spPr/>
      <dgm:t>
        <a:bodyPr/>
        <a:lstStyle/>
        <a:p>
          <a:endParaRPr lang="en-CA"/>
        </a:p>
      </dgm:t>
    </dgm:pt>
    <dgm:pt modelId="{5DEFA3E1-419A-49E3-9F6B-B417CB67205A}">
      <dgm:prSet/>
      <dgm:spPr/>
      <dgm:t>
        <a:bodyPr/>
        <a:lstStyle/>
        <a:p>
          <a:r>
            <a:rPr lang="fr-CA" dirty="0" err="1" smtClean="0"/>
            <a:t>Mots-clé</a:t>
          </a:r>
          <a:r>
            <a:rPr lang="fr-CA" dirty="0" smtClean="0"/>
            <a:t>: « </a:t>
          </a:r>
          <a:r>
            <a:rPr lang="fr-CA" dirty="0" err="1" smtClean="0"/>
            <a:t>bright</a:t>
          </a:r>
          <a:r>
            <a:rPr lang="fr-CA" dirty="0" smtClean="0"/>
            <a:t> light </a:t>
          </a:r>
          <a:r>
            <a:rPr lang="fr-CA" dirty="0" err="1" smtClean="0"/>
            <a:t>therapy</a:t>
          </a:r>
          <a:r>
            <a:rPr lang="fr-CA" dirty="0" smtClean="0"/>
            <a:t> », « </a:t>
          </a:r>
          <a:r>
            <a:rPr lang="fr-CA" dirty="0" err="1" smtClean="0"/>
            <a:t>Depression</a:t>
          </a:r>
          <a:r>
            <a:rPr lang="fr-CA" dirty="0" smtClean="0"/>
            <a:t> » et « non </a:t>
          </a:r>
          <a:r>
            <a:rPr lang="fr-CA" dirty="0" err="1" smtClean="0"/>
            <a:t>seasonal</a:t>
          </a:r>
          <a:r>
            <a:rPr lang="fr-CA" dirty="0" smtClean="0"/>
            <a:t> » </a:t>
          </a:r>
          <a:endParaRPr lang="en-CA" dirty="0"/>
        </a:p>
      </dgm:t>
    </dgm:pt>
    <dgm:pt modelId="{D8524909-40FF-40D9-92F0-FD2A7CA184AA}" type="parTrans" cxnId="{C01D9E97-847D-4729-B3F0-9B10E7D9BDAB}">
      <dgm:prSet/>
      <dgm:spPr/>
      <dgm:t>
        <a:bodyPr/>
        <a:lstStyle/>
        <a:p>
          <a:endParaRPr lang="en-CA"/>
        </a:p>
      </dgm:t>
    </dgm:pt>
    <dgm:pt modelId="{8F6C665B-31DD-4820-B84B-FE24C5F47A50}" type="sibTrans" cxnId="{C01D9E97-847D-4729-B3F0-9B10E7D9BDAB}">
      <dgm:prSet/>
      <dgm:spPr/>
      <dgm:t>
        <a:bodyPr/>
        <a:lstStyle/>
        <a:p>
          <a:endParaRPr lang="en-CA"/>
        </a:p>
      </dgm:t>
    </dgm:pt>
    <dgm:pt modelId="{40C98FE2-2C2E-49F8-8098-838872412234}">
      <dgm:prSet/>
      <dgm:spPr/>
      <dgm:t>
        <a:bodyPr/>
        <a:lstStyle/>
        <a:p>
          <a:r>
            <a:rPr lang="fr-CA" dirty="0" smtClean="0"/>
            <a:t>En lisant le titre des articles</a:t>
          </a:r>
          <a:endParaRPr lang="en-CA" dirty="0"/>
        </a:p>
      </dgm:t>
    </dgm:pt>
    <dgm:pt modelId="{5DAD489B-1B75-4C1F-9FCA-F89BC80F26A9}" type="parTrans" cxnId="{592214CE-4748-4679-BA48-BC50E39A4591}">
      <dgm:prSet/>
      <dgm:spPr/>
      <dgm:t>
        <a:bodyPr/>
        <a:lstStyle/>
        <a:p>
          <a:endParaRPr lang="en-CA"/>
        </a:p>
      </dgm:t>
    </dgm:pt>
    <dgm:pt modelId="{652F6139-4CA2-41C1-9F89-E6A730F0FBEC}" type="sibTrans" cxnId="{592214CE-4748-4679-BA48-BC50E39A4591}">
      <dgm:prSet/>
      <dgm:spPr/>
      <dgm:t>
        <a:bodyPr/>
        <a:lstStyle/>
        <a:p>
          <a:endParaRPr lang="en-CA"/>
        </a:p>
      </dgm:t>
    </dgm:pt>
    <dgm:pt modelId="{46F8FD80-B9A1-4095-A1F6-9BF503DF2A02}">
      <dgm:prSet/>
      <dgm:spPr/>
      <dgm:t>
        <a:bodyPr/>
        <a:lstStyle/>
        <a:p>
          <a:r>
            <a:rPr lang="fr-CA" dirty="0" smtClean="0"/>
            <a:t>9 articles choisis</a:t>
          </a:r>
          <a:endParaRPr lang="en-CA" dirty="0"/>
        </a:p>
      </dgm:t>
    </dgm:pt>
    <dgm:pt modelId="{54178160-1DC4-4DAD-9E32-D05E45559065}" type="parTrans" cxnId="{43EAC1BF-12CE-4940-8921-03C8184482B9}">
      <dgm:prSet/>
      <dgm:spPr/>
      <dgm:t>
        <a:bodyPr/>
        <a:lstStyle/>
        <a:p>
          <a:endParaRPr lang="en-CA"/>
        </a:p>
      </dgm:t>
    </dgm:pt>
    <dgm:pt modelId="{C6C2BD0E-B97C-427B-A23D-80F7D6D55D1F}" type="sibTrans" cxnId="{43EAC1BF-12CE-4940-8921-03C8184482B9}">
      <dgm:prSet/>
      <dgm:spPr/>
      <dgm:t>
        <a:bodyPr/>
        <a:lstStyle/>
        <a:p>
          <a:endParaRPr lang="en-CA"/>
        </a:p>
      </dgm:t>
    </dgm:pt>
    <dgm:pt modelId="{038CDE1B-D19D-49C5-AE3C-011855B84DC0}">
      <dgm:prSet/>
      <dgm:spPr/>
      <dgm:t>
        <a:bodyPr/>
        <a:lstStyle/>
        <a:p>
          <a:r>
            <a:rPr lang="fr-CA" dirty="0" smtClean="0"/>
            <a:t>4 articles retenus qui respectaient les critères d’inclusions et d’exclusions</a:t>
          </a:r>
          <a:endParaRPr lang="en-CA" dirty="0"/>
        </a:p>
      </dgm:t>
    </dgm:pt>
    <dgm:pt modelId="{D6F7872E-D3F7-434D-8C08-2500534FAE20}" type="parTrans" cxnId="{826C5F82-5202-4619-85DA-A422CB702BBA}">
      <dgm:prSet/>
      <dgm:spPr/>
      <dgm:t>
        <a:bodyPr/>
        <a:lstStyle/>
        <a:p>
          <a:endParaRPr lang="en-CA"/>
        </a:p>
      </dgm:t>
    </dgm:pt>
    <dgm:pt modelId="{C7E37BF5-7AB4-45CD-9E5C-156310376BFA}" type="sibTrans" cxnId="{826C5F82-5202-4619-85DA-A422CB702BBA}">
      <dgm:prSet/>
      <dgm:spPr/>
      <dgm:t>
        <a:bodyPr/>
        <a:lstStyle/>
        <a:p>
          <a:endParaRPr lang="en-CA"/>
        </a:p>
      </dgm:t>
    </dgm:pt>
    <dgm:pt modelId="{FADF4FC8-F6F9-4F89-A070-71B778B440E2}" type="pres">
      <dgm:prSet presAssocID="{D7A50C3E-38DC-47A6-8F74-4672576FAD72}" presName="linearFlow" presStyleCnt="0">
        <dgm:presLayoutVars>
          <dgm:dir/>
          <dgm:animLvl val="lvl"/>
          <dgm:resizeHandles val="exact"/>
        </dgm:presLayoutVars>
      </dgm:prSet>
      <dgm:spPr/>
    </dgm:pt>
    <dgm:pt modelId="{B488B816-505C-4384-BB03-568215832700}" type="pres">
      <dgm:prSet presAssocID="{12C46C9B-C014-48CD-9BA3-AC0B5B3EAE4F}" presName="composite" presStyleCnt="0"/>
      <dgm:spPr/>
    </dgm:pt>
    <dgm:pt modelId="{D65F4033-B00F-4C83-9F48-10645DE32BDF}" type="pres">
      <dgm:prSet presAssocID="{12C46C9B-C014-48CD-9BA3-AC0B5B3EAE4F}" presName="parentText" presStyleLbl="alignNode1" presStyleIdx="0" presStyleCnt="3" custLinFactNeighborX="-12420" custLinFactNeighborY="-3463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3FEFE5F-6A67-4275-A750-2FC6B7B552D3}" type="pres">
      <dgm:prSet presAssocID="{12C46C9B-C014-48CD-9BA3-AC0B5B3EAE4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28306BE-C724-40DF-A00D-C984BC112BAC}" type="pres">
      <dgm:prSet presAssocID="{0C04C5D5-8371-4FAB-8032-088273486672}" presName="sp" presStyleCnt="0"/>
      <dgm:spPr/>
    </dgm:pt>
    <dgm:pt modelId="{D1CE0DD8-AEC3-48A0-8DF5-6A71DD1DFB36}" type="pres">
      <dgm:prSet presAssocID="{17F405CC-7A9A-4D52-B0B5-EEDD682F17AC}" presName="composite" presStyleCnt="0"/>
      <dgm:spPr/>
    </dgm:pt>
    <dgm:pt modelId="{94E69FBE-878C-4E4C-99F8-5C462200555A}" type="pres">
      <dgm:prSet presAssocID="{17F405CC-7A9A-4D52-B0B5-EEDD682F17AC}" presName="parentText" presStyleLbl="alignNode1" presStyleIdx="1" presStyleCnt="3" custLinFactNeighborX="961" custLinFactNeighborY="-1619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565E186-6370-4805-8B19-7ED4035F0E31}" type="pres">
      <dgm:prSet presAssocID="{17F405CC-7A9A-4D52-B0B5-EEDD682F17AC}" presName="descendantText" presStyleLbl="alignAcc1" presStyleIdx="1" presStyleCnt="3" custScaleY="12692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57E9D07-9470-4D4D-84AE-8BD80358BA61}" type="pres">
      <dgm:prSet presAssocID="{91A90F62-EA36-423F-A1E6-4296391E22AA}" presName="sp" presStyleCnt="0"/>
      <dgm:spPr/>
    </dgm:pt>
    <dgm:pt modelId="{D6BCB200-33AE-4815-8896-0617E8F9B5FC}" type="pres">
      <dgm:prSet presAssocID="{C274ACE3-B511-462E-8A31-D432219D0798}" presName="composite" presStyleCnt="0"/>
      <dgm:spPr/>
    </dgm:pt>
    <dgm:pt modelId="{FBECF78C-7081-4F1A-8667-61F8D693294D}" type="pres">
      <dgm:prSet presAssocID="{C274ACE3-B511-462E-8A31-D432219D079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400367E-EB4E-4F72-BA0E-15FA3A17DFC9}" type="pres">
      <dgm:prSet presAssocID="{C274ACE3-B511-462E-8A31-D432219D0798}" presName="descendantText" presStyleLbl="alignAcc1" presStyleIdx="2" presStyleCnt="3" custLinFactNeighborX="86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C01D9E97-847D-4729-B3F0-9B10E7D9BDAB}" srcId="{12C46C9B-C014-48CD-9BA3-AC0B5B3EAE4F}" destId="{5DEFA3E1-419A-49E3-9F6B-B417CB67205A}" srcOrd="1" destOrd="0" parTransId="{D8524909-40FF-40D9-92F0-FD2A7CA184AA}" sibTransId="{8F6C665B-31DD-4820-B84B-FE24C5F47A50}"/>
    <dgm:cxn modelId="{B9F66FD0-2AA0-4A4E-8E90-DB4FC80AA6DD}" type="presOf" srcId="{038CDE1B-D19D-49C5-AE3C-011855B84DC0}" destId="{A400367E-EB4E-4F72-BA0E-15FA3A17DFC9}" srcOrd="0" destOrd="0" presId="urn:microsoft.com/office/officeart/2005/8/layout/chevron2"/>
    <dgm:cxn modelId="{03E369EE-07C6-461C-8108-C51FEB0E074E}" srcId="{D7A50C3E-38DC-47A6-8F74-4672576FAD72}" destId="{12C46C9B-C014-48CD-9BA3-AC0B5B3EAE4F}" srcOrd="0" destOrd="0" parTransId="{5B12B095-3E69-4E55-9707-AAE784E1DD4D}" sibTransId="{0C04C5D5-8371-4FAB-8032-088273486672}"/>
    <dgm:cxn modelId="{34689D6D-6B7F-44D9-BBD3-1237757B828B}" type="presOf" srcId="{5DEFA3E1-419A-49E3-9F6B-B417CB67205A}" destId="{73FEFE5F-6A67-4275-A750-2FC6B7B552D3}" srcOrd="0" destOrd="1" presId="urn:microsoft.com/office/officeart/2005/8/layout/chevron2"/>
    <dgm:cxn modelId="{F5C0C2AB-C5B0-47B3-B1D6-12ACD8EFFF8A}" type="presOf" srcId="{D7A50C3E-38DC-47A6-8F74-4672576FAD72}" destId="{FADF4FC8-F6F9-4F89-A070-71B778B440E2}" srcOrd="0" destOrd="0" presId="urn:microsoft.com/office/officeart/2005/8/layout/chevron2"/>
    <dgm:cxn modelId="{BC707A1B-387C-45D3-A2BA-01580235BC9C}" type="presOf" srcId="{17F405CC-7A9A-4D52-B0B5-EEDD682F17AC}" destId="{94E69FBE-878C-4E4C-99F8-5C462200555A}" srcOrd="0" destOrd="0" presId="urn:microsoft.com/office/officeart/2005/8/layout/chevron2"/>
    <dgm:cxn modelId="{592214CE-4748-4679-BA48-BC50E39A4591}" srcId="{17F405CC-7A9A-4D52-B0B5-EEDD682F17AC}" destId="{40C98FE2-2C2E-49F8-8098-838872412234}" srcOrd="0" destOrd="0" parTransId="{5DAD489B-1B75-4C1F-9FCA-F89BC80F26A9}" sibTransId="{652F6139-4CA2-41C1-9F89-E6A730F0FBEC}"/>
    <dgm:cxn modelId="{826C5F82-5202-4619-85DA-A422CB702BBA}" srcId="{C274ACE3-B511-462E-8A31-D432219D0798}" destId="{038CDE1B-D19D-49C5-AE3C-011855B84DC0}" srcOrd="0" destOrd="0" parTransId="{D6F7872E-D3F7-434D-8C08-2500534FAE20}" sibTransId="{C7E37BF5-7AB4-45CD-9E5C-156310376BFA}"/>
    <dgm:cxn modelId="{BAC25CBA-0E39-411C-9EC1-DE2369C7F398}" srcId="{D7A50C3E-38DC-47A6-8F74-4672576FAD72}" destId="{C274ACE3-B511-462E-8A31-D432219D0798}" srcOrd="2" destOrd="0" parTransId="{F0E6EDF1-30E0-43EB-B05A-16DF97B01849}" sibTransId="{EA19920F-6DBA-44F8-9797-7562FB5F8F4D}"/>
    <dgm:cxn modelId="{AF17A7CC-6B28-434A-9D2D-23951B7ECD88}" type="presOf" srcId="{12C46C9B-C014-48CD-9BA3-AC0B5B3EAE4F}" destId="{D65F4033-B00F-4C83-9F48-10645DE32BDF}" srcOrd="0" destOrd="0" presId="urn:microsoft.com/office/officeart/2005/8/layout/chevron2"/>
    <dgm:cxn modelId="{672EE35B-E6B8-4AFC-BCBF-4974B26FC337}" type="presOf" srcId="{46F8FD80-B9A1-4095-A1F6-9BF503DF2A02}" destId="{4565E186-6370-4805-8B19-7ED4035F0E31}" srcOrd="0" destOrd="1" presId="urn:microsoft.com/office/officeart/2005/8/layout/chevron2"/>
    <dgm:cxn modelId="{D1D8F8AE-5447-4F54-BF8B-864F39A39FD9}" srcId="{D7A50C3E-38DC-47A6-8F74-4672576FAD72}" destId="{17F405CC-7A9A-4D52-B0B5-EEDD682F17AC}" srcOrd="1" destOrd="0" parTransId="{6FCA228C-A6F7-4CAB-9D50-E6FAA7B3075E}" sibTransId="{91A90F62-EA36-423F-A1E6-4296391E22AA}"/>
    <dgm:cxn modelId="{43EAC1BF-12CE-4940-8921-03C8184482B9}" srcId="{17F405CC-7A9A-4D52-B0B5-EEDD682F17AC}" destId="{46F8FD80-B9A1-4095-A1F6-9BF503DF2A02}" srcOrd="1" destOrd="0" parTransId="{54178160-1DC4-4DAD-9E32-D05E45559065}" sibTransId="{C6C2BD0E-B97C-427B-A23D-80F7D6D55D1F}"/>
    <dgm:cxn modelId="{B1F647B5-2385-400C-BCFD-ECAE6929C9A3}" srcId="{12C46C9B-C014-48CD-9BA3-AC0B5B3EAE4F}" destId="{DB9C06B1-A28B-4374-8C58-1FA5F0D805DB}" srcOrd="0" destOrd="0" parTransId="{42396085-3062-4698-8C31-8B542A9AD042}" sibTransId="{2286C152-FA34-4F78-B0FB-82A300FFF191}"/>
    <dgm:cxn modelId="{4B589FAE-AAFF-4C43-A28C-D174E5565517}" type="presOf" srcId="{C274ACE3-B511-462E-8A31-D432219D0798}" destId="{FBECF78C-7081-4F1A-8667-61F8D693294D}" srcOrd="0" destOrd="0" presId="urn:microsoft.com/office/officeart/2005/8/layout/chevron2"/>
    <dgm:cxn modelId="{A75C68E1-AA9A-4F4C-8E1D-40D67B20809E}" type="presOf" srcId="{40C98FE2-2C2E-49F8-8098-838872412234}" destId="{4565E186-6370-4805-8B19-7ED4035F0E31}" srcOrd="0" destOrd="0" presId="urn:microsoft.com/office/officeart/2005/8/layout/chevron2"/>
    <dgm:cxn modelId="{D6C60BFC-1629-4236-8871-DCC025C2AFD6}" type="presOf" srcId="{DB9C06B1-A28B-4374-8C58-1FA5F0D805DB}" destId="{73FEFE5F-6A67-4275-A750-2FC6B7B552D3}" srcOrd="0" destOrd="0" presId="urn:microsoft.com/office/officeart/2005/8/layout/chevron2"/>
    <dgm:cxn modelId="{84554E50-1B83-43AB-AE0C-7D5DB0F4A9F3}" type="presParOf" srcId="{FADF4FC8-F6F9-4F89-A070-71B778B440E2}" destId="{B488B816-505C-4384-BB03-568215832700}" srcOrd="0" destOrd="0" presId="urn:microsoft.com/office/officeart/2005/8/layout/chevron2"/>
    <dgm:cxn modelId="{920D9E79-D059-45B1-BE24-C5C928EA997C}" type="presParOf" srcId="{B488B816-505C-4384-BB03-568215832700}" destId="{D65F4033-B00F-4C83-9F48-10645DE32BDF}" srcOrd="0" destOrd="0" presId="urn:microsoft.com/office/officeart/2005/8/layout/chevron2"/>
    <dgm:cxn modelId="{9BF9020F-E265-4707-93C5-03C20E9D7E20}" type="presParOf" srcId="{B488B816-505C-4384-BB03-568215832700}" destId="{73FEFE5F-6A67-4275-A750-2FC6B7B552D3}" srcOrd="1" destOrd="0" presId="urn:microsoft.com/office/officeart/2005/8/layout/chevron2"/>
    <dgm:cxn modelId="{7B235909-7D4D-4AF6-8C22-77902ED636DF}" type="presParOf" srcId="{FADF4FC8-F6F9-4F89-A070-71B778B440E2}" destId="{728306BE-C724-40DF-A00D-C984BC112BAC}" srcOrd="1" destOrd="0" presId="urn:microsoft.com/office/officeart/2005/8/layout/chevron2"/>
    <dgm:cxn modelId="{95CD4C76-EF33-4006-B100-4EC0028E87E8}" type="presParOf" srcId="{FADF4FC8-F6F9-4F89-A070-71B778B440E2}" destId="{D1CE0DD8-AEC3-48A0-8DF5-6A71DD1DFB36}" srcOrd="2" destOrd="0" presId="urn:microsoft.com/office/officeart/2005/8/layout/chevron2"/>
    <dgm:cxn modelId="{C109ACEB-FF6E-4DFA-805B-6611AE172104}" type="presParOf" srcId="{D1CE0DD8-AEC3-48A0-8DF5-6A71DD1DFB36}" destId="{94E69FBE-878C-4E4C-99F8-5C462200555A}" srcOrd="0" destOrd="0" presId="urn:microsoft.com/office/officeart/2005/8/layout/chevron2"/>
    <dgm:cxn modelId="{7F4F7ED2-4011-4A94-9791-032ADE9BFA08}" type="presParOf" srcId="{D1CE0DD8-AEC3-48A0-8DF5-6A71DD1DFB36}" destId="{4565E186-6370-4805-8B19-7ED4035F0E31}" srcOrd="1" destOrd="0" presId="urn:microsoft.com/office/officeart/2005/8/layout/chevron2"/>
    <dgm:cxn modelId="{C75B48CB-0F9C-4A22-B20A-404B0058FF97}" type="presParOf" srcId="{FADF4FC8-F6F9-4F89-A070-71B778B440E2}" destId="{757E9D07-9470-4D4D-84AE-8BD80358BA61}" srcOrd="3" destOrd="0" presId="urn:microsoft.com/office/officeart/2005/8/layout/chevron2"/>
    <dgm:cxn modelId="{B1699E20-3731-492A-9873-8C911CA6287F}" type="presParOf" srcId="{FADF4FC8-F6F9-4F89-A070-71B778B440E2}" destId="{D6BCB200-33AE-4815-8896-0617E8F9B5FC}" srcOrd="4" destOrd="0" presId="urn:microsoft.com/office/officeart/2005/8/layout/chevron2"/>
    <dgm:cxn modelId="{C24A9815-0FED-43C9-AF7E-50DDD382F511}" type="presParOf" srcId="{D6BCB200-33AE-4815-8896-0617E8F9B5FC}" destId="{FBECF78C-7081-4F1A-8667-61F8D693294D}" srcOrd="0" destOrd="0" presId="urn:microsoft.com/office/officeart/2005/8/layout/chevron2"/>
    <dgm:cxn modelId="{6ED390F7-1C95-4638-89D8-B34DCB8EABC9}" type="presParOf" srcId="{D6BCB200-33AE-4815-8896-0617E8F9B5FC}" destId="{A400367E-EB4E-4F72-BA0E-15FA3A17DFC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955F80-1BC6-4801-AAAE-44FE5FD44E5D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742AF7-7282-48C5-8286-816D0548286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77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5030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Étude publié</a:t>
            </a:r>
            <a:r>
              <a:rPr lang="fr-CA" baseline="0" dirty="0" smtClean="0"/>
              <a:t> par l’équipe de Raymond </a:t>
            </a:r>
            <a:r>
              <a:rPr lang="fr-CA" baseline="0" dirty="0" err="1" smtClean="0"/>
              <a:t>Lam</a:t>
            </a:r>
            <a:r>
              <a:rPr lang="fr-CA" baseline="0" dirty="0" smtClean="0"/>
              <a:t> en novembre 2015</a:t>
            </a:r>
          </a:p>
          <a:p>
            <a:r>
              <a:rPr lang="fr-CA" baseline="0" dirty="0" smtClean="0"/>
              <a:t>JAMA </a:t>
            </a:r>
            <a:r>
              <a:rPr lang="fr-CA" baseline="0" dirty="0" err="1" smtClean="0"/>
              <a:t>psychiatry</a:t>
            </a:r>
            <a:r>
              <a:rPr lang="fr-CA" baseline="0" dirty="0" smtClean="0"/>
              <a:t> </a:t>
            </a:r>
          </a:p>
          <a:p>
            <a:r>
              <a:rPr lang="fr-CA" baseline="0" dirty="0" smtClean="0"/>
              <a:t>Journal de </a:t>
            </a:r>
            <a:r>
              <a:rPr lang="fr-CA" baseline="0" dirty="0" err="1" smtClean="0"/>
              <a:t>l’american</a:t>
            </a:r>
            <a:r>
              <a:rPr lang="fr-CA" baseline="0" dirty="0" smtClean="0"/>
              <a:t> </a:t>
            </a:r>
            <a:r>
              <a:rPr lang="fr-CA" baseline="0" dirty="0" err="1" smtClean="0"/>
              <a:t>medical</a:t>
            </a:r>
            <a:r>
              <a:rPr lang="fr-CA" baseline="0" dirty="0" smtClean="0"/>
              <a:t> association</a:t>
            </a:r>
          </a:p>
          <a:p>
            <a:endParaRPr lang="fr-CA" baseline="0" dirty="0" smtClean="0"/>
          </a:p>
          <a:p>
            <a:r>
              <a:rPr lang="fr-CA" baseline="0" dirty="0" smtClean="0"/>
              <a:t>Essai clinique randomisé à double aveugle, groupe contrôle placebo</a:t>
            </a:r>
          </a:p>
          <a:p>
            <a:r>
              <a:rPr lang="fr-CA" baseline="0" dirty="0" smtClean="0"/>
              <a:t>3 clinique externe de psychiatrie</a:t>
            </a:r>
          </a:p>
          <a:p>
            <a:r>
              <a:rPr lang="fr-CA" baseline="0" dirty="0" smtClean="0"/>
              <a:t>1 à Vancouver, 2 à </a:t>
            </a:r>
            <a:r>
              <a:rPr lang="fr-CA" baseline="0" dirty="0" err="1" smtClean="0"/>
              <a:t>toronto</a:t>
            </a:r>
            <a:endParaRPr lang="fr-CA" baseline="0" dirty="0" smtClean="0"/>
          </a:p>
          <a:p>
            <a:r>
              <a:rPr lang="fr-CA" baseline="0" dirty="0" smtClean="0"/>
              <a:t>Ont été collecté entre octobre 2009 et mars 2014</a:t>
            </a:r>
          </a:p>
          <a:p>
            <a:endParaRPr lang="fr-CA" baseline="0" dirty="0" smtClean="0"/>
          </a:p>
          <a:p>
            <a:endParaRPr lang="fr-CA" baseline="0" dirty="0" smtClean="0"/>
          </a:p>
          <a:p>
            <a:r>
              <a:rPr lang="fr-CA" baseline="0" dirty="0" smtClean="0"/>
              <a:t>Étude qui étudiait une population adulte de 19-60 ans  ayant eu un dx de trouble dépressif majeur selon DSM 4 </a:t>
            </a:r>
          </a:p>
          <a:p>
            <a:r>
              <a:rPr lang="fr-CA" baseline="0" dirty="0" smtClean="0"/>
              <a:t>Hamilton plus que 20</a:t>
            </a:r>
          </a:p>
          <a:p>
            <a:r>
              <a:rPr lang="fr-CA" baseline="0" dirty="0" smtClean="0"/>
              <a:t>Pas de médicament au moins 2 semaines avant</a:t>
            </a:r>
          </a:p>
          <a:p>
            <a:endParaRPr lang="fr-CA" baseline="0" dirty="0" smtClean="0"/>
          </a:p>
          <a:p>
            <a:r>
              <a:rPr lang="fr-CA" baseline="0" dirty="0" smtClean="0"/>
              <a:t>Exclut si </a:t>
            </a:r>
            <a:r>
              <a:rPr lang="fr-CA" baseline="0" dirty="0" err="1" smtClean="0"/>
              <a:t>saisonier,bipolaire</a:t>
            </a:r>
            <a:r>
              <a:rPr lang="fr-CA" baseline="0" dirty="0" smtClean="0"/>
              <a:t>, substance abuse, ou si risque suicidaire </a:t>
            </a:r>
            <a:r>
              <a:rPr lang="fr-CA" baseline="0" dirty="0" err="1" smtClean="0"/>
              <a:t>serieux</a:t>
            </a:r>
            <a:r>
              <a:rPr lang="fr-CA" baseline="0" dirty="0" smtClean="0"/>
              <a:t>.</a:t>
            </a:r>
          </a:p>
          <a:p>
            <a:r>
              <a:rPr lang="fr-CA" baseline="0" dirty="0" smtClean="0"/>
              <a:t>Si </a:t>
            </a:r>
            <a:r>
              <a:rPr lang="fr-CA" baseline="0" dirty="0" err="1" smtClean="0"/>
              <a:t>probleme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retinien</a:t>
            </a:r>
            <a:r>
              <a:rPr lang="fr-CA" baseline="0" dirty="0" smtClean="0"/>
              <a:t> ou enceinte</a:t>
            </a:r>
          </a:p>
          <a:p>
            <a:endParaRPr lang="fr-CA" baseline="0" dirty="0" smtClean="0"/>
          </a:p>
          <a:p>
            <a:r>
              <a:rPr lang="fr-CA" baseline="0" dirty="0" smtClean="0"/>
              <a:t>Patient ont du dormir entre 22-8h pour </a:t>
            </a:r>
            <a:r>
              <a:rPr lang="fr-CA" baseline="0" dirty="0" err="1" smtClean="0"/>
              <a:t>regulariser</a:t>
            </a:r>
            <a:r>
              <a:rPr lang="fr-CA" baseline="0" dirty="0" smtClean="0"/>
              <a:t> leur sommeil</a:t>
            </a:r>
          </a:p>
          <a:p>
            <a:r>
              <a:rPr lang="fr-CA" baseline="0" dirty="0" smtClean="0"/>
              <a:t>1 </a:t>
            </a:r>
            <a:r>
              <a:rPr lang="fr-CA" baseline="0" dirty="0" err="1" smtClean="0"/>
              <a:t>sem</a:t>
            </a:r>
            <a:r>
              <a:rPr lang="fr-CA" baseline="0" dirty="0" smtClean="0"/>
              <a:t> avant si </a:t>
            </a:r>
            <a:r>
              <a:rPr lang="fr-CA" baseline="0" dirty="0" err="1" smtClean="0"/>
              <a:t>progres</a:t>
            </a:r>
            <a:r>
              <a:rPr lang="fr-CA" baseline="0" dirty="0" smtClean="0"/>
              <a:t> de plus de 25% ont </a:t>
            </a:r>
            <a:r>
              <a:rPr lang="fr-CA" baseline="0" dirty="0" err="1" smtClean="0"/>
              <a:t>ete</a:t>
            </a:r>
            <a:r>
              <a:rPr lang="fr-CA" baseline="0" dirty="0" smtClean="0"/>
              <a:t> exclus</a:t>
            </a:r>
          </a:p>
          <a:p>
            <a:endParaRPr lang="fr-CA" baseline="0" dirty="0" smtClean="0"/>
          </a:p>
          <a:p>
            <a:r>
              <a:rPr lang="fr-CA" baseline="0" dirty="0" smtClean="0"/>
              <a:t>Randomisé 1:1:1:1 avec un des 4 groupes pour 8 semaines de traitements </a:t>
            </a:r>
          </a:p>
          <a:p>
            <a:r>
              <a:rPr lang="fr-CA" baseline="0" dirty="0" smtClean="0"/>
              <a:t>1)Luminothérapie en monothérapie + placebo</a:t>
            </a:r>
          </a:p>
          <a:p>
            <a:r>
              <a:rPr lang="fr-CA" baseline="0" dirty="0" smtClean="0"/>
              <a:t>2)</a:t>
            </a:r>
            <a:r>
              <a:rPr lang="fr-CA" baseline="0" dirty="0" err="1" smtClean="0"/>
              <a:t>Fluoxetine</a:t>
            </a:r>
            <a:r>
              <a:rPr lang="fr-CA" baseline="0" dirty="0" smtClean="0"/>
              <a:t> monothérapie 20 mg par jour + </a:t>
            </a:r>
            <a:r>
              <a:rPr lang="fr-CA" baseline="0" dirty="0" err="1" smtClean="0"/>
              <a:t>generateur</a:t>
            </a:r>
            <a:r>
              <a:rPr lang="fr-CA" baseline="0" dirty="0" smtClean="0"/>
              <a:t> d’ion inactive</a:t>
            </a:r>
          </a:p>
          <a:p>
            <a:r>
              <a:rPr lang="fr-CA" baseline="0" dirty="0" smtClean="0"/>
              <a:t>3)Placebo + </a:t>
            </a:r>
            <a:r>
              <a:rPr lang="fr-CA" baseline="0" dirty="0" err="1" smtClean="0"/>
              <a:t>generateur</a:t>
            </a:r>
            <a:r>
              <a:rPr lang="fr-CA" baseline="0" dirty="0" smtClean="0"/>
              <a:t> d’ion inactive</a:t>
            </a:r>
          </a:p>
          <a:p>
            <a:r>
              <a:rPr lang="fr-CA" baseline="0" dirty="0" smtClean="0"/>
              <a:t>4)Luminothérapie + </a:t>
            </a:r>
            <a:r>
              <a:rPr lang="fr-CA" baseline="0" dirty="0" err="1" smtClean="0"/>
              <a:t>Fluoxetine</a:t>
            </a:r>
            <a:r>
              <a:rPr lang="fr-CA" baseline="0" dirty="0" smtClean="0"/>
              <a:t> 20mg par jour</a:t>
            </a:r>
          </a:p>
          <a:p>
            <a:endParaRPr lang="fr-CA" baseline="0" dirty="0" smtClean="0"/>
          </a:p>
          <a:p>
            <a:r>
              <a:rPr lang="fr-CA" baseline="0" dirty="0" err="1" smtClean="0"/>
              <a:t>Lumiere</a:t>
            </a:r>
            <a:r>
              <a:rPr lang="fr-CA" baseline="0" dirty="0" smtClean="0"/>
              <a:t> entre 7-8h </a:t>
            </a:r>
            <a:r>
              <a:rPr lang="fr-CA" baseline="0" dirty="0" err="1" smtClean="0"/>
              <a:t>am</a:t>
            </a:r>
            <a:r>
              <a:rPr lang="fr-CA" baseline="0" dirty="0" smtClean="0"/>
              <a:t> pour 30 minute à 35 cm de la cornée</a:t>
            </a:r>
          </a:p>
          <a:p>
            <a:r>
              <a:rPr lang="fr-CA" baseline="0" dirty="0" err="1" smtClean="0"/>
              <a:t>Generateur</a:t>
            </a:r>
            <a:r>
              <a:rPr lang="fr-CA" baseline="0" dirty="0" smtClean="0"/>
              <a:t>: </a:t>
            </a:r>
            <a:r>
              <a:rPr lang="fr-CA" baseline="0" dirty="0" err="1" smtClean="0"/>
              <a:t>emettait</a:t>
            </a:r>
            <a:r>
              <a:rPr lang="fr-CA" baseline="0" dirty="0" smtClean="0"/>
              <a:t> un bruit, mais pas de </a:t>
            </a:r>
            <a:r>
              <a:rPr lang="fr-CA" baseline="0" dirty="0" err="1" smtClean="0"/>
              <a:t>lumiere</a:t>
            </a:r>
            <a:endParaRPr lang="fr-CA" baseline="0" dirty="0" smtClean="0"/>
          </a:p>
          <a:p>
            <a:endParaRPr lang="fr-CA" baseline="0" dirty="0" smtClean="0"/>
          </a:p>
          <a:p>
            <a:r>
              <a:rPr lang="fr-CA" baseline="0" dirty="0" smtClean="0"/>
              <a:t>L’étude avait comme issue primaire de voir la moyenne du SCORE MADRS(Montgomery-</a:t>
            </a:r>
            <a:r>
              <a:rPr lang="fr-CA" baseline="0" dirty="0" err="1" smtClean="0"/>
              <a:t>Asberg</a:t>
            </a:r>
            <a:r>
              <a:rPr lang="fr-CA" baseline="0" dirty="0" smtClean="0"/>
              <a:t> </a:t>
            </a:r>
            <a:r>
              <a:rPr lang="fr-CA" baseline="0" dirty="0" err="1" smtClean="0"/>
              <a:t>Depression</a:t>
            </a:r>
            <a:r>
              <a:rPr lang="fr-CA" baseline="0" dirty="0" smtClean="0"/>
              <a:t> Rating </a:t>
            </a:r>
            <a:r>
              <a:rPr lang="fr-CA" baseline="0" dirty="0" err="1" smtClean="0"/>
              <a:t>Scale</a:t>
            </a:r>
            <a:r>
              <a:rPr lang="fr-CA" baseline="0" dirty="0" smtClean="0"/>
              <a:t>) au niveau du changement entre le début et la fin</a:t>
            </a:r>
          </a:p>
          <a:p>
            <a:r>
              <a:rPr lang="fr-CA" baseline="0" dirty="0" smtClean="0"/>
              <a:t>Et comme issue secondaire la </a:t>
            </a:r>
            <a:r>
              <a:rPr lang="fr-CA" baseline="0" dirty="0" err="1" smtClean="0"/>
              <a:t>reponse</a:t>
            </a:r>
            <a:r>
              <a:rPr lang="fr-CA" baseline="0" dirty="0" smtClean="0"/>
              <a:t> et la rémission.</a:t>
            </a:r>
          </a:p>
          <a:p>
            <a:r>
              <a:rPr lang="fr-CA" baseline="0" dirty="0" smtClean="0"/>
              <a:t>La réponse caractérisé par baisse de 50% du score MADRS a la fin de l’étude par rapport au début</a:t>
            </a:r>
          </a:p>
          <a:p>
            <a:r>
              <a:rPr lang="fr-CA" baseline="0" dirty="0" smtClean="0"/>
              <a:t>Et la rémission: un score MADRS de moins de 10 à la visite finale</a:t>
            </a:r>
          </a:p>
          <a:p>
            <a:endParaRPr lang="fr-CA" baseline="0" dirty="0" smtClean="0"/>
          </a:p>
          <a:p>
            <a:r>
              <a:rPr lang="fr-CA" baseline="0" dirty="0" smtClean="0"/>
              <a:t>0-1-2-4-6-8 semaines </a:t>
            </a:r>
          </a:p>
          <a:p>
            <a:r>
              <a:rPr lang="fr-CA" baseline="0" dirty="0" smtClean="0"/>
              <a:t>Interview </a:t>
            </a:r>
            <a:r>
              <a:rPr lang="fr-CA" baseline="0" dirty="0" err="1" smtClean="0"/>
              <a:t>telephonique</a:t>
            </a:r>
            <a:r>
              <a:rPr lang="fr-CA" baseline="0" dirty="0" smtClean="0"/>
              <a:t> avec un intervieweur en utilisant un guide d’entrevue structurée</a:t>
            </a:r>
          </a:p>
          <a:p>
            <a:endParaRPr lang="fr-CA" baseline="0" dirty="0" smtClean="0"/>
          </a:p>
          <a:p>
            <a:r>
              <a:rPr lang="fr-CA" baseline="0" dirty="0" err="1" smtClean="0"/>
              <a:t>Sx</a:t>
            </a:r>
            <a:r>
              <a:rPr lang="fr-CA" baseline="0" dirty="0" smtClean="0"/>
              <a:t> </a:t>
            </a:r>
            <a:r>
              <a:rPr lang="fr-CA" baseline="0" dirty="0" err="1" smtClean="0"/>
              <a:t>autoraportés</a:t>
            </a:r>
            <a:endParaRPr lang="fr-CA" baseline="0" dirty="0" smtClean="0"/>
          </a:p>
          <a:p>
            <a:endParaRPr lang="fr-CA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0910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345 cas de HZ dx dans groupe vacciné</a:t>
            </a:r>
          </a:p>
          <a:p>
            <a:r>
              <a:rPr lang="fr-CA" baseline="0" dirty="0" smtClean="0"/>
              <a:t>642 cas dans groupe placebo</a:t>
            </a:r>
          </a:p>
          <a:p>
            <a:endParaRPr lang="fr-CA" baseline="0" dirty="0" smtClean="0"/>
          </a:p>
          <a:p>
            <a:r>
              <a:rPr lang="fr-CA" baseline="0" dirty="0" smtClean="0"/>
              <a:t>Résultats </a:t>
            </a:r>
            <a:r>
              <a:rPr lang="fr-CA" baseline="0" dirty="0" err="1" smtClean="0"/>
              <a:t>statistiquements</a:t>
            </a:r>
            <a:r>
              <a:rPr lang="fr-CA" baseline="0" dirty="0" smtClean="0"/>
              <a:t> significatifs avec IC et p value adéquat</a:t>
            </a:r>
          </a:p>
          <a:p>
            <a:endParaRPr lang="fr-CA" baseline="0" dirty="0" smtClean="0"/>
          </a:p>
          <a:p>
            <a:r>
              <a:rPr lang="fr-CA" baseline="0" dirty="0" smtClean="0"/>
              <a:t>C’est surtout suite a cette étude que vaccin accepté d’abord au USA et </a:t>
            </a:r>
            <a:r>
              <a:rPr lang="fr-CA" baseline="0" dirty="0" err="1" smtClean="0"/>
              <a:t>europe</a:t>
            </a:r>
            <a:r>
              <a:rPr lang="fr-CA" baseline="0" dirty="0" smtClean="0"/>
              <a:t>, puis ensuite canada</a:t>
            </a:r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345 cas de HZ dx dans groupe vacciné</a:t>
            </a:r>
          </a:p>
          <a:p>
            <a:r>
              <a:rPr lang="fr-CA" baseline="0" dirty="0" smtClean="0"/>
              <a:t>642 cas dans groupe placebo</a:t>
            </a:r>
          </a:p>
          <a:p>
            <a:endParaRPr lang="fr-CA" baseline="0" dirty="0" smtClean="0"/>
          </a:p>
          <a:p>
            <a:r>
              <a:rPr lang="fr-CA" baseline="0" dirty="0" smtClean="0"/>
              <a:t>Résultats </a:t>
            </a:r>
            <a:r>
              <a:rPr lang="fr-CA" baseline="0" dirty="0" err="1" smtClean="0"/>
              <a:t>statistiquements</a:t>
            </a:r>
            <a:r>
              <a:rPr lang="fr-CA" baseline="0" dirty="0" smtClean="0"/>
              <a:t> significatifs avec IC et p value adéquat</a:t>
            </a:r>
          </a:p>
          <a:p>
            <a:endParaRPr lang="fr-CA" baseline="0" dirty="0" smtClean="0"/>
          </a:p>
          <a:p>
            <a:r>
              <a:rPr lang="fr-CA" baseline="0" dirty="0" smtClean="0"/>
              <a:t>C’est surtout suite a cette étude que vaccin accepté d’abord au USA et </a:t>
            </a:r>
            <a:r>
              <a:rPr lang="fr-CA" baseline="0" dirty="0" err="1" smtClean="0"/>
              <a:t>europe</a:t>
            </a:r>
            <a:r>
              <a:rPr lang="fr-CA" baseline="0" dirty="0" smtClean="0"/>
              <a:t>, puis ensuite canada</a:t>
            </a:r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114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Étude publié</a:t>
            </a:r>
            <a:r>
              <a:rPr lang="fr-CA" baseline="0" dirty="0" smtClean="0"/>
              <a:t> par l’équipe de FUNDU GUDUCU, en 2005</a:t>
            </a:r>
          </a:p>
          <a:p>
            <a:r>
              <a:rPr lang="fr-CA" baseline="0" dirty="0" err="1" smtClean="0"/>
              <a:t>Turkish</a:t>
            </a:r>
            <a:r>
              <a:rPr lang="fr-CA" baseline="0" dirty="0" smtClean="0"/>
              <a:t> Journal of </a:t>
            </a:r>
            <a:r>
              <a:rPr lang="fr-CA" baseline="0" dirty="0" err="1" smtClean="0"/>
              <a:t>psychiatry</a:t>
            </a:r>
            <a:endParaRPr lang="fr-CA" baseline="0" dirty="0" smtClean="0"/>
          </a:p>
          <a:p>
            <a:endParaRPr lang="fr-CA" baseline="0" dirty="0" smtClean="0"/>
          </a:p>
          <a:p>
            <a:r>
              <a:rPr lang="fr-CA" baseline="0" dirty="0" smtClean="0"/>
              <a:t>Essai clinique randomisé</a:t>
            </a:r>
          </a:p>
          <a:p>
            <a:r>
              <a:rPr lang="fr-CA" baseline="0" dirty="0" smtClean="0"/>
              <a:t>double aveugle, groupe contrôle placebo</a:t>
            </a:r>
          </a:p>
          <a:p>
            <a:r>
              <a:rPr lang="fr-CA" baseline="0" dirty="0" smtClean="0"/>
              <a:t>49 ont été choisi de la clinique externe de </a:t>
            </a:r>
            <a:r>
              <a:rPr lang="fr-CA" baseline="0" dirty="0" err="1" smtClean="0"/>
              <a:t>psychiatry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Trakya</a:t>
            </a:r>
            <a:r>
              <a:rPr lang="fr-CA" baseline="0" dirty="0" smtClean="0"/>
              <a:t> </a:t>
            </a:r>
            <a:r>
              <a:rPr lang="fr-CA" baseline="0" dirty="0" err="1" smtClean="0"/>
              <a:t>University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Hospital</a:t>
            </a:r>
            <a:endParaRPr lang="fr-CA" baseline="0" dirty="0" smtClean="0"/>
          </a:p>
          <a:p>
            <a:r>
              <a:rPr lang="fr-CA" baseline="0" dirty="0" smtClean="0"/>
              <a:t>Randomisé sur 3 groupes</a:t>
            </a:r>
          </a:p>
          <a:p>
            <a:endParaRPr lang="fr-CA" baseline="0" dirty="0" smtClean="0"/>
          </a:p>
          <a:p>
            <a:r>
              <a:rPr lang="fr-CA" baseline="0" dirty="0" smtClean="0"/>
              <a:t>Randomisé 1:1:1 avec un des 3 groupes pour un suivi de 6 semaines </a:t>
            </a:r>
          </a:p>
          <a:p>
            <a:endParaRPr lang="fr-CA" baseline="0" dirty="0" smtClean="0"/>
          </a:p>
          <a:p>
            <a:r>
              <a:rPr lang="fr-CA" baseline="0" dirty="0" smtClean="0"/>
              <a:t>1)</a:t>
            </a:r>
            <a:r>
              <a:rPr lang="fr-CA" baseline="0" dirty="0" err="1" smtClean="0"/>
              <a:t>Sertraline</a:t>
            </a:r>
            <a:r>
              <a:rPr lang="fr-CA" baseline="0" dirty="0" smtClean="0"/>
              <a:t> (11)</a:t>
            </a:r>
          </a:p>
          <a:p>
            <a:r>
              <a:rPr lang="fr-CA" baseline="0" dirty="0" smtClean="0"/>
              <a:t>2) </a:t>
            </a:r>
            <a:r>
              <a:rPr lang="fr-CA" baseline="0" dirty="0" err="1" smtClean="0"/>
              <a:t>Sertraline</a:t>
            </a:r>
            <a:r>
              <a:rPr lang="fr-CA" baseline="0" dirty="0" smtClean="0"/>
              <a:t> + light </a:t>
            </a:r>
            <a:r>
              <a:rPr lang="fr-CA" baseline="0" dirty="0" err="1" smtClean="0"/>
              <a:t>therapy</a:t>
            </a:r>
            <a:r>
              <a:rPr lang="fr-CA" baseline="0" dirty="0" smtClean="0"/>
              <a:t> (13)</a:t>
            </a:r>
          </a:p>
          <a:p>
            <a:r>
              <a:rPr lang="fr-CA" baseline="0" dirty="0" smtClean="0"/>
              <a:t>3)</a:t>
            </a:r>
            <a:r>
              <a:rPr lang="fr-CA" baseline="0" dirty="0" err="1" smtClean="0"/>
              <a:t>Sertraline</a:t>
            </a:r>
            <a:r>
              <a:rPr lang="fr-CA" baseline="0" dirty="0" smtClean="0"/>
              <a:t> + </a:t>
            </a:r>
            <a:r>
              <a:rPr lang="fr-CA" baseline="0" dirty="0" err="1" smtClean="0"/>
              <a:t>sleep</a:t>
            </a:r>
            <a:r>
              <a:rPr lang="fr-CA" baseline="0" dirty="0" smtClean="0"/>
              <a:t> </a:t>
            </a:r>
            <a:r>
              <a:rPr lang="fr-CA" baseline="0" dirty="0" err="1" smtClean="0"/>
              <a:t>deprivation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therapy</a:t>
            </a:r>
            <a:r>
              <a:rPr lang="fr-CA" baseline="0" dirty="0" smtClean="0"/>
              <a:t> (13)</a:t>
            </a:r>
          </a:p>
          <a:p>
            <a:endParaRPr lang="fr-CA" baseline="0" dirty="0" smtClean="0"/>
          </a:p>
          <a:p>
            <a:r>
              <a:rPr lang="fr-CA" baseline="0" dirty="0" smtClean="0"/>
              <a:t>Dose de départ 50 mg</a:t>
            </a:r>
          </a:p>
          <a:p>
            <a:r>
              <a:rPr lang="fr-CA" baseline="0" dirty="0" smtClean="0"/>
              <a:t>Light </a:t>
            </a:r>
            <a:r>
              <a:rPr lang="fr-CA" baseline="0" dirty="0" err="1" smtClean="0"/>
              <a:t>therapy</a:t>
            </a:r>
            <a:r>
              <a:rPr lang="fr-CA" baseline="0" dirty="0" smtClean="0"/>
              <a:t> 10 000 lux devait le faire 30 min entre 7-8 </a:t>
            </a:r>
            <a:r>
              <a:rPr lang="fr-CA" baseline="0" dirty="0" err="1" smtClean="0"/>
              <a:t>am</a:t>
            </a:r>
            <a:r>
              <a:rPr lang="fr-CA" baseline="0" dirty="0" smtClean="0"/>
              <a:t> pendant 15 jours</a:t>
            </a:r>
          </a:p>
          <a:p>
            <a:r>
              <a:rPr lang="fr-CA" baseline="0" dirty="0" err="1" smtClean="0"/>
              <a:t>Sleep</a:t>
            </a:r>
            <a:r>
              <a:rPr lang="fr-CA" baseline="0" dirty="0" smtClean="0"/>
              <a:t> </a:t>
            </a:r>
            <a:r>
              <a:rPr lang="fr-CA" baseline="0" dirty="0" err="1" smtClean="0"/>
              <a:t>deprivation</a:t>
            </a:r>
            <a:r>
              <a:rPr lang="fr-CA" baseline="0" dirty="0" smtClean="0"/>
              <a:t> : patient hospitaliser 6 </a:t>
            </a:r>
            <a:r>
              <a:rPr lang="fr-CA" baseline="0" dirty="0" err="1" smtClean="0"/>
              <a:t>therapy</a:t>
            </a:r>
            <a:r>
              <a:rPr lang="fr-CA" baseline="0" dirty="0" smtClean="0"/>
              <a:t>  sur 2 </a:t>
            </a:r>
            <a:r>
              <a:rPr lang="fr-CA" baseline="0" dirty="0" err="1" smtClean="0"/>
              <a:t>premieres</a:t>
            </a:r>
            <a:r>
              <a:rPr lang="fr-CA" baseline="0" dirty="0" smtClean="0"/>
              <a:t> semaines</a:t>
            </a:r>
          </a:p>
          <a:p>
            <a:r>
              <a:rPr lang="fr-CA" baseline="0" dirty="0" smtClean="0"/>
              <a:t>Il devait dormir de 11pm-3 </a:t>
            </a:r>
            <a:r>
              <a:rPr lang="fr-CA" baseline="0" dirty="0" err="1" smtClean="0"/>
              <a:t>am</a:t>
            </a:r>
            <a:r>
              <a:rPr lang="fr-CA" baseline="0" dirty="0" smtClean="0"/>
              <a:t>  pas de sieste</a:t>
            </a:r>
          </a:p>
          <a:p>
            <a:r>
              <a:rPr lang="fr-CA" baseline="0" dirty="0" smtClean="0"/>
              <a:t>Et </a:t>
            </a:r>
            <a:r>
              <a:rPr lang="fr-CA" baseline="0" dirty="0" err="1" smtClean="0"/>
              <a:t>etait</a:t>
            </a:r>
            <a:r>
              <a:rPr lang="fr-CA" baseline="0" dirty="0" smtClean="0"/>
              <a:t> surveiller </a:t>
            </a:r>
          </a:p>
          <a:p>
            <a:endParaRPr lang="fr-CA" baseline="0" dirty="0" smtClean="0"/>
          </a:p>
          <a:p>
            <a:r>
              <a:rPr lang="fr-CA" baseline="0" dirty="0" smtClean="0"/>
              <a:t>Étude qui étudiait une population adulte ayant eu un dx de trouble dépressif majeur selon DSM 4 </a:t>
            </a:r>
          </a:p>
          <a:p>
            <a:r>
              <a:rPr lang="fr-CA" baseline="0" dirty="0" smtClean="0"/>
              <a:t>Pas de médicament au moins 2 semaines avant</a:t>
            </a:r>
          </a:p>
          <a:p>
            <a:endParaRPr lang="fr-CA" baseline="0" dirty="0" smtClean="0"/>
          </a:p>
          <a:p>
            <a:r>
              <a:rPr lang="fr-CA" baseline="0" dirty="0" smtClean="0"/>
              <a:t>Exclut si </a:t>
            </a:r>
            <a:r>
              <a:rPr lang="fr-CA" baseline="0" dirty="0" err="1" smtClean="0"/>
              <a:t>saisonier</a:t>
            </a:r>
            <a:r>
              <a:rPr lang="fr-CA" baseline="0" dirty="0" smtClean="0"/>
              <a:t>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baseline="0" dirty="0" smtClean="0"/>
              <a:t>Hamilton de moins que 18 point au 21 item </a:t>
            </a:r>
            <a:r>
              <a:rPr lang="fr-CA" baseline="0" dirty="0" err="1" smtClean="0"/>
              <a:t>hamilton</a:t>
            </a:r>
            <a:r>
              <a:rPr lang="fr-CA" baseline="0" dirty="0" smtClean="0"/>
              <a:t> </a:t>
            </a:r>
            <a:r>
              <a:rPr lang="fr-CA" baseline="0" dirty="0" err="1" smtClean="0"/>
              <a:t>depression</a:t>
            </a:r>
            <a:r>
              <a:rPr lang="fr-CA" baseline="0" dirty="0" smtClean="0"/>
              <a:t> </a:t>
            </a:r>
            <a:r>
              <a:rPr lang="fr-CA" baseline="0" dirty="0" err="1" smtClean="0"/>
              <a:t>scale</a:t>
            </a:r>
            <a:endParaRPr lang="fr-CA" baseline="0" dirty="0" smtClean="0"/>
          </a:p>
          <a:p>
            <a:r>
              <a:rPr lang="fr-CA" baseline="0" dirty="0" err="1" smtClean="0"/>
              <a:t>Hx</a:t>
            </a:r>
            <a:r>
              <a:rPr lang="fr-CA" baseline="0" dirty="0" smtClean="0"/>
              <a:t> familiale de bipolaire</a:t>
            </a:r>
          </a:p>
          <a:p>
            <a:r>
              <a:rPr lang="fr-CA" baseline="0" dirty="0" err="1" smtClean="0"/>
              <a:t>Depression</a:t>
            </a:r>
            <a:r>
              <a:rPr lang="fr-CA" baseline="0" dirty="0" smtClean="0"/>
              <a:t> </a:t>
            </a:r>
            <a:r>
              <a:rPr lang="fr-CA" baseline="0" dirty="0" err="1" smtClean="0"/>
              <a:t>psychotic</a:t>
            </a:r>
            <a:endParaRPr lang="fr-CA" baseline="0" dirty="0" smtClean="0"/>
          </a:p>
          <a:p>
            <a:r>
              <a:rPr lang="fr-CA" baseline="0" dirty="0" smtClean="0"/>
              <a:t>Si </a:t>
            </a:r>
            <a:r>
              <a:rPr lang="fr-CA" baseline="0" dirty="0" err="1" smtClean="0"/>
              <a:t>probleme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roculaire</a:t>
            </a:r>
            <a:endParaRPr lang="fr-CA" baseline="0" dirty="0" smtClean="0"/>
          </a:p>
          <a:p>
            <a:r>
              <a:rPr lang="fr-CA" baseline="0" dirty="0" err="1" smtClean="0"/>
              <a:t>Resistant</a:t>
            </a:r>
            <a:r>
              <a:rPr lang="fr-CA" baseline="0" dirty="0" smtClean="0"/>
              <a:t> a </a:t>
            </a:r>
            <a:r>
              <a:rPr lang="fr-CA" baseline="0" dirty="0" err="1" smtClean="0"/>
              <a:t>therapy</a:t>
            </a:r>
            <a:endParaRPr lang="fr-CA" baseline="0" dirty="0" smtClean="0"/>
          </a:p>
          <a:p>
            <a:endParaRPr lang="fr-CA" baseline="0" dirty="0" smtClean="0"/>
          </a:p>
          <a:p>
            <a:endParaRPr lang="fr-CA" baseline="0" dirty="0" smtClean="0"/>
          </a:p>
          <a:p>
            <a:r>
              <a:rPr lang="fr-CA" baseline="0" dirty="0" smtClean="0"/>
              <a:t>L’étude avait comme issue primaire de voir le % d ’amélioration du SCORE au niveau du Hamilton </a:t>
            </a:r>
            <a:r>
              <a:rPr lang="fr-CA" baseline="0" dirty="0" err="1" smtClean="0"/>
              <a:t>Depression</a:t>
            </a:r>
            <a:r>
              <a:rPr lang="fr-CA" baseline="0" dirty="0" smtClean="0"/>
              <a:t> </a:t>
            </a:r>
            <a:r>
              <a:rPr lang="fr-CA" baseline="0" dirty="0" err="1" smtClean="0"/>
              <a:t>scale</a:t>
            </a:r>
            <a:r>
              <a:rPr lang="fr-CA" baseline="0" dirty="0" smtClean="0"/>
              <a:t> </a:t>
            </a:r>
          </a:p>
          <a:p>
            <a:r>
              <a:rPr lang="fr-CA" baseline="0" dirty="0" smtClean="0"/>
              <a:t>au niveau du changement entre le début et la fin</a:t>
            </a:r>
          </a:p>
          <a:p>
            <a:r>
              <a:rPr lang="fr-CA" baseline="0" dirty="0" smtClean="0"/>
              <a:t>Groupe sommeil </a:t>
            </a:r>
            <a:r>
              <a:rPr lang="fr-CA" baseline="0" dirty="0" err="1" smtClean="0"/>
              <a:t>daily</a:t>
            </a:r>
            <a:r>
              <a:rPr lang="fr-CA" baseline="0" dirty="0" smtClean="0"/>
              <a:t> pendant 15 jours </a:t>
            </a:r>
          </a:p>
          <a:p>
            <a:r>
              <a:rPr lang="fr-CA" baseline="0" dirty="0" smtClean="0"/>
              <a:t>Le reste: au </a:t>
            </a:r>
            <a:r>
              <a:rPr lang="fr-CA" baseline="0" dirty="0" err="1" smtClean="0"/>
              <a:t>debut</a:t>
            </a:r>
            <a:r>
              <a:rPr lang="fr-CA" baseline="0" dirty="0" smtClean="0"/>
              <a:t> et chaque semaines jusqu’à 6 semaines</a:t>
            </a:r>
          </a:p>
          <a:p>
            <a:endParaRPr lang="fr-CA" baseline="0" dirty="0" smtClean="0"/>
          </a:p>
          <a:p>
            <a:r>
              <a:rPr lang="fr-CA" baseline="0" dirty="0" smtClean="0"/>
              <a:t>Interview en clinique avec le </a:t>
            </a:r>
            <a:r>
              <a:rPr lang="fr-CA" baseline="0" dirty="0" err="1" smtClean="0"/>
              <a:t>medecin</a:t>
            </a:r>
            <a:r>
              <a:rPr lang="fr-CA" baseline="0" dirty="0" smtClean="0"/>
              <a:t> qui pose les questions</a:t>
            </a:r>
          </a:p>
          <a:p>
            <a:endParaRPr lang="fr-CA" baseline="0" dirty="0" smtClean="0"/>
          </a:p>
          <a:p>
            <a:endParaRPr lang="fr-CA" baseline="0" dirty="0" smtClean="0"/>
          </a:p>
          <a:p>
            <a:endParaRPr lang="fr-CA" dirty="0" smtClean="0"/>
          </a:p>
          <a:p>
            <a:endParaRPr lang="fr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5987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baseline="0" dirty="0" smtClean="0"/>
          </a:p>
          <a:p>
            <a:endParaRPr lang="fr-CA" baseline="0" dirty="0" smtClean="0"/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baseline="0" dirty="0" smtClean="0"/>
          </a:p>
          <a:p>
            <a:endParaRPr lang="fr-CA" baseline="0" dirty="0" smtClean="0"/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err="1" smtClean="0"/>
              <a:t>Faiblesse</a:t>
            </a:r>
            <a:r>
              <a:rPr lang="en-CA" dirty="0" smtClean="0"/>
              <a:t>:</a:t>
            </a:r>
          </a:p>
          <a:p>
            <a:r>
              <a:rPr lang="en-CA" dirty="0" smtClean="0"/>
              <a:t>Petit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echantillon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diminue</a:t>
            </a:r>
            <a:r>
              <a:rPr lang="en-CA" baseline="0" dirty="0" smtClean="0"/>
              <a:t> force de </a:t>
            </a:r>
            <a:r>
              <a:rPr lang="en-CA" baseline="0" dirty="0" err="1" smtClean="0"/>
              <a:t>l’étude</a:t>
            </a:r>
            <a:endParaRPr lang="en-CA" baseline="0" dirty="0" smtClean="0"/>
          </a:p>
          <a:p>
            <a:r>
              <a:rPr lang="en-CA" baseline="0" dirty="0" smtClean="0"/>
              <a:t>Pas a </a:t>
            </a:r>
            <a:r>
              <a:rPr lang="en-CA" baseline="0" dirty="0" err="1" smtClean="0"/>
              <a:t>l’aveugle</a:t>
            </a:r>
            <a:endParaRPr lang="en-CA" baseline="0" dirty="0" smtClean="0"/>
          </a:p>
          <a:p>
            <a:r>
              <a:rPr lang="en-CA" baseline="0" dirty="0" smtClean="0"/>
              <a:t>Les gens </a:t>
            </a:r>
            <a:r>
              <a:rPr lang="en-CA" baseline="0" dirty="0" err="1" smtClean="0"/>
              <a:t>savait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dans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quel</a:t>
            </a:r>
            <a:r>
              <a:rPr lang="en-CA" baseline="0" dirty="0" smtClean="0"/>
              <a:t> group </a:t>
            </a:r>
            <a:r>
              <a:rPr lang="en-CA" baseline="0" dirty="0" err="1" smtClean="0"/>
              <a:t>donc</a:t>
            </a:r>
            <a:r>
              <a:rPr lang="en-CA" baseline="0" dirty="0" smtClean="0"/>
              <a:t> </a:t>
            </a:r>
            <a:r>
              <a:rPr lang="en-CA" baseline="0" dirty="0" err="1" smtClean="0"/>
              <a:t>ca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affecte</a:t>
            </a:r>
            <a:r>
              <a:rPr lang="en-CA" baseline="0" dirty="0" smtClean="0"/>
              <a:t> la </a:t>
            </a:r>
            <a:r>
              <a:rPr lang="en-CA" baseline="0" dirty="0" err="1" smtClean="0"/>
              <a:t>subjectivité</a:t>
            </a:r>
            <a:endParaRPr lang="en-CA" baseline="0" dirty="0" smtClean="0"/>
          </a:p>
          <a:p>
            <a:endParaRPr lang="en-CA" baseline="0" dirty="0" smtClean="0"/>
          </a:p>
          <a:p>
            <a:r>
              <a:rPr lang="en-CA" baseline="0" dirty="0" err="1" smtClean="0"/>
              <a:t>Dans</a:t>
            </a:r>
            <a:r>
              <a:rPr lang="en-CA" baseline="0" dirty="0" smtClean="0"/>
              <a:t> le </a:t>
            </a:r>
            <a:r>
              <a:rPr lang="en-CA" baseline="0" dirty="0" err="1" smtClean="0"/>
              <a:t>groupe</a:t>
            </a:r>
            <a:r>
              <a:rPr lang="en-CA" baseline="0" dirty="0" smtClean="0"/>
              <a:t> de privation du </a:t>
            </a:r>
            <a:r>
              <a:rPr lang="en-CA" baseline="0" dirty="0" err="1" smtClean="0"/>
              <a:t>sommeil</a:t>
            </a:r>
            <a:r>
              <a:rPr lang="en-CA" baseline="0" dirty="0" smtClean="0"/>
              <a:t> le Hamilton score </a:t>
            </a:r>
            <a:r>
              <a:rPr lang="en-CA" baseline="0" dirty="0" err="1" smtClean="0"/>
              <a:t>etait</a:t>
            </a:r>
            <a:r>
              <a:rPr lang="en-CA" baseline="0" dirty="0" smtClean="0"/>
              <a:t> fait a </a:t>
            </a:r>
            <a:r>
              <a:rPr lang="en-CA" baseline="0" dirty="0" err="1" smtClean="0"/>
              <a:t>chaque</a:t>
            </a:r>
            <a:r>
              <a:rPr lang="en-CA" baseline="0" dirty="0" smtClean="0"/>
              <a:t> jour pendant 15 </a:t>
            </a:r>
            <a:r>
              <a:rPr lang="en-CA" baseline="0" dirty="0" err="1" smtClean="0"/>
              <a:t>jours</a:t>
            </a:r>
            <a:endParaRPr lang="en-CA" baseline="0" dirty="0" smtClean="0"/>
          </a:p>
          <a:p>
            <a:r>
              <a:rPr lang="en-CA" baseline="0" dirty="0" err="1" smtClean="0"/>
              <a:t>Alors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que</a:t>
            </a:r>
            <a:r>
              <a:rPr lang="en-CA" baseline="0" dirty="0" smtClean="0"/>
              <a:t> les </a:t>
            </a:r>
            <a:r>
              <a:rPr lang="en-CA" baseline="0" dirty="0" err="1" smtClean="0"/>
              <a:t>autres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gorupe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cetait</a:t>
            </a:r>
            <a:r>
              <a:rPr lang="en-CA" baseline="0" dirty="0" smtClean="0"/>
              <a:t> aux </a:t>
            </a:r>
            <a:r>
              <a:rPr lang="en-CA" baseline="0" dirty="0" err="1" smtClean="0"/>
              <a:t>semaines</a:t>
            </a:r>
            <a:endParaRPr lang="en-CA" baseline="0" dirty="0" smtClean="0"/>
          </a:p>
          <a:p>
            <a:r>
              <a:rPr lang="en-CA" baseline="0" dirty="0" err="1" smtClean="0"/>
              <a:t>Peut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montrer</a:t>
            </a:r>
            <a:r>
              <a:rPr lang="en-CA" baseline="0" dirty="0" smtClean="0"/>
              <a:t> </a:t>
            </a:r>
            <a:r>
              <a:rPr lang="en-CA" baseline="0" dirty="0" err="1" smtClean="0"/>
              <a:t>une</a:t>
            </a:r>
            <a:r>
              <a:rPr lang="en-CA" baseline="0" dirty="0" smtClean="0"/>
              <a:t> amelioration non </a:t>
            </a:r>
            <a:r>
              <a:rPr lang="en-CA" baseline="0" dirty="0" err="1" smtClean="0"/>
              <a:t>specifique</a:t>
            </a:r>
            <a:endParaRPr lang="en-CA" baseline="0" dirty="0" smtClean="0"/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57975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Étude publié</a:t>
            </a:r>
            <a:r>
              <a:rPr lang="fr-CA" baseline="0" dirty="0" smtClean="0"/>
              <a:t> par l’équipe de </a:t>
            </a:r>
            <a:r>
              <a:rPr lang="fr-CA" baseline="0" dirty="0" err="1" smtClean="0"/>
              <a:t>Martiny</a:t>
            </a:r>
            <a:r>
              <a:rPr lang="fr-CA" baseline="0" dirty="0" smtClean="0"/>
              <a:t> K en 2004</a:t>
            </a:r>
          </a:p>
          <a:p>
            <a:r>
              <a:rPr lang="fr-CA" baseline="0" dirty="0" smtClean="0"/>
              <a:t>ACTA PSYCHIATRICA SCANDINAVICA</a:t>
            </a:r>
          </a:p>
          <a:p>
            <a:endParaRPr lang="fr-CA" baseline="0" dirty="0" smtClean="0"/>
          </a:p>
          <a:p>
            <a:r>
              <a:rPr lang="fr-CA" baseline="0" dirty="0" smtClean="0"/>
              <a:t>Essai clinique randomisé à double aveugle, </a:t>
            </a:r>
          </a:p>
          <a:p>
            <a:endParaRPr lang="fr-CA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baseline="0" dirty="0" smtClean="0"/>
              <a:t>Patients ont été référé par les médecins de familles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baseline="0" dirty="0" smtClean="0"/>
              <a:t>De 2001 à 2003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baseline="0" dirty="0" smtClean="0"/>
              <a:t>102 patients </a:t>
            </a:r>
          </a:p>
          <a:p>
            <a:endParaRPr lang="fr-CA" baseline="0" dirty="0" smtClean="0"/>
          </a:p>
          <a:p>
            <a:r>
              <a:rPr lang="fr-CA" baseline="0" dirty="0" smtClean="0"/>
              <a:t>Randomisé 1:1 avec un des 2 groupes pour 5 semaines de suivi</a:t>
            </a:r>
          </a:p>
          <a:p>
            <a:r>
              <a:rPr lang="fr-CA" baseline="0" dirty="0" smtClean="0"/>
              <a:t>1) </a:t>
            </a:r>
            <a:r>
              <a:rPr lang="fr-CA" baseline="0" dirty="0" err="1" smtClean="0"/>
              <a:t>Sertraline</a:t>
            </a:r>
            <a:r>
              <a:rPr lang="fr-CA" baseline="0" dirty="0" smtClean="0"/>
              <a:t> + Luminothérapie à lumière vive</a:t>
            </a:r>
          </a:p>
          <a:p>
            <a:r>
              <a:rPr lang="fr-CA" baseline="0" dirty="0" smtClean="0"/>
              <a:t>2) </a:t>
            </a:r>
            <a:r>
              <a:rPr lang="fr-CA" baseline="0" dirty="0" err="1" smtClean="0"/>
              <a:t>Sertrailine</a:t>
            </a:r>
            <a:r>
              <a:rPr lang="fr-CA" baseline="0" dirty="0" smtClean="0"/>
              <a:t> + lumière rouge </a:t>
            </a:r>
          </a:p>
          <a:p>
            <a:endParaRPr lang="fr-CA" baseline="0" dirty="0" smtClean="0"/>
          </a:p>
          <a:p>
            <a:r>
              <a:rPr lang="fr-CA" baseline="0" dirty="0" smtClean="0"/>
              <a:t>54 et 48 respectivement</a:t>
            </a:r>
          </a:p>
          <a:p>
            <a:endParaRPr lang="fr-CA" baseline="0" dirty="0" smtClean="0"/>
          </a:p>
          <a:p>
            <a:r>
              <a:rPr lang="fr-CA" baseline="0" dirty="0" smtClean="0"/>
              <a:t>Les intervieweur ne savais aucune </a:t>
            </a:r>
            <a:r>
              <a:rPr lang="fr-CA" baseline="0" dirty="0" err="1" smtClean="0"/>
              <a:t>details</a:t>
            </a:r>
            <a:r>
              <a:rPr lang="fr-CA" baseline="0" dirty="0" smtClean="0"/>
              <a:t> sur la couleur de lumière</a:t>
            </a:r>
          </a:p>
          <a:p>
            <a:r>
              <a:rPr lang="fr-CA" baseline="0" dirty="0" smtClean="0"/>
              <a:t>Gens aviser qu’on testait deux différent type de </a:t>
            </a:r>
            <a:r>
              <a:rPr lang="fr-CA" baseline="0" dirty="0" err="1" smtClean="0"/>
              <a:t>lumieres</a:t>
            </a:r>
            <a:endParaRPr lang="fr-CA" baseline="0" dirty="0" smtClean="0"/>
          </a:p>
          <a:p>
            <a:endParaRPr lang="fr-CA" baseline="0" dirty="0" smtClean="0"/>
          </a:p>
          <a:p>
            <a:r>
              <a:rPr lang="fr-CA" baseline="0" dirty="0" smtClean="0"/>
              <a:t>Luminothérapie: lumière blanche 10 000 </a:t>
            </a:r>
            <a:r>
              <a:rPr lang="fr-CA" baseline="0" dirty="0" err="1" smtClean="0"/>
              <a:t>luc</a:t>
            </a:r>
            <a:r>
              <a:rPr lang="fr-CA" baseline="0" dirty="0" smtClean="0"/>
              <a:t> pendant 1h par jour</a:t>
            </a:r>
          </a:p>
          <a:p>
            <a:r>
              <a:rPr lang="fr-CA" baseline="0" dirty="0" err="1" smtClean="0"/>
              <a:t>Red</a:t>
            </a:r>
            <a:r>
              <a:rPr lang="fr-CA" baseline="0" dirty="0" smtClean="0"/>
              <a:t> light 50 lux 30 minute sur 5 semaines</a:t>
            </a:r>
          </a:p>
          <a:p>
            <a:endParaRPr lang="fr-CA" baseline="0" dirty="0" smtClean="0"/>
          </a:p>
          <a:p>
            <a:r>
              <a:rPr lang="fr-CA" baseline="0" dirty="0" smtClean="0"/>
              <a:t>INCLUSION:</a:t>
            </a:r>
          </a:p>
          <a:p>
            <a:r>
              <a:rPr lang="fr-CA" baseline="0" dirty="0" err="1" smtClean="0"/>
              <a:t>Depression</a:t>
            </a:r>
            <a:r>
              <a:rPr lang="fr-CA" baseline="0" dirty="0" smtClean="0"/>
              <a:t> selon dsm4</a:t>
            </a:r>
          </a:p>
          <a:p>
            <a:r>
              <a:rPr lang="fr-CA" baseline="0" dirty="0" smtClean="0"/>
              <a:t>Adultes</a:t>
            </a:r>
          </a:p>
          <a:p>
            <a:r>
              <a:rPr lang="fr-CA" baseline="0" dirty="0" smtClean="0"/>
              <a:t>Score de plus que 13</a:t>
            </a:r>
          </a:p>
          <a:p>
            <a:endParaRPr lang="fr-CA" baseline="0" dirty="0" smtClean="0"/>
          </a:p>
          <a:p>
            <a:r>
              <a:rPr lang="fr-CA" baseline="0" dirty="0" smtClean="0"/>
              <a:t>EXCLUSION</a:t>
            </a:r>
          </a:p>
          <a:p>
            <a:r>
              <a:rPr lang="fr-CA" baseline="0" dirty="0" smtClean="0"/>
              <a:t>SAD</a:t>
            </a:r>
          </a:p>
          <a:p>
            <a:r>
              <a:rPr lang="fr-CA" baseline="0" dirty="0" err="1" smtClean="0"/>
              <a:t>Psychotic</a:t>
            </a:r>
            <a:endParaRPr lang="fr-CA" baseline="0" dirty="0" smtClean="0"/>
          </a:p>
          <a:p>
            <a:r>
              <a:rPr lang="fr-CA" baseline="0" dirty="0" smtClean="0"/>
              <a:t>Maladie </a:t>
            </a:r>
            <a:r>
              <a:rPr lang="fr-CA" baseline="0" dirty="0" err="1" smtClean="0"/>
              <a:t>organic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cerebrale</a:t>
            </a:r>
            <a:endParaRPr lang="fr-CA" baseline="0" dirty="0" smtClean="0"/>
          </a:p>
          <a:p>
            <a:r>
              <a:rPr lang="fr-CA" baseline="0" dirty="0" smtClean="0"/>
              <a:t>Retard mental</a:t>
            </a:r>
          </a:p>
          <a:p>
            <a:r>
              <a:rPr lang="fr-CA" baseline="0" dirty="0" smtClean="0"/>
              <a:t>Enceinte</a:t>
            </a:r>
          </a:p>
          <a:p>
            <a:r>
              <a:rPr lang="fr-CA" baseline="0" dirty="0" smtClean="0"/>
              <a:t>Agitation </a:t>
            </a:r>
            <a:r>
              <a:rPr lang="fr-CA" baseline="0" dirty="0" err="1" smtClean="0"/>
              <a:t>severe</a:t>
            </a:r>
            <a:endParaRPr lang="fr-CA" baseline="0" dirty="0" smtClean="0"/>
          </a:p>
          <a:p>
            <a:r>
              <a:rPr lang="fr-CA" baseline="0" dirty="0" err="1" smtClean="0"/>
              <a:t>Idee</a:t>
            </a:r>
            <a:r>
              <a:rPr lang="fr-CA" baseline="0" dirty="0" smtClean="0"/>
              <a:t> suicidaire</a:t>
            </a:r>
          </a:p>
          <a:p>
            <a:r>
              <a:rPr lang="fr-CA" baseline="0" dirty="0" smtClean="0"/>
              <a:t>Cataracte</a:t>
            </a:r>
          </a:p>
          <a:p>
            <a:r>
              <a:rPr lang="fr-CA" baseline="0" dirty="0" err="1" smtClean="0"/>
              <a:t>Glaucoma</a:t>
            </a:r>
            <a:endParaRPr lang="fr-CA" baseline="0" dirty="0" smtClean="0"/>
          </a:p>
          <a:p>
            <a:r>
              <a:rPr lang="fr-CA" baseline="0" dirty="0" smtClean="0"/>
              <a:t>Abus de </a:t>
            </a:r>
            <a:r>
              <a:rPr lang="fr-CA" baseline="0" dirty="0" err="1" smtClean="0"/>
              <a:t>roh</a:t>
            </a:r>
            <a:endParaRPr lang="fr-CA" baseline="0" dirty="0" smtClean="0"/>
          </a:p>
          <a:p>
            <a:endParaRPr lang="fr-CA" baseline="0" dirty="0" smtClean="0"/>
          </a:p>
          <a:p>
            <a:r>
              <a:rPr lang="fr-CA" baseline="0" dirty="0" smtClean="0"/>
              <a:t>Comme issue primaire on a utiliser l’échelle de de dépression de Hamilton HAMD17.</a:t>
            </a:r>
          </a:p>
          <a:p>
            <a:r>
              <a:rPr lang="fr-CA" baseline="0" dirty="0" smtClean="0"/>
              <a:t>au niveau du changement entre le début et la fin</a:t>
            </a:r>
          </a:p>
          <a:p>
            <a:endParaRPr lang="fr-CA" baseline="0" dirty="0" smtClean="0"/>
          </a:p>
          <a:p>
            <a:r>
              <a:rPr lang="fr-CA" baseline="0" dirty="0" smtClean="0"/>
              <a:t>Et comme issue secondaire la </a:t>
            </a:r>
            <a:r>
              <a:rPr lang="fr-CA" baseline="0" dirty="0" err="1" smtClean="0"/>
              <a:t>reponse</a:t>
            </a:r>
            <a:r>
              <a:rPr lang="fr-CA" baseline="0" dirty="0" smtClean="0"/>
              <a:t> (</a:t>
            </a:r>
            <a:r>
              <a:rPr lang="fr-CA" baseline="0" dirty="0" err="1" smtClean="0"/>
              <a:t>reduction</a:t>
            </a:r>
            <a:r>
              <a:rPr lang="fr-CA" baseline="0" dirty="0" smtClean="0"/>
              <a:t> de moins de 50% on HAMD17) </a:t>
            </a:r>
          </a:p>
          <a:p>
            <a:r>
              <a:rPr lang="fr-CA" baseline="0" dirty="0" smtClean="0"/>
              <a:t>et la rémission (moins que 7 points sur HAMD17)</a:t>
            </a:r>
          </a:p>
          <a:p>
            <a:endParaRPr lang="fr-CA" baseline="0" dirty="0" smtClean="0"/>
          </a:p>
          <a:p>
            <a:r>
              <a:rPr lang="fr-CA" baseline="0" dirty="0" smtClean="0"/>
              <a:t>0-1-2-3-4-5</a:t>
            </a:r>
          </a:p>
          <a:p>
            <a:r>
              <a:rPr lang="fr-CA" baseline="0" dirty="0" smtClean="0"/>
              <a:t>1 visite par semaine</a:t>
            </a:r>
          </a:p>
          <a:p>
            <a:endParaRPr lang="fr-CA" baseline="0" dirty="0" smtClean="0"/>
          </a:p>
          <a:p>
            <a:r>
              <a:rPr lang="fr-CA" baseline="0" dirty="0" err="1" smtClean="0"/>
              <a:t>Sx</a:t>
            </a:r>
            <a:r>
              <a:rPr lang="fr-CA" baseline="0" dirty="0" smtClean="0"/>
              <a:t> </a:t>
            </a:r>
            <a:r>
              <a:rPr lang="fr-CA" baseline="0" dirty="0" err="1" smtClean="0"/>
              <a:t>autoraportés</a:t>
            </a:r>
            <a:endParaRPr lang="fr-CA" baseline="0" dirty="0" smtClean="0"/>
          </a:p>
          <a:p>
            <a:endParaRPr lang="fr-CA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21977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Maladie de la réactivation du virus de </a:t>
            </a:r>
            <a:r>
              <a:rPr lang="fr-CA" dirty="0" err="1" smtClean="0"/>
              <a:t>Varicella</a:t>
            </a:r>
            <a:r>
              <a:rPr lang="fr-CA" dirty="0" smtClean="0"/>
              <a:t> </a:t>
            </a:r>
            <a:r>
              <a:rPr lang="fr-CA" dirty="0" err="1" smtClean="0"/>
              <a:t>Zoster</a:t>
            </a:r>
            <a:endParaRPr lang="fr-CA" dirty="0" smtClean="0"/>
          </a:p>
          <a:p>
            <a:r>
              <a:rPr lang="fr-CA" dirty="0" smtClean="0"/>
              <a:t>(se manifeste par une éruption cutanée vésiculaire unilatérale et douloureuse au niveau d’un dermatome</a:t>
            </a:r>
          </a:p>
          <a:p>
            <a:r>
              <a:rPr lang="fr-CA" dirty="0" smtClean="0"/>
              <a:t>Et </a:t>
            </a:r>
            <a:r>
              <a:rPr lang="fr-CA" baseline="0" dirty="0" smtClean="0"/>
              <a:t>que je suis sûre que vous connaissez tous puisqu’elle est fréquente et qu’on la dx régulièrement en bureau</a:t>
            </a:r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endParaRPr lang="fr-CA" baseline="0" dirty="0" smtClean="0"/>
          </a:p>
          <a:p>
            <a:r>
              <a:rPr lang="fr-CA" baseline="0" dirty="0" smtClean="0"/>
              <a:t>Spectre de </a:t>
            </a:r>
            <a:r>
              <a:rPr lang="fr-CA" baseline="0" dirty="0" err="1" smtClean="0"/>
              <a:t>sx</a:t>
            </a:r>
            <a:r>
              <a:rPr lang="fr-CA" baseline="0" dirty="0" smtClean="0"/>
              <a:t> très variable, qui peuvent aller d’aucune douleur à des douleurs intenses</a:t>
            </a:r>
          </a:p>
          <a:p>
            <a:r>
              <a:rPr lang="fr-CA" baseline="0" dirty="0" smtClean="0"/>
              <a:t>Et qui peuvent amener une morbidité non négligeable et des complications importantes</a:t>
            </a:r>
          </a:p>
          <a:p>
            <a:r>
              <a:rPr lang="fr-CA" baseline="0" dirty="0" smtClean="0"/>
              <a:t>La plus fréquente étant…..</a:t>
            </a:r>
          </a:p>
          <a:p>
            <a:endParaRPr lang="fr-CA" baseline="0" dirty="0" smtClean="0"/>
          </a:p>
          <a:p>
            <a:r>
              <a:rPr lang="fr-CA" baseline="0" dirty="0" smtClean="0"/>
              <a:t>La maladie se manifeste souvent chez des patients déjà vulnérables par leur âge </a:t>
            </a:r>
          </a:p>
          <a:p>
            <a:r>
              <a:rPr lang="fr-CA" baseline="0" dirty="0" smtClean="0"/>
              <a:t>ce qui peut amener une Atteinte de qualité de vie importante</a:t>
            </a:r>
          </a:p>
          <a:p>
            <a:endParaRPr lang="fr-CA" baseline="0" dirty="0" smtClean="0"/>
          </a:p>
          <a:p>
            <a:r>
              <a:rPr lang="fr-CA" baseline="0" dirty="0" smtClean="0"/>
              <a:t>Le tout entraine Soins de support couteux: </a:t>
            </a:r>
          </a:p>
          <a:p>
            <a:r>
              <a:rPr lang="fr-CA" baseline="0" dirty="0" smtClean="0"/>
              <a:t>Impact économique non négligeable</a:t>
            </a:r>
            <a:endParaRPr lang="fr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08373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FORCE</a:t>
            </a:r>
          </a:p>
          <a:p>
            <a:endParaRPr lang="en-CA" dirty="0" smtClean="0"/>
          </a:p>
          <a:p>
            <a:r>
              <a:rPr lang="en-CA" dirty="0" err="1" smtClean="0"/>
              <a:t>Nombre</a:t>
            </a:r>
            <a:r>
              <a:rPr lang="en-CA" baseline="0" dirty="0" smtClean="0"/>
              <a:t> de patients </a:t>
            </a:r>
            <a:r>
              <a:rPr lang="en-CA" baseline="0" dirty="0" err="1" smtClean="0"/>
              <a:t>inclus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dans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chaque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groupe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est</a:t>
            </a:r>
            <a:r>
              <a:rPr lang="en-CA" baseline="0" dirty="0" smtClean="0"/>
              <a:t> comparable </a:t>
            </a:r>
            <a:r>
              <a:rPr lang="en-CA" baseline="0" dirty="0" err="1" smtClean="0"/>
              <a:t>selon</a:t>
            </a:r>
            <a:r>
              <a:rPr lang="en-CA" baseline="0" dirty="0" smtClean="0"/>
              <a:t> le </a:t>
            </a:r>
            <a:r>
              <a:rPr lang="en-CA" baseline="0" dirty="0" err="1" smtClean="0"/>
              <a:t>mois</a:t>
            </a:r>
            <a:r>
              <a:rPr lang="en-CA" baseline="0" dirty="0" smtClean="0"/>
              <a:t> de </a:t>
            </a:r>
            <a:r>
              <a:rPr lang="en-CA" baseline="0" dirty="0" err="1" smtClean="0"/>
              <a:t>l’année</a:t>
            </a:r>
            <a:endParaRPr lang="en-CA" baseline="0" dirty="0" smtClean="0"/>
          </a:p>
          <a:p>
            <a:r>
              <a:rPr lang="fr-CA" baseline="0" dirty="0" smtClean="0"/>
              <a:t>Les patient ont été demandés d’évaluer :</a:t>
            </a:r>
          </a:p>
          <a:p>
            <a:r>
              <a:rPr lang="fr-CA" baseline="0" dirty="0" smtClean="0"/>
              <a:t>Le </a:t>
            </a:r>
            <a:r>
              <a:rPr lang="fr-CA" baseline="0" dirty="0" err="1" smtClean="0"/>
              <a:t>prcentage</a:t>
            </a:r>
            <a:r>
              <a:rPr lang="fr-CA" baseline="0" dirty="0" smtClean="0"/>
              <a:t> de </a:t>
            </a:r>
            <a:r>
              <a:rPr lang="fr-CA" baseline="0" dirty="0" err="1" smtClean="0"/>
              <a:t>benefit</a:t>
            </a:r>
            <a:r>
              <a:rPr lang="fr-CA" baseline="0" dirty="0" smtClean="0"/>
              <a:t> de consultations-lumière-</a:t>
            </a:r>
            <a:r>
              <a:rPr lang="fr-CA" baseline="0" dirty="0" err="1" smtClean="0"/>
              <a:t>drug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treatment</a:t>
            </a:r>
            <a:endParaRPr lang="fr-CA" baseline="0" dirty="0" smtClean="0"/>
          </a:p>
          <a:p>
            <a:r>
              <a:rPr lang="fr-CA" baseline="0" dirty="0" smtClean="0"/>
              <a:t>Statistiquement significatif la </a:t>
            </a:r>
            <a:r>
              <a:rPr lang="fr-CA" baseline="0" dirty="0" err="1" smtClean="0"/>
              <a:t>difference</a:t>
            </a:r>
            <a:r>
              <a:rPr lang="fr-CA" baseline="0" dirty="0" smtClean="0"/>
              <a:t> entre </a:t>
            </a:r>
            <a:r>
              <a:rPr lang="fr-CA" baseline="0" dirty="0" err="1" smtClean="0"/>
              <a:t>redlight</a:t>
            </a:r>
            <a:r>
              <a:rPr lang="fr-CA" baseline="0" dirty="0" smtClean="0"/>
              <a:t> et </a:t>
            </a:r>
            <a:r>
              <a:rPr lang="fr-CA" baseline="0" dirty="0" err="1" smtClean="0"/>
              <a:t>bright</a:t>
            </a:r>
            <a:r>
              <a:rPr lang="fr-CA" baseline="0" dirty="0" smtClean="0"/>
              <a:t> light</a:t>
            </a:r>
          </a:p>
          <a:p>
            <a:endParaRPr lang="fr-CA" baseline="0" dirty="0" smtClean="0"/>
          </a:p>
          <a:p>
            <a:endParaRPr lang="fr-CA" baseline="0" dirty="0" smtClean="0"/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14742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Le</a:t>
            </a:r>
            <a:r>
              <a:rPr lang="en-CA" baseline="0" dirty="0" smtClean="0"/>
              <a:t> but de </a:t>
            </a:r>
            <a:r>
              <a:rPr lang="en-CA" baseline="0" dirty="0" err="1" smtClean="0"/>
              <a:t>l’étude</a:t>
            </a:r>
            <a:r>
              <a:rPr lang="en-CA" baseline="0" dirty="0" smtClean="0"/>
              <a:t> determiner </a:t>
            </a:r>
            <a:r>
              <a:rPr lang="en-CA" baseline="0" dirty="0" err="1" smtClean="0"/>
              <a:t>l’effet</a:t>
            </a:r>
            <a:r>
              <a:rPr lang="en-CA" baseline="0" dirty="0" smtClean="0"/>
              <a:t> de la </a:t>
            </a:r>
            <a:r>
              <a:rPr lang="en-CA" baseline="0" dirty="0" err="1" smtClean="0"/>
              <a:t>photothérapie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ajouté</a:t>
            </a:r>
            <a:r>
              <a:rPr lang="en-CA" baseline="0" dirty="0" smtClean="0"/>
              <a:t> au SSRI chez les patients qui </a:t>
            </a:r>
            <a:r>
              <a:rPr lang="en-CA" baseline="0" dirty="0" err="1" smtClean="0"/>
              <a:t>souffre</a:t>
            </a:r>
            <a:r>
              <a:rPr lang="en-CA" baseline="0" dirty="0" smtClean="0"/>
              <a:t> de </a:t>
            </a:r>
            <a:r>
              <a:rPr lang="en-CA" baseline="0" dirty="0" err="1" smtClean="0"/>
              <a:t>dépression</a:t>
            </a:r>
            <a:r>
              <a:rPr lang="en-CA" baseline="0" dirty="0" smtClean="0"/>
              <a:t> recurrent + BPD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err="1" smtClean="0"/>
              <a:t>Inclus</a:t>
            </a:r>
            <a:r>
              <a:rPr lang="en-CA" baseline="0" dirty="0" smtClean="0"/>
              <a:t> les </a:t>
            </a:r>
            <a:r>
              <a:rPr lang="en-CA" baseline="0" dirty="0" err="1" smtClean="0"/>
              <a:t>personnes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référé</a:t>
            </a:r>
            <a:r>
              <a:rPr lang="en-CA" baseline="0" dirty="0" smtClean="0"/>
              <a:t> pour le </a:t>
            </a:r>
            <a:r>
              <a:rPr lang="en-CA" baseline="0" dirty="0" err="1" smtClean="0"/>
              <a:t>traitement</a:t>
            </a:r>
            <a:r>
              <a:rPr lang="en-CA" baseline="0" dirty="0" smtClean="0"/>
              <a:t> de Depression majeure + BPD</a:t>
            </a:r>
          </a:p>
          <a:p>
            <a:r>
              <a:rPr lang="en-CA" baseline="0" dirty="0" smtClean="0"/>
              <a:t>Depression </a:t>
            </a:r>
            <a:r>
              <a:rPr lang="en-CA" baseline="0" dirty="0" err="1" smtClean="0"/>
              <a:t>durait</a:t>
            </a:r>
            <a:r>
              <a:rPr lang="en-CA" baseline="0" dirty="0" smtClean="0"/>
              <a:t> plus </a:t>
            </a:r>
            <a:r>
              <a:rPr lang="en-CA" baseline="0" dirty="0" err="1" smtClean="0"/>
              <a:t>que</a:t>
            </a:r>
            <a:r>
              <a:rPr lang="en-CA" baseline="0" dirty="0" smtClean="0"/>
              <a:t> 3 </a:t>
            </a:r>
            <a:r>
              <a:rPr lang="en-CA" baseline="0" dirty="0" err="1" smtClean="0"/>
              <a:t>mois</a:t>
            </a:r>
            <a:endParaRPr lang="en-CA" baseline="0" dirty="0" smtClean="0"/>
          </a:p>
          <a:p>
            <a:r>
              <a:rPr lang="en-CA" baseline="0" dirty="0" smtClean="0"/>
              <a:t>Avant de </a:t>
            </a:r>
            <a:r>
              <a:rPr lang="en-CA" baseline="0" dirty="0" err="1" smtClean="0"/>
              <a:t>l’inclure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dans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létude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il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avait</a:t>
            </a:r>
            <a:r>
              <a:rPr lang="en-CA" baseline="0" dirty="0" smtClean="0"/>
              <a:t> 6 </a:t>
            </a:r>
            <a:r>
              <a:rPr lang="en-CA" baseline="0" dirty="0" err="1" smtClean="0"/>
              <a:t>sem</a:t>
            </a:r>
            <a:r>
              <a:rPr lang="en-CA" baseline="0" dirty="0" smtClean="0"/>
              <a:t> de paroxetine </a:t>
            </a:r>
            <a:r>
              <a:rPr lang="en-CA" baseline="0" dirty="0" err="1" smtClean="0"/>
              <a:t>à</a:t>
            </a:r>
            <a:r>
              <a:rPr lang="en-CA" baseline="0" dirty="0" smtClean="0"/>
              <a:t> 40 mg</a:t>
            </a:r>
          </a:p>
          <a:p>
            <a:r>
              <a:rPr lang="en-CA" baseline="0" dirty="0" smtClean="0"/>
              <a:t>16 point au </a:t>
            </a:r>
            <a:r>
              <a:rPr lang="en-CA" baseline="0" dirty="0" err="1" smtClean="0"/>
              <a:t>moins</a:t>
            </a:r>
            <a:r>
              <a:rPr lang="en-CA" baseline="0" dirty="0" smtClean="0"/>
              <a:t> HAMD</a:t>
            </a:r>
          </a:p>
          <a:p>
            <a:r>
              <a:rPr lang="en-CA" baseline="0" dirty="0" smtClean="0"/>
              <a:t>Score minimum de 4 au CGI</a:t>
            </a:r>
          </a:p>
          <a:p>
            <a:endParaRPr lang="en-CA" baseline="0" dirty="0" smtClean="0"/>
          </a:p>
          <a:p>
            <a:r>
              <a:rPr lang="en-CA" baseline="0" dirty="0" smtClean="0"/>
              <a:t>Exclusion</a:t>
            </a:r>
          </a:p>
          <a:p>
            <a:r>
              <a:rPr lang="en-CA" baseline="0" dirty="0" smtClean="0"/>
              <a:t>Risk suicide</a:t>
            </a:r>
          </a:p>
          <a:p>
            <a:r>
              <a:rPr lang="en-CA" baseline="0" dirty="0" smtClean="0"/>
              <a:t>Retard mental </a:t>
            </a:r>
            <a:r>
              <a:rPr lang="en-CA" baseline="0" dirty="0" err="1" smtClean="0"/>
              <a:t>saison</a:t>
            </a:r>
            <a:r>
              <a:rPr lang="en-CA" baseline="0" dirty="0" smtClean="0"/>
              <a:t> </a:t>
            </a:r>
            <a:r>
              <a:rPr lang="en-CA" baseline="0" dirty="0" err="1" smtClean="0"/>
              <a:t>patern</a:t>
            </a:r>
            <a:endParaRPr lang="en-CA" baseline="0" dirty="0" smtClean="0"/>
          </a:p>
          <a:p>
            <a:r>
              <a:rPr lang="en-CA" baseline="0" dirty="0" smtClean="0"/>
              <a:t>Durant 6 week treatment </a:t>
            </a:r>
            <a:r>
              <a:rPr lang="en-CA" baseline="0" dirty="0" err="1" smtClean="0"/>
              <a:t>si</a:t>
            </a:r>
            <a:r>
              <a:rPr lang="en-CA" baseline="0" dirty="0" smtClean="0"/>
              <a:t> amelioration de 25% </a:t>
            </a:r>
            <a:r>
              <a:rPr lang="en-CA" baseline="0" dirty="0" err="1" smtClean="0"/>
              <a:t>ou</a:t>
            </a:r>
            <a:r>
              <a:rPr lang="en-CA" baseline="0" dirty="0" smtClean="0"/>
              <a:t> plus</a:t>
            </a:r>
          </a:p>
          <a:p>
            <a:r>
              <a:rPr lang="en-CA" baseline="0" dirty="0" smtClean="0"/>
              <a:t>Si </a:t>
            </a:r>
            <a:r>
              <a:rPr lang="en-CA" baseline="0" dirty="0" err="1" smtClean="0"/>
              <a:t>oui</a:t>
            </a:r>
            <a:r>
              <a:rPr lang="en-CA" baseline="0" dirty="0" smtClean="0"/>
              <a:t> on </a:t>
            </a:r>
            <a:r>
              <a:rPr lang="en-CA" baseline="0" dirty="0" err="1" smtClean="0"/>
              <a:t>lenleve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si</a:t>
            </a:r>
            <a:r>
              <a:rPr lang="en-CA" baseline="0" dirty="0" smtClean="0"/>
              <a:t> non </a:t>
            </a:r>
          </a:p>
          <a:p>
            <a:endParaRPr lang="en-CA" baseline="0" dirty="0" smtClean="0"/>
          </a:p>
          <a:p>
            <a:r>
              <a:rPr lang="en-CA" baseline="0" dirty="0" smtClean="0"/>
              <a:t>On </a:t>
            </a:r>
            <a:r>
              <a:rPr lang="en-CA" baseline="0" dirty="0" err="1" smtClean="0"/>
              <a:t>ajoute</a:t>
            </a:r>
            <a:r>
              <a:rPr lang="en-CA" baseline="0" dirty="0" smtClean="0"/>
              <a:t> la lumière 10 000</a:t>
            </a:r>
          </a:p>
          <a:p>
            <a:r>
              <a:rPr lang="en-CA" baseline="0" dirty="0" smtClean="0"/>
              <a:t>De 6:30-7h30 pour 6 </a:t>
            </a:r>
            <a:r>
              <a:rPr lang="en-CA" baseline="0" dirty="0" err="1" smtClean="0"/>
              <a:t>semaines</a:t>
            </a:r>
            <a:endParaRPr lang="en-CA" baseline="0" dirty="0" smtClean="0"/>
          </a:p>
          <a:p>
            <a:endParaRPr lang="en-CA" baseline="0" dirty="0" smtClean="0"/>
          </a:p>
          <a:p>
            <a:r>
              <a:rPr lang="en-CA" baseline="0" dirty="0" smtClean="0"/>
              <a:t>Sans changer la medication</a:t>
            </a:r>
          </a:p>
          <a:p>
            <a:r>
              <a:rPr lang="en-CA" baseline="0" dirty="0" smtClean="0"/>
              <a:t>Le primary outcome le </a:t>
            </a:r>
            <a:r>
              <a:rPr lang="en-CA" baseline="0" dirty="0" err="1" smtClean="0"/>
              <a:t>changement</a:t>
            </a:r>
            <a:r>
              <a:rPr lang="en-CA" baseline="0" dirty="0" smtClean="0"/>
              <a:t> de score HAMD et CGI </a:t>
            </a:r>
            <a:r>
              <a:rPr lang="en-CA" baseline="0" dirty="0" err="1" smtClean="0"/>
              <a:t>à</a:t>
            </a:r>
            <a:r>
              <a:rPr lang="en-CA" baseline="0" dirty="0" smtClean="0"/>
              <a:t> 6 </a:t>
            </a:r>
            <a:r>
              <a:rPr lang="en-CA" baseline="0" dirty="0" err="1" smtClean="0"/>
              <a:t>semaines</a:t>
            </a:r>
            <a:r>
              <a:rPr lang="en-CA" baseline="0" dirty="0" smtClean="0"/>
              <a:t> de </a:t>
            </a:r>
            <a:r>
              <a:rPr lang="en-CA" baseline="0" dirty="0" err="1" smtClean="0"/>
              <a:t>photothérapie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combiné</a:t>
            </a:r>
            <a:endParaRPr lang="en-CA" baseline="0" dirty="0" smtClean="0"/>
          </a:p>
          <a:p>
            <a:endParaRPr lang="en-CA" baseline="0" dirty="0" smtClean="0"/>
          </a:p>
          <a:p>
            <a:r>
              <a:rPr lang="en-CA" baseline="0" dirty="0" smtClean="0"/>
              <a:t>23 femme </a:t>
            </a:r>
          </a:p>
          <a:p>
            <a:r>
              <a:rPr lang="en-CA" baseline="0" dirty="0" smtClean="0"/>
              <a:t>4 </a:t>
            </a:r>
            <a:r>
              <a:rPr lang="en-CA" baseline="0" dirty="0" err="1" smtClean="0"/>
              <a:t>améliorer</a:t>
            </a:r>
            <a:endParaRPr lang="en-CA" baseline="0" dirty="0" smtClean="0"/>
          </a:p>
          <a:p>
            <a:r>
              <a:rPr lang="en-CA" baseline="0" dirty="0" smtClean="0"/>
              <a:t>2 </a:t>
            </a:r>
            <a:r>
              <a:rPr lang="en-CA" baseline="0" dirty="0" err="1" smtClean="0"/>
              <a:t>refuser</a:t>
            </a:r>
            <a:r>
              <a:rPr lang="en-CA" baseline="0" dirty="0" smtClean="0"/>
              <a:t> </a:t>
            </a:r>
            <a:r>
              <a:rPr lang="en-CA" baseline="0" dirty="0" err="1" smtClean="0"/>
              <a:t>luminotherapie</a:t>
            </a:r>
            <a:endParaRPr lang="en-CA" baseline="0" dirty="0" smtClean="0"/>
          </a:p>
          <a:p>
            <a:r>
              <a:rPr lang="en-CA" baseline="0" dirty="0" smtClean="0"/>
              <a:t>17</a:t>
            </a:r>
          </a:p>
          <a:p>
            <a:r>
              <a:rPr lang="en-CA" baseline="0" dirty="0" smtClean="0"/>
              <a:t>1 </a:t>
            </a:r>
            <a:r>
              <a:rPr lang="en-CA" baseline="0" dirty="0" err="1" smtClean="0"/>
              <a:t>retirer</a:t>
            </a:r>
            <a:endParaRPr lang="en-CA" baseline="0" dirty="0" smtClean="0"/>
          </a:p>
          <a:p>
            <a:r>
              <a:rPr lang="en-CA" baseline="0" dirty="0" err="1" smtClean="0"/>
              <a:t>Donc</a:t>
            </a:r>
            <a:r>
              <a:rPr lang="en-CA" baseline="0" dirty="0" smtClean="0"/>
              <a:t> 16 patients on </a:t>
            </a:r>
            <a:r>
              <a:rPr lang="en-CA" baseline="0" dirty="0" err="1" smtClean="0"/>
              <a:t>été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analysé</a:t>
            </a:r>
            <a:endParaRPr lang="en-CA" baseline="0" dirty="0" smtClean="0"/>
          </a:p>
          <a:p>
            <a:r>
              <a:rPr lang="en-CA" baseline="0" dirty="0" smtClean="0"/>
              <a:t>Paroxetine 58,82 + - 14,24</a:t>
            </a:r>
          </a:p>
          <a:p>
            <a:endParaRPr lang="en-CA" baseline="0" dirty="0" smtClean="0"/>
          </a:p>
          <a:p>
            <a:endParaRPr lang="en-CA" baseline="0" dirty="0" smtClean="0"/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295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aseline="0" dirty="0" smtClean="0"/>
              <a:t>Ont </a:t>
            </a:r>
            <a:r>
              <a:rPr lang="fr-CA" baseline="0" dirty="0" err="1" smtClean="0"/>
              <a:t>improve</a:t>
            </a:r>
            <a:r>
              <a:rPr lang="fr-CA" baseline="0" dirty="0" smtClean="0"/>
              <a:t> significativement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aseline="0" dirty="0" smtClean="0"/>
              <a:t>Ont </a:t>
            </a:r>
            <a:r>
              <a:rPr lang="fr-CA" baseline="0" dirty="0" err="1" smtClean="0"/>
              <a:t>improve</a:t>
            </a:r>
            <a:r>
              <a:rPr lang="fr-CA" baseline="0" dirty="0" smtClean="0"/>
              <a:t> significativement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aseline="0" dirty="0" smtClean="0"/>
              <a:t>Ont </a:t>
            </a:r>
            <a:r>
              <a:rPr lang="fr-CA" baseline="0" dirty="0" err="1" smtClean="0"/>
              <a:t>improve</a:t>
            </a:r>
            <a:r>
              <a:rPr lang="fr-CA" baseline="0" dirty="0" smtClean="0"/>
              <a:t> significativement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aseline="0" dirty="0" smtClean="0"/>
              <a:t>Ont </a:t>
            </a:r>
            <a:r>
              <a:rPr lang="fr-CA" baseline="0" dirty="0" err="1" smtClean="0"/>
              <a:t>improve</a:t>
            </a:r>
            <a:r>
              <a:rPr lang="fr-CA" baseline="0" dirty="0" smtClean="0"/>
              <a:t> significativement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aseline="0" dirty="0" smtClean="0"/>
              <a:t>Ont </a:t>
            </a:r>
            <a:r>
              <a:rPr lang="fr-CA" baseline="0" dirty="0" err="1" smtClean="0"/>
              <a:t>improve</a:t>
            </a:r>
            <a:r>
              <a:rPr lang="fr-CA" baseline="0" dirty="0" smtClean="0"/>
              <a:t> significativement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525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On</a:t>
            </a:r>
            <a:r>
              <a:rPr lang="fr-CA" baseline="0" dirty="0" smtClean="0"/>
              <a:t> a besoin de nouveaux traitements pour </a:t>
            </a:r>
          </a:p>
          <a:p>
            <a:endParaRPr lang="fr-CA" baseline="0" dirty="0" smtClean="0"/>
          </a:p>
          <a:p>
            <a:endParaRPr lang="fr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08373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aseline="0" dirty="0" smtClean="0"/>
              <a:t>À </a:t>
            </a:r>
            <a:r>
              <a:rPr lang="fr-CA" baseline="0" dirty="0" err="1" smtClean="0"/>
              <a:t>interpreter</a:t>
            </a:r>
            <a:r>
              <a:rPr lang="fr-CA" baseline="0" dirty="0" smtClean="0"/>
              <a:t> avec </a:t>
            </a:r>
            <a:r>
              <a:rPr lang="fr-CA" baseline="0" dirty="0" err="1" smtClean="0"/>
              <a:t>precaution</a:t>
            </a:r>
            <a:r>
              <a:rPr lang="fr-CA" baseline="0" dirty="0" smtClean="0"/>
              <a:t> car </a:t>
            </a:r>
            <a:r>
              <a:rPr lang="fr-CA" baseline="0" dirty="0" err="1" smtClean="0"/>
              <a:t>etude</a:t>
            </a:r>
            <a:r>
              <a:rPr lang="fr-CA" baseline="0" dirty="0" smtClean="0"/>
              <a:t> ouverte</a:t>
            </a:r>
          </a:p>
          <a:p>
            <a:r>
              <a:rPr lang="fr-CA" baseline="0" dirty="0" smtClean="0"/>
              <a:t>Avec un </a:t>
            </a:r>
            <a:r>
              <a:rPr lang="fr-CA" baseline="0" dirty="0" err="1" smtClean="0"/>
              <a:t>echantillon</a:t>
            </a:r>
            <a:r>
              <a:rPr lang="fr-CA" baseline="0" dirty="0" smtClean="0"/>
              <a:t> très petit</a:t>
            </a:r>
          </a:p>
          <a:p>
            <a:r>
              <a:rPr lang="fr-CA" baseline="0" dirty="0" smtClean="0"/>
              <a:t>Ce qui est encourageant c que ca peut aider les patients ayant une </a:t>
            </a:r>
            <a:r>
              <a:rPr lang="fr-CA" baseline="0" dirty="0" err="1" smtClean="0"/>
              <a:t>resistance</a:t>
            </a:r>
            <a:endParaRPr lang="fr-CA" baseline="0" dirty="0" smtClean="0"/>
          </a:p>
          <a:p>
            <a:r>
              <a:rPr lang="fr-CA" baseline="0" dirty="0" smtClean="0"/>
              <a:t>Une diminution significatif des </a:t>
            </a:r>
            <a:r>
              <a:rPr lang="fr-CA" baseline="0" dirty="0" err="1" smtClean="0"/>
              <a:t>sx</a:t>
            </a:r>
            <a:r>
              <a:rPr lang="fr-CA" baseline="0" dirty="0" smtClean="0"/>
              <a:t> a </a:t>
            </a:r>
            <a:r>
              <a:rPr lang="fr-CA" baseline="0" dirty="0" err="1" smtClean="0"/>
              <a:t>ete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demontrer</a:t>
            </a:r>
            <a:r>
              <a:rPr lang="fr-CA" baseline="0" dirty="0" smtClean="0"/>
              <a:t> chez des patients chronique</a:t>
            </a:r>
          </a:p>
          <a:p>
            <a:endParaRPr lang="fr-CA" baseline="0" dirty="0" smtClean="0"/>
          </a:p>
          <a:p>
            <a:r>
              <a:rPr lang="fr-CA" baseline="0" dirty="0" smtClean="0"/>
              <a:t>Placebo </a:t>
            </a:r>
            <a:r>
              <a:rPr lang="fr-CA" baseline="0" dirty="0" err="1" smtClean="0"/>
              <a:t>effect</a:t>
            </a:r>
            <a:r>
              <a:rPr lang="fr-CA" baseline="0" dirty="0" smtClean="0"/>
              <a:t> ne peux </a:t>
            </a:r>
            <a:r>
              <a:rPr lang="fr-CA" baseline="0" dirty="0" err="1" smtClean="0"/>
              <a:t>etre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eliminer</a:t>
            </a:r>
            <a:endParaRPr lang="fr-CA" baseline="0" dirty="0" smtClean="0"/>
          </a:p>
          <a:p>
            <a:r>
              <a:rPr lang="fr-CA" baseline="0" dirty="0" smtClean="0"/>
              <a:t>Sans groupe contrôle on peut savoir si c vraiment la </a:t>
            </a:r>
            <a:r>
              <a:rPr lang="fr-CA" baseline="0" dirty="0" err="1" smtClean="0"/>
              <a:t>lumiere</a:t>
            </a:r>
            <a:r>
              <a:rPr lang="fr-CA" baseline="0" dirty="0" smtClean="0"/>
              <a:t> ou </a:t>
            </a:r>
            <a:r>
              <a:rPr lang="fr-CA" baseline="0" dirty="0" err="1" smtClean="0"/>
              <a:t>dautres</a:t>
            </a:r>
            <a:r>
              <a:rPr lang="fr-CA" baseline="0" dirty="0" smtClean="0"/>
              <a:t> effet comme par exemple le fait que les patients faisait leur </a:t>
            </a:r>
            <a:r>
              <a:rPr lang="fr-CA" baseline="0" dirty="0" err="1" smtClean="0"/>
              <a:t>seance</a:t>
            </a:r>
            <a:r>
              <a:rPr lang="fr-CA" baseline="0" dirty="0" smtClean="0"/>
              <a:t> avec 3 autre patients en </a:t>
            </a:r>
            <a:r>
              <a:rPr lang="fr-CA" baseline="0" dirty="0" err="1" smtClean="0"/>
              <a:t>meme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temp</a:t>
            </a:r>
            <a:r>
              <a:rPr lang="fr-CA" baseline="0" dirty="0" smtClean="0"/>
              <a:t>, passait du temps a parler</a:t>
            </a:r>
          </a:p>
          <a:p>
            <a:endParaRPr lang="fr-CA" baseline="0" dirty="0" smtClean="0"/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14742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70730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7693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34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3636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aseline="0" dirty="0" smtClean="0"/>
              <a:t>Rythme circadien qui est </a:t>
            </a:r>
            <a:r>
              <a:rPr lang="fr-CA" baseline="0" dirty="0" err="1" smtClean="0"/>
              <a:t>deranger</a:t>
            </a:r>
            <a:r>
              <a:rPr lang="fr-CA" baseline="0" dirty="0" smtClean="0"/>
              <a:t> est impliquer dans la pathophysiologie de la dépression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3832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baseline="0" dirty="0" smtClean="0"/>
              <a:t>Agence Santé publique: meilleure </a:t>
            </a:r>
            <a:r>
              <a:rPr lang="fr-CA" baseline="0" dirty="0" err="1" smtClean="0"/>
              <a:t>prevention</a:t>
            </a:r>
            <a:r>
              <a:rPr lang="fr-CA" baseline="0" dirty="0" smtClean="0"/>
              <a:t> du zona est le vaccin</a:t>
            </a:r>
            <a:endParaRPr lang="fr-CA" dirty="0" smtClean="0"/>
          </a:p>
          <a:p>
            <a:r>
              <a:rPr lang="fr-CA" dirty="0" smtClean="0"/>
              <a:t>Vaccin vivant</a:t>
            </a:r>
            <a:r>
              <a:rPr lang="fr-CA" baseline="0" dirty="0" smtClean="0"/>
              <a:t> atténué qui agit en augmentant l’immunité a médiation cellulaire au VVZ</a:t>
            </a:r>
          </a:p>
          <a:p>
            <a:endParaRPr lang="fr-CA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 smtClean="0"/>
              <a:t>Vaccin</a:t>
            </a:r>
            <a:r>
              <a:rPr lang="fr-CA" baseline="0" dirty="0" smtClean="0"/>
              <a:t> relativement récent = au canada depuis 2008</a:t>
            </a:r>
          </a:p>
          <a:p>
            <a:endParaRPr lang="fr-CA" baseline="0" dirty="0" smtClean="0"/>
          </a:p>
          <a:p>
            <a:r>
              <a:rPr lang="fr-CA" baseline="0" dirty="0" smtClean="0"/>
              <a:t>Recommandation actuelle: </a:t>
            </a:r>
          </a:p>
          <a:p>
            <a:r>
              <a:rPr lang="fr-CA" baseline="0" dirty="0" smtClean="0"/>
              <a:t>50ans</a:t>
            </a:r>
          </a:p>
          <a:p>
            <a:endParaRPr lang="fr-CA" baseline="0" dirty="0" smtClean="0"/>
          </a:p>
          <a:p>
            <a:r>
              <a:rPr lang="fr-CA" baseline="0" dirty="0" smtClean="0"/>
              <a:t>Non couvert, probablement parce que c’est une maladie qui ne tue pas</a:t>
            </a:r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r>
              <a:rPr lang="fr-CA" dirty="0" smtClean="0"/>
              <a:t>Mais est ce que efficacité qui est seulement transitoire?</a:t>
            </a:r>
          </a:p>
          <a:p>
            <a:endParaRPr lang="fr-CA" dirty="0" smtClean="0"/>
          </a:p>
          <a:p>
            <a:endParaRPr lang="fr-CA" dirty="0" smtClean="0"/>
          </a:p>
          <a:p>
            <a:r>
              <a:rPr lang="fr-CA" dirty="0" smtClean="0"/>
              <a:t>(Observation</a:t>
            </a:r>
            <a:r>
              <a:rPr lang="fr-CA" baseline="0" dirty="0" smtClean="0"/>
              <a:t> que malgré vaccination, incidence zona augmente avec </a:t>
            </a:r>
            <a:r>
              <a:rPr lang="fr-CA" baseline="0" dirty="0" err="1" smtClean="0"/>
              <a:t>l’age</a:t>
            </a:r>
            <a:endParaRPr lang="fr-CA" baseline="0" dirty="0" smtClean="0"/>
          </a:p>
          <a:p>
            <a:r>
              <a:rPr lang="fr-CA" baseline="0" dirty="0" smtClean="0"/>
              <a:t>Perte d’efficacité ou progression de notre immunité)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3832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7097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4946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Méthodologie</a:t>
            </a:r>
          </a:p>
          <a:p>
            <a:endParaRPr lang="fr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1375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2AF7-7282-48C5-8286-816D0548286F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7264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9F142DC-E14A-49E5-88C1-C3A91B800308}" type="datetimeFigureOut">
              <a:rPr lang="en-CA" smtClean="0"/>
              <a:t>30/05/2017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E668B60-A1B5-46C6-817E-8B45145B3DD9}" type="slidenum">
              <a:rPr lang="en-CA" smtClean="0"/>
              <a:t>‹N°›</a:t>
            </a:fld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Projet érudition 2017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78904" y="3227033"/>
            <a:ext cx="6629400" cy="1219201"/>
          </a:xfrm>
        </p:spPr>
        <p:txBody>
          <a:bodyPr/>
          <a:lstStyle/>
          <a:p>
            <a:r>
              <a:rPr lang="fr-CA" sz="3000" b="1" dirty="0" smtClean="0"/>
              <a:t>La luminothérapie en combinaison avec la pharmacothérapie pour le traitement de la dépression non saisonnière</a:t>
            </a:r>
            <a:r>
              <a:rPr lang="fr-CA" sz="3000" dirty="0" smtClean="0"/>
              <a:t/>
            </a:r>
            <a:br>
              <a:rPr lang="fr-CA" sz="3000" dirty="0" smtClean="0"/>
            </a:br>
            <a:r>
              <a:rPr lang="fr-CA" sz="2400" dirty="0"/>
              <a:t/>
            </a:r>
            <a:br>
              <a:rPr lang="fr-CA" sz="2400" dirty="0"/>
            </a:br>
            <a:r>
              <a:rPr lang="fr-CA" sz="2400" dirty="0" smtClean="0"/>
              <a:t>Hadi </a:t>
            </a:r>
            <a:r>
              <a:rPr lang="fr-CA" sz="2400" dirty="0" err="1" smtClean="0"/>
              <a:t>krayem</a:t>
            </a:r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400" dirty="0" smtClean="0"/>
              <a:t>R1 Médecine familiale</a:t>
            </a:r>
            <a:br>
              <a:rPr lang="fr-CA" sz="2400" dirty="0" smtClean="0"/>
            </a:br>
            <a:r>
              <a:rPr lang="fr-CA" sz="2400" dirty="0" smtClean="0"/>
              <a:t>UMF Notre-Dame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82047" y="533631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15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critères</a:t>
            </a:r>
            <a:r>
              <a:rPr lang="en-US" dirty="0" smtClean="0"/>
              <a:t> </a:t>
            </a:r>
            <a:r>
              <a:rPr lang="en-US" dirty="0" err="1" smtClean="0"/>
              <a:t>d’exclusions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Monothérapie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Dépression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caractère</a:t>
            </a:r>
            <a:r>
              <a:rPr lang="en-US" dirty="0" smtClean="0"/>
              <a:t> </a:t>
            </a:r>
            <a:r>
              <a:rPr lang="en-US" dirty="0" err="1" smtClean="0"/>
              <a:t>saisonnier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Luminothérapie</a:t>
            </a:r>
            <a:r>
              <a:rPr lang="en-US" dirty="0" smtClean="0"/>
              <a:t> </a:t>
            </a:r>
            <a:r>
              <a:rPr lang="en-US" dirty="0" err="1" smtClean="0"/>
              <a:t>moins</a:t>
            </a:r>
            <a:r>
              <a:rPr lang="en-US" dirty="0" smtClean="0"/>
              <a:t> de 10 000 lux</a:t>
            </a:r>
          </a:p>
          <a:p>
            <a:endParaRPr lang="en-US" dirty="0" smtClean="0"/>
          </a:p>
          <a:p>
            <a:r>
              <a:rPr lang="en-US" dirty="0" smtClean="0"/>
              <a:t>Troubles de </a:t>
            </a:r>
            <a:r>
              <a:rPr lang="en-US" dirty="0" err="1" smtClean="0"/>
              <a:t>l’humeur</a:t>
            </a:r>
            <a:r>
              <a:rPr lang="en-US" dirty="0" smtClean="0"/>
              <a:t> </a:t>
            </a:r>
            <a:r>
              <a:rPr lang="en-US" dirty="0" err="1" smtClean="0"/>
              <a:t>induit</a:t>
            </a:r>
            <a:r>
              <a:rPr lang="en-US" dirty="0" smtClean="0"/>
              <a:t> par </a:t>
            </a:r>
            <a:r>
              <a:rPr lang="en-US" dirty="0" err="1" smtClean="0"/>
              <a:t>une</a:t>
            </a:r>
            <a:r>
              <a:rPr lang="en-US" dirty="0" smtClean="0"/>
              <a:t> substance, </a:t>
            </a:r>
            <a:r>
              <a:rPr lang="en-US" dirty="0" err="1" smtClean="0"/>
              <a:t>démence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troubles </a:t>
            </a:r>
            <a:r>
              <a:rPr lang="en-US" dirty="0" err="1" smtClean="0"/>
              <a:t>alimentaires</a:t>
            </a:r>
            <a:endParaRPr lang="en-US" dirty="0"/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780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Article 1</a:t>
            </a:r>
            <a:endParaRPr lang="en-CA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/>
          <a:lstStyle/>
          <a:p>
            <a:r>
              <a:rPr lang="fr-CA" dirty="0" smtClean="0"/>
              <a:t>« </a:t>
            </a:r>
            <a:r>
              <a:rPr lang="fr-CA" dirty="0" err="1" smtClean="0"/>
              <a:t>Efficacy</a:t>
            </a:r>
            <a:r>
              <a:rPr lang="fr-CA" dirty="0" smtClean="0"/>
              <a:t> of </a:t>
            </a:r>
            <a:r>
              <a:rPr lang="fr-CA" dirty="0"/>
              <a:t>B</a:t>
            </a:r>
            <a:r>
              <a:rPr lang="fr-CA" dirty="0" smtClean="0"/>
              <a:t>right </a:t>
            </a:r>
            <a:r>
              <a:rPr lang="fr-CA" dirty="0"/>
              <a:t>L</a:t>
            </a:r>
            <a:r>
              <a:rPr lang="fr-CA" dirty="0" smtClean="0"/>
              <a:t>ight </a:t>
            </a:r>
            <a:r>
              <a:rPr lang="fr-CA" dirty="0" err="1"/>
              <a:t>T</a:t>
            </a:r>
            <a:r>
              <a:rPr lang="fr-CA" dirty="0" err="1" smtClean="0"/>
              <a:t>reatment</a:t>
            </a:r>
            <a:r>
              <a:rPr lang="fr-CA" dirty="0" smtClean="0"/>
              <a:t>, </a:t>
            </a:r>
            <a:r>
              <a:rPr lang="fr-CA" dirty="0" err="1" smtClean="0"/>
              <a:t>Fluoxetine</a:t>
            </a:r>
            <a:r>
              <a:rPr lang="fr-CA" dirty="0" smtClean="0"/>
              <a:t>, and the </a:t>
            </a:r>
            <a:r>
              <a:rPr lang="fr-CA" dirty="0" err="1"/>
              <a:t>C</a:t>
            </a:r>
            <a:r>
              <a:rPr lang="fr-CA" dirty="0" err="1" smtClean="0"/>
              <a:t>ombination</a:t>
            </a:r>
            <a:r>
              <a:rPr lang="fr-CA" dirty="0" smtClean="0"/>
              <a:t> in Patients </a:t>
            </a:r>
            <a:r>
              <a:rPr lang="fr-CA" dirty="0" err="1" smtClean="0"/>
              <a:t>with</a:t>
            </a:r>
            <a:r>
              <a:rPr lang="fr-CA" dirty="0" smtClean="0"/>
              <a:t> </a:t>
            </a:r>
            <a:r>
              <a:rPr lang="fr-CA" dirty="0" err="1"/>
              <a:t>N</a:t>
            </a:r>
            <a:r>
              <a:rPr lang="fr-CA" dirty="0" err="1" smtClean="0"/>
              <a:t>onseasonal</a:t>
            </a:r>
            <a:r>
              <a:rPr lang="fr-CA" dirty="0" smtClean="0"/>
              <a:t> Major </a:t>
            </a:r>
            <a:r>
              <a:rPr lang="fr-CA" dirty="0" err="1" smtClean="0"/>
              <a:t>Depressive</a:t>
            </a:r>
            <a:r>
              <a:rPr lang="fr-CA" dirty="0" smtClean="0"/>
              <a:t> </a:t>
            </a:r>
            <a:r>
              <a:rPr lang="fr-CA" dirty="0" err="1" smtClean="0"/>
              <a:t>Disorder</a:t>
            </a:r>
            <a:r>
              <a:rPr lang="fr-CA" dirty="0" smtClean="0"/>
              <a:t> » </a:t>
            </a:r>
          </a:p>
          <a:p>
            <a:pPr lvl="1"/>
            <a:r>
              <a:rPr lang="fr-CA" dirty="0" smtClean="0"/>
              <a:t>Essai clinique randomisé à double aveugle, avec groupe contrôle placebo</a:t>
            </a:r>
          </a:p>
          <a:p>
            <a:pPr lvl="1"/>
            <a:r>
              <a:rPr lang="fr-CA" dirty="0" smtClean="0"/>
              <a:t>Population 19-60 ans</a:t>
            </a:r>
          </a:p>
          <a:p>
            <a:pPr lvl="1"/>
            <a:r>
              <a:rPr lang="fr-CA" dirty="0" smtClean="0"/>
              <a:t>4 groupes :</a:t>
            </a:r>
          </a:p>
          <a:p>
            <a:pPr lvl="2"/>
            <a:r>
              <a:rPr lang="fr-CA" dirty="0" smtClean="0"/>
              <a:t>1) Luminothérapie + placebo</a:t>
            </a:r>
          </a:p>
          <a:p>
            <a:pPr lvl="2"/>
            <a:r>
              <a:rPr lang="fr-CA" dirty="0" smtClean="0"/>
              <a:t>2)</a:t>
            </a:r>
            <a:r>
              <a:rPr lang="fr-CA" dirty="0" err="1" smtClean="0"/>
              <a:t>Fluoxetine</a:t>
            </a:r>
            <a:r>
              <a:rPr lang="fr-CA" dirty="0" smtClean="0"/>
              <a:t> 20mg die + Générateur d’</a:t>
            </a:r>
            <a:r>
              <a:rPr lang="fr-CA" dirty="0"/>
              <a:t>I</a:t>
            </a:r>
            <a:r>
              <a:rPr lang="fr-CA" dirty="0" smtClean="0"/>
              <a:t>on inactif</a:t>
            </a:r>
          </a:p>
          <a:p>
            <a:pPr lvl="2"/>
            <a:r>
              <a:rPr lang="fr-CA" dirty="0" smtClean="0"/>
              <a:t>3)Placebo + Générateur d’Ion Inactif</a:t>
            </a:r>
          </a:p>
          <a:p>
            <a:pPr lvl="2"/>
            <a:r>
              <a:rPr lang="fr-CA" dirty="0" smtClean="0"/>
              <a:t>4)Luminothérapie + </a:t>
            </a:r>
            <a:r>
              <a:rPr lang="fr-CA" dirty="0" err="1" smtClean="0"/>
              <a:t>Fluoxetine</a:t>
            </a:r>
            <a:r>
              <a:rPr lang="fr-CA" dirty="0" smtClean="0"/>
              <a:t> 20 mg die</a:t>
            </a:r>
          </a:p>
          <a:p>
            <a:pPr lvl="1"/>
            <a:r>
              <a:rPr lang="fr-CA" dirty="0" smtClean="0"/>
              <a:t>N = 122 patients</a:t>
            </a:r>
          </a:p>
          <a:p>
            <a:pPr lvl="1"/>
            <a:r>
              <a:rPr lang="fr-CA" dirty="0" smtClean="0"/>
              <a:t>Durée du traitement: 8 semaines</a:t>
            </a:r>
          </a:p>
          <a:p>
            <a:pPr lvl="1"/>
            <a:endParaRPr lang="fr-CA" dirty="0" smtClean="0"/>
          </a:p>
          <a:p>
            <a:pPr lvl="1"/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9752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598201"/>
              </p:ext>
            </p:extLst>
          </p:nvPr>
        </p:nvGraphicFramePr>
        <p:xfrm>
          <a:off x="179512" y="1844824"/>
          <a:ext cx="8784976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861"/>
                <a:gridCol w="1658129"/>
                <a:gridCol w="1877775"/>
                <a:gridCol w="1953051"/>
                <a:gridCol w="1440160"/>
              </a:tblGrid>
              <a:tr h="10246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r>
                        <a:rPr lang="en-US" baseline="0" dirty="0" smtClean="0"/>
                        <a:t> (n=30)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Fluoxetine </a:t>
                      </a:r>
                    </a:p>
                    <a:p>
                      <a:r>
                        <a:rPr lang="en-US" dirty="0" err="1" smtClean="0"/>
                        <a:t>Monothérapie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(n=31)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Luminothérapie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(n=32)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Combiné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(n=29)</a:t>
                      </a:r>
                      <a:endParaRPr lang="en-US" dirty="0"/>
                    </a:p>
                  </a:txBody>
                  <a:tcPr/>
                </a:tc>
              </a:tr>
              <a:tr h="10246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Changement</a:t>
                      </a:r>
                      <a:r>
                        <a:rPr lang="en-US" baseline="0" dirty="0" smtClean="0"/>
                        <a:t> du score MADRS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16,9</a:t>
                      </a:r>
                      <a:endParaRPr lang="en-US" dirty="0"/>
                    </a:p>
                  </a:txBody>
                  <a:tcPr/>
                </a:tc>
              </a:tr>
              <a:tr h="4155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(33,3%)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 (29,0 %)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 (50,0%)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 (75,9</a:t>
                      </a:r>
                      <a:r>
                        <a:rPr lang="en-US" baseline="0" dirty="0" smtClean="0"/>
                        <a:t> %)</a:t>
                      </a:r>
                      <a:endParaRPr lang="en-US" dirty="0"/>
                    </a:p>
                  </a:txBody>
                  <a:tcPr/>
                </a:tc>
              </a:tr>
              <a:tr h="4155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 (30,0%)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(19,4 %)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 (43,8</a:t>
                      </a:r>
                      <a:r>
                        <a:rPr lang="en-US" baseline="0" dirty="0" smtClean="0"/>
                        <a:t> 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 (58,6 %)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32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812490"/>
              </p:ext>
            </p:extLst>
          </p:nvPr>
        </p:nvGraphicFramePr>
        <p:xfrm>
          <a:off x="179512" y="1844824"/>
          <a:ext cx="8784976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861"/>
                <a:gridCol w="1658129"/>
                <a:gridCol w="1877775"/>
                <a:gridCol w="1953051"/>
                <a:gridCol w="1440160"/>
              </a:tblGrid>
              <a:tr h="10246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r>
                        <a:rPr lang="en-US" baseline="0" dirty="0" smtClean="0"/>
                        <a:t> (n=30)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Fluoxetine </a:t>
                      </a:r>
                    </a:p>
                    <a:p>
                      <a:r>
                        <a:rPr lang="en-US" dirty="0" err="1" smtClean="0"/>
                        <a:t>Monothérapie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(n=31)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Luminothérapie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(n=32)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Combiné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(n=29)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10246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Changement</a:t>
                      </a:r>
                      <a:r>
                        <a:rPr lang="en-US" baseline="0" dirty="0" smtClean="0"/>
                        <a:t> du score MADRS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8,8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16,9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4155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(33,3%)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 (29,0 %)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 (50,0%)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 (75,9</a:t>
                      </a:r>
                      <a:r>
                        <a:rPr lang="en-US" baseline="0" dirty="0" smtClean="0"/>
                        <a:t> %)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4155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 (30,0%)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(19,4 %)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 (43,8</a:t>
                      </a:r>
                      <a:r>
                        <a:rPr lang="en-US" baseline="0" dirty="0" smtClean="0"/>
                        <a:t> 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 (58,6 %)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7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Forces et faiblesses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r>
              <a:rPr lang="fr-CA" dirty="0"/>
              <a:t>Forces</a:t>
            </a:r>
          </a:p>
          <a:p>
            <a:pPr lvl="1"/>
            <a:r>
              <a:rPr lang="fr-CA" dirty="0" smtClean="0"/>
              <a:t>Bonne </a:t>
            </a:r>
            <a:r>
              <a:rPr lang="fr-CA" dirty="0"/>
              <a:t>randomisation</a:t>
            </a:r>
          </a:p>
          <a:p>
            <a:pPr lvl="1"/>
            <a:r>
              <a:rPr lang="fr-CA" dirty="0"/>
              <a:t>Double </a:t>
            </a:r>
            <a:r>
              <a:rPr lang="fr-CA" dirty="0" smtClean="0"/>
              <a:t>aveugle</a:t>
            </a:r>
          </a:p>
          <a:p>
            <a:pPr lvl="1"/>
            <a:r>
              <a:rPr lang="fr-CA" dirty="0" smtClean="0"/>
              <a:t>Utilisation d’un générateur d’ion inactif</a:t>
            </a:r>
          </a:p>
          <a:p>
            <a:pPr lvl="1"/>
            <a:r>
              <a:rPr lang="fr-CA" dirty="0"/>
              <a:t>Suivi </a:t>
            </a:r>
            <a:r>
              <a:rPr lang="fr-CA" dirty="0" smtClean="0"/>
              <a:t>sur 8 semaines </a:t>
            </a:r>
            <a:endParaRPr lang="fr-CA" dirty="0"/>
          </a:p>
          <a:p>
            <a:r>
              <a:rPr lang="fr-CA" dirty="0" smtClean="0"/>
              <a:t>Faiblesse</a:t>
            </a:r>
          </a:p>
          <a:p>
            <a:pPr lvl="1"/>
            <a:r>
              <a:rPr lang="fr-CA" dirty="0" smtClean="0"/>
              <a:t>Petit échantillon</a:t>
            </a:r>
          </a:p>
          <a:p>
            <a:pPr lvl="1"/>
            <a:r>
              <a:rPr lang="fr-CA" dirty="0" smtClean="0"/>
              <a:t>14 % de perte de suivi</a:t>
            </a:r>
          </a:p>
          <a:p>
            <a:pPr lvl="1"/>
            <a:r>
              <a:rPr lang="fr-CA" dirty="0" err="1"/>
              <a:t>Sx</a:t>
            </a:r>
            <a:r>
              <a:rPr lang="fr-CA" dirty="0"/>
              <a:t> auto-rapportés par les </a:t>
            </a:r>
            <a:r>
              <a:rPr lang="fr-CA" dirty="0" smtClean="0"/>
              <a:t>sujets</a:t>
            </a:r>
          </a:p>
          <a:p>
            <a:pPr lvl="1"/>
            <a:r>
              <a:rPr lang="fr-CA" dirty="0" smtClean="0"/>
              <a:t>Peu de détails sur les caractéristiques des patients</a:t>
            </a:r>
          </a:p>
          <a:p>
            <a:pPr lvl="1"/>
            <a:r>
              <a:rPr lang="fr-CA" dirty="0" smtClean="0"/>
              <a:t>Pas de mesure de l’exposition naturelle à la lumière</a:t>
            </a:r>
          </a:p>
          <a:p>
            <a:pPr marL="411480" lvl="1" indent="0">
              <a:buNone/>
            </a:pPr>
            <a:endParaRPr lang="fr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010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Article 2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16760"/>
          </a:xfrm>
        </p:spPr>
        <p:txBody>
          <a:bodyPr>
            <a:normAutofit/>
          </a:bodyPr>
          <a:lstStyle/>
          <a:p>
            <a:r>
              <a:rPr lang="fr-CA" dirty="0" smtClean="0"/>
              <a:t>« </a:t>
            </a:r>
            <a:r>
              <a:rPr lang="fr-CA" dirty="0" err="1" smtClean="0"/>
              <a:t>Combination</a:t>
            </a:r>
            <a:r>
              <a:rPr lang="fr-CA" dirty="0" smtClean="0"/>
              <a:t> </a:t>
            </a:r>
            <a:r>
              <a:rPr lang="fr-CA" dirty="0" err="1" smtClean="0"/>
              <a:t>Therapy</a:t>
            </a:r>
            <a:r>
              <a:rPr lang="fr-CA" dirty="0" smtClean="0"/>
              <a:t> </a:t>
            </a:r>
            <a:r>
              <a:rPr lang="fr-CA" dirty="0" err="1" smtClean="0"/>
              <a:t>Using</a:t>
            </a:r>
            <a:r>
              <a:rPr lang="fr-CA" dirty="0" smtClean="0"/>
              <a:t> </a:t>
            </a:r>
            <a:r>
              <a:rPr lang="fr-CA" dirty="0" err="1" smtClean="0"/>
              <a:t>Sertraline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</a:t>
            </a:r>
            <a:r>
              <a:rPr lang="fr-CA" dirty="0" err="1" smtClean="0"/>
              <a:t>Sleep</a:t>
            </a:r>
            <a:r>
              <a:rPr lang="fr-CA" dirty="0" smtClean="0"/>
              <a:t> </a:t>
            </a:r>
            <a:r>
              <a:rPr lang="fr-CA" dirty="0" err="1" smtClean="0"/>
              <a:t>Deprivation</a:t>
            </a:r>
            <a:r>
              <a:rPr lang="fr-CA" dirty="0" smtClean="0"/>
              <a:t> and Light </a:t>
            </a:r>
            <a:r>
              <a:rPr lang="fr-CA" dirty="0" err="1" smtClean="0"/>
              <a:t>Therapy</a:t>
            </a:r>
            <a:r>
              <a:rPr lang="fr-CA" dirty="0" smtClean="0"/>
              <a:t> </a:t>
            </a:r>
            <a:r>
              <a:rPr lang="fr-CA" dirty="0" err="1" smtClean="0"/>
              <a:t>Compared</a:t>
            </a:r>
            <a:r>
              <a:rPr lang="fr-CA" dirty="0" smtClean="0"/>
              <a:t> to </a:t>
            </a:r>
            <a:r>
              <a:rPr lang="fr-CA" dirty="0" err="1" smtClean="0"/>
              <a:t>Sertraline</a:t>
            </a:r>
            <a:r>
              <a:rPr lang="fr-CA" dirty="0" smtClean="0"/>
              <a:t> </a:t>
            </a:r>
            <a:r>
              <a:rPr lang="fr-CA" dirty="0" err="1" smtClean="0"/>
              <a:t>Monotherapy</a:t>
            </a:r>
            <a:r>
              <a:rPr lang="fr-CA" dirty="0" smtClean="0"/>
              <a:t> for Major </a:t>
            </a:r>
            <a:r>
              <a:rPr lang="fr-CA" dirty="0" err="1" smtClean="0"/>
              <a:t>Depressive</a:t>
            </a:r>
            <a:r>
              <a:rPr lang="fr-CA" dirty="0" smtClean="0"/>
              <a:t> </a:t>
            </a:r>
            <a:r>
              <a:rPr lang="fr-CA" dirty="0" err="1" smtClean="0"/>
              <a:t>Disorder</a:t>
            </a:r>
            <a:r>
              <a:rPr lang="fr-CA" dirty="0" smtClean="0"/>
              <a:t> » </a:t>
            </a:r>
          </a:p>
          <a:p>
            <a:pPr lvl="1"/>
            <a:r>
              <a:rPr lang="fr-CA" dirty="0"/>
              <a:t>Essai clinique </a:t>
            </a:r>
            <a:r>
              <a:rPr lang="fr-CA" dirty="0" smtClean="0"/>
              <a:t>randomisé</a:t>
            </a:r>
            <a:endParaRPr lang="fr-CA" dirty="0"/>
          </a:p>
          <a:p>
            <a:pPr lvl="1"/>
            <a:r>
              <a:rPr lang="fr-CA" dirty="0"/>
              <a:t>Population </a:t>
            </a:r>
            <a:r>
              <a:rPr lang="fr-CA" dirty="0" smtClean="0"/>
              <a:t>adultes</a:t>
            </a:r>
            <a:endParaRPr lang="fr-CA" dirty="0"/>
          </a:p>
          <a:p>
            <a:pPr lvl="1"/>
            <a:r>
              <a:rPr lang="fr-CA" dirty="0" smtClean="0"/>
              <a:t>3 groupes </a:t>
            </a:r>
            <a:r>
              <a:rPr lang="fr-CA" dirty="0"/>
              <a:t>:</a:t>
            </a:r>
          </a:p>
          <a:p>
            <a:pPr lvl="2"/>
            <a:r>
              <a:rPr lang="fr-CA" dirty="0"/>
              <a:t>1) </a:t>
            </a:r>
            <a:r>
              <a:rPr lang="fr-CA" dirty="0" err="1" smtClean="0"/>
              <a:t>Sertraline</a:t>
            </a:r>
            <a:r>
              <a:rPr lang="fr-CA" dirty="0" smtClean="0"/>
              <a:t> </a:t>
            </a:r>
            <a:endParaRPr lang="fr-CA" dirty="0"/>
          </a:p>
          <a:p>
            <a:pPr lvl="2"/>
            <a:r>
              <a:rPr lang="fr-CA" dirty="0"/>
              <a:t>2</a:t>
            </a:r>
            <a:r>
              <a:rPr lang="fr-CA" dirty="0" smtClean="0"/>
              <a:t>) </a:t>
            </a:r>
            <a:r>
              <a:rPr lang="fr-CA" dirty="0" err="1" smtClean="0"/>
              <a:t>Sertraline</a:t>
            </a:r>
            <a:r>
              <a:rPr lang="fr-CA" dirty="0" smtClean="0"/>
              <a:t> + luminothérapie</a:t>
            </a:r>
            <a:endParaRPr lang="fr-CA" dirty="0"/>
          </a:p>
          <a:p>
            <a:pPr lvl="2"/>
            <a:r>
              <a:rPr lang="fr-CA" dirty="0"/>
              <a:t>3</a:t>
            </a:r>
            <a:r>
              <a:rPr lang="fr-CA" dirty="0" smtClean="0"/>
              <a:t>) </a:t>
            </a:r>
            <a:r>
              <a:rPr lang="fr-CA" dirty="0" err="1" smtClean="0"/>
              <a:t>Sertraline</a:t>
            </a:r>
            <a:r>
              <a:rPr lang="fr-CA" dirty="0" smtClean="0"/>
              <a:t> + privation du sommeil</a:t>
            </a:r>
            <a:endParaRPr lang="fr-CA" dirty="0"/>
          </a:p>
          <a:p>
            <a:pPr lvl="1"/>
            <a:r>
              <a:rPr lang="fr-CA" dirty="0" smtClean="0"/>
              <a:t>N </a:t>
            </a:r>
            <a:r>
              <a:rPr lang="fr-CA" dirty="0"/>
              <a:t>= </a:t>
            </a:r>
            <a:r>
              <a:rPr lang="fr-CA" dirty="0" smtClean="0"/>
              <a:t>37 patients</a:t>
            </a:r>
            <a:endParaRPr lang="fr-CA" dirty="0"/>
          </a:p>
          <a:p>
            <a:pPr lvl="1"/>
            <a:r>
              <a:rPr lang="fr-CA" dirty="0"/>
              <a:t>Durée du </a:t>
            </a:r>
            <a:r>
              <a:rPr lang="fr-CA" dirty="0" smtClean="0"/>
              <a:t>suivi: 6 semaines</a:t>
            </a:r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0574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sp>
        <p:nvSpPr>
          <p:cNvPr id="6" name="ZoneTexte 5"/>
          <p:cNvSpPr txBox="1"/>
          <p:nvPr/>
        </p:nvSpPr>
        <p:spPr>
          <a:xfrm>
            <a:off x="683568" y="60212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853489"/>
              </p:ext>
            </p:extLst>
          </p:nvPr>
        </p:nvGraphicFramePr>
        <p:xfrm>
          <a:off x="457200" y="1752600"/>
          <a:ext cx="8229600" cy="237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Sertrailine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luminothérapie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</a:t>
                      </a:r>
                      <a:r>
                        <a:rPr lang="en-US" baseline="0" dirty="0" smtClean="0"/>
                        <a:t> + privation du </a:t>
                      </a:r>
                      <a:r>
                        <a:rPr lang="en-US" baseline="0" dirty="0" err="1" smtClean="0"/>
                        <a:t>sommeil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Diminution</a:t>
                      </a:r>
                      <a:r>
                        <a:rPr lang="en-US" baseline="0" dirty="0" smtClean="0"/>
                        <a:t> en % des points </a:t>
                      </a:r>
                      <a:r>
                        <a:rPr lang="en-US" baseline="0" dirty="0" err="1" smtClean="0"/>
                        <a:t>sur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l’échelle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dépression</a:t>
                      </a:r>
                      <a:r>
                        <a:rPr lang="en-US" baseline="0" dirty="0" smtClean="0"/>
                        <a:t> de Hamilton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60 %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38,1 %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82 %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6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sp>
        <p:nvSpPr>
          <p:cNvPr id="6" name="ZoneTexte 5"/>
          <p:cNvSpPr txBox="1"/>
          <p:nvPr/>
        </p:nvSpPr>
        <p:spPr>
          <a:xfrm>
            <a:off x="683568" y="60212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457056"/>
              </p:ext>
            </p:extLst>
          </p:nvPr>
        </p:nvGraphicFramePr>
        <p:xfrm>
          <a:off x="457200" y="1752600"/>
          <a:ext cx="8229600" cy="237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Sertrailine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luminothérapie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</a:t>
                      </a:r>
                      <a:r>
                        <a:rPr lang="en-US" baseline="0" dirty="0" smtClean="0"/>
                        <a:t> + privation du </a:t>
                      </a:r>
                      <a:r>
                        <a:rPr lang="en-US" baseline="0" dirty="0" err="1" smtClean="0"/>
                        <a:t>sommeil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Diminution</a:t>
                      </a:r>
                      <a:r>
                        <a:rPr lang="en-US" baseline="0" dirty="0" smtClean="0"/>
                        <a:t> en % des points </a:t>
                      </a:r>
                      <a:r>
                        <a:rPr lang="en-US" baseline="0" dirty="0" err="1" smtClean="0"/>
                        <a:t>sur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l’échelle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dépression</a:t>
                      </a:r>
                      <a:r>
                        <a:rPr lang="en-US" baseline="0" dirty="0" smtClean="0"/>
                        <a:t> de Hamilton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60 %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38,1 %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82 %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24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Forces et faiblesses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fr-CA" dirty="0"/>
          </a:p>
          <a:p>
            <a:r>
              <a:rPr lang="fr-CA" dirty="0" smtClean="0"/>
              <a:t>Faiblesses</a:t>
            </a:r>
          </a:p>
          <a:p>
            <a:pPr lvl="1"/>
            <a:r>
              <a:rPr lang="fr-CA" dirty="0" smtClean="0"/>
              <a:t>Petit échantillon</a:t>
            </a:r>
          </a:p>
          <a:p>
            <a:pPr lvl="1"/>
            <a:r>
              <a:rPr lang="fr-CA" dirty="0" smtClean="0"/>
              <a:t>Pas à l’aveugle</a:t>
            </a:r>
          </a:p>
          <a:p>
            <a:pPr lvl="1"/>
            <a:r>
              <a:rPr lang="fr-CA" dirty="0" smtClean="0"/>
              <a:t>Suivi sur 6 semaines</a:t>
            </a:r>
          </a:p>
          <a:p>
            <a:pPr lvl="1"/>
            <a:endParaRPr lang="en-CA" dirty="0"/>
          </a:p>
          <a:p>
            <a:pPr lvl="1"/>
            <a:endParaRPr lang="en-CA" dirty="0"/>
          </a:p>
          <a:p>
            <a:r>
              <a:rPr lang="fr-CA" dirty="0"/>
              <a:t>Forces</a:t>
            </a:r>
          </a:p>
          <a:p>
            <a:pPr lvl="1"/>
            <a:r>
              <a:rPr lang="fr-CA" dirty="0"/>
              <a:t>Bonne randomisation</a:t>
            </a:r>
          </a:p>
          <a:p>
            <a:pPr marL="411480" lvl="1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1138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Article 3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« </a:t>
            </a:r>
            <a:r>
              <a:rPr lang="fr-CA" dirty="0" err="1" smtClean="0"/>
              <a:t>Adjunctive</a:t>
            </a:r>
            <a:r>
              <a:rPr lang="fr-CA" dirty="0" smtClean="0"/>
              <a:t> Bright Light in Non-</a:t>
            </a:r>
            <a:r>
              <a:rPr lang="fr-CA" dirty="0" err="1" smtClean="0"/>
              <a:t>Seasonal</a:t>
            </a:r>
            <a:r>
              <a:rPr lang="fr-CA" dirty="0" smtClean="0"/>
              <a:t> Major </a:t>
            </a:r>
            <a:r>
              <a:rPr lang="fr-CA" dirty="0" err="1" smtClean="0"/>
              <a:t>Depression</a:t>
            </a:r>
            <a:r>
              <a:rPr lang="fr-CA" dirty="0" smtClean="0"/>
              <a:t> » </a:t>
            </a:r>
          </a:p>
          <a:p>
            <a:endParaRPr lang="fr-CA" dirty="0" smtClean="0"/>
          </a:p>
          <a:p>
            <a:pPr lvl="1"/>
            <a:r>
              <a:rPr lang="fr-CA" dirty="0"/>
              <a:t>Essai clinique randomisé à double </a:t>
            </a:r>
            <a:r>
              <a:rPr lang="fr-CA" dirty="0" smtClean="0"/>
              <a:t>aveugle</a:t>
            </a:r>
          </a:p>
          <a:p>
            <a:pPr lvl="1"/>
            <a:r>
              <a:rPr lang="fr-CA" dirty="0" smtClean="0"/>
              <a:t>Population Adultes</a:t>
            </a:r>
            <a:endParaRPr lang="fr-CA" dirty="0"/>
          </a:p>
          <a:p>
            <a:pPr lvl="1"/>
            <a:r>
              <a:rPr lang="fr-CA" dirty="0" smtClean="0"/>
              <a:t>2 </a:t>
            </a:r>
            <a:r>
              <a:rPr lang="fr-CA" dirty="0"/>
              <a:t>groupes :</a:t>
            </a:r>
          </a:p>
          <a:p>
            <a:pPr lvl="2"/>
            <a:r>
              <a:rPr lang="fr-CA" dirty="0"/>
              <a:t>1) Luminothérapie + </a:t>
            </a:r>
            <a:r>
              <a:rPr lang="fr-CA" dirty="0" err="1" smtClean="0"/>
              <a:t>Sertraline</a:t>
            </a:r>
            <a:endParaRPr lang="fr-CA" dirty="0"/>
          </a:p>
          <a:p>
            <a:pPr lvl="2"/>
            <a:r>
              <a:rPr lang="fr-CA" dirty="0" smtClean="0"/>
              <a:t>2) Lumière rouge + </a:t>
            </a:r>
            <a:r>
              <a:rPr lang="fr-CA" dirty="0" err="1" smtClean="0"/>
              <a:t>sertraline</a:t>
            </a:r>
            <a:endParaRPr lang="fr-CA" dirty="0" smtClean="0"/>
          </a:p>
          <a:p>
            <a:pPr lvl="1"/>
            <a:r>
              <a:rPr lang="fr-CA" dirty="0" smtClean="0"/>
              <a:t>N = 102 patients</a:t>
            </a:r>
          </a:p>
          <a:p>
            <a:pPr lvl="1"/>
            <a:r>
              <a:rPr lang="fr-CA" dirty="0" smtClean="0"/>
              <a:t>Durée </a:t>
            </a:r>
            <a:r>
              <a:rPr lang="fr-CA" dirty="0"/>
              <a:t>du </a:t>
            </a:r>
            <a:r>
              <a:rPr lang="fr-CA" dirty="0" smtClean="0"/>
              <a:t>suivi: 5 semaines</a:t>
            </a:r>
            <a:endParaRPr lang="fr-CA" dirty="0"/>
          </a:p>
          <a:p>
            <a:endParaRPr lang="fr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37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Dépression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Incidence à vie 21% au </a:t>
            </a:r>
            <a:r>
              <a:rPr lang="fr-CA" dirty="0"/>
              <a:t>É</a:t>
            </a:r>
            <a:r>
              <a:rPr lang="fr-CA" dirty="0" smtClean="0"/>
              <a:t>tats-Unis et 15 % dans le monde</a:t>
            </a:r>
          </a:p>
          <a:p>
            <a:endParaRPr lang="fr-CA" dirty="0" smtClean="0"/>
          </a:p>
          <a:p>
            <a:r>
              <a:rPr lang="fr-CA" dirty="0" smtClean="0"/>
              <a:t>Cause importante d’invalidité</a:t>
            </a:r>
          </a:p>
          <a:p>
            <a:endParaRPr lang="fr-CA" dirty="0"/>
          </a:p>
          <a:p>
            <a:r>
              <a:rPr lang="fr-CA" dirty="0" smtClean="0"/>
              <a:t>Associé avec déclin de la qualité de vie</a:t>
            </a:r>
            <a:endParaRPr lang="fr-CA" dirty="0"/>
          </a:p>
          <a:p>
            <a:endParaRPr lang="fr-CA" dirty="0" smtClean="0"/>
          </a:p>
          <a:p>
            <a:r>
              <a:rPr lang="fr-CA" dirty="0" smtClean="0"/>
              <a:t>Facteur de risque de mortalité par suicide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05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084546"/>
              </p:ext>
            </p:extLst>
          </p:nvPr>
        </p:nvGraphicFramePr>
        <p:xfrm>
          <a:off x="457200" y="1752600"/>
          <a:ext cx="82296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 + </a:t>
                      </a:r>
                      <a:r>
                        <a:rPr lang="en-US" dirty="0" err="1" smtClean="0"/>
                        <a:t>Luminothérapie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 +</a:t>
                      </a:r>
                      <a:r>
                        <a:rPr lang="en-US" baseline="0" dirty="0" smtClean="0"/>
                        <a:t> Lumière rouge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Diminution</a:t>
                      </a:r>
                      <a:r>
                        <a:rPr lang="en-US" baseline="0" dirty="0" smtClean="0"/>
                        <a:t> en % des points </a:t>
                      </a:r>
                      <a:r>
                        <a:rPr lang="en-US" baseline="0" dirty="0" err="1" smtClean="0"/>
                        <a:t>sur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l’échelle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dépression</a:t>
                      </a:r>
                      <a:r>
                        <a:rPr lang="en-US" baseline="0" dirty="0" smtClean="0"/>
                        <a:t> de Hamilton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59 %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47,5 %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66,7 %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40,7 %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41,7 %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14,8 %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6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290510"/>
              </p:ext>
            </p:extLst>
          </p:nvPr>
        </p:nvGraphicFramePr>
        <p:xfrm>
          <a:off x="457200" y="1752600"/>
          <a:ext cx="82296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 + </a:t>
                      </a:r>
                      <a:r>
                        <a:rPr lang="en-US" dirty="0" err="1" smtClean="0"/>
                        <a:t>Luminothérapie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 +</a:t>
                      </a:r>
                      <a:r>
                        <a:rPr lang="en-US" baseline="0" dirty="0" smtClean="0"/>
                        <a:t> Lumière rouge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Diminution</a:t>
                      </a:r>
                      <a:r>
                        <a:rPr lang="en-US" baseline="0" dirty="0" smtClean="0"/>
                        <a:t> en % des points </a:t>
                      </a:r>
                      <a:r>
                        <a:rPr lang="en-US" baseline="0" dirty="0" err="1" smtClean="0"/>
                        <a:t>sur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l’échelle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dépression</a:t>
                      </a:r>
                      <a:r>
                        <a:rPr lang="en-US" baseline="0" dirty="0" smtClean="0"/>
                        <a:t> de Hamilton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59 %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47,5 %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66,7 %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40,7 %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41,7 %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14,8 %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72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73839"/>
              </p:ext>
            </p:extLst>
          </p:nvPr>
        </p:nvGraphicFramePr>
        <p:xfrm>
          <a:off x="457200" y="1752600"/>
          <a:ext cx="82296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 + </a:t>
                      </a:r>
                      <a:r>
                        <a:rPr lang="en-US" dirty="0" err="1" smtClean="0"/>
                        <a:t>Luminothérapie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 +</a:t>
                      </a:r>
                      <a:r>
                        <a:rPr lang="en-US" baseline="0" dirty="0" smtClean="0"/>
                        <a:t> Lumière rouge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Diminution</a:t>
                      </a:r>
                      <a:r>
                        <a:rPr lang="en-US" baseline="0" dirty="0" smtClean="0"/>
                        <a:t> en % des points </a:t>
                      </a:r>
                      <a:r>
                        <a:rPr lang="en-US" baseline="0" dirty="0" err="1" smtClean="0"/>
                        <a:t>sur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l’échelle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dépression</a:t>
                      </a:r>
                      <a:r>
                        <a:rPr lang="en-US" baseline="0" dirty="0" smtClean="0"/>
                        <a:t> de Hamilton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59 %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47,5 %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66,7 %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40,7 %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41,7 %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14,8 %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04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550318"/>
              </p:ext>
            </p:extLst>
          </p:nvPr>
        </p:nvGraphicFramePr>
        <p:xfrm>
          <a:off x="457200" y="1752600"/>
          <a:ext cx="82296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 + </a:t>
                      </a:r>
                      <a:r>
                        <a:rPr lang="en-US" dirty="0" err="1" smtClean="0"/>
                        <a:t>Luminothérapie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Sertraline +</a:t>
                      </a:r>
                      <a:r>
                        <a:rPr lang="en-US" baseline="0" dirty="0" smtClean="0"/>
                        <a:t> Lumière rouge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Diminution</a:t>
                      </a:r>
                      <a:r>
                        <a:rPr lang="en-US" baseline="0" dirty="0" smtClean="0"/>
                        <a:t> en % des points </a:t>
                      </a:r>
                      <a:r>
                        <a:rPr lang="en-US" baseline="0" dirty="0" err="1" smtClean="0"/>
                        <a:t>sur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l’échelle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dépression</a:t>
                      </a:r>
                      <a:r>
                        <a:rPr lang="en-US" baseline="0" dirty="0" smtClean="0"/>
                        <a:t> de Hamilton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59 %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47,5 %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66,7 %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40,7 %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41,7 %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14,8 %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04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Forces et faiblesses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Forces</a:t>
            </a:r>
          </a:p>
          <a:p>
            <a:pPr lvl="1"/>
            <a:r>
              <a:rPr lang="fr-CA" dirty="0"/>
              <a:t>Bonne randomisation</a:t>
            </a:r>
          </a:p>
          <a:p>
            <a:pPr lvl="1"/>
            <a:r>
              <a:rPr lang="fr-CA" dirty="0"/>
              <a:t>Double aveugle</a:t>
            </a:r>
          </a:p>
          <a:p>
            <a:pPr lvl="1"/>
            <a:r>
              <a:rPr lang="fr-CA" dirty="0" smtClean="0"/>
              <a:t>Échantillon important</a:t>
            </a:r>
          </a:p>
          <a:p>
            <a:pPr lvl="1"/>
            <a:r>
              <a:rPr lang="fr-CA" dirty="0" smtClean="0"/>
              <a:t>Peu de perte au suivi (5%)</a:t>
            </a:r>
          </a:p>
          <a:p>
            <a:pPr lvl="1"/>
            <a:r>
              <a:rPr lang="fr-CA" dirty="0" smtClean="0"/>
              <a:t>Caractéristiques des patients comparables</a:t>
            </a:r>
          </a:p>
          <a:p>
            <a:pPr marL="411480" lvl="1" indent="0">
              <a:buNone/>
            </a:pPr>
            <a:endParaRPr lang="fr-CA" dirty="0"/>
          </a:p>
          <a:p>
            <a:r>
              <a:rPr lang="fr-CA" dirty="0" smtClean="0"/>
              <a:t>Faiblesse</a:t>
            </a:r>
            <a:endParaRPr lang="fr-CA" dirty="0"/>
          </a:p>
          <a:p>
            <a:pPr lvl="1"/>
            <a:r>
              <a:rPr lang="fr-CA" dirty="0" smtClean="0"/>
              <a:t>Luminothérapie perçu comme un bénéfice</a:t>
            </a:r>
            <a:endParaRPr lang="fr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423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Article 4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/>
          </a:bodyPr>
          <a:lstStyle/>
          <a:p>
            <a:r>
              <a:rPr lang="fr-CA" dirty="0" smtClean="0"/>
              <a:t>« Augmentation of </a:t>
            </a:r>
            <a:r>
              <a:rPr lang="fr-CA" dirty="0" err="1" smtClean="0"/>
              <a:t>Antidepressants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Bright Light </a:t>
            </a:r>
            <a:r>
              <a:rPr lang="fr-CA" dirty="0" err="1" smtClean="0"/>
              <a:t>Therapy</a:t>
            </a:r>
            <a:r>
              <a:rPr lang="fr-CA" dirty="0" smtClean="0"/>
              <a:t> in Patients </a:t>
            </a:r>
            <a:r>
              <a:rPr lang="fr-CA" dirty="0" err="1" smtClean="0"/>
              <a:t>with</a:t>
            </a:r>
            <a:r>
              <a:rPr lang="fr-CA" dirty="0" smtClean="0"/>
              <a:t> </a:t>
            </a:r>
            <a:r>
              <a:rPr lang="fr-CA" dirty="0" err="1" smtClean="0"/>
              <a:t>Comorbid</a:t>
            </a:r>
            <a:r>
              <a:rPr lang="fr-CA" dirty="0" smtClean="0"/>
              <a:t> </a:t>
            </a:r>
            <a:r>
              <a:rPr lang="fr-CA" dirty="0" err="1" smtClean="0"/>
              <a:t>Depression</a:t>
            </a:r>
            <a:r>
              <a:rPr lang="fr-CA" dirty="0" smtClean="0"/>
              <a:t> and Borderline </a:t>
            </a:r>
            <a:r>
              <a:rPr lang="fr-CA" dirty="0" err="1" smtClean="0"/>
              <a:t>Personality</a:t>
            </a:r>
            <a:r>
              <a:rPr lang="fr-CA" dirty="0" smtClean="0"/>
              <a:t> </a:t>
            </a:r>
            <a:r>
              <a:rPr lang="fr-CA" dirty="0" err="1" smtClean="0"/>
              <a:t>Disorder</a:t>
            </a:r>
            <a:r>
              <a:rPr lang="fr-CA" dirty="0" smtClean="0"/>
              <a:t> » </a:t>
            </a:r>
          </a:p>
          <a:p>
            <a:endParaRPr lang="fr-CA" dirty="0" smtClean="0"/>
          </a:p>
          <a:p>
            <a:pPr lvl="1"/>
            <a:r>
              <a:rPr lang="fr-CA" dirty="0" smtClean="0"/>
              <a:t>Essai Ouvert</a:t>
            </a:r>
          </a:p>
          <a:p>
            <a:pPr lvl="1"/>
            <a:r>
              <a:rPr lang="fr-CA" dirty="0" smtClean="0"/>
              <a:t>1 seule groupe, pas de groupe placebo</a:t>
            </a:r>
          </a:p>
          <a:p>
            <a:pPr lvl="2"/>
            <a:r>
              <a:rPr lang="fr-CA" dirty="0" smtClean="0"/>
              <a:t>23 patientes </a:t>
            </a:r>
            <a:r>
              <a:rPr lang="fr-CA" dirty="0" err="1" smtClean="0"/>
              <a:t>selectionnés</a:t>
            </a:r>
            <a:r>
              <a:rPr lang="fr-CA" dirty="0" smtClean="0"/>
              <a:t> à  semaine -6</a:t>
            </a:r>
          </a:p>
          <a:p>
            <a:pPr lvl="2"/>
            <a:r>
              <a:rPr lang="fr-CA" dirty="0" smtClean="0"/>
              <a:t>Semaine 0 : 17 patientes, 1 s’est retirée</a:t>
            </a:r>
            <a:endParaRPr lang="fr-CA" dirty="0"/>
          </a:p>
          <a:p>
            <a:pPr lvl="1"/>
            <a:r>
              <a:rPr lang="fr-CA" dirty="0"/>
              <a:t>N = </a:t>
            </a:r>
            <a:r>
              <a:rPr lang="fr-CA" dirty="0" smtClean="0"/>
              <a:t>16 patientes</a:t>
            </a:r>
          </a:p>
          <a:p>
            <a:pPr lvl="1"/>
            <a:r>
              <a:rPr lang="fr-CA" dirty="0" err="1" smtClean="0"/>
              <a:t>Paroxetine</a:t>
            </a:r>
            <a:r>
              <a:rPr lang="fr-CA" dirty="0" smtClean="0"/>
              <a:t> + luminothérapie</a:t>
            </a:r>
            <a:endParaRPr lang="fr-CA" dirty="0"/>
          </a:p>
          <a:p>
            <a:pPr lvl="1"/>
            <a:r>
              <a:rPr lang="fr-CA" dirty="0"/>
              <a:t>Durée du </a:t>
            </a:r>
            <a:r>
              <a:rPr lang="fr-CA" dirty="0" smtClean="0"/>
              <a:t>traitement combiné: 6 semaines</a:t>
            </a:r>
            <a:endParaRPr lang="fr-CA" dirty="0"/>
          </a:p>
          <a:p>
            <a:pPr marL="1051560" lvl="3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486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285515"/>
              </p:ext>
            </p:extLst>
          </p:nvPr>
        </p:nvGraphicFramePr>
        <p:xfrm>
          <a:off x="457200" y="1752600"/>
          <a:ext cx="8229600" cy="1656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</a:t>
                      </a:r>
                      <a:r>
                        <a:rPr lang="en-US" baseline="0" dirty="0" err="1" smtClean="0"/>
                        <a:t>e</a:t>
                      </a:r>
                      <a:r>
                        <a:rPr lang="en-US" baseline="0" dirty="0" smtClean="0"/>
                        <a:t> -6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(Paroxetine)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Semaine</a:t>
                      </a:r>
                      <a:r>
                        <a:rPr lang="en-US" dirty="0" smtClean="0"/>
                        <a:t> 0</a:t>
                      </a:r>
                    </a:p>
                    <a:p>
                      <a:r>
                        <a:rPr lang="en-US" dirty="0" smtClean="0"/>
                        <a:t>(paroxetine</a:t>
                      </a:r>
                      <a:r>
                        <a:rPr lang="en-US" baseline="0" dirty="0" smtClean="0"/>
                        <a:t> + </a:t>
                      </a:r>
                      <a:r>
                        <a:rPr lang="en-US" baseline="0" dirty="0" err="1" smtClean="0"/>
                        <a:t>Luminothérapie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Semaine</a:t>
                      </a:r>
                      <a:r>
                        <a:rPr lang="en-US" dirty="0" smtClean="0"/>
                        <a:t> 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2,68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797152"/>
            <a:ext cx="6377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HAMD: Hamilton psychiatric Rating Scale for depression</a:t>
            </a:r>
          </a:p>
          <a:p>
            <a:r>
              <a:rPr lang="en-US" dirty="0"/>
              <a:t>CGI : Clinical Global Impression </a:t>
            </a:r>
            <a:r>
              <a:rPr lang="en-US" dirty="0" smtClean="0"/>
              <a:t>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06537"/>
              </p:ext>
            </p:extLst>
          </p:nvPr>
        </p:nvGraphicFramePr>
        <p:xfrm>
          <a:off x="457200" y="1752600"/>
          <a:ext cx="8229600" cy="1656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</a:t>
                      </a:r>
                      <a:r>
                        <a:rPr lang="en-US" baseline="0" dirty="0" err="1" smtClean="0"/>
                        <a:t>e</a:t>
                      </a:r>
                      <a:r>
                        <a:rPr lang="en-US" baseline="0" dirty="0" smtClean="0"/>
                        <a:t> -6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(Paroxetine)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Semaine</a:t>
                      </a:r>
                      <a:r>
                        <a:rPr lang="en-US" dirty="0" smtClean="0"/>
                        <a:t> 0</a:t>
                      </a:r>
                    </a:p>
                    <a:p>
                      <a:r>
                        <a:rPr lang="en-US" dirty="0" smtClean="0"/>
                        <a:t>(paroxetine</a:t>
                      </a:r>
                      <a:r>
                        <a:rPr lang="en-US" baseline="0" dirty="0" smtClean="0"/>
                        <a:t> + </a:t>
                      </a:r>
                      <a:r>
                        <a:rPr lang="en-US" baseline="0" dirty="0" err="1" smtClean="0"/>
                        <a:t>Luminothérapie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Semaine</a:t>
                      </a:r>
                      <a:r>
                        <a:rPr lang="en-US" dirty="0" smtClean="0"/>
                        <a:t> 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24,63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24,50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2,68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797152"/>
            <a:ext cx="6377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HAMD: Hamilton psychiatric Rating Scale for depression</a:t>
            </a:r>
          </a:p>
          <a:p>
            <a:r>
              <a:rPr lang="en-US" dirty="0"/>
              <a:t>CGI : Clinical Global Impression </a:t>
            </a:r>
            <a:r>
              <a:rPr lang="en-US" dirty="0" smtClean="0"/>
              <a:t>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978835"/>
              </p:ext>
            </p:extLst>
          </p:nvPr>
        </p:nvGraphicFramePr>
        <p:xfrm>
          <a:off x="457200" y="1752600"/>
          <a:ext cx="8229600" cy="1656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</a:t>
                      </a:r>
                      <a:r>
                        <a:rPr lang="en-US" baseline="0" dirty="0" err="1" smtClean="0"/>
                        <a:t>e</a:t>
                      </a:r>
                      <a:r>
                        <a:rPr lang="en-US" baseline="0" dirty="0" smtClean="0"/>
                        <a:t> -6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(Paroxetine)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Semaine</a:t>
                      </a:r>
                      <a:r>
                        <a:rPr lang="en-US" dirty="0" smtClean="0"/>
                        <a:t> 0</a:t>
                      </a:r>
                    </a:p>
                    <a:p>
                      <a:r>
                        <a:rPr lang="en-US" dirty="0" smtClean="0"/>
                        <a:t>(paroxetine</a:t>
                      </a:r>
                      <a:r>
                        <a:rPr lang="en-US" baseline="0" dirty="0" smtClean="0"/>
                        <a:t> + </a:t>
                      </a:r>
                      <a:r>
                        <a:rPr lang="en-US" baseline="0" dirty="0" err="1" smtClean="0"/>
                        <a:t>Luminothérapie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Semaine</a:t>
                      </a:r>
                      <a:r>
                        <a:rPr lang="en-US" dirty="0" smtClean="0"/>
                        <a:t> 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5,06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5,19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2,68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797152"/>
            <a:ext cx="6377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HAMD: Hamilton psychiatric Rating Scale for depression</a:t>
            </a:r>
          </a:p>
          <a:p>
            <a:r>
              <a:rPr lang="en-US" dirty="0"/>
              <a:t>CGI : Clinical Global Impression </a:t>
            </a:r>
            <a:r>
              <a:rPr lang="en-US" dirty="0" smtClean="0"/>
              <a:t>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8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4115975"/>
              </p:ext>
            </p:extLst>
          </p:nvPr>
        </p:nvGraphicFramePr>
        <p:xfrm>
          <a:off x="457200" y="1752600"/>
          <a:ext cx="8229600" cy="1656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</a:t>
                      </a:r>
                      <a:r>
                        <a:rPr lang="en-US" baseline="0" dirty="0" err="1" smtClean="0"/>
                        <a:t>e</a:t>
                      </a:r>
                      <a:r>
                        <a:rPr lang="en-US" baseline="0" dirty="0" smtClean="0"/>
                        <a:t> -6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(Paroxetine)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Semaine</a:t>
                      </a:r>
                      <a:r>
                        <a:rPr lang="en-US" dirty="0" smtClean="0"/>
                        <a:t> 0</a:t>
                      </a:r>
                    </a:p>
                    <a:p>
                      <a:r>
                        <a:rPr lang="en-US" dirty="0" smtClean="0"/>
                        <a:t>(paroxetine</a:t>
                      </a:r>
                      <a:r>
                        <a:rPr lang="en-US" baseline="0" dirty="0" smtClean="0"/>
                        <a:t> + </a:t>
                      </a:r>
                      <a:r>
                        <a:rPr lang="en-US" baseline="0" dirty="0" err="1" smtClean="0"/>
                        <a:t>Luminothérapie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Semaine</a:t>
                      </a:r>
                      <a:r>
                        <a:rPr lang="en-US" dirty="0" smtClean="0"/>
                        <a:t> 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24,50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10,94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2,68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797152"/>
            <a:ext cx="6377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HAMD: Hamilton psychiatric Rating Scale for depression</a:t>
            </a:r>
          </a:p>
          <a:p>
            <a:r>
              <a:rPr lang="en-US" dirty="0"/>
              <a:t>CGI : Clinical Global Impression </a:t>
            </a:r>
            <a:r>
              <a:rPr lang="en-US" dirty="0" smtClean="0"/>
              <a:t>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8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Dépression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Traitement : Antidépresseurs, Psychothérapie</a:t>
            </a:r>
          </a:p>
          <a:p>
            <a:endParaRPr lang="fr-CA" dirty="0"/>
          </a:p>
          <a:p>
            <a:r>
              <a:rPr lang="fr-CA" dirty="0" smtClean="0"/>
              <a:t>Antidépresseurs agissent en 4-6 semaines</a:t>
            </a:r>
          </a:p>
          <a:p>
            <a:pPr marL="114300" indent="0">
              <a:buNone/>
            </a:pPr>
            <a:endParaRPr lang="fr-CA" dirty="0" smtClean="0"/>
          </a:p>
          <a:p>
            <a:r>
              <a:rPr lang="fr-CA" dirty="0" smtClean="0"/>
              <a:t>Taux de rémission reste bas</a:t>
            </a:r>
          </a:p>
          <a:p>
            <a:endParaRPr lang="fr-CA" dirty="0"/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39511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386645"/>
              </p:ext>
            </p:extLst>
          </p:nvPr>
        </p:nvGraphicFramePr>
        <p:xfrm>
          <a:off x="457200" y="1752600"/>
          <a:ext cx="8229600" cy="1656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</a:t>
                      </a:r>
                      <a:r>
                        <a:rPr lang="en-US" baseline="0" dirty="0" err="1" smtClean="0"/>
                        <a:t>e</a:t>
                      </a:r>
                      <a:r>
                        <a:rPr lang="en-US" baseline="0" dirty="0" smtClean="0"/>
                        <a:t> -6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(Paroxetine)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Semaine</a:t>
                      </a:r>
                      <a:r>
                        <a:rPr lang="en-US" dirty="0" smtClean="0"/>
                        <a:t> 0</a:t>
                      </a:r>
                    </a:p>
                    <a:p>
                      <a:r>
                        <a:rPr lang="en-US" dirty="0" smtClean="0"/>
                        <a:t>(paroxetine</a:t>
                      </a:r>
                      <a:r>
                        <a:rPr lang="en-US" baseline="0" dirty="0" smtClean="0"/>
                        <a:t> + </a:t>
                      </a:r>
                      <a:r>
                        <a:rPr lang="en-US" baseline="0" dirty="0" err="1" smtClean="0"/>
                        <a:t>Luminothérapie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Semaine</a:t>
                      </a:r>
                      <a:r>
                        <a:rPr lang="en-US" dirty="0" smtClean="0"/>
                        <a:t> 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5,19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2,68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797152"/>
            <a:ext cx="6377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HAMD: Hamilton psychiatric Rating Scale for depression</a:t>
            </a:r>
          </a:p>
          <a:p>
            <a:r>
              <a:rPr lang="en-US" dirty="0"/>
              <a:t>CGI : Clinical Global Impression </a:t>
            </a:r>
            <a:r>
              <a:rPr lang="en-US" dirty="0" smtClean="0"/>
              <a:t>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Forces et faiblesses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Forces</a:t>
            </a:r>
          </a:p>
          <a:p>
            <a:pPr lvl="1"/>
            <a:r>
              <a:rPr lang="fr-CA" dirty="0" smtClean="0"/>
              <a:t>Pas de perte au suivi</a:t>
            </a:r>
          </a:p>
          <a:p>
            <a:pPr lvl="1"/>
            <a:r>
              <a:rPr lang="fr-CA" dirty="0" smtClean="0"/>
              <a:t>Patients avec un profil de résistance</a:t>
            </a:r>
          </a:p>
          <a:p>
            <a:pPr lvl="1"/>
            <a:endParaRPr lang="fr-CA" dirty="0"/>
          </a:p>
          <a:p>
            <a:r>
              <a:rPr lang="fr-CA" dirty="0" smtClean="0"/>
              <a:t>Faiblesse</a:t>
            </a:r>
            <a:endParaRPr lang="fr-CA" dirty="0"/>
          </a:p>
          <a:p>
            <a:pPr lvl="1"/>
            <a:r>
              <a:rPr lang="fr-CA" dirty="0" smtClean="0"/>
              <a:t>Effet placebo </a:t>
            </a:r>
          </a:p>
          <a:p>
            <a:pPr lvl="1"/>
            <a:r>
              <a:rPr lang="fr-CA" dirty="0" smtClean="0"/>
              <a:t>Non aveugle </a:t>
            </a:r>
          </a:p>
          <a:p>
            <a:pPr lvl="1"/>
            <a:r>
              <a:rPr lang="fr-CA" dirty="0" smtClean="0"/>
              <a:t>Petit échantillon</a:t>
            </a:r>
            <a:endParaRPr lang="fr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474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Conclusion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204792"/>
          </a:xfrm>
        </p:spPr>
        <p:txBody>
          <a:bodyPr>
            <a:normAutofit/>
          </a:bodyPr>
          <a:lstStyle/>
          <a:p>
            <a:r>
              <a:rPr lang="fr-CA" dirty="0"/>
              <a:t>Les études estiment </a:t>
            </a:r>
            <a:r>
              <a:rPr lang="fr-CA" dirty="0" smtClean="0"/>
              <a:t>que la luminothérapie à lumière vive de 10 000 lux pendant au moins 30 minutes à chaque jour peut réduire les symptômes de la dépression à caractère non saisonnier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787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Qu’est ce que je dirais à mes patients?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La luminothérapie est un traitement qui est sécuritaire et efficace</a:t>
            </a:r>
          </a:p>
          <a:p>
            <a:endParaRPr lang="fr-CA" dirty="0"/>
          </a:p>
          <a:p>
            <a:r>
              <a:rPr lang="fr-CA" dirty="0" smtClean="0"/>
              <a:t>L’ajout à un ISRS </a:t>
            </a:r>
            <a:r>
              <a:rPr lang="fr-CA" dirty="0"/>
              <a:t>p</a:t>
            </a:r>
            <a:r>
              <a:rPr lang="fr-CA" dirty="0" smtClean="0"/>
              <a:t>eut améliorer les symptômes de la dépression non saisonnière</a:t>
            </a:r>
          </a:p>
          <a:p>
            <a:endParaRPr lang="fr-CA" dirty="0"/>
          </a:p>
          <a:p>
            <a:endParaRPr lang="fr-CA" dirty="0"/>
          </a:p>
          <a:p>
            <a:pPr lvl="1"/>
            <a:endParaRPr lang="fr-CA" dirty="0" smtClean="0"/>
          </a:p>
          <a:p>
            <a:pPr marL="41148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264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Références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1200" dirty="0" err="1" smtClean="0"/>
              <a:t>Prasko</a:t>
            </a:r>
            <a:r>
              <a:rPr lang="en-CA" sz="1200" dirty="0" smtClean="0"/>
              <a:t> J, et al; Augmentation of Antidepressants with Bright light therapy in patients with comorbid depression and borderline personality disorder. PubMed PMID: </a:t>
            </a:r>
            <a:r>
              <a:rPr lang="en-US" sz="1200" dirty="0" smtClean="0"/>
              <a:t>2010 </a:t>
            </a:r>
            <a:r>
              <a:rPr lang="en-US" sz="1200" dirty="0"/>
              <a:t>Dec;154(4):355-61</a:t>
            </a:r>
            <a:r>
              <a:rPr lang="en-US" sz="1200" dirty="0" smtClean="0"/>
              <a:t>.</a:t>
            </a:r>
          </a:p>
          <a:p>
            <a:endParaRPr lang="fr-CA" sz="1200" dirty="0" smtClean="0"/>
          </a:p>
          <a:p>
            <a:r>
              <a:rPr lang="en-CA" sz="1200" dirty="0" smtClean="0"/>
              <a:t>LAM RW, et al; </a:t>
            </a:r>
            <a:r>
              <a:rPr lang="fr-CA" sz="1200" dirty="0" err="1"/>
              <a:t>Efficacy</a:t>
            </a:r>
            <a:r>
              <a:rPr lang="fr-CA" sz="1200" dirty="0"/>
              <a:t> of Bright Light </a:t>
            </a:r>
            <a:r>
              <a:rPr lang="fr-CA" sz="1200" dirty="0" err="1"/>
              <a:t>Treatment</a:t>
            </a:r>
            <a:r>
              <a:rPr lang="fr-CA" sz="1200" dirty="0"/>
              <a:t>, </a:t>
            </a:r>
            <a:r>
              <a:rPr lang="fr-CA" sz="1200" dirty="0" err="1"/>
              <a:t>Fluoxetine</a:t>
            </a:r>
            <a:r>
              <a:rPr lang="fr-CA" sz="1200" dirty="0"/>
              <a:t>, and the </a:t>
            </a:r>
            <a:r>
              <a:rPr lang="fr-CA" sz="1200" dirty="0" err="1"/>
              <a:t>Combination</a:t>
            </a:r>
            <a:r>
              <a:rPr lang="fr-CA" sz="1200" dirty="0"/>
              <a:t> in Patients </a:t>
            </a:r>
            <a:r>
              <a:rPr lang="fr-CA" sz="1200" dirty="0" err="1"/>
              <a:t>with</a:t>
            </a:r>
            <a:r>
              <a:rPr lang="fr-CA" sz="1200" dirty="0"/>
              <a:t> </a:t>
            </a:r>
            <a:r>
              <a:rPr lang="fr-CA" sz="1200" dirty="0" err="1"/>
              <a:t>Nonseasonal</a:t>
            </a:r>
            <a:r>
              <a:rPr lang="fr-CA" sz="1200" dirty="0"/>
              <a:t> Major </a:t>
            </a:r>
            <a:r>
              <a:rPr lang="fr-CA" sz="1200" dirty="0" err="1"/>
              <a:t>Depressive</a:t>
            </a:r>
            <a:r>
              <a:rPr lang="fr-CA" sz="1200" dirty="0"/>
              <a:t> </a:t>
            </a:r>
            <a:r>
              <a:rPr lang="fr-CA" sz="1200" dirty="0" err="1"/>
              <a:t>Disorder</a:t>
            </a:r>
            <a:r>
              <a:rPr lang="en-CA" sz="1200" dirty="0" smtClean="0"/>
              <a:t>. </a:t>
            </a:r>
            <a:r>
              <a:rPr lang="fr-FR" sz="1200" dirty="0"/>
              <a:t>2016 Jan;73(1):56-63. </a:t>
            </a:r>
            <a:r>
              <a:rPr lang="fr-FR" sz="1200" dirty="0" err="1"/>
              <a:t>doi</a:t>
            </a:r>
            <a:r>
              <a:rPr lang="fr-FR" sz="1200" dirty="0"/>
              <a:t>: 10.1001/jamapsychiatry.2015.2235.</a:t>
            </a:r>
            <a:endParaRPr lang="en-CA" sz="1200" dirty="0" smtClean="0"/>
          </a:p>
          <a:p>
            <a:endParaRPr lang="fr-CA" sz="1200" dirty="0"/>
          </a:p>
          <a:p>
            <a:r>
              <a:rPr lang="en-CA" sz="1200" dirty="0" err="1" smtClean="0"/>
              <a:t>Guducu</a:t>
            </a:r>
            <a:r>
              <a:rPr lang="en-CA" sz="1200" dirty="0" smtClean="0"/>
              <a:t> F, et al; </a:t>
            </a:r>
            <a:r>
              <a:rPr lang="fr-CA" sz="1200" dirty="0" err="1"/>
              <a:t>Combination</a:t>
            </a:r>
            <a:r>
              <a:rPr lang="fr-CA" sz="1200" dirty="0"/>
              <a:t> </a:t>
            </a:r>
            <a:r>
              <a:rPr lang="fr-CA" sz="1200" dirty="0" err="1"/>
              <a:t>Therapy</a:t>
            </a:r>
            <a:r>
              <a:rPr lang="fr-CA" sz="1200" dirty="0"/>
              <a:t> </a:t>
            </a:r>
            <a:r>
              <a:rPr lang="fr-CA" sz="1200" dirty="0" err="1"/>
              <a:t>Using</a:t>
            </a:r>
            <a:r>
              <a:rPr lang="fr-CA" sz="1200" dirty="0"/>
              <a:t> </a:t>
            </a:r>
            <a:r>
              <a:rPr lang="fr-CA" sz="1200" dirty="0" err="1"/>
              <a:t>Sertraline</a:t>
            </a:r>
            <a:r>
              <a:rPr lang="fr-CA" sz="1200" dirty="0"/>
              <a:t> </a:t>
            </a:r>
            <a:r>
              <a:rPr lang="fr-CA" sz="1200" dirty="0" err="1"/>
              <a:t>with</a:t>
            </a:r>
            <a:r>
              <a:rPr lang="fr-CA" sz="1200" dirty="0"/>
              <a:t> </a:t>
            </a:r>
            <a:r>
              <a:rPr lang="fr-CA" sz="1200" dirty="0" err="1"/>
              <a:t>Sleep</a:t>
            </a:r>
            <a:r>
              <a:rPr lang="fr-CA" sz="1200" dirty="0"/>
              <a:t> </a:t>
            </a:r>
            <a:r>
              <a:rPr lang="fr-CA" sz="1200" dirty="0" err="1"/>
              <a:t>Deprivation</a:t>
            </a:r>
            <a:r>
              <a:rPr lang="fr-CA" sz="1200" dirty="0"/>
              <a:t> and Light </a:t>
            </a:r>
            <a:r>
              <a:rPr lang="fr-CA" sz="1200" dirty="0" err="1"/>
              <a:t>Therapy</a:t>
            </a:r>
            <a:r>
              <a:rPr lang="fr-CA" sz="1200" dirty="0"/>
              <a:t> </a:t>
            </a:r>
            <a:r>
              <a:rPr lang="fr-CA" sz="1200" dirty="0" err="1"/>
              <a:t>Compared</a:t>
            </a:r>
            <a:r>
              <a:rPr lang="fr-CA" sz="1200" dirty="0"/>
              <a:t> to </a:t>
            </a:r>
            <a:r>
              <a:rPr lang="fr-CA" sz="1200" dirty="0" err="1"/>
              <a:t>Sertraline</a:t>
            </a:r>
            <a:r>
              <a:rPr lang="fr-CA" sz="1200" dirty="0"/>
              <a:t> </a:t>
            </a:r>
            <a:r>
              <a:rPr lang="fr-CA" sz="1200" dirty="0" err="1"/>
              <a:t>Monotherapy</a:t>
            </a:r>
            <a:r>
              <a:rPr lang="fr-CA" sz="1200" dirty="0"/>
              <a:t> for Major </a:t>
            </a:r>
            <a:r>
              <a:rPr lang="fr-CA" sz="1200" dirty="0" err="1"/>
              <a:t>Depressive</a:t>
            </a:r>
            <a:r>
              <a:rPr lang="fr-CA" sz="1200" dirty="0"/>
              <a:t> </a:t>
            </a:r>
            <a:r>
              <a:rPr lang="fr-CA" sz="1200" dirty="0" err="1" smtClean="0"/>
              <a:t>Disorder</a:t>
            </a:r>
            <a:r>
              <a:rPr lang="fr-CA" sz="1200" dirty="0" smtClean="0"/>
              <a:t>. </a:t>
            </a:r>
            <a:r>
              <a:rPr lang="en-CA" sz="1200" dirty="0"/>
              <a:t>PubMed PMID</a:t>
            </a:r>
            <a:r>
              <a:rPr lang="fr-CA" sz="1200" dirty="0" smtClean="0"/>
              <a:t> </a:t>
            </a:r>
            <a:r>
              <a:rPr lang="en-US" sz="1200" dirty="0"/>
              <a:t>2005 Winter;16(4):245-51.</a:t>
            </a:r>
            <a:endParaRPr lang="fr-CA" sz="1200" dirty="0" smtClean="0"/>
          </a:p>
          <a:p>
            <a:endParaRPr lang="fr-CA" sz="1200" dirty="0"/>
          </a:p>
          <a:p>
            <a:r>
              <a:rPr lang="en-CA" sz="1200" dirty="0" err="1" smtClean="0"/>
              <a:t>Martiny</a:t>
            </a:r>
            <a:r>
              <a:rPr lang="en-CA" sz="1200" dirty="0" smtClean="0"/>
              <a:t> K, et al. </a:t>
            </a:r>
            <a:r>
              <a:rPr lang="fr-CA" sz="1200" dirty="0" err="1"/>
              <a:t>Adjunctive</a:t>
            </a:r>
            <a:r>
              <a:rPr lang="fr-CA" sz="1200" dirty="0"/>
              <a:t> Bright Light in Non-</a:t>
            </a:r>
            <a:r>
              <a:rPr lang="fr-CA" sz="1200" dirty="0" err="1"/>
              <a:t>Seasonal</a:t>
            </a:r>
            <a:r>
              <a:rPr lang="fr-CA" sz="1200" dirty="0"/>
              <a:t> Major </a:t>
            </a:r>
            <a:r>
              <a:rPr lang="fr-CA" sz="1200" dirty="0" err="1"/>
              <a:t>Depression</a:t>
            </a:r>
            <a:r>
              <a:rPr lang="en-CA" sz="1200" dirty="0"/>
              <a:t>. PubMed </a:t>
            </a:r>
            <a:r>
              <a:rPr lang="en-CA" sz="1200" dirty="0" smtClean="0"/>
              <a:t>PMID</a:t>
            </a:r>
            <a:r>
              <a:rPr lang="fr-CA" sz="1200" dirty="0" smtClean="0"/>
              <a:t> </a:t>
            </a:r>
            <a:r>
              <a:rPr lang="en-US" sz="1200" dirty="0" smtClean="0"/>
              <a:t>2005 </a:t>
            </a:r>
            <a:r>
              <a:rPr lang="en-US" sz="1200" dirty="0"/>
              <a:t>Jun;111(6):453-9.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698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Luminothérapie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Traitement non pharmacologique</a:t>
            </a:r>
          </a:p>
          <a:p>
            <a:endParaRPr lang="fr-CA" dirty="0"/>
          </a:p>
          <a:p>
            <a:r>
              <a:rPr lang="fr-CA" dirty="0" smtClean="0"/>
              <a:t>Bien toléré</a:t>
            </a:r>
          </a:p>
          <a:p>
            <a:endParaRPr lang="fr-CA" dirty="0"/>
          </a:p>
          <a:p>
            <a:r>
              <a:rPr lang="fr-CA" dirty="0" smtClean="0"/>
              <a:t>Action rapide (3-4 jours </a:t>
            </a:r>
            <a:r>
              <a:rPr lang="fr-CA" dirty="0" err="1" smtClean="0"/>
              <a:t>seulements</a:t>
            </a:r>
            <a:r>
              <a:rPr lang="fr-CA" dirty="0" smtClean="0"/>
              <a:t> certaines études)</a:t>
            </a:r>
          </a:p>
          <a:p>
            <a:endParaRPr lang="fr-CA" dirty="0"/>
          </a:p>
          <a:p>
            <a:r>
              <a:rPr lang="fr-CA" dirty="0" smtClean="0"/>
              <a:t>Corrige le rythme circadien</a:t>
            </a:r>
          </a:p>
          <a:p>
            <a:endParaRPr lang="fr-CA" dirty="0"/>
          </a:p>
          <a:p>
            <a:r>
              <a:rPr lang="fr-CA" dirty="0" smtClean="0"/>
              <a:t>Réduit la sécrétion de mélatonine nocturne</a:t>
            </a:r>
            <a:endParaRPr lang="fr-CA" dirty="0"/>
          </a:p>
          <a:p>
            <a:pPr lvl="1"/>
            <a:r>
              <a:rPr lang="fr-CA" dirty="0" smtClean="0"/>
              <a:t>Certaines études ont démontré une plus grande sécrétion de mélatonine nocturne chez les patients atteints de dépression saisonnière pendant l’hiver</a:t>
            </a:r>
          </a:p>
          <a:p>
            <a:pPr marL="114300" indent="0">
              <a:buNone/>
            </a:pPr>
            <a:endParaRPr lang="fr-CA" dirty="0" smtClean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017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Luminothérapie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fr-CA" dirty="0"/>
          </a:p>
          <a:p>
            <a:r>
              <a:rPr lang="fr-CA" dirty="0" smtClean="0"/>
              <a:t>Efficacité prouvé pour la dépression à caractère saisonnier</a:t>
            </a:r>
          </a:p>
          <a:p>
            <a:endParaRPr lang="fr-CA" dirty="0" smtClean="0"/>
          </a:p>
          <a:p>
            <a:r>
              <a:rPr lang="fr-CA" dirty="0" smtClean="0"/>
              <a:t>Certaines études ont démontré l’</a:t>
            </a:r>
            <a:r>
              <a:rPr lang="fr-CA" dirty="0" err="1"/>
              <a:t>é</a:t>
            </a:r>
            <a:r>
              <a:rPr lang="fr-CA" dirty="0" err="1" smtClean="0"/>
              <a:t>fficacité</a:t>
            </a:r>
            <a:r>
              <a:rPr lang="fr-CA" dirty="0" smtClean="0"/>
              <a:t> de la luminothérapie en monothérapie pour le traitement de la dépression non saisonnière</a:t>
            </a:r>
          </a:p>
          <a:p>
            <a:pPr marL="114300" indent="0">
              <a:buNone/>
            </a:pPr>
            <a:endParaRPr lang="fr-CA" dirty="0" smtClean="0"/>
          </a:p>
          <a:p>
            <a:r>
              <a:rPr lang="fr-CA" dirty="0" smtClean="0"/>
              <a:t>La luminothérapie est rarement prescrite par les médecins de famille</a:t>
            </a:r>
          </a:p>
          <a:p>
            <a:pPr marL="411480" lvl="1" indent="0">
              <a:buNone/>
            </a:pPr>
            <a:endParaRPr lang="fr-CA" dirty="0" smtClean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050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700808"/>
            <a:ext cx="72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3600" b="1" dirty="0" smtClean="0"/>
              <a:t>Est-ce que la luminothérapie ajouté à la pharmacothérapie </a:t>
            </a:r>
            <a:r>
              <a:rPr lang="fr-CA" sz="3600" b="1" dirty="0"/>
              <a:t>pour le traitement de la dépression non </a:t>
            </a:r>
            <a:r>
              <a:rPr lang="fr-CA" sz="3600" b="1" dirty="0" smtClean="0"/>
              <a:t>saisonnière est une approche efficace?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348132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PICO</a:t>
            </a:r>
            <a:endParaRPr lang="en-CA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46810"/>
              </p:ext>
            </p:extLst>
          </p:nvPr>
        </p:nvGraphicFramePr>
        <p:xfrm>
          <a:off x="467544" y="162880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028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méthodologie</a:t>
            </a:r>
            <a:endParaRPr lang="en-CA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090651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622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critères</a:t>
            </a:r>
            <a:r>
              <a:rPr lang="en-US" dirty="0" smtClean="0"/>
              <a:t> </a:t>
            </a:r>
            <a:r>
              <a:rPr lang="en-US" dirty="0" err="1" smtClean="0"/>
              <a:t>d’inclusions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 </a:t>
            </a:r>
            <a:r>
              <a:rPr lang="en-US" dirty="0" err="1" smtClean="0"/>
              <a:t>âgée</a:t>
            </a:r>
            <a:r>
              <a:rPr lang="en-US" dirty="0" smtClean="0"/>
              <a:t> de plus de 18 </a:t>
            </a:r>
            <a:r>
              <a:rPr lang="en-US" dirty="0" err="1" smtClean="0"/>
              <a:t>ans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Troubles </a:t>
            </a:r>
            <a:r>
              <a:rPr lang="en-US" dirty="0" err="1" smtClean="0"/>
              <a:t>dépressifs</a:t>
            </a:r>
            <a:r>
              <a:rPr lang="en-US" dirty="0" smtClean="0"/>
              <a:t> </a:t>
            </a:r>
            <a:r>
              <a:rPr lang="en-US" dirty="0" err="1" smtClean="0"/>
              <a:t>majeurs</a:t>
            </a:r>
            <a:r>
              <a:rPr lang="en-US" dirty="0" smtClean="0"/>
              <a:t> </a:t>
            </a:r>
            <a:r>
              <a:rPr lang="en-US" dirty="0" err="1" smtClean="0"/>
              <a:t>selon</a:t>
            </a:r>
            <a:r>
              <a:rPr lang="en-US" dirty="0" smtClean="0"/>
              <a:t> le DSM4</a:t>
            </a:r>
          </a:p>
          <a:p>
            <a:endParaRPr lang="en-US" dirty="0"/>
          </a:p>
          <a:p>
            <a:r>
              <a:rPr lang="en-US" dirty="0" err="1" smtClean="0"/>
              <a:t>Luminothérapie</a:t>
            </a:r>
            <a:r>
              <a:rPr lang="en-US" dirty="0" smtClean="0"/>
              <a:t> de 10 000 lux</a:t>
            </a:r>
          </a:p>
          <a:p>
            <a:endParaRPr lang="en-US" dirty="0"/>
          </a:p>
          <a:p>
            <a:r>
              <a:rPr lang="en-US" dirty="0" err="1" smtClean="0"/>
              <a:t>Antidépresseurs</a:t>
            </a:r>
            <a:r>
              <a:rPr lang="en-US" dirty="0" smtClean="0"/>
              <a:t> : ISRS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646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4628</TotalTime>
  <Words>2438</Words>
  <Application>Microsoft Office PowerPoint</Application>
  <PresentationFormat>Affichage à l'écran (4:3)</PresentationFormat>
  <Paragraphs>643</Paragraphs>
  <Slides>34</Slides>
  <Notes>33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9" baseType="lpstr">
      <vt:lpstr>Arial</vt:lpstr>
      <vt:lpstr>Book Antiqua</vt:lpstr>
      <vt:lpstr>Calibri</vt:lpstr>
      <vt:lpstr>Century Gothic</vt:lpstr>
      <vt:lpstr>Apothicaire</vt:lpstr>
      <vt:lpstr>La luminothérapie en combinaison avec la pharmacothérapie pour le traitement de la dépression non saisonnière  Hadi krayem R1 Médecine familiale UMF Notre-Dame</vt:lpstr>
      <vt:lpstr>Dépression</vt:lpstr>
      <vt:lpstr>Dépression</vt:lpstr>
      <vt:lpstr>Luminothérapie</vt:lpstr>
      <vt:lpstr>Luminothérapie</vt:lpstr>
      <vt:lpstr>Présentation PowerPoint</vt:lpstr>
      <vt:lpstr>PICO</vt:lpstr>
      <vt:lpstr>méthodologie</vt:lpstr>
      <vt:lpstr>critères d’inclusions</vt:lpstr>
      <vt:lpstr>critères d’exclusions</vt:lpstr>
      <vt:lpstr>Article 1</vt:lpstr>
      <vt:lpstr>Résultats</vt:lpstr>
      <vt:lpstr>Résultats</vt:lpstr>
      <vt:lpstr>Forces et faiblesses</vt:lpstr>
      <vt:lpstr>Article 2</vt:lpstr>
      <vt:lpstr>Résultats</vt:lpstr>
      <vt:lpstr>Résultats</vt:lpstr>
      <vt:lpstr>Forces et faiblesses</vt:lpstr>
      <vt:lpstr>Article 3</vt:lpstr>
      <vt:lpstr>Résultats</vt:lpstr>
      <vt:lpstr>Résultats</vt:lpstr>
      <vt:lpstr>Résultats</vt:lpstr>
      <vt:lpstr>Résultats</vt:lpstr>
      <vt:lpstr>Forces et faiblesses</vt:lpstr>
      <vt:lpstr>Article 4</vt:lpstr>
      <vt:lpstr>Résultats</vt:lpstr>
      <vt:lpstr>Résultats</vt:lpstr>
      <vt:lpstr>Résultats</vt:lpstr>
      <vt:lpstr>Résultats</vt:lpstr>
      <vt:lpstr>Résultats</vt:lpstr>
      <vt:lpstr>Forces et faiblesses</vt:lpstr>
      <vt:lpstr>Conclusion</vt:lpstr>
      <vt:lpstr>Qu’est ce que je dirais à mes patients?</vt:lpstr>
      <vt:lpstr>Références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Tammy</dc:creator>
  <cp:lastModifiedBy>Dagenais Danielle</cp:lastModifiedBy>
  <cp:revision>164</cp:revision>
  <cp:lastPrinted>2016-05-25T15:09:22Z</cp:lastPrinted>
  <dcterms:created xsi:type="dcterms:W3CDTF">2016-05-24T16:26:59Z</dcterms:created>
  <dcterms:modified xsi:type="dcterms:W3CDTF">2017-05-30T15:16:05Z</dcterms:modified>
</cp:coreProperties>
</file>