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76" r:id="rId4"/>
    <p:sldId id="258" r:id="rId5"/>
    <p:sldId id="259" r:id="rId6"/>
    <p:sldId id="268" r:id="rId7"/>
    <p:sldId id="284" r:id="rId8"/>
    <p:sldId id="273" r:id="rId9"/>
    <p:sldId id="278" r:id="rId10"/>
    <p:sldId id="262" r:id="rId11"/>
    <p:sldId id="279" r:id="rId12"/>
    <p:sldId id="266" r:id="rId13"/>
    <p:sldId id="280" r:id="rId14"/>
    <p:sldId id="270" r:id="rId15"/>
    <p:sldId id="281" r:id="rId16"/>
    <p:sldId id="264" r:id="rId17"/>
    <p:sldId id="282" r:id="rId18"/>
    <p:sldId id="277" r:id="rId19"/>
    <p:sldId id="261" r:id="rId20"/>
    <p:sldId id="272" r:id="rId21"/>
    <p:sldId id="283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99"/>
  </p:normalViewPr>
  <p:slideViewPr>
    <p:cSldViewPr snapToGrid="0" snapToObjects="1">
      <p:cViewPr varScale="1">
        <p:scale>
          <a:sx n="63" d="100"/>
          <a:sy n="63" d="100"/>
        </p:scale>
        <p:origin x="4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4957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 Saisissez une citation ici. »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2-10-superquadro_1631x2178.jpeg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(null)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émantine pour l’agitation en démence : une nouvelle piste?"/>
          <p:cNvSpPr txBox="1">
            <a:spLocks noGrp="1"/>
          </p:cNvSpPr>
          <p:nvPr>
            <p:ph type="title"/>
          </p:nvPr>
        </p:nvSpPr>
        <p:spPr>
          <a:xfrm>
            <a:off x="355600" y="1435100"/>
            <a:ext cx="6337300" cy="38862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38150">
              <a:defRPr sz="5400"/>
            </a:lvl1pPr>
          </a:lstStyle>
          <a:p>
            <a:r>
              <a:rPr dirty="0"/>
              <a:t>Mémantine </a:t>
            </a:r>
            <a:r>
              <a:rPr lang="fr-CA" dirty="0"/>
              <a:t>contre</a:t>
            </a:r>
            <a:r>
              <a:rPr dirty="0"/>
              <a:t> </a:t>
            </a:r>
            <a:r>
              <a:rPr dirty="0" err="1"/>
              <a:t>l’agitation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démence</a:t>
            </a:r>
            <a:r>
              <a:rPr dirty="0"/>
              <a:t> : </a:t>
            </a:r>
            <a:r>
              <a:rPr dirty="0" err="1"/>
              <a:t>une</a:t>
            </a:r>
            <a:r>
              <a:rPr dirty="0"/>
              <a:t> nouvelle </a:t>
            </a:r>
            <a:r>
              <a:rPr dirty="0" err="1"/>
              <a:t>piste</a:t>
            </a:r>
            <a:r>
              <a:rPr dirty="0"/>
              <a:t>?</a:t>
            </a:r>
          </a:p>
        </p:txBody>
      </p:sp>
      <p:sp>
        <p:nvSpPr>
          <p:cNvPr id="121" name="Antoine Giard R1…"/>
          <p:cNvSpPr txBox="1">
            <a:spLocks noGrp="1"/>
          </p:cNvSpPr>
          <p:nvPr>
            <p:ph type="body" sz="quarter" idx="1"/>
          </p:nvPr>
        </p:nvSpPr>
        <p:spPr>
          <a:xfrm>
            <a:off x="800100" y="5854700"/>
            <a:ext cx="5892800" cy="3886200"/>
          </a:xfrm>
          <a:prstGeom prst="rect">
            <a:avLst/>
          </a:prstGeom>
        </p:spPr>
        <p:txBody>
          <a:bodyPr/>
          <a:lstStyle/>
          <a:p>
            <a:r>
              <a:rPr dirty="0"/>
              <a:t>Antoine </a:t>
            </a:r>
            <a:r>
              <a:rPr dirty="0" err="1"/>
              <a:t>Giard</a:t>
            </a:r>
            <a:r>
              <a:rPr dirty="0"/>
              <a:t> R1</a:t>
            </a:r>
          </a:p>
          <a:p>
            <a:r>
              <a:rPr dirty="0"/>
              <a:t>Justine </a:t>
            </a:r>
            <a:r>
              <a:rPr dirty="0" err="1"/>
              <a:t>Lefèvre</a:t>
            </a:r>
            <a:r>
              <a:rPr dirty="0"/>
              <a:t> R1</a:t>
            </a:r>
          </a:p>
          <a:p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E01DC71-9378-AC47-BBCC-47CFEAFFC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400" y="873477"/>
            <a:ext cx="5156200" cy="790222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4347BD7-D824-854E-881C-B25A5AFC1E84}"/>
              </a:ext>
            </a:extLst>
          </p:cNvPr>
          <p:cNvSpPr txBox="1"/>
          <p:nvPr/>
        </p:nvSpPr>
        <p:spPr>
          <a:xfrm>
            <a:off x="10507855" y="8775700"/>
            <a:ext cx="1785745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fr-FR" sz="1200" dirty="0" err="1"/>
              <a:t>www.logement-seniors.com</a:t>
            </a:r>
            <a:endParaRPr kumimoji="0" lang="fr-FR" sz="1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45EB961-6258-3140-980E-DC31D7642B9C}"/>
              </a:ext>
            </a:extLst>
          </p:cNvPr>
          <p:cNvSpPr txBox="1"/>
          <p:nvPr/>
        </p:nvSpPr>
        <p:spPr>
          <a:xfrm>
            <a:off x="554124" y="4390142"/>
            <a:ext cx="5780107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Forces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sz="3200" dirty="0"/>
              <a:t>ERC, double aveugle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Bonne puissance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sz="3200" dirty="0"/>
              <a:t>Analyse en intention de traiter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Méthode de sélection et randomisation bien expliquées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91462A3-576F-D94E-B240-A48F60F1251C}"/>
              </a:ext>
            </a:extLst>
          </p:cNvPr>
          <p:cNvSpPr txBox="1"/>
          <p:nvPr/>
        </p:nvSpPr>
        <p:spPr>
          <a:xfrm>
            <a:off x="7123680" y="4390142"/>
            <a:ext cx="5498417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/>
              <a:t>Faiblesses</a:t>
            </a:r>
            <a:endParaRPr kumimoji="0" lang="fr-FR" sz="3200" b="1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sz="3200" dirty="0"/>
              <a:t>Critères d’exclusion exhaustifs (HTA mal contrôlée, convulsions, TCC, IM, etc.)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Financée par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Lundbeck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71ED207-8A51-D64D-A342-6A8C952D46AC}"/>
              </a:ext>
            </a:extLst>
          </p:cNvPr>
          <p:cNvSpPr txBox="1"/>
          <p:nvPr/>
        </p:nvSpPr>
        <p:spPr>
          <a:xfrm>
            <a:off x="684320" y="1437684"/>
            <a:ext cx="11640065" cy="176458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fr-FR" sz="3600" b="1" i="0" u="sng" strike="noStrike" cap="none" spc="0" normalizeH="0" baseline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Résultats</a:t>
            </a: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: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Pas de différence CMAI à 6 et 12 semaines</a:t>
            </a:r>
          </a:p>
          <a:p>
            <a:pPr marL="571500" indent="-571500">
              <a:buFont typeface="Symbol" pitchFamily="2" charset="2"/>
              <a:buChar char="¯"/>
            </a:pPr>
            <a:r>
              <a:rPr lang="fr-FR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NPI agitation/agressivité à 6 </a:t>
            </a:r>
            <a:r>
              <a:rPr lang="fr-FR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sem</a:t>
            </a:r>
            <a:endParaRPr lang="fr-FR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fr-FR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[-2,1 (-4,0 à -0,2) p=0,03]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pture d’écran 2018-05-10 à 21.18.36.png" descr="Capture d’écran 2018-05-10 à 21.18.36.png">
            <a:extLst>
              <a:ext uri="{FF2B5EF4-FFF2-40B4-BE49-F238E27FC236}">
                <a16:creationId xmlns:a16="http://schemas.microsoft.com/office/drawing/2014/main" xmlns="" id="{076A0957-BD2E-1044-8612-29B1EFA8C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750" y="540635"/>
            <a:ext cx="10585450" cy="463368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0DBC64A-A9E8-8444-953B-30965C473E4A}"/>
              </a:ext>
            </a:extLst>
          </p:cNvPr>
          <p:cNvSpPr txBox="1"/>
          <p:nvPr/>
        </p:nvSpPr>
        <p:spPr>
          <a:xfrm>
            <a:off x="457200" y="5414101"/>
            <a:ext cx="13004800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3200" dirty="0"/>
              <a:t>ERC à double aveugle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3200" dirty="0"/>
              <a:t>Canada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, n =369</a:t>
            </a:r>
          </a:p>
          <a:p>
            <a:pPr algn="l"/>
            <a:r>
              <a:rPr lang="fr-FR" sz="3200" dirty="0"/>
              <a:t>P : Maladie d’Alzheimer + agitation (</a:t>
            </a:r>
            <a:r>
              <a:rPr lang="fr-CA" sz="3200" dirty="0">
                <a:latin typeface="+mj-lt"/>
              </a:rPr>
              <a:t>NPI </a:t>
            </a:r>
            <a:r>
              <a:rPr lang="fr-CA" dirty="0">
                <a:sym typeface="Symbol" pitchFamily="2" charset="2"/>
              </a:rPr>
              <a:t> </a:t>
            </a:r>
            <a:r>
              <a:rPr lang="fr-CA" sz="3200" dirty="0"/>
              <a:t>I3 + NPI agitation </a:t>
            </a:r>
            <a:r>
              <a:rPr lang="fr-CA" dirty="0">
                <a:sym typeface="Symbol" pitchFamily="2" charset="2"/>
              </a:rPr>
              <a:t> 1)</a:t>
            </a:r>
            <a:endParaRPr lang="fr-CA" dirty="0"/>
          </a:p>
          <a:p>
            <a:pPr algn="l"/>
            <a:r>
              <a:rPr lang="fr-CA" sz="3200" dirty="0"/>
              <a:t>I : </a:t>
            </a:r>
            <a:r>
              <a:rPr lang="fr-CA" sz="3200" dirty="0" err="1"/>
              <a:t>Mémantine</a:t>
            </a:r>
            <a:r>
              <a:rPr lang="fr-CA" sz="3200" dirty="0"/>
              <a:t> </a:t>
            </a:r>
          </a:p>
          <a:p>
            <a:pPr algn="l"/>
            <a:r>
              <a:rPr lang="fr-CA" sz="3200" dirty="0"/>
              <a:t>C : Placebo (</a:t>
            </a:r>
            <a:r>
              <a:rPr lang="fr-CA" sz="3200" dirty="0" err="1"/>
              <a:t>IAChE</a:t>
            </a:r>
            <a:r>
              <a:rPr lang="fr-CA" sz="3200" dirty="0"/>
              <a:t> stable x &gt; 3 mois)</a:t>
            </a:r>
          </a:p>
          <a:p>
            <a:pPr algn="l"/>
            <a:r>
              <a:rPr lang="fr-CA" sz="3200" dirty="0"/>
              <a:t>O : Agitation (NPI à 4, 6, 12, 18 et 24 </a:t>
            </a:r>
            <a:r>
              <a:rPr lang="fr-CA" sz="3200" dirty="0" err="1"/>
              <a:t>sem</a:t>
            </a:r>
            <a:r>
              <a:rPr lang="fr-CA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0130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45EB961-6258-3140-980E-DC31D7642B9C}"/>
              </a:ext>
            </a:extLst>
          </p:cNvPr>
          <p:cNvSpPr txBox="1"/>
          <p:nvPr/>
        </p:nvSpPr>
        <p:spPr>
          <a:xfrm>
            <a:off x="658920" y="2359654"/>
            <a:ext cx="6373447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Forces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sz="3200" dirty="0"/>
              <a:t>ÉRC, double aveugle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91462A3-576F-D94E-B240-A48F60F1251C}"/>
              </a:ext>
            </a:extLst>
          </p:cNvPr>
          <p:cNvSpPr txBox="1"/>
          <p:nvPr/>
        </p:nvSpPr>
        <p:spPr>
          <a:xfrm>
            <a:off x="658920" y="3952194"/>
            <a:ext cx="12020760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/>
              <a:t>Faiblesses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  <a:p>
            <a:pPr marL="571500" indent="-571500" algn="l">
              <a:buFontTx/>
              <a:buChar char="-"/>
            </a:pPr>
            <a:r>
              <a:rPr lang="fr-FR" sz="3200" dirty="0"/>
              <a:t>Puissance insuffisante – échantillon trop petit, étude terminée précocement</a:t>
            </a:r>
          </a:p>
          <a:p>
            <a:pPr marL="571500" indent="-571500" algn="l">
              <a:buFontTx/>
              <a:buChar char="-"/>
            </a:pPr>
            <a:r>
              <a:rPr lang="fr-FR" sz="3200" b="1" dirty="0"/>
              <a:t>Randomisation par le sponsor, recrutement par les auteurs</a:t>
            </a:r>
          </a:p>
          <a:p>
            <a:pPr marL="571500" indent="-571500" algn="l">
              <a:buFontTx/>
              <a:buChar char="-"/>
            </a:pPr>
            <a:r>
              <a:rPr lang="fr-FR" sz="3200" dirty="0"/>
              <a:t>Groupes </a:t>
            </a:r>
            <a:r>
              <a:rPr lang="fr-CA" sz="3200" dirty="0">
                <a:sym typeface="Symbol" pitchFamily="2" charset="2"/>
              </a:rPr>
              <a:t></a:t>
            </a:r>
            <a:r>
              <a:rPr lang="fr-CA" sz="3200" dirty="0"/>
              <a:t> similaires (gr </a:t>
            </a:r>
            <a:r>
              <a:rPr lang="fr-CA" sz="3200" dirty="0" err="1"/>
              <a:t>mémantine</a:t>
            </a:r>
            <a:r>
              <a:rPr lang="fr-CA" sz="3200" dirty="0"/>
              <a:t> reçoit + d’antipsychotiques)</a:t>
            </a:r>
          </a:p>
          <a:p>
            <a:pPr marL="571500" indent="-571500" algn="l">
              <a:buFontTx/>
              <a:buChar char="-"/>
            </a:pPr>
            <a:r>
              <a:rPr lang="fr-FR" sz="3200" dirty="0"/>
              <a:t>Analyse per protocole – peut détruire la comparabilité des groupes</a:t>
            </a:r>
          </a:p>
          <a:p>
            <a:pPr marL="571500" indent="-571500" algn="l">
              <a:buFontTx/>
              <a:buChar char="-"/>
            </a:pPr>
            <a:r>
              <a:rPr lang="fr-FR" sz="3200" dirty="0"/>
              <a:t>Financée par </a:t>
            </a:r>
            <a:r>
              <a:rPr lang="fr-FR" sz="3200" dirty="0" err="1"/>
              <a:t>Lundbeck</a:t>
            </a:r>
            <a:r>
              <a:rPr lang="fr-FR" sz="3200" dirty="0"/>
              <a:t>, auteurs employés à temps plein</a:t>
            </a:r>
          </a:p>
          <a:p>
            <a:pPr marL="571500" indent="-571500" algn="l">
              <a:buFontTx/>
              <a:buChar char="-"/>
            </a:pPr>
            <a:r>
              <a:rPr lang="fr-FR" sz="3200" dirty="0"/>
              <a:t>Critères d’exclusion exhaustifs (ex : démence compliquée d’une autre maladie organique)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DBD8DD6-2E8D-C34F-B17D-C27C20509590}"/>
              </a:ext>
            </a:extLst>
          </p:cNvPr>
          <p:cNvSpPr txBox="1"/>
          <p:nvPr/>
        </p:nvSpPr>
        <p:spPr>
          <a:xfrm>
            <a:off x="849267" y="825847"/>
            <a:ext cx="11640065" cy="1210588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fr-FR" sz="3600" b="1" i="0" u="sng" strike="noStrike" cap="none" spc="0" normalizeH="0" baseline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Résultats</a:t>
            </a: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: </a:t>
            </a:r>
            <a:r>
              <a:rPr lang="fr-FR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Pas de différence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NPI à 24 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sem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1,23 (-1,75 à 4,21) p = 0,42 </a:t>
            </a:r>
          </a:p>
        </p:txBody>
      </p:sp>
    </p:spTree>
    <p:extLst>
      <p:ext uri="{BB962C8B-B14F-4D97-AF65-F5344CB8AC3E}">
        <p14:creationId xmlns:p14="http://schemas.microsoft.com/office/powerpoint/2010/main" val="184354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ADF570F-E082-AB45-B41B-CFB6A7D5D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4" y="480483"/>
            <a:ext cx="11373220" cy="38544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1945586-3F60-524C-B22F-AE13552932DB}"/>
              </a:ext>
            </a:extLst>
          </p:cNvPr>
          <p:cNvSpPr txBox="1"/>
          <p:nvPr/>
        </p:nvSpPr>
        <p:spPr>
          <a:xfrm>
            <a:off x="1313411" y="5059039"/>
            <a:ext cx="1012490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/>
              <a:t>Essai clinique, sans groupe témoin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/>
              <a:t>Montréal, n=31, 3 mois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712946C-FC84-7541-A8AE-40D0200CB0B7}"/>
              </a:ext>
            </a:extLst>
          </p:cNvPr>
          <p:cNvSpPr txBox="1"/>
          <p:nvPr/>
        </p:nvSpPr>
        <p:spPr>
          <a:xfrm>
            <a:off x="1313411" y="6169434"/>
            <a:ext cx="10124900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-FR" sz="3200" dirty="0"/>
              <a:t>P : Alzheimer modéré à sévère + NPI agitation </a:t>
            </a:r>
            <a:r>
              <a:rPr lang="fr-CA" sz="3200" dirty="0">
                <a:sym typeface="Symbol" pitchFamily="2" charset="2"/>
              </a:rPr>
              <a:t></a:t>
            </a:r>
            <a:r>
              <a:rPr lang="fr-FR" sz="3200" dirty="0"/>
              <a:t> 1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I :  Mémantine</a:t>
            </a:r>
          </a:p>
          <a:p>
            <a:pPr algn="l"/>
            <a:r>
              <a:rPr lang="fr-FR" sz="3200" dirty="0"/>
              <a:t>C : Pas de groupe témoin</a:t>
            </a:r>
          </a:p>
          <a:p>
            <a:pPr algn="l"/>
            <a:r>
              <a:rPr lang="fr-FR" sz="3200" dirty="0"/>
              <a:t>O : Réduction des symptômes d’agitation &amp; impact sur fardeau infirmier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0654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961FD82-2D7E-9548-A897-9C715FB26795}"/>
              </a:ext>
            </a:extLst>
          </p:cNvPr>
          <p:cNvSpPr txBox="1"/>
          <p:nvPr/>
        </p:nvSpPr>
        <p:spPr>
          <a:xfrm>
            <a:off x="6483927" y="3721297"/>
            <a:ext cx="5909900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Faiblesses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b="1" dirty="0"/>
              <a:t>Pas de groupe comparatif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Petit échantillon (n=31)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dirty="0"/>
              <a:t>3 patients (sur 31) retirés car augmentation de l’agitation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Étud</a:t>
            </a:r>
            <a:r>
              <a:rPr lang="fr-FR" dirty="0"/>
              <a:t>e financée par </a:t>
            </a:r>
            <a:r>
              <a:rPr lang="fr-FR" dirty="0" err="1"/>
              <a:t>Lundbeck</a:t>
            </a:r>
            <a:r>
              <a:rPr lang="fr-FR" dirty="0"/>
              <a:t> et Hermann a reçu des honoraires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AC71BC1-8394-6142-9C61-C68C38D7DA1A}"/>
              </a:ext>
            </a:extLst>
          </p:cNvPr>
          <p:cNvSpPr txBox="1"/>
          <p:nvPr/>
        </p:nvSpPr>
        <p:spPr>
          <a:xfrm>
            <a:off x="753762" y="923616"/>
            <a:ext cx="11640065" cy="65659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fr-FR" sz="3600" b="1" i="0" u="sng" strike="noStrike" cap="none" spc="0" normalizeH="0" baseline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Résultats</a:t>
            </a: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: </a:t>
            </a:r>
            <a:r>
              <a:rPr lang="fr-FR" b="1" dirty="0">
                <a:solidFill>
                  <a:schemeClr val="bg2">
                    <a:lumMod val="20000"/>
                    <a:lumOff val="80000"/>
                  </a:schemeClr>
                </a:solidFill>
                <a:sym typeface="Symbol" pitchFamily="2" charset="2"/>
              </a:rPr>
              <a:t></a:t>
            </a:r>
            <a:r>
              <a:rPr lang="fr-CA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Agitation </a:t>
            </a:r>
            <a:r>
              <a:rPr lang="fr-CA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NPI-NH et CMAI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5E22123-F75D-3441-8E9B-5C34ADF3E933}"/>
              </a:ext>
            </a:extLst>
          </p:cNvPr>
          <p:cNvSpPr txBox="1"/>
          <p:nvPr/>
        </p:nvSpPr>
        <p:spPr>
          <a:xfrm>
            <a:off x="753762" y="6567200"/>
            <a:ext cx="5909900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Forces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600" b="1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Population en CHSLD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Intention de traiter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dirty="0"/>
              <a:t>Issue clinique pertinente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591ACCB-5206-C64A-A245-689D97AF0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" y="1925162"/>
            <a:ext cx="4747896" cy="457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43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0424C72-E6FB-894D-9948-757705C4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916" y="536170"/>
            <a:ext cx="9925395" cy="37859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6BFCF1D-887C-5F41-8F89-AB6416A73EF7}"/>
              </a:ext>
            </a:extLst>
          </p:cNvPr>
          <p:cNvSpPr txBox="1"/>
          <p:nvPr/>
        </p:nvSpPr>
        <p:spPr>
          <a:xfrm>
            <a:off x="1313411" y="5059039"/>
            <a:ext cx="1012490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/>
              <a:t>ERC, ouvert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/>
              <a:t>Corée du Sud, n=206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B34A9C1-D7BE-CE4A-A66F-E1E867B15D07}"/>
              </a:ext>
            </a:extLst>
          </p:cNvPr>
          <p:cNvSpPr txBox="1"/>
          <p:nvPr/>
        </p:nvSpPr>
        <p:spPr>
          <a:xfrm>
            <a:off x="1313411" y="6169433"/>
            <a:ext cx="10124900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/>
              <a:t>P : Alzheimer probable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I :  Thérapie combinée de timbre de Rivastigmine et de comprimé de Mémantine</a:t>
            </a:r>
          </a:p>
          <a:p>
            <a:pPr algn="l"/>
            <a:r>
              <a:rPr lang="fr-FR" sz="3200" dirty="0"/>
              <a:t>C : Monothérapie de timbre de Rivastigmine</a:t>
            </a:r>
          </a:p>
          <a:p>
            <a:pPr algn="l"/>
            <a:r>
              <a:rPr lang="fr-FR" sz="3200" dirty="0"/>
              <a:t>O : Évaluer la tolérabilité et l’efficacité de la thérapie combinée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6717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3265665-42E0-E244-9E77-E88CBD17BAA8}"/>
              </a:ext>
            </a:extLst>
          </p:cNvPr>
          <p:cNvSpPr txBox="1"/>
          <p:nvPr/>
        </p:nvSpPr>
        <p:spPr>
          <a:xfrm>
            <a:off x="541548" y="3929653"/>
            <a:ext cx="6506472" cy="4042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Forces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3200" dirty="0"/>
              <a:t>Grand échantillon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200" dirty="0"/>
              <a:t>Randomisation par ordinateur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3200" dirty="0"/>
              <a:t>Populations similaires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3200" dirty="0"/>
              <a:t>Analyse intention de traiter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3200" dirty="0"/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3200" dirty="0"/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3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11BA66D-C40B-9447-B121-F79FDDD0D681}"/>
              </a:ext>
            </a:extLst>
          </p:cNvPr>
          <p:cNvSpPr txBox="1"/>
          <p:nvPr/>
        </p:nvSpPr>
        <p:spPr>
          <a:xfrm>
            <a:off x="6262778" y="3929653"/>
            <a:ext cx="6420450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-FR" sz="3200" dirty="0"/>
              <a:t>Faiblesses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200" dirty="0"/>
              <a:t>Taille de l’étude déterminé </a:t>
            </a:r>
            <a:r>
              <a:rPr lang="fr-FR" sz="3200" b="1" dirty="0"/>
              <a:t>pour évaluer tolérabilité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200" dirty="0"/>
              <a:t>Pas contrôlé pour le niveau d’agitation de base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200" dirty="0"/>
              <a:t>Utilisation concomitante de médication antipsychotique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8737A43-8F03-0442-B15B-1617FA4634DE}"/>
              </a:ext>
            </a:extLst>
          </p:cNvPr>
          <p:cNvSpPr txBox="1"/>
          <p:nvPr/>
        </p:nvSpPr>
        <p:spPr>
          <a:xfrm>
            <a:off x="185351" y="916745"/>
            <a:ext cx="12596731" cy="176458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fr-FR" sz="3600" b="1" i="0" u="sng" strike="noStrike" cap="none" spc="0" normalizeH="0" baseline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Résultats</a:t>
            </a: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: </a:t>
            </a:r>
            <a:r>
              <a:rPr lang="fr-FR" b="1" dirty="0">
                <a:solidFill>
                  <a:schemeClr val="bg2">
                    <a:lumMod val="20000"/>
                    <a:lumOff val="80000"/>
                  </a:schemeClr>
                </a:solidFill>
                <a:sym typeface="Symbol" pitchFamily="2" charset="2"/>
              </a:rPr>
              <a:t> </a:t>
            </a:r>
            <a:r>
              <a:rPr lang="fr-FR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agitation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dans le groupe avec </a:t>
            </a:r>
            <a:r>
              <a:rPr lang="fr-FR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mémantine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(K-CMAI)</a:t>
            </a:r>
          </a:p>
          <a:p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+2.26±9.5 p=0,040 </a:t>
            </a:r>
          </a:p>
        </p:txBody>
      </p:sp>
    </p:spTree>
    <p:extLst>
      <p:ext uri="{BB962C8B-B14F-4D97-AF65-F5344CB8AC3E}">
        <p14:creationId xmlns:p14="http://schemas.microsoft.com/office/powerpoint/2010/main" val="3547311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9651D1F-0E71-5045-B987-F6FAA1D9C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63" y="386541"/>
            <a:ext cx="10603430" cy="422452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7B0C566-B579-D344-9298-C56D105160D3}"/>
              </a:ext>
            </a:extLst>
          </p:cNvPr>
          <p:cNvSpPr txBox="1"/>
          <p:nvPr/>
        </p:nvSpPr>
        <p:spPr>
          <a:xfrm>
            <a:off x="1313411" y="5059039"/>
            <a:ext cx="1012490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/>
              <a:t>ERC ouvert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/>
              <a:t>Corée du Sud, n=206, 24 semaines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A076D34-3D3B-BE4D-A739-DAA8E594CAE0}"/>
              </a:ext>
            </a:extLst>
          </p:cNvPr>
          <p:cNvSpPr txBox="1"/>
          <p:nvPr/>
        </p:nvSpPr>
        <p:spPr>
          <a:xfrm>
            <a:off x="1313411" y="6169433"/>
            <a:ext cx="10124900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/>
              <a:t>P : Alzheimer probable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I :  Thérapie combinée de timbre de rivastigmine et de comprimé de mémantine</a:t>
            </a:r>
          </a:p>
          <a:p>
            <a:pPr algn="l"/>
            <a:r>
              <a:rPr lang="fr-FR" sz="3200" dirty="0"/>
              <a:t>C : Monothérapie de timbre de rivastigmine</a:t>
            </a:r>
          </a:p>
          <a:p>
            <a:pPr algn="l"/>
            <a:r>
              <a:rPr lang="fr-FR" sz="3200" dirty="0"/>
              <a:t>O : Évaluer l’effet sur l’agitation de la thérapie combinée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7601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3265665-42E0-E244-9E77-E88CBD17BAA8}"/>
              </a:ext>
            </a:extLst>
          </p:cNvPr>
          <p:cNvSpPr txBox="1"/>
          <p:nvPr/>
        </p:nvSpPr>
        <p:spPr>
          <a:xfrm>
            <a:off x="485474" y="3765049"/>
            <a:ext cx="6506472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Forces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3200" dirty="0"/>
              <a:t>Grand échantillon (n=147)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3200" dirty="0"/>
              <a:t>Populations similaires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3200" dirty="0"/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3200" dirty="0"/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3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11BA66D-C40B-9447-B121-F79FDDD0D681}"/>
              </a:ext>
            </a:extLst>
          </p:cNvPr>
          <p:cNvSpPr txBox="1"/>
          <p:nvPr/>
        </p:nvSpPr>
        <p:spPr>
          <a:xfrm>
            <a:off x="6681595" y="3765049"/>
            <a:ext cx="6066529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-FR" sz="3200" dirty="0"/>
              <a:t>Faiblesses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200" dirty="0"/>
              <a:t>Analyse post-hoc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200" dirty="0"/>
              <a:t>Beaucoup de modifications des données </a:t>
            </a:r>
            <a:r>
              <a:rPr lang="fr-FR" sz="3200" dirty="0">
                <a:sym typeface="Wingdings" pitchFamily="2" charset="2"/>
              </a:rPr>
              <a:t> </a:t>
            </a:r>
            <a:r>
              <a:rPr lang="fr-FR" sz="3200" dirty="0"/>
              <a:t>Modification des facteurs du CMAI :                    </a:t>
            </a:r>
            <a:r>
              <a:rPr lang="fr-FR" sz="3200" dirty="0" err="1"/>
              <a:t>Sx</a:t>
            </a:r>
            <a:r>
              <a:rPr lang="fr-FR" sz="3200" dirty="0"/>
              <a:t> A (agressifs) et                      B (non agressifs)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3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8737A43-8F03-0442-B15B-1617FA4634DE}"/>
              </a:ext>
            </a:extLst>
          </p:cNvPr>
          <p:cNvSpPr txBox="1"/>
          <p:nvPr/>
        </p:nvSpPr>
        <p:spPr>
          <a:xfrm>
            <a:off x="175123" y="1241772"/>
            <a:ext cx="12573001" cy="176458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fr-FR" sz="3600" b="1" i="0" u="sng" strike="noStrike" cap="none" spc="0" normalizeH="0" baseline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Résultats</a:t>
            </a: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: </a:t>
            </a:r>
            <a:r>
              <a:rPr lang="fr-FR" b="1" dirty="0">
                <a:solidFill>
                  <a:schemeClr val="bg2">
                    <a:lumMod val="20000"/>
                    <a:lumOff val="80000"/>
                  </a:schemeClr>
                </a:solidFill>
                <a:sym typeface="Symbol" pitchFamily="2" charset="2"/>
              </a:rPr>
              <a:t> </a:t>
            </a:r>
            <a:r>
              <a:rPr lang="fr-FR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agitation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dans le groupe avec 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mémantine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(Score K-CMAI total et 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Sx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B)</a:t>
            </a:r>
          </a:p>
          <a:p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2.26±9.5 p=0,040 et 1.23±4.8 p0.027 </a:t>
            </a:r>
          </a:p>
        </p:txBody>
      </p:sp>
    </p:spTree>
    <p:extLst>
      <p:ext uri="{BB962C8B-B14F-4D97-AF65-F5344CB8AC3E}">
        <p14:creationId xmlns:p14="http://schemas.microsoft.com/office/powerpoint/2010/main" val="3712493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ésulta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rPr sz="6000" dirty="0" err="1"/>
              <a:t>Résultats</a:t>
            </a:r>
            <a:endParaRPr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FB6EB301-3D42-5441-8EF3-DA7E9C4C0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00048"/>
              </p:ext>
            </p:extLst>
          </p:nvPr>
        </p:nvGraphicFramePr>
        <p:xfrm>
          <a:off x="785120" y="1507503"/>
          <a:ext cx="11434560" cy="7469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8982">
                  <a:extLst>
                    <a:ext uri="{9D8B030D-6E8A-4147-A177-3AD203B41FA5}">
                      <a16:colId xmlns:a16="http://schemas.microsoft.com/office/drawing/2014/main" xmlns="" val="1581319734"/>
                    </a:ext>
                  </a:extLst>
                </a:gridCol>
                <a:gridCol w="4622957">
                  <a:extLst>
                    <a:ext uri="{9D8B030D-6E8A-4147-A177-3AD203B41FA5}">
                      <a16:colId xmlns:a16="http://schemas.microsoft.com/office/drawing/2014/main" xmlns="" val="4221965800"/>
                    </a:ext>
                  </a:extLst>
                </a:gridCol>
                <a:gridCol w="5002621">
                  <a:extLst>
                    <a:ext uri="{9D8B030D-6E8A-4147-A177-3AD203B41FA5}">
                      <a16:colId xmlns:a16="http://schemas.microsoft.com/office/drawing/2014/main" xmlns="" val="2776394749"/>
                    </a:ext>
                  </a:extLst>
                </a:gridCol>
              </a:tblGrid>
              <a:tr h="642846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3200" dirty="0"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3200" b="1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Issue primaire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3200" b="1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Issue secondaire 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8901048"/>
                  </a:ext>
                </a:extLst>
              </a:tr>
              <a:tr h="1456812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="1" dirty="0">
                          <a:solidFill>
                            <a:srgbClr val="5A5F5E"/>
                          </a:solidFill>
                          <a:latin typeface="+mn-lt"/>
                          <a:ea typeface="Gill Sans"/>
                          <a:cs typeface="Gill Sans"/>
                          <a:sym typeface="Gill Sans"/>
                        </a:rPr>
                        <a:t>Fox et al., 2012</a:t>
                      </a:r>
                      <a:endParaRPr lang="fr-FR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dirty="0">
                          <a:latin typeface="+mn-lt"/>
                        </a:rPr>
                        <a:t>Pas de différence CMAI à 6 et 12 semaines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</a:t>
                      </a:r>
                      <a:r>
                        <a:rPr lang="fr-CA" sz="2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fr-FR" sz="2400" b="1" dirty="0">
                          <a:latin typeface="+mn-lt"/>
                        </a:rPr>
                        <a:t> NPI agitation/agressivité à 6 </a:t>
                      </a:r>
                      <a:r>
                        <a:rPr lang="fr-FR" sz="2400" b="1" dirty="0" err="1">
                          <a:latin typeface="+mn-lt"/>
                        </a:rPr>
                        <a:t>sem</a:t>
                      </a:r>
                      <a:endParaRPr lang="fr-FR" sz="2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92989929"/>
                  </a:ext>
                </a:extLst>
              </a:tr>
              <a:tr h="1456812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="1" dirty="0" err="1">
                          <a:solidFill>
                            <a:srgbClr val="5A5F5E"/>
                          </a:solidFill>
                          <a:latin typeface="+mn-lt"/>
                          <a:ea typeface="Gill Sans"/>
                          <a:cs typeface="Gill Sans"/>
                          <a:sym typeface="Gill Sans"/>
                        </a:rPr>
                        <a:t>Herrmann</a:t>
                      </a:r>
                      <a:r>
                        <a:rPr lang="fr-CA" sz="2400" b="1" dirty="0">
                          <a:solidFill>
                            <a:srgbClr val="5A5F5E"/>
                          </a:solidFill>
                          <a:latin typeface="+mn-lt"/>
                          <a:ea typeface="Gill Sans"/>
                          <a:cs typeface="Gill Sans"/>
                          <a:sym typeface="Gill Sans"/>
                        </a:rPr>
                        <a:t> et al., 2013</a:t>
                      </a:r>
                      <a:endParaRPr lang="fr-FR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dirty="0">
                          <a:latin typeface="+mn-lt"/>
                        </a:rPr>
                        <a:t>Pas de différence NPI à 24 </a:t>
                      </a:r>
                      <a:r>
                        <a:rPr lang="fr-FR" sz="2400" dirty="0" err="1">
                          <a:latin typeface="+mn-lt"/>
                        </a:rPr>
                        <a:t>sem</a:t>
                      </a:r>
                      <a:endParaRPr lang="fr-FR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dirty="0">
                          <a:latin typeface="+mn-lt"/>
                        </a:rPr>
                        <a:t>Pas de différence CMAI, à 24 </a:t>
                      </a:r>
                      <a:r>
                        <a:rPr lang="fr-FR" sz="2400" dirty="0" err="1">
                          <a:latin typeface="+mn-lt"/>
                        </a:rPr>
                        <a:t>sem</a:t>
                      </a:r>
                      <a:endParaRPr lang="fr-FR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86500050"/>
                  </a:ext>
                </a:extLst>
              </a:tr>
              <a:tr h="1456812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="1" dirty="0">
                          <a:solidFill>
                            <a:srgbClr val="5A5F5E"/>
                          </a:solidFill>
                          <a:latin typeface="+mn-lt"/>
                          <a:ea typeface="Gill Sans"/>
                          <a:cs typeface="Gill Sans"/>
                          <a:sym typeface="Gill Sans"/>
                        </a:rPr>
                        <a:t>Yoon et al.,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</a:t>
                      </a:r>
                      <a:r>
                        <a:rPr lang="fr-CA" sz="2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fr-FR" sz="2400" b="1" dirty="0">
                          <a:latin typeface="+mn-lt"/>
                        </a:rPr>
                        <a:t>agitation CMAI-K </a:t>
                      </a:r>
                      <a:r>
                        <a:rPr lang="fr-FR" sz="2400" dirty="0">
                          <a:latin typeface="+mn-lt"/>
                        </a:rPr>
                        <a:t>dans groupe avec </a:t>
                      </a:r>
                      <a:r>
                        <a:rPr lang="fr-FR" sz="2400" dirty="0" err="1">
                          <a:latin typeface="+mn-lt"/>
                        </a:rPr>
                        <a:t>mémantine</a:t>
                      </a:r>
                      <a:endParaRPr lang="fr-FR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dirty="0" err="1">
                          <a:latin typeface="+mn-lt"/>
                        </a:rPr>
                        <a:t>Sx</a:t>
                      </a:r>
                      <a:r>
                        <a:rPr lang="fr-FR" sz="2400" dirty="0">
                          <a:latin typeface="+mn-lt"/>
                        </a:rPr>
                        <a:t> A : Pas de différence</a:t>
                      </a:r>
                    </a:p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dirty="0" err="1">
                          <a:latin typeface="+mn-lt"/>
                        </a:rPr>
                        <a:t>Sx</a:t>
                      </a:r>
                      <a:r>
                        <a:rPr lang="fr-FR" sz="2400" dirty="0">
                          <a:latin typeface="+mn-lt"/>
                        </a:rPr>
                        <a:t>  B : </a:t>
                      </a: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</a:t>
                      </a:r>
                      <a:r>
                        <a:rPr lang="fr-CA" sz="2400" dirty="0">
                          <a:effectLst/>
                          <a:latin typeface="+mn-lt"/>
                        </a:rPr>
                        <a:t> </a:t>
                      </a:r>
                      <a:r>
                        <a:rPr lang="fr-FR" sz="2400" dirty="0">
                          <a:latin typeface="+mn-lt"/>
                        </a:rPr>
                        <a:t>agitation dans groupe avec </a:t>
                      </a:r>
                      <a:r>
                        <a:rPr lang="fr-FR" sz="2400" dirty="0" err="1">
                          <a:latin typeface="+mn-lt"/>
                        </a:rPr>
                        <a:t>mémantine</a:t>
                      </a:r>
                      <a:endParaRPr lang="fr-FR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61474507"/>
                  </a:ext>
                </a:extLst>
              </a:tr>
              <a:tr h="999773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CA" sz="2400" b="1" dirty="0">
                          <a:solidFill>
                            <a:srgbClr val="5A5F5E"/>
                          </a:solidFill>
                          <a:latin typeface="+mn-lt"/>
                          <a:ea typeface="Gill Sans"/>
                          <a:cs typeface="Gill Sans"/>
                          <a:sym typeface="Gill Sans"/>
                        </a:rPr>
                        <a:t>Choi et al., 2011</a:t>
                      </a:r>
                      <a:endParaRPr lang="fr-FR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 </a:t>
                      </a:r>
                      <a:r>
                        <a:rPr lang="fr-FR" sz="2400" b="1" dirty="0">
                          <a:latin typeface="+mn-lt"/>
                        </a:rPr>
                        <a:t>agitation CMAI-K </a:t>
                      </a:r>
                      <a:r>
                        <a:rPr lang="fr-FR" sz="2400" dirty="0">
                          <a:latin typeface="+mn-lt"/>
                        </a:rPr>
                        <a:t>dans groupe avec mémantine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65551459"/>
                  </a:ext>
                </a:extLst>
              </a:tr>
              <a:tr h="1456812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="1" dirty="0" err="1">
                          <a:solidFill>
                            <a:srgbClr val="5A5F5E"/>
                          </a:solidFill>
                          <a:latin typeface="+mn-lt"/>
                          <a:ea typeface="Gill Sans"/>
                          <a:cs typeface="Gill Sans"/>
                          <a:sym typeface="Gill Sans"/>
                        </a:rPr>
                        <a:t>Herrmann</a:t>
                      </a:r>
                      <a:r>
                        <a:rPr lang="fr-CA" sz="2400" b="1" dirty="0">
                          <a:solidFill>
                            <a:srgbClr val="5A5F5E"/>
                          </a:solidFill>
                          <a:latin typeface="+mn-lt"/>
                          <a:ea typeface="Gill Sans"/>
                          <a:cs typeface="Gill Sans"/>
                          <a:sym typeface="Gill Sans"/>
                        </a:rPr>
                        <a:t> et al., 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</a:t>
                      </a:r>
                      <a:r>
                        <a:rPr lang="fr-CA" sz="2400" b="1" dirty="0">
                          <a:effectLst/>
                          <a:latin typeface="+mn-lt"/>
                        </a:rPr>
                        <a:t> Agitation NPI-NH</a:t>
                      </a:r>
                      <a:endParaRPr lang="fr-FR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</a:t>
                      </a:r>
                      <a:r>
                        <a:rPr lang="fr-CA" sz="2400" b="1" dirty="0">
                          <a:effectLst/>
                          <a:latin typeface="+mn-lt"/>
                        </a:rPr>
                        <a:t> Agitation CMAI</a:t>
                      </a:r>
                      <a:endParaRPr lang="fr-FR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12819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D15444-A9FF-074D-84AD-B0EBD004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Conflit d’intérêt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0204EFF-258C-AC4C-B06A-6C23BFF52F3F}"/>
              </a:ext>
            </a:extLst>
          </p:cNvPr>
          <p:cNvSpPr txBox="1"/>
          <p:nvPr/>
        </p:nvSpPr>
        <p:spPr>
          <a:xfrm>
            <a:off x="1866900" y="2692400"/>
            <a:ext cx="92710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Aucun conflit d’intérêt à déclarer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280A47-100C-4043-9559-B56A7D8CDFF3}"/>
              </a:ext>
            </a:extLst>
          </p:cNvPr>
          <p:cNvSpPr/>
          <p:nvPr/>
        </p:nvSpPr>
        <p:spPr>
          <a:xfrm>
            <a:off x="8660989" y="9325956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/>
              <a:t>www.mutualite.fr</a:t>
            </a:r>
            <a:endParaRPr lang="fr-FR" sz="1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37" y="4230280"/>
            <a:ext cx="6673525" cy="44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25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6AE69A-1E2C-1146-9284-4C99FBF2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-222422"/>
            <a:ext cx="12782377" cy="2914822"/>
          </a:xfrm>
        </p:spPr>
        <p:txBody>
          <a:bodyPr>
            <a:normAutofit/>
          </a:bodyPr>
          <a:lstStyle/>
          <a:p>
            <a:r>
              <a:rPr lang="fr-FR" sz="6000" dirty="0"/>
              <a:t>Discussion et conclusion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221AE3D-ED05-0D4D-A55C-98641B486151}"/>
              </a:ext>
            </a:extLst>
          </p:cNvPr>
          <p:cNvSpPr txBox="1"/>
          <p:nvPr/>
        </p:nvSpPr>
        <p:spPr>
          <a:xfrm>
            <a:off x="863599" y="4580861"/>
            <a:ext cx="9832753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Résultats contradictoires 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Signification clinique </a:t>
            </a:r>
            <a:r>
              <a:rPr lang="fr-FR" dirty="0"/>
              <a:t>?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Fai</a:t>
            </a:r>
            <a:r>
              <a:rPr lang="fr-FR" dirty="0"/>
              <a:t>blesses de notre revue : 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Inc</a:t>
            </a:r>
            <a:r>
              <a:rPr lang="fr-FR" dirty="0"/>
              <a:t>lusion d’études de pauvre qualité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Limitée </a:t>
            </a:r>
            <a:r>
              <a:rPr lang="fr-FR" dirty="0"/>
              <a:t>aux plus récentes études (x 2010)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Uniquement les données publi</a:t>
            </a:r>
            <a:r>
              <a:rPr lang="fr-FR" dirty="0"/>
              <a:t>ées</a:t>
            </a:r>
          </a:p>
          <a:p>
            <a:pPr algn="l"/>
            <a:r>
              <a:rPr lang="fr-FR" dirty="0"/>
              <a:t>Besoin d’autres ERC de grande envergure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0B69B3F-A880-F546-928A-9AE3CDB3E707}"/>
              </a:ext>
            </a:extLst>
          </p:cNvPr>
          <p:cNvSpPr txBox="1"/>
          <p:nvPr/>
        </p:nvSpPr>
        <p:spPr>
          <a:xfrm>
            <a:off x="674250" y="1928646"/>
            <a:ext cx="11878720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CA" b="1" i="1" dirty="0"/>
              <a:t>Cette revue de la littérature ne permet pas de conclure à l’efficacité de la </a:t>
            </a:r>
            <a:r>
              <a:rPr lang="fr-CA" b="1" i="1" dirty="0" err="1"/>
              <a:t>mémantine</a:t>
            </a:r>
            <a:r>
              <a:rPr lang="fr-CA" b="1" i="1" dirty="0"/>
              <a:t> pour le traitement de l’agitation chez les patients atteints d’Alzheimer</a:t>
            </a:r>
            <a:endParaRPr kumimoji="0" lang="fr-FR" sz="3600" b="1" i="1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0616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F3E6409-8F47-FF4A-B168-B8216C33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11" y="278713"/>
            <a:ext cx="12293600" cy="2438400"/>
          </a:xfrm>
        </p:spPr>
        <p:txBody>
          <a:bodyPr/>
          <a:lstStyle/>
          <a:p>
            <a:r>
              <a:rPr lang="fr-FR" dirty="0"/>
              <a:t>Merci ! Questions?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C557FD0-2565-7042-AB1C-3767DCBC599A}"/>
              </a:ext>
            </a:extLst>
          </p:cNvPr>
          <p:cNvSpPr txBox="1"/>
          <p:nvPr/>
        </p:nvSpPr>
        <p:spPr>
          <a:xfrm>
            <a:off x="5016421" y="9337510"/>
            <a:ext cx="579695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1200" dirty="0"/>
              <a:t>http://</a:t>
            </a:r>
            <a:r>
              <a:rPr lang="fr-FR" sz="1200" dirty="0" err="1"/>
              <a:t>www.monsterchildren.com</a:t>
            </a:r>
            <a:r>
              <a:rPr lang="fr-FR" sz="1200" dirty="0"/>
              <a:t>/29858/7-things-old-people-do-that-ive-decided-to-adopt/</a:t>
            </a:r>
            <a:endParaRPr kumimoji="0" lang="fr-FR" sz="1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35" y="2905124"/>
            <a:ext cx="8553752" cy="56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72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453D92-4B92-3341-84E8-4EF2431D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/>
              <a:t>introduction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C3085B3-2AB7-A045-A964-22899C6D415A}"/>
              </a:ext>
            </a:extLst>
          </p:cNvPr>
          <p:cNvSpPr txBox="1"/>
          <p:nvPr/>
        </p:nvSpPr>
        <p:spPr>
          <a:xfrm>
            <a:off x="355600" y="1473200"/>
            <a:ext cx="12293600" cy="5519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Agitation en démence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: 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3200" dirty="0"/>
              <a:t>Principal fardeau pour les aidants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Associée à pronostic sombre 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Antipsychotiques atypiques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(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risperidone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,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olanzapine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)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Seul traitement disponible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3200" dirty="0"/>
              <a:t>Effets indésirables importants, </a:t>
            </a:r>
            <a:r>
              <a:rPr lang="fr-FR" sz="3200" b="1" dirty="0"/>
              <a:t>MORTALITÉ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3200" b="1" dirty="0" err="1"/>
              <a:t>Mémantine</a:t>
            </a:r>
            <a:r>
              <a:rPr lang="fr-FR" sz="3200" dirty="0"/>
              <a:t> (antagoniste récepteur NMDA)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3200" dirty="0"/>
              <a:t>Approuvée pour le </a:t>
            </a:r>
            <a:r>
              <a:rPr lang="fr-FR" sz="3200" dirty="0" err="1"/>
              <a:t>Tx</a:t>
            </a:r>
            <a:r>
              <a:rPr lang="fr-FR" sz="3200" dirty="0"/>
              <a:t> de l’Alzheimer modérée à sévère (INESSS 2015)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3200" dirty="0"/>
              <a:t>Amélioration des </a:t>
            </a:r>
            <a:r>
              <a:rPr lang="fr-FR" sz="3200" dirty="0" err="1"/>
              <a:t>Sx</a:t>
            </a:r>
            <a:r>
              <a:rPr lang="fr-FR" sz="3200" dirty="0"/>
              <a:t> neuropsychiatriques (méta-analyse 2008)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25F9A44-7311-3544-9370-3538607EF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50" y="7106960"/>
            <a:ext cx="8521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8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IC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PICO</a:t>
            </a:r>
          </a:p>
        </p:txBody>
      </p:sp>
      <p:sp>
        <p:nvSpPr>
          <p:cNvPr id="128" name="P = Maladie d’Alzheimer…"/>
          <p:cNvSpPr txBox="1"/>
          <p:nvPr/>
        </p:nvSpPr>
        <p:spPr>
          <a:xfrm>
            <a:off x="2542306" y="3562349"/>
            <a:ext cx="7920188" cy="374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dirty="0"/>
              <a:t>P = </a:t>
            </a:r>
            <a:r>
              <a:rPr dirty="0" err="1"/>
              <a:t>Maladie</a:t>
            </a:r>
            <a:r>
              <a:rPr dirty="0"/>
              <a:t> </a:t>
            </a:r>
            <a:r>
              <a:rPr dirty="0" err="1"/>
              <a:t>d’Alzheimer</a:t>
            </a:r>
            <a:endParaRPr dirty="0"/>
          </a:p>
          <a:p>
            <a:pPr algn="l"/>
            <a:endParaRPr dirty="0"/>
          </a:p>
          <a:p>
            <a:pPr algn="l"/>
            <a:r>
              <a:rPr dirty="0"/>
              <a:t>I = </a:t>
            </a:r>
            <a:r>
              <a:rPr dirty="0" err="1"/>
              <a:t>Mémantine</a:t>
            </a:r>
            <a:endParaRPr dirty="0"/>
          </a:p>
          <a:p>
            <a:pPr algn="l"/>
            <a:endParaRPr dirty="0"/>
          </a:p>
          <a:p>
            <a:pPr algn="l"/>
            <a:r>
              <a:rPr dirty="0"/>
              <a:t>C = Placebo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traitement</a:t>
            </a:r>
            <a:r>
              <a:rPr dirty="0"/>
              <a:t> standard</a:t>
            </a:r>
          </a:p>
          <a:p>
            <a:pPr algn="l"/>
            <a:endParaRPr dirty="0"/>
          </a:p>
          <a:p>
            <a:pPr algn="l"/>
            <a:r>
              <a:rPr dirty="0"/>
              <a:t>O = Diminution des </a:t>
            </a:r>
            <a:r>
              <a:rPr dirty="0" err="1"/>
              <a:t>symptômes</a:t>
            </a:r>
            <a:r>
              <a:rPr dirty="0"/>
              <a:t> </a:t>
            </a:r>
            <a:r>
              <a:rPr dirty="0" err="1"/>
              <a:t>d’agitation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Méthodologi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Méthodologie</a:t>
            </a:r>
            <a:endParaRPr dirty="0"/>
          </a:p>
        </p:txBody>
      </p:sp>
      <p:sp>
        <p:nvSpPr>
          <p:cNvPr id="132" name="PubMed et EMBASE :…"/>
          <p:cNvSpPr txBox="1"/>
          <p:nvPr/>
        </p:nvSpPr>
        <p:spPr>
          <a:xfrm>
            <a:off x="546284" y="3954919"/>
            <a:ext cx="4393831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rPr sz="3200" dirty="0"/>
              <a:t>PubMed et EMBASE :</a:t>
            </a:r>
          </a:p>
          <a:p>
            <a:pPr>
              <a:defRPr sz="2600"/>
            </a:pPr>
            <a:r>
              <a:rPr sz="3200" dirty="0"/>
              <a:t>"Alzheimer Disease"[</a:t>
            </a:r>
            <a:r>
              <a:rPr sz="3200" dirty="0" err="1"/>
              <a:t>Majr</a:t>
            </a:r>
            <a:r>
              <a:rPr sz="3200" dirty="0"/>
              <a:t>] </a:t>
            </a:r>
            <a:endParaRPr lang="fr-CA" sz="3200" dirty="0"/>
          </a:p>
          <a:p>
            <a:pPr>
              <a:defRPr sz="2600"/>
            </a:pPr>
            <a:r>
              <a:rPr sz="3200" dirty="0"/>
              <a:t>AND "Memantine"[</a:t>
            </a:r>
            <a:r>
              <a:rPr sz="3200" dirty="0" err="1"/>
              <a:t>Majr</a:t>
            </a:r>
            <a:r>
              <a:rPr sz="3200" dirty="0"/>
              <a:t>] </a:t>
            </a:r>
          </a:p>
          <a:p>
            <a:pPr>
              <a:defRPr sz="2600"/>
            </a:pPr>
            <a:r>
              <a:rPr sz="3200" dirty="0"/>
              <a:t>AND Agitation[All Fields]</a:t>
            </a:r>
          </a:p>
        </p:txBody>
      </p:sp>
      <p:sp>
        <p:nvSpPr>
          <p:cNvPr id="133" name="TRIP database :…"/>
          <p:cNvSpPr txBox="1"/>
          <p:nvPr/>
        </p:nvSpPr>
        <p:spPr>
          <a:xfrm>
            <a:off x="416441" y="6553498"/>
            <a:ext cx="4653518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rPr sz="3200" dirty="0"/>
              <a:t>TRIP database : </a:t>
            </a:r>
          </a:p>
          <a:p>
            <a:pPr>
              <a:defRPr sz="2600"/>
            </a:pPr>
            <a:r>
              <a:rPr sz="3200" dirty="0"/>
              <a:t>Population = Alzheimer ; </a:t>
            </a:r>
          </a:p>
          <a:p>
            <a:pPr>
              <a:defRPr sz="2600"/>
            </a:pPr>
            <a:r>
              <a:rPr sz="3200" dirty="0"/>
              <a:t>Intervention = Memantine ; </a:t>
            </a:r>
          </a:p>
          <a:p>
            <a:pPr>
              <a:defRPr sz="2600"/>
            </a:pPr>
            <a:r>
              <a:rPr sz="3200" dirty="0" err="1"/>
              <a:t>Comparaison</a:t>
            </a:r>
            <a:r>
              <a:rPr sz="3200" dirty="0"/>
              <a:t> = </a:t>
            </a:r>
            <a:r>
              <a:rPr lang="fr-CA" sz="3200" dirty="0"/>
              <a:t>V</a:t>
            </a:r>
            <a:r>
              <a:rPr sz="3200" dirty="0"/>
              <a:t>ide ; </a:t>
            </a:r>
          </a:p>
          <a:p>
            <a:pPr>
              <a:defRPr sz="2600"/>
            </a:pPr>
            <a:r>
              <a:rPr sz="3200" dirty="0"/>
              <a:t>Outcome = Agitation. </a:t>
            </a:r>
          </a:p>
        </p:txBody>
      </p:sp>
      <p:sp>
        <p:nvSpPr>
          <p:cNvPr id="134" name="1er mars 2018"/>
          <p:cNvSpPr txBox="1"/>
          <p:nvPr/>
        </p:nvSpPr>
        <p:spPr>
          <a:xfrm>
            <a:off x="1431565" y="2565499"/>
            <a:ext cx="246221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r>
              <a:rPr sz="3200" dirty="0"/>
              <a:t>1er mars 2018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C0DB19A-62B6-E043-BFE8-E0D867DA6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15" y="2565499"/>
            <a:ext cx="7883644" cy="65528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ésulta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rPr lang="fr-CA" dirty="0"/>
              <a:t>Scores utilisés</a:t>
            </a:r>
            <a:endParaRPr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96484DC-4A32-B046-9B7D-8187FA6066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699"/>
            <a:ext cx="7030500" cy="854590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03C1850-7790-884E-881C-F9FA736BCA42}"/>
              </a:ext>
            </a:extLst>
          </p:cNvPr>
          <p:cNvSpPr txBox="1"/>
          <p:nvPr/>
        </p:nvSpPr>
        <p:spPr>
          <a:xfrm>
            <a:off x="7030500" y="3757394"/>
            <a:ext cx="5618699" cy="41036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-CA" sz="3200" b="1" u="sng" dirty="0"/>
              <a:t>CMAI (Cohen-Mansfield Agitation Score) </a:t>
            </a:r>
          </a:p>
          <a:p>
            <a:pPr algn="l"/>
            <a:endParaRPr lang="fr-CA" sz="3200" b="1" u="sng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3200" dirty="0"/>
              <a:t>29 comportements, évalués selon leur fréquence sur 7 jours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3200" dirty="0"/>
              <a:t>Score maximal est de 203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3200" dirty="0"/>
              <a:t>Ex : griffer, mordre, bousculer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76372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786C2BAF-9B1F-9C48-9675-900A2472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326833"/>
          </a:xfrm>
        </p:spPr>
        <p:txBody>
          <a:bodyPr anchor="t"/>
          <a:lstStyle/>
          <a:p>
            <a:r>
              <a:rPr lang="fr-CA" dirty="0"/>
              <a:t>Scores utilisés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7016819-2D2F-394D-927A-F9EC9BA863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974"/>
            <a:ext cx="6870700" cy="8390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336A3A-B82E-3A46-90D5-F474781AC285}"/>
              </a:ext>
            </a:extLst>
          </p:cNvPr>
          <p:cNvSpPr/>
          <p:nvPr/>
        </p:nvSpPr>
        <p:spPr>
          <a:xfrm>
            <a:off x="0" y="4917057"/>
            <a:ext cx="5934974" cy="431320"/>
          </a:xfrm>
          <a:prstGeom prst="rect">
            <a:avLst/>
          </a:prstGeom>
          <a:noFill/>
          <a:ln w="381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6F071A7-F750-C940-87C7-8619EB37C3E2}"/>
              </a:ext>
            </a:extLst>
          </p:cNvPr>
          <p:cNvSpPr txBox="1"/>
          <p:nvPr/>
        </p:nvSpPr>
        <p:spPr>
          <a:xfrm>
            <a:off x="7048589" y="3111651"/>
            <a:ext cx="5827623" cy="4042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-CA" sz="3200" b="1" u="sng" dirty="0"/>
              <a:t>NPI (</a:t>
            </a:r>
            <a:r>
              <a:rPr lang="fr-CA" sz="3200" b="1" u="sng" dirty="0" err="1"/>
              <a:t>Neuropsychiatric</a:t>
            </a:r>
            <a:r>
              <a:rPr lang="fr-CA" sz="3200" b="1" u="sng" dirty="0"/>
              <a:t> Inventory) </a:t>
            </a:r>
            <a:r>
              <a:rPr lang="fr-CA" sz="3200" dirty="0"/>
              <a:t>: 12 </a:t>
            </a:r>
            <a:r>
              <a:rPr lang="fr-CA" sz="3200" dirty="0" err="1"/>
              <a:t>Sx</a:t>
            </a:r>
            <a:r>
              <a:rPr lang="fr-CA" sz="3200" dirty="0"/>
              <a:t> neuropsychiatriques, selon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3200" dirty="0" err="1"/>
              <a:t>fréquence</a:t>
            </a:r>
            <a:r>
              <a:rPr lang="fr-CA" sz="3200" dirty="0"/>
              <a:t> (/4)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3200" dirty="0" err="1"/>
              <a:t>sévérite</a:t>
            </a:r>
            <a:r>
              <a:rPr lang="fr-CA" sz="3200" dirty="0"/>
              <a:t>́ (/3)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3200" dirty="0" err="1"/>
              <a:t>détresse</a:t>
            </a:r>
            <a:r>
              <a:rPr lang="fr-CA" sz="3200" dirty="0"/>
              <a:t> vécue par l’aidant (/5)</a:t>
            </a:r>
          </a:p>
          <a:p>
            <a:pPr algn="l"/>
            <a:r>
              <a:rPr lang="fr-CA" sz="3200" dirty="0"/>
              <a:t>Score total de 144</a:t>
            </a:r>
          </a:p>
          <a:p>
            <a:pPr algn="l"/>
            <a:r>
              <a:rPr kumimoji="0" lang="fr-CA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Ex : irritabilité, hallucination, anxiété, </a:t>
            </a:r>
            <a:r>
              <a:rPr kumimoji="0" lang="fr-CA" sz="3200" b="1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agitation, </a:t>
            </a:r>
            <a:r>
              <a:rPr kumimoji="0" lang="fr-CA" sz="320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apathie</a:t>
            </a:r>
            <a:r>
              <a:rPr kumimoji="0" lang="fr-CA" sz="3200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, etc. </a:t>
            </a:r>
            <a:endParaRPr kumimoji="0" lang="fr-FR" sz="3200" b="1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8700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D891433-DB1E-1F48-91D0-500EB0B8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787400"/>
            <a:ext cx="12293600" cy="2438400"/>
          </a:xfrm>
        </p:spPr>
        <p:txBody>
          <a:bodyPr/>
          <a:lstStyle/>
          <a:p>
            <a:r>
              <a:rPr lang="fr-FR" dirty="0"/>
              <a:t>Biais d’observation majeur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DA36A7A-DD86-764D-AF69-D9C00AB8E9B6}"/>
              </a:ext>
            </a:extLst>
          </p:cNvPr>
          <p:cNvSpPr txBox="1"/>
          <p:nvPr/>
        </p:nvSpPr>
        <p:spPr>
          <a:xfrm>
            <a:off x="370024" y="4628246"/>
            <a:ext cx="6132376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dirty="0"/>
              <a:t>Échelles utilisées : NPI, CMAI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Grande variabilité dans la mesure des résultats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Agitation </a:t>
            </a:r>
            <a:r>
              <a:rPr lang="fr-FR" dirty="0"/>
              <a:t>= subjective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46B5906-C89B-4346-8142-E9A99D6F5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176" y="3777891"/>
            <a:ext cx="5958024" cy="40192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F99065-1557-BC45-BB72-C584B9DAD9B8}"/>
              </a:ext>
            </a:extLst>
          </p:cNvPr>
          <p:cNvSpPr/>
          <p:nvPr/>
        </p:nvSpPr>
        <p:spPr>
          <a:xfrm>
            <a:off x="11307166" y="7797182"/>
            <a:ext cx="13420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/>
              <a:t>www.express.co.uk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01536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Capture d’écran 2018-05-10 à 21.16.45.png" descr="Capture d’écran 2018-05-10 à 21.16.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89" y="582483"/>
            <a:ext cx="12594566" cy="475837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A91462A3-576F-D94E-B240-A48F60F1251C}"/>
                  </a:ext>
                </a:extLst>
              </p:cNvPr>
              <p:cNvSpPr txBox="1"/>
              <p:nvPr/>
            </p:nvSpPr>
            <p:spPr>
              <a:xfrm>
                <a:off x="851656" y="5444877"/>
                <a:ext cx="11259832" cy="3057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R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r>
                  <a:rPr kumimoji="0" lang="fr-FR" sz="3200" b="0" i="0" u="none" strike="noStrike" cap="none" spc="0" normalizeH="0" baseline="0" dirty="0">
                    <a:ln>
                      <a:noFill/>
                    </a:ln>
                    <a:solidFill>
                      <a:srgbClr val="535353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 Light"/>
                  </a:rPr>
                  <a:t>ERC </a:t>
                </a:r>
                <a:r>
                  <a:rPr lang="fr-FR" sz="3200" dirty="0"/>
                  <a:t>à double aveugle</a:t>
                </a:r>
              </a:p>
              <a:p>
                <a:pPr marR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r>
                  <a:rPr kumimoji="0" lang="fr-FR" sz="3200" b="0" i="0" u="none" strike="noStrike" cap="none" spc="0" normalizeH="0" baseline="0" dirty="0">
                    <a:ln>
                      <a:noFill/>
                    </a:ln>
                    <a:solidFill>
                      <a:srgbClr val="535353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 Light"/>
                  </a:rPr>
                  <a:t>Royaume-Uni, n =153, 12 semaines</a:t>
                </a:r>
              </a:p>
              <a:p>
                <a:pPr algn="l"/>
                <a:r>
                  <a:rPr lang="fr-FR" sz="3200" dirty="0"/>
                  <a:t>P : Maladie d’Alzheimer + agitation significative (CMAI </a:t>
                </a:r>
                <a14:m>
                  <m:oMath xmlns:m="http://schemas.openxmlformats.org/officeDocument/2006/math">
                    <m:r>
                      <a:rPr lang="fr-F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fr-CA" sz="3200" dirty="0"/>
                  <a:t> 45)</a:t>
                </a:r>
              </a:p>
              <a:p>
                <a:pPr algn="l"/>
                <a:r>
                  <a:rPr lang="fr-CA" sz="3200" dirty="0"/>
                  <a:t>I : </a:t>
                </a:r>
                <a:r>
                  <a:rPr lang="fr-CA" sz="3200" dirty="0" err="1"/>
                  <a:t>Mémantine</a:t>
                </a:r>
                <a:r>
                  <a:rPr lang="fr-CA" sz="3200" dirty="0"/>
                  <a:t> </a:t>
                </a:r>
              </a:p>
              <a:p>
                <a:pPr algn="l"/>
                <a:r>
                  <a:rPr lang="fr-CA" sz="3200" dirty="0"/>
                  <a:t>C : Placebo (</a:t>
                </a:r>
                <a:r>
                  <a:rPr lang="fr-CA" sz="3200" dirty="0" err="1"/>
                  <a:t>IAChE</a:t>
                </a:r>
                <a:r>
                  <a:rPr lang="fr-CA" sz="3200" dirty="0"/>
                  <a:t> stable x &gt; 3 mois)</a:t>
                </a:r>
              </a:p>
              <a:p>
                <a:pPr algn="l"/>
                <a:r>
                  <a:rPr lang="fr-CA" sz="3200" dirty="0"/>
                  <a:t>O : Agitation (CMAI à 6 </a:t>
                </a:r>
                <a:r>
                  <a:rPr lang="fr-CA" sz="3200" dirty="0" err="1"/>
                  <a:t>sem</a:t>
                </a:r>
                <a:r>
                  <a:rPr lang="fr-CA" sz="3200" dirty="0"/>
                  <a:t>)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91462A3-576F-D94E-B240-A48F60F12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6" y="5444877"/>
                <a:ext cx="11259832" cy="3057247"/>
              </a:xfrm>
              <a:prstGeom prst="rect">
                <a:avLst/>
              </a:prstGeom>
              <a:blipFill>
                <a:blip r:embed="rId3"/>
                <a:stretch>
                  <a:fillRect l="-1689" t="-1660" b="-58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468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3348</TotalTime>
  <Words>941</Words>
  <Application>Microsoft Office PowerPoint</Application>
  <PresentationFormat>Personnalisé</PresentationFormat>
  <Paragraphs>169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Cambria Math</vt:lpstr>
      <vt:lpstr>Gill Sans</vt:lpstr>
      <vt:lpstr>Gill Sans Light</vt:lpstr>
      <vt:lpstr>Helvetica Neue</vt:lpstr>
      <vt:lpstr>Symbol</vt:lpstr>
      <vt:lpstr>Wingdings</vt:lpstr>
      <vt:lpstr>Showroom</vt:lpstr>
      <vt:lpstr>Mémantine contre l’agitation en démence : une nouvelle piste?</vt:lpstr>
      <vt:lpstr>Conflit d’intérêt</vt:lpstr>
      <vt:lpstr>introduction</vt:lpstr>
      <vt:lpstr>PICO</vt:lpstr>
      <vt:lpstr>Méthodologie</vt:lpstr>
      <vt:lpstr>Scores utilisés</vt:lpstr>
      <vt:lpstr>Scores utilisés</vt:lpstr>
      <vt:lpstr>Biais d’observation majeur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Résultats</vt:lpstr>
      <vt:lpstr>Discussion et conclusion</vt:lpstr>
      <vt:lpstr>Merci !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Mémantine pour l’agitation en démence : une nouvelle piste?</dc:title>
  <dc:creator>Bouchard Catherine</dc:creator>
  <cp:lastModifiedBy>Bouchard Catherine</cp:lastModifiedBy>
  <cp:revision>70</cp:revision>
  <dcterms:modified xsi:type="dcterms:W3CDTF">2018-05-28T17:19:07Z</dcterms:modified>
</cp:coreProperties>
</file>