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7" r:id="rId12"/>
    <p:sldId id="267" r:id="rId13"/>
    <p:sldId id="268" r:id="rId14"/>
    <p:sldId id="269" r:id="rId15"/>
    <p:sldId id="288" r:id="rId16"/>
    <p:sldId id="270" r:id="rId17"/>
    <p:sldId id="273" r:id="rId18"/>
    <p:sldId id="274" r:id="rId19"/>
    <p:sldId id="289" r:id="rId20"/>
    <p:sldId id="271" r:id="rId21"/>
    <p:sldId id="275" r:id="rId22"/>
    <p:sldId id="278" r:id="rId23"/>
    <p:sldId id="290" r:id="rId24"/>
    <p:sldId id="272" r:id="rId25"/>
    <p:sldId id="276" r:id="rId26"/>
    <p:sldId id="277" r:id="rId27"/>
    <p:sldId id="286" r:id="rId28"/>
    <p:sldId id="279" r:id="rId29"/>
    <p:sldId id="283" r:id="rId30"/>
    <p:sldId id="284" r:id="rId31"/>
    <p:sldId id="280" r:id="rId32"/>
    <p:sldId id="259" r:id="rId33"/>
    <p:sldId id="281" r:id="rId34"/>
    <p:sldId id="282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7A338-9ED0-4173-B1D6-1987CFECED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2FEF2-1923-4738-BB95-DA06115A8AC8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179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Rémission = &lt;</a:t>
            </a:r>
            <a:r>
              <a:rPr lang="fr-CA" baseline="0" dirty="0" smtClean="0"/>
              <a:t> 10 point au MADRS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2FEF2-1923-4738-BB95-DA06115A8AC8}" type="slidenum">
              <a:rPr lang="fr-CA" smtClean="0"/>
              <a:pPr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304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Répondeur = diminution</a:t>
            </a:r>
            <a:r>
              <a:rPr lang="fr-CA" baseline="0" dirty="0" smtClean="0"/>
              <a:t> de &gt;50% des point au score MADRS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2FEF2-1923-4738-BB95-DA06115A8AC8}" type="slidenum">
              <a:rPr lang="fr-CA" smtClean="0"/>
              <a:pPr/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148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D5EC8A-F605-4B2A-BD3B-FA54E3778410}" type="datetimeFigureOut">
              <a:rPr lang="fr-CA" smtClean="0"/>
              <a:pPr/>
              <a:t>2017-05-30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2A30B8-D27A-4730-8410-C8C34948517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676872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François Germain</a:t>
            </a:r>
          </a:p>
          <a:p>
            <a:r>
              <a:rPr lang="fr-CA" dirty="0" smtClean="0"/>
              <a:t>R1 médecine familiale</a:t>
            </a:r>
          </a:p>
          <a:p>
            <a:r>
              <a:rPr lang="fr-CA" dirty="0" smtClean="0"/>
              <a:t>UMF Faubourgs </a:t>
            </a:r>
          </a:p>
          <a:p>
            <a:endParaRPr lang="fr-CA" dirty="0" smtClean="0"/>
          </a:p>
          <a:p>
            <a:r>
              <a:rPr lang="fr-CA" dirty="0" smtClean="0"/>
              <a:t>Superviseure: </a:t>
            </a:r>
            <a:r>
              <a:rPr lang="fr-CA" dirty="0" err="1" smtClean="0"/>
              <a:t>Dre</a:t>
            </a:r>
            <a:r>
              <a:rPr lang="fr-CA" dirty="0" smtClean="0"/>
              <a:t> Sarah McConnell </a:t>
            </a:r>
            <a:r>
              <a:rPr lang="fr-CA" dirty="0" err="1" smtClean="0"/>
              <a:t>Legault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Le 2 juin 2017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Efficacité de la kétamine dans le traitement du trouble dépressif majeur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1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O (Primaire): Réduction de 7,95 (IC95% 3.2-12.71 p&lt;0,002) points de plus au MADRS dans le groupe </a:t>
            </a:r>
            <a:r>
              <a:rPr lang="fr-CA" dirty="0" err="1" smtClean="0"/>
              <a:t>kétamine</a:t>
            </a:r>
            <a:r>
              <a:rPr lang="fr-CA" dirty="0" smtClean="0"/>
              <a:t> par rapport au groupe </a:t>
            </a:r>
            <a:r>
              <a:rPr lang="fr-CA" dirty="0" err="1" smtClean="0"/>
              <a:t>midazolam</a:t>
            </a:r>
            <a:r>
              <a:rPr lang="fr-CA" dirty="0" smtClean="0"/>
              <a:t> à 24h post infusion.</a:t>
            </a:r>
          </a:p>
          <a:p>
            <a:pPr lvl="1"/>
            <a:r>
              <a:rPr lang="fr-CA" dirty="0" smtClean="0"/>
              <a:t>Secondaire: OR de réponse : </a:t>
            </a:r>
            <a:r>
              <a:rPr lang="pl-PL" dirty="0" smtClean="0"/>
              <a:t>2,18 IC95% </a:t>
            </a:r>
            <a:r>
              <a:rPr lang="fr-CA" dirty="0" smtClean="0"/>
              <a:t>(</a:t>
            </a:r>
            <a:r>
              <a:rPr lang="pl-PL" dirty="0" smtClean="0"/>
              <a:t>1,21-4.14 p&lt;0,006) NNT 2,8</a:t>
            </a:r>
            <a:r>
              <a:rPr lang="fr-CA" dirty="0" smtClean="0"/>
              <a:t> (réponse = réduction de &gt;50% au MADRS)</a:t>
            </a:r>
          </a:p>
          <a:p>
            <a:endParaRPr lang="fr-CA" dirty="0" smtClean="0"/>
          </a:p>
          <a:p>
            <a:r>
              <a:rPr lang="fr-CA" dirty="0" smtClean="0"/>
              <a:t>Points faibles: prise concomitante d’antidépresseur non permise (</a:t>
            </a:r>
            <a:r>
              <a:rPr lang="fr-CA" dirty="0" smtClean="0">
                <a:latin typeface="Arial"/>
                <a:cs typeface="Arial"/>
              </a:rPr>
              <a:t>↓ validité externe), </a:t>
            </a:r>
            <a:r>
              <a:rPr lang="fr-CA" dirty="0" err="1" smtClean="0">
                <a:latin typeface="Arial"/>
                <a:cs typeface="Arial"/>
              </a:rPr>
              <a:t>midazolam</a:t>
            </a:r>
            <a:r>
              <a:rPr lang="fr-CA" dirty="0" smtClean="0">
                <a:latin typeface="Arial"/>
                <a:cs typeface="Arial"/>
              </a:rPr>
              <a:t> présente moins d’effets dissociatifs que kétamine.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1520" y="188638"/>
          <a:ext cx="8568950" cy="178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1728192"/>
                <a:gridCol w="1728192"/>
                <a:gridCol w="2736302"/>
              </a:tblGrid>
              <a:tr h="7200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Étude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N </a:t>
                      </a:r>
                    </a:p>
                    <a:p>
                      <a:r>
                        <a:rPr lang="fr-CA" sz="1600" dirty="0" smtClean="0"/>
                        <a:t>analysé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Intervention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Comparateur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Résultats</a:t>
                      </a:r>
                      <a:endParaRPr lang="fr-CA" sz="1600" dirty="0"/>
                    </a:p>
                  </a:txBody>
                  <a:tcPr/>
                </a:tc>
              </a:tr>
              <a:tr h="880486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Murrough</a:t>
                      </a:r>
                      <a:r>
                        <a:rPr lang="fr-CA" sz="1600" dirty="0" smtClean="0"/>
                        <a:t> 2013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72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 0,5 mg/kg IV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Midazolam</a:t>
                      </a:r>
                      <a:r>
                        <a:rPr lang="fr-CA" sz="1600" dirty="0" smtClean="0"/>
                        <a:t> iv x 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7,95 (IC95% 3.2-12.71 p&lt;0,002) pts de plus au MADRS à 24h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075240" cy="306896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Article 2: Lapidus et al. (2014) (4)</a:t>
            </a:r>
            <a:br>
              <a:rPr lang="fr-CA" dirty="0" smtClean="0"/>
            </a:br>
            <a:r>
              <a:rPr lang="fr-CA" dirty="0" smtClean="0">
                <a:solidFill>
                  <a:schemeClr val="tx1"/>
                </a:solidFill>
              </a:rPr>
              <a:t>« A </a:t>
            </a:r>
            <a:r>
              <a:rPr lang="fr-CA" dirty="0" err="1" smtClean="0">
                <a:solidFill>
                  <a:schemeClr val="tx1"/>
                </a:solidFill>
              </a:rPr>
              <a:t>randomized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controlled</a:t>
            </a:r>
            <a:r>
              <a:rPr lang="fr-CA" dirty="0" smtClean="0">
                <a:solidFill>
                  <a:schemeClr val="tx1"/>
                </a:solidFill>
              </a:rPr>
              <a:t> trial of </a:t>
            </a:r>
            <a:r>
              <a:rPr lang="fr-CA" dirty="0" err="1" smtClean="0">
                <a:solidFill>
                  <a:schemeClr val="tx1"/>
                </a:solidFill>
              </a:rPr>
              <a:t>intranasal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ketamine</a:t>
            </a:r>
            <a:r>
              <a:rPr lang="fr-CA" dirty="0" smtClean="0">
                <a:solidFill>
                  <a:schemeClr val="tx1"/>
                </a:solidFill>
              </a:rPr>
              <a:t> in major </a:t>
            </a:r>
            <a:r>
              <a:rPr lang="fr-CA" dirty="0" err="1" smtClean="0">
                <a:solidFill>
                  <a:schemeClr val="tx1"/>
                </a:solidFill>
              </a:rPr>
              <a:t>depressive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disorder</a:t>
            </a:r>
            <a:r>
              <a:rPr lang="fr-CA" dirty="0" smtClean="0">
                <a:solidFill>
                  <a:schemeClr val="tx1"/>
                </a:solidFill>
              </a:rPr>
              <a:t> »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2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ECR, double aveugle, chassé-croisé</a:t>
            </a:r>
          </a:p>
          <a:p>
            <a:r>
              <a:rPr lang="fr-CA" dirty="0" smtClean="0"/>
              <a:t>P: N=20 (18), 21-65 ans, TDM, chronique ou récurrent, échec à au moins un traitement antidépresseur lors de l'épisode actuel</a:t>
            </a:r>
          </a:p>
          <a:p>
            <a:r>
              <a:rPr lang="fr-CA" dirty="0" smtClean="0"/>
              <a:t>I: 10 mg (dans 0,1 ml) de </a:t>
            </a:r>
            <a:r>
              <a:rPr lang="fr-CA" dirty="0" err="1" smtClean="0"/>
              <a:t>ketamine</a:t>
            </a:r>
            <a:r>
              <a:rPr lang="fr-CA" dirty="0" smtClean="0"/>
              <a:t> intra nasal q 20 min x 5 (total 50 mg)</a:t>
            </a:r>
          </a:p>
          <a:p>
            <a:r>
              <a:rPr lang="fr-CA" dirty="0" smtClean="0"/>
              <a:t>C: 0,1 ml de </a:t>
            </a:r>
            <a:r>
              <a:rPr lang="fr-CA" dirty="0" err="1" smtClean="0"/>
              <a:t>NaCl</a:t>
            </a:r>
            <a:r>
              <a:rPr lang="fr-CA" dirty="0" smtClean="0"/>
              <a:t> 0,9% q 20 min x 5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2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O (primaire): Diminution de 7,6 (IC95% 3,9-11,3) points de plus pour la kétamine par rapport au placebo sur échelle MADRS à 24h</a:t>
            </a:r>
          </a:p>
          <a:p>
            <a:pPr lvl="1"/>
            <a:r>
              <a:rPr lang="fr-CA" dirty="0" smtClean="0"/>
              <a:t>Secondaire: Taux de réponse: </a:t>
            </a:r>
            <a:r>
              <a:rPr lang="fr-CA" dirty="0" err="1" smtClean="0"/>
              <a:t>ketamine</a:t>
            </a:r>
            <a:r>
              <a:rPr lang="fr-CA" dirty="0" smtClean="0"/>
              <a:t> = 8/18 (46%), NS = 1/18 (6%), NNT 2,6</a:t>
            </a:r>
          </a:p>
          <a:p>
            <a:pPr lvl="1"/>
            <a:r>
              <a:rPr lang="fr-CA" dirty="0" smtClean="0"/>
              <a:t>Différence significative au MADRS à 48 h (p=0,048), mais pas au-delà.</a:t>
            </a:r>
          </a:p>
          <a:p>
            <a:endParaRPr lang="fr-CA" dirty="0" smtClean="0"/>
          </a:p>
          <a:p>
            <a:r>
              <a:rPr lang="fr-CA" dirty="0" smtClean="0"/>
              <a:t>Points faibles : placebo inactif, petit N =20, risque d’effets « carry-over ».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1520" y="188638"/>
          <a:ext cx="8568950" cy="27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1728192"/>
                <a:gridCol w="1728192"/>
                <a:gridCol w="2736302"/>
              </a:tblGrid>
              <a:tr h="7200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Étude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N </a:t>
                      </a:r>
                    </a:p>
                    <a:p>
                      <a:r>
                        <a:rPr lang="fr-CA" sz="1600" dirty="0" smtClean="0"/>
                        <a:t>analysé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Intervention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Comparateur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Résultats</a:t>
                      </a:r>
                      <a:endParaRPr lang="fr-CA" sz="1600" dirty="0"/>
                    </a:p>
                  </a:txBody>
                  <a:tcPr/>
                </a:tc>
              </a:tr>
              <a:tr h="880486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Murrough</a:t>
                      </a:r>
                      <a:r>
                        <a:rPr lang="fr-CA" sz="1600" dirty="0" smtClean="0"/>
                        <a:t> 2013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72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 0,5 mg/kg IV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Midazolam</a:t>
                      </a:r>
                      <a:r>
                        <a:rPr lang="fr-CA" sz="1600" dirty="0" smtClean="0"/>
                        <a:t> iv x 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7,95 (IC95% 3.2-12.71 p&lt;0,002) pts de plus au MADRS à 24h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  <a:tr h="9688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Lapidus 2014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18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baseline="0" dirty="0" smtClean="0"/>
                        <a:t> 10 mg intra nasal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 intra nasal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7,6 (IC95% 3,9-11,3) points de plus au MADRS à 24 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2578298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Article 3: Y.-D. Hu et al. (2015) (5)</a:t>
            </a:r>
            <a:br>
              <a:rPr lang="fr-CA" dirty="0" smtClean="0"/>
            </a:br>
            <a:r>
              <a:rPr lang="fr-CA" dirty="0" smtClean="0">
                <a:solidFill>
                  <a:schemeClr val="tx1"/>
                </a:solidFill>
              </a:rPr>
              <a:t>« Single </a:t>
            </a:r>
            <a:r>
              <a:rPr lang="fr-CA" dirty="0" err="1" smtClean="0">
                <a:solidFill>
                  <a:schemeClr val="tx1"/>
                </a:solidFill>
              </a:rPr>
              <a:t>i.v</a:t>
            </a:r>
            <a:r>
              <a:rPr lang="fr-CA" dirty="0" smtClean="0">
                <a:solidFill>
                  <a:schemeClr val="tx1"/>
                </a:solidFill>
              </a:rPr>
              <a:t>. </a:t>
            </a:r>
            <a:r>
              <a:rPr lang="fr-CA" dirty="0" err="1" smtClean="0">
                <a:solidFill>
                  <a:schemeClr val="tx1"/>
                </a:solidFill>
              </a:rPr>
              <a:t>ketamine</a:t>
            </a:r>
            <a:r>
              <a:rPr lang="fr-CA" dirty="0" smtClean="0">
                <a:solidFill>
                  <a:schemeClr val="tx1"/>
                </a:solidFill>
              </a:rPr>
              <a:t> augmentation of </a:t>
            </a:r>
            <a:r>
              <a:rPr lang="fr-CA" dirty="0" err="1" smtClean="0">
                <a:solidFill>
                  <a:schemeClr val="tx1"/>
                </a:solidFill>
              </a:rPr>
              <a:t>newly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initiated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escitalopram</a:t>
            </a:r>
            <a:r>
              <a:rPr lang="fr-CA" dirty="0" smtClean="0">
                <a:solidFill>
                  <a:schemeClr val="tx1"/>
                </a:solidFill>
              </a:rPr>
              <a:t> for major </a:t>
            </a:r>
            <a:r>
              <a:rPr lang="fr-CA" dirty="0" err="1" smtClean="0">
                <a:solidFill>
                  <a:schemeClr val="tx1"/>
                </a:solidFill>
              </a:rPr>
              <a:t>depression</a:t>
            </a:r>
            <a:r>
              <a:rPr lang="fr-CA" dirty="0" smtClean="0">
                <a:solidFill>
                  <a:schemeClr val="tx1"/>
                </a:solidFill>
              </a:rPr>
              <a:t>: </a:t>
            </a:r>
            <a:r>
              <a:rPr lang="fr-CA" dirty="0" err="1" smtClean="0">
                <a:solidFill>
                  <a:schemeClr val="tx1"/>
                </a:solidFill>
              </a:rPr>
              <a:t>results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from</a:t>
            </a:r>
            <a:r>
              <a:rPr lang="fr-CA" dirty="0" smtClean="0">
                <a:solidFill>
                  <a:schemeClr val="tx1"/>
                </a:solidFill>
              </a:rPr>
              <a:t> a </a:t>
            </a:r>
            <a:r>
              <a:rPr lang="fr-CA" dirty="0" err="1" smtClean="0">
                <a:solidFill>
                  <a:schemeClr val="tx1"/>
                </a:solidFill>
              </a:rPr>
              <a:t>randomized</a:t>
            </a:r>
            <a:r>
              <a:rPr lang="fr-CA" dirty="0" smtClean="0">
                <a:solidFill>
                  <a:schemeClr val="tx1"/>
                </a:solidFill>
              </a:rPr>
              <a:t>, placebo-</a:t>
            </a:r>
            <a:r>
              <a:rPr lang="fr-CA" dirty="0" err="1" smtClean="0">
                <a:solidFill>
                  <a:schemeClr val="tx1"/>
                </a:solidFill>
              </a:rPr>
              <a:t>controlled</a:t>
            </a:r>
            <a:r>
              <a:rPr lang="fr-CA" dirty="0" smtClean="0">
                <a:solidFill>
                  <a:schemeClr val="tx1"/>
                </a:solidFill>
              </a:rPr>
              <a:t> 4 </a:t>
            </a:r>
            <a:r>
              <a:rPr lang="fr-CA" dirty="0" err="1" smtClean="0">
                <a:solidFill>
                  <a:schemeClr val="tx1"/>
                </a:solidFill>
              </a:rPr>
              <a:t>week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study</a:t>
            </a:r>
            <a:r>
              <a:rPr lang="fr-CA" dirty="0" smtClean="0">
                <a:solidFill>
                  <a:schemeClr val="tx1"/>
                </a:solidFill>
              </a:rPr>
              <a:t> »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3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ECR, double aveugle, groupe parallèles </a:t>
            </a:r>
          </a:p>
          <a:p>
            <a:r>
              <a:rPr lang="fr-CA" dirty="0" smtClean="0"/>
              <a:t>P: N = 30 (27), TDM sévère,18-60 ans, exclusion si histoire d'intolérance ou inefficacité à l’</a:t>
            </a:r>
            <a:r>
              <a:rPr lang="fr-CA" dirty="0" err="1" smtClean="0"/>
              <a:t>escitalopram</a:t>
            </a:r>
            <a:endParaRPr lang="fr-CA" dirty="0" smtClean="0"/>
          </a:p>
          <a:p>
            <a:r>
              <a:rPr lang="fr-CA" dirty="0" smtClean="0"/>
              <a:t>I: </a:t>
            </a:r>
            <a:r>
              <a:rPr lang="fr-CA" dirty="0" err="1" smtClean="0"/>
              <a:t>Escitalopram</a:t>
            </a:r>
            <a:r>
              <a:rPr lang="fr-CA" dirty="0" smtClean="0"/>
              <a:t> 10 mg die + </a:t>
            </a:r>
            <a:r>
              <a:rPr lang="fr-CA" dirty="0" err="1" smtClean="0"/>
              <a:t>ketamine</a:t>
            </a:r>
            <a:r>
              <a:rPr lang="fr-CA" dirty="0" smtClean="0"/>
              <a:t> iv 0,5 mg/kg x1 sur 40 min au jour 1</a:t>
            </a:r>
          </a:p>
          <a:p>
            <a:r>
              <a:rPr lang="fr-CA" dirty="0" smtClean="0"/>
              <a:t>C: </a:t>
            </a:r>
            <a:r>
              <a:rPr lang="fr-CA" dirty="0" err="1" smtClean="0"/>
              <a:t>Escitalopram</a:t>
            </a:r>
            <a:r>
              <a:rPr lang="fr-CA" dirty="0" smtClean="0"/>
              <a:t> 10 mg die + NS iv sur 40 min au jour 1</a:t>
            </a:r>
            <a:endParaRPr lang="fr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3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O (primaire): Taux de rémission (&lt;10 au MADRS) à 4 semaines = 14,3 % (</a:t>
            </a:r>
            <a:r>
              <a:rPr lang="fr-CA" dirty="0" err="1" smtClean="0"/>
              <a:t>escitalopram</a:t>
            </a:r>
            <a:r>
              <a:rPr lang="fr-CA" dirty="0" smtClean="0"/>
              <a:t> + placebo) vs 76,9% (</a:t>
            </a:r>
            <a:r>
              <a:rPr lang="fr-CA" dirty="0" err="1" smtClean="0"/>
              <a:t>escitalopram</a:t>
            </a:r>
            <a:r>
              <a:rPr lang="fr-CA" dirty="0" smtClean="0"/>
              <a:t> + </a:t>
            </a:r>
            <a:r>
              <a:rPr lang="fr-CA" dirty="0" err="1" smtClean="0"/>
              <a:t>ketamine</a:t>
            </a:r>
            <a:r>
              <a:rPr lang="fr-CA" dirty="0" smtClean="0"/>
              <a:t>) p = 0,001.</a:t>
            </a:r>
          </a:p>
          <a:p>
            <a:r>
              <a:rPr lang="fr-CA" dirty="0" smtClean="0"/>
              <a:t>Temps moyen de réponse parmi ceux ayant répondu : 26,5 ± 4,0 et 6,4 ± 9,5 jours (</a:t>
            </a:r>
            <a:r>
              <a:rPr lang="fr-CA" dirty="0" err="1" smtClean="0"/>
              <a:t>kétamine</a:t>
            </a:r>
            <a:r>
              <a:rPr lang="fr-CA" dirty="0" smtClean="0"/>
              <a:t>), p&lt;0,001.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Points faibles : Non inclusion d’un participant ayant quitté du à inefficacité dans groupe </a:t>
            </a:r>
            <a:r>
              <a:rPr lang="fr-CA" dirty="0" err="1" smtClean="0"/>
              <a:t>kétamine</a:t>
            </a:r>
            <a:r>
              <a:rPr lang="fr-CA" dirty="0" smtClean="0"/>
              <a:t>. Pas d’analyse « </a:t>
            </a:r>
            <a:r>
              <a:rPr lang="fr-CA" dirty="0" err="1" smtClean="0"/>
              <a:t>worst</a:t>
            </a:r>
            <a:r>
              <a:rPr lang="fr-CA" dirty="0" smtClean="0"/>
              <a:t> case ».</a:t>
            </a:r>
          </a:p>
          <a:p>
            <a:pPr>
              <a:buNone/>
            </a:pP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1520" y="188638"/>
          <a:ext cx="8568950" cy="406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1728192"/>
                <a:gridCol w="1728192"/>
                <a:gridCol w="2736302"/>
              </a:tblGrid>
              <a:tr h="7200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Étude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N </a:t>
                      </a:r>
                    </a:p>
                    <a:p>
                      <a:r>
                        <a:rPr lang="fr-CA" sz="1600" dirty="0" smtClean="0"/>
                        <a:t>analysé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Intervention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Comparateur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Résultats</a:t>
                      </a:r>
                      <a:endParaRPr lang="fr-CA" sz="1600" dirty="0"/>
                    </a:p>
                  </a:txBody>
                  <a:tcPr/>
                </a:tc>
              </a:tr>
              <a:tr h="880486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Murrough</a:t>
                      </a:r>
                      <a:r>
                        <a:rPr lang="fr-CA" sz="1600" dirty="0" smtClean="0"/>
                        <a:t> 2013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72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 0,5 mg/kg IV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Midazolam</a:t>
                      </a:r>
                      <a:r>
                        <a:rPr lang="fr-CA" sz="1600" dirty="0" smtClean="0"/>
                        <a:t> iv x 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7,95 (IC95% 3.2-12.71 p&lt;0,002) pts de plus au MADRS à 24h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  <a:tr h="9688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Lapidus 2014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18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baseline="0" dirty="0" smtClean="0"/>
                        <a:t> 10 mg intra nasal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 intra nasal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7,6 (IC95% 3,9-11,3) points de plus au MADRS à 24 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  <a:tr h="658008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Hu 2015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27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10 mg die + </a:t>
                      </a:r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 iv 0,5 mg/kg x1 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10 mg die + </a:t>
                      </a:r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Rémission à 4 semaines : 14,3 % (</a:t>
                      </a:r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+ placebo) vs 76,9% (</a:t>
                      </a:r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+ </a:t>
                      </a:r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) p = 0,001.</a:t>
                      </a:r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La plupart des antidépresseurs actuels prennent quelques semaines à présenter un effet thérapeutique (1).</a:t>
            </a:r>
          </a:p>
          <a:p>
            <a:r>
              <a:rPr lang="fr-CA" dirty="0" smtClean="0"/>
              <a:t>Une augmentation du risque suicidaire peut survenir dans les jours qui suivent l’initiation d’un médicament antidépresseur.</a:t>
            </a:r>
          </a:p>
          <a:p>
            <a:r>
              <a:rPr lang="fr-CA" dirty="0" smtClean="0"/>
              <a:t>Une absence de réponse à au moins un antidépresseur est présente dans plus du tiers des cas de dépression majeure (2).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38610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Article 4: </a:t>
            </a:r>
            <a:r>
              <a:rPr lang="fr-CA" dirty="0" err="1" smtClean="0"/>
              <a:t>Jaskaran</a:t>
            </a:r>
            <a:r>
              <a:rPr lang="fr-CA" dirty="0" smtClean="0"/>
              <a:t> et al (</a:t>
            </a:r>
            <a:r>
              <a:rPr lang="fr-CA" dirty="0" err="1" smtClean="0"/>
              <a:t>august</a:t>
            </a:r>
            <a:r>
              <a:rPr lang="fr-CA" dirty="0" smtClean="0"/>
              <a:t> 2016) (6)</a:t>
            </a:r>
            <a:br>
              <a:rPr lang="fr-CA" dirty="0" smtClean="0"/>
            </a:br>
            <a:r>
              <a:rPr lang="fr-CA" dirty="0" smtClean="0">
                <a:solidFill>
                  <a:schemeClr val="tx1"/>
                </a:solidFill>
              </a:rPr>
              <a:t>« A double-</a:t>
            </a:r>
            <a:r>
              <a:rPr lang="fr-CA" dirty="0" err="1" smtClean="0">
                <a:solidFill>
                  <a:schemeClr val="tx1"/>
                </a:solidFill>
              </a:rPr>
              <a:t>blind</a:t>
            </a:r>
            <a:r>
              <a:rPr lang="fr-CA" dirty="0" smtClean="0">
                <a:solidFill>
                  <a:schemeClr val="tx1"/>
                </a:solidFill>
              </a:rPr>
              <a:t>, </a:t>
            </a:r>
            <a:r>
              <a:rPr lang="fr-CA" dirty="0" err="1" smtClean="0">
                <a:solidFill>
                  <a:schemeClr val="tx1"/>
                </a:solidFill>
              </a:rPr>
              <a:t>randomized</a:t>
            </a:r>
            <a:r>
              <a:rPr lang="fr-CA" dirty="0" smtClean="0">
                <a:solidFill>
                  <a:schemeClr val="tx1"/>
                </a:solidFill>
              </a:rPr>
              <a:t>, placebo-</a:t>
            </a:r>
            <a:r>
              <a:rPr lang="fr-CA" dirty="0" err="1" smtClean="0">
                <a:solidFill>
                  <a:schemeClr val="tx1"/>
                </a:solidFill>
              </a:rPr>
              <a:t>controlled</a:t>
            </a:r>
            <a:r>
              <a:rPr lang="fr-CA" dirty="0" smtClean="0">
                <a:solidFill>
                  <a:schemeClr val="tx1"/>
                </a:solidFill>
              </a:rPr>
              <a:t>, dose </a:t>
            </a:r>
            <a:r>
              <a:rPr lang="fr-CA" dirty="0" err="1" smtClean="0">
                <a:solidFill>
                  <a:schemeClr val="tx1"/>
                </a:solidFill>
              </a:rPr>
              <a:t>frequency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study</a:t>
            </a:r>
            <a:r>
              <a:rPr lang="fr-CA" dirty="0" smtClean="0">
                <a:solidFill>
                  <a:schemeClr val="tx1"/>
                </a:solidFill>
              </a:rPr>
              <a:t> of </a:t>
            </a:r>
            <a:r>
              <a:rPr lang="fr-CA" dirty="0" err="1" smtClean="0">
                <a:solidFill>
                  <a:schemeClr val="tx1"/>
                </a:solidFill>
              </a:rPr>
              <a:t>intravenous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ketamine</a:t>
            </a:r>
            <a:r>
              <a:rPr lang="fr-CA" dirty="0" smtClean="0">
                <a:solidFill>
                  <a:schemeClr val="tx1"/>
                </a:solidFill>
              </a:rPr>
              <a:t> in patient </a:t>
            </a:r>
            <a:r>
              <a:rPr lang="fr-CA" dirty="0" err="1" smtClean="0">
                <a:solidFill>
                  <a:schemeClr val="tx1"/>
                </a:solidFill>
              </a:rPr>
              <a:t>with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treatment</a:t>
            </a:r>
            <a:r>
              <a:rPr lang="fr-CA" dirty="0" smtClean="0">
                <a:solidFill>
                  <a:schemeClr val="tx1"/>
                </a:solidFill>
              </a:rPr>
              <a:t>-</a:t>
            </a:r>
            <a:r>
              <a:rPr lang="fr-CA" dirty="0" err="1" smtClean="0">
                <a:solidFill>
                  <a:schemeClr val="tx1"/>
                </a:solidFill>
              </a:rPr>
              <a:t>resistant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depression</a:t>
            </a:r>
            <a:r>
              <a:rPr lang="fr-CA" dirty="0" smtClean="0">
                <a:solidFill>
                  <a:schemeClr val="tx1"/>
                </a:solidFill>
              </a:rPr>
              <a:t> »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ECR</a:t>
            </a:r>
          </a:p>
          <a:p>
            <a:r>
              <a:rPr lang="fr-CA" dirty="0" smtClean="0"/>
              <a:t>P: N = 68 (67)18-64 ans, TDM récurrent, réponse inadéquate à au moins 2 antidépresseurs antérieurs.</a:t>
            </a:r>
          </a:p>
          <a:p>
            <a:r>
              <a:rPr lang="fr-CA" dirty="0" smtClean="0"/>
              <a:t>I: kétamine iv 0,5mg/kg sur 40 min 2 fois semaine (N=16) OU kétamine iv 0,5mg/kg sur 40 min 3 fois semaine (N=17)</a:t>
            </a:r>
          </a:p>
          <a:p>
            <a:r>
              <a:rPr lang="fr-CA" dirty="0" smtClean="0"/>
              <a:t>C: NS iv sur 40 min 2 fois/semaine (N=17 (16)) OU NS iv sur 40 min 3 fois/semaine (N =18)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O (primaire): Diminution score au MADRS au jour 15 : kétamine 2 x /</a:t>
            </a:r>
            <a:r>
              <a:rPr lang="fr-CA" dirty="0" err="1" smtClean="0"/>
              <a:t>sem</a:t>
            </a:r>
            <a:r>
              <a:rPr lang="fr-CA" dirty="0" smtClean="0"/>
              <a:t>: -18,4 vs -5,7 p&lt;0,001 pour placebo</a:t>
            </a:r>
          </a:p>
          <a:p>
            <a:pPr>
              <a:buNone/>
            </a:pPr>
            <a:r>
              <a:rPr lang="fr-CA" dirty="0" smtClean="0"/>
              <a:t>  	</a:t>
            </a:r>
            <a:r>
              <a:rPr lang="fr-CA" dirty="0" err="1" smtClean="0"/>
              <a:t>Kétamine</a:t>
            </a:r>
            <a:r>
              <a:rPr lang="fr-CA" dirty="0" smtClean="0"/>
              <a:t> 3 x /</a:t>
            </a:r>
            <a:r>
              <a:rPr lang="fr-CA" dirty="0" err="1" smtClean="0"/>
              <a:t>sem</a:t>
            </a:r>
            <a:r>
              <a:rPr lang="fr-CA" dirty="0" smtClean="0"/>
              <a:t> : -17,7 vs -3,1 p&lt;0,001 pour placebo</a:t>
            </a:r>
          </a:p>
          <a:p>
            <a:pPr>
              <a:buNone/>
            </a:pPr>
            <a:r>
              <a:rPr lang="fr-CA" dirty="0" smtClean="0"/>
              <a:t>	Pas de différence significative entre </a:t>
            </a:r>
            <a:r>
              <a:rPr lang="fr-CA" dirty="0" err="1" smtClean="0"/>
              <a:t>kétamine</a:t>
            </a:r>
            <a:r>
              <a:rPr lang="fr-CA" dirty="0" smtClean="0"/>
              <a:t> 2 ou 3 x /</a:t>
            </a:r>
            <a:r>
              <a:rPr lang="fr-CA" dirty="0" err="1" smtClean="0"/>
              <a:t>sem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Points faibles : pas suffisamment de puissance pour identifier différence entre kétamine 2 et 3 x /</a:t>
            </a:r>
            <a:r>
              <a:rPr lang="fr-CA" dirty="0" err="1" smtClean="0"/>
              <a:t>sem</a:t>
            </a:r>
            <a:r>
              <a:rPr lang="fr-CA" dirty="0" smtClean="0"/>
              <a:t> si cette différence existe, placebo inactif.</a:t>
            </a:r>
          </a:p>
          <a:p>
            <a:pPr lvl="1"/>
            <a:r>
              <a:rPr lang="fr-CA" dirty="0" smtClean="0"/>
              <a:t>Ou absence d’effet dose réponse?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1520" y="188638"/>
          <a:ext cx="8568950" cy="5377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1728192"/>
                <a:gridCol w="1728192"/>
                <a:gridCol w="2736302"/>
              </a:tblGrid>
              <a:tr h="7200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Étude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N </a:t>
                      </a:r>
                    </a:p>
                    <a:p>
                      <a:r>
                        <a:rPr lang="fr-CA" sz="1600" dirty="0" smtClean="0"/>
                        <a:t>analysé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Intervention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Comparateur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Résultats</a:t>
                      </a:r>
                      <a:endParaRPr lang="fr-CA" sz="1600" dirty="0"/>
                    </a:p>
                  </a:txBody>
                  <a:tcPr/>
                </a:tc>
              </a:tr>
              <a:tr h="880486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Murrough</a:t>
                      </a:r>
                      <a:r>
                        <a:rPr lang="fr-CA" sz="1600" dirty="0" smtClean="0"/>
                        <a:t> 2013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72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 0,5 mg/kg IV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Midazolam</a:t>
                      </a:r>
                      <a:r>
                        <a:rPr lang="fr-CA" sz="1600" dirty="0" smtClean="0"/>
                        <a:t> iv x 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7,95 (IC95% 3.2-12.71 p&lt;0,002) pts de plus au MADRS à 24h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  <a:tr h="9688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Lapidus 2014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18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baseline="0" dirty="0" smtClean="0"/>
                        <a:t> 10 mg intra nasal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 intra nasal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7,6 (IC95% 3,9-11,3) points de plus au MADRS à 24 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  <a:tr h="658008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Hu 2015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27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10 mg die + </a:t>
                      </a:r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 iv 0,5 mg/kg x1 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10 mg die + </a:t>
                      </a:r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Rémission à 4 semaines : 14,3 % (</a:t>
                      </a:r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+ placebo) vs 76,9% (</a:t>
                      </a:r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+ </a:t>
                      </a:r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) p = 0,001.</a:t>
                      </a:r>
                      <a:endParaRPr lang="fr-CA" sz="1600" dirty="0"/>
                    </a:p>
                  </a:txBody>
                  <a:tcPr/>
                </a:tc>
              </a:tr>
              <a:tr h="1135740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Jaskaran</a:t>
                      </a:r>
                      <a:r>
                        <a:rPr lang="fr-CA" sz="1600" dirty="0" smtClean="0"/>
                        <a:t> 08/2016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67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kétamine</a:t>
                      </a:r>
                      <a:r>
                        <a:rPr lang="fr-CA" sz="1600" dirty="0" smtClean="0"/>
                        <a:t> IV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dirty="0" smtClean="0"/>
                        <a:t>0,5mg/kg 2 ou 3 X</a:t>
                      </a:r>
                      <a:r>
                        <a:rPr lang="fr-CA" sz="1600" baseline="0" dirty="0" smtClean="0"/>
                        <a:t>/</a:t>
                      </a:r>
                      <a:r>
                        <a:rPr lang="fr-CA" sz="1600" baseline="0" dirty="0" err="1" smtClean="0"/>
                        <a:t>sem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 IV 2 ou 3 X/semaine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 </a:t>
                      </a:r>
                      <a:r>
                        <a:rPr lang="fr-CA" sz="1600" dirty="0" smtClean="0"/>
                        <a:t>MADRS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dirty="0" smtClean="0"/>
                        <a:t>jour 15: </a:t>
                      </a:r>
                      <a:r>
                        <a:rPr lang="fr-CA" sz="1600" dirty="0" err="1" smtClean="0"/>
                        <a:t>kétamine</a:t>
                      </a:r>
                      <a:r>
                        <a:rPr lang="fr-CA" sz="1600" dirty="0" smtClean="0"/>
                        <a:t> 2 x /</a:t>
                      </a:r>
                      <a:r>
                        <a:rPr lang="fr-CA" sz="1600" dirty="0" err="1" smtClean="0"/>
                        <a:t>sem</a:t>
                      </a:r>
                      <a:r>
                        <a:rPr lang="fr-CA" sz="1600" dirty="0" smtClean="0"/>
                        <a:t>: -18,4 vs -5,7 p&lt;0,001</a:t>
                      </a:r>
                      <a:r>
                        <a:rPr lang="fr-CA" sz="1600" baseline="0" dirty="0" smtClean="0"/>
                        <a:t> ; </a:t>
                      </a:r>
                      <a:r>
                        <a:rPr lang="fr-CA" sz="1600" dirty="0" err="1" smtClean="0"/>
                        <a:t>kétamine</a:t>
                      </a:r>
                      <a:r>
                        <a:rPr lang="fr-CA" sz="1600" dirty="0" smtClean="0"/>
                        <a:t> 3 x /</a:t>
                      </a:r>
                      <a:r>
                        <a:rPr lang="fr-CA" sz="1600" dirty="0" err="1" smtClean="0"/>
                        <a:t>sem</a:t>
                      </a:r>
                      <a:r>
                        <a:rPr lang="fr-CA" sz="1600" dirty="0" smtClean="0"/>
                        <a:t> : -17,7 vs -3,1 p&lt;0,001</a:t>
                      </a:r>
                    </a:p>
                    <a:p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39330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Article 5 : </a:t>
            </a:r>
            <a:r>
              <a:rPr lang="fr-CA" dirty="0" err="1" smtClean="0"/>
              <a:t>Jaskaran</a:t>
            </a:r>
            <a:r>
              <a:rPr lang="fr-CA" dirty="0" smtClean="0"/>
              <a:t> et al. (</a:t>
            </a:r>
            <a:r>
              <a:rPr lang="fr-CA" dirty="0" err="1" smtClean="0"/>
              <a:t>september</a:t>
            </a:r>
            <a:r>
              <a:rPr lang="fr-CA" dirty="0" smtClean="0"/>
              <a:t> 2016) (7)</a:t>
            </a:r>
            <a:br>
              <a:rPr lang="fr-CA" dirty="0" smtClean="0"/>
            </a:br>
            <a:r>
              <a:rPr lang="fr-CA" dirty="0" smtClean="0">
                <a:solidFill>
                  <a:schemeClr val="tx1"/>
                </a:solidFill>
              </a:rPr>
              <a:t>« </a:t>
            </a:r>
            <a:r>
              <a:rPr lang="fr-CA" dirty="0" err="1" smtClean="0">
                <a:solidFill>
                  <a:schemeClr val="tx1"/>
                </a:solidFill>
              </a:rPr>
              <a:t>Intravenous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esketamine</a:t>
            </a:r>
            <a:r>
              <a:rPr lang="fr-CA" dirty="0" smtClean="0">
                <a:solidFill>
                  <a:schemeClr val="tx1"/>
                </a:solidFill>
              </a:rPr>
              <a:t> in </a:t>
            </a:r>
            <a:r>
              <a:rPr lang="fr-CA" dirty="0" err="1" smtClean="0">
                <a:solidFill>
                  <a:schemeClr val="tx1"/>
                </a:solidFill>
              </a:rPr>
              <a:t>adult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tratment</a:t>
            </a:r>
            <a:r>
              <a:rPr lang="fr-CA" dirty="0" smtClean="0">
                <a:solidFill>
                  <a:schemeClr val="tx1"/>
                </a:solidFill>
              </a:rPr>
              <a:t>-</a:t>
            </a:r>
            <a:r>
              <a:rPr lang="fr-CA" dirty="0" err="1" smtClean="0">
                <a:solidFill>
                  <a:schemeClr val="tx1"/>
                </a:solidFill>
              </a:rPr>
              <a:t>resistant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depression</a:t>
            </a:r>
            <a:r>
              <a:rPr lang="fr-CA" dirty="0" smtClean="0">
                <a:solidFill>
                  <a:schemeClr val="tx1"/>
                </a:solidFill>
              </a:rPr>
              <a:t>: a double-</a:t>
            </a:r>
            <a:r>
              <a:rPr lang="fr-CA" dirty="0" err="1" smtClean="0">
                <a:solidFill>
                  <a:schemeClr val="tx1"/>
                </a:solidFill>
              </a:rPr>
              <a:t>blind</a:t>
            </a:r>
            <a:r>
              <a:rPr lang="fr-CA" dirty="0" smtClean="0">
                <a:solidFill>
                  <a:schemeClr val="tx1"/>
                </a:solidFill>
              </a:rPr>
              <a:t>, double-</a:t>
            </a:r>
            <a:r>
              <a:rPr lang="fr-CA" dirty="0" err="1" smtClean="0">
                <a:solidFill>
                  <a:schemeClr val="tx1"/>
                </a:solidFill>
              </a:rPr>
              <a:t>randomization</a:t>
            </a:r>
            <a:r>
              <a:rPr lang="fr-CA" dirty="0" smtClean="0">
                <a:solidFill>
                  <a:schemeClr val="tx1"/>
                </a:solidFill>
              </a:rPr>
              <a:t>, placebo </a:t>
            </a:r>
            <a:r>
              <a:rPr lang="fr-CA" dirty="0" err="1" smtClean="0">
                <a:solidFill>
                  <a:schemeClr val="tx1"/>
                </a:solidFill>
              </a:rPr>
              <a:t>controlled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study</a:t>
            </a:r>
            <a:r>
              <a:rPr lang="fr-CA" dirty="0" smtClean="0">
                <a:solidFill>
                  <a:schemeClr val="tx1"/>
                </a:solidFill>
              </a:rPr>
              <a:t> »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ECR, double aveugle, groupes parallèles</a:t>
            </a:r>
          </a:p>
          <a:p>
            <a:r>
              <a:rPr lang="fr-CA" dirty="0" smtClean="0"/>
              <a:t>P: N=30 (29) 18-64 ans, TDM, réfractaire à au moins 2 médicaments antidépresseurs</a:t>
            </a:r>
          </a:p>
          <a:p>
            <a:r>
              <a:rPr lang="fr-CA" dirty="0" smtClean="0"/>
              <a:t>I: 0,2 ou 0,4 mg/kg IV sur 40 min de </a:t>
            </a:r>
            <a:r>
              <a:rPr lang="fr-CA" dirty="0" err="1" smtClean="0"/>
              <a:t>esketamine</a:t>
            </a:r>
            <a:r>
              <a:rPr lang="fr-CA" dirty="0" smtClean="0"/>
              <a:t> au jour 1</a:t>
            </a:r>
          </a:p>
          <a:p>
            <a:r>
              <a:rPr lang="fr-CA" dirty="0" smtClean="0"/>
              <a:t>C: NS iv sur 40 min au jour 1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O (primaire): Changement au MADRS à 24h</a:t>
            </a:r>
          </a:p>
          <a:p>
            <a:pPr>
              <a:buNone/>
            </a:pPr>
            <a:r>
              <a:rPr lang="fr-CA" dirty="0" smtClean="0"/>
              <a:t>	-3,8 (placebo), -16,8 (0,2 mg/kg), -16,9 (0,4 mg/kg), p= 0,001 pour les 2 groupes comparé au placebo, pas de différence entre les 2 doses de kétamine.</a:t>
            </a:r>
          </a:p>
          <a:p>
            <a:pPr lvl="1"/>
            <a:r>
              <a:rPr lang="fr-CA" dirty="0" smtClean="0"/>
              <a:t>Secondaire: proportion des répondeur au jour 2, 3 et 4 par rapport au placebo:</a:t>
            </a:r>
          </a:p>
          <a:p>
            <a:pPr lvl="1"/>
            <a:r>
              <a:rPr lang="fr-CA" dirty="0" smtClean="0"/>
              <a:t>0% (NS), 67% (0,2 mg/kg) p=0,013 ;  64% (0,4 mg/kg) p = 0,014</a:t>
            </a:r>
          </a:p>
          <a:p>
            <a:endParaRPr lang="fr-CA" dirty="0" smtClean="0"/>
          </a:p>
          <a:p>
            <a:r>
              <a:rPr lang="fr-CA" dirty="0" smtClean="0"/>
              <a:t>Points faibles : puissance insuffisante pour détecter une différence entre les groupes 0,2 et 0,4 mg/kg de </a:t>
            </a:r>
            <a:r>
              <a:rPr lang="fr-CA" dirty="0" err="1" smtClean="0"/>
              <a:t>kétamine</a:t>
            </a:r>
            <a:r>
              <a:rPr lang="fr-CA" dirty="0" smtClean="0"/>
              <a:t> si cette différence existe.</a:t>
            </a:r>
          </a:p>
          <a:p>
            <a:pPr lvl="1"/>
            <a:r>
              <a:rPr lang="fr-CA" dirty="0" smtClean="0"/>
              <a:t>Ou absence d’effet dose réponse?</a:t>
            </a:r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1520" y="188638"/>
          <a:ext cx="8568950" cy="651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1728192"/>
                <a:gridCol w="1728192"/>
                <a:gridCol w="2736302"/>
              </a:tblGrid>
              <a:tr h="7200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Étude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N </a:t>
                      </a:r>
                    </a:p>
                    <a:p>
                      <a:r>
                        <a:rPr lang="fr-CA" sz="1600" dirty="0" smtClean="0"/>
                        <a:t>analysé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Intervention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Comparateur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Résultats</a:t>
                      </a:r>
                      <a:endParaRPr lang="fr-CA" sz="1600" dirty="0"/>
                    </a:p>
                  </a:txBody>
                  <a:tcPr/>
                </a:tc>
              </a:tr>
              <a:tr h="880486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Murrough</a:t>
                      </a:r>
                      <a:r>
                        <a:rPr lang="fr-CA" sz="1600" dirty="0" smtClean="0"/>
                        <a:t> 2013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72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 0,5 mg/kg IV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Midazolam</a:t>
                      </a:r>
                      <a:r>
                        <a:rPr lang="fr-CA" sz="1600" dirty="0" smtClean="0"/>
                        <a:t> iv x 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7,95 (IC95% 3.2-12.71 p&lt;0,002) pts de plus au MADRS à 24h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  <a:tr h="968882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Lapidus 2014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18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Ketamine</a:t>
                      </a:r>
                      <a:r>
                        <a:rPr lang="fr-CA" sz="1600" baseline="0" dirty="0" smtClean="0"/>
                        <a:t> 10 mg intra nasal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 intra nasal X1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7,6 (IC95% 3,9-11,3) points de plus au MADRS à 24 h pour </a:t>
                      </a:r>
                      <a:r>
                        <a:rPr lang="fr-CA" sz="1600" dirty="0" err="1" smtClean="0"/>
                        <a:t>kétamine</a:t>
                      </a:r>
                      <a:endParaRPr lang="fr-CA" sz="1600" dirty="0"/>
                    </a:p>
                  </a:txBody>
                  <a:tcPr/>
                </a:tc>
              </a:tr>
              <a:tr h="658008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Hu 2015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27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10 mg die + </a:t>
                      </a:r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 iv 0,5 mg/kg x1 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10 mg die + </a:t>
                      </a:r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Rémission à 4 semaines : 14,3 % (</a:t>
                      </a:r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+ placebo) vs 76,9% (</a:t>
                      </a:r>
                      <a:r>
                        <a:rPr lang="fr-CA" sz="1600" dirty="0" err="1" smtClean="0"/>
                        <a:t>escitalopram</a:t>
                      </a:r>
                      <a:r>
                        <a:rPr lang="fr-CA" sz="1600" dirty="0" smtClean="0"/>
                        <a:t> + </a:t>
                      </a:r>
                      <a:r>
                        <a:rPr lang="fr-CA" sz="1600" dirty="0" err="1" smtClean="0"/>
                        <a:t>ketamine</a:t>
                      </a:r>
                      <a:r>
                        <a:rPr lang="fr-CA" sz="1600" dirty="0" smtClean="0"/>
                        <a:t>) p = 0,001.</a:t>
                      </a:r>
                      <a:endParaRPr lang="fr-CA" sz="1600" dirty="0"/>
                    </a:p>
                  </a:txBody>
                  <a:tcPr/>
                </a:tc>
              </a:tr>
              <a:tr h="1135740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Jaskaran</a:t>
                      </a:r>
                      <a:r>
                        <a:rPr lang="fr-CA" sz="1600" dirty="0" smtClean="0"/>
                        <a:t> 08/2016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67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kétamine</a:t>
                      </a:r>
                      <a:r>
                        <a:rPr lang="fr-CA" sz="1600" dirty="0" smtClean="0"/>
                        <a:t> IV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dirty="0" smtClean="0"/>
                        <a:t>0,5mg/kg 2 ou 3 X</a:t>
                      </a:r>
                      <a:r>
                        <a:rPr lang="fr-CA" sz="1600" baseline="0" dirty="0" smtClean="0"/>
                        <a:t>/</a:t>
                      </a:r>
                      <a:r>
                        <a:rPr lang="fr-CA" sz="1600" baseline="0" dirty="0" err="1" smtClean="0"/>
                        <a:t>sem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 IV 2 ou 3 X/semaine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 </a:t>
                      </a:r>
                      <a:r>
                        <a:rPr lang="fr-CA" sz="1600" dirty="0" smtClean="0"/>
                        <a:t>MADRS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dirty="0" smtClean="0"/>
                        <a:t>jour 15: </a:t>
                      </a:r>
                      <a:r>
                        <a:rPr lang="fr-CA" sz="1600" dirty="0" err="1" smtClean="0"/>
                        <a:t>kétamine</a:t>
                      </a:r>
                      <a:r>
                        <a:rPr lang="fr-CA" sz="1600" dirty="0" smtClean="0"/>
                        <a:t> 2 x /</a:t>
                      </a:r>
                      <a:r>
                        <a:rPr lang="fr-CA" sz="1600" dirty="0" err="1" smtClean="0"/>
                        <a:t>sem</a:t>
                      </a:r>
                      <a:r>
                        <a:rPr lang="fr-CA" sz="1600" dirty="0" smtClean="0"/>
                        <a:t>: -18,4 vs -5,7 p&lt;0,001</a:t>
                      </a:r>
                      <a:r>
                        <a:rPr lang="fr-CA" sz="1600" baseline="0" dirty="0" smtClean="0"/>
                        <a:t> ; </a:t>
                      </a:r>
                      <a:r>
                        <a:rPr lang="fr-CA" sz="1600" dirty="0" err="1" smtClean="0"/>
                        <a:t>kétamine</a:t>
                      </a:r>
                      <a:r>
                        <a:rPr lang="fr-CA" sz="1600" dirty="0" smtClean="0"/>
                        <a:t> 3 x /</a:t>
                      </a:r>
                      <a:r>
                        <a:rPr lang="fr-CA" sz="1600" dirty="0" err="1" smtClean="0"/>
                        <a:t>sem</a:t>
                      </a:r>
                      <a:r>
                        <a:rPr lang="fr-CA" sz="1600" dirty="0" smtClean="0"/>
                        <a:t> : -17,7 vs -3,1 p&lt;0,001</a:t>
                      </a:r>
                    </a:p>
                    <a:p>
                      <a:endParaRPr lang="fr-CA" sz="1600" dirty="0"/>
                    </a:p>
                  </a:txBody>
                  <a:tcPr/>
                </a:tc>
              </a:tr>
              <a:tr h="1135740"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Jaskaran</a:t>
                      </a:r>
                      <a:r>
                        <a:rPr lang="fr-CA" sz="1600" dirty="0" smtClean="0"/>
                        <a:t> 09/2016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29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0,2 ou 0,4 mg/kg IV de </a:t>
                      </a:r>
                      <a:r>
                        <a:rPr lang="fr-CA" sz="1600" dirty="0" err="1" smtClean="0"/>
                        <a:t>esketamine</a:t>
                      </a:r>
                      <a:r>
                        <a:rPr lang="fr-CA" sz="1600" dirty="0" smtClean="0"/>
                        <a:t> au jour 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NaCl</a:t>
                      </a:r>
                      <a:r>
                        <a:rPr lang="fr-CA" sz="1600" baseline="0" dirty="0" smtClean="0"/>
                        <a:t> 0,9% IV X 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sz="1600" dirty="0" smtClean="0"/>
                        <a:t> au MADRS à 24h</a:t>
                      </a:r>
                      <a:r>
                        <a:rPr lang="fr-CA" sz="1600" baseline="0" dirty="0" smtClean="0"/>
                        <a:t> : </a:t>
                      </a:r>
                      <a:r>
                        <a:rPr lang="fr-CA" sz="1600" dirty="0" smtClean="0"/>
                        <a:t>-3,8 (placebo), -16,8 (0,2 mg/kg), -16,9 (0,4 mg/kg), p= 0,001</a:t>
                      </a:r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Discussion: points faibles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Petits groupes (N moyen = 43)</a:t>
            </a:r>
          </a:p>
          <a:p>
            <a:pPr lvl="1"/>
            <a:r>
              <a:rPr lang="fr-CA" dirty="0" smtClean="0"/>
              <a:t>Puissance insuffisante pour trouver différence entre différentes dose ou fréquence d’administration dans études 4 et 5 respectivement. Également pour identifier effets au-delà de 4 jours.</a:t>
            </a:r>
          </a:p>
          <a:p>
            <a:pPr lvl="1"/>
            <a:r>
              <a:rPr lang="fr-CA" dirty="0" smtClean="0"/>
              <a:t>Ou absence d’effet dose réponse? Remise en question d’un effet causal?</a:t>
            </a:r>
          </a:p>
          <a:p>
            <a:r>
              <a:rPr lang="fr-CA" dirty="0" smtClean="0"/>
              <a:t>Études de courte durée </a:t>
            </a:r>
          </a:p>
          <a:p>
            <a:r>
              <a:rPr lang="fr-CA" dirty="0" smtClean="0"/>
              <a:t>Devra être comparé à long terme au traitement avec antidépresseurs typiques</a:t>
            </a:r>
          </a:p>
          <a:p>
            <a:pPr lvl="1"/>
            <a:r>
              <a:rPr lang="fr-CA" dirty="0" smtClean="0"/>
              <a:t>Une augmentation de l’</a:t>
            </a:r>
            <a:r>
              <a:rPr lang="fr-CA" dirty="0" err="1" smtClean="0"/>
              <a:t>escitalopram</a:t>
            </a:r>
            <a:r>
              <a:rPr lang="fr-CA" dirty="0" smtClean="0"/>
              <a:t> avec la kétamine semble être plus efficace initialement, mais cet efficacité supplémentaire demeure-t-elle?</a:t>
            </a:r>
            <a:endParaRPr lang="fr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Discussion: points faibles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Études pour la plupart avec « </a:t>
            </a:r>
            <a:r>
              <a:rPr lang="fr-CA" dirty="0" err="1" smtClean="0"/>
              <a:t>modified</a:t>
            </a:r>
            <a:r>
              <a:rPr lang="fr-CA" dirty="0" smtClean="0"/>
              <a:t> intention to </a:t>
            </a:r>
            <a:r>
              <a:rPr lang="fr-CA" dirty="0" err="1" smtClean="0"/>
              <a:t>treat</a:t>
            </a:r>
            <a:r>
              <a:rPr lang="fr-CA" dirty="0" smtClean="0"/>
              <a:t> », donc exclusion de patients n’ayant pas complété un certain stade dans les études. (biais d’attrition).</a:t>
            </a:r>
          </a:p>
          <a:p>
            <a:r>
              <a:rPr lang="fr-CA" dirty="0" smtClean="0"/>
              <a:t>Placebo imparfait vu effets psychotropes importants de la kétamine (biais de détection)</a:t>
            </a:r>
          </a:p>
          <a:p>
            <a:r>
              <a:rPr lang="fr-CA" dirty="0" smtClean="0"/>
              <a:t>Effets néfastes de la kétamine inconnus à long terme.</a:t>
            </a:r>
          </a:p>
          <a:p>
            <a:r>
              <a:rPr lang="fr-CA" dirty="0" smtClean="0"/>
              <a:t>Dose et fréquence d’administration encore inconnues.</a:t>
            </a:r>
          </a:p>
          <a:p>
            <a:r>
              <a:rPr lang="fr-CA" dirty="0" smtClean="0"/>
              <a:t>Études chassé croisé questionnables vu nature inconnu de l’effet « carry over » de la kétamine.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Par conséquent, la découverte d’une molécule qui pourrait agir plus rapidement et qui serait efficace dans les cas de dépression réfractaire constituerait une avancée importante.</a:t>
            </a:r>
          </a:p>
          <a:p>
            <a:r>
              <a:rPr lang="fr-CA" dirty="0" smtClean="0"/>
              <a:t>Les médicaments actuels agissent principalement via le système monoaminergique.</a:t>
            </a:r>
          </a:p>
          <a:p>
            <a:r>
              <a:rPr lang="fr-CA" dirty="0" smtClean="0"/>
              <a:t>La kétamine, agissant sur le système glutaminergique impliqué dans la pathophysiologie de la dépression, constitue une avenue thérapeutique potentielle.</a:t>
            </a:r>
            <a:endParaRPr lang="fr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Points forts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Échelle de mesure uniforme « MADRS »</a:t>
            </a:r>
          </a:p>
          <a:p>
            <a:r>
              <a:rPr lang="fr-CA" dirty="0" smtClean="0"/>
              <a:t>Traitement arrêté chez très peu de patients en raison des effets secondaires (HTA réfractaire notamment), donc bonne tolérabilité.</a:t>
            </a:r>
          </a:p>
          <a:p>
            <a:r>
              <a:rPr lang="fr-CA" dirty="0" smtClean="0"/>
              <a:t>Résultats statistiquement significatifs pour toutes les études malgré petits groupes.</a:t>
            </a:r>
          </a:p>
          <a:p>
            <a:r>
              <a:rPr lang="fr-CA" dirty="0" smtClean="0"/>
              <a:t>Résultats cliniquement significatifs. (MADRS = échelle clinique)</a:t>
            </a:r>
          </a:p>
          <a:p>
            <a:r>
              <a:rPr lang="fr-CA" dirty="0" smtClean="0"/>
              <a:t>Majorité de TDM réfractaires dans les études, donc potentiel d’efficacité important de la </a:t>
            </a:r>
            <a:r>
              <a:rPr lang="fr-CA" dirty="0" err="1" smtClean="0"/>
              <a:t>kétamine</a:t>
            </a:r>
            <a:r>
              <a:rPr lang="fr-CA" dirty="0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La kétamine se révèle être un traitement statistiquement et cliniquement efficace pour la dépression majeure réfractaire au traitement et ce jusqu’à une durée de 4 jours lorsque donnée en dose unique.</a:t>
            </a:r>
          </a:p>
          <a:p>
            <a:r>
              <a:rPr lang="fr-CA" dirty="0" smtClean="0"/>
              <a:t>L’étude de la </a:t>
            </a:r>
            <a:r>
              <a:rPr lang="fr-CA" dirty="0" err="1" smtClean="0"/>
              <a:t>kétamine</a:t>
            </a:r>
            <a:r>
              <a:rPr lang="fr-CA" dirty="0" smtClean="0"/>
              <a:t> présente un défi important en raison du grand risque de biais de détection.</a:t>
            </a:r>
          </a:p>
          <a:p>
            <a:r>
              <a:rPr lang="fr-CA" dirty="0" smtClean="0"/>
              <a:t>La dose et la fréquence d’administration ainsi que l’innocuité à long terme demeurent des éléments importants qui devront être évalués.</a:t>
            </a:r>
          </a:p>
          <a:p>
            <a:r>
              <a:rPr lang="fr-CA" dirty="0" smtClean="0"/>
              <a:t>D’autre études de plus longue durée et comparant la kétamine à des traitements pharmacologiques reconnus devront être faites.</a:t>
            </a:r>
            <a:endParaRPr lang="fr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1- </a:t>
            </a:r>
            <a:r>
              <a:rPr lang="fr-CA" dirty="0" err="1" smtClean="0"/>
              <a:t>Trivedi</a:t>
            </a:r>
            <a:r>
              <a:rPr lang="fr-CA" dirty="0" smtClean="0"/>
              <a:t> MH et al. (2006). </a:t>
            </a:r>
            <a:r>
              <a:rPr lang="fr-CA" dirty="0" err="1" smtClean="0"/>
              <a:t>Evaluation</a:t>
            </a:r>
            <a:r>
              <a:rPr lang="fr-CA" dirty="0" smtClean="0"/>
              <a:t> of </a:t>
            </a:r>
            <a:r>
              <a:rPr lang="fr-CA" dirty="0" err="1" smtClean="0"/>
              <a:t>outcomes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citalopram</a:t>
            </a:r>
            <a:r>
              <a:rPr lang="fr-CA" dirty="0" smtClean="0"/>
              <a:t> for </a:t>
            </a:r>
            <a:r>
              <a:rPr lang="fr-CA" dirty="0" err="1" smtClean="0"/>
              <a:t>depression</a:t>
            </a:r>
            <a:r>
              <a:rPr lang="fr-CA" dirty="0" smtClean="0"/>
              <a:t> </a:t>
            </a:r>
            <a:r>
              <a:rPr lang="fr-CA" dirty="0" err="1" smtClean="0"/>
              <a:t>using</a:t>
            </a:r>
            <a:r>
              <a:rPr lang="fr-CA" dirty="0" smtClean="0"/>
              <a:t> </a:t>
            </a:r>
            <a:r>
              <a:rPr lang="fr-CA" dirty="0" err="1" smtClean="0"/>
              <a:t>measurement</a:t>
            </a:r>
            <a:r>
              <a:rPr lang="fr-CA" dirty="0" smtClean="0"/>
              <a:t>-</a:t>
            </a:r>
            <a:r>
              <a:rPr lang="fr-CA" dirty="0" err="1" smtClean="0"/>
              <a:t>based</a:t>
            </a:r>
            <a:r>
              <a:rPr lang="fr-CA" dirty="0" smtClean="0"/>
              <a:t> care in STAR*D: implication for </a:t>
            </a:r>
            <a:r>
              <a:rPr lang="fr-CA" dirty="0" err="1" smtClean="0"/>
              <a:t>clinical</a:t>
            </a:r>
            <a:r>
              <a:rPr lang="fr-CA" dirty="0" smtClean="0"/>
              <a:t> practice. </a:t>
            </a:r>
            <a:r>
              <a:rPr lang="fr-CA" i="1" dirty="0" smtClean="0"/>
              <a:t>American Journal of </a:t>
            </a:r>
            <a:r>
              <a:rPr lang="fr-CA" i="1" dirty="0" err="1" smtClean="0"/>
              <a:t>Psychiatry</a:t>
            </a:r>
            <a:r>
              <a:rPr lang="fr-CA" dirty="0" smtClean="0"/>
              <a:t> 163, 28-40.</a:t>
            </a:r>
          </a:p>
          <a:p>
            <a:r>
              <a:rPr lang="fr-CA" dirty="0" smtClean="0"/>
              <a:t>2- </a:t>
            </a:r>
            <a:r>
              <a:rPr lang="fr-CA" dirty="0" err="1" smtClean="0"/>
              <a:t>Fava</a:t>
            </a:r>
            <a:r>
              <a:rPr lang="fr-CA" dirty="0" smtClean="0"/>
              <a:t> M et al. (1996). </a:t>
            </a:r>
            <a:r>
              <a:rPr lang="fr-CA" dirty="0" err="1" smtClean="0"/>
              <a:t>Definition</a:t>
            </a:r>
            <a:r>
              <a:rPr lang="fr-CA" dirty="0" smtClean="0"/>
              <a:t> and </a:t>
            </a:r>
            <a:r>
              <a:rPr lang="fr-CA" dirty="0" err="1" smtClean="0"/>
              <a:t>epidemiology</a:t>
            </a:r>
            <a:r>
              <a:rPr lang="fr-CA" dirty="0" smtClean="0"/>
              <a:t> of </a:t>
            </a:r>
            <a:r>
              <a:rPr lang="fr-CA" dirty="0" err="1" smtClean="0"/>
              <a:t>treatment</a:t>
            </a:r>
            <a:r>
              <a:rPr lang="fr-CA" dirty="0" smtClean="0"/>
              <a:t> </a:t>
            </a:r>
            <a:r>
              <a:rPr lang="fr-CA" dirty="0" err="1" smtClean="0"/>
              <a:t>resistant</a:t>
            </a:r>
            <a:r>
              <a:rPr lang="fr-CA" dirty="0" smtClean="0"/>
              <a:t> </a:t>
            </a:r>
            <a:r>
              <a:rPr lang="fr-CA" dirty="0" err="1" smtClean="0"/>
              <a:t>depression</a:t>
            </a:r>
            <a:r>
              <a:rPr lang="fr-CA" dirty="0" smtClean="0"/>
              <a:t>. </a:t>
            </a:r>
            <a:r>
              <a:rPr lang="fr-CA" i="1" dirty="0" err="1" smtClean="0"/>
              <a:t>Psychiatry</a:t>
            </a:r>
            <a:r>
              <a:rPr lang="fr-CA" i="1" dirty="0" smtClean="0"/>
              <a:t> Clin </a:t>
            </a:r>
            <a:r>
              <a:rPr lang="fr-CA" i="1" dirty="0" err="1" smtClean="0"/>
              <a:t>North</a:t>
            </a:r>
            <a:r>
              <a:rPr lang="fr-CA" i="1" dirty="0" smtClean="0"/>
              <a:t> Am</a:t>
            </a:r>
            <a:r>
              <a:rPr lang="fr-CA" dirty="0" smtClean="0"/>
              <a:t> 19:179-200.</a:t>
            </a:r>
          </a:p>
          <a:p>
            <a:r>
              <a:rPr lang="fr-CA" dirty="0" smtClean="0"/>
              <a:t>3- </a:t>
            </a:r>
            <a:r>
              <a:rPr lang="fr-CA" dirty="0" err="1" smtClean="0"/>
              <a:t>Murrough</a:t>
            </a:r>
            <a:r>
              <a:rPr lang="fr-CA" dirty="0" smtClean="0"/>
              <a:t> et al. (2013)</a:t>
            </a:r>
            <a:br>
              <a:rPr lang="fr-CA" dirty="0" smtClean="0"/>
            </a:br>
            <a:r>
              <a:rPr lang="fr-CA" dirty="0" smtClean="0"/>
              <a:t>« </a:t>
            </a:r>
            <a:r>
              <a:rPr lang="fr-CA" dirty="0" err="1" smtClean="0"/>
              <a:t>Antidepressant</a:t>
            </a:r>
            <a:r>
              <a:rPr lang="fr-CA" dirty="0" smtClean="0"/>
              <a:t> </a:t>
            </a:r>
            <a:r>
              <a:rPr lang="fr-CA" dirty="0" err="1" smtClean="0"/>
              <a:t>efficacy</a:t>
            </a:r>
            <a:r>
              <a:rPr lang="fr-CA" dirty="0" smtClean="0"/>
              <a:t> of </a:t>
            </a:r>
            <a:r>
              <a:rPr lang="fr-CA" dirty="0" err="1" smtClean="0"/>
              <a:t>ketamine</a:t>
            </a:r>
            <a:r>
              <a:rPr lang="fr-CA" dirty="0" smtClean="0"/>
              <a:t> in </a:t>
            </a:r>
            <a:r>
              <a:rPr lang="fr-CA" dirty="0" err="1" smtClean="0"/>
              <a:t>treatment</a:t>
            </a:r>
            <a:r>
              <a:rPr lang="fr-CA" dirty="0" smtClean="0"/>
              <a:t> </a:t>
            </a:r>
            <a:r>
              <a:rPr lang="fr-CA" dirty="0" err="1" smtClean="0"/>
              <a:t>resistant</a:t>
            </a:r>
            <a:r>
              <a:rPr lang="fr-CA" dirty="0" smtClean="0"/>
              <a:t> </a:t>
            </a:r>
            <a:r>
              <a:rPr lang="fr-CA" dirty="0" err="1" smtClean="0"/>
              <a:t>depression</a:t>
            </a:r>
            <a:r>
              <a:rPr lang="fr-CA" dirty="0" smtClean="0"/>
              <a:t> : A </a:t>
            </a:r>
            <a:r>
              <a:rPr lang="fr-CA" dirty="0" err="1" smtClean="0"/>
              <a:t>two</a:t>
            </a:r>
            <a:r>
              <a:rPr lang="fr-CA" dirty="0" smtClean="0"/>
              <a:t> site </a:t>
            </a:r>
            <a:r>
              <a:rPr lang="fr-CA" dirty="0" err="1" smtClean="0"/>
              <a:t>randomized</a:t>
            </a:r>
            <a:r>
              <a:rPr lang="fr-CA" dirty="0" smtClean="0"/>
              <a:t> </a:t>
            </a:r>
            <a:r>
              <a:rPr lang="fr-CA" dirty="0" err="1" smtClean="0"/>
              <a:t>controlled</a:t>
            </a:r>
            <a:r>
              <a:rPr lang="fr-CA" dirty="0" smtClean="0"/>
              <a:t> trial »</a:t>
            </a:r>
            <a:endParaRPr lang="fr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4- Lapidus et al. (2014)</a:t>
            </a:r>
            <a:br>
              <a:rPr lang="fr-CA" dirty="0" smtClean="0"/>
            </a:br>
            <a:r>
              <a:rPr lang="fr-CA" dirty="0" smtClean="0"/>
              <a:t>« A </a:t>
            </a:r>
            <a:r>
              <a:rPr lang="fr-CA" dirty="0" err="1" smtClean="0"/>
              <a:t>randomized</a:t>
            </a:r>
            <a:r>
              <a:rPr lang="fr-CA" dirty="0" smtClean="0"/>
              <a:t> </a:t>
            </a:r>
            <a:r>
              <a:rPr lang="fr-CA" dirty="0" err="1" smtClean="0"/>
              <a:t>controlled</a:t>
            </a:r>
            <a:r>
              <a:rPr lang="fr-CA" dirty="0" smtClean="0"/>
              <a:t> trial of </a:t>
            </a:r>
            <a:r>
              <a:rPr lang="fr-CA" dirty="0" err="1" smtClean="0"/>
              <a:t>intranasal</a:t>
            </a:r>
            <a:r>
              <a:rPr lang="fr-CA" dirty="0" smtClean="0"/>
              <a:t> </a:t>
            </a:r>
            <a:r>
              <a:rPr lang="fr-CA" dirty="0" err="1" smtClean="0"/>
              <a:t>ketamine</a:t>
            </a:r>
            <a:r>
              <a:rPr lang="fr-CA" dirty="0" smtClean="0"/>
              <a:t> in major </a:t>
            </a:r>
            <a:r>
              <a:rPr lang="fr-CA" dirty="0" err="1" smtClean="0"/>
              <a:t>depressive</a:t>
            </a:r>
            <a:r>
              <a:rPr lang="fr-CA" dirty="0" smtClean="0"/>
              <a:t> </a:t>
            </a:r>
            <a:r>
              <a:rPr lang="fr-CA" dirty="0" err="1" smtClean="0"/>
              <a:t>disorder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5-Y.-D. Hu et al. (2015)</a:t>
            </a:r>
            <a:br>
              <a:rPr lang="fr-CA" dirty="0" smtClean="0"/>
            </a:br>
            <a:r>
              <a:rPr lang="fr-CA" dirty="0" smtClean="0"/>
              <a:t>« Single </a:t>
            </a:r>
            <a:r>
              <a:rPr lang="fr-CA" dirty="0" err="1" smtClean="0"/>
              <a:t>i.v</a:t>
            </a:r>
            <a:r>
              <a:rPr lang="fr-CA" dirty="0" smtClean="0"/>
              <a:t>. </a:t>
            </a:r>
            <a:r>
              <a:rPr lang="fr-CA" dirty="0" err="1" smtClean="0"/>
              <a:t>ketamine</a:t>
            </a:r>
            <a:r>
              <a:rPr lang="fr-CA" dirty="0" smtClean="0"/>
              <a:t> augmentation of </a:t>
            </a:r>
            <a:r>
              <a:rPr lang="fr-CA" dirty="0" err="1" smtClean="0"/>
              <a:t>newly</a:t>
            </a:r>
            <a:r>
              <a:rPr lang="fr-CA" dirty="0" smtClean="0"/>
              <a:t> </a:t>
            </a:r>
            <a:r>
              <a:rPr lang="fr-CA" dirty="0" err="1" smtClean="0"/>
              <a:t>initiated</a:t>
            </a:r>
            <a:r>
              <a:rPr lang="fr-CA" dirty="0" smtClean="0"/>
              <a:t> </a:t>
            </a:r>
            <a:r>
              <a:rPr lang="fr-CA" dirty="0" err="1" smtClean="0"/>
              <a:t>escitalopram</a:t>
            </a:r>
            <a:r>
              <a:rPr lang="fr-CA" dirty="0" smtClean="0"/>
              <a:t> for major </a:t>
            </a:r>
            <a:r>
              <a:rPr lang="fr-CA" dirty="0" err="1" smtClean="0"/>
              <a:t>depression</a:t>
            </a:r>
            <a:r>
              <a:rPr lang="fr-CA" dirty="0" smtClean="0"/>
              <a:t>: </a:t>
            </a:r>
            <a:r>
              <a:rPr lang="fr-CA" dirty="0" err="1" smtClean="0"/>
              <a:t>results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a </a:t>
            </a:r>
            <a:r>
              <a:rPr lang="fr-CA" dirty="0" err="1" smtClean="0"/>
              <a:t>randomized</a:t>
            </a:r>
            <a:r>
              <a:rPr lang="fr-CA" dirty="0" smtClean="0"/>
              <a:t>, placebo-</a:t>
            </a:r>
            <a:r>
              <a:rPr lang="fr-CA" dirty="0" err="1" smtClean="0"/>
              <a:t>controlled</a:t>
            </a:r>
            <a:r>
              <a:rPr lang="fr-CA" dirty="0" smtClean="0"/>
              <a:t> 4 </a:t>
            </a:r>
            <a:r>
              <a:rPr lang="fr-CA" dirty="0" err="1" smtClean="0"/>
              <a:t>week</a:t>
            </a:r>
            <a:r>
              <a:rPr lang="fr-CA" dirty="0" smtClean="0"/>
              <a:t> </a:t>
            </a:r>
            <a:r>
              <a:rPr lang="fr-CA" dirty="0" err="1" smtClean="0"/>
              <a:t>study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6- </a:t>
            </a:r>
            <a:r>
              <a:rPr lang="fr-CA" dirty="0" err="1" smtClean="0"/>
              <a:t>Jaskaran</a:t>
            </a:r>
            <a:r>
              <a:rPr lang="fr-CA" dirty="0" smtClean="0"/>
              <a:t> et al (</a:t>
            </a:r>
            <a:r>
              <a:rPr lang="fr-CA" dirty="0" err="1" smtClean="0"/>
              <a:t>august</a:t>
            </a:r>
            <a:r>
              <a:rPr lang="fr-CA" dirty="0" smtClean="0"/>
              <a:t> 2016)</a:t>
            </a:r>
            <a:br>
              <a:rPr lang="fr-CA" dirty="0" smtClean="0"/>
            </a:br>
            <a:r>
              <a:rPr lang="fr-CA" dirty="0" smtClean="0"/>
              <a:t>« A double-</a:t>
            </a:r>
            <a:r>
              <a:rPr lang="fr-CA" dirty="0" err="1" smtClean="0"/>
              <a:t>blind</a:t>
            </a:r>
            <a:r>
              <a:rPr lang="fr-CA" dirty="0" smtClean="0"/>
              <a:t>, </a:t>
            </a:r>
            <a:r>
              <a:rPr lang="fr-CA" dirty="0" err="1" smtClean="0"/>
              <a:t>randomized</a:t>
            </a:r>
            <a:r>
              <a:rPr lang="fr-CA" dirty="0" smtClean="0"/>
              <a:t>, placebo-</a:t>
            </a:r>
            <a:r>
              <a:rPr lang="fr-CA" dirty="0" err="1" smtClean="0"/>
              <a:t>controlled</a:t>
            </a:r>
            <a:r>
              <a:rPr lang="fr-CA" dirty="0" smtClean="0"/>
              <a:t>, dose </a:t>
            </a:r>
            <a:r>
              <a:rPr lang="fr-CA" dirty="0" err="1" smtClean="0"/>
              <a:t>frequency</a:t>
            </a:r>
            <a:r>
              <a:rPr lang="fr-CA" dirty="0" smtClean="0"/>
              <a:t> </a:t>
            </a:r>
            <a:r>
              <a:rPr lang="fr-CA" dirty="0" err="1" smtClean="0"/>
              <a:t>study</a:t>
            </a:r>
            <a:r>
              <a:rPr lang="fr-CA" dirty="0" smtClean="0"/>
              <a:t> of </a:t>
            </a:r>
            <a:r>
              <a:rPr lang="fr-CA" dirty="0" err="1" smtClean="0"/>
              <a:t>intravenous</a:t>
            </a:r>
            <a:r>
              <a:rPr lang="fr-CA" dirty="0" smtClean="0"/>
              <a:t> </a:t>
            </a:r>
            <a:r>
              <a:rPr lang="fr-CA" dirty="0" err="1" smtClean="0"/>
              <a:t>ketamine</a:t>
            </a:r>
            <a:r>
              <a:rPr lang="fr-CA" dirty="0" smtClean="0"/>
              <a:t> in patient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treatment</a:t>
            </a:r>
            <a:r>
              <a:rPr lang="fr-CA" dirty="0" smtClean="0"/>
              <a:t>-</a:t>
            </a:r>
            <a:r>
              <a:rPr lang="fr-CA" dirty="0" err="1" smtClean="0"/>
              <a:t>resistant</a:t>
            </a:r>
            <a:r>
              <a:rPr lang="fr-CA" dirty="0" smtClean="0"/>
              <a:t> </a:t>
            </a:r>
            <a:r>
              <a:rPr lang="fr-CA" dirty="0" err="1" smtClean="0"/>
              <a:t>depression</a:t>
            </a:r>
            <a:r>
              <a:rPr lang="fr-CA" dirty="0" smtClean="0"/>
              <a:t> »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7- </a:t>
            </a:r>
            <a:r>
              <a:rPr lang="fr-CA" dirty="0" err="1" smtClean="0"/>
              <a:t>Jaskaran</a:t>
            </a:r>
            <a:r>
              <a:rPr lang="fr-CA" dirty="0" smtClean="0"/>
              <a:t> et al. (</a:t>
            </a:r>
            <a:r>
              <a:rPr lang="fr-CA" dirty="0" err="1" smtClean="0"/>
              <a:t>september</a:t>
            </a:r>
            <a:r>
              <a:rPr lang="fr-CA" dirty="0" smtClean="0"/>
              <a:t> 2016) </a:t>
            </a:r>
            <a:br>
              <a:rPr lang="fr-CA" dirty="0" smtClean="0"/>
            </a:br>
            <a:r>
              <a:rPr lang="fr-CA" dirty="0" smtClean="0"/>
              <a:t>« </a:t>
            </a:r>
            <a:r>
              <a:rPr lang="fr-CA" dirty="0" err="1" smtClean="0"/>
              <a:t>Intravenous</a:t>
            </a:r>
            <a:r>
              <a:rPr lang="fr-CA" dirty="0" smtClean="0"/>
              <a:t> </a:t>
            </a:r>
            <a:r>
              <a:rPr lang="fr-CA" dirty="0" err="1" smtClean="0"/>
              <a:t>esketamine</a:t>
            </a:r>
            <a:r>
              <a:rPr lang="fr-CA" dirty="0" smtClean="0"/>
              <a:t> in </a:t>
            </a:r>
            <a:r>
              <a:rPr lang="fr-CA" dirty="0" err="1" smtClean="0"/>
              <a:t>adult</a:t>
            </a:r>
            <a:r>
              <a:rPr lang="fr-CA" dirty="0" smtClean="0"/>
              <a:t> </a:t>
            </a:r>
            <a:r>
              <a:rPr lang="fr-CA" dirty="0" err="1" smtClean="0"/>
              <a:t>tratment</a:t>
            </a:r>
            <a:r>
              <a:rPr lang="fr-CA" dirty="0" smtClean="0"/>
              <a:t>-</a:t>
            </a:r>
            <a:r>
              <a:rPr lang="fr-CA" dirty="0" err="1" smtClean="0"/>
              <a:t>resistant</a:t>
            </a:r>
            <a:r>
              <a:rPr lang="fr-CA" dirty="0" smtClean="0"/>
              <a:t> </a:t>
            </a:r>
            <a:r>
              <a:rPr lang="fr-CA" dirty="0" err="1" smtClean="0"/>
              <a:t>depression</a:t>
            </a:r>
            <a:r>
              <a:rPr lang="fr-CA" dirty="0" smtClean="0"/>
              <a:t>: a double-</a:t>
            </a:r>
            <a:r>
              <a:rPr lang="fr-CA" dirty="0" err="1" smtClean="0"/>
              <a:t>blind</a:t>
            </a:r>
            <a:r>
              <a:rPr lang="fr-CA" dirty="0" smtClean="0"/>
              <a:t>, double-</a:t>
            </a:r>
            <a:r>
              <a:rPr lang="fr-CA" dirty="0" err="1" smtClean="0"/>
              <a:t>randomization</a:t>
            </a:r>
            <a:r>
              <a:rPr lang="fr-CA" dirty="0" smtClean="0"/>
              <a:t>, placebo </a:t>
            </a:r>
            <a:r>
              <a:rPr lang="fr-CA" dirty="0" err="1" smtClean="0"/>
              <a:t>controlled</a:t>
            </a:r>
            <a:r>
              <a:rPr lang="fr-CA" dirty="0" smtClean="0"/>
              <a:t> </a:t>
            </a:r>
            <a:r>
              <a:rPr lang="fr-CA" dirty="0" err="1" smtClean="0"/>
              <a:t>study</a:t>
            </a:r>
            <a:r>
              <a:rPr lang="fr-CA" dirty="0" smtClean="0"/>
              <a:t> »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PICO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Population: Adultes atteints de dépression majeure unipolaire.</a:t>
            </a:r>
          </a:p>
          <a:p>
            <a:r>
              <a:rPr lang="fr-CA" dirty="0" smtClean="0"/>
              <a:t>Intervention: Administration de </a:t>
            </a:r>
            <a:r>
              <a:rPr lang="fr-CA" dirty="0" err="1" smtClean="0"/>
              <a:t>kétamine</a:t>
            </a:r>
            <a:r>
              <a:rPr lang="fr-CA" dirty="0" smtClean="0"/>
              <a:t> I.V. </a:t>
            </a:r>
            <a:r>
              <a:rPr lang="fr-CA" smtClean="0"/>
              <a:t>ou intra-nasal</a:t>
            </a:r>
            <a:endParaRPr lang="fr-CA" dirty="0" smtClean="0"/>
          </a:p>
          <a:p>
            <a:r>
              <a:rPr lang="fr-CA" dirty="0" smtClean="0"/>
              <a:t>Comparateur: Placebo actif ou inactif</a:t>
            </a:r>
          </a:p>
          <a:p>
            <a:r>
              <a:rPr lang="fr-CA" dirty="0" smtClean="0"/>
              <a:t>Issue: Changement de score sur la « Montgomery-</a:t>
            </a:r>
            <a:r>
              <a:rPr lang="fr-CA" dirty="0" err="1" smtClean="0"/>
              <a:t>Åsberg</a:t>
            </a:r>
            <a:r>
              <a:rPr lang="fr-CA" dirty="0" smtClean="0"/>
              <a:t> </a:t>
            </a:r>
            <a:r>
              <a:rPr lang="fr-CA" dirty="0" err="1" smtClean="0"/>
              <a:t>depression</a:t>
            </a:r>
            <a:r>
              <a:rPr lang="fr-CA" dirty="0" smtClean="0"/>
              <a:t> rating </a:t>
            </a:r>
            <a:r>
              <a:rPr lang="fr-CA" dirty="0" err="1" smtClean="0"/>
              <a:t>scale</a:t>
            </a:r>
            <a:r>
              <a:rPr lang="fr-CA" dirty="0" smtClean="0"/>
              <a:t> » (échelle MADRS)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Recherche sur </a:t>
            </a:r>
            <a:r>
              <a:rPr lang="fr-CA" dirty="0" err="1" smtClean="0"/>
              <a:t>PubMED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("</a:t>
            </a:r>
            <a:r>
              <a:rPr lang="fr-CA" dirty="0" err="1" smtClean="0"/>
              <a:t>Depressive</a:t>
            </a:r>
            <a:r>
              <a:rPr lang="fr-CA" dirty="0" smtClean="0"/>
              <a:t> </a:t>
            </a:r>
            <a:r>
              <a:rPr lang="fr-CA" dirty="0" err="1" smtClean="0"/>
              <a:t>Disorder</a:t>
            </a:r>
            <a:r>
              <a:rPr lang="fr-CA" dirty="0" smtClean="0"/>
              <a:t>"[</a:t>
            </a:r>
            <a:r>
              <a:rPr lang="fr-CA" dirty="0" err="1" smtClean="0"/>
              <a:t>Mesh</a:t>
            </a:r>
            <a:r>
              <a:rPr lang="fr-CA" dirty="0" smtClean="0"/>
              <a:t>]) AND "</a:t>
            </a:r>
            <a:r>
              <a:rPr lang="fr-CA" dirty="0" err="1" smtClean="0"/>
              <a:t>Ketamine</a:t>
            </a:r>
            <a:r>
              <a:rPr lang="fr-CA" dirty="0" smtClean="0"/>
              <a:t>"[</a:t>
            </a:r>
            <a:r>
              <a:rPr lang="fr-CA" dirty="0" err="1" smtClean="0"/>
              <a:t>Mesh</a:t>
            </a:r>
            <a:r>
              <a:rPr lang="fr-CA" dirty="0" smtClean="0"/>
              <a:t>]</a:t>
            </a:r>
          </a:p>
          <a:p>
            <a:pPr lvl="1"/>
            <a:r>
              <a:rPr lang="fr-CA" dirty="0" smtClean="0"/>
              <a:t>Inclusion des revues systématiques, méta-analyses et essais cliniques randomisés</a:t>
            </a:r>
          </a:p>
          <a:p>
            <a:pPr lvl="1"/>
            <a:r>
              <a:rPr lang="fr-CA" dirty="0" smtClean="0"/>
              <a:t>Restriction temporelle à tout article ayant été publié avant le 1er novembre 2016</a:t>
            </a:r>
          </a:p>
          <a:p>
            <a:pPr lvl="1"/>
            <a:r>
              <a:rPr lang="fr-CA" dirty="0" smtClean="0"/>
              <a:t>108 résultats</a:t>
            </a:r>
          </a:p>
          <a:p>
            <a:pPr lvl="1"/>
            <a:r>
              <a:rPr lang="fr-CA" dirty="0" smtClean="0"/>
              <a:t>4 articles retenus</a:t>
            </a:r>
          </a:p>
          <a:p>
            <a:pPr lvl="1"/>
            <a:r>
              <a:rPr lang="fr-CA" dirty="0" smtClean="0"/>
              <a:t>3 ECR et 1 revue systématique (contenant 2 ECR retenus)</a:t>
            </a:r>
          </a:p>
          <a:p>
            <a:pPr lvl="1"/>
            <a:r>
              <a:rPr lang="fr-CA" dirty="0" smtClean="0"/>
              <a:t>Revue systématique non retenue car de nombreux articles qui était inclus dans cette dernière ne respectaient pas les critères d'inclusion choisis.</a:t>
            </a:r>
          </a:p>
          <a:p>
            <a:pPr lvl="1">
              <a:buNone/>
            </a:pPr>
            <a:endParaRPr lang="fr-CA" dirty="0" smtClean="0"/>
          </a:p>
          <a:p>
            <a:pPr lvl="1"/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Recherche complémentaire via Google </a:t>
            </a:r>
            <a:r>
              <a:rPr lang="fr-CA" dirty="0" err="1" smtClean="0"/>
              <a:t>Scholar</a:t>
            </a:r>
            <a:endParaRPr lang="fr-CA" dirty="0" smtClean="0"/>
          </a:p>
          <a:p>
            <a:pPr lvl="1"/>
            <a:r>
              <a:rPr lang="fr-CA" dirty="0" err="1" smtClean="0"/>
              <a:t>Ketamine</a:t>
            </a:r>
            <a:r>
              <a:rPr lang="fr-CA" dirty="0" smtClean="0"/>
              <a:t>  AND </a:t>
            </a:r>
            <a:r>
              <a:rPr lang="fr-CA" dirty="0" err="1" smtClean="0"/>
              <a:t>depression</a:t>
            </a:r>
            <a:r>
              <a:rPr lang="fr-CA" dirty="0" smtClean="0"/>
              <a:t> (in the </a:t>
            </a:r>
            <a:r>
              <a:rPr lang="fr-CA" dirty="0" err="1" smtClean="0"/>
              <a:t>title</a:t>
            </a:r>
            <a:r>
              <a:rPr lang="fr-CA" dirty="0" smtClean="0"/>
              <a:t>)</a:t>
            </a:r>
          </a:p>
          <a:p>
            <a:pPr lvl="1"/>
            <a:r>
              <a:rPr lang="fr-CA" dirty="0" smtClean="0"/>
              <a:t>383 articles trouvés</a:t>
            </a:r>
          </a:p>
          <a:p>
            <a:pPr lvl="1"/>
            <a:r>
              <a:rPr lang="fr-CA" dirty="0" smtClean="0"/>
              <a:t>2 articles retenus (non inclus dans une revue systématique)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Méthode: critères d’inclusion et d’exclusion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Études devaient être conforme à la question PICO</a:t>
            </a:r>
          </a:p>
          <a:p>
            <a:r>
              <a:rPr lang="fr-CA" dirty="0" smtClean="0"/>
              <a:t>Exclusion si:</a:t>
            </a:r>
          </a:p>
          <a:p>
            <a:pPr lvl="1"/>
            <a:r>
              <a:rPr lang="fr-CA" dirty="0" smtClean="0"/>
              <a:t>Administration d'ECT ou de stimulation magnétique transcrânienne à l'un des groupes durant l'étude.</a:t>
            </a:r>
          </a:p>
          <a:p>
            <a:pPr lvl="1"/>
            <a:r>
              <a:rPr lang="fr-CA" dirty="0" smtClean="0"/>
              <a:t>Présence dans l'études d'individus avec ATCD de trouble bipolaire ou psychotique ou inclusion d’individu en phase dépressive d’un trouble bipolaire.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132440" cy="3960440"/>
          </a:xfrm>
        </p:spPr>
        <p:txBody>
          <a:bodyPr>
            <a:normAutofit/>
          </a:bodyPr>
          <a:lstStyle/>
          <a:p>
            <a:r>
              <a:rPr lang="fr-CA" dirty="0" smtClean="0"/>
              <a:t>Article 1: </a:t>
            </a:r>
            <a:r>
              <a:rPr lang="fr-CA" dirty="0" err="1" smtClean="0"/>
              <a:t>Murrough</a:t>
            </a:r>
            <a:r>
              <a:rPr lang="fr-CA" dirty="0" smtClean="0"/>
              <a:t> et al. (2013) (3)  </a:t>
            </a:r>
            <a:br>
              <a:rPr lang="fr-CA" dirty="0" smtClean="0"/>
            </a:br>
            <a:r>
              <a:rPr lang="fr-CA" dirty="0" smtClean="0">
                <a:solidFill>
                  <a:schemeClr val="tx1"/>
                </a:solidFill>
              </a:rPr>
              <a:t>« </a:t>
            </a:r>
            <a:r>
              <a:rPr lang="fr-CA" dirty="0" err="1" smtClean="0">
                <a:solidFill>
                  <a:schemeClr val="tx1"/>
                </a:solidFill>
              </a:rPr>
              <a:t>Antidepressant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efficacy</a:t>
            </a:r>
            <a:r>
              <a:rPr lang="fr-CA" dirty="0" smtClean="0">
                <a:solidFill>
                  <a:schemeClr val="tx1"/>
                </a:solidFill>
              </a:rPr>
              <a:t> of </a:t>
            </a:r>
            <a:r>
              <a:rPr lang="fr-CA" dirty="0" err="1" smtClean="0">
                <a:solidFill>
                  <a:schemeClr val="tx1"/>
                </a:solidFill>
              </a:rPr>
              <a:t>ketamine</a:t>
            </a:r>
            <a:r>
              <a:rPr lang="fr-CA" dirty="0" smtClean="0">
                <a:solidFill>
                  <a:schemeClr val="tx1"/>
                </a:solidFill>
              </a:rPr>
              <a:t> in </a:t>
            </a:r>
            <a:r>
              <a:rPr lang="fr-CA" dirty="0" err="1" smtClean="0">
                <a:solidFill>
                  <a:schemeClr val="tx1"/>
                </a:solidFill>
              </a:rPr>
              <a:t>treatment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resistant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depression</a:t>
            </a:r>
            <a:r>
              <a:rPr lang="fr-CA" dirty="0" smtClean="0">
                <a:solidFill>
                  <a:schemeClr val="tx1"/>
                </a:solidFill>
              </a:rPr>
              <a:t> : A </a:t>
            </a:r>
            <a:r>
              <a:rPr lang="fr-CA" dirty="0" err="1" smtClean="0">
                <a:solidFill>
                  <a:schemeClr val="tx1"/>
                </a:solidFill>
              </a:rPr>
              <a:t>two</a:t>
            </a:r>
            <a:r>
              <a:rPr lang="fr-CA" dirty="0" smtClean="0">
                <a:solidFill>
                  <a:schemeClr val="tx1"/>
                </a:solidFill>
              </a:rPr>
              <a:t> site </a:t>
            </a:r>
            <a:r>
              <a:rPr lang="fr-CA" dirty="0" err="1" smtClean="0">
                <a:solidFill>
                  <a:schemeClr val="tx1"/>
                </a:solidFill>
              </a:rPr>
              <a:t>randomized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controlled</a:t>
            </a:r>
            <a:r>
              <a:rPr lang="fr-CA" dirty="0" smtClean="0">
                <a:solidFill>
                  <a:schemeClr val="tx1"/>
                </a:solidFill>
              </a:rPr>
              <a:t> trial »</a:t>
            </a:r>
            <a:br>
              <a:rPr lang="fr-CA" dirty="0" smtClean="0">
                <a:solidFill>
                  <a:schemeClr val="tx1"/>
                </a:solidFill>
              </a:rPr>
            </a:b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1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ECR 2:1, double aveugle, bras parallèles</a:t>
            </a:r>
          </a:p>
          <a:p>
            <a:r>
              <a:rPr lang="fr-CA" dirty="0" smtClean="0"/>
              <a:t>P: N=73 (72), 21-80 ans, diagnostic de dépression majeure, réponse inadéquate à au moins 3 antidépresseurs, au moins 2 épisodes de dépression majeure</a:t>
            </a:r>
          </a:p>
          <a:p>
            <a:r>
              <a:rPr lang="fr-CA" dirty="0" smtClean="0"/>
              <a:t>I: Une seule administration de kétamine IV (0,5 mg/kg) sur 40 minutes</a:t>
            </a:r>
          </a:p>
          <a:p>
            <a:r>
              <a:rPr lang="fr-CA" dirty="0" smtClean="0"/>
              <a:t>C: Une seule administration de </a:t>
            </a:r>
            <a:r>
              <a:rPr lang="fr-CA" dirty="0" err="1" smtClean="0"/>
              <a:t>midazolam</a:t>
            </a:r>
            <a:r>
              <a:rPr lang="fr-CA" dirty="0" smtClean="0"/>
              <a:t> IV (0,045 mg/kg) sur 40 minutes</a:t>
            </a:r>
          </a:p>
          <a:p>
            <a:endParaRPr lang="fr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486</TotalTime>
  <Words>1894</Words>
  <Application>Microsoft Office PowerPoint</Application>
  <PresentationFormat>Affichage à l'écran (4:3)</PresentationFormat>
  <Paragraphs>245</Paragraphs>
  <Slides>34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0" baseType="lpstr">
      <vt:lpstr>Arial</vt:lpstr>
      <vt:lpstr>Calibri</vt:lpstr>
      <vt:lpstr>Franklin Gothic Book</vt:lpstr>
      <vt:lpstr>Perpetua</vt:lpstr>
      <vt:lpstr>Wingdings 2</vt:lpstr>
      <vt:lpstr>Capitaux</vt:lpstr>
      <vt:lpstr>Efficacité de la kétamine dans le traitement du trouble dépressif majeur</vt:lpstr>
      <vt:lpstr>Introduction</vt:lpstr>
      <vt:lpstr>Introduction</vt:lpstr>
      <vt:lpstr>PICO</vt:lpstr>
      <vt:lpstr>Méthode</vt:lpstr>
      <vt:lpstr>Méthode</vt:lpstr>
      <vt:lpstr>Méthode: critères d’inclusion et d’exclusion</vt:lpstr>
      <vt:lpstr>Article 1: Murrough et al. (2013) (3)   « Antidepressant efficacy of ketamine in treatment resistant depression : A two site randomized controlled trial » </vt:lpstr>
      <vt:lpstr>Article 1</vt:lpstr>
      <vt:lpstr>Article 1</vt:lpstr>
      <vt:lpstr>Présentation PowerPoint</vt:lpstr>
      <vt:lpstr>Article 2: Lapidus et al. (2014) (4) « A randomized controlled trial of intranasal ketamine in major depressive disorder » </vt:lpstr>
      <vt:lpstr>Article 2</vt:lpstr>
      <vt:lpstr>Article 2</vt:lpstr>
      <vt:lpstr>Présentation PowerPoint</vt:lpstr>
      <vt:lpstr>Article 3: Y.-D. Hu et al. (2015) (5) « Single i.v. ketamine augmentation of newly initiated escitalopram for major depression: results from a randomized, placebo-controlled 4 week study »</vt:lpstr>
      <vt:lpstr>Article 3</vt:lpstr>
      <vt:lpstr>Article 3</vt:lpstr>
      <vt:lpstr>Présentation PowerPoint</vt:lpstr>
      <vt:lpstr>Article 4: Jaskaran et al (august 2016) (6) « A double-blind, randomized, placebo-controlled, dose frequency study of intravenous ketamine in patient with treatment-resistant depression »</vt:lpstr>
      <vt:lpstr>Article 4</vt:lpstr>
      <vt:lpstr>Article 4</vt:lpstr>
      <vt:lpstr>Présentation PowerPoint</vt:lpstr>
      <vt:lpstr>Article 5 : Jaskaran et al. (september 2016) (7) « Intravenous esketamine in adult tratment-resistant depression: a double-blind, double-randomization, placebo controlled study »</vt:lpstr>
      <vt:lpstr>Article 5</vt:lpstr>
      <vt:lpstr>Article 5</vt:lpstr>
      <vt:lpstr>Présentation PowerPoint</vt:lpstr>
      <vt:lpstr>Discussion: points faibles </vt:lpstr>
      <vt:lpstr>Discussion: points faibles </vt:lpstr>
      <vt:lpstr>Points forts</vt:lpstr>
      <vt:lpstr>Conclusion</vt:lpstr>
      <vt:lpstr>Références</vt:lpstr>
      <vt:lpstr>Références</vt:lpstr>
      <vt:lpstr>Références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Efficacité de la kétamine dans le traitement du trouble dépressif majeur</dc:title>
  <dc:creator>Louis</dc:creator>
  <cp:lastModifiedBy>Dagenais Danielle</cp:lastModifiedBy>
  <cp:revision>65</cp:revision>
  <dcterms:created xsi:type="dcterms:W3CDTF">2017-03-24T17:44:38Z</dcterms:created>
  <dcterms:modified xsi:type="dcterms:W3CDTF">2017-05-30T14:11:16Z</dcterms:modified>
</cp:coreProperties>
</file>