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88" r:id="rId3"/>
    <p:sldId id="259" r:id="rId4"/>
    <p:sldId id="257" r:id="rId5"/>
    <p:sldId id="292" r:id="rId6"/>
    <p:sldId id="295" r:id="rId7"/>
    <p:sldId id="270" r:id="rId8"/>
    <p:sldId id="260" r:id="rId9"/>
    <p:sldId id="289" r:id="rId10"/>
    <p:sldId id="261" r:id="rId11"/>
    <p:sldId id="262" r:id="rId12"/>
    <p:sldId id="263" r:id="rId13"/>
    <p:sldId id="264" r:id="rId14"/>
    <p:sldId id="268" r:id="rId15"/>
    <p:sldId id="301" r:id="rId16"/>
    <p:sldId id="275" r:id="rId17"/>
    <p:sldId id="284" r:id="rId18"/>
    <p:sldId id="280" r:id="rId19"/>
    <p:sldId id="272" r:id="rId20"/>
    <p:sldId id="279" r:id="rId21"/>
    <p:sldId id="269" r:id="rId22"/>
    <p:sldId id="274" r:id="rId23"/>
    <p:sldId id="276" r:id="rId24"/>
    <p:sldId id="298" r:id="rId25"/>
    <p:sldId id="285" r:id="rId26"/>
    <p:sldId id="287" r:id="rId27"/>
    <p:sldId id="277" r:id="rId28"/>
    <p:sldId id="286" r:id="rId29"/>
    <p:sldId id="296" r:id="rId30"/>
    <p:sldId id="297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Émilie Auger" initials="ÉA" lastIdx="35" clrIdx="0">
    <p:extLst/>
  </p:cmAuthor>
  <p:cmAuthor id="2" name="Émilie Auger" initials="ÉA [2]" lastIdx="1" clrIdx="1">
    <p:extLst/>
  </p:cmAuthor>
  <p:cmAuthor id="3" name="Émilie Auger" initials="ÉA [3]" lastIdx="1" clrIdx="2">
    <p:extLst/>
  </p:cmAuthor>
  <p:cmAuthor id="4" name="Émilie Auger" initials="ÉA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63"/>
    <a:srgbClr val="FFB326"/>
    <a:srgbClr val="FFC45B"/>
    <a:srgbClr val="FF7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21"/>
  </p:normalViewPr>
  <p:slideViewPr>
    <p:cSldViewPr snapToGrid="0" snapToObjects="1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milie\Desktop\GRAPHIQUE%20E&#769;RUDI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TDAH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Sheet1!$F$6:$F$10</c:f>
                <c:numCache>
                  <c:formatCode>General</c:formatCode>
                  <c:ptCount val="5"/>
                  <c:pt idx="0">
                    <c:v>8.5299999999999994</c:v>
                  </c:pt>
                  <c:pt idx="1">
                    <c:v>10</c:v>
                  </c:pt>
                  <c:pt idx="2">
                    <c:v>7.8</c:v>
                  </c:pt>
                  <c:pt idx="3">
                    <c:v>19.399999999999999</c:v>
                  </c:pt>
                  <c:pt idx="4">
                    <c:v>8.1999999999999993</c:v>
                  </c:pt>
                </c:numCache>
              </c:numRef>
            </c:plus>
            <c:minus>
              <c:numRef>
                <c:f>Sheet1!$F$6:$F$10</c:f>
                <c:numCache>
                  <c:formatCode>General</c:formatCode>
                  <c:ptCount val="5"/>
                  <c:pt idx="0">
                    <c:v>8.5299999999999994</c:v>
                  </c:pt>
                  <c:pt idx="1">
                    <c:v>10</c:v>
                  </c:pt>
                  <c:pt idx="2">
                    <c:v>7.8</c:v>
                  </c:pt>
                  <c:pt idx="3">
                    <c:v>19.399999999999999</c:v>
                  </c:pt>
                  <c:pt idx="4">
                    <c:v>8.1999999999999993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Sheet1!$D$6:$D$10</c:f>
              <c:strCache>
                <c:ptCount val="5"/>
                <c:pt idx="0">
                  <c:v>BALA                                        (p &lt; 0.001)</c:v>
                </c:pt>
                <c:pt idx="1">
                  <c:v>SHARIF                                   (p &lt; 0.01)</c:v>
                </c:pt>
                <c:pt idx="2">
                  <c:v>KAMAL                                (p &lt; 0.001)</c:v>
                </c:pt>
                <c:pt idx="3">
                  <c:v>GOKSUGUR                                  (p 0.01)</c:v>
                </c:pt>
                <c:pt idx="4">
                  <c:v>MEYER                                   (p 0.003)</c:v>
                </c:pt>
              </c:strCache>
            </c:strRef>
          </c:cat>
          <c:val>
            <c:numRef>
              <c:f>Sheet1!$E$6:$E$10</c:f>
              <c:numCache>
                <c:formatCode>General</c:formatCode>
                <c:ptCount val="5"/>
                <c:pt idx="0">
                  <c:v>19.489999999999998</c:v>
                </c:pt>
                <c:pt idx="1">
                  <c:v>19.11</c:v>
                </c:pt>
                <c:pt idx="2">
                  <c:v>16.600000000000001</c:v>
                </c:pt>
                <c:pt idx="3">
                  <c:v>20.9</c:v>
                </c:pt>
                <c:pt idx="4">
                  <c:v>16.8</c:v>
                </c:pt>
              </c:numCache>
            </c:numRef>
          </c:val>
        </c:ser>
        <c:ser>
          <c:idx val="1"/>
          <c:order val="1"/>
          <c:tx>
            <c:v>Contrôle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Sheet1!$H$6:$H$10</c:f>
                <c:numCache>
                  <c:formatCode>General</c:formatCode>
                  <c:ptCount val="5"/>
                  <c:pt idx="0">
                    <c:v>9.0399999999999991</c:v>
                  </c:pt>
                  <c:pt idx="1">
                    <c:v>13.76</c:v>
                  </c:pt>
                  <c:pt idx="2">
                    <c:v>9</c:v>
                  </c:pt>
                  <c:pt idx="3">
                    <c:v>15.4</c:v>
                  </c:pt>
                  <c:pt idx="4">
                    <c:v>11.21</c:v>
                  </c:pt>
                </c:numCache>
              </c:numRef>
            </c:plus>
            <c:minus>
              <c:numRef>
                <c:f>Sheet1!$H$6:$H$10</c:f>
                <c:numCache>
                  <c:formatCode>General</c:formatCode>
                  <c:ptCount val="5"/>
                  <c:pt idx="0">
                    <c:v>9.0399999999999991</c:v>
                  </c:pt>
                  <c:pt idx="1">
                    <c:v>13.76</c:v>
                  </c:pt>
                  <c:pt idx="2">
                    <c:v>9</c:v>
                  </c:pt>
                  <c:pt idx="3">
                    <c:v>15.4</c:v>
                  </c:pt>
                  <c:pt idx="4">
                    <c:v>11.21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Sheet1!$D$6:$D$10</c:f>
              <c:strCache>
                <c:ptCount val="5"/>
                <c:pt idx="0">
                  <c:v>BALA                                        (p &lt; 0.001)</c:v>
                </c:pt>
                <c:pt idx="1">
                  <c:v>SHARIF                                   (p &lt; 0.01)</c:v>
                </c:pt>
                <c:pt idx="2">
                  <c:v>KAMAL                                (p &lt; 0.001)</c:v>
                </c:pt>
                <c:pt idx="3">
                  <c:v>GOKSUGUR                                  (p 0.01)</c:v>
                </c:pt>
                <c:pt idx="4">
                  <c:v>MEYER                                   (p 0.003)</c:v>
                </c:pt>
              </c:strCache>
            </c:strRef>
          </c:cat>
          <c:val>
            <c:numRef>
              <c:f>Sheet1!$G$6:$G$10</c:f>
              <c:numCache>
                <c:formatCode>General</c:formatCode>
                <c:ptCount val="5"/>
                <c:pt idx="0">
                  <c:v>28.73</c:v>
                </c:pt>
                <c:pt idx="1">
                  <c:v>28.67</c:v>
                </c:pt>
                <c:pt idx="2">
                  <c:v>23.5</c:v>
                </c:pt>
                <c:pt idx="3">
                  <c:v>34.9</c:v>
                </c:pt>
                <c:pt idx="4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276656"/>
        <c:axId val="340275088"/>
      </c:barChart>
      <c:catAx>
        <c:axId val="34027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0275088"/>
        <c:crosses val="autoZero"/>
        <c:auto val="1"/>
        <c:lblAlgn val="ctr"/>
        <c:lblOffset val="100"/>
        <c:noMultiLvlLbl val="0"/>
      </c:catAx>
      <c:valAx>
        <c:axId val="3402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sz="2800" dirty="0"/>
                  <a:t>25 (OH) D</a:t>
                </a:r>
                <a:br>
                  <a:rPr lang="fr-CA" sz="2800" dirty="0"/>
                </a:br>
                <a:r>
                  <a:rPr lang="fr-CA" sz="2800" dirty="0" smtClean="0"/>
                  <a:t>(</a:t>
                </a:r>
                <a:r>
                  <a:rPr lang="fr-CA" sz="2800" dirty="0" err="1" smtClean="0"/>
                  <a:t>ng</a:t>
                </a:r>
                <a:r>
                  <a:rPr lang="fr-CA" sz="2800" dirty="0" smtClean="0"/>
                  <a:t>/</a:t>
                </a:r>
                <a:r>
                  <a:rPr lang="fr-CA" sz="2800" dirty="0" err="1" smtClean="0"/>
                  <a:t>mL</a:t>
                </a:r>
                <a:r>
                  <a:rPr lang="fr-CA" sz="2800" dirty="0" smtClean="0"/>
                  <a:t>)</a:t>
                </a:r>
                <a:endParaRPr lang="fr-CA" sz="2800" dirty="0"/>
              </a:p>
            </c:rich>
          </c:tx>
          <c:layout>
            <c:manualLayout>
              <c:xMode val="edge"/>
              <c:yMode val="edge"/>
              <c:x val="4.58950598144197E-4"/>
              <c:y val="0.158265841769779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027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82446969277964299"/>
          <c:y val="0.33025449943757001"/>
          <c:w val="0.15197875772902"/>
          <c:h val="0.243079302587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3T13:44:24.807" idx="6">
    <p:pos x="5718" y="1711"/>
    <p:text>8 à 11% selon UpToDate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2T20:58:24.626" idx="28">
    <p:pos x="4341" y="3623"/>
    <p:text>Alimentation différente , exposition au soleil différente (temps, vêtements longs)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3T15:26:39.510" idx="15">
    <p:pos x="6937" y="1879"/>
    <p:text>Dx TDAH basé sur DSM-IV </p:text>
    <p:extLst>
      <p:ext uri="{C676402C-5697-4E1C-873F-D02D1690AC5C}">
        <p15:threadingInfo xmlns:p15="http://schemas.microsoft.com/office/powerpoint/2012/main" timeZoneBias="240"/>
      </p:ext>
    </p:extLst>
  </p:cm>
  <p:cm authorId="1" dt="2017-05-13T15:27:07.527" idx="16">
    <p:pos x="6937" y="2015"/>
    <p:text>x 8 semaines</p:text>
    <p:extLst>
      <p:ext uri="{C676402C-5697-4E1C-873F-D02D1690AC5C}">
        <p15:threadingInfo xmlns:p15="http://schemas.microsoft.com/office/powerpoint/2012/main" timeZoneBias="240">
          <p15:parentCm authorId="1" idx="15"/>
        </p15:threadingInfo>
      </p:ext>
    </p:extLst>
  </p:cm>
  <p:cm authorId="1" dt="2017-05-13T15:27:41.985" idx="17">
    <p:pos x="2179" y="2847"/>
    <p:text>Sx rapportés par parents à 0, 4 et 8 semaines </p:text>
    <p:extLst>
      <p:ext uri="{C676402C-5697-4E1C-873F-D02D1690AC5C}">
        <p15:threadingInfo xmlns:p15="http://schemas.microsoft.com/office/powerpoint/2012/main" timeZoneBias="240"/>
      </p:ext>
    </p:extLst>
  </p:cm>
  <p:cm authorId="1" dt="2017-05-13T15:32:24.034" idx="18">
    <p:pos x="4950" y="2471"/>
    <p:text>Conner's parent rating scale Revised (CPS) </p:text>
    <p:extLst mod="1">
      <p:ext uri="{C676402C-5697-4E1C-873F-D02D1690AC5C}">
        <p15:threadingInfo xmlns:p15="http://schemas.microsoft.com/office/powerpoint/2012/main" timeZoneBias="240"/>
      </p:ext>
    </p:extLst>
  </p:cm>
  <p:cm authorId="1" dt="2017-05-13T15:33:06.123" idx="19">
    <p:pos x="4950" y="2607"/>
    <p:text>ADHD rating scale (CPS)</p:text>
    <p:extLst mod="1">
      <p:ext uri="{C676402C-5697-4E1C-873F-D02D1690AC5C}">
        <p15:threadingInfo xmlns:p15="http://schemas.microsoft.com/office/powerpoint/2012/main" timeZoneBias="240">
          <p15:parentCm authorId="1" idx="18"/>
        </p15:threadingInfo>
      </p:ext>
    </p:extLst>
  </p:cm>
  <p:cm authorId="1" dt="2017-05-13T15:33:47.265" idx="20">
    <p:pos x="4950" y="2743"/>
    <p:text>Weekly Parent Ratings of Evening and Morning Behavior</p:text>
    <p:extLst>
      <p:ext uri="{C676402C-5697-4E1C-873F-D02D1690AC5C}">
        <p15:threadingInfo xmlns:p15="http://schemas.microsoft.com/office/powerpoint/2012/main" timeZoneBias="240">
          <p15:parentCm authorId="1" idx="18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3T15:34:24.720" idx="21">
    <p:pos x="2154" y="3790"/>
    <p:text>(Devoirs, préparation au coucher … ) 
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3T14:36:01.876" idx="11">
    <p:pos x="10" y="10"/>
    <p:text>Vitamine D obtenue par nourriture, suppléments et rayons UV e = biologiquement inerte 
Deux hydroxylations 
1- FOIE 
 Vitamine D --- à 25(OH)D (calcidiol) / CALCIFEDIOL
2- REINS 
 25 (OH)D ---- 1,25(OH)2D (calcitriol)
25(OH) D = Meilleur indicateur du statut vitamine D 
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3T14:36:01.876" idx="11">
    <p:pos x="10" y="10"/>
    <p:text>Vitamine D obtenue par nourriture, suppléments et rayons UV e = biologiquement inerte 
Deux hydroxylations 
1- FOIE 
 Vitamine D --- à 25(OH)D (calcidiol)
2- REINS 
 25 (OH)D ---- 1,25(OH)2D (calcitriol)
25(OH) D = Meilleur indicateur du statut vitamine D 
</p:text>
    <p:extLst>
      <p:ext uri="{C676402C-5697-4E1C-873F-D02D1690AC5C}">
        <p15:threadingInfo xmlns:p15="http://schemas.microsoft.com/office/powerpoint/2012/main" timeZoneBias="240"/>
      </p:ext>
    </p:extLst>
  </p:cm>
  <p:cm authorId="1" dt="2017-05-13T14:50:23.052" idx="13">
    <p:pos x="146" y="146"/>
    <p:text>It reflects vitamin D produced cutaneously and that obtained from food and supplements [1] and has a fairly long circulating half-life of 15 days [5]. 25(OH)D functions as a biomarker of exposure, but it is not clear to what extent 25(OH)D levels also serve as a biomarker of effect (i.e., relating to health status or outcomes) 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6T17:24:13.766" idx="30">
    <p:pos x="6486" y="2371"/>
    <p:text>Sources principales : poisson (saumon, truite, tilapia) oeuf</p:text>
    <p:extLst>
      <p:ext uri="{C676402C-5697-4E1C-873F-D02D1690AC5C}">
        <p15:threadingInfo xmlns:p15="http://schemas.microsoft.com/office/powerpoint/2012/main" timeZoneBias="240"/>
      </p:ext>
    </p:extLst>
  </p:cm>
  <p:cm authorId="1" dt="2017-05-26T17:25:22.752" idx="31">
    <p:pos x="6486" y="2507"/>
    <p:text>Enrichies : lait, jus d'orange, yogourt, margarine, boissons de soya </p:text>
    <p:extLst>
      <p:ext uri="{C676402C-5697-4E1C-873F-D02D1690AC5C}">
        <p15:threadingInfo xmlns:p15="http://schemas.microsoft.com/office/powerpoint/2012/main" timeZoneBias="240">
          <p15:parentCm authorId="1" idx="30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3T13:06:07.348" idx="5">
    <p:pos x="522" y="14"/>
    <p:text>Niveau optimal : Production PTH et résorption osseuse calcium minimisée </p:text>
    <p:extLst mod="1">
      <p:ext uri="{C676402C-5697-4E1C-873F-D02D1690AC5C}">
        <p15:threadingInfo xmlns:p15="http://schemas.microsoft.com/office/powerpoint/2012/main" timeZoneBias="240"/>
      </p:ext>
    </p:extLst>
  </p:cm>
  <p:cm authorId="1" dt="2017-05-13T14:54:04.428" idx="14">
    <p:pos x="10" y="10"/>
    <p:text>High performance liquid chromatography (HPLC) and liquid chromatography-mass spectroscopy (LC-MS) have been variably reported to be the gold standard for the vitamin D assay.
</p:text>
    <p:extLst>
      <p:ext uri="{C676402C-5697-4E1C-873F-D02D1690AC5C}">
        <p15:threadingInfo xmlns:p15="http://schemas.microsoft.com/office/powerpoint/2012/main" timeZoneBias="240"/>
      </p:ext>
    </p:extLst>
  </p:cm>
  <p:cm authorId="1" dt="2017-05-26T17:27:16.354" idx="32">
    <p:pos x="3452" y="1532"/>
    <p:text>Insuffisant 10-30    deficit plus petit que 10 </p:text>
    <p:extLst>
      <p:ext uri="{C676402C-5697-4E1C-873F-D02D1690AC5C}">
        <p15:threadingInfo xmlns:p15="http://schemas.microsoft.com/office/powerpoint/2012/main" timeZoneBias="240"/>
      </p:ext>
    </p:extLst>
  </p:cm>
  <p:cm authorId="1" dt="2017-05-26T17:28:02.618" idx="33">
    <p:pos x="3452" y="1668"/>
    <p:text>Même à HSJ</p:text>
    <p:extLst>
      <p:ext uri="{C676402C-5697-4E1C-873F-D02D1690AC5C}">
        <p15:threadingInfo xmlns:p15="http://schemas.microsoft.com/office/powerpoint/2012/main" timeZoneBias="240">
          <p15:parentCm authorId="1" idx="32"/>
        </p15:threadingInfo>
      </p:ext>
    </p:extLst>
  </p:cm>
  <p:cm authorId="1" dt="2017-05-26T17:29:05.904" idx="34">
    <p:pos x="6699" y="37"/>
    <p:text>Insuffisance = asymptomatique   déficience = sx 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2T20:59:38.502" idx="29">
    <p:pos x="3631" y="401"/>
    <p:text>ADHD 2-14, ASD 2-18, Control 3.5-17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2T20:29:40.430" idx="25">
    <p:pos x="2097" y="3767"/>
    <p:text>Ce qui fait qu'on échappe TDAH</p:text>
    <p:extLst>
      <p:ext uri="{C676402C-5697-4E1C-873F-D02D1690AC5C}">
        <p15:threadingInfo xmlns:p15="http://schemas.microsoft.com/office/powerpoint/2012/main" timeZoneBias="240"/>
      </p:ext>
    </p:extLst>
  </p:cm>
  <p:cm authorId="1" dt="2017-05-22T20:35:11.052" idx="26">
    <p:pos x="2972" y="2630"/>
    <p:text>Échelle basé sur DSM - IV, pas validé  </p:text>
    <p:extLst>
      <p:ext uri="{C676402C-5697-4E1C-873F-D02D1690AC5C}">
        <p15:threadingInfo xmlns:p15="http://schemas.microsoft.com/office/powerpoint/2012/main" timeZoneBias="240"/>
      </p:ext>
    </p:extLst>
  </p:cm>
  <p:cm authorId="1" dt="2017-05-22T20:35:30.580" idx="27">
    <p:pos x="2546" y="2413"/>
    <p:text>Pas validé, seulement 5 questions sur TDAH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7T16:28:49.095" idx="2">
    <p:pos x="695" y="1559"/>
    <p:text>Lien via Dopamine ? 
The neuroactive steroid vitamin D has been shown to directly upregulate tyrosine hydroxylase, which is the rate-limiting enzyme in dopamine systhesis, via binding to a nuclear receptor termed the vitamin D receptor (MEYER) 
-Vitamine D can boost the levels of the antioxidant glutathione in the brain (KAMAL)
- La vitamine D est un stéroïde neuroactif qui a démontré son importance dans le développement du cerveau. 
Des récepteurs de Vitamine D et de l’enzyme 1alpha-hydroxylase (enzyme responsable de la formation de la forme active de la vit D) sont situés dans le SNC : dans les cellules neuronales de la substance grise, hippocampe, hypothalamus, le cortex prefrontal et les gyrus cingulé
On a démontré des anomalies dans plusieurs de ces régions chez les pts avec TDAH 
</p:text>
    <p:extLst>
      <p:ext uri="{C676402C-5697-4E1C-873F-D02D1690AC5C}">
        <p15:threadingInfo xmlns:p15="http://schemas.microsoft.com/office/powerpoint/2012/main" timeZoneBias="240"/>
      </p:ext>
    </p:extLst>
  </p:cm>
  <p:cm authorId="1" dt="2017-05-09T19:11:57.382" idx="3">
    <p:pos x="6421" y="703"/>
    <p:text>Psychostimulants agissent en augmentant l'effet de la dopamine dans le cortex prefrontal</p:text>
    <p:extLst>
      <p:ext uri="{C676402C-5697-4E1C-873F-D02D1690AC5C}">
        <p15:threadingInfo xmlns:p15="http://schemas.microsoft.com/office/powerpoint/2012/main" timeZoneBias="240"/>
      </p:ext>
    </p:extLst>
  </p:cm>
  <p:cm authorId="1" dt="2017-05-09T19:18:05.425" idx="4">
    <p:pos x="10" y="10"/>
    <p:text>Vitamin D and its metabolite can penetrate the blood-brain barrier which reinforce its effects on central nervous system 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6T17:40:51.606" idx="35">
    <p:pos x="7139" y="160"/>
    <p:text>Biais qui n'ont pas été contrôlés : ATCD familiaux, alimentation, exposition au soleil .. 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0.07763</cdr:x>
      <cdr:y>0.59629</cdr:y>
    </cdr:from>
    <cdr:to>
      <cdr:x>0.91528</cdr:x>
      <cdr:y>0.59839</cdr:y>
    </cdr:to>
    <cdr:cxnSp macro="">
      <cdr:nvCxnSpPr>
        <cdr:cNvPr id="2" name="Connecteur droit 1"/>
        <cdr:cNvCxnSpPr/>
      </cdr:nvCxnSpPr>
      <cdr:spPr>
        <a:xfrm xmlns:a="http://schemas.openxmlformats.org/drawingml/2006/main">
          <a:off x="833718" y="3816723"/>
          <a:ext cx="8996082" cy="13447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2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2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982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3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2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958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5634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05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6AED15C-0A27-1D4C-B6E1-2E17B2E4D6F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54F4481-3E4B-B74C-BF16-AA226A1F52D2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Y </a:t>
            </a:r>
            <a:r>
              <a:rPr lang="fr-FR" dirty="0" err="1" smtClean="0"/>
              <a:t>a-t-il</a:t>
            </a:r>
            <a:r>
              <a:rPr lang="fr-FR" dirty="0" smtClean="0"/>
              <a:t> une association entre le déficit en vitamine D et le TDAH?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26623" y="4750747"/>
            <a:ext cx="3793678" cy="1299625"/>
          </a:xfrm>
        </p:spPr>
        <p:txBody>
          <a:bodyPr>
            <a:noAutofit/>
          </a:bodyPr>
          <a:lstStyle/>
          <a:p>
            <a:r>
              <a:rPr lang="fr-FR" sz="1900" dirty="0" smtClean="0"/>
              <a:t>Émilie Auger , R1 médecine familiale</a:t>
            </a:r>
            <a:br>
              <a:rPr lang="fr-FR" sz="1900" dirty="0" smtClean="0"/>
            </a:br>
            <a:r>
              <a:rPr lang="fr-FR" sz="1900" dirty="0" smtClean="0"/>
              <a:t>UMF Maisonneuve-Rosemont </a:t>
            </a:r>
            <a:br>
              <a:rPr lang="fr-FR" sz="1900" dirty="0" smtClean="0"/>
            </a:br>
            <a:r>
              <a:rPr lang="fr-FR" sz="1900" dirty="0" smtClean="0"/>
              <a:t>2 juin 2017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2592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0" y="2250141"/>
            <a:ext cx="8770571" cy="3651504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Vitamine D (Source : Santé Canada, NIH et </a:t>
            </a:r>
            <a:r>
              <a:rPr lang="fr-FR" sz="2400" b="1" dirty="0" err="1" smtClean="0">
                <a:solidFill>
                  <a:schemeClr val="tx1"/>
                </a:solidFill>
              </a:rPr>
              <a:t>UpToDate</a:t>
            </a:r>
            <a:r>
              <a:rPr lang="fr-FR" sz="2400" b="1" dirty="0" smtClean="0">
                <a:solidFill>
                  <a:schemeClr val="tx1"/>
                </a:solidFill>
              </a:rPr>
              <a:t> idem) 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06706" y="986800"/>
            <a:ext cx="8897565" cy="156071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Apport nutritionnel recommandé 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63448"/>
              </p:ext>
            </p:extLst>
          </p:nvPr>
        </p:nvGraphicFramePr>
        <p:xfrm>
          <a:off x="2933700" y="2844891"/>
          <a:ext cx="8770572" cy="32719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3524"/>
                <a:gridCol w="2923524"/>
                <a:gridCol w="2923524"/>
              </a:tblGrid>
              <a:tr h="539088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Groupe d’</a:t>
                      </a:r>
                      <a:r>
                        <a:rPr lang="fr-CA" sz="2800" dirty="0" smtClean="0"/>
                        <a:t>âge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ANR  (UI/j)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AMT (UI/j)</a:t>
                      </a:r>
                      <a:endParaRPr lang="fr-FR" sz="2800" dirty="0"/>
                    </a:p>
                  </a:txBody>
                  <a:tcPr/>
                </a:tc>
              </a:tr>
              <a:tr h="54657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0-6 mois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400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1000 </a:t>
                      </a:r>
                      <a:endParaRPr lang="fr-FR" sz="2800" dirty="0"/>
                    </a:p>
                  </a:txBody>
                  <a:tcPr/>
                </a:tc>
              </a:tr>
              <a:tr h="54657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7-12</a:t>
                      </a:r>
                      <a:r>
                        <a:rPr lang="fr-FR" sz="2800" baseline="0" dirty="0" smtClean="0"/>
                        <a:t> mois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400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1500</a:t>
                      </a:r>
                      <a:endParaRPr lang="fr-FR" sz="2800" dirty="0"/>
                    </a:p>
                  </a:txBody>
                  <a:tcPr/>
                </a:tc>
              </a:tr>
              <a:tr h="54657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1-3 ans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600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2500</a:t>
                      </a:r>
                      <a:endParaRPr lang="fr-FR" sz="2800" dirty="0"/>
                    </a:p>
                  </a:txBody>
                  <a:tcPr/>
                </a:tc>
              </a:tr>
              <a:tr h="54657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4-8 ans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600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3000</a:t>
                      </a:r>
                      <a:endParaRPr lang="fr-FR" sz="2800" dirty="0"/>
                    </a:p>
                  </a:txBody>
                  <a:tcPr/>
                </a:tc>
              </a:tr>
              <a:tr h="54657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9-18 ans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600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4000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933700" y="6293224"/>
            <a:ext cx="877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ANR = </a:t>
            </a:r>
            <a:r>
              <a:rPr lang="fr-FR" dirty="0"/>
              <a:t>A</a:t>
            </a:r>
            <a:r>
              <a:rPr lang="fr-FR" dirty="0" smtClean="0"/>
              <a:t>pport </a:t>
            </a:r>
            <a:r>
              <a:rPr lang="fr-FR" dirty="0"/>
              <a:t>N</a:t>
            </a:r>
            <a:r>
              <a:rPr lang="fr-FR" dirty="0" smtClean="0"/>
              <a:t>utritionnel </a:t>
            </a:r>
            <a:r>
              <a:rPr lang="fr-FR" dirty="0"/>
              <a:t>R</a:t>
            </a:r>
            <a:r>
              <a:rPr lang="fr-FR" dirty="0" smtClean="0"/>
              <a:t>ecommandé        AMT = Apport Maximal </a:t>
            </a:r>
            <a:r>
              <a:rPr lang="fr-FR" dirty="0"/>
              <a:t>T</a:t>
            </a:r>
            <a:r>
              <a:rPr lang="fr-FR" dirty="0" smtClean="0"/>
              <a:t>olérable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uestion clinique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Y </a:t>
            </a:r>
            <a:r>
              <a:rPr lang="fr-FR" sz="3600" dirty="0" err="1" smtClean="0">
                <a:solidFill>
                  <a:schemeClr val="tx1"/>
                </a:solidFill>
              </a:rPr>
              <a:t>a-t-il</a:t>
            </a:r>
            <a:r>
              <a:rPr lang="fr-FR" sz="3600" dirty="0" smtClean="0">
                <a:solidFill>
                  <a:schemeClr val="tx1"/>
                </a:solidFill>
              </a:rPr>
              <a:t> une association entre le </a:t>
            </a:r>
            <a:r>
              <a:rPr lang="fr-FR" sz="3600" b="1" dirty="0" smtClean="0">
                <a:solidFill>
                  <a:srgbClr val="C00000"/>
                </a:solidFill>
              </a:rPr>
              <a:t>déficit en vitamine D </a:t>
            </a:r>
            <a:r>
              <a:rPr lang="fr-FR" sz="3600" dirty="0" smtClean="0">
                <a:solidFill>
                  <a:schemeClr val="tx1"/>
                </a:solidFill>
              </a:rPr>
              <a:t>et le </a:t>
            </a:r>
            <a:r>
              <a:rPr lang="fr-FR" sz="3600" b="1" dirty="0" smtClean="0">
                <a:solidFill>
                  <a:srgbClr val="C00000"/>
                </a:solidFill>
              </a:rPr>
              <a:t>TDAH</a:t>
            </a:r>
            <a:r>
              <a:rPr lang="fr-FR" sz="3600" b="1" dirty="0">
                <a:solidFill>
                  <a:schemeClr val="tx1"/>
                </a:solidFill>
              </a:rPr>
              <a:t> </a:t>
            </a:r>
            <a:r>
              <a:rPr lang="fr-FR" sz="3600" dirty="0" smtClean="0">
                <a:solidFill>
                  <a:schemeClr val="tx1"/>
                </a:solidFill>
              </a:rPr>
              <a:t>dans la </a:t>
            </a:r>
            <a:r>
              <a:rPr lang="fr-FR" sz="3600" b="1" dirty="0" smtClean="0">
                <a:solidFill>
                  <a:srgbClr val="C00000"/>
                </a:solidFill>
              </a:rPr>
              <a:t>population pédiatrique?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Méthodologie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charset="0"/>
              <a:buChar char="o"/>
            </a:pPr>
            <a:r>
              <a:rPr lang="fr-FR" sz="2800" b="1" dirty="0" smtClean="0">
                <a:solidFill>
                  <a:schemeClr val="tx1"/>
                </a:solidFill>
              </a:rPr>
              <a:t>Recherche dans différents moteurs de recherche 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err="1" smtClean="0">
                <a:solidFill>
                  <a:srgbClr val="C00000"/>
                </a:solidFill>
              </a:rPr>
              <a:t>Pubmed</a:t>
            </a:r>
            <a:r>
              <a:rPr lang="fr-FR" sz="2800" b="1" dirty="0" smtClean="0">
                <a:solidFill>
                  <a:schemeClr val="tx1"/>
                </a:solidFill>
              </a:rPr>
              <a:t>, </a:t>
            </a:r>
            <a:r>
              <a:rPr lang="fr-FR" sz="2800" b="1" dirty="0" smtClean="0">
                <a:solidFill>
                  <a:srgbClr val="C00000"/>
                </a:solidFill>
              </a:rPr>
              <a:t>Embase</a:t>
            </a:r>
            <a:r>
              <a:rPr lang="fr-FR" sz="2800" b="1" dirty="0" smtClean="0">
                <a:solidFill>
                  <a:schemeClr val="tx1"/>
                </a:solidFill>
              </a:rPr>
              <a:t>, </a:t>
            </a:r>
            <a:r>
              <a:rPr lang="fr-FR" sz="2800" b="1" dirty="0" err="1" smtClean="0">
                <a:solidFill>
                  <a:srgbClr val="C00000"/>
                </a:solidFill>
              </a:rPr>
              <a:t>Medline</a:t>
            </a:r>
            <a:r>
              <a:rPr lang="fr-FR" sz="2800" b="1" dirty="0" smtClean="0">
                <a:solidFill>
                  <a:schemeClr val="tx1"/>
                </a:solidFill>
              </a:rPr>
              <a:t> et </a:t>
            </a:r>
            <a:r>
              <a:rPr lang="fr-FR" sz="2800" b="1" dirty="0" smtClean="0">
                <a:solidFill>
                  <a:srgbClr val="C00000"/>
                </a:solidFill>
              </a:rPr>
              <a:t>Cochrane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Courier New" charset="0"/>
              <a:buChar char="o"/>
            </a:pPr>
            <a:r>
              <a:rPr lang="fr-FR" sz="2800" b="1" dirty="0" smtClean="0">
                <a:solidFill>
                  <a:schemeClr val="tx1"/>
                </a:solidFill>
              </a:rPr>
              <a:t>Aucune restriction de date de publication </a:t>
            </a:r>
          </a:p>
          <a:p>
            <a:pPr>
              <a:buFont typeface="Courier New" charset="0"/>
              <a:buChar char="o"/>
            </a:pPr>
            <a:r>
              <a:rPr lang="fr-FR" sz="2800" b="1" dirty="0" smtClean="0">
                <a:solidFill>
                  <a:schemeClr val="tx1"/>
                </a:solidFill>
              </a:rPr>
              <a:t>Dernière recherche le 6 avril 2017 </a:t>
            </a:r>
          </a:p>
          <a:p>
            <a:pPr>
              <a:buFont typeface="Courier New" charset="0"/>
              <a:buChar char="o"/>
            </a:pPr>
            <a:r>
              <a:rPr lang="fr-FR" sz="2800" b="1" dirty="0" smtClean="0">
                <a:solidFill>
                  <a:schemeClr val="tx1"/>
                </a:solidFill>
              </a:rPr>
              <a:t>Mots clés : 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« </a:t>
            </a:r>
            <a:r>
              <a:rPr lang="fr-FR" sz="2800" b="1" dirty="0" smtClean="0">
                <a:solidFill>
                  <a:srgbClr val="C00000"/>
                </a:solidFill>
              </a:rPr>
              <a:t>ADHD</a:t>
            </a:r>
            <a:r>
              <a:rPr lang="fr-FR" sz="2800" b="1" dirty="0" smtClean="0">
                <a:solidFill>
                  <a:schemeClr val="tx1"/>
                </a:solidFill>
              </a:rPr>
              <a:t> »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« </a:t>
            </a:r>
            <a:r>
              <a:rPr lang="fr-FR" sz="2800" b="1" dirty="0" err="1" smtClean="0">
                <a:solidFill>
                  <a:srgbClr val="C00000"/>
                </a:solidFill>
              </a:rPr>
              <a:t>Vitamin</a:t>
            </a:r>
            <a:r>
              <a:rPr lang="fr-FR" sz="2800" b="1" dirty="0" smtClean="0">
                <a:solidFill>
                  <a:srgbClr val="C00000"/>
                </a:solidFill>
              </a:rPr>
              <a:t> D</a:t>
            </a:r>
            <a:r>
              <a:rPr lang="fr-FR" sz="2800" b="1" dirty="0" smtClean="0">
                <a:solidFill>
                  <a:schemeClr val="tx1"/>
                </a:solidFill>
              </a:rPr>
              <a:t> »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« </a:t>
            </a:r>
            <a:r>
              <a:rPr lang="fr-FR" sz="2800" b="1" dirty="0" smtClean="0">
                <a:solidFill>
                  <a:srgbClr val="C00000"/>
                </a:solidFill>
              </a:rPr>
              <a:t>Attention </a:t>
            </a:r>
            <a:r>
              <a:rPr lang="fr-FR" sz="2800" b="1" dirty="0" err="1" smtClean="0">
                <a:solidFill>
                  <a:srgbClr val="C00000"/>
                </a:solidFill>
              </a:rPr>
              <a:t>Deficit</a:t>
            </a:r>
            <a:r>
              <a:rPr lang="fr-FR" sz="2800" b="1" dirty="0" smtClean="0">
                <a:solidFill>
                  <a:schemeClr val="tx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67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Méthodologie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alpha val="19000"/>
            </a:schemeClr>
          </a:solidFill>
          <a:ln w="44450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tx1"/>
                </a:solidFill>
              </a:rPr>
              <a:t>Critères d’inclusion 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</a:t>
            </a:r>
            <a:r>
              <a:rPr lang="fr-FR" sz="2400" dirty="0">
                <a:solidFill>
                  <a:schemeClr val="tx1"/>
                </a:solidFill>
              </a:rPr>
              <a:t> &lt;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18 ans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</a:t>
            </a:r>
            <a:r>
              <a:rPr lang="fr-FR" sz="2400" dirty="0" err="1" smtClean="0">
                <a:solidFill>
                  <a:schemeClr val="tx1"/>
                </a:solidFill>
              </a:rPr>
              <a:t>Dx</a:t>
            </a:r>
            <a:r>
              <a:rPr lang="fr-FR" sz="2400" dirty="0" smtClean="0">
                <a:solidFill>
                  <a:schemeClr val="tx1"/>
                </a:solidFill>
              </a:rPr>
              <a:t> TDAH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-Dosage vitamine D au moment du recueil des données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solidFill>
            <a:srgbClr val="FF0000">
              <a:alpha val="18000"/>
            </a:srgbClr>
          </a:solidFill>
          <a:ln w="41275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tx1"/>
                </a:solidFill>
              </a:rPr>
              <a:t>Critères d’exclusion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</a:t>
            </a:r>
            <a:r>
              <a:rPr lang="fr-FR" sz="2400" dirty="0">
                <a:solidFill>
                  <a:schemeClr val="tx1"/>
                </a:solidFill>
              </a:rPr>
              <a:t> &gt; </a:t>
            </a:r>
            <a:r>
              <a:rPr lang="fr-FR" sz="2400" dirty="0" smtClean="0">
                <a:solidFill>
                  <a:schemeClr val="tx1"/>
                </a:solidFill>
              </a:rPr>
              <a:t>18 ans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-Supplémentation en Vit D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-Abstract seulement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-Dosage vitamine D pas au moment du recueil des données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8"/>
          <p:cNvSpPr txBox="1"/>
          <p:nvPr/>
        </p:nvSpPr>
        <p:spPr>
          <a:xfrm>
            <a:off x="3127093" y="360714"/>
            <a:ext cx="2565305" cy="24639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>
                <a:effectLst/>
                <a:ea typeface="Calibri" charset="0"/>
                <a:cs typeface="Times New Roman" charset="0"/>
              </a:rPr>
              <a:t>Recherche initiale </a:t>
            </a:r>
            <a:r>
              <a:rPr lang="fr-CA" sz="24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 err="1">
                <a:effectLst/>
                <a:ea typeface="Calibri" charset="0"/>
                <a:cs typeface="Times New Roman" charset="0"/>
              </a:rPr>
              <a:t>Pubmed</a:t>
            </a:r>
            <a:r>
              <a:rPr lang="fr-CA" sz="2400" dirty="0">
                <a:effectLst/>
                <a:ea typeface="Calibri" charset="0"/>
                <a:cs typeface="Times New Roman" charset="0"/>
              </a:rPr>
              <a:t> N = 39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 err="1">
                <a:effectLst/>
                <a:ea typeface="Calibri" charset="0"/>
                <a:cs typeface="Times New Roman" charset="0"/>
              </a:rPr>
              <a:t>Medline</a:t>
            </a:r>
            <a:r>
              <a:rPr lang="fr-CA" sz="2400" dirty="0">
                <a:effectLst/>
                <a:ea typeface="Calibri" charset="0"/>
                <a:cs typeface="Times New Roman" charset="0"/>
              </a:rPr>
              <a:t> N = 28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>
                <a:effectLst/>
                <a:ea typeface="Calibri" charset="0"/>
                <a:cs typeface="Times New Roman" charset="0"/>
              </a:rPr>
              <a:t>Embase N = 144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>
                <a:effectLst/>
                <a:ea typeface="Calibri" charset="0"/>
                <a:cs typeface="Times New Roman" charset="0"/>
              </a:rPr>
              <a:t>Cochrane N= 0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b="1" dirty="0">
                <a:effectLst/>
                <a:ea typeface="Calibri" charset="0"/>
                <a:cs typeface="Times New Roman" charset="0"/>
              </a:rPr>
              <a:t>Total N = 211</a:t>
            </a:r>
            <a:r>
              <a:rPr lang="fr-CA" sz="11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100" dirty="0">
                <a:effectLst/>
                <a:ea typeface="Calibri" charset="0"/>
                <a:cs typeface="Times New Roman" charset="0"/>
              </a:rPr>
            </a:br>
            <a:endParaRPr lang="fr-FR" sz="11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Zone de texte 10"/>
          <p:cNvSpPr txBox="1"/>
          <p:nvPr/>
        </p:nvSpPr>
        <p:spPr>
          <a:xfrm>
            <a:off x="3308087" y="3758345"/>
            <a:ext cx="2203315" cy="90908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>
                <a:effectLst/>
                <a:ea typeface="Calibri" charset="0"/>
                <a:cs typeface="Times New Roman" charset="0"/>
              </a:rPr>
              <a:t>Articles retenus</a:t>
            </a:r>
            <a:r>
              <a:rPr lang="fr-CA" sz="16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600" dirty="0">
                <a:effectLst/>
                <a:ea typeface="Calibri" charset="0"/>
                <a:cs typeface="Times New Roman" charset="0"/>
              </a:rPr>
            </a:br>
            <a:r>
              <a:rPr lang="fr-CA" sz="2400" b="1" dirty="0">
                <a:effectLst/>
                <a:ea typeface="Calibri" charset="0"/>
                <a:cs typeface="Times New Roman" charset="0"/>
              </a:rPr>
              <a:t>N=13</a:t>
            </a:r>
            <a:r>
              <a:rPr lang="fr-CA" sz="16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600" dirty="0">
                <a:effectLst/>
                <a:ea typeface="Calibri" charset="0"/>
                <a:cs typeface="Times New Roman" charset="0"/>
              </a:rPr>
            </a:br>
            <a:endParaRPr lang="fr-FR" sz="1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" name="Zone de texte 11"/>
          <p:cNvSpPr txBox="1"/>
          <p:nvPr/>
        </p:nvSpPr>
        <p:spPr>
          <a:xfrm>
            <a:off x="3201703" y="5737073"/>
            <a:ext cx="2429557" cy="799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 smtClean="0">
                <a:ea typeface="Calibri" charset="0"/>
                <a:cs typeface="Times New Roman" charset="0"/>
              </a:rPr>
              <a:t>Sélection finale </a:t>
            </a:r>
            <a:r>
              <a:rPr lang="fr-CA" sz="2400" b="1" i="1" dirty="0" smtClean="0">
                <a:effectLst/>
                <a:ea typeface="Calibri" charset="0"/>
                <a:cs typeface="Times New Roman" charset="0"/>
              </a:rPr>
              <a:t> </a:t>
            </a:r>
            <a:r>
              <a:rPr lang="fr-CA" sz="2400" b="1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400" b="1" dirty="0">
                <a:effectLst/>
                <a:ea typeface="Calibri" charset="0"/>
                <a:cs typeface="Times New Roman" charset="0"/>
              </a:rPr>
            </a:br>
            <a:r>
              <a:rPr lang="fr-CA" sz="2400" b="1" dirty="0">
                <a:effectLst/>
                <a:ea typeface="Calibri" charset="0"/>
                <a:cs typeface="Times New Roman" charset="0"/>
              </a:rPr>
              <a:t>N= </a:t>
            </a:r>
            <a:r>
              <a:rPr lang="fr-CA" sz="2400" b="1" dirty="0" smtClean="0">
                <a:ea typeface="Calibri" charset="0"/>
                <a:cs typeface="Times New Roman" charset="0"/>
              </a:rPr>
              <a:t>5 </a:t>
            </a:r>
            <a:endParaRPr lang="fr-FR" sz="2400" b="1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" name="Zone de texte 12"/>
          <p:cNvSpPr txBox="1"/>
          <p:nvPr/>
        </p:nvSpPr>
        <p:spPr>
          <a:xfrm>
            <a:off x="6599582" y="1592679"/>
            <a:ext cx="5062330" cy="174686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i="1" dirty="0" smtClean="0">
                <a:ea typeface="Calibri" charset="0"/>
                <a:cs typeface="Times New Roman" charset="0"/>
              </a:rPr>
              <a:t>Tri à partir des titres </a:t>
            </a:r>
            <a:r>
              <a:rPr lang="fr-CA" dirty="0">
                <a:effectLst/>
                <a:ea typeface="Calibri" charset="0"/>
                <a:cs typeface="Times New Roman" charset="0"/>
              </a:rPr>
              <a:t/>
            </a:r>
            <a:br>
              <a:rPr lang="fr-CA" dirty="0">
                <a:effectLst/>
                <a:ea typeface="Calibri" charset="0"/>
                <a:cs typeface="Times New Roman" charset="0"/>
              </a:rPr>
            </a:br>
            <a:r>
              <a:rPr lang="fr-CA" dirty="0">
                <a:effectLst/>
                <a:ea typeface="Calibri" charset="0"/>
                <a:cs typeface="Times New Roman" charset="0"/>
              </a:rPr>
              <a:t>Pas une étude =19</a:t>
            </a:r>
            <a: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ffectLst/>
                <a:ea typeface="Calibri" charset="0"/>
                <a:cs typeface="Times New Roman" charset="0"/>
              </a:rPr>
              <a:t>Non pertinence = 113</a:t>
            </a:r>
            <a: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ffectLst/>
                <a:ea typeface="Calibri" charset="0"/>
                <a:cs typeface="Times New Roman" charset="0"/>
              </a:rPr>
              <a:t>Sur animaux =</a:t>
            </a:r>
            <a:r>
              <a:rPr lang="fr-CA" dirty="0" smtClean="0">
                <a:effectLst/>
                <a:ea typeface="Calibri" charset="0"/>
                <a:cs typeface="Times New Roman" charset="0"/>
              </a:rPr>
              <a:t>3</a:t>
            </a:r>
            <a:r>
              <a:rPr lang="fr-CA" sz="2000" dirty="0" smtClean="0">
                <a:effectLst/>
                <a:ea typeface="Calibri" charset="0"/>
                <a:cs typeface="Times New Roman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 smtClean="0">
                <a:effectLst/>
                <a:ea typeface="Calibri" charset="0"/>
                <a:cs typeface="Times New Roman" charset="0"/>
              </a:rPr>
              <a:t>N = 198 </a:t>
            </a:r>
            <a:endParaRPr lang="fr-FR" sz="2000" b="1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Zone de texte 13"/>
          <p:cNvSpPr txBox="1"/>
          <p:nvPr/>
        </p:nvSpPr>
        <p:spPr>
          <a:xfrm>
            <a:off x="6599582" y="4191527"/>
            <a:ext cx="5062330" cy="150690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i="1" dirty="0">
                <a:ea typeface="Calibri" charset="0"/>
                <a:cs typeface="Times New Roman" charset="0"/>
              </a:rPr>
              <a:t>Lecture des </a:t>
            </a:r>
            <a:r>
              <a:rPr lang="fr-CA" sz="2000" b="1" i="1" dirty="0" smtClean="0">
                <a:ea typeface="Calibri" charset="0"/>
                <a:cs typeface="Times New Roman" charset="0"/>
              </a:rPr>
              <a:t>résumés</a:t>
            </a:r>
            <a:r>
              <a:rPr lang="fr-CA" sz="20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000" dirty="0">
                <a:effectLst/>
                <a:ea typeface="Calibri" charset="0"/>
                <a:cs typeface="Times New Roman" charset="0"/>
              </a:rPr>
            </a:br>
            <a:r>
              <a:rPr lang="fr-CA" sz="2000" dirty="0" smtClean="0">
                <a:ea typeface="Calibri" charset="0"/>
                <a:cs typeface="Times New Roman" charset="0"/>
              </a:rPr>
              <a:t>Résumé</a:t>
            </a:r>
            <a:r>
              <a:rPr lang="fr-CA" sz="2000" dirty="0" smtClean="0">
                <a:effectLst/>
                <a:ea typeface="Calibri" charset="0"/>
                <a:cs typeface="Times New Roman" charset="0"/>
              </a:rPr>
              <a:t> </a:t>
            </a:r>
            <a:r>
              <a:rPr lang="fr-CA" sz="2000" dirty="0">
                <a:effectLst/>
                <a:ea typeface="Calibri" charset="0"/>
                <a:cs typeface="Times New Roman" charset="0"/>
              </a:rPr>
              <a:t>seulement = 2</a:t>
            </a:r>
            <a:br>
              <a:rPr lang="fr-CA" sz="2000" dirty="0">
                <a:effectLst/>
                <a:ea typeface="Calibri" charset="0"/>
                <a:cs typeface="Times New Roman" charset="0"/>
              </a:rPr>
            </a:br>
            <a:r>
              <a:rPr lang="fr-CA" sz="2000" dirty="0">
                <a:effectLst/>
                <a:ea typeface="Calibri" charset="0"/>
                <a:cs typeface="Times New Roman" charset="0"/>
              </a:rPr>
              <a:t>Doublon = </a:t>
            </a:r>
            <a:r>
              <a:rPr lang="fr-CA" sz="2000" dirty="0" smtClean="0">
                <a:effectLst/>
                <a:ea typeface="Calibri" charset="0"/>
                <a:cs typeface="Times New Roman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 smtClean="0">
                <a:effectLst/>
                <a:ea typeface="Calibri" charset="0"/>
                <a:cs typeface="Times New Roman" charset="0"/>
              </a:rPr>
              <a:t>N = 8</a:t>
            </a:r>
            <a:r>
              <a:rPr lang="fr-CA" sz="20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000" dirty="0">
                <a:effectLst/>
                <a:ea typeface="Calibri" charset="0"/>
                <a:cs typeface="Times New Roman" charset="0"/>
              </a:rPr>
            </a:br>
            <a:r>
              <a:rPr lang="fr-CA" sz="1100" dirty="0">
                <a:effectLst/>
                <a:ea typeface="Calibri" charset="0"/>
                <a:cs typeface="Times New Roman" charset="0"/>
              </a:rPr>
              <a:t> </a:t>
            </a:r>
            <a:endParaRPr lang="fr-FR" sz="11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7" name="Zone de texte 15"/>
          <p:cNvSpPr txBox="1"/>
          <p:nvPr/>
        </p:nvSpPr>
        <p:spPr>
          <a:xfrm>
            <a:off x="148500" y="4770456"/>
            <a:ext cx="2462178" cy="69220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i="1" dirty="0">
                <a:effectLst/>
                <a:ea typeface="Calibri" charset="0"/>
                <a:cs typeface="Times New Roman" charset="0"/>
              </a:rPr>
              <a:t>Recherche manuelle</a:t>
            </a:r>
            <a:r>
              <a:rPr lang="fr-CA" sz="2000" i="1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000" i="1" dirty="0">
                <a:effectLst/>
                <a:ea typeface="Calibri" charset="0"/>
                <a:cs typeface="Times New Roman" charset="0"/>
              </a:rPr>
            </a:br>
            <a:r>
              <a:rPr lang="fr-CA" sz="2000" b="1" dirty="0" smtClean="0">
                <a:ea typeface="Calibri" charset="0"/>
                <a:cs typeface="Times New Roman" charset="0"/>
              </a:rPr>
              <a:t>N = 0</a:t>
            </a:r>
            <a:r>
              <a:rPr lang="fr-CA" sz="1100" i="1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100" i="1" dirty="0">
                <a:effectLst/>
                <a:ea typeface="Calibri" charset="0"/>
                <a:cs typeface="Times New Roman" charset="0"/>
              </a:rPr>
            </a:br>
            <a:endParaRPr lang="fr-FR" sz="11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56212" y="-23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756212" y="2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756212" y="2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991747" y="1913787"/>
            <a:ext cx="295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ea typeface="Calibri" charset="0"/>
                <a:cs typeface="Times New Roman" charset="0"/>
              </a:rPr>
              <a:t>Dosage à la naissance =13 </a:t>
            </a:r>
            <a:r>
              <a:rPr lang="fr-CA" dirty="0"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Étude sur adultes =3</a:t>
            </a:r>
            <a:r>
              <a:rPr lang="fr-CA" dirty="0"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Doublon = 44</a:t>
            </a:r>
            <a:r>
              <a:rPr lang="fr-CA" dirty="0"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Essai donnant vit D =3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104243" y="4532243"/>
            <a:ext cx="2557669" cy="93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ea typeface="Calibri" charset="0"/>
                <a:cs typeface="Times New Roman" charset="0"/>
              </a:rPr>
              <a:t>Non pertinence = 1</a:t>
            </a:r>
            <a:br>
              <a:rPr lang="fr-CA" dirty="0">
                <a:ea typeface="Calibri" charset="0"/>
                <a:cs typeface="Times New Roman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Pas de dosage vit D  = 2</a:t>
            </a:r>
            <a:endParaRPr lang="fr-FR" dirty="0">
              <a:ea typeface="Calibri" charset="0"/>
              <a:cs typeface="Times New Roman" charset="0"/>
            </a:endParaRPr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6747" y="79827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Exclusion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2" idx="2"/>
            <a:endCxn id="3" idx="0"/>
          </p:cNvCxnSpPr>
          <p:nvPr/>
        </p:nvCxnSpPr>
        <p:spPr>
          <a:xfrm flipH="1">
            <a:off x="4409745" y="2824644"/>
            <a:ext cx="1" cy="933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3" idx="2"/>
          </p:cNvCxnSpPr>
          <p:nvPr/>
        </p:nvCxnSpPr>
        <p:spPr>
          <a:xfrm flipH="1">
            <a:off x="4409743" y="4667425"/>
            <a:ext cx="2" cy="10696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409742" y="3114116"/>
            <a:ext cx="2189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416482" y="4938210"/>
            <a:ext cx="2189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610678" y="5185790"/>
            <a:ext cx="18058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8"/>
          <p:cNvSpPr txBox="1"/>
          <p:nvPr/>
        </p:nvSpPr>
        <p:spPr>
          <a:xfrm>
            <a:off x="3127093" y="360714"/>
            <a:ext cx="2565305" cy="24639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>
                <a:effectLst/>
                <a:ea typeface="Calibri" charset="0"/>
                <a:cs typeface="Times New Roman" charset="0"/>
              </a:rPr>
              <a:t>Recherche initiale </a:t>
            </a:r>
            <a:r>
              <a:rPr lang="fr-CA" sz="24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 err="1">
                <a:effectLst/>
                <a:ea typeface="Calibri" charset="0"/>
                <a:cs typeface="Times New Roman" charset="0"/>
              </a:rPr>
              <a:t>Pubmed</a:t>
            </a:r>
            <a:r>
              <a:rPr lang="fr-CA" sz="2400" dirty="0">
                <a:effectLst/>
                <a:ea typeface="Calibri" charset="0"/>
                <a:cs typeface="Times New Roman" charset="0"/>
              </a:rPr>
              <a:t> N = 39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 err="1">
                <a:effectLst/>
                <a:ea typeface="Calibri" charset="0"/>
                <a:cs typeface="Times New Roman" charset="0"/>
              </a:rPr>
              <a:t>Medline</a:t>
            </a:r>
            <a:r>
              <a:rPr lang="fr-CA" sz="2400" dirty="0">
                <a:effectLst/>
                <a:ea typeface="Calibri" charset="0"/>
                <a:cs typeface="Times New Roman" charset="0"/>
              </a:rPr>
              <a:t> N = 28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>
                <a:effectLst/>
                <a:ea typeface="Calibri" charset="0"/>
                <a:cs typeface="Times New Roman" charset="0"/>
              </a:rPr>
              <a:t>Embase N = 144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dirty="0">
                <a:effectLst/>
                <a:ea typeface="Calibri" charset="0"/>
                <a:cs typeface="Times New Roman" charset="0"/>
              </a:rPr>
              <a:t>Cochrane N= 0</a:t>
            </a:r>
            <a:br>
              <a:rPr lang="fr-CA" sz="2400" dirty="0">
                <a:effectLst/>
                <a:ea typeface="Calibri" charset="0"/>
                <a:cs typeface="Times New Roman" charset="0"/>
              </a:rPr>
            </a:br>
            <a:r>
              <a:rPr lang="fr-CA" sz="2400" b="1" dirty="0">
                <a:effectLst/>
                <a:ea typeface="Calibri" charset="0"/>
                <a:cs typeface="Times New Roman" charset="0"/>
              </a:rPr>
              <a:t>Total N = 211</a:t>
            </a:r>
            <a:r>
              <a:rPr lang="fr-CA" sz="11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100" dirty="0">
                <a:effectLst/>
                <a:ea typeface="Calibri" charset="0"/>
                <a:cs typeface="Times New Roman" charset="0"/>
              </a:rPr>
            </a:br>
            <a:endParaRPr lang="fr-FR" sz="11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" name="Zone de texte 10"/>
          <p:cNvSpPr txBox="1"/>
          <p:nvPr/>
        </p:nvSpPr>
        <p:spPr>
          <a:xfrm>
            <a:off x="3308087" y="3758345"/>
            <a:ext cx="2203315" cy="90908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>
                <a:effectLst/>
                <a:ea typeface="Calibri" charset="0"/>
                <a:cs typeface="Times New Roman" charset="0"/>
              </a:rPr>
              <a:t>Articles retenus</a:t>
            </a:r>
            <a:r>
              <a:rPr lang="fr-CA" sz="16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600" dirty="0">
                <a:effectLst/>
                <a:ea typeface="Calibri" charset="0"/>
                <a:cs typeface="Times New Roman" charset="0"/>
              </a:rPr>
            </a:br>
            <a:r>
              <a:rPr lang="fr-CA" sz="2400" b="1" dirty="0">
                <a:effectLst/>
                <a:ea typeface="Calibri" charset="0"/>
                <a:cs typeface="Times New Roman" charset="0"/>
              </a:rPr>
              <a:t>N=13</a:t>
            </a:r>
            <a:r>
              <a:rPr lang="fr-CA" sz="16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600" dirty="0">
                <a:effectLst/>
                <a:ea typeface="Calibri" charset="0"/>
                <a:cs typeface="Times New Roman" charset="0"/>
              </a:rPr>
            </a:br>
            <a:endParaRPr lang="fr-FR" sz="1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" name="Zone de texte 11"/>
          <p:cNvSpPr txBox="1"/>
          <p:nvPr/>
        </p:nvSpPr>
        <p:spPr>
          <a:xfrm>
            <a:off x="3201703" y="5737073"/>
            <a:ext cx="2429557" cy="799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 smtClean="0">
                <a:ea typeface="Calibri" charset="0"/>
                <a:cs typeface="Times New Roman" charset="0"/>
              </a:rPr>
              <a:t>Sélection finale </a:t>
            </a:r>
            <a:r>
              <a:rPr lang="fr-CA" sz="2400" b="1" i="1" dirty="0" smtClean="0">
                <a:effectLst/>
                <a:ea typeface="Calibri" charset="0"/>
                <a:cs typeface="Times New Roman" charset="0"/>
              </a:rPr>
              <a:t> </a:t>
            </a:r>
            <a:r>
              <a:rPr lang="fr-CA" sz="2400" b="1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400" b="1" dirty="0">
                <a:effectLst/>
                <a:ea typeface="Calibri" charset="0"/>
                <a:cs typeface="Times New Roman" charset="0"/>
              </a:rPr>
            </a:br>
            <a:r>
              <a:rPr lang="fr-CA" sz="2400" b="1" dirty="0">
                <a:effectLst/>
                <a:ea typeface="Calibri" charset="0"/>
                <a:cs typeface="Times New Roman" charset="0"/>
              </a:rPr>
              <a:t>N= </a:t>
            </a:r>
            <a:r>
              <a:rPr lang="fr-CA" sz="2400" b="1" dirty="0" smtClean="0">
                <a:ea typeface="Calibri" charset="0"/>
                <a:cs typeface="Times New Roman" charset="0"/>
              </a:rPr>
              <a:t>5 </a:t>
            </a:r>
            <a:endParaRPr lang="fr-FR" sz="2400" b="1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" name="Zone de texte 12"/>
          <p:cNvSpPr txBox="1"/>
          <p:nvPr/>
        </p:nvSpPr>
        <p:spPr>
          <a:xfrm>
            <a:off x="6599582" y="1592679"/>
            <a:ext cx="5062330" cy="174686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i="1" dirty="0" smtClean="0">
                <a:ea typeface="Calibri" charset="0"/>
                <a:cs typeface="Times New Roman" charset="0"/>
              </a:rPr>
              <a:t>Tri à partir des titres </a:t>
            </a:r>
            <a:r>
              <a:rPr lang="fr-CA" dirty="0">
                <a:effectLst/>
                <a:ea typeface="Calibri" charset="0"/>
                <a:cs typeface="Times New Roman" charset="0"/>
              </a:rPr>
              <a:t/>
            </a:r>
            <a:br>
              <a:rPr lang="fr-CA" dirty="0">
                <a:effectLst/>
                <a:ea typeface="Calibri" charset="0"/>
                <a:cs typeface="Times New Roman" charset="0"/>
              </a:rPr>
            </a:br>
            <a:r>
              <a:rPr lang="fr-CA" dirty="0">
                <a:effectLst/>
                <a:ea typeface="Calibri" charset="0"/>
                <a:cs typeface="Times New Roman" charset="0"/>
              </a:rPr>
              <a:t>Pas une étude =19</a:t>
            </a:r>
            <a: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ffectLst/>
                <a:ea typeface="Calibri" charset="0"/>
                <a:cs typeface="Times New Roman" charset="0"/>
              </a:rPr>
              <a:t>Non pertinence = 113</a:t>
            </a:r>
            <a: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effectLst/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ffectLst/>
                <a:ea typeface="Calibri" charset="0"/>
                <a:cs typeface="Times New Roman" charset="0"/>
              </a:rPr>
              <a:t>Sur animaux =</a:t>
            </a:r>
            <a:r>
              <a:rPr lang="fr-CA" dirty="0" smtClean="0">
                <a:effectLst/>
                <a:ea typeface="Calibri" charset="0"/>
                <a:cs typeface="Times New Roman" charset="0"/>
              </a:rPr>
              <a:t>3</a:t>
            </a:r>
            <a:r>
              <a:rPr lang="fr-CA" sz="2000" dirty="0" smtClean="0">
                <a:effectLst/>
                <a:ea typeface="Calibri" charset="0"/>
                <a:cs typeface="Times New Roman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 smtClean="0">
                <a:effectLst/>
                <a:ea typeface="Calibri" charset="0"/>
                <a:cs typeface="Times New Roman" charset="0"/>
              </a:rPr>
              <a:t>N = 198 </a:t>
            </a:r>
            <a:endParaRPr lang="fr-FR" sz="2000" b="1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Zone de texte 13"/>
          <p:cNvSpPr txBox="1"/>
          <p:nvPr/>
        </p:nvSpPr>
        <p:spPr>
          <a:xfrm>
            <a:off x="6599582" y="4191527"/>
            <a:ext cx="5062330" cy="150690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i="1" dirty="0">
                <a:ea typeface="Calibri" charset="0"/>
                <a:cs typeface="Times New Roman" charset="0"/>
              </a:rPr>
              <a:t>Lecture </a:t>
            </a:r>
            <a:r>
              <a:rPr lang="fr-CA" sz="2000" b="1" i="1">
                <a:ea typeface="Calibri" charset="0"/>
                <a:cs typeface="Times New Roman" charset="0"/>
              </a:rPr>
              <a:t>des </a:t>
            </a:r>
            <a:r>
              <a:rPr lang="fr-CA" sz="2000" b="1" i="1" smtClean="0">
                <a:ea typeface="Calibri" charset="0"/>
                <a:cs typeface="Times New Roman" charset="0"/>
              </a:rPr>
              <a:t>résumés</a:t>
            </a:r>
            <a:r>
              <a:rPr lang="fr-CA" sz="20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000" dirty="0">
                <a:effectLst/>
                <a:ea typeface="Calibri" charset="0"/>
                <a:cs typeface="Times New Roman" charset="0"/>
              </a:rPr>
            </a:br>
            <a:r>
              <a:rPr lang="fr-CA" sz="2000" dirty="0" smtClean="0">
                <a:ea typeface="Calibri" charset="0"/>
                <a:cs typeface="Times New Roman" charset="0"/>
              </a:rPr>
              <a:t>Résumé</a:t>
            </a:r>
            <a:r>
              <a:rPr lang="fr-CA" sz="2000" dirty="0" smtClean="0">
                <a:effectLst/>
                <a:ea typeface="Calibri" charset="0"/>
                <a:cs typeface="Times New Roman" charset="0"/>
              </a:rPr>
              <a:t> </a:t>
            </a:r>
            <a:r>
              <a:rPr lang="fr-CA" sz="2000" dirty="0">
                <a:effectLst/>
                <a:ea typeface="Calibri" charset="0"/>
                <a:cs typeface="Times New Roman" charset="0"/>
              </a:rPr>
              <a:t>seulement = 2</a:t>
            </a:r>
            <a:br>
              <a:rPr lang="fr-CA" sz="2000" dirty="0">
                <a:effectLst/>
                <a:ea typeface="Calibri" charset="0"/>
                <a:cs typeface="Times New Roman" charset="0"/>
              </a:rPr>
            </a:br>
            <a:r>
              <a:rPr lang="fr-CA" sz="2000" dirty="0">
                <a:effectLst/>
                <a:ea typeface="Calibri" charset="0"/>
                <a:cs typeface="Times New Roman" charset="0"/>
              </a:rPr>
              <a:t>Doublon = </a:t>
            </a:r>
            <a:r>
              <a:rPr lang="fr-CA" sz="2000" dirty="0" smtClean="0">
                <a:effectLst/>
                <a:ea typeface="Calibri" charset="0"/>
                <a:cs typeface="Times New Roman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 smtClean="0">
                <a:effectLst/>
                <a:ea typeface="Calibri" charset="0"/>
                <a:cs typeface="Times New Roman" charset="0"/>
              </a:rPr>
              <a:t>N = 8</a:t>
            </a:r>
            <a:r>
              <a:rPr lang="fr-CA" sz="2000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000" dirty="0">
                <a:effectLst/>
                <a:ea typeface="Calibri" charset="0"/>
                <a:cs typeface="Times New Roman" charset="0"/>
              </a:rPr>
            </a:br>
            <a:r>
              <a:rPr lang="fr-CA" sz="1100" dirty="0">
                <a:effectLst/>
                <a:ea typeface="Calibri" charset="0"/>
                <a:cs typeface="Times New Roman" charset="0"/>
              </a:rPr>
              <a:t> </a:t>
            </a:r>
            <a:endParaRPr lang="fr-FR" sz="11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7" name="Zone de texte 15"/>
          <p:cNvSpPr txBox="1"/>
          <p:nvPr/>
        </p:nvSpPr>
        <p:spPr>
          <a:xfrm>
            <a:off x="148500" y="4770456"/>
            <a:ext cx="2462178" cy="69220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i="1" dirty="0">
                <a:effectLst/>
                <a:ea typeface="Calibri" charset="0"/>
                <a:cs typeface="Times New Roman" charset="0"/>
              </a:rPr>
              <a:t>Recherche manuelle</a:t>
            </a:r>
            <a:r>
              <a:rPr lang="fr-CA" sz="2000" i="1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2000" i="1" dirty="0">
                <a:effectLst/>
                <a:ea typeface="Calibri" charset="0"/>
                <a:cs typeface="Times New Roman" charset="0"/>
              </a:rPr>
            </a:br>
            <a:r>
              <a:rPr lang="fr-CA" sz="2000" b="1" dirty="0" smtClean="0">
                <a:ea typeface="Calibri" charset="0"/>
                <a:cs typeface="Times New Roman" charset="0"/>
              </a:rPr>
              <a:t>N = 0</a:t>
            </a:r>
            <a:r>
              <a:rPr lang="fr-CA" sz="1100" i="1" dirty="0">
                <a:effectLst/>
                <a:ea typeface="Calibri" charset="0"/>
                <a:cs typeface="Times New Roman" charset="0"/>
              </a:rPr>
              <a:t/>
            </a:r>
            <a:br>
              <a:rPr lang="fr-CA" sz="1100" i="1" dirty="0">
                <a:effectLst/>
                <a:ea typeface="Calibri" charset="0"/>
                <a:cs typeface="Times New Roman" charset="0"/>
              </a:rPr>
            </a:br>
            <a:endParaRPr lang="fr-FR" sz="11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56212" y="-23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756212" y="2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756212" y="2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991747" y="1913787"/>
            <a:ext cx="295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ea typeface="Calibri" charset="0"/>
                <a:cs typeface="Times New Roman" charset="0"/>
              </a:rPr>
              <a:t>Dosage à la naissance =13 </a:t>
            </a:r>
            <a:r>
              <a:rPr lang="fr-CA" dirty="0"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Étude sur adultes =3</a:t>
            </a:r>
            <a:r>
              <a:rPr lang="fr-CA" dirty="0"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Doublon = 44</a:t>
            </a:r>
            <a:r>
              <a:rPr lang="fr-CA" dirty="0">
                <a:latin typeface="MingLiU" charset="0"/>
                <a:ea typeface="Calibri" charset="0"/>
                <a:cs typeface="MingLiU" charset="0"/>
              </a:rPr>
              <a:t/>
            </a:r>
            <a:br>
              <a:rPr lang="fr-CA" dirty="0">
                <a:latin typeface="MingLiU" charset="0"/>
                <a:ea typeface="Calibri" charset="0"/>
                <a:cs typeface="MingLiU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Essai donnant vit D =3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104243" y="4532243"/>
            <a:ext cx="2557669" cy="93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ea typeface="Calibri" charset="0"/>
                <a:cs typeface="Times New Roman" charset="0"/>
              </a:rPr>
              <a:t>Non pertinence = 1</a:t>
            </a:r>
            <a:br>
              <a:rPr lang="fr-CA" dirty="0">
                <a:ea typeface="Calibri" charset="0"/>
                <a:cs typeface="Times New Roman" charset="0"/>
              </a:rPr>
            </a:br>
            <a:r>
              <a:rPr lang="fr-CA" dirty="0">
                <a:ea typeface="Calibri" charset="0"/>
                <a:cs typeface="Times New Roman" charset="0"/>
              </a:rPr>
              <a:t>Pas de dosage vit D  = 2</a:t>
            </a:r>
            <a:endParaRPr lang="fr-FR" dirty="0">
              <a:ea typeface="Calibri" charset="0"/>
              <a:cs typeface="Times New Roman" charset="0"/>
            </a:endParaRPr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606747" y="79827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Exclusion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2" idx="2"/>
            <a:endCxn id="3" idx="0"/>
          </p:cNvCxnSpPr>
          <p:nvPr/>
        </p:nvCxnSpPr>
        <p:spPr>
          <a:xfrm flipH="1">
            <a:off x="4409745" y="2824644"/>
            <a:ext cx="1" cy="933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3" idx="2"/>
          </p:cNvCxnSpPr>
          <p:nvPr/>
        </p:nvCxnSpPr>
        <p:spPr>
          <a:xfrm flipH="1">
            <a:off x="4409743" y="4667425"/>
            <a:ext cx="2" cy="10696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409742" y="3114116"/>
            <a:ext cx="2189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416482" y="4938210"/>
            <a:ext cx="2189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610678" y="5185790"/>
            <a:ext cx="18058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393817" y="927751"/>
            <a:ext cx="2374889" cy="2363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5 études Cas-témoins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319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26250"/>
              </p:ext>
            </p:extLst>
          </p:nvPr>
        </p:nvGraphicFramePr>
        <p:xfrm>
          <a:off x="212035" y="159024"/>
          <a:ext cx="11767930" cy="6534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1397"/>
                <a:gridCol w="2855776"/>
                <a:gridCol w="2248679"/>
                <a:gridCol w="2642078"/>
              </a:tblGrid>
              <a:tr h="443249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Étude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Population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Groupes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Issues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15365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BALA 2016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400" i="1" kern="1200" dirty="0" smtClean="0">
                          <a:effectLst/>
                        </a:rPr>
                        <a:t>Hormone </a:t>
                      </a:r>
                      <a:r>
                        <a:rPr lang="fr-FR" sz="1400" i="1" kern="1200" dirty="0" err="1" smtClean="0">
                          <a:effectLst/>
                        </a:rPr>
                        <a:t>disorder</a:t>
                      </a:r>
                      <a:r>
                        <a:rPr lang="fr-FR" sz="1400" i="1" kern="1200" dirty="0" smtClean="0">
                          <a:effectLst/>
                        </a:rPr>
                        <a:t> and </a:t>
                      </a:r>
                      <a:r>
                        <a:rPr lang="fr-FR" sz="1400" i="1" kern="1200" dirty="0" err="1" smtClean="0">
                          <a:effectLst/>
                        </a:rPr>
                        <a:t>vitamin</a:t>
                      </a:r>
                      <a:r>
                        <a:rPr lang="fr-FR" sz="1400" i="1" kern="1200" dirty="0" smtClean="0">
                          <a:effectLst/>
                        </a:rPr>
                        <a:t> </a:t>
                      </a:r>
                      <a:r>
                        <a:rPr lang="fr-FR" sz="1400" i="1" kern="1200" dirty="0" err="1" smtClean="0">
                          <a:effectLst/>
                        </a:rPr>
                        <a:t>deficiency</a:t>
                      </a:r>
                      <a:r>
                        <a:rPr lang="fr-FR" sz="1400" i="1" kern="1200" dirty="0" smtClean="0">
                          <a:effectLst/>
                        </a:rPr>
                        <a:t> in in attention </a:t>
                      </a:r>
                      <a:r>
                        <a:rPr lang="fr-FR" sz="1400" i="1" kern="1200" dirty="0" err="1" smtClean="0">
                          <a:effectLst/>
                        </a:rPr>
                        <a:t>deficit</a:t>
                      </a:r>
                      <a:r>
                        <a:rPr lang="fr-FR" sz="1400" i="1" kern="1200" dirty="0" smtClean="0">
                          <a:effectLst/>
                        </a:rPr>
                        <a:t> </a:t>
                      </a:r>
                      <a:r>
                        <a:rPr lang="fr-FR" sz="1400" i="1" kern="1200" dirty="0" err="1" smtClean="0">
                          <a:effectLst/>
                        </a:rPr>
                        <a:t>hyperactivity</a:t>
                      </a:r>
                      <a:r>
                        <a:rPr lang="fr-FR" sz="1400" i="1" kern="1200" dirty="0" smtClean="0">
                          <a:effectLst/>
                        </a:rPr>
                        <a:t> </a:t>
                      </a:r>
                      <a:r>
                        <a:rPr lang="fr-FR" sz="1400" i="1" kern="1200" dirty="0" err="1" smtClean="0">
                          <a:effectLst/>
                        </a:rPr>
                        <a:t>disorder</a:t>
                      </a:r>
                      <a:r>
                        <a:rPr lang="fr-FR" sz="1400" i="1" kern="1200" dirty="0" smtClean="0">
                          <a:effectLst/>
                        </a:rPr>
                        <a:t> (ADHD) and </a:t>
                      </a:r>
                      <a:r>
                        <a:rPr lang="fr-FR" sz="1400" i="1" kern="1200" dirty="0" err="1" smtClean="0">
                          <a:effectLst/>
                        </a:rPr>
                        <a:t>autism</a:t>
                      </a:r>
                      <a:r>
                        <a:rPr lang="fr-FR" sz="1400" i="1" kern="1200" dirty="0" smtClean="0">
                          <a:effectLst/>
                        </a:rPr>
                        <a:t> </a:t>
                      </a:r>
                      <a:r>
                        <a:rPr lang="fr-FR" sz="1400" i="1" kern="1200" dirty="0" err="1" smtClean="0">
                          <a:effectLst/>
                        </a:rPr>
                        <a:t>spectrum</a:t>
                      </a:r>
                      <a:r>
                        <a:rPr lang="fr-FR" sz="1400" i="1" kern="1200" dirty="0" smtClean="0">
                          <a:effectLst/>
                        </a:rPr>
                        <a:t> </a:t>
                      </a:r>
                      <a:r>
                        <a:rPr lang="fr-FR" sz="1400" i="1" kern="1200" dirty="0" err="1" smtClean="0">
                          <a:effectLst/>
                        </a:rPr>
                        <a:t>disorders</a:t>
                      </a:r>
                      <a:r>
                        <a:rPr lang="fr-FR" sz="1400" i="1" kern="1200" dirty="0" smtClean="0">
                          <a:effectLst/>
                        </a:rPr>
                        <a:t> (</a:t>
                      </a:r>
                      <a:r>
                        <a:rPr lang="fr-FR" sz="1400" i="1" kern="1200" dirty="0" err="1" smtClean="0">
                          <a:effectLst/>
                        </a:rPr>
                        <a:t>ASDs</a:t>
                      </a:r>
                      <a:r>
                        <a:rPr lang="fr-FR" sz="1400" i="1" kern="1200" dirty="0" smtClean="0">
                          <a:effectLst/>
                        </a:rPr>
                        <a:t>)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aseline="0" dirty="0" smtClean="0"/>
                        <a:t>2-18 ans</a:t>
                      </a:r>
                      <a:br>
                        <a:rPr lang="fr-CA" sz="2000" baseline="0" dirty="0" smtClean="0"/>
                      </a:br>
                      <a:r>
                        <a:rPr lang="fr-CA" sz="2000" baseline="0" dirty="0" smtClean="0"/>
                        <a:t>N = 77</a:t>
                      </a:r>
                      <a:br>
                        <a:rPr lang="fr-CA" sz="2000" baseline="0" dirty="0" smtClean="0"/>
                      </a:br>
                      <a:r>
                        <a:rPr lang="fr-CA" sz="2000" b="1" baseline="0" dirty="0" smtClean="0"/>
                        <a:t>Turquie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effectLst/>
                        </a:rPr>
                        <a:t>-TDAH (34)</a:t>
                      </a:r>
                      <a:br>
                        <a:rPr lang="fr-FR" sz="1800" kern="1200" dirty="0" smtClean="0">
                          <a:effectLst/>
                        </a:rPr>
                      </a:br>
                      <a:r>
                        <a:rPr lang="fr-FR" sz="1800" kern="1200" dirty="0" smtClean="0">
                          <a:effectLst/>
                        </a:rPr>
                        <a:t>-Autistes (16)</a:t>
                      </a:r>
                      <a:br>
                        <a:rPr lang="fr-FR" sz="1800" kern="1200" dirty="0" smtClean="0">
                          <a:effectLst/>
                        </a:rPr>
                      </a:br>
                      <a:r>
                        <a:rPr lang="fr-FR" sz="1800" kern="1200" dirty="0" smtClean="0">
                          <a:effectLst/>
                        </a:rPr>
                        <a:t>-</a:t>
                      </a:r>
                      <a:r>
                        <a:rPr lang="fr-FR" sz="1800" kern="1200" dirty="0" err="1" smtClean="0">
                          <a:effectLst/>
                        </a:rPr>
                        <a:t>Contr</a:t>
                      </a:r>
                      <a:r>
                        <a:rPr lang="fr-CA" sz="1800" kern="1200" dirty="0" err="1" smtClean="0">
                          <a:effectLst/>
                        </a:rPr>
                        <a:t>ôles</a:t>
                      </a:r>
                      <a:r>
                        <a:rPr lang="fr-FR" sz="1800" kern="1200" dirty="0" smtClean="0">
                          <a:effectLst/>
                        </a:rPr>
                        <a:t> (27)</a:t>
                      </a:r>
                      <a:r>
                        <a:rPr lang="fr-FR" dirty="0" smtClean="0">
                          <a:effectLst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25(</a:t>
                      </a:r>
                      <a:r>
                        <a:rPr lang="fr-FR" baseline="0" dirty="0" smtClean="0"/>
                        <a:t>OH)D , bilan </a:t>
                      </a:r>
                      <a:r>
                        <a:rPr lang="fr-FR" baseline="0" dirty="0" err="1" smtClean="0"/>
                        <a:t>thyro</a:t>
                      </a:r>
                      <a:r>
                        <a:rPr lang="fr-CA" baseline="0" dirty="0" err="1" smtClean="0"/>
                        <a:t>ïdien</a:t>
                      </a:r>
                      <a:r>
                        <a:rPr lang="fr-CA" baseline="0" dirty="0" smtClean="0"/>
                        <a:t>, ferritine, B12 … </a:t>
                      </a:r>
                      <a:endParaRPr lang="fr-FR" dirty="0"/>
                    </a:p>
                  </a:txBody>
                  <a:tcPr/>
                </a:tc>
              </a:tr>
              <a:tr h="1215365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SHARIF 2015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600" i="1" kern="1200" dirty="0" smtClean="0">
                          <a:effectLst/>
                        </a:rPr>
                        <a:t>The Relationship </a:t>
                      </a:r>
                      <a:r>
                        <a:rPr lang="fr-FR" sz="1600" i="1" kern="1200" dirty="0" err="1" smtClean="0">
                          <a:effectLst/>
                        </a:rPr>
                        <a:t>between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Serum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Vitamin</a:t>
                      </a:r>
                      <a:r>
                        <a:rPr lang="fr-FR" sz="1600" i="1" kern="1200" dirty="0" smtClean="0">
                          <a:effectLst/>
                        </a:rPr>
                        <a:t> D </a:t>
                      </a:r>
                      <a:r>
                        <a:rPr lang="fr-FR" sz="1600" i="1" kern="1200" dirty="0" err="1" smtClean="0">
                          <a:effectLst/>
                        </a:rPr>
                        <a:t>Level</a:t>
                      </a:r>
                      <a:r>
                        <a:rPr lang="fr-FR" sz="1600" i="1" kern="1200" dirty="0" smtClean="0">
                          <a:effectLst/>
                        </a:rPr>
                        <a:t> and Attention </a:t>
                      </a:r>
                      <a:r>
                        <a:rPr lang="fr-FR" sz="1600" i="1" kern="1200" dirty="0" err="1" smtClean="0">
                          <a:effectLst/>
                        </a:rPr>
                        <a:t>Deficit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Hyperactivity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Disorder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6-12 ans </a:t>
                      </a:r>
                      <a:br>
                        <a:rPr lang="fr-CA" sz="2000" dirty="0" smtClean="0"/>
                      </a:br>
                      <a:r>
                        <a:rPr lang="fr-CA" sz="2000" dirty="0" smtClean="0"/>
                        <a:t>N = 74</a:t>
                      </a:r>
                      <a:br>
                        <a:rPr lang="fr-CA" sz="2000" dirty="0" smtClean="0"/>
                      </a:br>
                      <a:r>
                        <a:rPr lang="fr-CA" sz="2000" b="1" dirty="0" smtClean="0"/>
                        <a:t>Iran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effectLst/>
                        </a:rPr>
                        <a:t>-TDAH (37)</a:t>
                      </a:r>
                      <a:br>
                        <a:rPr lang="fr-FR" sz="1800" kern="1200" dirty="0" smtClean="0">
                          <a:effectLst/>
                        </a:rPr>
                      </a:br>
                      <a:r>
                        <a:rPr lang="fr-FR" sz="1800" kern="1200" dirty="0" smtClean="0">
                          <a:effectLst/>
                        </a:rPr>
                        <a:t>-</a:t>
                      </a:r>
                      <a:r>
                        <a:rPr lang="fr-FR" sz="1800" kern="1200" dirty="0" err="1" smtClean="0">
                          <a:effectLst/>
                        </a:rPr>
                        <a:t>Contr</a:t>
                      </a:r>
                      <a:r>
                        <a:rPr lang="fr-CA" sz="1800" kern="1200" dirty="0" err="1" smtClean="0">
                          <a:effectLst/>
                        </a:rPr>
                        <a:t>ôles</a:t>
                      </a:r>
                      <a:r>
                        <a:rPr lang="fr-CA" sz="1800" kern="1200" dirty="0" smtClean="0">
                          <a:effectLst/>
                        </a:rPr>
                        <a:t> </a:t>
                      </a:r>
                      <a:r>
                        <a:rPr lang="fr-FR" sz="1800" kern="1200" dirty="0" smtClean="0">
                          <a:effectLst/>
                        </a:rPr>
                        <a:t>(37)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25(</a:t>
                      </a:r>
                      <a:r>
                        <a:rPr lang="fr-FR" baseline="0" dirty="0" smtClean="0"/>
                        <a:t>OH)D </a:t>
                      </a:r>
                      <a:endParaRPr lang="fr-FR" dirty="0"/>
                    </a:p>
                  </a:txBody>
                  <a:tcPr/>
                </a:tc>
              </a:tr>
              <a:tr h="1215365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KAMAL 2014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600" i="1" kern="1200" dirty="0" smtClean="0">
                          <a:effectLst/>
                        </a:rPr>
                        <a:t>Is high </a:t>
                      </a:r>
                      <a:r>
                        <a:rPr lang="fr-FR" sz="1600" i="1" kern="1200" dirty="0" err="1" smtClean="0">
                          <a:effectLst/>
                        </a:rPr>
                        <a:t>prevalence</a:t>
                      </a:r>
                      <a:r>
                        <a:rPr lang="fr-FR" sz="1600" i="1" kern="1200" dirty="0" smtClean="0">
                          <a:effectLst/>
                        </a:rPr>
                        <a:t> of </a:t>
                      </a:r>
                      <a:r>
                        <a:rPr lang="fr-FR" sz="1600" i="1" kern="1200" dirty="0" err="1" smtClean="0">
                          <a:effectLst/>
                        </a:rPr>
                        <a:t>vitamin</a:t>
                      </a:r>
                      <a:r>
                        <a:rPr lang="fr-FR" sz="1600" i="1" kern="1200" dirty="0" smtClean="0">
                          <a:effectLst/>
                        </a:rPr>
                        <a:t> D </a:t>
                      </a:r>
                      <a:r>
                        <a:rPr lang="fr-FR" sz="1600" i="1" kern="1200" dirty="0" err="1" smtClean="0">
                          <a:effectLst/>
                        </a:rPr>
                        <a:t>deficiency</a:t>
                      </a:r>
                      <a:r>
                        <a:rPr lang="fr-FR" sz="1600" i="1" kern="1200" dirty="0" smtClean="0">
                          <a:effectLst/>
                        </a:rPr>
                        <a:t> a </a:t>
                      </a:r>
                      <a:r>
                        <a:rPr lang="fr-FR" sz="1600" i="1" kern="1200" dirty="0" err="1" smtClean="0">
                          <a:effectLst/>
                        </a:rPr>
                        <a:t>correlate</a:t>
                      </a:r>
                      <a:r>
                        <a:rPr lang="fr-FR" sz="1600" i="1" kern="1200" dirty="0" smtClean="0">
                          <a:effectLst/>
                        </a:rPr>
                        <a:t> for attention </a:t>
                      </a:r>
                      <a:r>
                        <a:rPr lang="fr-FR" sz="1600" i="1" kern="1200" dirty="0" err="1" smtClean="0">
                          <a:effectLst/>
                        </a:rPr>
                        <a:t>deficit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hyperactivity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disorder</a:t>
                      </a:r>
                      <a:r>
                        <a:rPr lang="fr-FR" sz="1600" i="1" kern="1200" dirty="0" smtClean="0">
                          <a:effectLst/>
                        </a:rPr>
                        <a:t>?</a:t>
                      </a:r>
                      <a:r>
                        <a:rPr lang="fr-FR" sz="1600" i="1" dirty="0" smtClean="0">
                          <a:effectLst/>
                        </a:rPr>
                        <a:t> 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aseline="0" dirty="0" smtClean="0"/>
                        <a:t>5-18 ans</a:t>
                      </a:r>
                      <a:br>
                        <a:rPr lang="fr-CA" sz="2000" baseline="0" dirty="0" smtClean="0"/>
                      </a:br>
                      <a:r>
                        <a:rPr lang="fr-CA" sz="2000" baseline="0" dirty="0" smtClean="0"/>
                        <a:t>N = 2662</a:t>
                      </a:r>
                      <a:br>
                        <a:rPr lang="fr-CA" sz="2000" baseline="0" dirty="0" smtClean="0"/>
                      </a:br>
                      <a:r>
                        <a:rPr lang="fr-CA" sz="2000" b="1" baseline="0" dirty="0" smtClean="0"/>
                        <a:t>Qatar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effectLst/>
                        </a:rPr>
                        <a:t>-TDAH (1331)</a:t>
                      </a:r>
                      <a:br>
                        <a:rPr lang="fr-FR" sz="1800" kern="1200" dirty="0" smtClean="0">
                          <a:effectLst/>
                        </a:rPr>
                      </a:br>
                      <a:r>
                        <a:rPr lang="fr-FR" sz="1800" kern="1200" dirty="0" smtClean="0">
                          <a:effectLst/>
                        </a:rPr>
                        <a:t>-</a:t>
                      </a:r>
                      <a:r>
                        <a:rPr lang="fr-FR" sz="1800" kern="1200" dirty="0" err="1" smtClean="0">
                          <a:effectLst/>
                        </a:rPr>
                        <a:t>Contr</a:t>
                      </a:r>
                      <a:r>
                        <a:rPr lang="fr-CA" sz="1800" kern="1200" dirty="0" err="1" smtClean="0">
                          <a:effectLst/>
                        </a:rPr>
                        <a:t>ôles</a:t>
                      </a:r>
                      <a:r>
                        <a:rPr lang="fr-FR" sz="1800" kern="1200" dirty="0" smtClean="0">
                          <a:effectLst/>
                        </a:rPr>
                        <a:t> (1331)</a:t>
                      </a:r>
                      <a:r>
                        <a:rPr lang="fr-FR" dirty="0" smtClean="0">
                          <a:effectLst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25(</a:t>
                      </a:r>
                      <a:r>
                        <a:rPr lang="fr-FR" baseline="0" dirty="0" smtClean="0"/>
                        <a:t>OH)D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1215365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GOKSUGUR 2014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600" i="1" kern="1200" dirty="0" err="1" smtClean="0">
                          <a:effectLst/>
                        </a:rPr>
                        <a:t>Vitamin</a:t>
                      </a:r>
                      <a:r>
                        <a:rPr lang="fr-FR" sz="1600" i="1" kern="1200" dirty="0" smtClean="0">
                          <a:effectLst/>
                        </a:rPr>
                        <a:t> D </a:t>
                      </a:r>
                      <a:r>
                        <a:rPr lang="fr-FR" sz="1600" i="1" kern="1200" dirty="0" err="1" smtClean="0">
                          <a:effectLst/>
                        </a:rPr>
                        <a:t>status</a:t>
                      </a:r>
                      <a:r>
                        <a:rPr lang="fr-FR" sz="1600" i="1" kern="1200" dirty="0" smtClean="0">
                          <a:effectLst/>
                        </a:rPr>
                        <a:t> in </a:t>
                      </a:r>
                      <a:r>
                        <a:rPr lang="fr-FR" sz="1600" i="1" kern="1200" dirty="0" err="1" smtClean="0">
                          <a:effectLst/>
                        </a:rPr>
                        <a:t>children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with</a:t>
                      </a:r>
                      <a:r>
                        <a:rPr lang="fr-FR" sz="1600" i="1" kern="1200" dirty="0" smtClean="0">
                          <a:effectLst/>
                        </a:rPr>
                        <a:t> attention-</a:t>
                      </a:r>
                      <a:r>
                        <a:rPr lang="fr-FR" sz="1600" i="1" kern="1200" dirty="0" err="1" smtClean="0">
                          <a:effectLst/>
                        </a:rPr>
                        <a:t>deficit</a:t>
                      </a:r>
                      <a:r>
                        <a:rPr lang="fr-FR" sz="1600" i="1" kern="1200" dirty="0" smtClean="0">
                          <a:effectLst/>
                        </a:rPr>
                        <a:t>-</a:t>
                      </a:r>
                      <a:r>
                        <a:rPr lang="fr-FR" sz="1600" i="1" kern="1200" dirty="0" err="1" smtClean="0">
                          <a:effectLst/>
                        </a:rPr>
                        <a:t>hyperactivity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disorder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aseline="0" dirty="0" smtClean="0"/>
                        <a:t>7-18 ans</a:t>
                      </a:r>
                      <a:br>
                        <a:rPr lang="fr-CA" sz="2000" baseline="0" dirty="0" smtClean="0"/>
                      </a:br>
                      <a:r>
                        <a:rPr lang="fr-CA" sz="2000" baseline="0" dirty="0" smtClean="0"/>
                        <a:t>N = 90</a:t>
                      </a:r>
                      <a:br>
                        <a:rPr lang="fr-CA" sz="2000" baseline="0" dirty="0" smtClean="0"/>
                      </a:br>
                      <a:r>
                        <a:rPr lang="fr-CA" sz="2000" b="1" baseline="0" dirty="0" smtClean="0"/>
                        <a:t>Turquie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effectLst/>
                        </a:rPr>
                        <a:t>-TDAH (60)</a:t>
                      </a:r>
                      <a:br>
                        <a:rPr lang="fr-FR" sz="1800" kern="1200" dirty="0" smtClean="0">
                          <a:effectLst/>
                        </a:rPr>
                      </a:br>
                      <a:r>
                        <a:rPr lang="fr-FR" sz="1800" kern="1200" dirty="0" smtClean="0">
                          <a:effectLst/>
                        </a:rPr>
                        <a:t>-</a:t>
                      </a:r>
                      <a:r>
                        <a:rPr lang="fr-FR" sz="1800" kern="1200" dirty="0" err="1" smtClean="0">
                          <a:effectLst/>
                        </a:rPr>
                        <a:t>Contr</a:t>
                      </a:r>
                      <a:r>
                        <a:rPr lang="fr-CA" sz="1800" kern="1200" dirty="0" err="1" smtClean="0">
                          <a:effectLst/>
                        </a:rPr>
                        <a:t>ôles</a:t>
                      </a:r>
                      <a:r>
                        <a:rPr lang="fr-CA" sz="1800" kern="1200" dirty="0" smtClean="0">
                          <a:effectLst/>
                        </a:rPr>
                        <a:t> </a:t>
                      </a:r>
                      <a:r>
                        <a:rPr lang="fr-FR" sz="1800" kern="1200" dirty="0" smtClean="0">
                          <a:effectLst/>
                        </a:rPr>
                        <a:t>(30)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25(</a:t>
                      </a:r>
                      <a:r>
                        <a:rPr lang="fr-FR" baseline="0" dirty="0" smtClean="0"/>
                        <a:t>OH)D, Ca, phosphore, </a:t>
                      </a:r>
                      <a:r>
                        <a:rPr lang="fr-FR" baseline="0" dirty="0" err="1" smtClean="0"/>
                        <a:t>Palc</a:t>
                      </a:r>
                      <a:r>
                        <a:rPr lang="fr-FR" baseline="0" dirty="0" smtClean="0"/>
                        <a:t> </a:t>
                      </a:r>
                      <a:endParaRPr lang="fr-FR" dirty="0" smtClean="0"/>
                    </a:p>
                  </a:txBody>
                  <a:tcPr/>
                </a:tc>
              </a:tr>
              <a:tr h="1215365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MEYER 2015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600" i="1" kern="1200" dirty="0" smtClean="0">
                          <a:effectLst/>
                        </a:rPr>
                        <a:t>Attention </a:t>
                      </a:r>
                      <a:r>
                        <a:rPr lang="fr-FR" sz="1600" i="1" kern="1200" dirty="0" err="1" smtClean="0">
                          <a:effectLst/>
                        </a:rPr>
                        <a:t>deficit‐hyperactivity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disorder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is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associated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with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reduced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blood</a:t>
                      </a:r>
                      <a:r>
                        <a:rPr lang="fr-FR" sz="1600" i="1" kern="1200" dirty="0" smtClean="0">
                          <a:effectLst/>
                        </a:rPr>
                        <a:t> pressure and </a:t>
                      </a:r>
                      <a:r>
                        <a:rPr lang="fr-FR" sz="1600" i="1" kern="1200" dirty="0" err="1" smtClean="0">
                          <a:effectLst/>
                        </a:rPr>
                        <a:t>serum</a:t>
                      </a:r>
                      <a:r>
                        <a:rPr lang="fr-FR" sz="1600" i="1" kern="1200" dirty="0" smtClean="0">
                          <a:effectLst/>
                        </a:rPr>
                        <a:t> </a:t>
                      </a:r>
                      <a:r>
                        <a:rPr lang="fr-FR" sz="1600" i="1" kern="1200" dirty="0" err="1" smtClean="0">
                          <a:effectLst/>
                        </a:rPr>
                        <a:t>vitamin</a:t>
                      </a:r>
                      <a:r>
                        <a:rPr lang="fr-FR" sz="1600" i="1" kern="1200" dirty="0" smtClean="0">
                          <a:effectLst/>
                        </a:rPr>
                        <a:t> D </a:t>
                      </a:r>
                      <a:r>
                        <a:rPr lang="fr-FR" sz="1600" i="1" kern="1200" dirty="0" err="1" smtClean="0">
                          <a:effectLst/>
                        </a:rPr>
                        <a:t>levels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11-17 ans </a:t>
                      </a:r>
                      <a:br>
                        <a:rPr lang="fr-FR" sz="2000" dirty="0" smtClean="0"/>
                      </a:br>
                      <a:r>
                        <a:rPr lang="fr-FR" sz="2000" dirty="0" smtClean="0"/>
                        <a:t>N = 6922</a:t>
                      </a:r>
                      <a:br>
                        <a:rPr lang="fr-FR" sz="2000" dirty="0" smtClean="0"/>
                      </a:br>
                      <a:r>
                        <a:rPr lang="fr-FR" sz="2000" b="1" dirty="0" smtClean="0"/>
                        <a:t>Allemagne</a:t>
                      </a:r>
                      <a:r>
                        <a:rPr lang="fr-FR" sz="2000" b="1" baseline="0" dirty="0" smtClean="0"/>
                        <a:t>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-TDAH</a:t>
                      </a:r>
                      <a:r>
                        <a:rPr lang="fr-FR" baseline="0" dirty="0" smtClean="0"/>
                        <a:t> (430)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-Suspectés (399)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Contr</a:t>
                      </a:r>
                      <a:r>
                        <a:rPr lang="fr-CA" dirty="0" err="1" smtClean="0"/>
                        <a:t>ôles</a:t>
                      </a:r>
                      <a:r>
                        <a:rPr lang="fr-CA" dirty="0" smtClean="0"/>
                        <a:t> (6499)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25(</a:t>
                      </a:r>
                      <a:r>
                        <a:rPr lang="fr-FR" baseline="0" dirty="0" smtClean="0"/>
                        <a:t>OH)D et TA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5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Protocole </a:t>
            </a:r>
            <a:r>
              <a:rPr lang="fr-FR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</a:t>
            </a:r>
            <a:r>
              <a:rPr lang="fr-FR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tude</a:t>
            </a:r>
            <a:endParaRPr lang="fr-FR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8558" y="2438399"/>
            <a:ext cx="5393634" cy="392264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2400" dirty="0" err="1" smtClean="0">
                <a:solidFill>
                  <a:schemeClr val="tx1"/>
                </a:solidFill>
              </a:rPr>
              <a:t>Dx</a:t>
            </a:r>
            <a:r>
              <a:rPr lang="fr-FR" sz="2400" b="1" dirty="0" smtClean="0">
                <a:solidFill>
                  <a:srgbClr val="C00000"/>
                </a:solidFill>
              </a:rPr>
              <a:t> posé par médecin </a:t>
            </a:r>
            <a:r>
              <a:rPr lang="fr-FR" sz="2400" dirty="0" smtClean="0">
                <a:solidFill>
                  <a:schemeClr val="tx1"/>
                </a:solidFill>
              </a:rPr>
              <a:t>dans 4 études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-SNAP et/ou </a:t>
            </a:r>
            <a:r>
              <a:rPr lang="fr-FR" sz="2400" dirty="0" err="1" smtClean="0">
                <a:solidFill>
                  <a:schemeClr val="tx1"/>
                </a:solidFill>
              </a:rPr>
              <a:t>Conners</a:t>
            </a:r>
            <a:r>
              <a:rPr lang="fr-FR" sz="2400" dirty="0" smtClean="0">
                <a:solidFill>
                  <a:schemeClr val="tx1"/>
                </a:solidFill>
              </a:rPr>
              <a:t>’ Teacher </a:t>
            </a:r>
            <a:r>
              <a:rPr lang="fr-FR" sz="2400" dirty="0" err="1" smtClean="0">
                <a:solidFill>
                  <a:schemeClr val="tx1"/>
                </a:solidFill>
              </a:rPr>
              <a:t>Scale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-DSM IV + Disruptive </a:t>
            </a:r>
            <a:r>
              <a:rPr lang="fr-FR" sz="2400" dirty="0" err="1" smtClean="0">
                <a:solidFill>
                  <a:schemeClr val="tx1"/>
                </a:solidFill>
              </a:rPr>
              <a:t>Behavior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Disorder</a:t>
            </a:r>
            <a:r>
              <a:rPr lang="fr-FR" sz="2400" dirty="0" smtClean="0">
                <a:solidFill>
                  <a:schemeClr val="tx1"/>
                </a:solidFill>
              </a:rPr>
              <a:t> Rating </a:t>
            </a:r>
            <a:r>
              <a:rPr lang="fr-FR" sz="2400" dirty="0" err="1" smtClean="0">
                <a:solidFill>
                  <a:schemeClr val="tx1"/>
                </a:solidFill>
              </a:rPr>
              <a:t>Scale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-SDQ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 T-DSM-IV-S (adapté du DSM-IV)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FR" sz="2400" dirty="0" err="1" smtClean="0">
                <a:solidFill>
                  <a:schemeClr val="tx1"/>
                </a:solidFill>
              </a:rPr>
              <a:t>Dx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éliminé par médecin </a:t>
            </a:r>
            <a:r>
              <a:rPr lang="fr-FR" sz="2400" dirty="0" smtClean="0">
                <a:solidFill>
                  <a:schemeClr val="tx1"/>
                </a:solidFill>
              </a:rPr>
              <a:t>dans 3 études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 m</a:t>
            </a:r>
            <a:r>
              <a:rPr lang="fr-CA" sz="2400" dirty="0" err="1" smtClean="0">
                <a:solidFill>
                  <a:schemeClr val="tx1"/>
                </a:solidFill>
              </a:rPr>
              <a:t>ême</a:t>
            </a:r>
            <a:r>
              <a:rPr lang="fr-CA" sz="2400" dirty="0" smtClean="0">
                <a:solidFill>
                  <a:schemeClr val="tx1"/>
                </a:solidFill>
              </a:rPr>
              <a:t> grille (2)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- entrevue seulement</a:t>
            </a:r>
            <a:r>
              <a:rPr lang="fr-CA" sz="2400" b="1" dirty="0" smtClean="0">
                <a:solidFill>
                  <a:srgbClr val="C00000"/>
                </a:solidFill>
              </a:rPr>
              <a:t>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2083" y="2425146"/>
            <a:ext cx="4328491" cy="392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400" b="1" dirty="0" smtClean="0">
                <a:solidFill>
                  <a:srgbClr val="C00000"/>
                </a:solidFill>
              </a:rPr>
              <a:t>Recrutement</a:t>
            </a:r>
            <a:br>
              <a:rPr lang="fr-FR" sz="2400" b="1" dirty="0" smtClean="0">
                <a:solidFill>
                  <a:srgbClr val="C00000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-Allocation proportionnelle dans population (2)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 Volontaire (1)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 Recrutés dans clinique externe psychiatrie/ endocrinologie (2)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72993"/>
              </p:ext>
            </p:extLst>
          </p:nvPr>
        </p:nvGraphicFramePr>
        <p:xfrm>
          <a:off x="983129" y="1566831"/>
          <a:ext cx="10635130" cy="468156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7026"/>
                <a:gridCol w="2127026"/>
                <a:gridCol w="2127026"/>
                <a:gridCol w="2127026"/>
                <a:gridCol w="2127026"/>
              </a:tblGrid>
              <a:tr h="712423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Étude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Mesure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TDAH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/ml)</a:t>
                      </a:r>
                      <a:br>
                        <a:rPr lang="fr-F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moyenne +/-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SD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Contr</a:t>
                      </a:r>
                      <a:r>
                        <a:rPr lang="fr-CA" sz="2400" dirty="0" err="1" smtClean="0">
                          <a:solidFill>
                            <a:schemeClr val="tx1"/>
                          </a:solidFill>
                        </a:rPr>
                        <a:t>ôle</a:t>
                      </a:r>
                      <a:r>
                        <a:rPr lang="fr-CA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A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CA" sz="1800" dirty="0" err="1" smtClean="0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fr-CA" sz="1800" dirty="0" smtClean="0">
                          <a:solidFill>
                            <a:schemeClr val="tx1"/>
                          </a:solidFill>
                        </a:rPr>
                        <a:t>/ml)</a:t>
                      </a:r>
                      <a:br>
                        <a:rPr lang="fr-CA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moyenne +/-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SD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Valeur p 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2049">
                <a:tc>
                  <a:txBody>
                    <a:bodyPr/>
                    <a:lstStyle/>
                    <a:p>
                      <a:r>
                        <a:rPr lang="fr-FR" sz="2200" b="1" dirty="0" smtClean="0"/>
                        <a:t>BALA </a:t>
                      </a:r>
                      <a:endParaRPr lang="fr-F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dirty="0" smtClean="0"/>
                        <a:t>25 (OH)</a:t>
                      </a:r>
                      <a:r>
                        <a:rPr lang="fr-FR" sz="2200" b="0" baseline="0" dirty="0" smtClean="0"/>
                        <a:t> D 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19.49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8.53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TSA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15.11 </a:t>
                      </a:r>
                      <a:r>
                        <a:rPr lang="fr-FR" sz="20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7.47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   28.73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9.04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0.001</a:t>
                      </a:r>
                      <a:endParaRPr lang="fr-FR" sz="2200" b="0" dirty="0"/>
                    </a:p>
                  </a:txBody>
                  <a:tcPr/>
                </a:tc>
              </a:tr>
              <a:tr h="742108">
                <a:tc>
                  <a:txBody>
                    <a:bodyPr/>
                    <a:lstStyle/>
                    <a:p>
                      <a:r>
                        <a:rPr lang="fr-FR" sz="2200" b="1" dirty="0" smtClean="0"/>
                        <a:t>SHARIF</a:t>
                      </a:r>
                      <a:endParaRPr lang="fr-F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/>
                        <a:t>25 (OH)</a:t>
                      </a:r>
                      <a:r>
                        <a:rPr lang="fr-FR" sz="2200" b="0" baseline="0" dirty="0" smtClean="0"/>
                        <a:t> D </a:t>
                      </a:r>
                      <a:endParaRPr lang="fr-FR" sz="2200" b="0" dirty="0" smtClean="0"/>
                    </a:p>
                    <a:p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19.11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28.67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13.76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0.01</a:t>
                      </a:r>
                      <a:endParaRPr lang="fr-FR" sz="2200" b="0" dirty="0"/>
                    </a:p>
                  </a:txBody>
                  <a:tcPr/>
                </a:tc>
              </a:tr>
              <a:tr h="742108">
                <a:tc>
                  <a:txBody>
                    <a:bodyPr/>
                    <a:lstStyle/>
                    <a:p>
                      <a:r>
                        <a:rPr lang="fr-FR" sz="2200" b="1" dirty="0" smtClean="0"/>
                        <a:t>KAMAL</a:t>
                      </a:r>
                      <a:endParaRPr lang="fr-F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/>
                        <a:t>25 (OH)</a:t>
                      </a:r>
                      <a:r>
                        <a:rPr lang="fr-FR" sz="2200" b="0" baseline="0" dirty="0" smtClean="0"/>
                        <a:t> D </a:t>
                      </a:r>
                      <a:endParaRPr lang="fr-FR" sz="2200" b="0" dirty="0" smtClean="0"/>
                    </a:p>
                    <a:p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7.8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23.5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9.0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0.001</a:t>
                      </a:r>
                      <a:endParaRPr lang="fr-FR" sz="2200" b="0" dirty="0"/>
                    </a:p>
                  </a:txBody>
                  <a:tcPr/>
                </a:tc>
              </a:tr>
              <a:tr h="742108">
                <a:tc>
                  <a:txBody>
                    <a:bodyPr/>
                    <a:lstStyle/>
                    <a:p>
                      <a:r>
                        <a:rPr lang="fr-FR" sz="2200" b="1" dirty="0" smtClean="0"/>
                        <a:t>GOKSUGUR</a:t>
                      </a:r>
                      <a:endParaRPr lang="fr-F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/>
                        <a:t>25 (OH)</a:t>
                      </a:r>
                      <a:r>
                        <a:rPr lang="fr-FR" sz="2200" b="0" baseline="0" dirty="0" smtClean="0"/>
                        <a:t> D </a:t>
                      </a:r>
                      <a:endParaRPr lang="fr-FR" sz="2200" b="0" dirty="0" smtClean="0"/>
                    </a:p>
                    <a:p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19.4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34.9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15.4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  <a:endParaRPr lang="fr-FR" sz="2200" b="0" dirty="0"/>
                    </a:p>
                  </a:txBody>
                  <a:tcPr/>
                </a:tc>
              </a:tr>
              <a:tr h="742108">
                <a:tc>
                  <a:txBody>
                    <a:bodyPr/>
                    <a:lstStyle/>
                    <a:p>
                      <a:r>
                        <a:rPr lang="fr-FR" sz="2200" b="1" dirty="0" smtClean="0"/>
                        <a:t>MEYER</a:t>
                      </a:r>
                      <a:endParaRPr lang="fr-F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/>
                        <a:t>25 (OH)</a:t>
                      </a:r>
                      <a:r>
                        <a:rPr lang="fr-FR" sz="2200" b="0" baseline="0" dirty="0" smtClean="0"/>
                        <a:t> D </a:t>
                      </a:r>
                      <a:endParaRPr lang="fr-FR" sz="2200" b="0" dirty="0" smtClean="0"/>
                    </a:p>
                    <a:p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 </a:t>
                      </a:r>
                      <a:r>
                        <a:rPr lang="fr-FR" sz="2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</a:t>
                      </a:r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8.2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 土11.21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  <a:endParaRPr lang="fr-FR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>
          <a:xfrm>
            <a:off x="983129" y="460768"/>
            <a:ext cx="8897565" cy="1560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Résultats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49915"/>
              </p:ext>
            </p:extLst>
          </p:nvPr>
        </p:nvGraphicFramePr>
        <p:xfrm>
          <a:off x="1573306" y="0"/>
          <a:ext cx="10739718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2407024" y="4531659"/>
            <a:ext cx="8996082" cy="13447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407024" y="2882153"/>
            <a:ext cx="8996082" cy="134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49624" y="4345051"/>
            <a:ext cx="166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HMR (13.26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49624" y="3423337"/>
            <a:ext cx="325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Consensus global, NIH (20)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9624" y="2664767"/>
            <a:ext cx="139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CPS (30)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781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de la présentation</a:t>
            </a:r>
            <a:endParaRPr lang="fr-FR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1429" y="2438400"/>
            <a:ext cx="8770571" cy="365150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2800" i="1" dirty="0" smtClean="0">
                <a:solidFill>
                  <a:schemeClr val="tx1"/>
                </a:solidFill>
              </a:rPr>
              <a:t>Mise en contexte</a:t>
            </a:r>
          </a:p>
          <a:p>
            <a:pPr>
              <a:buFont typeface="Wingdings" charset="2"/>
              <a:buChar char="v"/>
            </a:pPr>
            <a:r>
              <a:rPr lang="fr-FR" sz="2800" i="1" dirty="0" smtClean="0">
                <a:solidFill>
                  <a:schemeClr val="tx1"/>
                </a:solidFill>
              </a:rPr>
              <a:t>Méthodologie</a:t>
            </a:r>
          </a:p>
          <a:p>
            <a:pPr>
              <a:buFont typeface="Wingdings" charset="2"/>
              <a:buChar char="v"/>
            </a:pPr>
            <a:r>
              <a:rPr lang="fr-FR" sz="2800" i="1" dirty="0" smtClean="0">
                <a:solidFill>
                  <a:schemeClr val="tx1"/>
                </a:solidFill>
              </a:rPr>
              <a:t>Résultats</a:t>
            </a:r>
          </a:p>
          <a:p>
            <a:pPr>
              <a:buFont typeface="Wingdings" charset="2"/>
              <a:buChar char="v"/>
            </a:pPr>
            <a:r>
              <a:rPr lang="fr-FR" sz="2800" i="1" dirty="0" smtClean="0">
                <a:solidFill>
                  <a:schemeClr val="tx1"/>
                </a:solidFill>
              </a:rPr>
              <a:t>Discussion</a:t>
            </a:r>
          </a:p>
          <a:p>
            <a:pPr>
              <a:buFont typeface="Wingdings" charset="2"/>
              <a:buChar char="v"/>
            </a:pPr>
            <a:r>
              <a:rPr lang="fr-FR" sz="2800" i="1" dirty="0" smtClean="0">
                <a:solidFill>
                  <a:schemeClr val="tx1"/>
                </a:solidFill>
              </a:rPr>
              <a:t>Conclusion</a:t>
            </a:r>
          </a:p>
          <a:p>
            <a:pPr>
              <a:buFont typeface="Wingdings" charset="2"/>
              <a:buChar char="v"/>
            </a:pPr>
            <a:r>
              <a:rPr lang="fr-FR" sz="2800" i="1" dirty="0" smtClean="0">
                <a:solidFill>
                  <a:schemeClr val="tx1"/>
                </a:solidFill>
              </a:rPr>
              <a:t>Références</a:t>
            </a:r>
            <a:endParaRPr lang="fr-FR" sz="2800" i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4024" r="6833"/>
          <a:stretch/>
        </p:blipFill>
        <p:spPr>
          <a:xfrm>
            <a:off x="6992024" y="2332384"/>
            <a:ext cx="4154335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Plausibilité biologique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306957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Pathophysiologie du TDAH mal comprise à ce jour : multifactoriel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rgbClr val="C00000"/>
                </a:solidFill>
              </a:rPr>
              <a:t>Plusieurs hypothèses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1) Lien via dopamine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Tyrosine hydroxylase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2) Augmentation du niveau d’antioxydant a/n cerveau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err="1" smtClean="0">
                <a:solidFill>
                  <a:schemeClr val="tx1"/>
                </a:solidFill>
              </a:rPr>
              <a:t>Glutathione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3) </a:t>
            </a:r>
            <a:r>
              <a:rPr lang="fr-FR" sz="2400" dirty="0">
                <a:solidFill>
                  <a:schemeClr val="tx1"/>
                </a:solidFill>
              </a:rPr>
              <a:t>R</a:t>
            </a:r>
            <a:r>
              <a:rPr lang="fr-FR" sz="2400" dirty="0" smtClean="0">
                <a:solidFill>
                  <a:schemeClr val="tx1"/>
                </a:solidFill>
              </a:rPr>
              <a:t>écepteurs de Vitamine D et de 1-alpha-hydroxylase dans SNC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Cortex préfrontal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1530" y="568345"/>
            <a:ext cx="9552742" cy="156071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ritères évaluation cas témoins</a:t>
            </a:r>
            <a:endParaRPr lang="fr-F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1" y="2357717"/>
            <a:ext cx="8770571" cy="365150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2800" b="1" dirty="0" smtClean="0">
                <a:solidFill>
                  <a:srgbClr val="C00000"/>
                </a:solidFill>
              </a:rPr>
              <a:t>Les sujets</a:t>
            </a:r>
            <a:r>
              <a:rPr lang="fr-CA" sz="2800" dirty="0" smtClean="0">
                <a:solidFill>
                  <a:schemeClr val="tx1"/>
                </a:solidFill>
              </a:rPr>
              <a:t/>
            </a:r>
            <a:br>
              <a:rPr lang="fr-CA" sz="2800" dirty="0" smtClean="0">
                <a:solidFill>
                  <a:schemeClr val="tx1"/>
                </a:solidFill>
              </a:rPr>
            </a:br>
            <a:r>
              <a:rPr lang="fr-CA" sz="2800" dirty="0" smtClean="0">
                <a:solidFill>
                  <a:schemeClr val="tx1"/>
                </a:solidFill>
              </a:rPr>
              <a:t>-Cas + témoins forment échantillon représentatif de la population</a:t>
            </a:r>
            <a:br>
              <a:rPr lang="fr-CA" sz="2800" dirty="0" smtClean="0">
                <a:solidFill>
                  <a:schemeClr val="tx1"/>
                </a:solidFill>
              </a:rPr>
            </a:br>
            <a:r>
              <a:rPr lang="fr-CA" sz="2800" dirty="0" smtClean="0">
                <a:solidFill>
                  <a:schemeClr val="tx1"/>
                </a:solidFill>
              </a:rPr>
              <a:t>-Moyens pris pour prévenir les biais de confusion</a:t>
            </a:r>
            <a:endParaRPr lang="fr-FR" sz="2800" dirty="0" smtClean="0"/>
          </a:p>
          <a:p>
            <a:pPr>
              <a:buFont typeface="Wingdings" charset="2"/>
              <a:buChar char="v"/>
            </a:pPr>
            <a:r>
              <a:rPr lang="fr-FR" sz="2800" b="1" dirty="0" smtClean="0">
                <a:solidFill>
                  <a:srgbClr val="C00000"/>
                </a:solidFill>
              </a:rPr>
              <a:t>Mesure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1"/>
                </a:solidFill>
              </a:rPr>
              <a:t>-</a:t>
            </a:r>
            <a:r>
              <a:rPr lang="fr-FR" sz="2800" dirty="0">
                <a:solidFill>
                  <a:schemeClr val="tx1"/>
                </a:solidFill>
              </a:rPr>
              <a:t>M</a:t>
            </a:r>
            <a:r>
              <a:rPr lang="fr-CA" sz="2800" dirty="0" err="1" smtClean="0">
                <a:solidFill>
                  <a:schemeClr val="tx1"/>
                </a:solidFill>
              </a:rPr>
              <a:t>ême</a:t>
            </a:r>
            <a:r>
              <a:rPr lang="fr-CA" sz="2800" dirty="0" smtClean="0">
                <a:solidFill>
                  <a:schemeClr val="tx1"/>
                </a:solidFill>
              </a:rPr>
              <a:t> façon dans les deux groupes</a:t>
            </a:r>
            <a:br>
              <a:rPr lang="fr-CA" sz="2800" dirty="0" smtClean="0">
                <a:solidFill>
                  <a:schemeClr val="tx1"/>
                </a:solidFill>
              </a:rPr>
            </a:br>
            <a:r>
              <a:rPr lang="fr-CA" sz="2800" dirty="0" smtClean="0">
                <a:solidFill>
                  <a:schemeClr val="tx1"/>
                </a:solidFill>
              </a:rPr>
              <a:t>-Moyens pris pour éviter autres types de biais 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84575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63"/>
                <a:gridCol w="3435684"/>
                <a:gridCol w="2486527"/>
                <a:gridCol w="4772526"/>
              </a:tblGrid>
              <a:tr h="837678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ysClr val="windowText" lastClr="000000"/>
                          </a:solidFill>
                          <a:latin typeface="Apple Color Emoji" charset="-128"/>
                          <a:ea typeface="Apple Color Emoji" charset="-128"/>
                          <a:cs typeface="Apple Color Emoji" charset="-128"/>
                        </a:rPr>
                        <a:t>Étude</a:t>
                      </a:r>
                      <a:endParaRPr lang="fr-FR" sz="2400" b="1" i="1" dirty="0">
                        <a:solidFill>
                          <a:sysClr val="windowText" lastClr="000000"/>
                        </a:solidFill>
                        <a:latin typeface="Apple Color Emoji" charset="-128"/>
                        <a:ea typeface="Apple Color Emoji" charset="-128"/>
                        <a:cs typeface="Apple Color Emoji" charset="-128"/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ÉCHANTILLON </a:t>
                      </a:r>
                      <a:br>
                        <a:rPr lang="fr-FR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2400" b="0" i="1" dirty="0" smtClean="0">
                          <a:solidFill>
                            <a:schemeClr val="tx1"/>
                          </a:solidFill>
                        </a:rPr>
                        <a:t>représentatif 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MESURE</a:t>
                      </a:r>
                      <a:br>
                        <a:rPr lang="fr-FR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2400" b="0" i="1" dirty="0" smtClean="0">
                          <a:solidFill>
                            <a:schemeClr val="tx1"/>
                          </a:solidFill>
                        </a:rPr>
                        <a:t>idem 2 groupes</a:t>
                      </a:r>
                      <a:endParaRPr lang="fr-FR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BIAIS CONFUSION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fr-FR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2400" b="0" i="1" dirty="0" smtClean="0">
                          <a:solidFill>
                            <a:schemeClr val="tx1"/>
                          </a:solidFill>
                        </a:rPr>
                        <a:t>identifiés</a:t>
                      </a:r>
                      <a:r>
                        <a:rPr lang="fr-FR" sz="2400" b="0" i="1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sz="2400" b="0" i="1" baseline="0" dirty="0" err="1" smtClean="0">
                          <a:solidFill>
                            <a:schemeClr val="tx1"/>
                          </a:solidFill>
                        </a:rPr>
                        <a:t>contr</a:t>
                      </a:r>
                      <a:r>
                        <a:rPr lang="fr-CA" sz="2400" b="0" i="1" baseline="0" dirty="0" err="1" smtClean="0">
                          <a:solidFill>
                            <a:schemeClr val="tx1"/>
                          </a:solidFill>
                        </a:rPr>
                        <a:t>ôlés</a:t>
                      </a:r>
                      <a:r>
                        <a:rPr lang="fr-CA" sz="24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</a:tr>
              <a:tr h="1209980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latin typeface="Apple Color Emoji" charset="-128"/>
                          <a:ea typeface="Apple Color Emoji" charset="-128"/>
                          <a:cs typeface="Apple Color Emoji" charset="-128"/>
                        </a:rPr>
                        <a:t>BALA</a:t>
                      </a:r>
                      <a:endParaRPr lang="fr-FR" sz="2000" b="1" i="1" dirty="0">
                        <a:latin typeface="Apple Color Emoji" charset="-128"/>
                        <a:ea typeface="Apple Color Emoji" charset="-128"/>
                        <a:cs typeface="Apple Color Emoji" charset="-128"/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0" i="0" dirty="0" smtClean="0"/>
                        <a:t>NON</a:t>
                      </a:r>
                      <a:r>
                        <a:rPr lang="fr-FR" sz="3200" b="0" i="1" dirty="0" smtClean="0"/>
                        <a:t/>
                      </a:r>
                      <a:br>
                        <a:rPr lang="fr-FR" sz="3200" b="0" i="1" dirty="0" smtClean="0"/>
                      </a:br>
                      <a:endParaRPr lang="fr-FR" sz="3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/>
                        <a:t>✔</a:t>
                      </a:r>
                    </a:p>
                    <a:p>
                      <a:pPr algn="ctr"/>
                      <a:r>
                        <a:rPr lang="fr-FR" sz="1050" baseline="0" dirty="0" smtClean="0"/>
                        <a:t> 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i="0" dirty="0" smtClean="0"/>
                        <a:t>NON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2000" dirty="0" smtClean="0"/>
                        <a:t>+ Appariement</a:t>
                      </a:r>
                      <a:r>
                        <a:rPr lang="fr-FR" sz="2000" baseline="0" dirty="0" smtClean="0"/>
                        <a:t> sexe</a:t>
                      </a:r>
                      <a:br>
                        <a:rPr lang="fr-FR" sz="2000" baseline="0" dirty="0" smtClean="0"/>
                      </a:br>
                      <a:r>
                        <a:rPr lang="fr-FR" sz="2000" baseline="0" dirty="0" smtClean="0"/>
                        <a:t>Sexe/</a:t>
                      </a:r>
                      <a:r>
                        <a:rPr lang="fr-CA" sz="2000" baseline="0" dirty="0" smtClean="0"/>
                        <a:t>âge/IMC semblable dans 2 groupes</a:t>
                      </a:r>
                      <a:endParaRPr lang="fr-FR" sz="1400" i="1" dirty="0"/>
                    </a:p>
                  </a:txBody>
                  <a:tcPr/>
                </a:tc>
              </a:tr>
              <a:tr h="919961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latin typeface="Apple Color Emoji" charset="-128"/>
                          <a:ea typeface="Apple Color Emoji" charset="-128"/>
                          <a:cs typeface="Apple Color Emoji" charset="-128"/>
                        </a:rPr>
                        <a:t>SHARIF</a:t>
                      </a:r>
                      <a:endParaRPr lang="fr-FR" sz="2000" b="1" i="1" dirty="0">
                        <a:latin typeface="Apple Color Emoji" charset="-128"/>
                        <a:ea typeface="Apple Color Emoji" charset="-128"/>
                        <a:cs typeface="Apple Color Emoji" charset="-128"/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/>
                        <a:t>NON 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i="0" dirty="0" smtClean="0"/>
                        <a:t>NON</a:t>
                      </a:r>
                      <a:r>
                        <a:rPr lang="fr-FR" sz="3200" b="0" i="0" baseline="0" dirty="0" smtClean="0"/>
                        <a:t> </a:t>
                      </a:r>
                      <a:r>
                        <a:rPr lang="fr-FR" sz="2000" b="1" baseline="0" dirty="0" smtClean="0"/>
                        <a:t/>
                      </a:r>
                      <a:br>
                        <a:rPr lang="fr-FR" sz="2000" b="1" baseline="0" dirty="0" smtClean="0"/>
                      </a:br>
                      <a:r>
                        <a:rPr lang="fr-FR" sz="2000" b="1" baseline="0" dirty="0" smtClean="0"/>
                        <a:t>+ </a:t>
                      </a:r>
                      <a:r>
                        <a:rPr lang="fr-FR" sz="1900" b="0" baseline="0" dirty="0" smtClean="0"/>
                        <a:t>Pas de différence significative </a:t>
                      </a:r>
                      <a:r>
                        <a:rPr lang="fr-CA" sz="1900" b="0" baseline="0" dirty="0" smtClean="0"/>
                        <a:t>âge/sexe</a:t>
                      </a:r>
                      <a:endParaRPr lang="fr-FR" sz="1400" i="1" dirty="0"/>
                    </a:p>
                  </a:txBody>
                  <a:tcPr/>
                </a:tc>
              </a:tr>
              <a:tr h="1520231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latin typeface="Apple Color Emoji" charset="-128"/>
                          <a:ea typeface="Apple Color Emoji" charset="-128"/>
                          <a:cs typeface="Apple Color Emoji" charset="-128"/>
                        </a:rPr>
                        <a:t>KAMAL</a:t>
                      </a:r>
                      <a:endParaRPr lang="fr-FR" sz="2000" b="1" i="1" dirty="0">
                        <a:latin typeface="Apple Color Emoji" charset="-128"/>
                        <a:ea typeface="Apple Color Emoji" charset="-128"/>
                        <a:cs typeface="Apple Color Emoji" charset="-128"/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/>
                        <a:t>+/-</a:t>
                      </a:r>
                    </a:p>
                    <a:p>
                      <a:r>
                        <a:rPr lang="fr-FR" sz="2000" i="1" dirty="0" smtClean="0"/>
                        <a:t>+: A</a:t>
                      </a:r>
                      <a:r>
                        <a:rPr lang="fr-FR" sz="2000" i="1" baseline="0" dirty="0" smtClean="0"/>
                        <a:t>llocation proportionnelle</a:t>
                      </a:r>
                      <a:br>
                        <a:rPr lang="fr-FR" sz="2000" i="1" baseline="0" dirty="0" smtClean="0"/>
                      </a:br>
                      <a:r>
                        <a:rPr lang="fr-FR" sz="2000" i="1" baseline="0" dirty="0" smtClean="0"/>
                        <a:t>- : Exclusion </a:t>
                      </a:r>
                      <a:r>
                        <a:rPr lang="fr-CA" sz="2000" i="1" baseline="0" dirty="0" smtClean="0"/>
                        <a:t>âge pubertaire, utilisation protection solaire </a:t>
                      </a:r>
                      <a:endParaRPr lang="fr-F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/>
                        <a:t>✔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baseline="0" dirty="0" smtClean="0"/>
                        <a:t>NON</a:t>
                      </a:r>
                      <a:r>
                        <a:rPr lang="fr-FR" sz="2000" b="1" baseline="0" dirty="0" smtClean="0"/>
                        <a:t/>
                      </a:r>
                      <a:br>
                        <a:rPr lang="fr-FR" sz="2000" b="1" baseline="0" dirty="0" smtClean="0"/>
                      </a:br>
                      <a:r>
                        <a:rPr lang="fr-FR" sz="2000" b="0" baseline="0" dirty="0" smtClean="0"/>
                        <a:t>+ </a:t>
                      </a:r>
                      <a:r>
                        <a:rPr lang="fr-FR" sz="2000" b="0" baseline="0" dirty="0" err="1" smtClean="0"/>
                        <a:t>Contr</a:t>
                      </a:r>
                      <a:r>
                        <a:rPr lang="fr-CA" sz="2000" b="0" baseline="0" dirty="0" err="1" smtClean="0"/>
                        <a:t>ôlé</a:t>
                      </a:r>
                      <a:r>
                        <a:rPr lang="fr-CA" sz="2000" b="0" baseline="0" dirty="0" smtClean="0"/>
                        <a:t> pour sexe/IMC </a:t>
                      </a:r>
                      <a:r>
                        <a:rPr lang="fr-FR" sz="2400" b="1" baseline="0" dirty="0" smtClean="0"/>
                        <a:t/>
                      </a:r>
                      <a:br>
                        <a:rPr lang="fr-FR" sz="2400" b="1" baseline="0" dirty="0" smtClean="0"/>
                      </a:br>
                      <a:endParaRPr lang="fr-FR" sz="1400" b="0" i="1" dirty="0"/>
                    </a:p>
                  </a:txBody>
                  <a:tcPr/>
                </a:tc>
              </a:tr>
              <a:tr h="1209980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latin typeface="Apple Color Emoji" charset="-128"/>
                          <a:ea typeface="Apple Color Emoji" charset="-128"/>
                          <a:cs typeface="Apple Color Emoji" charset="-128"/>
                        </a:rPr>
                        <a:t>GOKSUGUR</a:t>
                      </a:r>
                      <a:endParaRPr lang="fr-FR" sz="2000" b="1" i="1" dirty="0">
                        <a:latin typeface="Apple Color Emoji" charset="-128"/>
                        <a:ea typeface="Apple Color Emoji" charset="-128"/>
                        <a:cs typeface="Apple Color Emoji" charset="-128"/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0" i="1" dirty="0" smtClean="0"/>
                        <a:t>NON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/>
                        <a:t>✔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 smtClean="0"/>
                        <a:t>NON</a:t>
                      </a:r>
                      <a:r>
                        <a:rPr lang="fr-FR" sz="1800" b="0" dirty="0" smtClean="0"/>
                        <a:t/>
                      </a:r>
                      <a:br>
                        <a:rPr lang="fr-FR" sz="1800" b="0" dirty="0" smtClean="0"/>
                      </a:br>
                      <a:r>
                        <a:rPr lang="fr-FR" sz="2000" b="0" dirty="0" smtClean="0"/>
                        <a:t>+ Groupes semblables </a:t>
                      </a:r>
                      <a:r>
                        <a:rPr lang="fr-CA" sz="2000" b="0" dirty="0" smtClean="0"/>
                        <a:t>âge/sexe/IMC</a:t>
                      </a:r>
                      <a:br>
                        <a:rPr lang="fr-CA" sz="2000" b="0" dirty="0" smtClean="0"/>
                      </a:br>
                      <a:r>
                        <a:rPr lang="fr-CA" sz="2000" b="0" dirty="0" smtClean="0"/>
                        <a:t>    *</a:t>
                      </a:r>
                      <a:r>
                        <a:rPr lang="fr-FR" sz="2000" i="1" dirty="0" smtClean="0"/>
                        <a:t>Sous-analyse</a:t>
                      </a:r>
                      <a:r>
                        <a:rPr lang="fr-FR" sz="2000" i="1" baseline="0" dirty="0" smtClean="0"/>
                        <a:t> avec type TDAH</a:t>
                      </a:r>
                      <a:endParaRPr lang="fr-FR" sz="2000" i="1" dirty="0" smtClean="0"/>
                    </a:p>
                  </a:txBody>
                  <a:tcPr/>
                </a:tc>
              </a:tr>
              <a:tr h="1160170">
                <a:tc>
                  <a:txBody>
                    <a:bodyPr/>
                    <a:lstStyle/>
                    <a:p>
                      <a:r>
                        <a:rPr lang="fr-FR" sz="2000" b="1" i="1" dirty="0" smtClean="0">
                          <a:latin typeface="Apple Color Emoji" charset="-128"/>
                          <a:ea typeface="Apple Color Emoji" charset="-128"/>
                          <a:cs typeface="Apple Color Emoji" charset="-128"/>
                        </a:rPr>
                        <a:t>MEYER</a:t>
                      </a:r>
                      <a:endParaRPr lang="fr-FR" sz="2000" b="1" i="1" dirty="0">
                        <a:latin typeface="Apple Color Emoji" charset="-128"/>
                        <a:ea typeface="Apple Color Emoji" charset="-128"/>
                        <a:cs typeface="Apple Color Emoji" charset="-128"/>
                      </a:endParaRPr>
                    </a:p>
                  </a:txBody>
                  <a:tcPr>
                    <a:solidFill>
                      <a:srgbClr val="FF7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✔</a:t>
                      </a:r>
                      <a:br>
                        <a:rPr lang="fr-FR" sz="3200" dirty="0" smtClean="0"/>
                      </a:br>
                      <a:r>
                        <a:rPr lang="fr-FR" sz="1800" i="1" dirty="0" smtClean="0"/>
                        <a:t>Stratification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 smtClean="0"/>
                        <a:t>NON</a:t>
                      </a:r>
                      <a:r>
                        <a:rPr lang="fr-FR" sz="1800" dirty="0" smtClean="0"/>
                        <a:t/>
                      </a:r>
                      <a:br>
                        <a:rPr lang="fr-FR" sz="1800" dirty="0" smtClean="0"/>
                      </a:br>
                      <a:r>
                        <a:rPr lang="fr-FR" sz="2000" dirty="0" smtClean="0"/>
                        <a:t>+ Régression logistique pour</a:t>
                      </a:r>
                      <a:r>
                        <a:rPr lang="fr-CA" sz="2000" baseline="0" dirty="0" smtClean="0"/>
                        <a:t> âge/sexe/IMC </a:t>
                      </a:r>
                      <a:endParaRPr lang="fr-F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Évaluation des études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0" y="2248331"/>
            <a:ext cx="8770571" cy="421419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CA" sz="2400" b="1" dirty="0" smtClean="0">
                <a:solidFill>
                  <a:schemeClr val="tx1"/>
                </a:solidFill>
              </a:rPr>
              <a:t>Caractéristiques de base (</a:t>
            </a:r>
            <a:r>
              <a:rPr lang="fr-CA" sz="2400" b="1" dirty="0" err="1" smtClean="0">
                <a:solidFill>
                  <a:schemeClr val="tx1"/>
                </a:solidFill>
              </a:rPr>
              <a:t>âge,sexe</a:t>
            </a:r>
            <a:r>
              <a:rPr lang="fr-CA" sz="2400" b="1" dirty="0" smtClean="0">
                <a:solidFill>
                  <a:schemeClr val="tx1"/>
                </a:solidFill>
              </a:rPr>
              <a:t>, IMC) semblables 2 groupes</a:t>
            </a:r>
            <a:endParaRPr lang="fr-FR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tx1"/>
                </a:solidFill>
              </a:rPr>
              <a:t>Évaluation identique de l’exposition 2 groupes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endParaRPr lang="fr-FR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tx1"/>
                </a:solidFill>
              </a:rPr>
              <a:t>Absence d’identification/</a:t>
            </a:r>
            <a:r>
              <a:rPr lang="fr-FR" sz="2400" b="1" dirty="0" err="1" smtClean="0">
                <a:solidFill>
                  <a:schemeClr val="tx1"/>
                </a:solidFill>
              </a:rPr>
              <a:t>contr</a:t>
            </a:r>
            <a:r>
              <a:rPr lang="fr-CA" sz="2400" b="1" dirty="0" err="1" smtClean="0">
                <a:solidFill>
                  <a:schemeClr val="tx1"/>
                </a:solidFill>
              </a:rPr>
              <a:t>ôle</a:t>
            </a:r>
            <a:r>
              <a:rPr lang="fr-CA" sz="2400" b="1" dirty="0" smtClean="0">
                <a:solidFill>
                  <a:schemeClr val="tx1"/>
                </a:solidFill>
              </a:rPr>
              <a:t> approprié des autres facteurs de confusion </a:t>
            </a:r>
          </a:p>
          <a:p>
            <a:pPr>
              <a:buFontTx/>
              <a:buChar char="-"/>
            </a:pPr>
            <a:r>
              <a:rPr lang="fr-CA" sz="2400" b="1" dirty="0" smtClean="0">
                <a:solidFill>
                  <a:schemeClr val="tx1"/>
                </a:solidFill>
              </a:rPr>
              <a:t>Différence non cliniquement significative</a:t>
            </a:r>
            <a:endParaRPr lang="fr-CA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CA" sz="2400" b="1" dirty="0" smtClean="0">
                <a:solidFill>
                  <a:schemeClr val="tx1"/>
                </a:solidFill>
              </a:rPr>
              <a:t>Écarts types très grands</a:t>
            </a:r>
            <a:endParaRPr lang="fr-CA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CA" sz="2400" b="1" dirty="0" smtClean="0">
                <a:solidFill>
                  <a:schemeClr val="tx1"/>
                </a:solidFill>
              </a:rPr>
              <a:t>3 études avec petit échantillon (77-74-90) </a:t>
            </a:r>
          </a:p>
          <a:p>
            <a:pPr>
              <a:buFontTx/>
              <a:buChar char="-"/>
            </a:pPr>
            <a:r>
              <a:rPr lang="fr-CA" sz="2400" b="1" dirty="0" smtClean="0">
                <a:solidFill>
                  <a:schemeClr val="tx1"/>
                </a:solidFill>
              </a:rPr>
              <a:t>Pays non comparables au Canada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741439" y="2439474"/>
            <a:ext cx="194203" cy="9081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flipV="1">
            <a:off x="1741440" y="2439474"/>
            <a:ext cx="194203" cy="9081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1782022" y="4709933"/>
            <a:ext cx="194203" cy="9081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3697357" y="3378479"/>
            <a:ext cx="6414052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98402" y="488262"/>
            <a:ext cx="9808236" cy="1560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Implication clinique 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02" y="3570908"/>
            <a:ext cx="9195904" cy="2776883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1988931" y="4174434"/>
            <a:ext cx="9315304" cy="1915469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98402" y="1558694"/>
            <a:ext cx="9076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Quelle serait l’implication clinique s’il existait une association?</a:t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C00000"/>
                </a:solidFill>
              </a:rPr>
              <a:t>Dosage systématique 25(OH)D chez patients TDAH?  </a:t>
            </a:r>
            <a:br>
              <a:rPr lang="fr-FR" sz="2400" b="1" dirty="0" smtClean="0">
                <a:solidFill>
                  <a:srgbClr val="C00000"/>
                </a:solidFill>
              </a:rPr>
            </a:br>
            <a:r>
              <a:rPr lang="fr-FR" sz="2400" b="1" dirty="0" smtClean="0">
                <a:solidFill>
                  <a:srgbClr val="C00000"/>
                </a:solidFill>
              </a:rPr>
              <a:t>Supplémentation = impact sur </a:t>
            </a:r>
            <a:r>
              <a:rPr lang="fr-FR" sz="2400" b="1" dirty="0" err="1" smtClean="0">
                <a:solidFill>
                  <a:srgbClr val="C00000"/>
                </a:solidFill>
              </a:rPr>
              <a:t>sx</a:t>
            </a:r>
            <a:r>
              <a:rPr lang="fr-FR" sz="2400" b="1" dirty="0" smtClean="0">
                <a:solidFill>
                  <a:srgbClr val="C00000"/>
                </a:solidFill>
              </a:rPr>
              <a:t> TDAH? 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4674" y="1089719"/>
            <a:ext cx="9808236" cy="15607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Essai clinique randomisé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08167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>
                <a:solidFill>
                  <a:schemeClr val="tx1"/>
                </a:solidFill>
              </a:rPr>
              <a:t>N </a:t>
            </a:r>
            <a:r>
              <a:rPr lang="fr-FR" sz="2400" dirty="0">
                <a:solidFill>
                  <a:schemeClr val="tx1"/>
                </a:solidFill>
              </a:rPr>
              <a:t>= 62 (</a:t>
            </a:r>
            <a:r>
              <a:rPr lang="fr-CA" sz="2400" dirty="0">
                <a:solidFill>
                  <a:schemeClr val="tx1"/>
                </a:solidFill>
              </a:rPr>
              <a:t>âge 5-12 </a:t>
            </a:r>
            <a:r>
              <a:rPr lang="fr-CA" sz="2400" dirty="0" smtClean="0">
                <a:solidFill>
                  <a:schemeClr val="tx1"/>
                </a:solidFill>
              </a:rPr>
              <a:t>ans)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CA" sz="2400" dirty="0" err="1" smtClean="0">
                <a:solidFill>
                  <a:schemeClr val="tx1"/>
                </a:solidFill>
              </a:rPr>
              <a:t>Methylphenidate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b="1" dirty="0">
                <a:solidFill>
                  <a:schemeClr val="tx1"/>
                </a:solidFill>
              </a:rPr>
              <a:t>+ Vit </a:t>
            </a:r>
            <a:r>
              <a:rPr lang="fr-CA" sz="2400" b="1" dirty="0" smtClean="0">
                <a:solidFill>
                  <a:schemeClr val="tx1"/>
                </a:solidFill>
              </a:rPr>
              <a:t>D    </a:t>
            </a:r>
            <a:r>
              <a:rPr lang="fr-CA" sz="2400" dirty="0" smtClean="0">
                <a:solidFill>
                  <a:schemeClr val="tx1"/>
                </a:solidFill>
              </a:rPr>
              <a:t>vs   </a:t>
            </a:r>
            <a:r>
              <a:rPr lang="fr-CA" sz="2400" dirty="0" err="1">
                <a:solidFill>
                  <a:schemeClr val="tx1"/>
                </a:solidFill>
              </a:rPr>
              <a:t>Methylphenidate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b="1" dirty="0">
                <a:solidFill>
                  <a:schemeClr val="tx1"/>
                </a:solidFill>
              </a:rPr>
              <a:t>+ placebo </a:t>
            </a:r>
            <a:endParaRPr lang="fr-CA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CA" sz="2400" dirty="0" smtClean="0">
                <a:solidFill>
                  <a:schemeClr val="tx1"/>
                </a:solidFill>
              </a:rPr>
              <a:t>3 </a:t>
            </a:r>
            <a:r>
              <a:rPr lang="fr-CA" sz="2400" dirty="0">
                <a:solidFill>
                  <a:schemeClr val="tx1"/>
                </a:solidFill>
              </a:rPr>
              <a:t>grilles : CPRS, ADHD-RS, WPREMB </a:t>
            </a:r>
            <a:endParaRPr lang="fr-CA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CA" sz="2400" dirty="0" smtClean="0">
                <a:solidFill>
                  <a:schemeClr val="tx1"/>
                </a:solidFill>
              </a:rPr>
              <a:t>Mesure </a:t>
            </a:r>
            <a:r>
              <a:rPr lang="fr-CA" sz="2400" dirty="0">
                <a:solidFill>
                  <a:schemeClr val="tx1"/>
                </a:solidFill>
              </a:rPr>
              <a:t>de </a:t>
            </a:r>
            <a:r>
              <a:rPr lang="fr-CA" sz="2400" dirty="0" smtClean="0">
                <a:solidFill>
                  <a:schemeClr val="tx1"/>
                </a:solidFill>
              </a:rPr>
              <a:t>25(OH)D semaine 0 + semaine 8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FR" sz="2400" dirty="0" smtClean="0">
                <a:solidFill>
                  <a:schemeClr val="tx1"/>
                </a:solidFill>
              </a:rPr>
              <a:t>Facteurs </a:t>
            </a:r>
            <a:r>
              <a:rPr lang="fr-FR" sz="2400" dirty="0">
                <a:solidFill>
                  <a:schemeClr val="tx1"/>
                </a:solidFill>
              </a:rPr>
              <a:t>confusions identifiés/</a:t>
            </a:r>
            <a:r>
              <a:rPr lang="fr-FR" sz="2400" dirty="0" err="1">
                <a:solidFill>
                  <a:schemeClr val="tx1"/>
                </a:solidFill>
              </a:rPr>
              <a:t>contr</a:t>
            </a:r>
            <a:r>
              <a:rPr lang="fr-CA" sz="2400" dirty="0" err="1">
                <a:solidFill>
                  <a:schemeClr val="tx1"/>
                </a:solidFill>
              </a:rPr>
              <a:t>ôlés</a:t>
            </a:r>
            <a:r>
              <a:rPr lang="fr-CA" sz="2400" dirty="0">
                <a:solidFill>
                  <a:schemeClr val="tx1"/>
                </a:solidFill>
              </a:rPr>
              <a:t> : </a:t>
            </a:r>
            <a:r>
              <a:rPr lang="fr-CA" sz="2400" b="1" dirty="0">
                <a:solidFill>
                  <a:schemeClr val="tx1"/>
                </a:solidFill>
              </a:rPr>
              <a:t>IMC, apports </a:t>
            </a:r>
            <a:r>
              <a:rPr lang="fr-CA" sz="2400" b="1" dirty="0" smtClean="0">
                <a:solidFill>
                  <a:schemeClr val="tx1"/>
                </a:solidFill>
              </a:rPr>
              <a:t>nutritionnels, </a:t>
            </a:r>
            <a:r>
              <a:rPr lang="fr-CA" sz="2400" b="1" dirty="0">
                <a:solidFill>
                  <a:schemeClr val="tx1"/>
                </a:solidFill>
              </a:rPr>
              <a:t>activité physique, exposition soleil, poids naissance, </a:t>
            </a:r>
            <a:r>
              <a:rPr lang="fr-CA" sz="2400" b="1" dirty="0" smtClean="0">
                <a:solidFill>
                  <a:schemeClr val="tx1"/>
                </a:solidFill>
              </a:rPr>
              <a:t>ATCD TDAH chez parents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6706" y="1089718"/>
            <a:ext cx="8897565" cy="15607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Essai clinique randomisé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2700" dirty="0" smtClean="0">
                <a:solidFill>
                  <a:schemeClr val="tx1"/>
                </a:solidFill>
              </a:rPr>
              <a:t>Tous étaient </a:t>
            </a:r>
            <a:r>
              <a:rPr lang="fr-FR" sz="2800" b="1" dirty="0" smtClean="0">
                <a:solidFill>
                  <a:srgbClr val="C00000"/>
                </a:solidFill>
              </a:rPr>
              <a:t>&lt;</a:t>
            </a:r>
            <a:r>
              <a:rPr lang="fr-FR" sz="2700" b="1" dirty="0" smtClean="0">
                <a:solidFill>
                  <a:srgbClr val="C00000"/>
                </a:solidFill>
              </a:rPr>
              <a:t> 30 </a:t>
            </a:r>
            <a:r>
              <a:rPr lang="fr-FR" sz="2700" b="1" dirty="0" err="1" smtClean="0">
                <a:solidFill>
                  <a:srgbClr val="C00000"/>
                </a:solidFill>
              </a:rPr>
              <a:t>ng</a:t>
            </a:r>
            <a:r>
              <a:rPr lang="fr-FR" sz="2700" b="1" dirty="0" smtClean="0">
                <a:solidFill>
                  <a:srgbClr val="C00000"/>
                </a:solidFill>
              </a:rPr>
              <a:t>/ml </a:t>
            </a:r>
            <a:r>
              <a:rPr lang="fr-FR" sz="2700" dirty="0" smtClean="0">
                <a:solidFill>
                  <a:schemeClr val="tx1"/>
                </a:solidFill>
              </a:rPr>
              <a:t>initialement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b="1" dirty="0" smtClean="0">
                <a:solidFill>
                  <a:srgbClr val="C00000"/>
                </a:solidFill>
              </a:rPr>
              <a:t>71.4% du groupe vitamine D </a:t>
            </a:r>
            <a:r>
              <a:rPr lang="fr-FR" sz="2800" dirty="0" smtClean="0">
                <a:solidFill>
                  <a:schemeClr val="tx1"/>
                </a:solidFill>
              </a:rPr>
              <a:t>&gt;</a:t>
            </a:r>
            <a:r>
              <a:rPr lang="fr-FR" sz="2700" dirty="0" smtClean="0">
                <a:solidFill>
                  <a:schemeClr val="tx1"/>
                </a:solidFill>
              </a:rPr>
              <a:t>30 </a:t>
            </a:r>
            <a:r>
              <a:rPr lang="fr-FR" sz="2700" dirty="0" err="1" smtClean="0">
                <a:solidFill>
                  <a:schemeClr val="tx1"/>
                </a:solidFill>
              </a:rPr>
              <a:t>ng</a:t>
            </a:r>
            <a:r>
              <a:rPr lang="fr-FR" sz="2700" dirty="0" smtClean="0">
                <a:solidFill>
                  <a:schemeClr val="tx1"/>
                </a:solidFill>
              </a:rPr>
              <a:t>/ml après 8 </a:t>
            </a:r>
            <a:r>
              <a:rPr lang="fr-FR" sz="2700" dirty="0" err="1" smtClean="0">
                <a:solidFill>
                  <a:schemeClr val="tx1"/>
                </a:solidFill>
              </a:rPr>
              <a:t>sem</a:t>
            </a:r>
            <a:r>
              <a:rPr lang="fr-FR" sz="2700" b="1" dirty="0" smtClean="0">
                <a:solidFill>
                  <a:srgbClr val="C00000"/>
                </a:solidFill>
              </a:rPr>
              <a:t>  </a:t>
            </a:r>
            <a:endParaRPr lang="fr-FR" sz="2700" b="1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v"/>
            </a:pPr>
            <a:r>
              <a:rPr lang="fr-FR" sz="2700" dirty="0" smtClean="0">
                <a:solidFill>
                  <a:schemeClr val="tx1"/>
                </a:solidFill>
              </a:rPr>
              <a:t>Pas de différence significative entre groupes à semaine 0 </a:t>
            </a:r>
            <a:endParaRPr lang="fr-FR" sz="27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FR" sz="2700" dirty="0" smtClean="0">
                <a:solidFill>
                  <a:schemeClr val="tx1"/>
                </a:solidFill>
              </a:rPr>
              <a:t>Différence significative pour les </a:t>
            </a:r>
            <a:r>
              <a:rPr lang="fr-FR" sz="2700" b="1" dirty="0" err="1" smtClean="0">
                <a:solidFill>
                  <a:srgbClr val="FF0000"/>
                </a:solidFill>
              </a:rPr>
              <a:t>sx</a:t>
            </a:r>
            <a:r>
              <a:rPr lang="fr-CA" sz="2700" dirty="0" smtClean="0">
                <a:solidFill>
                  <a:schemeClr val="tx1"/>
                </a:solidFill>
              </a:rPr>
              <a:t> </a:t>
            </a:r>
            <a:r>
              <a:rPr lang="fr-CA" sz="2700" b="1" dirty="0" smtClean="0">
                <a:solidFill>
                  <a:srgbClr val="FF0000"/>
                </a:solidFill>
              </a:rPr>
              <a:t>en soirée p = 0.013 </a:t>
            </a:r>
          </a:p>
          <a:p>
            <a:pPr>
              <a:buFont typeface="Wingdings" charset="2"/>
              <a:buChar char="v"/>
            </a:pPr>
            <a:r>
              <a:rPr lang="fr-CA" sz="2700" dirty="0" smtClean="0">
                <a:solidFill>
                  <a:schemeClr val="tx1"/>
                </a:solidFill>
              </a:rPr>
              <a:t>WPREMB = pas validée </a:t>
            </a:r>
          </a:p>
          <a:p>
            <a:pPr>
              <a:buFont typeface="Wingdings" charset="2"/>
              <a:buChar char="v"/>
            </a:pPr>
            <a:r>
              <a:rPr lang="fr-CA" sz="2700" dirty="0" smtClean="0">
                <a:solidFill>
                  <a:schemeClr val="tx1"/>
                </a:solidFill>
              </a:rPr>
              <a:t>Pt n’avaient pas reçu de psychostimulants x </a:t>
            </a:r>
            <a:r>
              <a:rPr lang="fr-FR" sz="2800" dirty="0" smtClean="0">
                <a:solidFill>
                  <a:schemeClr val="tx1"/>
                </a:solidFill>
              </a:rPr>
              <a:t>&gt;  4 semaines</a:t>
            </a:r>
            <a:r>
              <a:rPr lang="fr-CA" sz="2800" dirty="0" smtClean="0">
                <a:solidFill>
                  <a:schemeClr val="tx1"/>
                </a:solidFill>
              </a:rPr>
              <a:t/>
            </a:r>
            <a:br>
              <a:rPr lang="fr-CA" sz="2800" dirty="0" smtClean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6706" y="979162"/>
            <a:ext cx="8897565" cy="1560716"/>
          </a:xfrm>
        </p:spPr>
        <p:txBody>
          <a:bodyPr/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onclusion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2824" y="2252870"/>
            <a:ext cx="8611447" cy="383703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2600" b="1" i="1" dirty="0" smtClean="0">
                <a:solidFill>
                  <a:srgbClr val="C00000"/>
                </a:solidFill>
              </a:rPr>
              <a:t>Littérature </a:t>
            </a:r>
            <a:r>
              <a:rPr lang="fr-FR" sz="2600" b="1" i="1" dirty="0">
                <a:solidFill>
                  <a:srgbClr val="C00000"/>
                </a:solidFill>
              </a:rPr>
              <a:t>disponible à ce jour ne permet pas de </a:t>
            </a:r>
            <a:r>
              <a:rPr lang="fr-FR" sz="2600" b="1" i="1" dirty="0" smtClean="0">
                <a:solidFill>
                  <a:srgbClr val="C00000"/>
                </a:solidFill>
              </a:rPr>
              <a:t>conclure</a:t>
            </a:r>
            <a:br>
              <a:rPr lang="fr-FR" sz="2600" b="1" i="1" dirty="0" smtClean="0">
                <a:solidFill>
                  <a:srgbClr val="C00000"/>
                </a:solidFill>
              </a:rPr>
            </a:br>
            <a:r>
              <a:rPr lang="fr-FR" sz="2600" b="1" i="1" dirty="0" smtClean="0">
                <a:solidFill>
                  <a:srgbClr val="C00000"/>
                </a:solidFill>
              </a:rPr>
              <a:t>  </a:t>
            </a:r>
            <a:r>
              <a:rPr lang="fr-FR" sz="2600" dirty="0" smtClean="0">
                <a:solidFill>
                  <a:schemeClr val="tx1"/>
                </a:solidFill>
              </a:rPr>
              <a:t>Manque d’indentification et </a:t>
            </a:r>
            <a:r>
              <a:rPr lang="fr-FR" sz="2600" dirty="0" err="1" smtClean="0">
                <a:solidFill>
                  <a:schemeClr val="tx1"/>
                </a:solidFill>
              </a:rPr>
              <a:t>contr</a:t>
            </a:r>
            <a:r>
              <a:rPr lang="fr-CA" sz="2600" dirty="0" err="1" smtClean="0">
                <a:solidFill>
                  <a:schemeClr val="tx1"/>
                </a:solidFill>
              </a:rPr>
              <a:t>ôle</a:t>
            </a:r>
            <a:r>
              <a:rPr lang="fr-CA" sz="2600" dirty="0" smtClean="0">
                <a:solidFill>
                  <a:schemeClr val="tx1"/>
                </a:solidFill>
              </a:rPr>
              <a:t> des facteurs de risque </a:t>
            </a:r>
            <a:br>
              <a:rPr lang="fr-CA" sz="2600" dirty="0" smtClean="0">
                <a:solidFill>
                  <a:schemeClr val="tx1"/>
                </a:solidFill>
              </a:rPr>
            </a:br>
            <a:r>
              <a:rPr lang="fr-CA" sz="2600" dirty="0" smtClean="0">
                <a:solidFill>
                  <a:schemeClr val="tx1"/>
                </a:solidFill>
              </a:rPr>
              <a:t>  Résultats non cliniquement significatifs </a:t>
            </a:r>
            <a:br>
              <a:rPr lang="fr-CA" sz="2600" dirty="0" smtClean="0">
                <a:solidFill>
                  <a:schemeClr val="tx1"/>
                </a:solidFill>
              </a:rPr>
            </a:br>
            <a:endParaRPr lang="fr-CA" sz="26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fr-CA" sz="2600" dirty="0" smtClean="0">
                <a:solidFill>
                  <a:schemeClr val="tx1"/>
                </a:solidFill>
              </a:rPr>
              <a:t>Association </a:t>
            </a:r>
            <a:r>
              <a:rPr lang="fr-FR" sz="2800" dirty="0" smtClean="0">
                <a:solidFill>
                  <a:schemeClr val="tx1"/>
                </a:solidFill>
              </a:rPr>
              <a:t>≠ causalité</a:t>
            </a:r>
            <a:r>
              <a:rPr lang="fr-FR" sz="2600" dirty="0" smtClean="0">
                <a:solidFill>
                  <a:schemeClr val="tx1"/>
                </a:solidFill>
              </a:rPr>
              <a:t/>
            </a:r>
            <a:br>
              <a:rPr lang="fr-FR" sz="2600" dirty="0" smtClean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Continuons de questionner les apports ! </a:t>
            </a:r>
          </a:p>
        </p:txBody>
      </p:sp>
    </p:spTree>
    <p:extLst>
      <p:ext uri="{BB962C8B-B14F-4D97-AF65-F5344CB8AC3E}">
        <p14:creationId xmlns:p14="http://schemas.microsoft.com/office/powerpoint/2010/main" val="20146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2058" y="2566659"/>
            <a:ext cx="5859724" cy="1841715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tx1"/>
                </a:solidFill>
              </a:rPr>
              <a:t>Q</a:t>
            </a:r>
            <a:r>
              <a:rPr lang="fr-FR" sz="5400" b="1" dirty="0" smtClean="0">
                <a:solidFill>
                  <a:schemeClr val="tx1"/>
                </a:solidFill>
              </a:rPr>
              <a:t>uestions? </a:t>
            </a:r>
            <a:endParaRPr lang="fr-F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10989" y="1322294"/>
            <a:ext cx="11179836" cy="55357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Meyer </a:t>
            </a:r>
            <a:r>
              <a:rPr lang="fr-FR" dirty="0" err="1" smtClean="0">
                <a:solidFill>
                  <a:schemeClr val="tx1"/>
                </a:solidFill>
              </a:rPr>
              <a:t>T</a:t>
            </a:r>
            <a:r>
              <a:rPr lang="fr-FR" dirty="0" smtClean="0">
                <a:solidFill>
                  <a:schemeClr val="tx1"/>
                </a:solidFill>
              </a:rPr>
              <a:t>, Becker A, </a:t>
            </a:r>
            <a:r>
              <a:rPr lang="fr-FR" dirty="0" err="1" smtClean="0">
                <a:solidFill>
                  <a:schemeClr val="tx1"/>
                </a:solidFill>
              </a:rPr>
              <a:t>Sundermann</a:t>
            </a:r>
            <a:r>
              <a:rPr lang="fr-FR" dirty="0" smtClean="0">
                <a:solidFill>
                  <a:schemeClr val="tx1"/>
                </a:solidFill>
              </a:rPr>
              <a:t> J, </a:t>
            </a:r>
            <a:r>
              <a:rPr lang="fr-FR" dirty="0" err="1" smtClean="0">
                <a:solidFill>
                  <a:schemeClr val="tx1"/>
                </a:solidFill>
              </a:rPr>
              <a:t>Rothenberger</a:t>
            </a:r>
            <a:r>
              <a:rPr lang="fr-FR" dirty="0" smtClean="0">
                <a:solidFill>
                  <a:schemeClr val="tx1"/>
                </a:solidFill>
              </a:rPr>
              <a:t> A, </a:t>
            </a:r>
            <a:r>
              <a:rPr lang="fr-FR" dirty="0" err="1" smtClean="0">
                <a:solidFill>
                  <a:schemeClr val="tx1"/>
                </a:solidFill>
              </a:rPr>
              <a:t>Herrmann</a:t>
            </a:r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 err="1" smtClean="0">
                <a:solidFill>
                  <a:schemeClr val="tx1"/>
                </a:solidFill>
              </a:rPr>
              <a:t>Lingen</a:t>
            </a:r>
            <a:r>
              <a:rPr lang="fr-FR" dirty="0" smtClean="0">
                <a:solidFill>
                  <a:schemeClr val="tx1"/>
                </a:solidFill>
              </a:rPr>
              <a:t> C. Attention </a:t>
            </a:r>
            <a:r>
              <a:rPr lang="fr-FR" dirty="0" err="1" smtClean="0">
                <a:solidFill>
                  <a:schemeClr val="tx1"/>
                </a:solidFill>
              </a:rPr>
              <a:t>deficit-hyperactivity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disorder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associated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reduced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blood</a:t>
            </a:r>
            <a:r>
              <a:rPr lang="fr-FR" dirty="0" smtClean="0">
                <a:solidFill>
                  <a:schemeClr val="tx1"/>
                </a:solidFill>
              </a:rPr>
              <a:t> pressure and </a:t>
            </a:r>
            <a:r>
              <a:rPr lang="fr-FR" dirty="0" err="1" smtClean="0">
                <a:solidFill>
                  <a:schemeClr val="tx1"/>
                </a:solidFill>
              </a:rPr>
              <a:t>serum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vitamin</a:t>
            </a:r>
            <a:r>
              <a:rPr lang="fr-FR" dirty="0" smtClean="0">
                <a:solidFill>
                  <a:schemeClr val="tx1"/>
                </a:solidFill>
              </a:rPr>
              <a:t> D </a:t>
            </a:r>
            <a:r>
              <a:rPr lang="fr-FR" dirty="0" err="1" smtClean="0">
                <a:solidFill>
                  <a:schemeClr val="tx1"/>
                </a:solidFill>
              </a:rPr>
              <a:t>levels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results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nationwide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German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Health</a:t>
            </a:r>
            <a:r>
              <a:rPr lang="fr-FR" dirty="0" smtClean="0">
                <a:solidFill>
                  <a:schemeClr val="tx1"/>
                </a:solidFill>
              </a:rPr>
              <a:t> Interview and </a:t>
            </a:r>
            <a:r>
              <a:rPr lang="fr-FR" dirty="0" err="1" smtClean="0">
                <a:solidFill>
                  <a:schemeClr val="tx1"/>
                </a:solidFill>
              </a:rPr>
              <a:t>Examination</a:t>
            </a:r>
            <a:r>
              <a:rPr lang="fr-FR" dirty="0" smtClean="0">
                <a:solidFill>
                  <a:schemeClr val="tx1"/>
                </a:solidFill>
              </a:rPr>
              <a:t> Survey for </a:t>
            </a:r>
            <a:r>
              <a:rPr lang="fr-FR" dirty="0" err="1" smtClean="0">
                <a:solidFill>
                  <a:schemeClr val="tx1"/>
                </a:solidFill>
              </a:rPr>
              <a:t>Children</a:t>
            </a:r>
            <a:r>
              <a:rPr lang="fr-FR" dirty="0" smtClean="0">
                <a:solidFill>
                  <a:schemeClr val="tx1"/>
                </a:solidFill>
              </a:rPr>
              <a:t> and Adolescents (</a:t>
            </a:r>
            <a:r>
              <a:rPr lang="fr-FR" dirty="0" err="1" smtClean="0">
                <a:solidFill>
                  <a:schemeClr val="tx1"/>
                </a:solidFill>
              </a:rPr>
              <a:t>KiGGS</a:t>
            </a:r>
            <a:r>
              <a:rPr lang="fr-FR" dirty="0" smtClean="0">
                <a:solidFill>
                  <a:schemeClr val="tx1"/>
                </a:solidFill>
              </a:rPr>
              <a:t>). </a:t>
            </a:r>
            <a:r>
              <a:rPr lang="fr-FR" dirty="0" err="1" smtClean="0">
                <a:solidFill>
                  <a:schemeClr val="tx1"/>
                </a:solidFill>
              </a:rPr>
              <a:t>Eur</a:t>
            </a:r>
            <a:r>
              <a:rPr lang="fr-FR" dirty="0" smtClean="0">
                <a:solidFill>
                  <a:schemeClr val="tx1"/>
                </a:solidFill>
              </a:rPr>
              <a:t> Child </a:t>
            </a:r>
            <a:r>
              <a:rPr lang="fr-FR" dirty="0" err="1" smtClean="0">
                <a:solidFill>
                  <a:schemeClr val="tx1"/>
                </a:solidFill>
              </a:rPr>
              <a:t>Adolesc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Psychiatry</a:t>
            </a:r>
            <a:r>
              <a:rPr lang="fr-FR" dirty="0" smtClean="0">
                <a:solidFill>
                  <a:schemeClr val="tx1"/>
                </a:solidFill>
              </a:rPr>
              <a:t> 2016.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Kamal M, </a:t>
            </a:r>
            <a:r>
              <a:rPr lang="fr-FR" dirty="0" err="1" smtClean="0">
                <a:solidFill>
                  <a:schemeClr val="tx1"/>
                </a:solidFill>
              </a:rPr>
              <a:t>Bener</a:t>
            </a:r>
            <a:r>
              <a:rPr lang="fr-FR" dirty="0" smtClean="0">
                <a:solidFill>
                  <a:schemeClr val="tx1"/>
                </a:solidFill>
              </a:rPr>
              <a:t> A, </a:t>
            </a:r>
            <a:r>
              <a:rPr lang="fr-FR" dirty="0" err="1" smtClean="0">
                <a:solidFill>
                  <a:schemeClr val="tx1"/>
                </a:solidFill>
              </a:rPr>
              <a:t>Ehlayel</a:t>
            </a:r>
            <a:r>
              <a:rPr lang="fr-FR" dirty="0" smtClean="0">
                <a:solidFill>
                  <a:schemeClr val="tx1"/>
                </a:solidFill>
              </a:rPr>
              <a:t> MS. Is high </a:t>
            </a:r>
            <a:r>
              <a:rPr lang="fr-FR" dirty="0" err="1" smtClean="0">
                <a:solidFill>
                  <a:schemeClr val="tx1"/>
                </a:solidFill>
              </a:rPr>
              <a:t>prevalence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vitamin</a:t>
            </a:r>
            <a:r>
              <a:rPr lang="fr-FR" dirty="0" smtClean="0">
                <a:solidFill>
                  <a:schemeClr val="tx1"/>
                </a:solidFill>
              </a:rPr>
              <a:t> D </a:t>
            </a:r>
            <a:r>
              <a:rPr lang="fr-FR" dirty="0" err="1" smtClean="0">
                <a:solidFill>
                  <a:schemeClr val="tx1"/>
                </a:solidFill>
              </a:rPr>
              <a:t>deficiency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correlate</a:t>
            </a:r>
            <a:r>
              <a:rPr lang="fr-FR" dirty="0" smtClean="0">
                <a:solidFill>
                  <a:schemeClr val="tx1"/>
                </a:solidFill>
              </a:rPr>
              <a:t> for attention </a:t>
            </a:r>
            <a:r>
              <a:rPr lang="fr-FR" dirty="0" err="1" smtClean="0">
                <a:solidFill>
                  <a:schemeClr val="tx1"/>
                </a:solidFill>
              </a:rPr>
              <a:t>deficit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hyperactivity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disorder</a:t>
            </a:r>
            <a:r>
              <a:rPr lang="fr-FR" dirty="0" smtClean="0">
                <a:solidFill>
                  <a:schemeClr val="tx1"/>
                </a:solidFill>
              </a:rPr>
              <a:t>? </a:t>
            </a:r>
            <a:r>
              <a:rPr lang="fr-FR" dirty="0" err="1" smtClean="0">
                <a:solidFill>
                  <a:schemeClr val="tx1"/>
                </a:solidFill>
              </a:rPr>
              <a:t>Atten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Defic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Hyperact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Disord</a:t>
            </a:r>
            <a:r>
              <a:rPr lang="fr-FR" dirty="0" smtClean="0">
                <a:solidFill>
                  <a:schemeClr val="tx1"/>
                </a:solidFill>
              </a:rPr>
              <a:t> 2014;6(2):73–8.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Sharif MR, Madani M, </a:t>
            </a:r>
            <a:r>
              <a:rPr lang="fr-FR" dirty="0" err="1" smtClean="0">
                <a:solidFill>
                  <a:schemeClr val="tx1"/>
                </a:solidFill>
              </a:rPr>
              <a:t>Tabatabaei</a:t>
            </a:r>
            <a:r>
              <a:rPr lang="fr-FR" dirty="0" smtClean="0">
                <a:solidFill>
                  <a:schemeClr val="tx1"/>
                </a:solidFill>
              </a:rPr>
              <a:t> F, </a:t>
            </a:r>
            <a:r>
              <a:rPr lang="fr-FR" dirty="0" err="1" smtClean="0">
                <a:solidFill>
                  <a:schemeClr val="tx1"/>
                </a:solidFill>
              </a:rPr>
              <a:t>Tabatabaee</a:t>
            </a:r>
            <a:r>
              <a:rPr lang="fr-FR" dirty="0" smtClean="0">
                <a:solidFill>
                  <a:schemeClr val="tx1"/>
                </a:solidFill>
              </a:rPr>
              <a:t> Z. The </a:t>
            </a:r>
            <a:r>
              <a:rPr lang="fr-FR" dirty="0" err="1" smtClean="0">
                <a:solidFill>
                  <a:schemeClr val="tx1"/>
                </a:solidFill>
              </a:rPr>
              <a:t>relationship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between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serum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vitamin</a:t>
            </a:r>
            <a:r>
              <a:rPr lang="fr-FR" dirty="0" smtClean="0">
                <a:solidFill>
                  <a:schemeClr val="tx1"/>
                </a:solidFill>
              </a:rPr>
              <a:t> D </a:t>
            </a:r>
            <a:r>
              <a:rPr lang="fr-FR" dirty="0" err="1" smtClean="0">
                <a:solidFill>
                  <a:schemeClr val="tx1"/>
                </a:solidFill>
              </a:rPr>
              <a:t>Level</a:t>
            </a:r>
            <a:r>
              <a:rPr lang="fr-FR" dirty="0" smtClean="0">
                <a:solidFill>
                  <a:schemeClr val="tx1"/>
                </a:solidFill>
              </a:rPr>
              <a:t> and attention </a:t>
            </a:r>
            <a:r>
              <a:rPr lang="fr-FR" dirty="0" err="1" smtClean="0">
                <a:solidFill>
                  <a:schemeClr val="tx1"/>
                </a:solidFill>
              </a:rPr>
              <a:t>deficit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hyperactivity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disorder</a:t>
            </a:r>
            <a:r>
              <a:rPr lang="fr-FR" dirty="0" smtClean="0">
                <a:solidFill>
                  <a:schemeClr val="tx1"/>
                </a:solidFill>
              </a:rPr>
              <a:t>. Iran J Child </a:t>
            </a:r>
            <a:r>
              <a:rPr lang="fr-FR" dirty="0" err="1" smtClean="0">
                <a:solidFill>
                  <a:schemeClr val="tx1"/>
                </a:solidFill>
              </a:rPr>
              <a:t>Neurol</a:t>
            </a:r>
            <a:r>
              <a:rPr lang="fr-FR" dirty="0" smtClean="0">
                <a:solidFill>
                  <a:schemeClr val="tx1"/>
                </a:solidFill>
              </a:rPr>
              <a:t> 2015;9(4): 48–53. </a:t>
            </a:r>
          </a:p>
          <a:p>
            <a:r>
              <a:rPr lang="fr-FR" dirty="0" err="1">
                <a:solidFill>
                  <a:schemeClr val="tx1"/>
                </a:solidFill>
              </a:rPr>
              <a:t>Tolppanen</a:t>
            </a:r>
            <a:r>
              <a:rPr lang="fr-FR" dirty="0">
                <a:solidFill>
                  <a:schemeClr val="tx1"/>
                </a:solidFill>
              </a:rPr>
              <a:t> A-M, </a:t>
            </a:r>
            <a:r>
              <a:rPr lang="fr-FR" dirty="0" err="1">
                <a:solidFill>
                  <a:schemeClr val="tx1"/>
                </a:solidFill>
              </a:rPr>
              <a:t>Sayers</a:t>
            </a:r>
            <a:r>
              <a:rPr lang="fr-FR" dirty="0">
                <a:solidFill>
                  <a:schemeClr val="tx1"/>
                </a:solidFill>
              </a:rPr>
              <a:t> A, Fraser WD, Lewis G, </a:t>
            </a:r>
            <a:r>
              <a:rPr lang="fr-FR" dirty="0" err="1">
                <a:solidFill>
                  <a:schemeClr val="tx1"/>
                </a:solidFill>
              </a:rPr>
              <a:t>Zammit</a:t>
            </a:r>
            <a:r>
              <a:rPr lang="fr-FR" dirty="0">
                <a:solidFill>
                  <a:schemeClr val="tx1"/>
                </a:solidFill>
              </a:rPr>
              <a:t> S, </a:t>
            </a:r>
            <a:r>
              <a:rPr lang="fr-FR" dirty="0" err="1">
                <a:solidFill>
                  <a:schemeClr val="tx1"/>
                </a:solidFill>
              </a:rPr>
              <a:t>Lawlor</a:t>
            </a:r>
            <a:r>
              <a:rPr lang="fr-FR" dirty="0">
                <a:solidFill>
                  <a:schemeClr val="tx1"/>
                </a:solidFill>
              </a:rPr>
              <a:t> DA. The association of 25-hydroxyvitamin D3 and D2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behavioural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problems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childhood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err="1">
                <a:solidFill>
                  <a:schemeClr val="tx1"/>
                </a:solidFill>
              </a:rPr>
              <a:t>PLoS</a:t>
            </a:r>
            <a:r>
              <a:rPr lang="fr-FR" dirty="0">
                <a:solidFill>
                  <a:schemeClr val="tx1"/>
                </a:solidFill>
              </a:rPr>
              <a:t> One 2012;7(7): e40097.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Sharma </a:t>
            </a:r>
            <a:r>
              <a:rPr lang="fr-FR" dirty="0">
                <a:solidFill>
                  <a:schemeClr val="tx1"/>
                </a:solidFill>
              </a:rPr>
              <a:t>A, Couture J. A </a:t>
            </a:r>
            <a:r>
              <a:rPr lang="fr-FR" dirty="0" err="1">
                <a:solidFill>
                  <a:schemeClr val="tx1"/>
                </a:solidFill>
              </a:rPr>
              <a:t>review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pathophysiology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etiology</a:t>
            </a:r>
            <a:r>
              <a:rPr lang="fr-FR" dirty="0">
                <a:solidFill>
                  <a:schemeClr val="tx1"/>
                </a:solidFill>
              </a:rPr>
              <a:t>, and </a:t>
            </a:r>
            <a:r>
              <a:rPr lang="fr-FR" dirty="0" err="1">
                <a:solidFill>
                  <a:schemeClr val="tx1"/>
                </a:solidFill>
              </a:rPr>
              <a:t>treatment</a:t>
            </a:r>
            <a:r>
              <a:rPr lang="fr-FR" dirty="0">
                <a:solidFill>
                  <a:schemeClr val="tx1"/>
                </a:solidFill>
              </a:rPr>
              <a:t> of attention-</a:t>
            </a:r>
            <a:r>
              <a:rPr lang="fr-FR" dirty="0" err="1">
                <a:solidFill>
                  <a:schemeClr val="tx1"/>
                </a:solidFill>
              </a:rPr>
              <a:t>deficit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hyperactivity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disorder</a:t>
            </a:r>
            <a:r>
              <a:rPr lang="fr-FR" dirty="0">
                <a:solidFill>
                  <a:schemeClr val="tx1"/>
                </a:solidFill>
              </a:rPr>
              <a:t> (ADHD). Ann </a:t>
            </a:r>
            <a:r>
              <a:rPr lang="fr-FR" dirty="0" err="1">
                <a:solidFill>
                  <a:schemeClr val="tx1"/>
                </a:solidFill>
              </a:rPr>
              <a:t>Pharmacother</a:t>
            </a:r>
            <a:r>
              <a:rPr lang="fr-FR" dirty="0">
                <a:solidFill>
                  <a:schemeClr val="tx1"/>
                </a:solidFill>
              </a:rPr>
              <a:t> 2014;48(2):209–25.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Arnsten</a:t>
            </a:r>
            <a:r>
              <a:rPr lang="fr-FR" dirty="0">
                <a:solidFill>
                  <a:schemeClr val="tx1"/>
                </a:solidFill>
              </a:rPr>
              <a:t> AFT, Dudley AG. </a:t>
            </a:r>
            <a:r>
              <a:rPr lang="fr-FR" dirty="0" err="1">
                <a:solidFill>
                  <a:schemeClr val="tx1"/>
                </a:solidFill>
              </a:rPr>
              <a:t>Methylphenidate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improves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prefrontal</a:t>
            </a:r>
            <a:r>
              <a:rPr lang="fr-FR" dirty="0">
                <a:solidFill>
                  <a:schemeClr val="tx1"/>
                </a:solidFill>
              </a:rPr>
              <a:t> cortical cognitive </a:t>
            </a:r>
            <a:r>
              <a:rPr lang="fr-FR" dirty="0" err="1">
                <a:solidFill>
                  <a:schemeClr val="tx1"/>
                </a:solidFill>
              </a:rPr>
              <a:t>function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through</a:t>
            </a:r>
            <a:r>
              <a:rPr lang="fr-FR" dirty="0">
                <a:solidFill>
                  <a:schemeClr val="tx1"/>
                </a:solidFill>
              </a:rPr>
              <a:t> alpha2 </a:t>
            </a:r>
            <a:r>
              <a:rPr lang="fr-FR" dirty="0" err="1">
                <a:solidFill>
                  <a:schemeClr val="tx1"/>
                </a:solidFill>
              </a:rPr>
              <a:t>adrenoceptor</a:t>
            </a:r>
            <a:r>
              <a:rPr lang="fr-FR" dirty="0">
                <a:solidFill>
                  <a:schemeClr val="tx1"/>
                </a:solidFill>
              </a:rPr>
              <a:t> and dopamine D1 </a:t>
            </a:r>
            <a:r>
              <a:rPr lang="fr-FR" dirty="0" err="1">
                <a:solidFill>
                  <a:schemeClr val="tx1"/>
                </a:solidFill>
              </a:rPr>
              <a:t>receptor</a:t>
            </a:r>
            <a:r>
              <a:rPr lang="fr-FR" dirty="0">
                <a:solidFill>
                  <a:schemeClr val="tx1"/>
                </a:solidFill>
              </a:rPr>
              <a:t> actions: Relevance to </a:t>
            </a:r>
            <a:r>
              <a:rPr lang="fr-FR" dirty="0" err="1">
                <a:solidFill>
                  <a:schemeClr val="tx1"/>
                </a:solidFill>
              </a:rPr>
              <a:t>therapeutic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effects</a:t>
            </a:r>
            <a:r>
              <a:rPr lang="fr-FR" dirty="0">
                <a:solidFill>
                  <a:schemeClr val="tx1"/>
                </a:solidFill>
              </a:rPr>
              <a:t> in Attention </a:t>
            </a:r>
            <a:r>
              <a:rPr lang="fr-FR" dirty="0" err="1">
                <a:solidFill>
                  <a:schemeClr val="tx1"/>
                </a:solidFill>
              </a:rPr>
              <a:t>Deficit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Hyperactivity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Disorder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err="1">
                <a:solidFill>
                  <a:schemeClr val="tx1"/>
                </a:solidFill>
              </a:rPr>
              <a:t>Behav</a:t>
            </a:r>
            <a:r>
              <a:rPr lang="fr-FR" dirty="0">
                <a:solidFill>
                  <a:schemeClr val="tx1"/>
                </a:solidFill>
              </a:rPr>
              <a:t> Brain </a:t>
            </a:r>
            <a:r>
              <a:rPr lang="fr-FR" dirty="0" err="1">
                <a:solidFill>
                  <a:schemeClr val="tx1"/>
                </a:solidFill>
              </a:rPr>
              <a:t>Funct</a:t>
            </a:r>
            <a:r>
              <a:rPr lang="fr-FR" dirty="0">
                <a:solidFill>
                  <a:schemeClr val="tx1"/>
                </a:solidFill>
              </a:rPr>
              <a:t> 2005;1(1):2. 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367870" y="406981"/>
            <a:ext cx="8897565" cy="1560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Références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897565" cy="1560716"/>
          </a:xfrm>
        </p:spPr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situation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Thomas, 11 ans, que vous suivez pour un TDAH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À la fin de l’entretien, sa mère vous dit :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3600" b="1" i="1" dirty="0" smtClean="0">
                <a:solidFill>
                  <a:srgbClr val="C00000"/>
                </a:solidFill>
              </a:rPr>
              <a:t>« J’ai lu sur internet que son TDAH était causé par un manque de vitamine D, alors j’ai commencé à lui en donner en plus de sa médication actuelle. Qu’en pensez-vous? »</a:t>
            </a:r>
            <a:endParaRPr lang="fr-FR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10989" y="1322294"/>
            <a:ext cx="11179836" cy="5535706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Lee J, </a:t>
            </a:r>
            <a:r>
              <a:rPr lang="fr-FR" dirty="0" err="1">
                <a:solidFill>
                  <a:schemeClr val="tx1"/>
                </a:solidFill>
              </a:rPr>
              <a:t>Grizenko</a:t>
            </a:r>
            <a:r>
              <a:rPr lang="fr-FR" dirty="0">
                <a:solidFill>
                  <a:schemeClr val="tx1"/>
                </a:solidFill>
              </a:rPr>
              <a:t> N, </a:t>
            </a:r>
            <a:r>
              <a:rPr lang="fr-FR" dirty="0" err="1">
                <a:solidFill>
                  <a:schemeClr val="tx1"/>
                </a:solidFill>
              </a:rPr>
              <a:t>Bhat</a:t>
            </a:r>
            <a:r>
              <a:rPr lang="fr-FR" dirty="0">
                <a:solidFill>
                  <a:schemeClr val="tx1"/>
                </a:solidFill>
              </a:rPr>
              <a:t> V, </a:t>
            </a:r>
            <a:r>
              <a:rPr lang="fr-FR" dirty="0" err="1">
                <a:solidFill>
                  <a:schemeClr val="tx1"/>
                </a:solidFill>
              </a:rPr>
              <a:t>Sengupta</a:t>
            </a:r>
            <a:r>
              <a:rPr lang="fr-FR" dirty="0">
                <a:solidFill>
                  <a:schemeClr val="tx1"/>
                </a:solidFill>
              </a:rPr>
              <a:t> S, </a:t>
            </a:r>
            <a:r>
              <a:rPr lang="fr-FR" dirty="0" err="1">
                <a:solidFill>
                  <a:schemeClr val="tx1"/>
                </a:solidFill>
              </a:rPr>
              <a:t>Polotskaia</a:t>
            </a:r>
            <a:r>
              <a:rPr lang="fr-FR" dirty="0">
                <a:solidFill>
                  <a:schemeClr val="tx1"/>
                </a:solidFill>
              </a:rPr>
              <a:t> A, </a:t>
            </a:r>
            <a:r>
              <a:rPr lang="fr-FR" dirty="0" err="1">
                <a:solidFill>
                  <a:schemeClr val="tx1"/>
                </a:solidFill>
              </a:rPr>
              <a:t>Joober</a:t>
            </a:r>
            <a:r>
              <a:rPr lang="fr-FR" dirty="0">
                <a:solidFill>
                  <a:schemeClr val="tx1"/>
                </a:solidFill>
              </a:rPr>
              <a:t> R. Relation </a:t>
            </a:r>
            <a:r>
              <a:rPr lang="fr-FR" dirty="0" err="1">
                <a:solidFill>
                  <a:schemeClr val="tx1"/>
                </a:solidFill>
              </a:rPr>
              <a:t>between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therapeutic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response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side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effects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induced</a:t>
            </a:r>
            <a:r>
              <a:rPr lang="fr-FR" dirty="0">
                <a:solidFill>
                  <a:schemeClr val="tx1"/>
                </a:solidFill>
              </a:rPr>
              <a:t> by </a:t>
            </a:r>
            <a:r>
              <a:rPr lang="fr-FR" dirty="0" err="1">
                <a:solidFill>
                  <a:schemeClr val="tx1"/>
                </a:solidFill>
              </a:rPr>
              <a:t>methylphenidate</a:t>
            </a:r>
            <a:r>
              <a:rPr lang="fr-FR" dirty="0">
                <a:solidFill>
                  <a:schemeClr val="tx1"/>
                </a:solidFill>
              </a:rPr>
              <a:t> as </a:t>
            </a:r>
            <a:r>
              <a:rPr lang="fr-FR" dirty="0" err="1">
                <a:solidFill>
                  <a:schemeClr val="tx1"/>
                </a:solidFill>
              </a:rPr>
              <a:t>observed</a:t>
            </a:r>
            <a:r>
              <a:rPr lang="fr-FR" dirty="0">
                <a:solidFill>
                  <a:schemeClr val="tx1"/>
                </a:solidFill>
              </a:rPr>
              <a:t> by parents and </a:t>
            </a:r>
            <a:r>
              <a:rPr lang="fr-FR" dirty="0" err="1">
                <a:solidFill>
                  <a:schemeClr val="tx1"/>
                </a:solidFill>
              </a:rPr>
              <a:t>teachers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chil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dirty="0" err="1">
                <a:solidFill>
                  <a:schemeClr val="tx1"/>
                </a:solidFill>
              </a:rPr>
              <a:t>dren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ADHD. BMC </a:t>
            </a:r>
            <a:r>
              <a:rPr lang="fr-FR" dirty="0" err="1">
                <a:solidFill>
                  <a:schemeClr val="tx1"/>
                </a:solidFill>
              </a:rPr>
              <a:t>Psychiatry</a:t>
            </a:r>
            <a:r>
              <a:rPr lang="fr-FR" dirty="0">
                <a:solidFill>
                  <a:schemeClr val="tx1"/>
                </a:solidFill>
              </a:rPr>
              <a:t> 2011;11:70.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Nakisa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Mohammadpour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Shima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Jazayeri</a:t>
            </a:r>
            <a:r>
              <a:rPr lang="fr-FR" dirty="0">
                <a:solidFill>
                  <a:schemeClr val="tx1"/>
                </a:solidFill>
              </a:rPr>
              <a:t>, Mehdi Tehrani-</a:t>
            </a:r>
            <a:r>
              <a:rPr lang="fr-FR" dirty="0" err="1">
                <a:solidFill>
                  <a:schemeClr val="tx1"/>
                </a:solidFill>
              </a:rPr>
              <a:t>Doost</a:t>
            </a:r>
            <a:r>
              <a:rPr lang="fr-FR" dirty="0">
                <a:solidFill>
                  <a:schemeClr val="tx1"/>
                </a:solidFill>
              </a:rPr>
              <a:t>, Mahmoud </a:t>
            </a:r>
            <a:r>
              <a:rPr lang="fr-FR" dirty="0" err="1">
                <a:solidFill>
                  <a:schemeClr val="tx1"/>
                </a:solidFill>
              </a:rPr>
              <a:t>Djalali</a:t>
            </a:r>
            <a:r>
              <a:rPr lang="fr-FR" dirty="0">
                <a:solidFill>
                  <a:schemeClr val="tx1"/>
                </a:solidFill>
              </a:rPr>
              <a:t>, Mostafa </a:t>
            </a:r>
            <a:r>
              <a:rPr lang="fr-FR" dirty="0" err="1">
                <a:solidFill>
                  <a:schemeClr val="tx1"/>
                </a:solidFill>
              </a:rPr>
              <a:t>Hosseini</a:t>
            </a:r>
            <a:r>
              <a:rPr lang="fr-FR" dirty="0">
                <a:solidFill>
                  <a:schemeClr val="tx1"/>
                </a:solidFill>
              </a:rPr>
              <a:t>, Mohammad </a:t>
            </a:r>
            <a:r>
              <a:rPr lang="fr-FR" dirty="0" err="1">
                <a:solidFill>
                  <a:schemeClr val="tx1"/>
                </a:solidFill>
              </a:rPr>
              <a:t>Effatpanah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Rozita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Davari-Ashtiani</a:t>
            </a:r>
            <a:r>
              <a:rPr lang="fr-FR" dirty="0">
                <a:solidFill>
                  <a:schemeClr val="tx1"/>
                </a:solidFill>
              </a:rPr>
              <a:t> &amp; </a:t>
            </a:r>
            <a:r>
              <a:rPr lang="fr-FR" dirty="0" err="1">
                <a:solidFill>
                  <a:schemeClr val="tx1"/>
                </a:solidFill>
              </a:rPr>
              <a:t>Elham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Karami</a:t>
            </a:r>
            <a:r>
              <a:rPr lang="fr-FR" dirty="0">
                <a:solidFill>
                  <a:schemeClr val="tx1"/>
                </a:solidFill>
              </a:rPr>
              <a:t> (2016): </a:t>
            </a:r>
            <a:r>
              <a:rPr lang="fr-FR" dirty="0" err="1">
                <a:solidFill>
                  <a:schemeClr val="tx1"/>
                </a:solidFill>
              </a:rPr>
              <a:t>Effect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vitamin</a:t>
            </a:r>
            <a:r>
              <a:rPr lang="fr-FR" dirty="0">
                <a:solidFill>
                  <a:schemeClr val="tx1"/>
                </a:solidFill>
              </a:rPr>
              <a:t> D </a:t>
            </a:r>
            <a:r>
              <a:rPr lang="fr-FR" dirty="0" err="1">
                <a:solidFill>
                  <a:schemeClr val="tx1"/>
                </a:solidFill>
              </a:rPr>
              <a:t>supplementation</a:t>
            </a:r>
            <a:r>
              <a:rPr lang="fr-FR" dirty="0">
                <a:solidFill>
                  <a:schemeClr val="tx1"/>
                </a:solidFill>
              </a:rPr>
              <a:t> as </a:t>
            </a:r>
            <a:r>
              <a:rPr lang="fr-FR" dirty="0" err="1">
                <a:solidFill>
                  <a:schemeClr val="tx1"/>
                </a:solidFill>
              </a:rPr>
              <a:t>adjunctive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therapy</a:t>
            </a:r>
            <a:r>
              <a:rPr lang="fr-FR" dirty="0">
                <a:solidFill>
                  <a:schemeClr val="tx1"/>
                </a:solidFill>
              </a:rPr>
              <a:t> to </a:t>
            </a:r>
            <a:r>
              <a:rPr lang="fr-FR" dirty="0" err="1">
                <a:solidFill>
                  <a:schemeClr val="tx1"/>
                </a:solidFill>
              </a:rPr>
              <a:t>methylphenidate</a:t>
            </a:r>
            <a:r>
              <a:rPr lang="fr-FR" dirty="0">
                <a:solidFill>
                  <a:schemeClr val="tx1"/>
                </a:solidFill>
              </a:rPr>
              <a:t> on ADHD </a:t>
            </a:r>
            <a:r>
              <a:rPr lang="fr-FR" dirty="0" err="1">
                <a:solidFill>
                  <a:schemeClr val="tx1"/>
                </a:solidFill>
              </a:rPr>
              <a:t>symptoms</a:t>
            </a:r>
            <a:r>
              <a:rPr lang="fr-FR" dirty="0">
                <a:solidFill>
                  <a:schemeClr val="tx1"/>
                </a:solidFill>
              </a:rPr>
              <a:t>: A </a:t>
            </a:r>
            <a:r>
              <a:rPr lang="fr-FR" dirty="0" err="1">
                <a:solidFill>
                  <a:schemeClr val="tx1"/>
                </a:solidFill>
              </a:rPr>
              <a:t>randomized</a:t>
            </a:r>
            <a:r>
              <a:rPr lang="fr-FR" dirty="0">
                <a:solidFill>
                  <a:schemeClr val="tx1"/>
                </a:solidFill>
              </a:rPr>
              <a:t>, double </a:t>
            </a:r>
            <a:r>
              <a:rPr lang="fr-FR" dirty="0" err="1">
                <a:solidFill>
                  <a:schemeClr val="tx1"/>
                </a:solidFill>
              </a:rPr>
              <a:t>blind</a:t>
            </a:r>
            <a:r>
              <a:rPr lang="fr-FR" dirty="0">
                <a:solidFill>
                  <a:schemeClr val="tx1"/>
                </a:solidFill>
              </a:rPr>
              <a:t>, placebo-</a:t>
            </a:r>
            <a:r>
              <a:rPr lang="fr-FR" dirty="0" err="1">
                <a:solidFill>
                  <a:schemeClr val="tx1"/>
                </a:solidFill>
              </a:rPr>
              <a:t>controlled</a:t>
            </a:r>
            <a:r>
              <a:rPr lang="fr-FR" dirty="0">
                <a:solidFill>
                  <a:schemeClr val="tx1"/>
                </a:solidFill>
              </a:rPr>
              <a:t> trial, </a:t>
            </a:r>
            <a:r>
              <a:rPr lang="fr-FR" dirty="0" err="1">
                <a:solidFill>
                  <a:schemeClr val="tx1"/>
                </a:solidFill>
              </a:rPr>
              <a:t>Nutritional</a:t>
            </a:r>
            <a:r>
              <a:rPr lang="fr-FR" dirty="0">
                <a:solidFill>
                  <a:schemeClr val="tx1"/>
                </a:solidFill>
              </a:rPr>
              <a:t> Neuroscience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>
                <a:solidFill>
                  <a:schemeClr val="tx1"/>
                </a:solidFill>
              </a:rPr>
              <a:t>Goksugur</a:t>
            </a:r>
            <a:r>
              <a:rPr lang="fr-FR" dirty="0">
                <a:solidFill>
                  <a:schemeClr val="tx1"/>
                </a:solidFill>
              </a:rPr>
              <a:t> SB, </a:t>
            </a:r>
            <a:r>
              <a:rPr lang="fr-FR" dirty="0" err="1">
                <a:solidFill>
                  <a:schemeClr val="tx1"/>
                </a:solidFill>
              </a:rPr>
              <a:t>Tufan</a:t>
            </a:r>
            <a:r>
              <a:rPr lang="fr-FR" dirty="0">
                <a:solidFill>
                  <a:schemeClr val="tx1"/>
                </a:solidFill>
              </a:rPr>
              <a:t> AE, </a:t>
            </a:r>
            <a:r>
              <a:rPr lang="fr-FR" dirty="0" err="1">
                <a:solidFill>
                  <a:schemeClr val="tx1"/>
                </a:solidFill>
              </a:rPr>
              <a:t>Semiz</a:t>
            </a:r>
            <a:r>
              <a:rPr lang="fr-FR" dirty="0">
                <a:solidFill>
                  <a:schemeClr val="tx1"/>
                </a:solidFill>
              </a:rPr>
              <a:t> M, </a:t>
            </a:r>
            <a:r>
              <a:rPr lang="fr-FR" dirty="0" err="1">
                <a:solidFill>
                  <a:schemeClr val="tx1"/>
                </a:solidFill>
              </a:rPr>
              <a:t>Gunes</a:t>
            </a:r>
            <a:r>
              <a:rPr lang="fr-FR" dirty="0">
                <a:solidFill>
                  <a:schemeClr val="tx1"/>
                </a:solidFill>
              </a:rPr>
              <a:t> C, </a:t>
            </a:r>
            <a:r>
              <a:rPr lang="fr-FR" dirty="0" err="1">
                <a:solidFill>
                  <a:schemeClr val="tx1"/>
                </a:solidFill>
              </a:rPr>
              <a:t>Bekdas</a:t>
            </a:r>
            <a:r>
              <a:rPr lang="fr-FR" dirty="0">
                <a:solidFill>
                  <a:schemeClr val="tx1"/>
                </a:solidFill>
              </a:rPr>
              <a:t> M, et al. </a:t>
            </a:r>
            <a:r>
              <a:rPr lang="fr-FR" dirty="0" err="1">
                <a:solidFill>
                  <a:schemeClr val="tx1"/>
                </a:solidFill>
              </a:rPr>
              <a:t>Vitamin</a:t>
            </a:r>
            <a:r>
              <a:rPr lang="fr-FR" dirty="0">
                <a:solidFill>
                  <a:schemeClr val="tx1"/>
                </a:solidFill>
              </a:rPr>
              <a:t> D </a:t>
            </a:r>
            <a:r>
              <a:rPr lang="fr-FR" dirty="0" err="1">
                <a:solidFill>
                  <a:schemeClr val="tx1"/>
                </a:solidFill>
              </a:rPr>
              <a:t>status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children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attention-</a:t>
            </a:r>
            <a:r>
              <a:rPr lang="fr-FR" dirty="0" err="1">
                <a:solidFill>
                  <a:schemeClr val="tx1"/>
                </a:solidFill>
              </a:rPr>
              <a:t>deficit</a:t>
            </a: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err="1">
                <a:solidFill>
                  <a:schemeClr val="tx1"/>
                </a:solidFill>
              </a:rPr>
              <a:t>hyperactivity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disorder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err="1">
                <a:solidFill>
                  <a:schemeClr val="tx1"/>
                </a:solidFill>
              </a:rPr>
              <a:t>Pediatr</a:t>
            </a:r>
            <a:r>
              <a:rPr lang="fr-FR" dirty="0">
                <a:solidFill>
                  <a:schemeClr val="tx1"/>
                </a:solidFill>
              </a:rPr>
              <a:t> Int </a:t>
            </a:r>
            <a:r>
              <a:rPr lang="fr-FR" dirty="0" smtClean="0">
                <a:solidFill>
                  <a:schemeClr val="tx1"/>
                </a:solidFill>
              </a:rPr>
              <a:t>2014;56:515–9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Keziban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Asli</a:t>
            </a:r>
            <a:r>
              <a:rPr lang="fr-FR" dirty="0" smtClean="0">
                <a:solidFill>
                  <a:schemeClr val="tx1"/>
                </a:solidFill>
              </a:rPr>
              <a:t> Bala, Murat </a:t>
            </a:r>
            <a:r>
              <a:rPr lang="fr-FR" dirty="0" err="1" smtClean="0">
                <a:solidFill>
                  <a:schemeClr val="tx1"/>
                </a:solidFill>
              </a:rPr>
              <a:t>Dogan</a:t>
            </a:r>
            <a:r>
              <a:rPr lang="fr-FR" dirty="0" smtClean="0">
                <a:solidFill>
                  <a:schemeClr val="tx1"/>
                </a:solidFill>
              </a:rPr>
              <a:t>, Sultan </a:t>
            </a:r>
            <a:r>
              <a:rPr lang="fr-FR" dirty="0" err="1" smtClean="0">
                <a:solidFill>
                  <a:schemeClr val="tx1"/>
                </a:solidFill>
              </a:rPr>
              <a:t>Kaba</a:t>
            </a:r>
            <a:r>
              <a:rPr lang="fr-FR" dirty="0" smtClean="0">
                <a:solidFill>
                  <a:schemeClr val="tx1"/>
                </a:solidFill>
              </a:rPr>
              <a:t>, Tuba </a:t>
            </a:r>
            <a:r>
              <a:rPr lang="fr-FR" dirty="0" err="1" smtClean="0">
                <a:solidFill>
                  <a:schemeClr val="tx1"/>
                </a:solidFill>
              </a:rPr>
              <a:t>Mutluer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Oktay</a:t>
            </a:r>
            <a:r>
              <a:rPr lang="fr-FR" dirty="0" smtClean="0">
                <a:solidFill>
                  <a:schemeClr val="tx1"/>
                </a:solidFill>
              </a:rPr>
              <a:t> Aslan &amp; </a:t>
            </a:r>
            <a:r>
              <a:rPr lang="fr-FR" dirty="0" err="1" smtClean="0">
                <a:solidFill>
                  <a:schemeClr val="tx1"/>
                </a:solidFill>
              </a:rPr>
              <a:t>Sekibe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Zehra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Dogan</a:t>
            </a:r>
            <a:r>
              <a:rPr lang="fr-FR" dirty="0" smtClean="0">
                <a:solidFill>
                  <a:schemeClr val="tx1"/>
                </a:solidFill>
              </a:rPr>
              <a:t>, Hormone </a:t>
            </a:r>
            <a:r>
              <a:rPr lang="fr-FR" dirty="0" err="1" smtClean="0">
                <a:solidFill>
                  <a:schemeClr val="tx1"/>
                </a:solidFill>
              </a:rPr>
              <a:t>disorder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vitamin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deficiency</a:t>
            </a:r>
            <a:r>
              <a:rPr lang="fr-FR" dirty="0" smtClean="0">
                <a:solidFill>
                  <a:schemeClr val="tx1"/>
                </a:solidFill>
              </a:rPr>
              <a:t> in attention </a:t>
            </a:r>
            <a:r>
              <a:rPr lang="fr-FR" dirty="0" err="1" smtClean="0">
                <a:solidFill>
                  <a:schemeClr val="tx1"/>
                </a:solidFill>
              </a:rPr>
              <a:t>deficit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hyperactivity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disorder</a:t>
            </a:r>
            <a:r>
              <a:rPr lang="fr-FR" dirty="0" smtClean="0">
                <a:solidFill>
                  <a:schemeClr val="tx1"/>
                </a:solidFill>
              </a:rPr>
              <a:t> (ADHD) and </a:t>
            </a:r>
            <a:r>
              <a:rPr lang="fr-FR" dirty="0" err="1" smtClean="0">
                <a:solidFill>
                  <a:schemeClr val="tx1"/>
                </a:solidFill>
              </a:rPr>
              <a:t>autism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spectrum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disorder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ASDs</a:t>
            </a:r>
            <a:r>
              <a:rPr lang="fr-FR" dirty="0" smtClean="0">
                <a:solidFill>
                  <a:schemeClr val="tx1"/>
                </a:solidFill>
              </a:rPr>
              <a:t>), Journal of </a:t>
            </a:r>
            <a:r>
              <a:rPr lang="fr-FR" dirty="0" err="1" smtClean="0">
                <a:solidFill>
                  <a:schemeClr val="tx1"/>
                </a:solidFill>
              </a:rPr>
              <a:t>Pediatric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Endocrinolody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Metabolism</a:t>
            </a:r>
            <a:r>
              <a:rPr lang="fr-FR" dirty="0" smtClean="0">
                <a:solidFill>
                  <a:schemeClr val="tx1"/>
                </a:solidFill>
              </a:rPr>
              <a:t> 2016, 29(9): 1077-1082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367870" y="406981"/>
            <a:ext cx="8897565" cy="1560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Références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202" y="2272553"/>
            <a:ext cx="8770571" cy="394001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>
                <a:solidFill>
                  <a:schemeClr val="tx1"/>
                </a:solidFill>
              </a:rPr>
              <a:t>Trouble </a:t>
            </a:r>
            <a:r>
              <a:rPr lang="el-GR" sz="2400" dirty="0">
                <a:solidFill>
                  <a:schemeClr val="tx1"/>
                </a:solidFill>
              </a:rPr>
              <a:t>Ψ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le </a:t>
            </a:r>
            <a:r>
              <a:rPr lang="fr-FR" sz="2400" b="1" dirty="0">
                <a:solidFill>
                  <a:srgbClr val="C00000"/>
                </a:solidFill>
              </a:rPr>
              <a:t>+</a:t>
            </a:r>
            <a:r>
              <a:rPr lang="fr-FR" sz="2400" b="1" dirty="0" smtClean="0">
                <a:solidFill>
                  <a:srgbClr val="C00000"/>
                </a:solidFill>
              </a:rPr>
              <a:t> souvent diagnostiqué </a:t>
            </a:r>
            <a:r>
              <a:rPr lang="fr-FR" sz="2400" dirty="0" smtClean="0">
                <a:solidFill>
                  <a:schemeClr val="tx1"/>
                </a:solidFill>
              </a:rPr>
              <a:t>enfants d’</a:t>
            </a:r>
            <a:r>
              <a:rPr lang="fr-CA" sz="2400" dirty="0" smtClean="0">
                <a:solidFill>
                  <a:schemeClr val="tx1"/>
                </a:solidFill>
              </a:rPr>
              <a:t>âge scolaire</a:t>
            </a:r>
          </a:p>
          <a:p>
            <a:pPr>
              <a:buFont typeface="Wingdings" charset="2"/>
              <a:buChar char="v"/>
            </a:pPr>
            <a:r>
              <a:rPr lang="fr-CA" sz="2400" dirty="0" smtClean="0">
                <a:solidFill>
                  <a:schemeClr val="tx1"/>
                </a:solidFill>
              </a:rPr>
              <a:t>Prévalence entre </a:t>
            </a:r>
            <a:r>
              <a:rPr lang="fr-CA" sz="2400" b="1" dirty="0" smtClean="0">
                <a:solidFill>
                  <a:srgbClr val="C00000"/>
                </a:solidFill>
              </a:rPr>
              <a:t>5.9 et 7.1% </a:t>
            </a:r>
            <a:r>
              <a:rPr lang="fr-CA" sz="2400" dirty="0" smtClean="0">
                <a:solidFill>
                  <a:schemeClr val="tx1"/>
                </a:solidFill>
              </a:rPr>
              <a:t>en 2016 </a:t>
            </a:r>
            <a:endParaRPr lang="fr-CA" sz="2400" b="1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v"/>
            </a:pPr>
            <a:r>
              <a:rPr lang="fr-CA" sz="2400" dirty="0">
                <a:solidFill>
                  <a:schemeClr val="tx1"/>
                </a:solidFill>
              </a:rPr>
              <a:t>P</a:t>
            </a:r>
            <a:r>
              <a:rPr lang="fr-CA" sz="2400" dirty="0" smtClean="0">
                <a:solidFill>
                  <a:schemeClr val="tx1"/>
                </a:solidFill>
              </a:rPr>
              <a:t>sychostimulants 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       Certains non répondants 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       Multiples </a:t>
            </a:r>
            <a:r>
              <a:rPr lang="fr-CA" sz="2400" b="1" dirty="0" smtClean="0">
                <a:solidFill>
                  <a:srgbClr val="C00000"/>
                </a:solidFill>
              </a:rPr>
              <a:t>effets 2</a:t>
            </a:r>
            <a:r>
              <a:rPr lang="fr-CA" sz="2400" b="1" baseline="30000" dirty="0" smtClean="0">
                <a:solidFill>
                  <a:srgbClr val="C00000"/>
                </a:solidFill>
              </a:rPr>
              <a:t>e</a:t>
            </a:r>
            <a:r>
              <a:rPr lang="fr-CA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charset="2"/>
              <a:buChar char="v"/>
            </a:pPr>
            <a:r>
              <a:rPr lang="fr-CA" sz="2400" dirty="0" smtClean="0">
                <a:solidFill>
                  <a:schemeClr val="tx1"/>
                </a:solidFill>
              </a:rPr>
              <a:t>Facteurs de risque suspectés : </a:t>
            </a:r>
            <a:r>
              <a:rPr lang="fr-CA" sz="2400" b="1" dirty="0" smtClean="0">
                <a:solidFill>
                  <a:srgbClr val="C00000"/>
                </a:solidFill>
              </a:rPr>
              <a:t>Prématurité, petit poids à la naissance, ATCD familiaux, exposition in utero (tabac, alcool)</a:t>
            </a:r>
            <a:r>
              <a:rPr lang="fr-CA" b="1" dirty="0" smtClean="0">
                <a:solidFill>
                  <a:schemeClr val="tx1"/>
                </a:solidFill>
              </a:rPr>
              <a:t/>
            </a:r>
            <a:br>
              <a:rPr lang="fr-CA" b="1" dirty="0" smtClean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870202" y="971756"/>
            <a:ext cx="8897565" cy="15607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TDAH 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leil 1"/>
          <p:cNvSpPr/>
          <p:nvPr/>
        </p:nvSpPr>
        <p:spPr>
          <a:xfrm>
            <a:off x="983318" y="3054054"/>
            <a:ext cx="1511109" cy="139692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clair 5"/>
          <p:cNvSpPr/>
          <p:nvPr/>
        </p:nvSpPr>
        <p:spPr>
          <a:xfrm>
            <a:off x="2272552" y="4219999"/>
            <a:ext cx="497540" cy="71269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49821" y="5163670"/>
            <a:ext cx="2218765" cy="1292662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Peau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Vitamine D3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33" y="1504389"/>
            <a:ext cx="2420472" cy="107912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442446" y="1924939"/>
            <a:ext cx="27028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Alimentation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Vitamine D3, Vitamine D2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442446" y="1924939"/>
            <a:ext cx="45299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292973" y="2107393"/>
            <a:ext cx="3679454" cy="365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54789" y="1586385"/>
            <a:ext cx="2756646" cy="892552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Foie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1ere hydroxylation 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9432721" y="2581817"/>
            <a:ext cx="1" cy="266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685826" y="2798793"/>
            <a:ext cx="14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25 (OH) D </a:t>
            </a:r>
            <a:endParaRPr lang="fr-FR" sz="24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9418690" y="3268797"/>
            <a:ext cx="13448" cy="591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256494" y="3881445"/>
            <a:ext cx="2353235" cy="892552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Reins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2e hydroxylation </a:t>
            </a:r>
            <a:endParaRPr lang="fr-FR" sz="24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9405243" y="4869316"/>
            <a:ext cx="13447" cy="680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421803" y="5533932"/>
            <a:ext cx="402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1,25 – </a:t>
            </a:r>
            <a:r>
              <a:rPr lang="fr-FR" sz="2400" b="1" dirty="0" err="1" smtClean="0"/>
              <a:t>dihydroxy</a:t>
            </a:r>
            <a:r>
              <a:rPr lang="fr-FR" sz="2400" b="1" dirty="0" smtClean="0"/>
              <a:t>- vitamine D3</a:t>
            </a:r>
            <a:br>
              <a:rPr lang="fr-FR" sz="2400" b="1" dirty="0" smtClean="0"/>
            </a:br>
            <a:r>
              <a:rPr lang="fr-FR" sz="2400" b="1" dirty="0" smtClean="0"/>
              <a:t> (forme active) </a:t>
            </a:r>
            <a:endParaRPr lang="fr-FR" sz="2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949821" y="309282"/>
            <a:ext cx="8861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</a:t>
            </a:r>
            <a:r>
              <a:rPr lang="fr-F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itamine D </a:t>
            </a: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leil 1"/>
          <p:cNvSpPr/>
          <p:nvPr/>
        </p:nvSpPr>
        <p:spPr>
          <a:xfrm>
            <a:off x="983318" y="3054054"/>
            <a:ext cx="1511109" cy="139692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clair 5"/>
          <p:cNvSpPr/>
          <p:nvPr/>
        </p:nvSpPr>
        <p:spPr>
          <a:xfrm>
            <a:off x="2272552" y="4219999"/>
            <a:ext cx="497540" cy="71269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49821" y="5163670"/>
            <a:ext cx="2218765" cy="1292662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Peau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Vitamine D3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33" y="1504389"/>
            <a:ext cx="2420472" cy="107912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442446" y="1924939"/>
            <a:ext cx="27028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Alimentation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Vitamine D3, Vitamine D2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442446" y="1924939"/>
            <a:ext cx="45299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292973" y="2107393"/>
            <a:ext cx="3679454" cy="365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54789" y="1586385"/>
            <a:ext cx="2756646" cy="892552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Foie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1ere hydroxylation 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686800" y="2819615"/>
            <a:ext cx="14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25 (OH) D 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269936" y="3854952"/>
            <a:ext cx="2353235" cy="892552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Reins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2e hydroxylation </a:t>
            </a:r>
            <a:endParaRPr lang="fr-FR" sz="24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9433107" y="4853628"/>
            <a:ext cx="13447" cy="680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422774" y="5533932"/>
            <a:ext cx="402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1,25 – </a:t>
            </a:r>
            <a:r>
              <a:rPr lang="fr-FR" sz="2400" b="1" dirty="0" err="1" smtClean="0"/>
              <a:t>dihydroxy</a:t>
            </a:r>
            <a:r>
              <a:rPr lang="fr-FR" sz="2400" b="1" dirty="0" smtClean="0"/>
              <a:t>- vitamine D3</a:t>
            </a:r>
            <a:br>
              <a:rPr lang="fr-FR" sz="2400" b="1" dirty="0" smtClean="0"/>
            </a:br>
            <a:r>
              <a:rPr lang="fr-FR" sz="2400" b="1" dirty="0" smtClean="0"/>
              <a:t> (forme active) </a:t>
            </a:r>
            <a:endParaRPr lang="fr-FR" sz="2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949821" y="309282"/>
            <a:ext cx="8861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</a:t>
            </a:r>
            <a:r>
              <a:rPr lang="fr-F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itamine D </a:t>
            </a: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826184" y="2623244"/>
            <a:ext cx="3213847" cy="10623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8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acteurs influençant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3600" b="1" dirty="0">
                <a:solidFill>
                  <a:srgbClr val="FF0000"/>
                </a:solidFill>
              </a:rPr>
              <a:t>v</a:t>
            </a:r>
            <a:r>
              <a:rPr lang="fr-FR" sz="3600" b="1" dirty="0" smtClean="0">
                <a:solidFill>
                  <a:srgbClr val="FF0000"/>
                </a:solidFill>
              </a:rPr>
              <a:t>itamine D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1" y="2438400"/>
            <a:ext cx="3779334" cy="329332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2800" b="1" dirty="0" smtClean="0">
                <a:solidFill>
                  <a:srgbClr val="C00000"/>
                </a:solidFill>
              </a:rPr>
              <a:t>Exposition au soleil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400" dirty="0" smtClean="0">
                <a:solidFill>
                  <a:schemeClr val="tx1"/>
                </a:solidFill>
              </a:rPr>
              <a:t>-Écran solaire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-V</a:t>
            </a:r>
            <a:r>
              <a:rPr lang="fr-CA" sz="2400" dirty="0" err="1" smtClean="0">
                <a:solidFill>
                  <a:schemeClr val="tx1"/>
                </a:solidFill>
              </a:rPr>
              <a:t>êtements</a:t>
            </a:r>
            <a:r>
              <a:rPr lang="fr-CA" sz="2400" dirty="0" smtClean="0">
                <a:solidFill>
                  <a:schemeClr val="tx1"/>
                </a:solidFill>
              </a:rPr>
              <a:t> longs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-Situation géographique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-Pigmentation de la peau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-Pollution/nuages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-Moment du jour/de l’année </a:t>
            </a:r>
            <a:br>
              <a:rPr lang="fr-CA" sz="2400" dirty="0" smtClean="0">
                <a:solidFill>
                  <a:schemeClr val="tx1"/>
                </a:solidFill>
              </a:rPr>
            </a:br>
            <a:r>
              <a:rPr lang="fr-CA" sz="2400" dirty="0" smtClean="0">
                <a:solidFill>
                  <a:schemeClr val="tx1"/>
                </a:solidFill>
              </a:rPr>
              <a:t>-Institutionnalisation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713035" y="2438400"/>
            <a:ext cx="4991236" cy="3868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800" b="1" i="1" dirty="0" smtClean="0">
                <a:solidFill>
                  <a:srgbClr val="C00000"/>
                </a:solidFill>
              </a:rPr>
              <a:t>Apports alimentaires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400" dirty="0" smtClean="0">
                <a:solidFill>
                  <a:schemeClr val="tx1"/>
                </a:solidFill>
              </a:rPr>
              <a:t>-Malabsorption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-Suppléments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-Aliments riches en Vit D  </a:t>
            </a:r>
          </a:p>
          <a:p>
            <a:pPr>
              <a:buFont typeface="Wingdings" charset="2"/>
              <a:buChar char="v"/>
            </a:pPr>
            <a:r>
              <a:rPr lang="fr-FR" sz="2800" b="1" dirty="0" smtClean="0">
                <a:solidFill>
                  <a:srgbClr val="C00000"/>
                </a:solidFill>
              </a:rPr>
              <a:t>Masse corporelle </a:t>
            </a:r>
          </a:p>
          <a:p>
            <a:pPr>
              <a:buFont typeface="Wingdings" charset="2"/>
              <a:buChar char="v"/>
            </a:pPr>
            <a:r>
              <a:rPr lang="fr-FR" sz="2800" b="1" dirty="0" smtClean="0">
                <a:solidFill>
                  <a:srgbClr val="C00000"/>
                </a:solidFill>
              </a:rPr>
              <a:t>Médication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400" dirty="0" smtClean="0">
                <a:solidFill>
                  <a:schemeClr val="tx1"/>
                </a:solidFill>
              </a:rPr>
              <a:t>-Anticonvulsivants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Niveau optimal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26655"/>
              </p:ext>
            </p:extLst>
          </p:nvPr>
        </p:nvGraphicFramePr>
        <p:xfrm>
          <a:off x="980661" y="2305876"/>
          <a:ext cx="10424204" cy="339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51"/>
                <a:gridCol w="2606051"/>
                <a:gridCol w="2606051"/>
                <a:gridCol w="2606051"/>
              </a:tblGrid>
              <a:tr h="1683874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(25)OH D 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Canadian </a:t>
                      </a:r>
                      <a:br>
                        <a:rPr lang="fr-FR" sz="2800" dirty="0" smtClean="0"/>
                      </a:br>
                      <a:r>
                        <a:rPr lang="fr-FR" sz="2800" dirty="0" err="1" smtClean="0"/>
                        <a:t>Pediatrics</a:t>
                      </a:r>
                      <a:r>
                        <a:rPr lang="fr-FR" sz="2800" dirty="0" smtClean="0"/>
                        <a:t> </a:t>
                      </a:r>
                      <a:br>
                        <a:rPr lang="fr-FR" sz="2800" dirty="0" smtClean="0"/>
                      </a:br>
                      <a:r>
                        <a:rPr lang="fr-FR" sz="2800" dirty="0" smtClean="0"/>
                        <a:t>Society</a:t>
                      </a:r>
                      <a:r>
                        <a:rPr lang="fr-FR" sz="2800" baseline="0" dirty="0" smtClean="0"/>
                        <a:t>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Consensus </a:t>
                      </a:r>
                      <a:br>
                        <a:rPr lang="fr-FR" sz="3200" dirty="0" smtClean="0"/>
                      </a:br>
                      <a:r>
                        <a:rPr lang="fr-FR" sz="3200" dirty="0" smtClean="0"/>
                        <a:t>Global</a:t>
                      </a:r>
                      <a:br>
                        <a:rPr lang="fr-FR" sz="3200" dirty="0" smtClean="0"/>
                      </a:br>
                      <a:r>
                        <a:rPr lang="fr-FR" sz="3200" dirty="0" smtClean="0"/>
                        <a:t>2016 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National</a:t>
                      </a:r>
                      <a:br>
                        <a:rPr lang="fr-FR" sz="2800" dirty="0" smtClean="0"/>
                      </a:br>
                      <a:r>
                        <a:rPr lang="fr-FR" sz="2800" dirty="0" smtClean="0"/>
                        <a:t>Institutes</a:t>
                      </a:r>
                      <a:br>
                        <a:rPr lang="fr-FR" sz="2800" dirty="0" smtClean="0"/>
                      </a:br>
                      <a:r>
                        <a:rPr lang="fr-FR" sz="2800" dirty="0" smtClean="0"/>
                        <a:t>of</a:t>
                      </a:r>
                      <a:r>
                        <a:rPr lang="fr-FR" sz="2800" baseline="0" dirty="0" smtClean="0"/>
                        <a:t> </a:t>
                      </a:r>
                      <a:r>
                        <a:rPr lang="fr-FR" sz="2800" baseline="0" dirty="0" err="1" smtClean="0"/>
                        <a:t>Health</a:t>
                      </a:r>
                      <a:r>
                        <a:rPr lang="fr-FR" sz="2800" baseline="0" dirty="0" smtClean="0"/>
                        <a:t> (NIH)</a:t>
                      </a:r>
                      <a:r>
                        <a:rPr lang="fr-FR" sz="2800" dirty="0" smtClean="0"/>
                        <a:t> </a:t>
                      </a:r>
                      <a:endParaRPr lang="fr-FR" sz="2800" dirty="0"/>
                    </a:p>
                  </a:txBody>
                  <a:tcPr/>
                </a:tc>
              </a:tr>
              <a:tr h="170868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Niveau optimal</a:t>
                      </a:r>
                      <a:r>
                        <a:rPr lang="fr-FR" sz="2800" baseline="0" dirty="0" smtClean="0"/>
                        <a:t> </a:t>
                      </a:r>
                      <a:br>
                        <a:rPr lang="fr-FR" sz="2800" baseline="0" dirty="0" smtClean="0"/>
                      </a:br>
                      <a:r>
                        <a:rPr lang="fr-FR" sz="2800" baseline="0" dirty="0" smtClean="0"/>
                        <a:t>  (</a:t>
                      </a:r>
                      <a:r>
                        <a:rPr lang="fr-FR" sz="2800" baseline="0" dirty="0" err="1" smtClean="0"/>
                        <a:t>nmol</a:t>
                      </a:r>
                      <a:r>
                        <a:rPr lang="fr-FR" sz="2800" baseline="0" dirty="0" smtClean="0"/>
                        <a:t>/L)</a:t>
                      </a:r>
                      <a:br>
                        <a:rPr lang="fr-FR" sz="2800" baseline="0" dirty="0" smtClean="0"/>
                      </a:br>
                      <a:r>
                        <a:rPr lang="fr-FR" sz="2800" baseline="0" dirty="0" smtClean="0"/>
                        <a:t>  (</a:t>
                      </a:r>
                      <a:r>
                        <a:rPr lang="fr-FR" sz="2800" baseline="0" dirty="0" err="1" smtClean="0"/>
                        <a:t>ng</a:t>
                      </a:r>
                      <a:r>
                        <a:rPr lang="fr-FR" sz="2800" baseline="0" dirty="0" smtClean="0"/>
                        <a:t>/ml)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75-225 </a:t>
                      </a:r>
                      <a:br>
                        <a:rPr lang="fr-FR" sz="2800" dirty="0" smtClean="0"/>
                      </a:br>
                      <a:r>
                        <a:rPr lang="fr-FR" sz="2800" dirty="0" smtClean="0"/>
                        <a:t>30-90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50-250</a:t>
                      </a:r>
                      <a:br>
                        <a:rPr lang="fr-FR" sz="2800" dirty="0" smtClean="0"/>
                      </a:br>
                      <a:r>
                        <a:rPr lang="fr-FR" sz="2800" dirty="0" smtClean="0"/>
                        <a:t>20-100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50-125 </a:t>
                      </a:r>
                      <a:br>
                        <a:rPr lang="fr-FR" sz="2800" dirty="0" smtClean="0"/>
                      </a:br>
                      <a:r>
                        <a:rPr lang="fr-FR" sz="2800" dirty="0" smtClean="0"/>
                        <a:t>20-50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6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59106" y="509324"/>
            <a:ext cx="929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fr-CA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ôpital</a:t>
            </a:r>
            <a:r>
              <a:rPr lang="fr-C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Maisonneuve-Rosemont</a:t>
            </a:r>
            <a:endParaRPr lang="fr-F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07111"/>
              </p:ext>
            </p:extLst>
          </p:nvPr>
        </p:nvGraphicFramePr>
        <p:xfrm>
          <a:off x="2245660" y="1496108"/>
          <a:ext cx="9305364" cy="46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788"/>
                <a:gridCol w="3101788"/>
                <a:gridCol w="3101788"/>
              </a:tblGrid>
              <a:tr h="647297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Âge (H</a:t>
                      </a:r>
                      <a:r>
                        <a:rPr lang="fr-CA" sz="2400" baseline="0" dirty="0" smtClean="0"/>
                        <a:t> &amp; F 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25(OH)D</a:t>
                      </a:r>
                      <a:r>
                        <a:rPr lang="fr-FR" sz="2400" baseline="0" dirty="0" smtClean="0"/>
                        <a:t>  (</a:t>
                      </a:r>
                      <a:r>
                        <a:rPr lang="fr-FR" sz="2400" baseline="0" dirty="0" err="1" smtClean="0"/>
                        <a:t>mmol</a:t>
                      </a:r>
                      <a:r>
                        <a:rPr lang="fr-FR" sz="2400" baseline="0" dirty="0" smtClean="0"/>
                        <a:t>/L) *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25(OH)D</a:t>
                      </a:r>
                      <a:r>
                        <a:rPr lang="fr-FR" sz="2400" baseline="0" dirty="0" smtClean="0"/>
                        <a:t> (</a:t>
                      </a:r>
                      <a:r>
                        <a:rPr lang="fr-FR" sz="2400" baseline="0" dirty="0" err="1" smtClean="0"/>
                        <a:t>ng</a:t>
                      </a:r>
                      <a:r>
                        <a:rPr lang="fr-FR" sz="2400" baseline="0" dirty="0" smtClean="0"/>
                        <a:t>/ml) *</a:t>
                      </a:r>
                      <a:endParaRPr lang="fr-FR" sz="2400" dirty="0"/>
                    </a:p>
                  </a:txBody>
                  <a:tcPr/>
                </a:tc>
              </a:tr>
              <a:tr h="647297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fr-FR" sz="2400" baseline="0" dirty="0" smtClean="0"/>
                        <a:t> 15 jours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4.3 - 85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1.7 - 34</a:t>
                      </a:r>
                      <a:endParaRPr lang="fr-FR" sz="2400" dirty="0"/>
                    </a:p>
                  </a:txBody>
                  <a:tcPr/>
                </a:tc>
              </a:tr>
              <a:tr h="647297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15 jours – 3 mois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15.4 – 101.2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6.1</a:t>
                      </a:r>
                      <a:r>
                        <a:rPr lang="fr-FR" sz="2400" baseline="0" dirty="0" smtClean="0"/>
                        <a:t> – 40.48</a:t>
                      </a:r>
                      <a:endParaRPr lang="fr-FR" sz="2400" dirty="0"/>
                    </a:p>
                  </a:txBody>
                  <a:tcPr/>
                </a:tc>
              </a:tr>
              <a:tr h="647297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 mois</a:t>
                      </a:r>
                      <a:r>
                        <a:rPr lang="fr-FR" sz="2400" baseline="0" dirty="0" smtClean="0"/>
                        <a:t> – 1 an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17.3 – 118.2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6.9 – 47.3</a:t>
                      </a:r>
                      <a:endParaRPr lang="fr-FR" sz="2400" dirty="0"/>
                    </a:p>
                  </a:txBody>
                  <a:tcPr/>
                </a:tc>
              </a:tr>
              <a:tr h="647297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 an – 9 ans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33.1 – 137.2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13.2 –</a:t>
                      </a:r>
                      <a:r>
                        <a:rPr lang="fr-FR" sz="2400" baseline="0" dirty="0" smtClean="0"/>
                        <a:t> 54.9</a:t>
                      </a:r>
                      <a:endParaRPr lang="fr-FR" sz="2400" dirty="0"/>
                    </a:p>
                  </a:txBody>
                  <a:tcPr/>
                </a:tc>
              </a:tr>
              <a:tr h="718061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 ans – 14 ans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31.7 – 116.3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12.68 – 46.52</a:t>
                      </a:r>
                      <a:endParaRPr lang="fr-FR" sz="2400" dirty="0"/>
                    </a:p>
                  </a:txBody>
                  <a:tcPr/>
                </a:tc>
              </a:tr>
              <a:tr h="718061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14 ans – 19 ans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12 – 105.8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4.8 – 42.3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2151140" y="3951681"/>
            <a:ext cx="8350623" cy="209774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88696" y="6293224"/>
            <a:ext cx="426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* Par </a:t>
            </a:r>
            <a:r>
              <a:rPr lang="fr-FR" sz="2400" b="1" dirty="0" err="1" smtClean="0"/>
              <a:t>immunoluminométrie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622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À plume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À plumes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À plum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35510</TotalTime>
  <Words>1097</Words>
  <Application>Microsoft Office PowerPoint</Application>
  <PresentationFormat>Grand écran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MingLiU</vt:lpstr>
      <vt:lpstr>Apple Color Emoji</vt:lpstr>
      <vt:lpstr>Calibri</vt:lpstr>
      <vt:lpstr>Century Schoolbook</vt:lpstr>
      <vt:lpstr>Corbel</vt:lpstr>
      <vt:lpstr>Courier New</vt:lpstr>
      <vt:lpstr>Times New Roman</vt:lpstr>
      <vt:lpstr>Wingdings</vt:lpstr>
      <vt:lpstr>À plumes</vt:lpstr>
      <vt:lpstr>Y a-t-il une association entre le déficit en vitamine D et le TDAH?  </vt:lpstr>
      <vt:lpstr>Plan de la présentation</vt:lpstr>
      <vt:lpstr>Mise en situation </vt:lpstr>
      <vt:lpstr>TDAH  </vt:lpstr>
      <vt:lpstr>Présentation PowerPoint</vt:lpstr>
      <vt:lpstr>Présentation PowerPoint</vt:lpstr>
      <vt:lpstr>Facteurs influençant vitamine D</vt:lpstr>
      <vt:lpstr>Niveau optimal </vt:lpstr>
      <vt:lpstr>Présentation PowerPoint</vt:lpstr>
      <vt:lpstr>Apport nutritionnel recommandé </vt:lpstr>
      <vt:lpstr>Question clinique </vt:lpstr>
      <vt:lpstr>Méthodologie </vt:lpstr>
      <vt:lpstr>Méthodologie </vt:lpstr>
      <vt:lpstr>Présentation PowerPoint</vt:lpstr>
      <vt:lpstr>Présentation PowerPoint</vt:lpstr>
      <vt:lpstr>Présentation PowerPoint</vt:lpstr>
      <vt:lpstr>Protocole étude</vt:lpstr>
      <vt:lpstr>Présentation PowerPoint</vt:lpstr>
      <vt:lpstr>Présentation PowerPoint</vt:lpstr>
      <vt:lpstr>Plausibilité biologique </vt:lpstr>
      <vt:lpstr>Critères évaluation cas témoins</vt:lpstr>
      <vt:lpstr>Présentation PowerPoint</vt:lpstr>
      <vt:lpstr>Évaluation des études </vt:lpstr>
      <vt:lpstr>Présentation PowerPoint</vt:lpstr>
      <vt:lpstr>Essai clinique randomisé</vt:lpstr>
      <vt:lpstr>Essai clinique randomisé</vt:lpstr>
      <vt:lpstr>Conclusion</vt:lpstr>
      <vt:lpstr>Questions?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entre TDAH et Vitamine D</dc:title>
  <dc:creator>Émilie Auger</dc:creator>
  <cp:lastModifiedBy>Dagenais Danielle</cp:lastModifiedBy>
  <cp:revision>143</cp:revision>
  <dcterms:created xsi:type="dcterms:W3CDTF">2017-04-06T21:53:53Z</dcterms:created>
  <dcterms:modified xsi:type="dcterms:W3CDTF">2017-05-30T14:58:20Z</dcterms:modified>
</cp:coreProperties>
</file>