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64" r:id="rId3"/>
    <p:sldId id="273" r:id="rId4"/>
    <p:sldId id="259" r:id="rId5"/>
    <p:sldId id="260" r:id="rId6"/>
    <p:sldId id="257" r:id="rId7"/>
    <p:sldId id="261" r:id="rId8"/>
    <p:sldId id="262" r:id="rId9"/>
    <p:sldId id="263" r:id="rId10"/>
    <p:sldId id="274" r:id="rId11"/>
    <p:sldId id="265" r:id="rId12"/>
    <p:sldId id="266" r:id="rId13"/>
    <p:sldId id="267" r:id="rId14"/>
    <p:sldId id="268" r:id="rId15"/>
    <p:sldId id="270" r:id="rId16"/>
    <p:sldId id="275" r:id="rId17"/>
    <p:sldId id="276" r:id="rId18"/>
    <p:sldId id="271"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CCCF"/>
    <a:srgbClr val="F4E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5"/>
    <p:restoredTop sz="79459"/>
  </p:normalViewPr>
  <p:slideViewPr>
    <p:cSldViewPr snapToGrid="0" snapToObjects="1">
      <p:cViewPr varScale="1">
        <p:scale>
          <a:sx n="73" d="100"/>
          <a:sy n="73" d="100"/>
        </p:scale>
        <p:origin x="56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dominiqueriendeau\Desktop\R2\E&#769;rudition\Recueil-des-donne&#769;es.26-avril-20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dominiqueriendeau\Desktop\R2\E&#769;rudition\Recueil-des-donne&#769;es.26-avril-201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dominiqueriendeau\Desktop\R2\E&#769;rudition\Recueil-des-donne&#769;es.26-avril-201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dominiqueriendeau\Desktop\R2\E&#769;rudition\Recueil-des-donne&#769;es.26-avril-2017.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dominiqueriendeau\Desktop\R2\E&#769;rudition\Recueil-des-donne&#769;es.26-avril-2017.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sng" baseline="0" dirty="0" smtClean="0">
                <a:effectLst/>
              </a:rPr>
              <a:t>Graphique 1.1</a:t>
            </a:r>
          </a:p>
          <a:p>
            <a:pPr>
              <a:defRPr/>
            </a:pPr>
            <a:r>
              <a:rPr lang="fr-FR" sz="1400" b="0" i="0" baseline="0" dirty="0" smtClean="0">
                <a:effectLst/>
              </a:rPr>
              <a:t>Temps </a:t>
            </a:r>
            <a:r>
              <a:rPr lang="fr-FR" sz="1400" b="0" i="0" baseline="0" dirty="0">
                <a:effectLst/>
              </a:rPr>
              <a:t>accordé aux patients qui consultent à l'urgence ambulatoire du CHAUR</a:t>
            </a:r>
            <a:endParaRPr lang="fr-FR" sz="14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Feuil2!$Y$19</c:f>
              <c:strCache>
                <c:ptCount val="1"/>
                <c:pt idx="0">
                  <c:v>Minimum</c:v>
                </c:pt>
              </c:strCache>
            </c:strRef>
          </c:tx>
          <c:spPr>
            <a:solidFill>
              <a:srgbClr val="00B050"/>
            </a:solidFill>
            <a:ln>
              <a:noFill/>
            </a:ln>
            <a:effectLst/>
            <a:sp3d/>
          </c:spPr>
          <c:invertIfNegative val="0"/>
          <c:cat>
            <c:strRef>
              <c:f>Feuil2!$X$20:$X$25</c:f>
              <c:strCache>
                <c:ptCount val="6"/>
                <c:pt idx="0">
                  <c:v>&lt; 10</c:v>
                </c:pt>
                <c:pt idx="1">
                  <c:v>10 à 20</c:v>
                </c:pt>
                <c:pt idx="2">
                  <c:v>20 à 30</c:v>
                </c:pt>
                <c:pt idx="3">
                  <c:v>30 à 45</c:v>
                </c:pt>
                <c:pt idx="4">
                  <c:v>45 à 60</c:v>
                </c:pt>
                <c:pt idx="5">
                  <c:v>&gt; 60</c:v>
                </c:pt>
              </c:strCache>
            </c:strRef>
          </c:cat>
          <c:val>
            <c:numRef>
              <c:f>Feuil2!$Y$20:$Y$25</c:f>
              <c:numCache>
                <c:formatCode>General</c:formatCode>
                <c:ptCount val="6"/>
                <c:pt idx="0">
                  <c:v>11</c:v>
                </c:pt>
                <c:pt idx="1">
                  <c:v>2</c:v>
                </c:pt>
                <c:pt idx="2">
                  <c:v>0</c:v>
                </c:pt>
                <c:pt idx="3">
                  <c:v>0</c:v>
                </c:pt>
                <c:pt idx="4">
                  <c:v>0</c:v>
                </c:pt>
                <c:pt idx="5">
                  <c:v>0</c:v>
                </c:pt>
              </c:numCache>
            </c:numRef>
          </c:val>
        </c:ser>
        <c:ser>
          <c:idx val="1"/>
          <c:order val="1"/>
          <c:tx>
            <c:strRef>
              <c:f>Feuil2!$Z$19</c:f>
              <c:strCache>
                <c:ptCount val="1"/>
                <c:pt idx="0">
                  <c:v>Moyen</c:v>
                </c:pt>
              </c:strCache>
            </c:strRef>
          </c:tx>
          <c:spPr>
            <a:solidFill>
              <a:srgbClr val="FFFF00"/>
            </a:solidFill>
            <a:ln>
              <a:noFill/>
            </a:ln>
            <a:effectLst/>
            <a:sp3d/>
          </c:spPr>
          <c:invertIfNegative val="0"/>
          <c:cat>
            <c:strRef>
              <c:f>Feuil2!$X$20:$X$25</c:f>
              <c:strCache>
                <c:ptCount val="6"/>
                <c:pt idx="0">
                  <c:v>&lt; 10</c:v>
                </c:pt>
                <c:pt idx="1">
                  <c:v>10 à 20</c:v>
                </c:pt>
                <c:pt idx="2">
                  <c:v>20 à 30</c:v>
                </c:pt>
                <c:pt idx="3">
                  <c:v>30 à 45</c:v>
                </c:pt>
                <c:pt idx="4">
                  <c:v>45 à 60</c:v>
                </c:pt>
                <c:pt idx="5">
                  <c:v>&gt; 60</c:v>
                </c:pt>
              </c:strCache>
            </c:strRef>
          </c:cat>
          <c:val>
            <c:numRef>
              <c:f>Feuil2!$Z$20:$Z$25</c:f>
              <c:numCache>
                <c:formatCode>General</c:formatCode>
                <c:ptCount val="6"/>
                <c:pt idx="0">
                  <c:v>0</c:v>
                </c:pt>
                <c:pt idx="1">
                  <c:v>13</c:v>
                </c:pt>
                <c:pt idx="2">
                  <c:v>1</c:v>
                </c:pt>
                <c:pt idx="3">
                  <c:v>0</c:v>
                </c:pt>
                <c:pt idx="4">
                  <c:v>0</c:v>
                </c:pt>
                <c:pt idx="5">
                  <c:v>0</c:v>
                </c:pt>
              </c:numCache>
            </c:numRef>
          </c:val>
        </c:ser>
        <c:ser>
          <c:idx val="2"/>
          <c:order val="2"/>
          <c:tx>
            <c:strRef>
              <c:f>Feuil2!$AA$19</c:f>
              <c:strCache>
                <c:ptCount val="1"/>
                <c:pt idx="0">
                  <c:v>Maximum</c:v>
                </c:pt>
              </c:strCache>
            </c:strRef>
          </c:tx>
          <c:spPr>
            <a:solidFill>
              <a:srgbClr val="FF0000"/>
            </a:solidFill>
            <a:ln>
              <a:noFill/>
            </a:ln>
            <a:effectLst/>
            <a:sp3d/>
          </c:spPr>
          <c:invertIfNegative val="0"/>
          <c:cat>
            <c:strRef>
              <c:f>Feuil2!$X$20:$X$25</c:f>
              <c:strCache>
                <c:ptCount val="6"/>
                <c:pt idx="0">
                  <c:v>&lt; 10</c:v>
                </c:pt>
                <c:pt idx="1">
                  <c:v>10 à 20</c:v>
                </c:pt>
                <c:pt idx="2">
                  <c:v>20 à 30</c:v>
                </c:pt>
                <c:pt idx="3">
                  <c:v>30 à 45</c:v>
                </c:pt>
                <c:pt idx="4">
                  <c:v>45 à 60</c:v>
                </c:pt>
                <c:pt idx="5">
                  <c:v>&gt; 60</c:v>
                </c:pt>
              </c:strCache>
            </c:strRef>
          </c:cat>
          <c:val>
            <c:numRef>
              <c:f>Feuil2!$AA$20:$AA$25</c:f>
              <c:numCache>
                <c:formatCode>General</c:formatCode>
                <c:ptCount val="6"/>
                <c:pt idx="0">
                  <c:v>0</c:v>
                </c:pt>
                <c:pt idx="1">
                  <c:v>0</c:v>
                </c:pt>
                <c:pt idx="2">
                  <c:v>5</c:v>
                </c:pt>
                <c:pt idx="3">
                  <c:v>6</c:v>
                </c:pt>
                <c:pt idx="4">
                  <c:v>3</c:v>
                </c:pt>
                <c:pt idx="5">
                  <c:v>0</c:v>
                </c:pt>
              </c:numCache>
            </c:numRef>
          </c:val>
        </c:ser>
        <c:dLbls>
          <c:showLegendKey val="0"/>
          <c:showVal val="0"/>
          <c:showCatName val="0"/>
          <c:showSerName val="0"/>
          <c:showPercent val="0"/>
          <c:showBubbleSize val="0"/>
        </c:dLbls>
        <c:gapWidth val="150"/>
        <c:shape val="box"/>
        <c:axId val="139497528"/>
        <c:axId val="139497920"/>
        <c:axId val="0"/>
      </c:bar3DChart>
      <c:catAx>
        <c:axId val="139497528"/>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fr-FR" sz="1100"/>
                  <a:t>Durée de la prise en charge (minutes)</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139497920"/>
        <c:crosses val="autoZero"/>
        <c:auto val="1"/>
        <c:lblAlgn val="ctr"/>
        <c:lblOffset val="100"/>
        <c:noMultiLvlLbl val="0"/>
      </c:catAx>
      <c:valAx>
        <c:axId val="139497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fr-FR" sz="1100"/>
                  <a:t>Nombre de médecin</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9497528"/>
        <c:crosses val="autoZero"/>
        <c:crossBetween val="between"/>
      </c:valAx>
      <c:spPr>
        <a:noFill/>
        <a:ln>
          <a:noFill/>
        </a:ln>
        <a:effectLst/>
      </c:spPr>
    </c:plotArea>
    <c:legend>
      <c:legendPos val="b"/>
      <c:layout>
        <c:manualLayout>
          <c:xMode val="edge"/>
          <c:yMode val="edge"/>
          <c:x val="0.33412684151428601"/>
          <c:y val="0.94269207910192698"/>
          <c:w val="0.32729346157790601"/>
          <c:h val="5.730792089807339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u="sng" dirty="0" smtClean="0"/>
              <a:t>Graphique 1.2</a:t>
            </a:r>
          </a:p>
          <a:p>
            <a:pPr>
              <a:defRPr/>
            </a:pPr>
            <a:r>
              <a:rPr lang="fr-FR" dirty="0" smtClean="0"/>
              <a:t>Temps</a:t>
            </a:r>
            <a:r>
              <a:rPr lang="fr-FR" baseline="0" dirty="0" smtClean="0"/>
              <a:t> </a:t>
            </a:r>
            <a:r>
              <a:rPr lang="fr-FR" baseline="0" dirty="0"/>
              <a:t>accordé aux victimes d'agression sexuelle à l'urgence ambulatoire du CHAUR</a:t>
            </a:r>
            <a:endParaRPr lang="fr-FR"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Feuil2!$AY$19</c:f>
              <c:strCache>
                <c:ptCount val="1"/>
                <c:pt idx="0">
                  <c:v>Minimum</c:v>
                </c:pt>
              </c:strCache>
            </c:strRef>
          </c:tx>
          <c:spPr>
            <a:solidFill>
              <a:srgbClr val="00B050"/>
            </a:solidFill>
            <a:ln>
              <a:noFill/>
            </a:ln>
            <a:effectLst/>
            <a:sp3d>
              <a:contourClr>
                <a:srgbClr val="00B050"/>
              </a:contourClr>
            </a:sp3d>
          </c:spPr>
          <c:invertIfNegative val="0"/>
          <c:cat>
            <c:strRef>
              <c:f>Feuil2!$AX$20:$AX$25</c:f>
              <c:strCache>
                <c:ptCount val="6"/>
                <c:pt idx="0">
                  <c:v>&lt; 10</c:v>
                </c:pt>
                <c:pt idx="1">
                  <c:v>10 à 20</c:v>
                </c:pt>
                <c:pt idx="2">
                  <c:v>20 à 30</c:v>
                </c:pt>
                <c:pt idx="3">
                  <c:v>30 à 45</c:v>
                </c:pt>
                <c:pt idx="4">
                  <c:v>45 à 60</c:v>
                </c:pt>
                <c:pt idx="5">
                  <c:v>&gt; 60</c:v>
                </c:pt>
              </c:strCache>
            </c:strRef>
          </c:cat>
          <c:val>
            <c:numRef>
              <c:f>Feuil2!$AY$20:$AY$25</c:f>
              <c:numCache>
                <c:formatCode>General</c:formatCode>
                <c:ptCount val="6"/>
                <c:pt idx="0">
                  <c:v>0</c:v>
                </c:pt>
                <c:pt idx="1">
                  <c:v>3</c:v>
                </c:pt>
                <c:pt idx="2">
                  <c:v>5</c:v>
                </c:pt>
                <c:pt idx="3">
                  <c:v>4</c:v>
                </c:pt>
                <c:pt idx="4">
                  <c:v>1</c:v>
                </c:pt>
                <c:pt idx="5">
                  <c:v>0</c:v>
                </c:pt>
              </c:numCache>
            </c:numRef>
          </c:val>
        </c:ser>
        <c:ser>
          <c:idx val="1"/>
          <c:order val="1"/>
          <c:tx>
            <c:strRef>
              <c:f>Feuil2!$AZ$19</c:f>
              <c:strCache>
                <c:ptCount val="1"/>
                <c:pt idx="0">
                  <c:v>Moyen</c:v>
                </c:pt>
              </c:strCache>
            </c:strRef>
          </c:tx>
          <c:spPr>
            <a:solidFill>
              <a:srgbClr val="FFFF00"/>
            </a:solidFill>
            <a:ln>
              <a:noFill/>
            </a:ln>
            <a:effectLst/>
            <a:sp3d/>
          </c:spPr>
          <c:invertIfNegative val="0"/>
          <c:cat>
            <c:strRef>
              <c:f>Feuil2!$AX$20:$AX$25</c:f>
              <c:strCache>
                <c:ptCount val="6"/>
                <c:pt idx="0">
                  <c:v>&lt; 10</c:v>
                </c:pt>
                <c:pt idx="1">
                  <c:v>10 à 20</c:v>
                </c:pt>
                <c:pt idx="2">
                  <c:v>20 à 30</c:v>
                </c:pt>
                <c:pt idx="3">
                  <c:v>30 à 45</c:v>
                </c:pt>
                <c:pt idx="4">
                  <c:v>45 à 60</c:v>
                </c:pt>
                <c:pt idx="5">
                  <c:v>&gt; 60</c:v>
                </c:pt>
              </c:strCache>
            </c:strRef>
          </c:cat>
          <c:val>
            <c:numRef>
              <c:f>Feuil2!$AZ$20:$AZ$25</c:f>
              <c:numCache>
                <c:formatCode>General</c:formatCode>
                <c:ptCount val="6"/>
                <c:pt idx="0">
                  <c:v>0</c:v>
                </c:pt>
                <c:pt idx="1">
                  <c:v>1</c:v>
                </c:pt>
                <c:pt idx="2">
                  <c:v>2</c:v>
                </c:pt>
                <c:pt idx="3">
                  <c:v>6</c:v>
                </c:pt>
                <c:pt idx="4">
                  <c:v>5</c:v>
                </c:pt>
                <c:pt idx="5">
                  <c:v>0</c:v>
                </c:pt>
              </c:numCache>
            </c:numRef>
          </c:val>
        </c:ser>
        <c:ser>
          <c:idx val="2"/>
          <c:order val="2"/>
          <c:tx>
            <c:strRef>
              <c:f>Feuil2!$BA$19</c:f>
              <c:strCache>
                <c:ptCount val="1"/>
                <c:pt idx="0">
                  <c:v>Maximum</c:v>
                </c:pt>
              </c:strCache>
            </c:strRef>
          </c:tx>
          <c:spPr>
            <a:solidFill>
              <a:srgbClr val="FF0000"/>
            </a:solidFill>
            <a:ln>
              <a:noFill/>
            </a:ln>
            <a:effectLst/>
            <a:sp3d/>
          </c:spPr>
          <c:invertIfNegative val="0"/>
          <c:cat>
            <c:strRef>
              <c:f>Feuil2!$AX$20:$AX$25</c:f>
              <c:strCache>
                <c:ptCount val="6"/>
                <c:pt idx="0">
                  <c:v>&lt; 10</c:v>
                </c:pt>
                <c:pt idx="1">
                  <c:v>10 à 20</c:v>
                </c:pt>
                <c:pt idx="2">
                  <c:v>20 à 30</c:v>
                </c:pt>
                <c:pt idx="3">
                  <c:v>30 à 45</c:v>
                </c:pt>
                <c:pt idx="4">
                  <c:v>45 à 60</c:v>
                </c:pt>
                <c:pt idx="5">
                  <c:v>&gt; 60</c:v>
                </c:pt>
              </c:strCache>
            </c:strRef>
          </c:cat>
          <c:val>
            <c:numRef>
              <c:f>Feuil2!$BA$20:$BA$25</c:f>
              <c:numCache>
                <c:formatCode>General</c:formatCode>
                <c:ptCount val="6"/>
                <c:pt idx="0">
                  <c:v>0</c:v>
                </c:pt>
                <c:pt idx="1">
                  <c:v>0</c:v>
                </c:pt>
                <c:pt idx="2">
                  <c:v>0</c:v>
                </c:pt>
                <c:pt idx="3">
                  <c:v>3</c:v>
                </c:pt>
                <c:pt idx="4">
                  <c:v>5</c:v>
                </c:pt>
                <c:pt idx="5">
                  <c:v>5</c:v>
                </c:pt>
              </c:numCache>
            </c:numRef>
          </c:val>
        </c:ser>
        <c:dLbls>
          <c:showLegendKey val="0"/>
          <c:showVal val="0"/>
          <c:showCatName val="0"/>
          <c:showSerName val="0"/>
          <c:showPercent val="0"/>
          <c:showBubbleSize val="0"/>
        </c:dLbls>
        <c:gapWidth val="150"/>
        <c:shape val="box"/>
        <c:axId val="139855160"/>
        <c:axId val="140073512"/>
        <c:axId val="0"/>
      </c:bar3DChart>
      <c:catAx>
        <c:axId val="139855160"/>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fr-FR" sz="1100"/>
                  <a:t>Durée de la prise en charge (minutes)</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140073512"/>
        <c:crosses val="autoZero"/>
        <c:auto val="1"/>
        <c:lblAlgn val="ctr"/>
        <c:lblOffset val="100"/>
        <c:noMultiLvlLbl val="0"/>
      </c:catAx>
      <c:valAx>
        <c:axId val="140073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fr-FR" sz="1100"/>
                  <a:t>Nombre de médecin</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9855160"/>
        <c:crosses val="autoZero"/>
        <c:crossBetween val="between"/>
      </c:valAx>
      <c:spPr>
        <a:noFill/>
        <a:ln>
          <a:noFill/>
        </a:ln>
        <a:effectLst/>
      </c:spPr>
    </c:plotArea>
    <c:legend>
      <c:legendPos val="b"/>
      <c:layout>
        <c:manualLayout>
          <c:xMode val="edge"/>
          <c:yMode val="edge"/>
          <c:x val="0.28645048652695998"/>
          <c:y val="0.92814725525586395"/>
          <c:w val="0.42709886264217001"/>
          <c:h val="6.919605802881539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u="sng" dirty="0" smtClean="0"/>
              <a:t>Graphique 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cat>
            <c:strRef>
              <c:f>Feuil2!$BF$23:$BF$27</c:f>
              <c:strCache>
                <c:ptCount val="5"/>
                <c:pt idx="0">
                  <c:v>aucune</c:v>
                </c:pt>
                <c:pt idx="1">
                  <c:v>doctorat en médecine</c:v>
                </c:pt>
                <c:pt idx="2">
                  <c:v>auto-formation</c:v>
                </c:pt>
                <c:pt idx="3">
                  <c:v>par les pairs/collègues</c:v>
                </c:pt>
                <c:pt idx="4">
                  <c:v>formation spécifique</c:v>
                </c:pt>
              </c:strCache>
            </c:strRef>
          </c:cat>
          <c:val>
            <c:numRef>
              <c:f>Feuil2!$BG$23:$BG$27</c:f>
              <c:numCache>
                <c:formatCode>General</c:formatCode>
                <c:ptCount val="5"/>
                <c:pt idx="0">
                  <c:v>4</c:v>
                </c:pt>
                <c:pt idx="1">
                  <c:v>2</c:v>
                </c:pt>
                <c:pt idx="2">
                  <c:v>8</c:v>
                </c:pt>
                <c:pt idx="3">
                  <c:v>4</c:v>
                </c:pt>
                <c:pt idx="4">
                  <c:v>1</c:v>
                </c:pt>
              </c:numCache>
            </c:numRef>
          </c:val>
        </c:ser>
        <c:dLbls>
          <c:showLegendKey val="0"/>
          <c:showVal val="0"/>
          <c:showCatName val="0"/>
          <c:showSerName val="0"/>
          <c:showPercent val="0"/>
          <c:showBubbleSize val="0"/>
        </c:dLbls>
        <c:gapWidth val="219"/>
        <c:overlap val="-27"/>
        <c:axId val="140074296"/>
        <c:axId val="140074688"/>
      </c:barChart>
      <c:catAx>
        <c:axId val="140074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140074688"/>
        <c:crosses val="autoZero"/>
        <c:auto val="1"/>
        <c:lblAlgn val="ctr"/>
        <c:lblOffset val="100"/>
        <c:noMultiLvlLbl val="0"/>
      </c:catAx>
      <c:valAx>
        <c:axId val="140074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007429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Feuil2!$CC$22</c:f>
              <c:strCache>
                <c:ptCount val="1"/>
                <c:pt idx="0">
                  <c:v>niveau de satisfaction</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dPt>
          <c:dPt>
            <c:idx val="4"/>
            <c:bubble3D val="0"/>
            <c:spPr>
              <a:solidFill>
                <a:schemeClr val="accent3">
                  <a:lumMod val="60000"/>
                </a:schemeClr>
              </a:solidFill>
              <a:ln>
                <a:noFill/>
              </a:ln>
              <a:effectLst/>
              <a:scene3d>
                <a:camera prst="orthographicFront"/>
                <a:lightRig rig="brightRoom" dir="t"/>
              </a:scene3d>
              <a:sp3d prstMaterial="flat">
                <a:bevelT w="50800" h="101600" prst="angle"/>
                <a:contourClr>
                  <a:srgbClr val="000000"/>
                </a:contourClr>
              </a:sp3d>
            </c:spPr>
          </c:dPt>
          <c:dLbls>
            <c:dLbl>
              <c:idx val="0"/>
              <c:tx>
                <c:rich>
                  <a:bodyPr/>
                  <a:lstStyle/>
                  <a:p>
                    <a:r>
                      <a:rPr lang="fr-CA" dirty="0" smtClean="0"/>
                      <a:t>7%</a:t>
                    </a:r>
                    <a:endParaRPr lang="mr-IN" dirty="0"/>
                  </a:p>
                  <a:p>
                    <a:r>
                      <a:rPr lang="mr-IN" dirty="0"/>
                      <a:t>Non</a:t>
                    </a:r>
                  </a:p>
                </c:rich>
              </c:tx>
              <c:dLblPos val="inEnd"/>
              <c:showLegendKey val="0"/>
              <c:showVal val="0"/>
              <c:showCatName val="1"/>
              <c:showSerName val="0"/>
              <c:showPercent val="1"/>
              <c:showBubbleSize val="0"/>
              <c:extLst>
                <c:ext xmlns:c15="http://schemas.microsoft.com/office/drawing/2012/chart" uri="{CE6537A1-D6FC-4f65-9D91-7224C49458BB}"/>
              </c:extLst>
            </c:dLbl>
            <c:dLbl>
              <c:idx val="1"/>
              <c:tx>
                <c:rich>
                  <a:bodyPr/>
                  <a:lstStyle/>
                  <a:p>
                    <a:r>
                      <a:rPr lang="fr-CA" dirty="0" smtClean="0"/>
                      <a:t>43%</a:t>
                    </a:r>
                    <a:endParaRPr lang="mr-IN" dirty="0"/>
                  </a:p>
                  <a:p>
                    <a:r>
                      <a:rPr lang="mr-IN" dirty="0"/>
                      <a:t>Peu</a:t>
                    </a:r>
                  </a:p>
                </c:rich>
              </c:tx>
              <c:dLblPos val="inEnd"/>
              <c:showLegendKey val="0"/>
              <c:showVal val="0"/>
              <c:showCatName val="1"/>
              <c:showSerName val="0"/>
              <c:showPercent val="1"/>
              <c:showBubbleSize val="0"/>
              <c:extLst>
                <c:ext xmlns:c15="http://schemas.microsoft.com/office/drawing/2012/chart" uri="{CE6537A1-D6FC-4f65-9D91-7224C49458BB}"/>
              </c:extLst>
            </c:dLbl>
            <c:dLbl>
              <c:idx val="2"/>
              <c:tx>
                <c:rich>
                  <a:bodyPr/>
                  <a:lstStyle/>
                  <a:p>
                    <a:r>
                      <a:rPr lang="en-US" dirty="0" smtClean="0"/>
                      <a:t>36%</a:t>
                    </a:r>
                    <a:endParaRPr lang="en-US" dirty="0"/>
                  </a:p>
                  <a:p>
                    <a:r>
                      <a:rPr lang="en-US" dirty="0" err="1"/>
                      <a:t>Neutre</a:t>
                    </a:r>
                    <a:endParaRPr lang="en-US" dirty="0"/>
                  </a:p>
                </c:rich>
              </c:tx>
              <c:dLblPos val="inEnd"/>
              <c:showLegendKey val="0"/>
              <c:showVal val="0"/>
              <c:showCatName val="1"/>
              <c:showSerName val="0"/>
              <c:showPercent val="1"/>
              <c:showBubbleSize val="0"/>
              <c:extLst>
                <c:ext xmlns:c15="http://schemas.microsoft.com/office/drawing/2012/chart" uri="{CE6537A1-D6FC-4f65-9D91-7224C49458BB}"/>
              </c:extLst>
            </c:dLbl>
            <c:dLbl>
              <c:idx val="3"/>
              <c:tx>
                <c:rich>
                  <a:bodyPr/>
                  <a:lstStyle/>
                  <a:p>
                    <a:r>
                      <a:rPr lang="en-US" dirty="0" smtClean="0"/>
                      <a:t>14%</a:t>
                    </a:r>
                    <a:endParaRPr lang="en-US" dirty="0"/>
                  </a:p>
                  <a:p>
                    <a:r>
                      <a:rPr lang="en-US" dirty="0" err="1"/>
                      <a:t>En</a:t>
                    </a:r>
                    <a:r>
                      <a:rPr lang="en-US" dirty="0"/>
                      <a:t> </a:t>
                    </a:r>
                    <a:r>
                      <a:rPr lang="en-US" dirty="0" err="1"/>
                      <a:t>partie</a:t>
                    </a:r>
                    <a:endParaRPr lang="en-US" dirty="0"/>
                  </a:p>
                </c:rich>
              </c:tx>
              <c:dLblPos val="inEnd"/>
              <c:showLegendKey val="0"/>
              <c:showVal val="0"/>
              <c:showCatName val="1"/>
              <c:showSerName val="0"/>
              <c:showPercent val="1"/>
              <c:showBubbleSize val="0"/>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fr-FR"/>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Feuil2!$CD$21:$CH$21</c:f>
              <c:strCache>
                <c:ptCount val="5"/>
                <c:pt idx="0">
                  <c:v>Non</c:v>
                </c:pt>
                <c:pt idx="1">
                  <c:v>peu</c:v>
                </c:pt>
                <c:pt idx="2">
                  <c:v>neutre</c:v>
                </c:pt>
                <c:pt idx="3">
                  <c:v>en partie</c:v>
                </c:pt>
                <c:pt idx="4">
                  <c:v>oui</c:v>
                </c:pt>
              </c:strCache>
            </c:strRef>
          </c:cat>
          <c:val>
            <c:numRef>
              <c:f>Feuil2!$CD$22:$CH$22</c:f>
              <c:numCache>
                <c:formatCode>General</c:formatCode>
                <c:ptCount val="5"/>
                <c:pt idx="0">
                  <c:v>1</c:v>
                </c:pt>
                <c:pt idx="1">
                  <c:v>6</c:v>
                </c:pt>
                <c:pt idx="2">
                  <c:v>5</c:v>
                </c:pt>
                <c:pt idx="3">
                  <c:v>2</c:v>
                </c:pt>
                <c:pt idx="4">
                  <c:v>0</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Lbls>
            <c:dLbl>
              <c:idx val="0"/>
              <c:tx>
                <c:rich>
                  <a:bodyPr/>
                  <a:lstStyle/>
                  <a:p>
                    <a:r>
                      <a:rPr lang="mr-IN" dirty="0" smtClean="0"/>
                      <a:t>OUI</a:t>
                    </a:r>
                  </a:p>
                  <a:p>
                    <a:r>
                      <a:rPr lang="fr-CA" dirty="0" smtClean="0"/>
                      <a:t>79%</a:t>
                    </a:r>
                    <a:endParaRPr lang="fr-CA" dirty="0"/>
                  </a:p>
                </c:rich>
              </c:tx>
              <c:dLblPos val="inEnd"/>
              <c:showLegendKey val="0"/>
              <c:showVal val="0"/>
              <c:showCatName val="0"/>
              <c:showSerName val="0"/>
              <c:showPercent val="1"/>
              <c:showBubbleSize val="0"/>
              <c:extLst>
                <c:ext xmlns:c15="http://schemas.microsoft.com/office/drawing/2012/chart" uri="{CE6537A1-D6FC-4f65-9D91-7224C49458BB}"/>
              </c:extLst>
            </c:dLbl>
            <c:dLbl>
              <c:idx val="1"/>
              <c:tx>
                <c:rich>
                  <a:bodyPr/>
                  <a:lstStyle/>
                  <a:p>
                    <a:r>
                      <a:rPr lang="de-DE" dirty="0" smtClean="0"/>
                      <a:t>NON</a:t>
                    </a:r>
                  </a:p>
                  <a:p>
                    <a:r>
                      <a:rPr lang="de-DE" dirty="0" smtClean="0"/>
                      <a:t>21%</a:t>
                    </a:r>
                    <a:endParaRPr lang="fr-CA" dirty="0"/>
                  </a:p>
                </c:rich>
              </c:tx>
              <c:dLblPos val="inEnd"/>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Feuil2!$DD$22:$DD$23</c:f>
              <c:strCache>
                <c:ptCount val="2"/>
                <c:pt idx="0">
                  <c:v>oui</c:v>
                </c:pt>
                <c:pt idx="1">
                  <c:v>non</c:v>
                </c:pt>
              </c:strCache>
            </c:strRef>
          </c:cat>
          <c:val>
            <c:numRef>
              <c:f>Feuil2!$DE$22:$DE$23</c:f>
              <c:numCache>
                <c:formatCode>General</c:formatCode>
                <c:ptCount val="2"/>
                <c:pt idx="0">
                  <c:v>11</c:v>
                </c:pt>
                <c:pt idx="1">
                  <c:v>3</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B67217-F621-164E-A7A3-D64BBC1D1A73}" type="datetimeFigureOut">
              <a:rPr lang="fr-FR" smtClean="0"/>
              <a:t>25/05/2017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65AD15-FA84-A44D-B38E-8B56528E5F1B}" type="slidenum">
              <a:rPr lang="fr-FR" smtClean="0"/>
              <a:t>‹N°›</a:t>
            </a:fld>
            <a:endParaRPr lang="fr-FR"/>
          </a:p>
        </p:txBody>
      </p:sp>
    </p:spTree>
    <p:extLst>
      <p:ext uri="{BB962C8B-B14F-4D97-AF65-F5344CB8AC3E}">
        <p14:creationId xmlns:p14="http://schemas.microsoft.com/office/powerpoint/2010/main" val="444765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F65AD15-FA84-A44D-B38E-8B56528E5F1B}" type="slidenum">
              <a:rPr lang="fr-FR" smtClean="0"/>
              <a:t>1</a:t>
            </a:fld>
            <a:endParaRPr lang="fr-FR"/>
          </a:p>
        </p:txBody>
      </p:sp>
    </p:spTree>
    <p:extLst>
      <p:ext uri="{BB962C8B-B14F-4D97-AF65-F5344CB8AC3E}">
        <p14:creationId xmlns:p14="http://schemas.microsoft.com/office/powerpoint/2010/main" val="983307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Donc pas de congé</a:t>
            </a:r>
            <a:r>
              <a:rPr lang="fr-CA" baseline="0" dirty="0" smtClean="0"/>
              <a:t> maladie, maternité, congrès, vacances.</a:t>
            </a:r>
          </a:p>
          <a:p>
            <a:endParaRPr lang="fr-CA" baseline="0" dirty="0" smtClean="0"/>
          </a:p>
          <a:p>
            <a:r>
              <a:rPr lang="fr-CA" baseline="0" dirty="0" smtClean="0"/>
              <a:t>Expliquer pourquoi fait dans une rencontre départementale à seulement et pas </a:t>
            </a:r>
            <a:r>
              <a:rPr lang="fr-CA" baseline="0" dirty="0" err="1" smtClean="0"/>
              <a:t>random</a:t>
            </a:r>
            <a:r>
              <a:rPr lang="fr-CA" baseline="0" smtClean="0"/>
              <a:t> à tout le monde</a:t>
            </a:r>
            <a:endParaRPr lang="fr-CA" dirty="0"/>
          </a:p>
        </p:txBody>
      </p:sp>
      <p:sp>
        <p:nvSpPr>
          <p:cNvPr id="4" name="Espace réservé du numéro de diapositive 3"/>
          <p:cNvSpPr>
            <a:spLocks noGrp="1"/>
          </p:cNvSpPr>
          <p:nvPr>
            <p:ph type="sldNum" sz="quarter" idx="10"/>
          </p:nvPr>
        </p:nvSpPr>
        <p:spPr/>
        <p:txBody>
          <a:bodyPr/>
          <a:lstStyle/>
          <a:p>
            <a:fld id="{0F65AD15-FA84-A44D-B38E-8B56528E5F1B}" type="slidenum">
              <a:rPr lang="fr-FR" smtClean="0"/>
              <a:t>10</a:t>
            </a:fld>
            <a:endParaRPr lang="fr-FR"/>
          </a:p>
        </p:txBody>
      </p:sp>
    </p:spTree>
    <p:extLst>
      <p:ext uri="{BB962C8B-B14F-4D97-AF65-F5344CB8AC3E}">
        <p14:creationId xmlns:p14="http://schemas.microsoft.com/office/powerpoint/2010/main" val="1239764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Population totale: 28 md, échantillon: 14 md donc</a:t>
            </a:r>
            <a:r>
              <a:rPr lang="fr-CA" baseline="0" dirty="0" smtClean="0"/>
              <a:t> 50% furent sondés</a:t>
            </a:r>
            <a:endParaRPr lang="fr-CA" dirty="0" smtClean="0"/>
          </a:p>
          <a:p>
            <a:endParaRPr lang="fr-CA" dirty="0" smtClean="0"/>
          </a:p>
          <a:p>
            <a:r>
              <a:rPr lang="fr-CA" dirty="0" smtClean="0"/>
              <a:t>14 médecins questionnés</a:t>
            </a:r>
          </a:p>
          <a:p>
            <a:r>
              <a:rPr lang="fr-CA" dirty="0" smtClean="0"/>
              <a:t>Plus de femmes</a:t>
            </a:r>
          </a:p>
          <a:p>
            <a:r>
              <a:rPr lang="fr-CA" dirty="0" smtClean="0"/>
              <a:t>surtout</a:t>
            </a:r>
            <a:r>
              <a:rPr lang="fr-CA" baseline="0" dirty="0" smtClean="0"/>
              <a:t> âgées entre 30 et 40 ans</a:t>
            </a:r>
          </a:p>
          <a:p>
            <a:r>
              <a:rPr lang="fr-CA" baseline="0" dirty="0" smtClean="0"/>
              <a:t>15 ans et moins d’expérience</a:t>
            </a:r>
          </a:p>
          <a:p>
            <a:r>
              <a:rPr lang="fr-CA" baseline="0" dirty="0" smtClean="0"/>
              <a:t>Effectuent de 1 à 5 TML par année </a:t>
            </a:r>
            <a:r>
              <a:rPr lang="fr-CA" baseline="0" dirty="0" smtClean="0">
                <a:sym typeface="Wingdings"/>
              </a:rPr>
              <a:t> moins de 15 TML à vie pour 12/14 médecins</a:t>
            </a:r>
            <a:endParaRPr lang="fr-CA" dirty="0"/>
          </a:p>
        </p:txBody>
      </p:sp>
      <p:sp>
        <p:nvSpPr>
          <p:cNvPr id="4" name="Espace réservé du numéro de diapositive 3"/>
          <p:cNvSpPr>
            <a:spLocks noGrp="1"/>
          </p:cNvSpPr>
          <p:nvPr>
            <p:ph type="sldNum" sz="quarter" idx="10"/>
          </p:nvPr>
        </p:nvSpPr>
        <p:spPr/>
        <p:txBody>
          <a:bodyPr/>
          <a:lstStyle/>
          <a:p>
            <a:fld id="{0F65AD15-FA84-A44D-B38E-8B56528E5F1B}" type="slidenum">
              <a:rPr lang="fr-FR" smtClean="0"/>
              <a:t>11</a:t>
            </a:fld>
            <a:endParaRPr lang="fr-FR"/>
          </a:p>
        </p:txBody>
      </p:sp>
    </p:spTree>
    <p:extLst>
      <p:ext uri="{BB962C8B-B14F-4D97-AF65-F5344CB8AC3E}">
        <p14:creationId xmlns:p14="http://schemas.microsoft.com/office/powerpoint/2010/main" val="299810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F65AD15-FA84-A44D-B38E-8B56528E5F1B}" type="slidenum">
              <a:rPr lang="fr-FR" smtClean="0"/>
              <a:t>12</a:t>
            </a:fld>
            <a:endParaRPr lang="fr-FR"/>
          </a:p>
        </p:txBody>
      </p:sp>
    </p:spTree>
    <p:extLst>
      <p:ext uri="{BB962C8B-B14F-4D97-AF65-F5344CB8AC3E}">
        <p14:creationId xmlns:p14="http://schemas.microsoft.com/office/powerpoint/2010/main" val="116936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F65AD15-FA84-A44D-B38E-8B56528E5F1B}" type="slidenum">
              <a:rPr lang="fr-FR" smtClean="0"/>
              <a:t>13</a:t>
            </a:fld>
            <a:endParaRPr lang="fr-FR"/>
          </a:p>
        </p:txBody>
      </p:sp>
    </p:spTree>
    <p:extLst>
      <p:ext uri="{BB962C8B-B14F-4D97-AF65-F5344CB8AC3E}">
        <p14:creationId xmlns:p14="http://schemas.microsoft.com/office/powerpoint/2010/main" val="428793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Notez ici qu’aucun des médecins questionnés ici ne se dit entièrement</a:t>
            </a:r>
            <a:r>
              <a:rPr lang="fr-CA" baseline="0" dirty="0" smtClean="0"/>
              <a:t> satisfait</a:t>
            </a:r>
            <a:endParaRPr lang="fr-CA" dirty="0"/>
          </a:p>
        </p:txBody>
      </p:sp>
      <p:sp>
        <p:nvSpPr>
          <p:cNvPr id="4" name="Espace réservé du numéro de diapositive 3"/>
          <p:cNvSpPr>
            <a:spLocks noGrp="1"/>
          </p:cNvSpPr>
          <p:nvPr>
            <p:ph type="sldNum" sz="quarter" idx="10"/>
          </p:nvPr>
        </p:nvSpPr>
        <p:spPr/>
        <p:txBody>
          <a:bodyPr/>
          <a:lstStyle/>
          <a:p>
            <a:fld id="{0F65AD15-FA84-A44D-B38E-8B56528E5F1B}" type="slidenum">
              <a:rPr lang="fr-FR" smtClean="0"/>
              <a:t>14</a:t>
            </a:fld>
            <a:endParaRPr lang="fr-FR"/>
          </a:p>
        </p:txBody>
      </p:sp>
    </p:spTree>
    <p:extLst>
      <p:ext uri="{BB962C8B-B14F-4D97-AF65-F5344CB8AC3E}">
        <p14:creationId xmlns:p14="http://schemas.microsoft.com/office/powerpoint/2010/main" val="38868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Un des sujets assez parlant de cette étude est que la moitié des participants ne sont pas satisfaits du modèle actuel et qu’aucun médecin ayant répondu au sondage n’est totalement satisfait. Pourtant, une travailleuse sociale du CHAUR occupe un poste depuis 2013 et tente d’apporter des changements, mais les démarches sont continuellement avortées. Les médecins voient quand même quelques avantages au système actuel, 85.7% d’</a:t>
            </a:r>
            <a:r>
              <a:rPr lang="fr-FR" sz="1200" kern="1200" dirty="0" err="1" smtClean="0">
                <a:solidFill>
                  <a:schemeClr val="tx1"/>
                </a:solidFill>
                <a:effectLst/>
                <a:latin typeface="+mn-lt"/>
                <a:ea typeface="+mn-ea"/>
                <a:cs typeface="+mn-cs"/>
              </a:rPr>
              <a:t>entre-eux</a:t>
            </a:r>
            <a:r>
              <a:rPr lang="fr-FR" sz="1200" kern="1200" dirty="0" smtClean="0">
                <a:solidFill>
                  <a:schemeClr val="tx1"/>
                </a:solidFill>
                <a:effectLst/>
                <a:latin typeface="+mn-lt"/>
                <a:ea typeface="+mn-ea"/>
                <a:cs typeface="+mn-cs"/>
              </a:rPr>
              <a:t> trouvent pratique d’être déjà sur place pour traiter des patients et apprécient le fait de ne pas avoir de tâche supplémentaire en terme de garde. Le travail en équipe interdisciplinaire semble important puisqu’à quelques reprises, les médecins soulignent que leur intervention est facilité par les infirmiers et travailleurs sociaux expérimentés, et qu’au contraire, quand ceux-ci sont moins habitués ou moins formés, les interventions deviennent plus laborieuses. Par rapport aux inconvénients, tous s’entendent pour dire que les victimes d’agression sexuelle ralentissent le débit de l’urgence ambulatoire. </a:t>
            </a:r>
          </a:p>
          <a:p>
            <a:endParaRPr lang="fr-CA" dirty="0"/>
          </a:p>
        </p:txBody>
      </p:sp>
      <p:sp>
        <p:nvSpPr>
          <p:cNvPr id="4" name="Espace réservé du numéro de diapositive 3"/>
          <p:cNvSpPr>
            <a:spLocks noGrp="1"/>
          </p:cNvSpPr>
          <p:nvPr>
            <p:ph type="sldNum" sz="quarter" idx="10"/>
          </p:nvPr>
        </p:nvSpPr>
        <p:spPr/>
        <p:txBody>
          <a:bodyPr/>
          <a:lstStyle/>
          <a:p>
            <a:fld id="{0F65AD15-FA84-A44D-B38E-8B56528E5F1B}" type="slidenum">
              <a:rPr lang="fr-FR" smtClean="0"/>
              <a:t>15</a:t>
            </a:fld>
            <a:endParaRPr lang="fr-FR"/>
          </a:p>
        </p:txBody>
      </p:sp>
    </p:spTree>
    <p:extLst>
      <p:ext uri="{BB962C8B-B14F-4D97-AF65-F5344CB8AC3E}">
        <p14:creationId xmlns:p14="http://schemas.microsoft.com/office/powerpoint/2010/main" val="423723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Mais ce n’est pas une obligation si on effectue un changement de</a:t>
            </a:r>
            <a:r>
              <a:rPr lang="fr-CA" baseline="0" dirty="0" smtClean="0"/>
              <a:t> modèle</a:t>
            </a:r>
            <a:r>
              <a:rPr lang="mr-IN" baseline="0" dirty="0" smtClean="0"/>
              <a:t>…</a:t>
            </a:r>
            <a:endParaRPr lang="fr-CA" dirty="0"/>
          </a:p>
        </p:txBody>
      </p:sp>
      <p:sp>
        <p:nvSpPr>
          <p:cNvPr id="4" name="Espace réservé du numéro de diapositive 3"/>
          <p:cNvSpPr>
            <a:spLocks noGrp="1"/>
          </p:cNvSpPr>
          <p:nvPr>
            <p:ph type="sldNum" sz="quarter" idx="10"/>
          </p:nvPr>
        </p:nvSpPr>
        <p:spPr/>
        <p:txBody>
          <a:bodyPr/>
          <a:lstStyle/>
          <a:p>
            <a:fld id="{0F65AD15-FA84-A44D-B38E-8B56528E5F1B}" type="slidenum">
              <a:rPr lang="fr-FR" smtClean="0"/>
              <a:t>16</a:t>
            </a:fld>
            <a:endParaRPr lang="fr-FR"/>
          </a:p>
        </p:txBody>
      </p:sp>
    </p:spTree>
    <p:extLst>
      <p:ext uri="{BB962C8B-B14F-4D97-AF65-F5344CB8AC3E}">
        <p14:creationId xmlns:p14="http://schemas.microsoft.com/office/powerpoint/2010/main" val="1915904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Ce qu’on sait maintenant, c’est qu’il y a un intérêt chez les médecins et que ça vaut la peine de tenter d’optimiser le modèle actuel de prise en charge des</a:t>
            </a:r>
            <a:r>
              <a:rPr lang="fr-CA" baseline="0" dirty="0" smtClean="0"/>
              <a:t> victimes d’agression sexuelle.</a:t>
            </a:r>
            <a:endParaRPr lang="fr-CA" dirty="0"/>
          </a:p>
        </p:txBody>
      </p:sp>
      <p:sp>
        <p:nvSpPr>
          <p:cNvPr id="4" name="Espace réservé du numéro de diapositive 3"/>
          <p:cNvSpPr>
            <a:spLocks noGrp="1"/>
          </p:cNvSpPr>
          <p:nvPr>
            <p:ph type="sldNum" sz="quarter" idx="10"/>
          </p:nvPr>
        </p:nvSpPr>
        <p:spPr/>
        <p:txBody>
          <a:bodyPr/>
          <a:lstStyle/>
          <a:p>
            <a:fld id="{0F65AD15-FA84-A44D-B38E-8B56528E5F1B}" type="slidenum">
              <a:rPr lang="fr-FR" smtClean="0"/>
              <a:t>17</a:t>
            </a:fld>
            <a:endParaRPr lang="fr-FR"/>
          </a:p>
        </p:txBody>
      </p:sp>
    </p:spTree>
    <p:extLst>
      <p:ext uri="{BB962C8B-B14F-4D97-AF65-F5344CB8AC3E}">
        <p14:creationId xmlns:p14="http://schemas.microsoft.com/office/powerpoint/2010/main" val="851957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Finalement, 11 médecins sur les 14 interrogés se disent ouverts à certains changements dans le but d’améliorer la qualité et le suivi des soins aux patients, de développer une expertise supplémentaire et de décharger les </a:t>
            </a:r>
            <a:r>
              <a:rPr lang="fr-FR" sz="1200" kern="1200" dirty="0" err="1" smtClean="0">
                <a:solidFill>
                  <a:schemeClr val="tx1"/>
                </a:solidFill>
                <a:effectLst/>
                <a:latin typeface="+mn-lt"/>
                <a:ea typeface="+mn-ea"/>
                <a:cs typeface="+mn-cs"/>
              </a:rPr>
              <a:t>urgentologues</a:t>
            </a:r>
            <a:r>
              <a:rPr lang="fr-FR" sz="1200" kern="1200" dirty="0" smtClean="0">
                <a:solidFill>
                  <a:schemeClr val="tx1"/>
                </a:solidFill>
                <a:effectLst/>
                <a:latin typeface="+mn-lt"/>
                <a:ea typeface="+mn-ea"/>
                <a:cs typeface="+mn-cs"/>
              </a:rPr>
              <a:t> de certaines responsabilités vis-à-vis des victimes d’agression sexuelle. Les trois médecins réticents au changement évoquent la raison qu’ils ne veulent pas de tâche supplémentaire</a:t>
            </a:r>
            <a:r>
              <a:rPr lang="fr-FR" sz="1200" b="1" kern="1200" dirty="0" smtClean="0">
                <a:solidFill>
                  <a:schemeClr val="tx1"/>
                </a:solidFill>
                <a:effectLst/>
                <a:latin typeface="+mn-lt"/>
                <a:ea typeface="+mn-ea"/>
                <a:cs typeface="+mn-cs"/>
              </a:rPr>
              <a:t>. Or, cette raison n’est pas directement reliée au fondement du modèle actuel et des améliorations proposées</a:t>
            </a:r>
            <a:r>
              <a:rPr lang="fr-FR" sz="1200" kern="1200" dirty="0" smtClean="0">
                <a:solidFill>
                  <a:schemeClr val="tx1"/>
                </a:solidFill>
                <a:effectLst/>
                <a:latin typeface="+mn-lt"/>
                <a:ea typeface="+mn-ea"/>
                <a:cs typeface="+mn-cs"/>
              </a:rPr>
              <a:t>, celles-ci n’auront pas pour objectif d’augmenter les gardes des </a:t>
            </a:r>
            <a:r>
              <a:rPr lang="fr-FR" sz="1200" kern="1200" dirty="0" err="1" smtClean="0">
                <a:solidFill>
                  <a:schemeClr val="tx1"/>
                </a:solidFill>
                <a:effectLst/>
                <a:latin typeface="+mn-lt"/>
                <a:ea typeface="+mn-ea"/>
                <a:cs typeface="+mn-cs"/>
              </a:rPr>
              <a:t>urgentologues</a:t>
            </a:r>
            <a:r>
              <a:rPr lang="fr-FR" sz="1200" kern="1200" dirty="0" smtClean="0">
                <a:solidFill>
                  <a:schemeClr val="tx1"/>
                </a:solidFill>
                <a:effectLst/>
                <a:latin typeface="+mn-lt"/>
                <a:ea typeface="+mn-ea"/>
                <a:cs typeface="+mn-cs"/>
              </a:rPr>
              <a:t>. </a:t>
            </a:r>
          </a:p>
          <a:p>
            <a:endParaRPr lang="fr-CA" dirty="0" smtClean="0"/>
          </a:p>
          <a:p>
            <a:r>
              <a:rPr lang="fr-CA" b="1" dirty="0" smtClean="0"/>
              <a:t>Il faudra tout de</a:t>
            </a:r>
            <a:r>
              <a:rPr lang="fr-CA" b="1" baseline="0" dirty="0" smtClean="0"/>
              <a:t> même d’autres études avant d’implanter des changements, mais une chose est certaine, c’est qu’il y a un intérêt de la part des médecins </a:t>
            </a:r>
            <a:r>
              <a:rPr lang="fr-CA" b="1" baseline="0" dirty="0" err="1" smtClean="0"/>
              <a:t>urgentologues</a:t>
            </a:r>
            <a:r>
              <a:rPr lang="fr-CA" b="1" baseline="0" dirty="0" smtClean="0"/>
              <a:t> concernés par la situation.</a:t>
            </a:r>
            <a:endParaRPr lang="fr-CA" b="1" dirty="0" smtClean="0"/>
          </a:p>
          <a:p>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smtClean="0">
                <a:solidFill>
                  <a:schemeClr val="tx1"/>
                </a:solidFill>
                <a:effectLst/>
                <a:latin typeface="+mn-lt"/>
                <a:ea typeface="+mn-ea"/>
                <a:cs typeface="+mn-cs"/>
              </a:rPr>
              <a:t>D’autres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recherches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futures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pourraient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comporter</a:t>
            </a:r>
            <a:r>
              <a:rPr lang="de-DE" sz="1200" kern="1200" dirty="0" smtClean="0">
                <a:solidFill>
                  <a:schemeClr val="tx1"/>
                </a:solidFill>
                <a:effectLst/>
                <a:latin typeface="+mn-lt"/>
                <a:ea typeface="+mn-ea"/>
                <a:cs typeface="+mn-cs"/>
              </a:rPr>
              <a:t> des </a:t>
            </a:r>
            <a:r>
              <a:rPr lang="de-DE" sz="1200" kern="1200" dirty="0" err="1" smtClean="0">
                <a:solidFill>
                  <a:schemeClr val="tx1"/>
                </a:solidFill>
                <a:effectLst/>
                <a:latin typeface="+mn-lt"/>
                <a:ea typeface="+mn-ea"/>
                <a:cs typeface="+mn-cs"/>
              </a:rPr>
              <a:t>rencontres</a:t>
            </a:r>
            <a:r>
              <a:rPr lang="de-DE" sz="1200" kern="1200" dirty="0" smtClean="0">
                <a:solidFill>
                  <a:schemeClr val="tx1"/>
                </a:solidFill>
                <a:effectLst/>
                <a:latin typeface="+mn-lt"/>
                <a:ea typeface="+mn-ea"/>
                <a:cs typeface="+mn-cs"/>
              </a:rPr>
              <a:t> individuelles </a:t>
            </a:r>
            <a:r>
              <a:rPr lang="de-DE" sz="1200" kern="1200" dirty="0" err="1" smtClean="0">
                <a:solidFill>
                  <a:schemeClr val="tx1"/>
                </a:solidFill>
                <a:effectLst/>
                <a:latin typeface="+mn-lt"/>
                <a:ea typeface="+mn-ea"/>
                <a:cs typeface="+mn-cs"/>
              </a:rPr>
              <a:t>avec</a:t>
            </a:r>
            <a:r>
              <a:rPr lang="de-DE" sz="1200" kern="1200" dirty="0" smtClean="0">
                <a:solidFill>
                  <a:schemeClr val="tx1"/>
                </a:solidFill>
                <a:effectLst/>
                <a:latin typeface="+mn-lt"/>
                <a:ea typeface="+mn-ea"/>
                <a:cs typeface="+mn-cs"/>
              </a:rPr>
              <a:t> les </a:t>
            </a:r>
            <a:r>
              <a:rPr lang="de-DE" sz="1200" kern="1200" dirty="0" err="1" smtClean="0">
                <a:solidFill>
                  <a:schemeClr val="tx1"/>
                </a:solidFill>
                <a:effectLst/>
                <a:latin typeface="+mn-lt"/>
                <a:ea typeface="+mn-ea"/>
                <a:cs typeface="+mn-cs"/>
              </a:rPr>
              <a:t>médecins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pour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tenter</a:t>
            </a:r>
            <a:r>
              <a:rPr lang="de-DE" sz="1200" kern="1200" dirty="0" smtClean="0">
                <a:solidFill>
                  <a:schemeClr val="tx1"/>
                </a:solidFill>
                <a:effectLst/>
                <a:latin typeface="+mn-lt"/>
                <a:ea typeface="+mn-ea"/>
                <a:cs typeface="+mn-cs"/>
              </a:rPr>
              <a:t> de </a:t>
            </a:r>
            <a:r>
              <a:rPr lang="de-DE" sz="1200" kern="1200" dirty="0" err="1" smtClean="0">
                <a:solidFill>
                  <a:schemeClr val="tx1"/>
                </a:solidFill>
                <a:effectLst/>
                <a:latin typeface="+mn-lt"/>
                <a:ea typeface="+mn-ea"/>
                <a:cs typeface="+mn-cs"/>
              </a:rPr>
              <a:t>comprendre</a:t>
            </a:r>
            <a:r>
              <a:rPr lang="de-DE" sz="1200" kern="1200" dirty="0" smtClean="0">
                <a:solidFill>
                  <a:schemeClr val="tx1"/>
                </a:solidFill>
                <a:effectLst/>
                <a:latin typeface="+mn-lt"/>
                <a:ea typeface="+mn-ea"/>
                <a:cs typeface="+mn-cs"/>
              </a:rPr>
              <a:t> la </a:t>
            </a:r>
            <a:r>
              <a:rPr lang="de-DE" sz="1200" kern="1200" dirty="0" err="1" smtClean="0">
                <a:solidFill>
                  <a:schemeClr val="tx1"/>
                </a:solidFill>
                <a:effectLst/>
                <a:latin typeface="+mn-lt"/>
                <a:ea typeface="+mn-ea"/>
                <a:cs typeface="+mn-cs"/>
              </a:rPr>
              <a:t>discordance</a:t>
            </a:r>
            <a:r>
              <a:rPr lang="de-DE" sz="1200" kern="1200" dirty="0" smtClean="0">
                <a:solidFill>
                  <a:schemeClr val="tx1"/>
                </a:solidFill>
                <a:effectLst/>
                <a:latin typeface="+mn-lt"/>
                <a:ea typeface="+mn-ea"/>
                <a:cs typeface="+mn-cs"/>
              </a:rPr>
              <a:t> le </a:t>
            </a:r>
            <a:r>
              <a:rPr lang="de-DE" sz="1200" kern="1200" dirty="0" err="1" smtClean="0">
                <a:solidFill>
                  <a:schemeClr val="tx1"/>
                </a:solidFill>
                <a:effectLst/>
                <a:latin typeface="+mn-lt"/>
                <a:ea typeface="+mn-ea"/>
                <a:cs typeface="+mn-cs"/>
              </a:rPr>
              <a:t>sentiment</a:t>
            </a:r>
            <a:r>
              <a:rPr lang="de-DE" sz="1200" kern="1200" dirty="0" smtClean="0">
                <a:solidFill>
                  <a:schemeClr val="tx1"/>
                </a:solidFill>
                <a:effectLst/>
                <a:latin typeface="+mn-lt"/>
                <a:ea typeface="+mn-ea"/>
                <a:cs typeface="+mn-cs"/>
              </a:rPr>
              <a:t> de </a:t>
            </a:r>
            <a:r>
              <a:rPr lang="de-DE" sz="1200" kern="1200" dirty="0" err="1" smtClean="0">
                <a:solidFill>
                  <a:schemeClr val="tx1"/>
                </a:solidFill>
                <a:effectLst/>
                <a:latin typeface="+mn-lt"/>
                <a:ea typeface="+mn-ea"/>
                <a:cs typeface="+mn-cs"/>
              </a:rPr>
              <a:t>compétence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limité</a:t>
            </a:r>
            <a:r>
              <a:rPr lang="de-DE" sz="1200" kern="1200" dirty="0" smtClean="0">
                <a:solidFill>
                  <a:schemeClr val="tx1"/>
                </a:solidFill>
                <a:effectLst/>
                <a:latin typeface="+mn-lt"/>
                <a:ea typeface="+mn-ea"/>
                <a:cs typeface="+mn-cs"/>
              </a:rPr>
              <a:t> par la </a:t>
            </a:r>
            <a:r>
              <a:rPr lang="de-DE" sz="1200" kern="1200" dirty="0" err="1" smtClean="0">
                <a:solidFill>
                  <a:schemeClr val="tx1"/>
                </a:solidFill>
                <a:effectLst/>
                <a:latin typeface="+mn-lt"/>
                <a:ea typeface="+mn-ea"/>
                <a:cs typeface="+mn-cs"/>
              </a:rPr>
              <a:t>faible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exposition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mais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l’inintérêt</a:t>
            </a:r>
            <a:r>
              <a:rPr lang="de-DE" sz="1200" kern="1200" dirty="0" smtClean="0">
                <a:solidFill>
                  <a:schemeClr val="tx1"/>
                </a:solidFill>
                <a:effectLst/>
                <a:latin typeface="+mn-lt"/>
                <a:ea typeface="+mn-ea"/>
                <a:cs typeface="+mn-cs"/>
              </a:rPr>
              <a:t> à </a:t>
            </a:r>
            <a:r>
              <a:rPr lang="de-DE" sz="1200" kern="1200" dirty="0" err="1" smtClean="0">
                <a:solidFill>
                  <a:schemeClr val="tx1"/>
                </a:solidFill>
                <a:effectLst/>
                <a:latin typeface="+mn-lt"/>
                <a:ea typeface="+mn-ea"/>
                <a:cs typeface="+mn-cs"/>
              </a:rPr>
              <a:t>obtenir</a:t>
            </a:r>
            <a:r>
              <a:rPr lang="de-DE" sz="1200" kern="1200" dirty="0" smtClean="0">
                <a:solidFill>
                  <a:schemeClr val="tx1"/>
                </a:solidFill>
                <a:effectLst/>
                <a:latin typeface="+mn-lt"/>
                <a:ea typeface="+mn-ea"/>
                <a:cs typeface="+mn-cs"/>
              </a:rPr>
              <a:t> de la </a:t>
            </a:r>
            <a:r>
              <a:rPr lang="de-DE" sz="1200" kern="1200" dirty="0" err="1" smtClean="0">
                <a:solidFill>
                  <a:schemeClr val="tx1"/>
                </a:solidFill>
                <a:effectLst/>
                <a:latin typeface="+mn-lt"/>
                <a:ea typeface="+mn-ea"/>
                <a:cs typeface="+mn-cs"/>
              </a:rPr>
              <a:t>formation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supplémentaire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sur</a:t>
            </a:r>
            <a:r>
              <a:rPr lang="de-DE" sz="1200" kern="1200" dirty="0" smtClean="0">
                <a:solidFill>
                  <a:schemeClr val="tx1"/>
                </a:solidFill>
                <a:effectLst/>
                <a:latin typeface="+mn-lt"/>
                <a:ea typeface="+mn-ea"/>
                <a:cs typeface="+mn-cs"/>
              </a:rPr>
              <a:t> le </a:t>
            </a:r>
            <a:r>
              <a:rPr lang="de-DE" sz="1200" kern="1200" dirty="0" err="1" smtClean="0">
                <a:solidFill>
                  <a:schemeClr val="tx1"/>
                </a:solidFill>
                <a:effectLst/>
                <a:latin typeface="+mn-lt"/>
                <a:ea typeface="+mn-ea"/>
                <a:cs typeface="+mn-cs"/>
              </a:rPr>
              <a:t>sujet</a:t>
            </a:r>
            <a:r>
              <a:rPr lang="de-DE" sz="1200" kern="1200" dirty="0" smtClean="0">
                <a:solidFill>
                  <a:schemeClr val="tx1"/>
                </a:solidFill>
                <a:effectLst/>
                <a:latin typeface="+mn-lt"/>
                <a:ea typeface="+mn-ea"/>
                <a:cs typeface="+mn-cs"/>
              </a:rPr>
              <a:t>. De plus </a:t>
            </a:r>
            <a:r>
              <a:rPr lang="de-DE" sz="1200" kern="1200" dirty="0" err="1" smtClean="0">
                <a:solidFill>
                  <a:schemeClr val="tx1"/>
                </a:solidFill>
                <a:effectLst/>
                <a:latin typeface="+mn-lt"/>
                <a:ea typeface="+mn-ea"/>
                <a:cs typeface="+mn-cs"/>
              </a:rPr>
              <a:t>il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sera</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nécessaire</a:t>
            </a:r>
            <a:r>
              <a:rPr lang="de-DE" sz="1200" kern="1200" dirty="0" smtClean="0">
                <a:solidFill>
                  <a:schemeClr val="tx1"/>
                </a:solidFill>
                <a:effectLst/>
                <a:latin typeface="+mn-lt"/>
                <a:ea typeface="+mn-ea"/>
                <a:cs typeface="+mn-cs"/>
              </a:rPr>
              <a:t> de se </a:t>
            </a:r>
            <a:r>
              <a:rPr lang="de-DE" sz="1200" kern="1200" dirty="0" err="1" smtClean="0">
                <a:solidFill>
                  <a:schemeClr val="tx1"/>
                </a:solidFill>
                <a:effectLst/>
                <a:latin typeface="+mn-lt"/>
                <a:ea typeface="+mn-ea"/>
                <a:cs typeface="+mn-cs"/>
              </a:rPr>
              <a:t>questionner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sur</a:t>
            </a:r>
            <a:r>
              <a:rPr lang="de-DE" sz="1200" kern="1200" dirty="0" smtClean="0">
                <a:solidFill>
                  <a:schemeClr val="tx1"/>
                </a:solidFill>
                <a:effectLst/>
                <a:latin typeface="+mn-lt"/>
                <a:ea typeface="+mn-ea"/>
                <a:cs typeface="+mn-cs"/>
              </a:rPr>
              <a:t> les </a:t>
            </a:r>
            <a:r>
              <a:rPr lang="de-DE" sz="1200" kern="1200" dirty="0" err="1" smtClean="0">
                <a:solidFill>
                  <a:schemeClr val="tx1"/>
                </a:solidFill>
                <a:effectLst/>
                <a:latin typeface="+mn-lt"/>
                <a:ea typeface="+mn-ea"/>
                <a:cs typeface="+mn-cs"/>
              </a:rPr>
              <a:t>moyens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que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sont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prêts</a:t>
            </a:r>
            <a:r>
              <a:rPr lang="de-DE" sz="1200" kern="1200" dirty="0" smtClean="0">
                <a:solidFill>
                  <a:schemeClr val="tx1"/>
                </a:solidFill>
                <a:effectLst/>
                <a:latin typeface="+mn-lt"/>
                <a:ea typeface="+mn-ea"/>
                <a:cs typeface="+mn-cs"/>
              </a:rPr>
              <a:t> à </a:t>
            </a:r>
            <a:r>
              <a:rPr lang="de-DE" sz="1200" kern="1200" dirty="0" err="1" smtClean="0">
                <a:solidFill>
                  <a:schemeClr val="tx1"/>
                </a:solidFill>
                <a:effectLst/>
                <a:latin typeface="+mn-lt"/>
                <a:ea typeface="+mn-ea"/>
                <a:cs typeface="+mn-cs"/>
              </a:rPr>
              <a:t>prendre</a:t>
            </a:r>
            <a:r>
              <a:rPr lang="de-DE" sz="1200" kern="1200" dirty="0" smtClean="0">
                <a:solidFill>
                  <a:schemeClr val="tx1"/>
                </a:solidFill>
                <a:effectLst/>
                <a:latin typeface="+mn-lt"/>
                <a:ea typeface="+mn-ea"/>
                <a:cs typeface="+mn-cs"/>
              </a:rPr>
              <a:t> les </a:t>
            </a:r>
            <a:r>
              <a:rPr lang="de-DE" sz="1200" kern="1200" dirty="0" err="1" smtClean="0">
                <a:solidFill>
                  <a:schemeClr val="tx1"/>
                </a:solidFill>
                <a:effectLst/>
                <a:latin typeface="+mn-lt"/>
                <a:ea typeface="+mn-ea"/>
                <a:cs typeface="+mn-cs"/>
              </a:rPr>
              <a:t>médecins</a:t>
            </a:r>
            <a:r>
              <a:rPr lang="de-DE" sz="1200" kern="1200" dirty="0" smtClean="0">
                <a:solidFill>
                  <a:schemeClr val="tx1"/>
                </a:solidFill>
                <a:effectLst/>
                <a:latin typeface="+mn-lt"/>
                <a:ea typeface="+mn-ea"/>
                <a:cs typeface="+mn-cs"/>
              </a:rPr>
              <a:t> et le </a:t>
            </a:r>
            <a:r>
              <a:rPr lang="de-DE" sz="1200" kern="1200" dirty="0" err="1" smtClean="0">
                <a:solidFill>
                  <a:schemeClr val="tx1"/>
                </a:solidFill>
                <a:effectLst/>
                <a:latin typeface="+mn-lt"/>
                <a:ea typeface="+mn-ea"/>
                <a:cs typeface="+mn-cs"/>
              </a:rPr>
              <a:t>personnel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impliqué</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pour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optimiser</a:t>
            </a:r>
            <a:r>
              <a:rPr lang="de-DE" sz="1200" kern="1200" dirty="0" smtClean="0">
                <a:solidFill>
                  <a:schemeClr val="tx1"/>
                </a:solidFill>
                <a:effectLst/>
                <a:latin typeface="+mn-lt"/>
                <a:ea typeface="+mn-ea"/>
                <a:cs typeface="+mn-cs"/>
              </a:rPr>
              <a:t> le </a:t>
            </a:r>
            <a:r>
              <a:rPr lang="de-DE" sz="1200" kern="1200" dirty="0" err="1" smtClean="0">
                <a:solidFill>
                  <a:schemeClr val="tx1"/>
                </a:solidFill>
                <a:effectLst/>
                <a:latin typeface="+mn-lt"/>
                <a:ea typeface="+mn-ea"/>
                <a:cs typeface="+mn-cs"/>
              </a:rPr>
              <a:t>système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actuel</a:t>
            </a:r>
            <a:r>
              <a:rPr lang="de-DE" sz="1200" kern="1200" dirty="0" smtClean="0">
                <a:solidFill>
                  <a:schemeClr val="tx1"/>
                </a:solidFill>
                <a:effectLst/>
                <a:latin typeface="+mn-lt"/>
                <a:ea typeface="+mn-ea"/>
                <a:cs typeface="+mn-cs"/>
              </a:rPr>
              <a:t>. Bien </a:t>
            </a:r>
            <a:r>
              <a:rPr lang="de-DE" sz="1200" kern="1200" dirty="0" err="1" smtClean="0">
                <a:solidFill>
                  <a:schemeClr val="tx1"/>
                </a:solidFill>
                <a:effectLst/>
                <a:latin typeface="+mn-lt"/>
                <a:ea typeface="+mn-ea"/>
                <a:cs typeface="+mn-cs"/>
              </a:rPr>
              <a:t>que</a:t>
            </a:r>
            <a:r>
              <a:rPr lang="de-DE" sz="1200" kern="1200" dirty="0" smtClean="0">
                <a:solidFill>
                  <a:schemeClr val="tx1"/>
                </a:solidFill>
                <a:effectLst/>
                <a:latin typeface="+mn-lt"/>
                <a:ea typeface="+mn-ea"/>
                <a:cs typeface="+mn-cs"/>
              </a:rPr>
              <a:t> le </a:t>
            </a:r>
            <a:r>
              <a:rPr lang="de-DE" sz="1200" kern="1200" dirty="0" err="1" smtClean="0">
                <a:solidFill>
                  <a:schemeClr val="tx1"/>
                </a:solidFill>
                <a:effectLst/>
                <a:latin typeface="+mn-lt"/>
                <a:ea typeface="+mn-ea"/>
                <a:cs typeface="+mn-cs"/>
              </a:rPr>
              <a:t>modèle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d’une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équipe</a:t>
            </a:r>
            <a:r>
              <a:rPr lang="de-DE" sz="1200" kern="1200" dirty="0" smtClean="0">
                <a:solidFill>
                  <a:schemeClr val="tx1"/>
                </a:solidFill>
                <a:effectLst/>
                <a:latin typeface="+mn-lt"/>
                <a:ea typeface="+mn-ea"/>
                <a:cs typeface="+mn-cs"/>
              </a:rPr>
              <a:t> de </a:t>
            </a:r>
            <a:r>
              <a:rPr lang="de-DE" sz="1200" kern="1200" dirty="0" err="1" smtClean="0">
                <a:solidFill>
                  <a:schemeClr val="tx1"/>
                </a:solidFill>
                <a:effectLst/>
                <a:latin typeface="+mn-lt"/>
                <a:ea typeface="+mn-ea"/>
                <a:cs typeface="+mn-cs"/>
              </a:rPr>
              <a:t>garde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dédiée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semble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plaire</a:t>
            </a:r>
            <a:r>
              <a:rPr lang="de-DE" sz="1200" kern="1200" dirty="0" smtClean="0">
                <a:solidFill>
                  <a:schemeClr val="tx1"/>
                </a:solidFill>
                <a:effectLst/>
                <a:latin typeface="+mn-lt"/>
                <a:ea typeface="+mn-ea"/>
                <a:cs typeface="+mn-cs"/>
              </a:rPr>
              <a:t> à </a:t>
            </a:r>
            <a:r>
              <a:rPr lang="de-DE" sz="1200" kern="1200" dirty="0" err="1" smtClean="0">
                <a:solidFill>
                  <a:schemeClr val="tx1"/>
                </a:solidFill>
                <a:effectLst/>
                <a:latin typeface="+mn-lt"/>
                <a:ea typeface="+mn-ea"/>
                <a:cs typeface="+mn-cs"/>
              </a:rPr>
              <a:t>certain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sera</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nécessaire</a:t>
            </a:r>
            <a:r>
              <a:rPr lang="de-DE" sz="1200" kern="1200" dirty="0" smtClean="0">
                <a:solidFill>
                  <a:schemeClr val="tx1"/>
                </a:solidFill>
                <a:effectLst/>
                <a:latin typeface="+mn-lt"/>
                <a:ea typeface="+mn-ea"/>
                <a:cs typeface="+mn-cs"/>
              </a:rPr>
              <a:t> de faire </a:t>
            </a:r>
            <a:r>
              <a:rPr lang="de-DE" sz="1200" kern="1200" dirty="0" err="1" smtClean="0">
                <a:solidFill>
                  <a:schemeClr val="tx1"/>
                </a:solidFill>
                <a:effectLst/>
                <a:latin typeface="+mn-lt"/>
                <a:ea typeface="+mn-ea"/>
                <a:cs typeface="+mn-cs"/>
              </a:rPr>
              <a:t>une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étude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coûts-bénéfices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pour</a:t>
            </a:r>
            <a:r>
              <a:rPr lang="de-DE" sz="1200" kern="1200" dirty="0" smtClean="0">
                <a:solidFill>
                  <a:schemeClr val="tx1"/>
                </a:solidFill>
                <a:effectLst/>
                <a:latin typeface="+mn-lt"/>
                <a:ea typeface="+mn-ea"/>
                <a:cs typeface="+mn-cs"/>
              </a:rPr>
              <a:t> en </a:t>
            </a:r>
            <a:r>
              <a:rPr lang="de-DE" sz="1200" kern="1200" dirty="0" err="1" smtClean="0">
                <a:solidFill>
                  <a:schemeClr val="tx1"/>
                </a:solidFill>
                <a:effectLst/>
                <a:latin typeface="+mn-lt"/>
                <a:ea typeface="+mn-ea"/>
                <a:cs typeface="+mn-cs"/>
              </a:rPr>
              <a:t>évaluer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l’applicabilité</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réelle</a:t>
            </a:r>
            <a:r>
              <a:rPr lang="de-DE" sz="1200" kern="1200" dirty="0" smtClean="0">
                <a:solidFill>
                  <a:schemeClr val="tx1"/>
                </a:solidFill>
                <a:effectLst/>
                <a:latin typeface="+mn-lt"/>
                <a:ea typeface="+mn-ea"/>
                <a:cs typeface="+mn-cs"/>
              </a:rPr>
              <a:t> à </a:t>
            </a:r>
            <a:r>
              <a:rPr lang="de-DE" sz="1200" kern="1200" dirty="0" err="1" smtClean="0">
                <a:solidFill>
                  <a:schemeClr val="tx1"/>
                </a:solidFill>
                <a:effectLst/>
                <a:latin typeface="+mn-lt"/>
                <a:ea typeface="+mn-ea"/>
                <a:cs typeface="+mn-cs"/>
              </a:rPr>
              <a:t>Trois-Rivières</a:t>
            </a:r>
            <a:r>
              <a:rPr lang="de-DE"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Solution: </a:t>
            </a:r>
            <a:r>
              <a:rPr lang="de-DE" sz="1200" b="1" kern="1200" dirty="0" err="1" smtClean="0">
                <a:solidFill>
                  <a:schemeClr val="tx1"/>
                </a:solidFill>
                <a:effectLst/>
                <a:latin typeface="+mn-lt"/>
                <a:ea typeface="+mn-ea"/>
                <a:cs typeface="+mn-cs"/>
              </a:rPr>
              <a:t>équipe</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dédiée</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Augmenter</a:t>
            </a:r>
            <a:r>
              <a:rPr lang="de-DE" sz="1200" b="1" kern="1200" dirty="0" smtClean="0">
                <a:solidFill>
                  <a:schemeClr val="tx1"/>
                </a:solidFill>
                <a:effectLst/>
                <a:latin typeface="+mn-lt"/>
                <a:ea typeface="+mn-ea"/>
                <a:cs typeface="+mn-cs"/>
              </a:rPr>
              <a:t> la</a:t>
            </a:r>
            <a:r>
              <a:rPr lang="de-DE" sz="1200" b="1" kern="1200" baseline="0" dirty="0" smtClean="0">
                <a:solidFill>
                  <a:schemeClr val="tx1"/>
                </a:solidFill>
                <a:effectLst/>
                <a:latin typeface="+mn-lt"/>
                <a:ea typeface="+mn-ea"/>
                <a:cs typeface="+mn-cs"/>
              </a:rPr>
              <a:t> </a:t>
            </a:r>
            <a:r>
              <a:rPr lang="de-DE" sz="1200" b="1" kern="1200" baseline="0" dirty="0" err="1" smtClean="0">
                <a:solidFill>
                  <a:schemeClr val="tx1"/>
                </a:solidFill>
                <a:effectLst/>
                <a:latin typeface="+mn-lt"/>
                <a:ea typeface="+mn-ea"/>
                <a:cs typeface="+mn-cs"/>
              </a:rPr>
              <a:t>formation</a:t>
            </a:r>
            <a:r>
              <a:rPr lang="de-DE" sz="1200" b="1" kern="1200" baseline="0" dirty="0" smtClean="0">
                <a:solidFill>
                  <a:schemeClr val="tx1"/>
                </a:solidFill>
                <a:effectLst/>
                <a:latin typeface="+mn-lt"/>
                <a:ea typeface="+mn-ea"/>
                <a:cs typeface="+mn-cs"/>
              </a:rPr>
              <a:t> du </a:t>
            </a:r>
            <a:r>
              <a:rPr lang="de-DE" sz="1200" b="1" kern="1200" baseline="0" dirty="0" err="1" smtClean="0">
                <a:solidFill>
                  <a:schemeClr val="tx1"/>
                </a:solidFill>
                <a:effectLst/>
                <a:latin typeface="+mn-lt"/>
                <a:ea typeface="+mn-ea"/>
                <a:cs typeface="+mn-cs"/>
              </a:rPr>
              <a:t>nursing</a:t>
            </a:r>
            <a:r>
              <a:rPr lang="de-DE" sz="1200" b="1" kern="1200" baseline="0" dirty="0" smtClean="0">
                <a:solidFill>
                  <a:schemeClr val="tx1"/>
                </a:solidFill>
                <a:effectLst/>
                <a:latin typeface="+mn-lt"/>
                <a:ea typeface="+mn-ea"/>
                <a:cs typeface="+mn-cs"/>
              </a:rPr>
              <a:t> et des md? </a:t>
            </a:r>
            <a:endParaRPr lang="fr-FR" sz="1200" b="1"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0F65AD15-FA84-A44D-B38E-8B56528E5F1B}" type="slidenum">
              <a:rPr lang="fr-FR" smtClean="0"/>
              <a:t>18</a:t>
            </a:fld>
            <a:endParaRPr lang="fr-FR"/>
          </a:p>
        </p:txBody>
      </p:sp>
    </p:spTree>
    <p:extLst>
      <p:ext uri="{BB962C8B-B14F-4D97-AF65-F5344CB8AC3E}">
        <p14:creationId xmlns:p14="http://schemas.microsoft.com/office/powerpoint/2010/main" val="913692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de-DE" sz="1200" kern="1200" dirty="0" err="1" smtClean="0">
                <a:solidFill>
                  <a:schemeClr val="tx1"/>
                </a:solidFill>
                <a:effectLst/>
                <a:latin typeface="+mn-lt"/>
                <a:ea typeface="+mn-ea"/>
                <a:cs typeface="+mn-cs"/>
              </a:rPr>
              <a:t>Une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agression</a:t>
            </a:r>
            <a:r>
              <a:rPr lang="de-DE" sz="1200" kern="1200" dirty="0" smtClean="0">
                <a:solidFill>
                  <a:schemeClr val="tx1"/>
                </a:solidFill>
                <a:effectLst/>
                <a:latin typeface="+mn-lt"/>
                <a:ea typeface="+mn-ea"/>
                <a:cs typeface="+mn-cs"/>
              </a:rPr>
              <a:t> sexuelle se </a:t>
            </a:r>
            <a:r>
              <a:rPr lang="de-DE" sz="1200" kern="1200" dirty="0" err="1" smtClean="0">
                <a:solidFill>
                  <a:schemeClr val="tx1"/>
                </a:solidFill>
                <a:effectLst/>
                <a:latin typeface="+mn-lt"/>
                <a:ea typeface="+mn-ea"/>
                <a:cs typeface="+mn-cs"/>
              </a:rPr>
              <a:t>définit</a:t>
            </a:r>
            <a:r>
              <a:rPr lang="de-DE" sz="1200" kern="1200" dirty="0" smtClean="0">
                <a:solidFill>
                  <a:schemeClr val="tx1"/>
                </a:solidFill>
                <a:effectLst/>
                <a:latin typeface="+mn-lt"/>
                <a:ea typeface="+mn-ea"/>
                <a:cs typeface="+mn-cs"/>
              </a:rPr>
              <a:t> par  </a:t>
            </a:r>
            <a:r>
              <a:rPr lang="de-DE" sz="1200" kern="1200" dirty="0" err="1" smtClean="0">
                <a:solidFill>
                  <a:schemeClr val="tx1"/>
                </a:solidFill>
                <a:effectLst/>
                <a:latin typeface="+mn-lt"/>
                <a:ea typeface="+mn-ea"/>
                <a:cs typeface="+mn-cs"/>
              </a:rPr>
              <a:t>toute</a:t>
            </a:r>
            <a:r>
              <a:rPr lang="de-DE" sz="1200" kern="1200" dirty="0" smtClean="0">
                <a:solidFill>
                  <a:schemeClr val="tx1"/>
                </a:solidFill>
                <a:effectLst/>
                <a:latin typeface="+mn-lt"/>
                <a:ea typeface="+mn-ea"/>
                <a:cs typeface="+mn-cs"/>
              </a:rPr>
              <a:t> forme de </a:t>
            </a:r>
            <a:r>
              <a:rPr lang="de-DE" sz="1200" kern="1200" dirty="0" err="1" smtClean="0">
                <a:solidFill>
                  <a:schemeClr val="tx1"/>
                </a:solidFill>
                <a:effectLst/>
                <a:latin typeface="+mn-lt"/>
                <a:ea typeface="+mn-ea"/>
                <a:cs typeface="+mn-cs"/>
              </a:rPr>
              <a:t>contact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sexuel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forcé</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ou</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inapproprié</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allant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d’un</a:t>
            </a:r>
            <a:r>
              <a:rPr lang="de-DE" sz="1200" kern="1200" dirty="0" smtClean="0">
                <a:solidFill>
                  <a:schemeClr val="tx1"/>
                </a:solidFill>
                <a:effectLst/>
                <a:latin typeface="+mn-lt"/>
                <a:ea typeface="+mn-ea"/>
                <a:cs typeface="+mn-cs"/>
              </a:rPr>
              <a:t> simple </a:t>
            </a:r>
            <a:r>
              <a:rPr lang="de-DE" sz="1200" kern="1200" dirty="0" err="1" smtClean="0">
                <a:solidFill>
                  <a:schemeClr val="tx1"/>
                </a:solidFill>
                <a:effectLst/>
                <a:latin typeface="+mn-lt"/>
                <a:ea typeface="+mn-ea"/>
                <a:cs typeface="+mn-cs"/>
              </a:rPr>
              <a:t>contact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physique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tel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un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baisé</a:t>
            </a:r>
            <a:r>
              <a:rPr lang="de-DE" sz="1200" kern="1200" dirty="0" smtClean="0">
                <a:solidFill>
                  <a:schemeClr val="tx1"/>
                </a:solidFill>
                <a:effectLst/>
                <a:latin typeface="+mn-lt"/>
                <a:ea typeface="+mn-ea"/>
                <a:cs typeface="+mn-cs"/>
              </a:rPr>
              <a:t>, à la </a:t>
            </a:r>
            <a:r>
              <a:rPr lang="de-DE" sz="1200" kern="1200" dirty="0" err="1" smtClean="0">
                <a:solidFill>
                  <a:schemeClr val="tx1"/>
                </a:solidFill>
                <a:effectLst/>
                <a:latin typeface="+mn-lt"/>
                <a:ea typeface="+mn-ea"/>
                <a:cs typeface="+mn-cs"/>
              </a:rPr>
              <a:t>pénétration</a:t>
            </a:r>
            <a:r>
              <a:rPr lang="de-DE" sz="1200" kern="1200" dirty="0" smtClean="0">
                <a:solidFill>
                  <a:schemeClr val="tx1"/>
                </a:solidFill>
                <a:effectLst/>
                <a:latin typeface="+mn-lt"/>
                <a:ea typeface="+mn-ea"/>
                <a:cs typeface="+mn-cs"/>
              </a:rPr>
              <a:t> orale, vaginale </a:t>
            </a:r>
            <a:r>
              <a:rPr lang="de-DE" sz="1200" kern="1200" dirty="0" err="1" smtClean="0">
                <a:solidFill>
                  <a:schemeClr val="tx1"/>
                </a:solidFill>
                <a:effectLst/>
                <a:latin typeface="+mn-lt"/>
                <a:ea typeface="+mn-ea"/>
                <a:cs typeface="+mn-cs"/>
              </a:rPr>
              <a:t>ou</a:t>
            </a:r>
            <a:r>
              <a:rPr lang="de-DE" sz="1200" kern="1200" dirty="0" smtClean="0">
                <a:solidFill>
                  <a:schemeClr val="tx1"/>
                </a:solidFill>
                <a:effectLst/>
                <a:latin typeface="+mn-lt"/>
                <a:ea typeface="+mn-ea"/>
                <a:cs typeface="+mn-cs"/>
              </a:rPr>
              <a:t> anale </a:t>
            </a:r>
            <a:r>
              <a:rPr lang="de-DE" sz="1200" kern="1200" dirty="0" err="1" smtClean="0">
                <a:solidFill>
                  <a:schemeClr val="tx1"/>
                </a:solidFill>
                <a:effectLst/>
                <a:latin typeface="+mn-lt"/>
                <a:ea typeface="+mn-ea"/>
                <a:cs typeface="+mn-cs"/>
              </a:rPr>
              <a:t>sans</a:t>
            </a:r>
            <a:r>
              <a:rPr lang="de-DE" sz="1200" kern="1200" dirty="0" smtClean="0">
                <a:solidFill>
                  <a:schemeClr val="tx1"/>
                </a:solidFill>
                <a:effectLst/>
                <a:latin typeface="+mn-lt"/>
                <a:ea typeface="+mn-ea"/>
                <a:cs typeface="+mn-cs"/>
              </a:rPr>
              <a:t> le </a:t>
            </a:r>
            <a:r>
              <a:rPr lang="de-DE" sz="1200" kern="1200" dirty="0" err="1" smtClean="0">
                <a:solidFill>
                  <a:schemeClr val="tx1"/>
                </a:solidFill>
                <a:effectLst/>
                <a:latin typeface="+mn-lt"/>
                <a:ea typeface="+mn-ea"/>
                <a:cs typeface="+mn-cs"/>
              </a:rPr>
              <a:t>consentement</a:t>
            </a:r>
            <a:r>
              <a:rPr lang="de-DE" sz="1200" kern="1200" dirty="0" smtClean="0">
                <a:solidFill>
                  <a:schemeClr val="tx1"/>
                </a:solidFill>
                <a:effectLst/>
                <a:latin typeface="+mn-lt"/>
                <a:ea typeface="+mn-ea"/>
                <a:cs typeface="+mn-cs"/>
              </a:rPr>
              <a:t> de la </a:t>
            </a:r>
            <a:r>
              <a:rPr lang="de-DE" sz="1200" kern="1200" dirty="0" err="1" smtClean="0">
                <a:solidFill>
                  <a:schemeClr val="tx1"/>
                </a:solidFill>
                <a:effectLst/>
                <a:latin typeface="+mn-lt"/>
                <a:ea typeface="+mn-ea"/>
                <a:cs typeface="+mn-cs"/>
              </a:rPr>
              <a:t>victime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impliquant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lorsque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celle</a:t>
            </a:r>
            <a:r>
              <a:rPr lang="de-DE" sz="1200" kern="1200" dirty="0" smtClean="0">
                <a:solidFill>
                  <a:schemeClr val="tx1"/>
                </a:solidFill>
                <a:effectLst/>
                <a:latin typeface="+mn-lt"/>
                <a:ea typeface="+mn-ea"/>
                <a:cs typeface="+mn-cs"/>
              </a:rPr>
              <a:t>-ci </a:t>
            </a:r>
            <a:r>
              <a:rPr lang="de-DE" sz="1200" kern="1200" dirty="0" err="1" smtClean="0">
                <a:solidFill>
                  <a:schemeClr val="tx1"/>
                </a:solidFill>
                <a:effectLst/>
                <a:latin typeface="+mn-lt"/>
                <a:ea typeface="+mn-ea"/>
                <a:cs typeface="+mn-cs"/>
              </a:rPr>
              <a:t>n’est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pas</a:t>
            </a:r>
            <a:r>
              <a:rPr lang="de-DE" sz="1200" kern="1200" dirty="0" smtClean="0">
                <a:solidFill>
                  <a:schemeClr val="tx1"/>
                </a:solidFill>
                <a:effectLst/>
                <a:latin typeface="+mn-lt"/>
                <a:ea typeface="+mn-ea"/>
                <a:cs typeface="+mn-cs"/>
              </a:rPr>
              <a:t> en </a:t>
            </a:r>
            <a:r>
              <a:rPr lang="de-DE" sz="1200" kern="1200" dirty="0" err="1" smtClean="0">
                <a:solidFill>
                  <a:schemeClr val="tx1"/>
                </a:solidFill>
                <a:effectLst/>
                <a:latin typeface="+mn-lt"/>
                <a:ea typeface="+mn-ea"/>
                <a:cs typeface="+mn-cs"/>
              </a:rPr>
              <a:t>mesure</a:t>
            </a:r>
            <a:r>
              <a:rPr lang="de-DE" sz="1200" kern="1200" dirty="0" smtClean="0">
                <a:solidFill>
                  <a:schemeClr val="tx1"/>
                </a:solidFill>
                <a:effectLst/>
                <a:latin typeface="+mn-lt"/>
                <a:ea typeface="+mn-ea"/>
                <a:cs typeface="+mn-cs"/>
              </a:rPr>
              <a:t> de le </a:t>
            </a:r>
            <a:r>
              <a:rPr lang="de-DE" sz="1200" kern="1200" dirty="0" err="1" smtClean="0">
                <a:solidFill>
                  <a:schemeClr val="tx1"/>
                </a:solidFill>
                <a:effectLst/>
                <a:latin typeface="+mn-lt"/>
                <a:ea typeface="+mn-ea"/>
                <a:cs typeface="+mn-cs"/>
              </a:rPr>
              <a:t>donner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explicitement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intoxication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incapacité</a:t>
            </a:r>
            <a:r>
              <a:rPr lang="de-DE" sz="1200" kern="1200" dirty="0" smtClean="0">
                <a:solidFill>
                  <a:schemeClr val="tx1"/>
                </a:solidFill>
                <a:effectLst/>
                <a:latin typeface="+mn-lt"/>
                <a:ea typeface="+mn-ea"/>
                <a:cs typeface="+mn-cs"/>
              </a:rPr>
              <a:t> de </a:t>
            </a:r>
            <a:r>
              <a:rPr lang="de-DE" sz="1200" kern="1200" dirty="0" err="1" smtClean="0">
                <a:solidFill>
                  <a:schemeClr val="tx1"/>
                </a:solidFill>
                <a:effectLst/>
                <a:latin typeface="+mn-lt"/>
                <a:ea typeface="+mn-ea"/>
                <a:cs typeface="+mn-cs"/>
              </a:rPr>
              <a:t>comprendre</a:t>
            </a:r>
            <a:r>
              <a:rPr lang="de-DE" sz="1200" kern="1200" dirty="0" smtClean="0">
                <a:solidFill>
                  <a:schemeClr val="tx1"/>
                </a:solidFill>
                <a:effectLst/>
                <a:latin typeface="+mn-lt"/>
                <a:ea typeface="+mn-ea"/>
                <a:cs typeface="+mn-cs"/>
              </a:rPr>
              <a:t> les </a:t>
            </a:r>
            <a:r>
              <a:rPr lang="de-DE" sz="1200" kern="1200" dirty="0" err="1" smtClean="0">
                <a:solidFill>
                  <a:schemeClr val="tx1"/>
                </a:solidFill>
                <a:effectLst/>
                <a:latin typeface="+mn-lt"/>
                <a:ea typeface="+mn-ea"/>
                <a:cs typeface="+mn-cs"/>
              </a:rPr>
              <a:t>conséquences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mauvaise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perception</a:t>
            </a:r>
            <a:r>
              <a:rPr lang="de-DE" sz="1200" kern="1200" dirty="0" smtClean="0">
                <a:solidFill>
                  <a:schemeClr val="tx1"/>
                </a:solidFill>
                <a:effectLst/>
                <a:latin typeface="+mn-lt"/>
                <a:ea typeface="+mn-ea"/>
                <a:cs typeface="+mn-cs"/>
              </a:rPr>
              <a:t> à </a:t>
            </a:r>
            <a:r>
              <a:rPr lang="de-DE" sz="1200" kern="1200" dirty="0" err="1" smtClean="0">
                <a:solidFill>
                  <a:schemeClr val="tx1"/>
                </a:solidFill>
                <a:effectLst/>
                <a:latin typeface="+mn-lt"/>
                <a:ea typeface="+mn-ea"/>
                <a:cs typeface="+mn-cs"/>
              </a:rPr>
              <a:t>cause</a:t>
            </a:r>
            <a:r>
              <a:rPr lang="de-DE" sz="1200" kern="1200" dirty="0" smtClean="0">
                <a:solidFill>
                  <a:schemeClr val="tx1"/>
                </a:solidFill>
                <a:effectLst/>
                <a:latin typeface="+mn-lt"/>
                <a:ea typeface="+mn-ea"/>
                <a:cs typeface="+mn-cs"/>
              </a:rPr>
              <a:t> de </a:t>
            </a:r>
            <a:r>
              <a:rPr lang="de-DE" sz="1200" kern="1200" dirty="0" err="1" smtClean="0">
                <a:solidFill>
                  <a:schemeClr val="tx1"/>
                </a:solidFill>
                <a:effectLst/>
                <a:latin typeface="+mn-lt"/>
                <a:ea typeface="+mn-ea"/>
                <a:cs typeface="+mn-cs"/>
              </a:rPr>
              <a:t>l’âge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ou</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autre</a:t>
            </a:r>
            <a:r>
              <a:rPr lang="de-DE" sz="1200" kern="1200" dirty="0" smtClean="0">
                <a:solidFill>
                  <a:schemeClr val="tx1"/>
                </a:solidFill>
                <a:effectLst/>
                <a:latin typeface="+mn-lt"/>
                <a:ea typeface="+mn-ea"/>
                <a:cs typeface="+mn-cs"/>
              </a:rPr>
              <a:t> handicap).</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Au Canada, il y a eu, en 2015, 21 362 agressions sexuelles déclarées à la police, c’est-à-dire 59,58 cas / 100 000 habitants. Cependant, plusieurs cas d’agressions sexuelles ne sont pas déclarées aux autorités, alors ces chiffres sous-estiment la réalité. Au Québec, c’est plutôt 3981 cas par année, donc 48,17 cas / 100 000 habitants. Le Québec se situe dans la moyenne par rapport aux autres provinces Canadiennes. En 2014, le ministère de la santé et de la sécurité publique de Québec rapporte une diminution du nombre d’agression sexuelles au niveau provincial depuis 2005 (</a:t>
            </a:r>
            <a:r>
              <a:rPr lang="fr-FR" sz="1200" i="1" kern="1200" dirty="0" smtClean="0">
                <a:solidFill>
                  <a:schemeClr val="tx1"/>
                </a:solidFill>
                <a:effectLst/>
                <a:latin typeface="+mn-lt"/>
                <a:ea typeface="+mn-ea"/>
                <a:cs typeface="+mn-cs"/>
              </a:rPr>
              <a:t>cf. graphique</a:t>
            </a:r>
            <a:r>
              <a:rPr lang="fr-FR" sz="1200" kern="1200" dirty="0" smtClean="0">
                <a:solidFill>
                  <a:schemeClr val="tx1"/>
                </a:solidFill>
                <a:effectLst/>
                <a:latin typeface="+mn-lt"/>
                <a:ea typeface="+mn-ea"/>
                <a:cs typeface="+mn-cs"/>
              </a:rPr>
              <a:t>). Plus précisément, entre 2013 et 2014, on remarque une diminution de 5,4% des cas d’agressions sexuelles déclarées à la police. Le nombre d’agressions graves (niveau 3) et armées (niveau 2) demeurent stable, mais que le nombre d’agressions simples (niveau 1) diminue</a:t>
            </a:r>
            <a:r>
              <a:rPr lang="en-US"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EXCELLENT!</a:t>
            </a:r>
          </a:p>
          <a:p>
            <a:endParaRPr lang="fr-CA" dirty="0"/>
          </a:p>
        </p:txBody>
      </p:sp>
      <p:sp>
        <p:nvSpPr>
          <p:cNvPr id="4" name="Espace réservé du numéro de diapositive 3"/>
          <p:cNvSpPr>
            <a:spLocks noGrp="1"/>
          </p:cNvSpPr>
          <p:nvPr>
            <p:ph type="sldNum" sz="quarter" idx="10"/>
          </p:nvPr>
        </p:nvSpPr>
        <p:spPr/>
        <p:txBody>
          <a:bodyPr/>
          <a:lstStyle/>
          <a:p>
            <a:fld id="{0F65AD15-FA84-A44D-B38E-8B56528E5F1B}" type="slidenum">
              <a:rPr lang="fr-FR" smtClean="0"/>
              <a:t>2</a:t>
            </a:fld>
            <a:endParaRPr lang="fr-FR"/>
          </a:p>
        </p:txBody>
      </p:sp>
    </p:spTree>
    <p:extLst>
      <p:ext uri="{BB962C8B-B14F-4D97-AF65-F5344CB8AC3E}">
        <p14:creationId xmlns:p14="http://schemas.microsoft.com/office/powerpoint/2010/main" val="748764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endParaRPr lang="fr-CA" i="1" dirty="0" smtClean="0"/>
          </a:p>
          <a:p>
            <a:r>
              <a:rPr lang="fr-CA" dirty="0" smtClean="0"/>
              <a:t>Chiffres SOUS-ESTIMÉS au </a:t>
            </a:r>
            <a:r>
              <a:rPr lang="fr-CA" dirty="0" err="1" smtClean="0"/>
              <a:t>québec</a:t>
            </a:r>
            <a:r>
              <a:rPr lang="fr-CA" dirty="0" smtClean="0"/>
              <a:t> et au canada</a:t>
            </a:r>
          </a:p>
          <a:p>
            <a:r>
              <a:rPr lang="fr-CA" dirty="0" smtClean="0"/>
              <a:t>Car tous les cas d’agression ne sont pas déclarées aux autorités</a:t>
            </a:r>
          </a:p>
          <a:p>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 CHAUR de Trois-</a:t>
            </a:r>
            <a:r>
              <a:rPr lang="en-US" sz="1200" kern="1200" dirty="0" err="1" smtClean="0">
                <a:solidFill>
                  <a:schemeClr val="tx1"/>
                </a:solidFill>
                <a:effectLst/>
                <a:latin typeface="+mn-lt"/>
                <a:ea typeface="+mn-ea"/>
                <a:cs typeface="+mn-cs"/>
              </a:rPr>
              <a:t>Rivières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l’un</a:t>
            </a:r>
            <a:r>
              <a:rPr lang="en-US" sz="1200" kern="1200" dirty="0" smtClean="0">
                <a:solidFill>
                  <a:schemeClr val="tx1"/>
                </a:solidFill>
                <a:effectLst/>
                <a:latin typeface="+mn-lt"/>
                <a:ea typeface="+mn-ea"/>
                <a:cs typeface="+mn-cs"/>
              </a:rPr>
              <a:t> des cinq </a:t>
            </a:r>
            <a:r>
              <a:rPr lang="en-US" sz="1200" kern="1200" dirty="0" err="1" smtClean="0">
                <a:solidFill>
                  <a:schemeClr val="tx1"/>
                </a:solidFill>
                <a:effectLst/>
                <a:latin typeface="+mn-lt"/>
                <a:ea typeface="+mn-ea"/>
                <a:cs typeface="+mn-cs"/>
              </a:rPr>
              <a:t>centres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désignés</a:t>
            </a:r>
            <a:r>
              <a:rPr lang="en-US" sz="1200" kern="1200" dirty="0" smtClean="0">
                <a:solidFill>
                  <a:schemeClr val="tx1"/>
                </a:solidFill>
                <a:effectLst/>
                <a:latin typeface="+mn-lt"/>
                <a:ea typeface="+mn-ea"/>
                <a:cs typeface="+mn-cs"/>
              </a:rPr>
              <a:t> de la </a:t>
            </a:r>
            <a:r>
              <a:rPr lang="en-US" sz="1200" kern="1200" dirty="0" err="1" smtClean="0">
                <a:solidFill>
                  <a:schemeClr val="tx1"/>
                </a:solidFill>
                <a:effectLst/>
                <a:latin typeface="+mn-lt"/>
                <a:ea typeface="+mn-ea"/>
                <a:cs typeface="+mn-cs"/>
              </a:rPr>
              <a:t>Mauricie</a:t>
            </a:r>
            <a:r>
              <a:rPr lang="en-US" sz="1200" kern="1200" dirty="0" smtClean="0">
                <a:solidFill>
                  <a:schemeClr val="tx1"/>
                </a:solidFill>
                <a:effectLst/>
                <a:latin typeface="+mn-lt"/>
                <a:ea typeface="+mn-ea"/>
                <a:cs typeface="+mn-cs"/>
              </a:rPr>
              <a:t> et du Centre du Québec </a:t>
            </a:r>
            <a:r>
              <a:rPr lang="en-US" sz="1200" kern="1200" dirty="0" err="1" smtClean="0">
                <a:solidFill>
                  <a:schemeClr val="tx1"/>
                </a:solidFill>
                <a:effectLst/>
                <a:latin typeface="+mn-lt"/>
                <a:ea typeface="+mn-ea"/>
                <a:cs typeface="+mn-cs"/>
              </a:rPr>
              <a:t>offrant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une</a:t>
            </a:r>
            <a:r>
              <a:rPr lang="en-US" sz="1200" kern="1200" dirty="0" smtClean="0">
                <a:solidFill>
                  <a:schemeClr val="tx1"/>
                </a:solidFill>
                <a:effectLst/>
                <a:latin typeface="+mn-lt"/>
                <a:ea typeface="+mn-ea"/>
                <a:cs typeface="+mn-cs"/>
              </a:rPr>
              <a:t> intervention </a:t>
            </a:r>
            <a:r>
              <a:rPr lang="en-US" sz="1200" kern="1200" dirty="0" err="1" smtClean="0">
                <a:solidFill>
                  <a:schemeClr val="tx1"/>
                </a:solidFill>
                <a:effectLst/>
                <a:latin typeface="+mn-lt"/>
                <a:ea typeface="+mn-ea"/>
                <a:cs typeface="+mn-cs"/>
              </a:rPr>
              <a:t>médicosociale</a:t>
            </a:r>
            <a:r>
              <a:rPr lang="en-US" sz="1200" kern="1200" dirty="0" smtClean="0">
                <a:solidFill>
                  <a:schemeClr val="tx1"/>
                </a:solidFill>
                <a:effectLst/>
                <a:latin typeface="+mn-lt"/>
                <a:ea typeface="+mn-ea"/>
                <a:cs typeface="+mn-cs"/>
              </a:rPr>
              <a:t> aux </a:t>
            </a:r>
            <a:r>
              <a:rPr lang="en-US" sz="1200" kern="1200" dirty="0" err="1" smtClean="0">
                <a:solidFill>
                  <a:schemeClr val="tx1"/>
                </a:solidFill>
                <a:effectLst/>
                <a:latin typeface="+mn-lt"/>
                <a:ea typeface="+mn-ea"/>
                <a:cs typeface="+mn-cs"/>
              </a:rPr>
              <a:t>victimes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d’agression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sexuelle</a:t>
            </a:r>
            <a:r>
              <a:rPr lang="en-US" sz="1200" kern="1200" dirty="0" smtClean="0">
                <a:solidFill>
                  <a:schemeClr val="tx1"/>
                </a:solidFill>
                <a:effectLst/>
                <a:latin typeface="+mn-lt"/>
                <a:ea typeface="+mn-ea"/>
                <a:cs typeface="+mn-cs"/>
              </a:rPr>
              <a:t> qui </a:t>
            </a:r>
            <a:r>
              <a:rPr lang="en-US" sz="1200" kern="1200" dirty="0" err="1" smtClean="0">
                <a:solidFill>
                  <a:schemeClr val="tx1"/>
                </a:solidFill>
                <a:effectLst/>
                <a:latin typeface="+mn-lt"/>
                <a:ea typeface="+mn-ea"/>
                <a:cs typeface="+mn-cs"/>
              </a:rPr>
              <a:t>consultent</a:t>
            </a:r>
            <a:r>
              <a:rPr lang="en-US" sz="1200" kern="1200" dirty="0" smtClean="0">
                <a:solidFill>
                  <a:schemeClr val="tx1"/>
                </a:solidFill>
                <a:effectLst/>
                <a:latin typeface="+mn-lt"/>
                <a:ea typeface="+mn-ea"/>
                <a:cs typeface="+mn-cs"/>
              </a:rPr>
              <a:t> 5 </a:t>
            </a:r>
            <a:r>
              <a:rPr lang="en-US" sz="1200" kern="1200" dirty="0" err="1" smtClean="0">
                <a:solidFill>
                  <a:schemeClr val="tx1"/>
                </a:solidFill>
                <a:effectLst/>
                <a:latin typeface="+mn-lt"/>
                <a:ea typeface="+mn-ea"/>
                <a:cs typeface="+mn-cs"/>
              </a:rPr>
              <a:t>jours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moins</a:t>
            </a:r>
            <a:r>
              <a:rPr lang="en-US" sz="1200" kern="1200" dirty="0" smtClean="0">
                <a:solidFill>
                  <a:schemeClr val="tx1"/>
                </a:solidFill>
                <a:effectLst/>
                <a:latin typeface="+mn-lt"/>
                <a:ea typeface="+mn-ea"/>
                <a:cs typeface="+mn-cs"/>
              </a:rPr>
              <a:t> après la </a:t>
            </a:r>
            <a:r>
              <a:rPr lang="en-US" sz="1200" kern="1200" dirty="0" err="1" smtClean="0">
                <a:solidFill>
                  <a:schemeClr val="tx1"/>
                </a:solidFill>
                <a:effectLst/>
                <a:latin typeface="+mn-lt"/>
                <a:ea typeface="+mn-ea"/>
                <a:cs typeface="+mn-cs"/>
              </a:rPr>
              <a:t>survenue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l’événement</a:t>
            </a:r>
            <a:r>
              <a:rPr lang="fr-FR" dirty="0" smtClean="0">
                <a:effectLst/>
              </a:rPr>
              <a:t> </a:t>
            </a:r>
            <a:endParaRPr lang="fr-FR" dirty="0" smtClean="0"/>
          </a:p>
          <a:p>
            <a:endParaRPr lang="fr-CA" dirty="0"/>
          </a:p>
        </p:txBody>
      </p:sp>
      <p:sp>
        <p:nvSpPr>
          <p:cNvPr id="4" name="Espace réservé du numéro de diapositive 3"/>
          <p:cNvSpPr>
            <a:spLocks noGrp="1"/>
          </p:cNvSpPr>
          <p:nvPr>
            <p:ph type="sldNum" sz="quarter" idx="10"/>
          </p:nvPr>
        </p:nvSpPr>
        <p:spPr/>
        <p:txBody>
          <a:bodyPr/>
          <a:lstStyle/>
          <a:p>
            <a:fld id="{0F65AD15-FA84-A44D-B38E-8B56528E5F1B}" type="slidenum">
              <a:rPr lang="fr-FR" smtClean="0"/>
              <a:t>3</a:t>
            </a:fld>
            <a:endParaRPr lang="fr-FR"/>
          </a:p>
        </p:txBody>
      </p:sp>
    </p:spTree>
    <p:extLst>
      <p:ext uri="{BB962C8B-B14F-4D97-AF65-F5344CB8AC3E}">
        <p14:creationId xmlns:p14="http://schemas.microsoft.com/office/powerpoint/2010/main" val="1053703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Cette</a:t>
            </a:r>
            <a:r>
              <a:rPr lang="en-US" sz="1200" kern="1200" dirty="0" smtClean="0">
                <a:solidFill>
                  <a:schemeClr val="tx1"/>
                </a:solidFill>
                <a:effectLst/>
                <a:latin typeface="+mn-lt"/>
                <a:ea typeface="+mn-ea"/>
                <a:cs typeface="+mn-cs"/>
              </a:rPr>
              <a:t> intervention </a:t>
            </a:r>
            <a:r>
              <a:rPr lang="en-US" sz="1200" kern="1200" dirty="0" err="1" smtClean="0">
                <a:solidFill>
                  <a:schemeClr val="tx1"/>
                </a:solidFill>
                <a:effectLst/>
                <a:latin typeface="+mn-lt"/>
                <a:ea typeface="+mn-ea"/>
                <a:cs typeface="+mn-cs"/>
              </a:rPr>
              <a:t>comprend</a:t>
            </a:r>
            <a:r>
              <a:rPr lang="en-US" sz="1200" kern="1200" dirty="0" smtClean="0">
                <a:solidFill>
                  <a:schemeClr val="tx1"/>
                </a:solidFill>
                <a:effectLst/>
                <a:latin typeface="+mn-lt"/>
                <a:ea typeface="+mn-ea"/>
                <a:cs typeface="+mn-cs"/>
              </a:rPr>
              <a:t> : la </a:t>
            </a:r>
            <a:r>
              <a:rPr lang="en-US" sz="1200" kern="1200" dirty="0" err="1" smtClean="0">
                <a:solidFill>
                  <a:schemeClr val="tx1"/>
                </a:solidFill>
                <a:effectLst/>
                <a:latin typeface="+mn-lt"/>
                <a:ea typeface="+mn-ea"/>
                <a:cs typeface="+mn-cs"/>
              </a:rPr>
              <a:t>réalisation</a:t>
            </a:r>
            <a:r>
              <a:rPr lang="en-US" sz="1200" kern="1200" dirty="0" smtClean="0">
                <a:solidFill>
                  <a:schemeClr val="tx1"/>
                </a:solidFill>
                <a:effectLst/>
                <a:latin typeface="+mn-lt"/>
                <a:ea typeface="+mn-ea"/>
                <a:cs typeface="+mn-cs"/>
              </a:rPr>
              <a:t> de la </a:t>
            </a:r>
            <a:r>
              <a:rPr lang="en-US" sz="1200" kern="1200" dirty="0" err="1" smtClean="0">
                <a:solidFill>
                  <a:schemeClr val="tx1"/>
                </a:solidFill>
                <a:effectLst/>
                <a:latin typeface="+mn-lt"/>
                <a:ea typeface="+mn-ea"/>
                <a:cs typeface="+mn-cs"/>
              </a:rPr>
              <a:t>trousse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médico-légale</a:t>
            </a:r>
            <a:r>
              <a:rPr lang="en-US" sz="1200" kern="1200" dirty="0" smtClean="0">
                <a:solidFill>
                  <a:schemeClr val="tx1"/>
                </a:solidFill>
                <a:effectLst/>
                <a:latin typeface="+mn-lt"/>
                <a:ea typeface="+mn-ea"/>
                <a:cs typeface="+mn-cs"/>
              </a:rPr>
              <a:t>, le </a:t>
            </a:r>
            <a:r>
              <a:rPr lang="en-US" sz="1200" kern="1200" dirty="0" err="1" smtClean="0">
                <a:solidFill>
                  <a:schemeClr val="tx1"/>
                </a:solidFill>
                <a:effectLst/>
                <a:latin typeface="+mn-lt"/>
                <a:ea typeface="+mn-ea"/>
                <a:cs typeface="+mn-cs"/>
              </a:rPr>
              <a:t>dépistage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approprié</a:t>
            </a:r>
            <a:r>
              <a:rPr lang="en-US" sz="1200" kern="1200" dirty="0" smtClean="0">
                <a:solidFill>
                  <a:schemeClr val="tx1"/>
                </a:solidFill>
                <a:effectLst/>
                <a:latin typeface="+mn-lt"/>
                <a:ea typeface="+mn-ea"/>
                <a:cs typeface="+mn-cs"/>
              </a:rPr>
              <a:t> (ITSS, </a:t>
            </a:r>
            <a:r>
              <a:rPr lang="en-US" sz="1200" kern="1200" dirty="0" err="1" smtClean="0">
                <a:solidFill>
                  <a:schemeClr val="tx1"/>
                </a:solidFill>
                <a:effectLst/>
                <a:latin typeface="+mn-lt"/>
                <a:ea typeface="+mn-ea"/>
                <a:cs typeface="+mn-cs"/>
              </a:rPr>
              <a:t>grossesse</a:t>
            </a:r>
            <a:r>
              <a:rPr lang="en-US" sz="1200" kern="1200" dirty="0" smtClean="0">
                <a:solidFill>
                  <a:schemeClr val="tx1"/>
                </a:solidFill>
                <a:effectLst/>
                <a:latin typeface="+mn-lt"/>
                <a:ea typeface="+mn-ea"/>
                <a:cs typeface="+mn-cs"/>
              </a:rPr>
              <a:t>), le </a:t>
            </a:r>
            <a:r>
              <a:rPr lang="en-US" sz="1200" kern="1200" dirty="0" err="1" smtClean="0">
                <a:solidFill>
                  <a:schemeClr val="tx1"/>
                </a:solidFill>
                <a:effectLst/>
                <a:latin typeface="+mn-lt"/>
                <a:ea typeface="+mn-ea"/>
                <a:cs typeface="+mn-cs"/>
              </a:rPr>
              <a:t>soutien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émotionnel</a:t>
            </a:r>
            <a:r>
              <a:rPr lang="en-US" sz="1200" kern="1200" dirty="0" smtClean="0">
                <a:solidFill>
                  <a:schemeClr val="tx1"/>
                </a:solidFill>
                <a:effectLst/>
                <a:latin typeface="+mn-lt"/>
                <a:ea typeface="+mn-ea"/>
                <a:cs typeface="+mn-cs"/>
              </a:rPr>
              <a:t> de la </a:t>
            </a:r>
            <a:r>
              <a:rPr lang="en-US" sz="1200" kern="1200" dirty="0" err="1" smtClean="0">
                <a:solidFill>
                  <a:schemeClr val="tx1"/>
                </a:solidFill>
                <a:effectLst/>
                <a:latin typeface="+mn-lt"/>
                <a:ea typeface="+mn-ea"/>
                <a:cs typeface="+mn-cs"/>
              </a:rPr>
              <a:t>victime</a:t>
            </a:r>
            <a:r>
              <a:rPr lang="en-US" sz="1200" kern="1200" dirty="0" smtClean="0">
                <a:solidFill>
                  <a:schemeClr val="tx1"/>
                </a:solidFill>
                <a:effectLst/>
                <a:latin typeface="+mn-lt"/>
                <a:ea typeface="+mn-ea"/>
                <a:cs typeface="+mn-cs"/>
              </a:rPr>
              <a:t>, la prescription de </a:t>
            </a:r>
            <a:r>
              <a:rPr lang="en-US" sz="1200" kern="1200" dirty="0" err="1" smtClean="0">
                <a:solidFill>
                  <a:schemeClr val="tx1"/>
                </a:solidFill>
                <a:effectLst/>
                <a:latin typeface="+mn-lt"/>
                <a:ea typeface="+mn-ea"/>
                <a:cs typeface="+mn-cs"/>
              </a:rPr>
              <a:t>médication</a:t>
            </a:r>
            <a:r>
              <a:rPr lang="en-US" sz="1200" kern="1200" dirty="0" smtClean="0">
                <a:solidFill>
                  <a:schemeClr val="tx1"/>
                </a:solidFill>
                <a:effectLst/>
                <a:latin typeface="+mn-lt"/>
                <a:ea typeface="+mn-ea"/>
                <a:cs typeface="+mn-cs"/>
              </a:rPr>
              <a:t> et </a:t>
            </a:r>
            <a:r>
              <a:rPr lang="en-US" sz="1200" kern="1200" dirty="0" err="1" smtClean="0">
                <a:solidFill>
                  <a:schemeClr val="tx1"/>
                </a:solidFill>
                <a:effectLst/>
                <a:latin typeface="+mn-lt"/>
                <a:ea typeface="+mn-ea"/>
                <a:cs typeface="+mn-cs"/>
              </a:rPr>
              <a:t>d’arrêt</a:t>
            </a:r>
            <a:r>
              <a:rPr lang="en-US" sz="1200" kern="1200" dirty="0" smtClean="0">
                <a:solidFill>
                  <a:schemeClr val="tx1"/>
                </a:solidFill>
                <a:effectLst/>
                <a:latin typeface="+mn-lt"/>
                <a:ea typeface="+mn-ea"/>
                <a:cs typeface="+mn-cs"/>
              </a:rPr>
              <a:t> de travail au </a:t>
            </a:r>
            <a:r>
              <a:rPr lang="en-US" sz="1200" kern="1200" dirty="0" err="1" smtClean="0">
                <a:solidFill>
                  <a:schemeClr val="tx1"/>
                </a:solidFill>
                <a:effectLst/>
                <a:latin typeface="+mn-lt"/>
                <a:ea typeface="+mn-ea"/>
                <a:cs typeface="+mn-cs"/>
              </a:rPr>
              <a:t>besoin</a:t>
            </a:r>
            <a:r>
              <a:rPr lang="en-US" sz="1200" kern="1200" dirty="0" smtClean="0">
                <a:solidFill>
                  <a:schemeClr val="tx1"/>
                </a:solidFill>
                <a:effectLst/>
                <a:latin typeface="+mn-lt"/>
                <a:ea typeface="+mn-ea"/>
                <a:cs typeface="+mn-cs"/>
              </a:rPr>
              <a:t> par les </a:t>
            </a:r>
            <a:r>
              <a:rPr lang="en-US" sz="1200" kern="1200" dirty="0" err="1" smtClean="0">
                <a:solidFill>
                  <a:schemeClr val="tx1"/>
                </a:solidFill>
                <a:effectLst/>
                <a:latin typeface="+mn-lt"/>
                <a:ea typeface="+mn-ea"/>
                <a:cs typeface="+mn-cs"/>
              </a:rPr>
              <a:t>urgentologues</a:t>
            </a:r>
            <a:r>
              <a:rPr lang="en-US" sz="1200" kern="1200" dirty="0" smtClean="0">
                <a:solidFill>
                  <a:schemeClr val="tx1"/>
                </a:solidFill>
                <a:effectLst/>
                <a:latin typeface="+mn-lt"/>
                <a:ea typeface="+mn-ea"/>
                <a:cs typeface="+mn-cs"/>
              </a:rPr>
              <a:t> et les </a:t>
            </a:r>
            <a:r>
              <a:rPr lang="en-US" sz="1200" kern="1200" dirty="0" err="1" smtClean="0">
                <a:solidFill>
                  <a:schemeClr val="tx1"/>
                </a:solidFill>
                <a:effectLst/>
                <a:latin typeface="+mn-lt"/>
                <a:ea typeface="+mn-ea"/>
                <a:cs typeface="+mn-cs"/>
              </a:rPr>
              <a:t>infirmiers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l’urgence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collaboration avec les </a:t>
            </a:r>
            <a:r>
              <a:rPr lang="en-US" sz="1200" kern="1200" dirty="0" err="1" smtClean="0">
                <a:solidFill>
                  <a:schemeClr val="tx1"/>
                </a:solidFill>
                <a:effectLst/>
                <a:latin typeface="+mn-lt"/>
                <a:ea typeface="+mn-ea"/>
                <a:cs typeface="+mn-cs"/>
              </a:rPr>
              <a:t>travailleurs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sociaux</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l’hôpital</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l’équipe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garde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psychosociale</a:t>
            </a:r>
            <a:r>
              <a:rPr lang="en-US" sz="1200" kern="1200" dirty="0" smtClean="0">
                <a:solidFill>
                  <a:schemeClr val="tx1"/>
                </a:solidFill>
                <a:effectLst/>
                <a:latin typeface="+mn-lt"/>
                <a:ea typeface="+mn-ea"/>
                <a:cs typeface="+mn-cs"/>
              </a:rPr>
              <a:t> 24/7.</a:t>
            </a:r>
            <a:r>
              <a:rPr lang="fr-FR" dirty="0" smtClean="0">
                <a:effectLst/>
              </a:rPr>
              <a:t> </a:t>
            </a:r>
            <a:endParaRPr lang="fr-FR" dirty="0" smtClean="0"/>
          </a:p>
          <a:p>
            <a:endParaRPr lang="fr-CA" dirty="0"/>
          </a:p>
        </p:txBody>
      </p:sp>
      <p:sp>
        <p:nvSpPr>
          <p:cNvPr id="4" name="Espace réservé du numéro de diapositive 3"/>
          <p:cNvSpPr>
            <a:spLocks noGrp="1"/>
          </p:cNvSpPr>
          <p:nvPr>
            <p:ph type="sldNum" sz="quarter" idx="10"/>
          </p:nvPr>
        </p:nvSpPr>
        <p:spPr/>
        <p:txBody>
          <a:bodyPr/>
          <a:lstStyle/>
          <a:p>
            <a:fld id="{0F65AD15-FA84-A44D-B38E-8B56528E5F1B}" type="slidenum">
              <a:rPr lang="fr-FR" smtClean="0"/>
              <a:t>4</a:t>
            </a:fld>
            <a:endParaRPr lang="fr-FR"/>
          </a:p>
        </p:txBody>
      </p:sp>
    </p:spTree>
    <p:extLst>
      <p:ext uri="{BB962C8B-B14F-4D97-AF65-F5344CB8AC3E}">
        <p14:creationId xmlns:p14="http://schemas.microsoft.com/office/powerpoint/2010/main" val="1808214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En 2013, l’Agence de la santé et des services sociaux de la Mauricie et Centre du Québec engage une personne ressource suite aux recommandations du </a:t>
            </a:r>
            <a:r>
              <a:rPr lang="fr-FR" sz="1200" i="1" kern="1200" dirty="0" smtClean="0">
                <a:solidFill>
                  <a:schemeClr val="tx1"/>
                </a:solidFill>
                <a:effectLst/>
                <a:latin typeface="+mn-lt"/>
                <a:ea typeface="+mn-ea"/>
                <a:cs typeface="+mn-cs"/>
              </a:rPr>
              <a:t>Plan d’action régional</a:t>
            </a:r>
            <a:r>
              <a:rPr lang="fr-FR" sz="1200" kern="1200" dirty="0" smtClean="0">
                <a:solidFill>
                  <a:schemeClr val="tx1"/>
                </a:solidFill>
                <a:effectLst/>
                <a:latin typeface="+mn-lt"/>
                <a:ea typeface="+mn-ea"/>
                <a:cs typeface="+mn-cs"/>
              </a:rPr>
              <a:t> de 2008-2013. L’un des objectifs de ce professionnel est d’étudier le modèle actuel et de proposer des pistes de solutions pour optimiser la trajectoire de services pour les victimes d’agression sexuelle à Trois-Rivières. Ainsi, au CHAUR, une collecte des données a été réalisée auprès du personnel infirmier et de l’équipe de garde psychosociale par la travailleuse sociale mandatée pour optimiser le modèle de prise en charge des agressions sexuelles à Trois-Rivières. Cette collecte révèle les problématiques suivantes : délais dans la prise en charge des victimes, trajectoire de soins floue, particulièrement pour la clientèle mineure, lacune dans le dépistage et la prophylaxie offerts aux patients et orchestration difficile des soins post intervention.</a:t>
            </a:r>
          </a:p>
          <a:p>
            <a:endParaRPr lang="fr-CA" dirty="0"/>
          </a:p>
        </p:txBody>
      </p:sp>
      <p:sp>
        <p:nvSpPr>
          <p:cNvPr id="4" name="Espace réservé du numéro de diapositive 3"/>
          <p:cNvSpPr>
            <a:spLocks noGrp="1"/>
          </p:cNvSpPr>
          <p:nvPr>
            <p:ph type="sldNum" sz="quarter" idx="10"/>
          </p:nvPr>
        </p:nvSpPr>
        <p:spPr/>
        <p:txBody>
          <a:bodyPr/>
          <a:lstStyle/>
          <a:p>
            <a:fld id="{0F65AD15-FA84-A44D-B38E-8B56528E5F1B}" type="slidenum">
              <a:rPr lang="fr-FR" smtClean="0"/>
              <a:t>5</a:t>
            </a:fld>
            <a:endParaRPr lang="fr-FR"/>
          </a:p>
        </p:txBody>
      </p:sp>
    </p:spTree>
    <p:extLst>
      <p:ext uri="{BB962C8B-B14F-4D97-AF65-F5344CB8AC3E}">
        <p14:creationId xmlns:p14="http://schemas.microsoft.com/office/powerpoint/2010/main" val="1105465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F65AD15-FA84-A44D-B38E-8B56528E5F1B}" type="slidenum">
              <a:rPr lang="fr-FR" smtClean="0"/>
              <a:t>6</a:t>
            </a:fld>
            <a:endParaRPr lang="fr-FR"/>
          </a:p>
        </p:txBody>
      </p:sp>
    </p:spTree>
    <p:extLst>
      <p:ext uri="{BB962C8B-B14F-4D97-AF65-F5344CB8AC3E}">
        <p14:creationId xmlns:p14="http://schemas.microsoft.com/office/powerpoint/2010/main" val="1927692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u="sng" kern="1200" dirty="0" smtClean="0">
                <a:solidFill>
                  <a:schemeClr val="tx1"/>
                </a:solidFill>
                <a:effectLst/>
                <a:latin typeface="+mn-lt"/>
                <a:ea typeface="+mn-ea"/>
                <a:cs typeface="+mn-cs"/>
              </a:rPr>
              <a:t>Problématique</a:t>
            </a:r>
            <a:endParaRPr lang="fr-FR" sz="1200" b="1"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L’une des barrières principales à l’amélioration du modèle de prise en charge des agressions sexuelles au CHAUR est qu’il manque l’opinion des médecins </a:t>
            </a:r>
            <a:r>
              <a:rPr lang="fr-FR" sz="1200" kern="1200" dirty="0" err="1" smtClean="0">
                <a:solidFill>
                  <a:schemeClr val="tx1"/>
                </a:solidFill>
                <a:effectLst/>
                <a:latin typeface="+mn-lt"/>
                <a:ea typeface="+mn-ea"/>
                <a:cs typeface="+mn-cs"/>
              </a:rPr>
              <a:t>urgentologues</a:t>
            </a:r>
            <a:r>
              <a:rPr lang="fr-FR" sz="1200" kern="1200" dirty="0" smtClean="0">
                <a:solidFill>
                  <a:schemeClr val="tx1"/>
                </a:solidFill>
                <a:effectLst/>
                <a:latin typeface="+mn-lt"/>
                <a:ea typeface="+mn-ea"/>
                <a:cs typeface="+mn-cs"/>
              </a:rPr>
              <a:t> qui y </a:t>
            </a:r>
            <a:r>
              <a:rPr lang="fr-FR" sz="1200" kern="1200" dirty="0" err="1" smtClean="0">
                <a:solidFill>
                  <a:schemeClr val="tx1"/>
                </a:solidFill>
                <a:effectLst/>
                <a:latin typeface="+mn-lt"/>
                <a:ea typeface="+mn-ea"/>
                <a:cs typeface="+mn-cs"/>
              </a:rPr>
              <a:t>oeuvrent</a:t>
            </a:r>
            <a:r>
              <a:rPr lang="fr-FR" sz="1200" kern="1200" dirty="0" smtClean="0">
                <a:solidFill>
                  <a:schemeClr val="tx1"/>
                </a:solidFill>
                <a:effectLst/>
                <a:latin typeface="+mn-lt"/>
                <a:ea typeface="+mn-ea"/>
                <a:cs typeface="+mn-cs"/>
              </a:rPr>
              <a:t>. Sans l’opinion des principaux concernés, l’avancement des démarches vers une optimisation du système est limité.</a:t>
            </a:r>
          </a:p>
          <a:p>
            <a:r>
              <a:rPr lang="fr-FR" sz="1200" kern="1200" dirty="0" smtClean="0">
                <a:solidFill>
                  <a:schemeClr val="tx1"/>
                </a:solidFill>
                <a:effectLst/>
                <a:latin typeface="+mn-lt"/>
                <a:ea typeface="+mn-ea"/>
                <a:cs typeface="+mn-cs"/>
              </a:rPr>
              <a:t> </a:t>
            </a:r>
          </a:p>
          <a:p>
            <a:r>
              <a:rPr lang="fr-FR" sz="1200" b="1" u="sng" kern="1200" dirty="0" smtClean="0">
                <a:solidFill>
                  <a:schemeClr val="tx1"/>
                </a:solidFill>
                <a:effectLst/>
                <a:latin typeface="+mn-lt"/>
                <a:ea typeface="+mn-ea"/>
                <a:cs typeface="+mn-cs"/>
              </a:rPr>
              <a:t>Hypothèse</a:t>
            </a:r>
            <a:endParaRPr lang="fr-FR" sz="1200" b="1"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Étant donné que l’application des pistes de solutions offertes par la personne ressource nommée par l’Agence tardent à être mises en place à l’urgence ambulatoire du CHAUR et que les médecins </a:t>
            </a:r>
            <a:r>
              <a:rPr lang="fr-FR" sz="1200" kern="1200" dirty="0" err="1" smtClean="0">
                <a:solidFill>
                  <a:schemeClr val="tx1"/>
                </a:solidFill>
                <a:effectLst/>
                <a:latin typeface="+mn-lt"/>
                <a:ea typeface="+mn-ea"/>
                <a:cs typeface="+mn-cs"/>
              </a:rPr>
              <a:t>urgentologues</a:t>
            </a:r>
            <a:r>
              <a:rPr lang="fr-FR" sz="1200" kern="1200" dirty="0" smtClean="0">
                <a:solidFill>
                  <a:schemeClr val="tx1"/>
                </a:solidFill>
                <a:effectLst/>
                <a:latin typeface="+mn-lt"/>
                <a:ea typeface="+mn-ea"/>
                <a:cs typeface="+mn-cs"/>
              </a:rPr>
              <a:t> qui y travaillent n’ont pas eu l’occasion de se prononcer sur le sujet, l’</a:t>
            </a:r>
            <a:r>
              <a:rPr lang="fr-FR" sz="1200" b="1" kern="1200" dirty="0" smtClean="0">
                <a:solidFill>
                  <a:schemeClr val="tx1"/>
                </a:solidFill>
                <a:effectLst/>
                <a:latin typeface="+mn-lt"/>
                <a:ea typeface="+mn-ea"/>
                <a:cs typeface="+mn-cs"/>
              </a:rPr>
              <a:t>hypothèse</a:t>
            </a:r>
            <a:r>
              <a:rPr lang="fr-FR" sz="1200" kern="1200" dirty="0" smtClean="0">
                <a:solidFill>
                  <a:schemeClr val="tx1"/>
                </a:solidFill>
                <a:effectLst/>
                <a:latin typeface="+mn-lt"/>
                <a:ea typeface="+mn-ea"/>
                <a:cs typeface="+mn-cs"/>
              </a:rPr>
              <a:t> est que les médecins </a:t>
            </a:r>
            <a:r>
              <a:rPr lang="fr-FR" sz="1200" kern="1200" dirty="0" err="1" smtClean="0">
                <a:solidFill>
                  <a:schemeClr val="tx1"/>
                </a:solidFill>
                <a:effectLst/>
                <a:latin typeface="+mn-lt"/>
                <a:ea typeface="+mn-ea"/>
                <a:cs typeface="+mn-cs"/>
              </a:rPr>
              <a:t>urgentologues</a:t>
            </a:r>
            <a:r>
              <a:rPr lang="fr-FR" sz="1200" kern="1200" dirty="0" smtClean="0">
                <a:solidFill>
                  <a:schemeClr val="tx1"/>
                </a:solidFill>
                <a:effectLst/>
                <a:latin typeface="+mn-lt"/>
                <a:ea typeface="+mn-ea"/>
                <a:cs typeface="+mn-cs"/>
              </a:rPr>
              <a:t> sont probablement ouverts à certains changements du modèle actuel.</a:t>
            </a:r>
          </a:p>
          <a:p>
            <a:endParaRPr lang="fr-CA" dirty="0"/>
          </a:p>
        </p:txBody>
      </p:sp>
      <p:sp>
        <p:nvSpPr>
          <p:cNvPr id="4" name="Espace réservé du numéro de diapositive 3"/>
          <p:cNvSpPr>
            <a:spLocks noGrp="1"/>
          </p:cNvSpPr>
          <p:nvPr>
            <p:ph type="sldNum" sz="quarter" idx="10"/>
          </p:nvPr>
        </p:nvSpPr>
        <p:spPr/>
        <p:txBody>
          <a:bodyPr/>
          <a:lstStyle/>
          <a:p>
            <a:fld id="{0F65AD15-FA84-A44D-B38E-8B56528E5F1B}" type="slidenum">
              <a:rPr lang="fr-FR" smtClean="0"/>
              <a:t>7</a:t>
            </a:fld>
            <a:endParaRPr lang="fr-FR"/>
          </a:p>
        </p:txBody>
      </p:sp>
    </p:spTree>
    <p:extLst>
      <p:ext uri="{BB962C8B-B14F-4D97-AF65-F5344CB8AC3E}">
        <p14:creationId xmlns:p14="http://schemas.microsoft.com/office/powerpoint/2010/main" val="1980319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u="sng" kern="1200" dirty="0" smtClean="0">
                <a:solidFill>
                  <a:schemeClr val="tx1"/>
                </a:solidFill>
                <a:effectLst/>
                <a:latin typeface="+mn-lt"/>
                <a:ea typeface="+mn-ea"/>
                <a:cs typeface="+mn-cs"/>
              </a:rPr>
              <a:t>Objectif</a:t>
            </a:r>
            <a:endParaRPr lang="fr-FR" sz="1200" b="1"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t>
            </a:r>
            <a:r>
              <a:rPr lang="de-DE" sz="1200" kern="1200" dirty="0" smtClean="0">
                <a:solidFill>
                  <a:schemeClr val="tx1"/>
                </a:solidFill>
                <a:effectLst/>
                <a:latin typeface="+mn-lt"/>
                <a:ea typeface="+mn-ea"/>
                <a:cs typeface="+mn-cs"/>
              </a:rPr>
              <a:t>’</a:t>
            </a:r>
            <a:r>
              <a:rPr lang="de-DE" sz="1200" b="1" kern="1200" dirty="0" err="1" smtClean="0">
                <a:solidFill>
                  <a:schemeClr val="tx1"/>
                </a:solidFill>
                <a:effectLst/>
                <a:latin typeface="+mn-lt"/>
                <a:ea typeface="+mn-ea"/>
                <a:cs typeface="+mn-cs"/>
              </a:rPr>
              <a:t>objectif</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principal</a:t>
            </a:r>
            <a:r>
              <a:rPr lang="de-DE" sz="1200" kern="1200" dirty="0" smtClean="0">
                <a:solidFill>
                  <a:schemeClr val="tx1"/>
                </a:solidFill>
                <a:effectLst/>
                <a:latin typeface="+mn-lt"/>
                <a:ea typeface="+mn-ea"/>
                <a:cs typeface="+mn-cs"/>
              </a:rPr>
              <a:t> de </a:t>
            </a:r>
            <a:r>
              <a:rPr lang="de-DE" sz="1200" kern="1200" dirty="0" err="1" smtClean="0">
                <a:solidFill>
                  <a:schemeClr val="tx1"/>
                </a:solidFill>
                <a:effectLst/>
                <a:latin typeface="+mn-lt"/>
                <a:ea typeface="+mn-ea"/>
                <a:cs typeface="+mn-cs"/>
              </a:rPr>
              <a:t>cette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étude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est</a:t>
            </a:r>
            <a:r>
              <a:rPr lang="de-DE" sz="1200" kern="1200" dirty="0" smtClean="0">
                <a:solidFill>
                  <a:schemeClr val="tx1"/>
                </a:solidFill>
                <a:effectLst/>
                <a:latin typeface="+mn-lt"/>
                <a:ea typeface="+mn-ea"/>
                <a:cs typeface="+mn-cs"/>
              </a:rPr>
              <a:t> de </a:t>
            </a:r>
            <a:r>
              <a:rPr lang="de-DE" sz="1200" kern="1200" dirty="0" err="1" smtClean="0">
                <a:solidFill>
                  <a:schemeClr val="tx1"/>
                </a:solidFill>
                <a:effectLst/>
                <a:latin typeface="+mn-lt"/>
                <a:ea typeface="+mn-ea"/>
                <a:cs typeface="+mn-cs"/>
              </a:rPr>
              <a:t>caractériser</a:t>
            </a:r>
            <a:r>
              <a:rPr lang="de-DE"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la perception du système de prise en charge des victimes d’agression sexuelle survenue moins de 5 jours avant la consultation médicale par les médecins de l’urgence du CHAUR de Trois-Rivières.</a:t>
            </a:r>
          </a:p>
          <a:p>
            <a:endParaRPr lang="fr-CA" dirty="0"/>
          </a:p>
        </p:txBody>
      </p:sp>
      <p:sp>
        <p:nvSpPr>
          <p:cNvPr id="4" name="Espace réservé du numéro de diapositive 3"/>
          <p:cNvSpPr>
            <a:spLocks noGrp="1"/>
          </p:cNvSpPr>
          <p:nvPr>
            <p:ph type="sldNum" sz="quarter" idx="10"/>
          </p:nvPr>
        </p:nvSpPr>
        <p:spPr/>
        <p:txBody>
          <a:bodyPr/>
          <a:lstStyle/>
          <a:p>
            <a:fld id="{0F65AD15-FA84-A44D-B38E-8B56528E5F1B}" type="slidenum">
              <a:rPr lang="fr-FR" smtClean="0"/>
              <a:t>8</a:t>
            </a:fld>
            <a:endParaRPr lang="fr-FR"/>
          </a:p>
        </p:txBody>
      </p:sp>
    </p:spTree>
    <p:extLst>
      <p:ext uri="{BB962C8B-B14F-4D97-AF65-F5344CB8AC3E}">
        <p14:creationId xmlns:p14="http://schemas.microsoft.com/office/powerpoint/2010/main" val="843177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Le président et la secrétaire de recherche du CER CIUSSS-MCQ ont considéré le </a:t>
            </a:r>
            <a:r>
              <a:rPr lang="fr-FR" sz="1200" b="1" u="sng" kern="1200" dirty="0" smtClean="0">
                <a:solidFill>
                  <a:schemeClr val="tx1"/>
                </a:solidFill>
                <a:effectLst/>
                <a:latin typeface="+mn-lt"/>
                <a:ea typeface="+mn-ea"/>
                <a:cs typeface="+mn-cs"/>
              </a:rPr>
              <a:t>projet comme étant une recherche d’amélioration de la qualité pour un département,</a:t>
            </a:r>
            <a:r>
              <a:rPr lang="fr-FR" sz="1200" kern="1200" dirty="0" smtClean="0">
                <a:solidFill>
                  <a:schemeClr val="tx1"/>
                </a:solidFill>
                <a:effectLst/>
                <a:latin typeface="+mn-lt"/>
                <a:ea typeface="+mn-ea"/>
                <a:cs typeface="+mn-cs"/>
              </a:rPr>
              <a:t> et donc qu'une évaluation par le CER n’était pas requise.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Une revue de la littérature contemporaine a été réalisé. Aucun questionnaire validé n’existe pour obtenir l’opinion des </a:t>
            </a:r>
            <a:r>
              <a:rPr lang="fr-FR" sz="1200" kern="1200" dirty="0" err="1" smtClean="0">
                <a:solidFill>
                  <a:schemeClr val="tx1"/>
                </a:solidFill>
                <a:effectLst/>
                <a:latin typeface="+mn-lt"/>
                <a:ea typeface="+mn-ea"/>
                <a:cs typeface="+mn-cs"/>
              </a:rPr>
              <a:t>urgentologues</a:t>
            </a:r>
            <a:r>
              <a:rPr lang="fr-FR" sz="1200" kern="1200" dirty="0" smtClean="0">
                <a:solidFill>
                  <a:schemeClr val="tx1"/>
                </a:solidFill>
                <a:effectLst/>
                <a:latin typeface="+mn-lt"/>
                <a:ea typeface="+mn-ea"/>
                <a:cs typeface="+mn-cs"/>
              </a:rPr>
              <a:t> au sujet de la prise en charge des agressions sexuelles. Un sondage fait de questions à choix de réponses et à réponses courtes a été conçu, puis validé au près de trois médecins </a:t>
            </a:r>
            <a:r>
              <a:rPr lang="fr-FR" sz="1200" kern="1200" dirty="0" err="1" smtClean="0">
                <a:solidFill>
                  <a:schemeClr val="tx1"/>
                </a:solidFill>
                <a:effectLst/>
                <a:latin typeface="+mn-lt"/>
                <a:ea typeface="+mn-ea"/>
                <a:cs typeface="+mn-cs"/>
              </a:rPr>
              <a:t>urgentologues</a:t>
            </a:r>
            <a:r>
              <a:rPr lang="fr-FR" sz="1200" kern="1200" dirty="0" smtClean="0">
                <a:solidFill>
                  <a:schemeClr val="tx1"/>
                </a:solidFill>
                <a:effectLst/>
                <a:latin typeface="+mn-lt"/>
                <a:ea typeface="+mn-ea"/>
                <a:cs typeface="+mn-cs"/>
              </a:rPr>
              <a:t> travaillant dans d’autres hôpitaux de la région. Les recommandations ont été intégrées à la version finale du sondage.  Le questionnaire a ensuite été distribué lors de la rencontre départementale de l’urgence le 8 novembre 2016. Une page frontispice était jointe au sondage pour expliquer le projet et obtenir un consentement de la part des participants. Le chercheur principal a relu les informations de la page frontispice et a été disponible pour répondre aux questions durant la période réservée à la complétion du sondage.</a:t>
            </a:r>
          </a:p>
          <a:p>
            <a:endParaRPr lang="fr-CA" dirty="0"/>
          </a:p>
        </p:txBody>
      </p:sp>
      <p:sp>
        <p:nvSpPr>
          <p:cNvPr id="4" name="Espace réservé du numéro de diapositive 3"/>
          <p:cNvSpPr>
            <a:spLocks noGrp="1"/>
          </p:cNvSpPr>
          <p:nvPr>
            <p:ph type="sldNum" sz="quarter" idx="10"/>
          </p:nvPr>
        </p:nvSpPr>
        <p:spPr/>
        <p:txBody>
          <a:bodyPr/>
          <a:lstStyle/>
          <a:p>
            <a:fld id="{0F65AD15-FA84-A44D-B38E-8B56528E5F1B}" type="slidenum">
              <a:rPr lang="fr-FR" smtClean="0"/>
              <a:t>9</a:t>
            </a:fld>
            <a:endParaRPr lang="fr-FR"/>
          </a:p>
        </p:txBody>
      </p:sp>
    </p:spTree>
    <p:extLst>
      <p:ext uri="{BB962C8B-B14F-4D97-AF65-F5344CB8AC3E}">
        <p14:creationId xmlns:p14="http://schemas.microsoft.com/office/powerpoint/2010/main" val="1567098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r-FR" smtClean="0"/>
              <a:t>Cliquez et modifiez le titre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13712234-BAF8-E54B-A4E5-ED679695FA09}" type="datetime1">
              <a:rPr lang="fr-CA" smtClean="0"/>
              <a:t>2017-05-25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‹N°›</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DD7E9FC-7F0F-B141-B96B-E00C3B5C841A}" type="datetime1">
              <a:rPr lang="fr-CA" smtClean="0"/>
              <a:t>2017-05-25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r-FR" smtClean="0"/>
              <a:t>Cliquez et modifiez le titre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3816FC9-EAD0-BC42-B43E-7DC23DE7B723}" type="datetime1">
              <a:rPr lang="fr-CA" smtClean="0"/>
              <a:t>2017-05-25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6A4E29E-5F29-5A4C-A87D-7D4562EA25A7}" type="datetime1">
              <a:rPr lang="fr-CA" smtClean="0"/>
              <a:t>2017-05-25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r-FR" smtClean="0"/>
              <a:t>Cliquez et modifiez le titre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1AE0EA50-0899-3348-BBBE-965CFE893D26}" type="datetime1">
              <a:rPr lang="fr-CA" smtClean="0"/>
              <a:t>2017-05-25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r-FR" smtClean="0"/>
              <a:t>Cliquez et modifiez le titre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E65A4C7-4754-8E4B-A402-60838DD92EA6}" type="datetime1">
              <a:rPr lang="fr-CA" smtClean="0"/>
              <a:t>2017-05-25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r-FR" smtClean="0"/>
              <a:t>Cliquez et modifiez le titre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1447191" y="2824269"/>
            <a:ext cx="4645152" cy="264445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6412362" y="2821491"/>
            <a:ext cx="4645152" cy="263737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17799C66-B90D-1D4B-B644-641C7B17ED09}" type="datetime1">
              <a:rPr lang="fr-CA" smtClean="0"/>
              <a:t>2017-05-25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4C562F1B-7C4F-7346-A515-91126E9B9081}" type="datetime1">
              <a:rPr lang="fr-CA" smtClean="0"/>
              <a:t>2017-05-25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F049D-9714-5847-AA4B-01CB283170AE}" type="datetime1">
              <a:rPr lang="fr-CA" smtClean="0"/>
              <a:t>2017-05-25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r-FR" smtClean="0"/>
              <a:t>Cliquez et modifiez le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59B585D1-D3C7-F74F-A535-CF5328EAE644}" type="datetime1">
              <a:rPr lang="fr-CA" smtClean="0"/>
              <a:t>2017-05-25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233BB93-C373-A643-BDD5-F0A74E8579F3}" type="datetime1">
              <a:rPr lang="fr-CA" smtClean="0"/>
              <a:t>2017-05-25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r-FR" smtClean="0"/>
              <a:t>Cliquez et modifiez le titre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9E521AC-1E1F-D346-89B6-8FAFE83D236A}" type="datetime1">
              <a:rPr lang="fr-CA" smtClean="0"/>
              <a:t>2017-05-25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‹N°›</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797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pPr algn="just"/>
            <a:r>
              <a:rPr lang="fr-FR" sz="4000" dirty="0"/>
              <a:t>La perception du </a:t>
            </a:r>
            <a:r>
              <a:rPr lang="fr-FR" sz="4000" dirty="0" smtClean="0"/>
              <a:t>modèle de </a:t>
            </a:r>
            <a:r>
              <a:rPr lang="fr-FR" sz="4000" dirty="0"/>
              <a:t>prise en charge des victimes d’agression sexuelle par les médecins </a:t>
            </a:r>
            <a:r>
              <a:rPr lang="fr-FR" sz="4000" dirty="0" err="1"/>
              <a:t>urgentologues</a:t>
            </a:r>
            <a:r>
              <a:rPr lang="fr-FR" sz="4000" dirty="0"/>
              <a:t> du CHAUR de </a:t>
            </a:r>
            <a:r>
              <a:rPr lang="fr-FR" sz="4000" dirty="0" smtClean="0"/>
              <a:t>Trois-Rivières</a:t>
            </a:r>
            <a:endParaRPr lang="fr-FR" sz="4000" dirty="0"/>
          </a:p>
        </p:txBody>
      </p:sp>
      <p:sp>
        <p:nvSpPr>
          <p:cNvPr id="3" name="Sous-titre 2"/>
          <p:cNvSpPr>
            <a:spLocks noGrp="1"/>
          </p:cNvSpPr>
          <p:nvPr>
            <p:ph type="subTitle" idx="1"/>
          </p:nvPr>
        </p:nvSpPr>
        <p:spPr/>
        <p:txBody>
          <a:bodyPr/>
          <a:lstStyle/>
          <a:p>
            <a:r>
              <a:rPr lang="fr-FR" dirty="0" smtClean="0"/>
              <a:t>Dominique Riendeau, R2</a:t>
            </a:r>
          </a:p>
          <a:p>
            <a:r>
              <a:rPr lang="fr-FR" dirty="0" smtClean="0"/>
              <a:t>UMF de Trois-Rivières				 		juin 2017</a:t>
            </a: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1836401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Critères d’inclusion</a:t>
            </a:r>
            <a:endParaRPr lang="fr-CA" dirty="0"/>
          </a:p>
        </p:txBody>
      </p:sp>
      <p:sp>
        <p:nvSpPr>
          <p:cNvPr id="3" name="Espace réservé du contenu 2"/>
          <p:cNvSpPr>
            <a:spLocks noGrp="1"/>
          </p:cNvSpPr>
          <p:nvPr>
            <p:ph idx="1"/>
          </p:nvPr>
        </p:nvSpPr>
        <p:spPr/>
        <p:txBody>
          <a:bodyPr anchor="t"/>
          <a:lstStyle/>
          <a:p>
            <a:r>
              <a:rPr lang="fr-CA" dirty="0" smtClean="0"/>
              <a:t>Médecins </a:t>
            </a:r>
            <a:r>
              <a:rPr lang="fr-CA" dirty="0" err="1" smtClean="0"/>
              <a:t>urgentologues</a:t>
            </a:r>
            <a:endParaRPr lang="fr-CA" dirty="0" smtClean="0"/>
          </a:p>
          <a:p>
            <a:r>
              <a:rPr lang="fr-CA" dirty="0"/>
              <a:t>M</a:t>
            </a:r>
            <a:r>
              <a:rPr lang="fr-CA" dirty="0" smtClean="0"/>
              <a:t>aîtrisant </a:t>
            </a:r>
            <a:r>
              <a:rPr lang="fr-CA" dirty="0"/>
              <a:t>la langue </a:t>
            </a:r>
            <a:r>
              <a:rPr lang="fr-CA" dirty="0" smtClean="0"/>
              <a:t>française</a:t>
            </a:r>
          </a:p>
          <a:p>
            <a:r>
              <a:rPr lang="fr-CA" dirty="0"/>
              <a:t>T</a:t>
            </a:r>
            <a:r>
              <a:rPr lang="fr-CA" dirty="0" smtClean="0"/>
              <a:t>ravaillant </a:t>
            </a:r>
            <a:r>
              <a:rPr lang="fr-CA" dirty="0"/>
              <a:t>activement à </a:t>
            </a:r>
            <a:r>
              <a:rPr lang="fr-CA" dirty="0" smtClean="0"/>
              <a:t>l’urgence du CHAUR de Trois-Rivières durant </a:t>
            </a:r>
            <a:r>
              <a:rPr lang="fr-CA" dirty="0"/>
              <a:t>la période de distribution du </a:t>
            </a:r>
            <a:r>
              <a:rPr lang="fr-CA" dirty="0" smtClean="0"/>
              <a:t>sondage</a:t>
            </a: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t>10</a:t>
            </a:fld>
            <a:endParaRPr lang="en-US" dirty="0"/>
          </a:p>
        </p:txBody>
      </p:sp>
      <p:sp>
        <p:nvSpPr>
          <p:cNvPr id="10" name="Rectangle à coins arrondis 9"/>
          <p:cNvSpPr/>
          <p:nvPr/>
        </p:nvSpPr>
        <p:spPr>
          <a:xfrm>
            <a:off x="1291078" y="4111679"/>
            <a:ext cx="2569721" cy="108373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smtClean="0">
                <a:solidFill>
                  <a:schemeClr val="tx1"/>
                </a:solidFill>
              </a:rPr>
              <a:t>36 </a:t>
            </a:r>
            <a:r>
              <a:rPr lang="fr-CA" dirty="0" smtClean="0">
                <a:solidFill>
                  <a:schemeClr val="tx1"/>
                </a:solidFill>
              </a:rPr>
              <a:t>médecins </a:t>
            </a:r>
            <a:r>
              <a:rPr lang="fr-CA" dirty="0" err="1" smtClean="0">
                <a:solidFill>
                  <a:schemeClr val="tx1"/>
                </a:solidFill>
              </a:rPr>
              <a:t>urgentologues</a:t>
            </a:r>
            <a:r>
              <a:rPr lang="fr-CA" dirty="0" smtClean="0">
                <a:solidFill>
                  <a:schemeClr val="tx1"/>
                </a:solidFill>
              </a:rPr>
              <a:t> pratiquants au CHAUR de Trois-Rivières</a:t>
            </a:r>
            <a:endParaRPr lang="fr-CA" dirty="0">
              <a:solidFill>
                <a:schemeClr val="tx1"/>
              </a:solidFill>
            </a:endParaRPr>
          </a:p>
        </p:txBody>
      </p:sp>
      <p:sp>
        <p:nvSpPr>
          <p:cNvPr id="11" name="Rectangle à coins arrondis 10"/>
          <p:cNvSpPr/>
          <p:nvPr/>
        </p:nvSpPr>
        <p:spPr>
          <a:xfrm>
            <a:off x="4888105" y="4111679"/>
            <a:ext cx="2569721" cy="108373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smtClean="0">
                <a:solidFill>
                  <a:schemeClr val="tx1"/>
                </a:solidFill>
              </a:rPr>
              <a:t>28</a:t>
            </a:r>
            <a:r>
              <a:rPr lang="fr-CA" dirty="0" smtClean="0">
                <a:solidFill>
                  <a:schemeClr val="tx1"/>
                </a:solidFill>
              </a:rPr>
              <a:t> médecins répondants aux critères d’inclusion</a:t>
            </a:r>
            <a:endParaRPr lang="fr-CA" dirty="0">
              <a:solidFill>
                <a:schemeClr val="tx1"/>
              </a:solidFill>
            </a:endParaRPr>
          </a:p>
        </p:txBody>
      </p:sp>
      <p:sp>
        <p:nvSpPr>
          <p:cNvPr id="12" name="Rectangle à coins arrondis 11"/>
          <p:cNvSpPr/>
          <p:nvPr/>
        </p:nvSpPr>
        <p:spPr>
          <a:xfrm>
            <a:off x="8485133" y="4111678"/>
            <a:ext cx="2569721" cy="10837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smtClean="0">
                <a:solidFill>
                  <a:schemeClr val="tx1"/>
                </a:solidFill>
              </a:rPr>
              <a:t>14</a:t>
            </a:r>
            <a:r>
              <a:rPr lang="fr-CA" dirty="0" smtClean="0">
                <a:solidFill>
                  <a:schemeClr val="tx1"/>
                </a:solidFill>
              </a:rPr>
              <a:t> médecins </a:t>
            </a:r>
            <a:r>
              <a:rPr lang="fr-CA" dirty="0" err="1" smtClean="0">
                <a:solidFill>
                  <a:schemeClr val="tx1"/>
                </a:solidFill>
              </a:rPr>
              <a:t>urgentologues</a:t>
            </a:r>
            <a:r>
              <a:rPr lang="fr-CA" dirty="0" smtClean="0">
                <a:solidFill>
                  <a:schemeClr val="tx1"/>
                </a:solidFill>
              </a:rPr>
              <a:t>  ayant participé au sondage</a:t>
            </a:r>
            <a:endParaRPr lang="fr-CA" dirty="0">
              <a:solidFill>
                <a:schemeClr val="tx1"/>
              </a:solidFill>
            </a:endParaRPr>
          </a:p>
        </p:txBody>
      </p:sp>
      <p:sp>
        <p:nvSpPr>
          <p:cNvPr id="13" name="Flèche vers la droite 12"/>
          <p:cNvSpPr/>
          <p:nvPr/>
        </p:nvSpPr>
        <p:spPr>
          <a:xfrm>
            <a:off x="4084305" y="4500885"/>
            <a:ext cx="580293" cy="305318"/>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Flèche vers la droite 13"/>
          <p:cNvSpPr/>
          <p:nvPr/>
        </p:nvSpPr>
        <p:spPr>
          <a:xfrm>
            <a:off x="7681333" y="4500885"/>
            <a:ext cx="580293" cy="305318"/>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644410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latin typeface="Calibri Light" charset="0"/>
                <a:ea typeface="Calibri Light" charset="0"/>
                <a:cs typeface="Calibri Light" charset="0"/>
              </a:rPr>
              <a:t>Caractéristiques de l’échantillon de la population à l’étude, soit</a:t>
            </a:r>
            <a:r>
              <a:rPr lang="fr-FR" b="1" dirty="0">
                <a:latin typeface="Calibri Light" charset="0"/>
                <a:ea typeface="Calibri Light" charset="0"/>
                <a:cs typeface="Calibri Light" charset="0"/>
              </a:rPr>
              <a:t> les médecins </a:t>
            </a:r>
            <a:r>
              <a:rPr lang="fr-FR" b="1" dirty="0" err="1">
                <a:latin typeface="Calibri Light" charset="0"/>
                <a:ea typeface="Calibri Light" charset="0"/>
                <a:cs typeface="Calibri Light" charset="0"/>
              </a:rPr>
              <a:t>urgentologues</a:t>
            </a:r>
            <a:r>
              <a:rPr lang="fr-FR" b="1" dirty="0">
                <a:latin typeface="Calibri Light" charset="0"/>
                <a:ea typeface="Calibri Light" charset="0"/>
                <a:cs typeface="Calibri Light" charset="0"/>
              </a:rPr>
              <a:t> du CHAUR de Trois-Rivières </a:t>
            </a:r>
            <a:endParaRPr lang="fr-CA" b="1" dirty="0">
              <a:latin typeface="Calibri Light" charset="0"/>
              <a:ea typeface="Calibri Light" charset="0"/>
              <a:cs typeface="Calibri Light" charset="0"/>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680282434"/>
              </p:ext>
            </p:extLst>
          </p:nvPr>
        </p:nvGraphicFramePr>
        <p:xfrm>
          <a:off x="5501640" y="182881"/>
          <a:ext cx="5273041" cy="6153244"/>
        </p:xfrm>
        <a:graphic>
          <a:graphicData uri="http://schemas.openxmlformats.org/drawingml/2006/table">
            <a:tbl>
              <a:tblPr firstRow="1" firstCol="1" bandRow="1">
                <a:tableStyleId>{5C22544A-7EE6-4342-B048-85BDC9FD1C3A}</a:tableStyleId>
              </a:tblPr>
              <a:tblGrid>
                <a:gridCol w="3824218"/>
                <a:gridCol w="774952"/>
                <a:gridCol w="673871"/>
              </a:tblGrid>
              <a:tr h="220036">
                <a:tc>
                  <a:txBody>
                    <a:bodyPr/>
                    <a:lstStyle/>
                    <a:p>
                      <a:pPr algn="just">
                        <a:spcAft>
                          <a:spcPts val="0"/>
                        </a:spcAft>
                      </a:pPr>
                      <a:r>
                        <a:rPr lang="de-DE" sz="1400" cap="all" dirty="0">
                          <a:effectLst/>
                          <a:uFill>
                            <a:solidFill>
                              <a:srgbClr val="000000"/>
                            </a:solidFill>
                          </a:uFill>
                          <a:latin typeface="Calibri" charset="0"/>
                          <a:ea typeface="Calibri" charset="0"/>
                          <a:cs typeface="Calibri" charset="0"/>
                        </a:rPr>
                        <a:t> </a:t>
                      </a:r>
                      <a:endParaRPr lang="fr-FR" sz="1400" dirty="0">
                        <a:solidFill>
                          <a:srgbClr val="000000"/>
                        </a:solidFill>
                        <a:effectLst/>
                        <a:uFill>
                          <a:solidFill>
                            <a:srgbClr val="000000"/>
                          </a:solidFill>
                        </a:uFill>
                        <a:latin typeface="Calibri" charset="0"/>
                        <a:ea typeface="Calibri" charset="0"/>
                        <a:cs typeface="Calibri" charset="0"/>
                      </a:endParaRPr>
                    </a:p>
                  </a:txBody>
                  <a:tcPr marL="54430" marR="54430" marT="0" marB="0">
                    <a:solidFill>
                      <a:srgbClr val="F4E7E9"/>
                    </a:solidFill>
                  </a:tcPr>
                </a:tc>
                <a:tc>
                  <a:txBody>
                    <a:bodyPr/>
                    <a:lstStyle/>
                    <a:p>
                      <a:pPr algn="ctr">
                        <a:spcAft>
                          <a:spcPts val="0"/>
                        </a:spcAft>
                      </a:pPr>
                      <a:r>
                        <a:rPr lang="de-DE" sz="1400" cap="all" dirty="0" smtClean="0">
                          <a:solidFill>
                            <a:schemeClr val="tx1"/>
                          </a:solidFill>
                          <a:effectLst/>
                          <a:uFill>
                            <a:solidFill>
                              <a:srgbClr val="000000"/>
                            </a:solidFill>
                          </a:uFill>
                          <a:latin typeface="Calibri" charset="0"/>
                          <a:ea typeface="Calibri" charset="0"/>
                          <a:cs typeface="Calibri" charset="0"/>
                        </a:rPr>
                        <a:t>N (14)</a:t>
                      </a:r>
                      <a:endParaRPr lang="fr-FR" sz="1400" dirty="0">
                        <a:solidFill>
                          <a:schemeClr val="tx1"/>
                        </a:solidFill>
                        <a:effectLst/>
                        <a:uFill>
                          <a:solidFill>
                            <a:srgbClr val="000000"/>
                          </a:solidFill>
                        </a:uFill>
                        <a:latin typeface="Calibri" charset="0"/>
                        <a:ea typeface="Calibri" charset="0"/>
                        <a:cs typeface="Calibri" charset="0"/>
                      </a:endParaRPr>
                    </a:p>
                  </a:txBody>
                  <a:tcPr marL="54430" marR="54430" marT="0" marB="0">
                    <a:solidFill>
                      <a:srgbClr val="F4E7E9"/>
                    </a:solidFill>
                  </a:tcPr>
                </a:tc>
                <a:tc>
                  <a:txBody>
                    <a:bodyPr/>
                    <a:lstStyle/>
                    <a:p>
                      <a:pPr algn="ctr">
                        <a:spcAft>
                          <a:spcPts val="0"/>
                        </a:spcAft>
                      </a:pPr>
                      <a:r>
                        <a:rPr lang="de-DE" sz="1400" cap="all" dirty="0">
                          <a:solidFill>
                            <a:schemeClr val="tx1"/>
                          </a:solidFill>
                          <a:effectLst/>
                          <a:uFill>
                            <a:solidFill>
                              <a:srgbClr val="000000"/>
                            </a:solidFill>
                          </a:uFill>
                          <a:latin typeface="Calibri" charset="0"/>
                          <a:ea typeface="Calibri" charset="0"/>
                          <a:cs typeface="Calibri" charset="0"/>
                        </a:rPr>
                        <a:t>(%)</a:t>
                      </a:r>
                      <a:endParaRPr lang="fr-FR" sz="1400" dirty="0">
                        <a:solidFill>
                          <a:schemeClr val="tx1"/>
                        </a:solidFill>
                        <a:effectLst/>
                        <a:uFill>
                          <a:solidFill>
                            <a:srgbClr val="000000"/>
                          </a:solidFill>
                        </a:uFill>
                        <a:latin typeface="Calibri" charset="0"/>
                        <a:ea typeface="Calibri" charset="0"/>
                        <a:cs typeface="Calibri" charset="0"/>
                      </a:endParaRPr>
                    </a:p>
                  </a:txBody>
                  <a:tcPr marL="54430" marR="54430" marT="0" marB="0">
                    <a:solidFill>
                      <a:srgbClr val="F4E7E9"/>
                    </a:solidFill>
                  </a:tcPr>
                </a:tc>
              </a:tr>
              <a:tr h="629688">
                <a:tc>
                  <a:txBody>
                    <a:bodyPr/>
                    <a:lstStyle/>
                    <a:p>
                      <a:pPr algn="ctr">
                        <a:spcAft>
                          <a:spcPts val="0"/>
                        </a:spcAft>
                      </a:pPr>
                      <a:r>
                        <a:rPr lang="de-DE" sz="1400" cap="all" dirty="0">
                          <a:solidFill>
                            <a:schemeClr val="tx1"/>
                          </a:solidFill>
                          <a:effectLst/>
                          <a:uFill>
                            <a:solidFill>
                              <a:srgbClr val="000000"/>
                            </a:solidFill>
                          </a:uFill>
                          <a:latin typeface="Calibri" charset="0"/>
                          <a:ea typeface="Calibri" charset="0"/>
                          <a:cs typeface="Calibri" charset="0"/>
                        </a:rPr>
                        <a:t>Sexe</a:t>
                      </a:r>
                      <a:endParaRPr lang="fr-FR" sz="1400" dirty="0">
                        <a:solidFill>
                          <a:schemeClr val="tx1"/>
                        </a:solidFill>
                        <a:effectLst/>
                        <a:uFill>
                          <a:solidFill>
                            <a:srgbClr val="000000"/>
                          </a:solidFill>
                        </a:uFill>
                        <a:latin typeface="Calibri" charset="0"/>
                        <a:ea typeface="Calibri" charset="0"/>
                        <a:cs typeface="Calibri" charset="0"/>
                      </a:endParaRPr>
                    </a:p>
                    <a:p>
                      <a:pPr algn="ctr">
                        <a:spcAft>
                          <a:spcPts val="0"/>
                        </a:spcAft>
                      </a:pPr>
                      <a:r>
                        <a:rPr lang="de-DE" sz="1200" b="0" cap="all" dirty="0">
                          <a:solidFill>
                            <a:schemeClr val="tx1"/>
                          </a:solidFill>
                          <a:effectLst/>
                          <a:uFill>
                            <a:solidFill>
                              <a:srgbClr val="000000"/>
                            </a:solidFill>
                          </a:uFill>
                          <a:latin typeface="Calibri" charset="0"/>
                          <a:ea typeface="Calibri" charset="0"/>
                          <a:cs typeface="Calibri" charset="0"/>
                        </a:rPr>
                        <a:t>  Femme</a:t>
                      </a:r>
                      <a:endParaRPr lang="fr-FR" sz="1200" b="0" dirty="0">
                        <a:solidFill>
                          <a:schemeClr val="tx1"/>
                        </a:solidFill>
                        <a:effectLst/>
                        <a:uFill>
                          <a:solidFill>
                            <a:srgbClr val="000000"/>
                          </a:solidFill>
                        </a:uFill>
                        <a:latin typeface="Calibri" charset="0"/>
                        <a:ea typeface="Calibri" charset="0"/>
                        <a:cs typeface="Calibri" charset="0"/>
                      </a:endParaRPr>
                    </a:p>
                    <a:p>
                      <a:pPr algn="ctr">
                        <a:spcAft>
                          <a:spcPts val="0"/>
                        </a:spcAft>
                      </a:pPr>
                      <a:r>
                        <a:rPr lang="de-DE" sz="1200" b="0" cap="all" dirty="0">
                          <a:solidFill>
                            <a:schemeClr val="tx1"/>
                          </a:solidFill>
                          <a:effectLst/>
                          <a:uFill>
                            <a:solidFill>
                              <a:srgbClr val="000000"/>
                            </a:solidFill>
                          </a:uFill>
                          <a:latin typeface="Calibri" charset="0"/>
                          <a:ea typeface="Calibri" charset="0"/>
                          <a:cs typeface="Calibri" charset="0"/>
                        </a:rPr>
                        <a:t>  </a:t>
                      </a:r>
                      <a:r>
                        <a:rPr lang="de-DE" sz="1200" b="0" cap="all" dirty="0" err="1">
                          <a:solidFill>
                            <a:schemeClr val="tx1"/>
                          </a:solidFill>
                          <a:effectLst/>
                          <a:uFill>
                            <a:solidFill>
                              <a:srgbClr val="000000"/>
                            </a:solidFill>
                          </a:uFill>
                          <a:latin typeface="Calibri" charset="0"/>
                          <a:ea typeface="Calibri" charset="0"/>
                          <a:cs typeface="Calibri" charset="0"/>
                        </a:rPr>
                        <a:t>Homme</a:t>
                      </a:r>
                      <a:endParaRPr lang="fr-FR" sz="1200" b="0" dirty="0">
                        <a:solidFill>
                          <a:schemeClr val="tx1"/>
                        </a:solidFill>
                        <a:effectLst/>
                        <a:uFill>
                          <a:solidFill>
                            <a:srgbClr val="000000"/>
                          </a:solidFill>
                        </a:uFill>
                        <a:latin typeface="Calibri" charset="0"/>
                        <a:ea typeface="Calibri" charset="0"/>
                        <a:cs typeface="Calibri" charset="0"/>
                      </a:endParaRPr>
                    </a:p>
                  </a:txBody>
                  <a:tcPr marL="54430" marR="54430" marT="0" marB="0">
                    <a:solidFill>
                      <a:srgbClr val="E6CCCF"/>
                    </a:solidFill>
                  </a:tcPr>
                </a:tc>
                <a:tc>
                  <a:txBody>
                    <a:bodyPr/>
                    <a:lstStyle/>
                    <a:p>
                      <a:pPr algn="ctr">
                        <a:spcAft>
                          <a:spcPts val="0"/>
                        </a:spcAft>
                      </a:pP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b="1" dirty="0">
                          <a:effectLst/>
                          <a:uFill>
                            <a:solidFill>
                              <a:srgbClr val="000000"/>
                            </a:solidFill>
                          </a:uFill>
                          <a:latin typeface="Calibri" charset="0"/>
                          <a:ea typeface="Calibri" charset="0"/>
                          <a:cs typeface="Calibri" charset="0"/>
                        </a:rPr>
                        <a:t>10</a:t>
                      </a:r>
                      <a:endParaRPr lang="fr-FR" sz="1200" b="1"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4</a:t>
                      </a:r>
                      <a:endParaRPr lang="fr-FR" sz="1200" dirty="0">
                        <a:solidFill>
                          <a:srgbClr val="000000"/>
                        </a:solidFill>
                        <a:effectLst/>
                        <a:uFill>
                          <a:solidFill>
                            <a:srgbClr val="000000"/>
                          </a:solidFill>
                        </a:uFill>
                        <a:latin typeface="Calibri" charset="0"/>
                        <a:ea typeface="Calibri" charset="0"/>
                        <a:cs typeface="Calibri" charset="0"/>
                      </a:endParaRPr>
                    </a:p>
                  </a:txBody>
                  <a:tcPr marL="0" marR="0" marT="0" marB="0"/>
                </a:tc>
                <a:tc>
                  <a:txBody>
                    <a:bodyPr/>
                    <a:lstStyle/>
                    <a:p>
                      <a:pPr>
                        <a:spcAft>
                          <a:spcPts val="0"/>
                        </a:spcAft>
                      </a:pPr>
                      <a:r>
                        <a:rPr lang="de-DE" sz="1200" dirty="0">
                          <a:effectLst/>
                          <a:uFill>
                            <a:solidFill>
                              <a:srgbClr val="000000"/>
                            </a:solidFill>
                          </a:uFill>
                          <a:latin typeface="Calibri" charset="0"/>
                          <a:ea typeface="Calibri" charset="0"/>
                          <a:cs typeface="Calibri" charset="0"/>
                        </a:rPr>
                        <a:t> </a:t>
                      </a:r>
                      <a:endParaRPr lang="de-DE" sz="1200" dirty="0" smtClean="0">
                        <a:effectLst/>
                        <a:uFill>
                          <a:solidFill>
                            <a:srgbClr val="000000"/>
                          </a:solidFill>
                        </a:uFill>
                        <a:latin typeface="Calibri" charset="0"/>
                        <a:ea typeface="Calibri" charset="0"/>
                        <a:cs typeface="Calibri" charset="0"/>
                      </a:endParaRPr>
                    </a:p>
                    <a:p>
                      <a:pPr algn="ctr">
                        <a:spcAft>
                          <a:spcPts val="0"/>
                        </a:spcAft>
                      </a:pPr>
                      <a:r>
                        <a:rPr lang="de-DE" sz="1200" b="1" dirty="0" smtClean="0">
                          <a:effectLst/>
                          <a:uFill>
                            <a:solidFill>
                              <a:srgbClr val="000000"/>
                            </a:solidFill>
                          </a:uFill>
                          <a:latin typeface="Calibri" charset="0"/>
                          <a:ea typeface="Calibri" charset="0"/>
                          <a:cs typeface="Calibri" charset="0"/>
                        </a:rPr>
                        <a:t>(</a:t>
                      </a:r>
                      <a:r>
                        <a:rPr lang="de-DE" sz="1200" b="1" dirty="0">
                          <a:effectLst/>
                          <a:uFill>
                            <a:solidFill>
                              <a:srgbClr val="000000"/>
                            </a:solidFill>
                          </a:uFill>
                          <a:latin typeface="Calibri" charset="0"/>
                          <a:ea typeface="Calibri" charset="0"/>
                          <a:cs typeface="Calibri" charset="0"/>
                        </a:rPr>
                        <a:t>71.4)</a:t>
                      </a:r>
                      <a:endParaRPr lang="fr-FR" sz="1200" b="1"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(28.6)</a:t>
                      </a:r>
                      <a:endParaRPr lang="fr-FR" sz="1200" dirty="0">
                        <a:solidFill>
                          <a:srgbClr val="000000"/>
                        </a:solidFill>
                        <a:effectLst/>
                        <a:uFill>
                          <a:solidFill>
                            <a:srgbClr val="000000"/>
                          </a:solidFill>
                        </a:uFill>
                        <a:latin typeface="Calibri" charset="0"/>
                        <a:ea typeface="Calibri" charset="0"/>
                        <a:cs typeface="Calibri" charset="0"/>
                      </a:endParaRPr>
                    </a:p>
                  </a:txBody>
                  <a:tcPr marL="0" marR="0" marT="0" marB="0"/>
                </a:tc>
              </a:tr>
              <a:tr h="1065008">
                <a:tc>
                  <a:txBody>
                    <a:bodyPr/>
                    <a:lstStyle/>
                    <a:p>
                      <a:pPr algn="ctr">
                        <a:spcAft>
                          <a:spcPts val="0"/>
                        </a:spcAft>
                      </a:pPr>
                      <a:r>
                        <a:rPr lang="de-DE" sz="1400" cap="all" dirty="0" err="1">
                          <a:solidFill>
                            <a:schemeClr val="tx1"/>
                          </a:solidFill>
                          <a:effectLst/>
                          <a:uFill>
                            <a:solidFill>
                              <a:srgbClr val="000000"/>
                            </a:solidFill>
                          </a:uFill>
                          <a:latin typeface="Calibri" charset="0"/>
                          <a:ea typeface="Calibri" charset="0"/>
                          <a:cs typeface="Calibri" charset="0"/>
                        </a:rPr>
                        <a:t>Âge</a:t>
                      </a:r>
                      <a:endParaRPr lang="fr-FR" sz="1400" dirty="0">
                        <a:solidFill>
                          <a:schemeClr val="tx1"/>
                        </a:solidFill>
                        <a:effectLst/>
                        <a:uFill>
                          <a:solidFill>
                            <a:srgbClr val="000000"/>
                          </a:solidFill>
                        </a:uFill>
                        <a:latin typeface="Calibri" charset="0"/>
                        <a:ea typeface="Calibri" charset="0"/>
                        <a:cs typeface="Calibri" charset="0"/>
                      </a:endParaRPr>
                    </a:p>
                    <a:p>
                      <a:pPr algn="ctr">
                        <a:spcAft>
                          <a:spcPts val="0"/>
                        </a:spcAft>
                      </a:pPr>
                      <a:r>
                        <a:rPr lang="de-DE" sz="1200" b="0" cap="all" dirty="0">
                          <a:solidFill>
                            <a:schemeClr val="tx1"/>
                          </a:solidFill>
                          <a:effectLst/>
                          <a:uFill>
                            <a:solidFill>
                              <a:srgbClr val="000000"/>
                            </a:solidFill>
                          </a:uFill>
                          <a:latin typeface="Calibri" charset="0"/>
                          <a:ea typeface="Calibri" charset="0"/>
                          <a:cs typeface="Calibri" charset="0"/>
                        </a:rPr>
                        <a:t>  20-30 ans</a:t>
                      </a:r>
                      <a:endParaRPr lang="fr-FR" sz="1200" b="0" dirty="0">
                        <a:solidFill>
                          <a:schemeClr val="tx1"/>
                        </a:solidFill>
                        <a:effectLst/>
                        <a:uFill>
                          <a:solidFill>
                            <a:srgbClr val="000000"/>
                          </a:solidFill>
                        </a:uFill>
                        <a:latin typeface="Calibri" charset="0"/>
                        <a:ea typeface="Calibri" charset="0"/>
                        <a:cs typeface="Calibri" charset="0"/>
                      </a:endParaRPr>
                    </a:p>
                    <a:p>
                      <a:pPr algn="ctr">
                        <a:spcAft>
                          <a:spcPts val="0"/>
                        </a:spcAft>
                      </a:pPr>
                      <a:r>
                        <a:rPr lang="de-DE" sz="1200" b="0" cap="all" dirty="0">
                          <a:solidFill>
                            <a:schemeClr val="tx1"/>
                          </a:solidFill>
                          <a:effectLst/>
                          <a:uFill>
                            <a:solidFill>
                              <a:srgbClr val="000000"/>
                            </a:solidFill>
                          </a:uFill>
                          <a:latin typeface="Calibri" charset="0"/>
                          <a:ea typeface="Calibri" charset="0"/>
                          <a:cs typeface="Calibri" charset="0"/>
                        </a:rPr>
                        <a:t>  31-40 ans</a:t>
                      </a:r>
                      <a:endParaRPr lang="fr-FR" sz="1200" b="0" dirty="0">
                        <a:solidFill>
                          <a:schemeClr val="tx1"/>
                        </a:solidFill>
                        <a:effectLst/>
                        <a:uFill>
                          <a:solidFill>
                            <a:srgbClr val="000000"/>
                          </a:solidFill>
                        </a:uFill>
                        <a:latin typeface="Calibri" charset="0"/>
                        <a:ea typeface="Calibri" charset="0"/>
                        <a:cs typeface="Calibri" charset="0"/>
                      </a:endParaRPr>
                    </a:p>
                    <a:p>
                      <a:pPr algn="ctr">
                        <a:spcAft>
                          <a:spcPts val="0"/>
                        </a:spcAft>
                      </a:pPr>
                      <a:r>
                        <a:rPr lang="de-DE" sz="1200" b="0" cap="all" dirty="0">
                          <a:solidFill>
                            <a:schemeClr val="tx1"/>
                          </a:solidFill>
                          <a:effectLst/>
                          <a:uFill>
                            <a:solidFill>
                              <a:srgbClr val="000000"/>
                            </a:solidFill>
                          </a:uFill>
                          <a:latin typeface="Calibri" charset="0"/>
                          <a:ea typeface="Calibri" charset="0"/>
                          <a:cs typeface="Calibri" charset="0"/>
                        </a:rPr>
                        <a:t>  41-50 ans</a:t>
                      </a:r>
                      <a:endParaRPr lang="fr-FR" sz="1200" b="0" dirty="0">
                        <a:solidFill>
                          <a:schemeClr val="tx1"/>
                        </a:solidFill>
                        <a:effectLst/>
                        <a:uFill>
                          <a:solidFill>
                            <a:srgbClr val="000000"/>
                          </a:solidFill>
                        </a:uFill>
                        <a:latin typeface="Calibri" charset="0"/>
                        <a:ea typeface="Calibri" charset="0"/>
                        <a:cs typeface="Calibri" charset="0"/>
                      </a:endParaRPr>
                    </a:p>
                    <a:p>
                      <a:pPr algn="ctr">
                        <a:spcAft>
                          <a:spcPts val="0"/>
                        </a:spcAft>
                      </a:pPr>
                      <a:r>
                        <a:rPr lang="de-DE" sz="1200" b="0" cap="all" dirty="0">
                          <a:solidFill>
                            <a:schemeClr val="tx1"/>
                          </a:solidFill>
                          <a:effectLst/>
                          <a:uFill>
                            <a:solidFill>
                              <a:srgbClr val="000000"/>
                            </a:solidFill>
                          </a:uFill>
                          <a:latin typeface="Calibri" charset="0"/>
                          <a:ea typeface="Calibri" charset="0"/>
                          <a:cs typeface="Calibri" charset="0"/>
                        </a:rPr>
                        <a:t>  51-60 ans</a:t>
                      </a:r>
                      <a:endParaRPr lang="fr-FR" sz="1200" b="0" dirty="0">
                        <a:solidFill>
                          <a:schemeClr val="tx1"/>
                        </a:solidFill>
                        <a:effectLst/>
                        <a:uFill>
                          <a:solidFill>
                            <a:srgbClr val="000000"/>
                          </a:solidFill>
                        </a:uFill>
                        <a:latin typeface="Calibri" charset="0"/>
                        <a:ea typeface="Calibri" charset="0"/>
                        <a:cs typeface="Calibri" charset="0"/>
                      </a:endParaRPr>
                    </a:p>
                    <a:p>
                      <a:pPr algn="ctr">
                        <a:spcAft>
                          <a:spcPts val="0"/>
                        </a:spcAft>
                      </a:pPr>
                      <a:r>
                        <a:rPr lang="de-DE" sz="1200" b="0" cap="all" dirty="0">
                          <a:solidFill>
                            <a:schemeClr val="tx1"/>
                          </a:solidFill>
                          <a:effectLst/>
                          <a:uFill>
                            <a:solidFill>
                              <a:srgbClr val="000000"/>
                            </a:solidFill>
                          </a:uFill>
                          <a:latin typeface="Calibri" charset="0"/>
                          <a:ea typeface="Calibri" charset="0"/>
                          <a:cs typeface="Calibri" charset="0"/>
                        </a:rPr>
                        <a:t>  &gt;60 ans</a:t>
                      </a:r>
                      <a:endParaRPr lang="fr-FR" sz="1200" b="0" dirty="0">
                        <a:solidFill>
                          <a:schemeClr val="tx1"/>
                        </a:solidFill>
                        <a:effectLst/>
                        <a:uFill>
                          <a:solidFill>
                            <a:srgbClr val="000000"/>
                          </a:solidFill>
                        </a:uFill>
                        <a:latin typeface="Calibri" charset="0"/>
                        <a:ea typeface="Calibri" charset="0"/>
                        <a:cs typeface="Calibri" charset="0"/>
                      </a:endParaRPr>
                    </a:p>
                  </a:txBody>
                  <a:tcPr marL="54430" marR="54430" marT="0" marB="0">
                    <a:solidFill>
                      <a:srgbClr val="F4E7E9"/>
                    </a:solidFill>
                  </a:tcPr>
                </a:tc>
                <a:tc>
                  <a:txBody>
                    <a:bodyPr/>
                    <a:lstStyle/>
                    <a:p>
                      <a:pPr algn="ctr">
                        <a:spcAft>
                          <a:spcPts val="0"/>
                        </a:spcAft>
                      </a:pP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3</a:t>
                      </a: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b="1" dirty="0">
                          <a:effectLst/>
                          <a:uFill>
                            <a:solidFill>
                              <a:srgbClr val="000000"/>
                            </a:solidFill>
                          </a:uFill>
                          <a:latin typeface="Calibri" charset="0"/>
                          <a:ea typeface="Calibri" charset="0"/>
                          <a:cs typeface="Calibri" charset="0"/>
                        </a:rPr>
                        <a:t>8</a:t>
                      </a:r>
                      <a:endParaRPr lang="fr-FR" sz="1200" b="1"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2</a:t>
                      </a: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1</a:t>
                      </a: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0</a:t>
                      </a:r>
                      <a:endParaRPr lang="fr-FR" sz="1200" dirty="0">
                        <a:solidFill>
                          <a:srgbClr val="000000"/>
                        </a:solidFill>
                        <a:effectLst/>
                        <a:uFill>
                          <a:solidFill>
                            <a:srgbClr val="000000"/>
                          </a:solidFill>
                        </a:uFill>
                        <a:latin typeface="Calibri" charset="0"/>
                        <a:ea typeface="Calibri" charset="0"/>
                        <a:cs typeface="Calibri" charset="0"/>
                      </a:endParaRPr>
                    </a:p>
                  </a:txBody>
                  <a:tcPr marL="0" marR="0" marT="0" marB="0"/>
                </a:tc>
                <a:tc>
                  <a:txBody>
                    <a:bodyPr/>
                    <a:lstStyle/>
                    <a:p>
                      <a:pPr algn="ctr">
                        <a:spcAft>
                          <a:spcPts val="0"/>
                        </a:spcAft>
                      </a:pPr>
                      <a:r>
                        <a:rPr lang="de-DE" sz="1200" dirty="0">
                          <a:effectLst/>
                          <a:uFill>
                            <a:solidFill>
                              <a:srgbClr val="000000"/>
                            </a:solidFill>
                          </a:uFill>
                          <a:latin typeface="Calibri" charset="0"/>
                          <a:ea typeface="Calibri" charset="0"/>
                          <a:cs typeface="Calibri" charset="0"/>
                        </a:rPr>
                        <a:t> </a:t>
                      </a: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(21.4)</a:t>
                      </a: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b="1" dirty="0">
                          <a:effectLst/>
                          <a:uFill>
                            <a:solidFill>
                              <a:srgbClr val="000000"/>
                            </a:solidFill>
                          </a:uFill>
                          <a:latin typeface="Calibri" charset="0"/>
                          <a:ea typeface="Calibri" charset="0"/>
                          <a:cs typeface="Calibri" charset="0"/>
                        </a:rPr>
                        <a:t>(57.1)</a:t>
                      </a:r>
                      <a:endParaRPr lang="fr-FR" sz="1200" b="1"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(14.3)</a:t>
                      </a: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(7.1)</a:t>
                      </a: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(0)</a:t>
                      </a:r>
                      <a:endParaRPr lang="fr-FR" sz="1200" dirty="0">
                        <a:solidFill>
                          <a:srgbClr val="000000"/>
                        </a:solidFill>
                        <a:effectLst/>
                        <a:uFill>
                          <a:solidFill>
                            <a:srgbClr val="000000"/>
                          </a:solidFill>
                        </a:uFill>
                        <a:latin typeface="Calibri" charset="0"/>
                        <a:ea typeface="Calibri" charset="0"/>
                        <a:cs typeface="Calibri" charset="0"/>
                      </a:endParaRPr>
                    </a:p>
                  </a:txBody>
                  <a:tcPr marL="0" marR="0" marT="0" marB="0"/>
                </a:tc>
              </a:tr>
              <a:tr h="1283673">
                <a:tc>
                  <a:txBody>
                    <a:bodyPr/>
                    <a:lstStyle/>
                    <a:p>
                      <a:pPr algn="ctr">
                        <a:spcAft>
                          <a:spcPts val="0"/>
                        </a:spcAft>
                      </a:pPr>
                      <a:r>
                        <a:rPr lang="de-DE" sz="1400" cap="all" dirty="0" err="1">
                          <a:solidFill>
                            <a:schemeClr val="tx1"/>
                          </a:solidFill>
                          <a:effectLst/>
                          <a:uFill>
                            <a:solidFill>
                              <a:srgbClr val="000000"/>
                            </a:solidFill>
                          </a:uFill>
                          <a:latin typeface="Calibri" charset="0"/>
                          <a:ea typeface="Calibri" charset="0"/>
                          <a:cs typeface="Calibri" charset="0"/>
                        </a:rPr>
                        <a:t>Expérience</a:t>
                      </a:r>
                      <a:r>
                        <a:rPr lang="de-DE" sz="1400" cap="all" dirty="0">
                          <a:solidFill>
                            <a:schemeClr val="tx1"/>
                          </a:solidFill>
                          <a:effectLst/>
                          <a:uFill>
                            <a:solidFill>
                              <a:srgbClr val="000000"/>
                            </a:solidFill>
                          </a:uFill>
                          <a:latin typeface="Calibri" charset="0"/>
                          <a:ea typeface="Calibri" charset="0"/>
                          <a:cs typeface="Calibri" charset="0"/>
                        </a:rPr>
                        <a:t> </a:t>
                      </a:r>
                      <a:r>
                        <a:rPr lang="de-DE" sz="1400" cap="all" dirty="0" err="1">
                          <a:solidFill>
                            <a:schemeClr val="tx1"/>
                          </a:solidFill>
                          <a:effectLst/>
                          <a:uFill>
                            <a:solidFill>
                              <a:srgbClr val="000000"/>
                            </a:solidFill>
                          </a:uFill>
                          <a:latin typeface="Calibri" charset="0"/>
                          <a:ea typeface="Calibri" charset="0"/>
                          <a:cs typeface="Calibri" charset="0"/>
                        </a:rPr>
                        <a:t>comme</a:t>
                      </a:r>
                      <a:r>
                        <a:rPr lang="de-DE" sz="1400" cap="all" dirty="0">
                          <a:solidFill>
                            <a:schemeClr val="tx1"/>
                          </a:solidFill>
                          <a:effectLst/>
                          <a:uFill>
                            <a:solidFill>
                              <a:srgbClr val="000000"/>
                            </a:solidFill>
                          </a:uFill>
                          <a:latin typeface="Calibri" charset="0"/>
                          <a:ea typeface="Calibri" charset="0"/>
                          <a:cs typeface="Calibri" charset="0"/>
                        </a:rPr>
                        <a:t> </a:t>
                      </a:r>
                      <a:r>
                        <a:rPr lang="de-DE" sz="1400" cap="all" dirty="0" err="1">
                          <a:solidFill>
                            <a:schemeClr val="tx1"/>
                          </a:solidFill>
                          <a:effectLst/>
                          <a:uFill>
                            <a:solidFill>
                              <a:srgbClr val="000000"/>
                            </a:solidFill>
                          </a:uFill>
                          <a:latin typeface="Calibri" charset="0"/>
                          <a:ea typeface="Calibri" charset="0"/>
                          <a:cs typeface="Calibri" charset="0"/>
                        </a:rPr>
                        <a:t>médecin</a:t>
                      </a:r>
                      <a:r>
                        <a:rPr lang="de-DE" sz="1400" cap="all" dirty="0">
                          <a:solidFill>
                            <a:schemeClr val="tx1"/>
                          </a:solidFill>
                          <a:effectLst/>
                          <a:uFill>
                            <a:solidFill>
                              <a:srgbClr val="000000"/>
                            </a:solidFill>
                          </a:uFill>
                          <a:latin typeface="Calibri" charset="0"/>
                          <a:ea typeface="Calibri" charset="0"/>
                          <a:cs typeface="Calibri" charset="0"/>
                        </a:rPr>
                        <a:t> </a:t>
                      </a:r>
                      <a:r>
                        <a:rPr lang="de-DE" sz="1400" cap="all" dirty="0" err="1">
                          <a:solidFill>
                            <a:schemeClr val="tx1"/>
                          </a:solidFill>
                          <a:effectLst/>
                          <a:uFill>
                            <a:solidFill>
                              <a:srgbClr val="000000"/>
                            </a:solidFill>
                          </a:uFill>
                          <a:latin typeface="Calibri" charset="0"/>
                          <a:ea typeface="Calibri" charset="0"/>
                          <a:cs typeface="Calibri" charset="0"/>
                        </a:rPr>
                        <a:t>urgentologue</a:t>
                      </a:r>
                      <a:endParaRPr lang="fr-FR" sz="1400" dirty="0">
                        <a:solidFill>
                          <a:schemeClr val="tx1"/>
                        </a:solidFill>
                        <a:effectLst/>
                        <a:uFill>
                          <a:solidFill>
                            <a:srgbClr val="000000"/>
                          </a:solidFill>
                        </a:uFill>
                        <a:latin typeface="Calibri" charset="0"/>
                        <a:ea typeface="Calibri" charset="0"/>
                        <a:cs typeface="Calibri" charset="0"/>
                      </a:endParaRPr>
                    </a:p>
                    <a:p>
                      <a:pPr algn="ctr">
                        <a:spcAft>
                          <a:spcPts val="0"/>
                        </a:spcAft>
                      </a:pPr>
                      <a:r>
                        <a:rPr lang="de-DE" sz="1200" b="0" cap="all" dirty="0">
                          <a:solidFill>
                            <a:schemeClr val="tx1"/>
                          </a:solidFill>
                          <a:effectLst/>
                          <a:uFill>
                            <a:solidFill>
                              <a:srgbClr val="000000"/>
                            </a:solidFill>
                          </a:uFill>
                          <a:latin typeface="Calibri" charset="0"/>
                          <a:ea typeface="Calibri" charset="0"/>
                          <a:cs typeface="Calibri" charset="0"/>
                        </a:rPr>
                        <a:t>  0-5 ans</a:t>
                      </a:r>
                      <a:endParaRPr lang="fr-FR" sz="1200" b="0" dirty="0">
                        <a:solidFill>
                          <a:schemeClr val="tx1"/>
                        </a:solidFill>
                        <a:effectLst/>
                        <a:uFill>
                          <a:solidFill>
                            <a:srgbClr val="000000"/>
                          </a:solidFill>
                        </a:uFill>
                        <a:latin typeface="Calibri" charset="0"/>
                        <a:ea typeface="Calibri" charset="0"/>
                        <a:cs typeface="Calibri" charset="0"/>
                      </a:endParaRPr>
                    </a:p>
                    <a:p>
                      <a:pPr algn="ctr">
                        <a:spcAft>
                          <a:spcPts val="0"/>
                        </a:spcAft>
                      </a:pPr>
                      <a:r>
                        <a:rPr lang="de-DE" sz="1200" b="0" cap="all" dirty="0">
                          <a:solidFill>
                            <a:schemeClr val="tx1"/>
                          </a:solidFill>
                          <a:effectLst/>
                          <a:uFill>
                            <a:solidFill>
                              <a:srgbClr val="000000"/>
                            </a:solidFill>
                          </a:uFill>
                          <a:latin typeface="Calibri" charset="0"/>
                          <a:ea typeface="Calibri" charset="0"/>
                          <a:cs typeface="Calibri" charset="0"/>
                        </a:rPr>
                        <a:t>  6-10 ans</a:t>
                      </a:r>
                      <a:endParaRPr lang="fr-FR" sz="1200" b="0" dirty="0">
                        <a:solidFill>
                          <a:schemeClr val="tx1"/>
                        </a:solidFill>
                        <a:effectLst/>
                        <a:uFill>
                          <a:solidFill>
                            <a:srgbClr val="000000"/>
                          </a:solidFill>
                        </a:uFill>
                        <a:latin typeface="Calibri" charset="0"/>
                        <a:ea typeface="Calibri" charset="0"/>
                        <a:cs typeface="Calibri" charset="0"/>
                      </a:endParaRPr>
                    </a:p>
                    <a:p>
                      <a:pPr algn="ctr">
                        <a:spcAft>
                          <a:spcPts val="0"/>
                        </a:spcAft>
                      </a:pPr>
                      <a:r>
                        <a:rPr lang="de-DE" sz="1200" b="0" cap="all" dirty="0">
                          <a:solidFill>
                            <a:schemeClr val="tx1"/>
                          </a:solidFill>
                          <a:effectLst/>
                          <a:uFill>
                            <a:solidFill>
                              <a:srgbClr val="000000"/>
                            </a:solidFill>
                          </a:uFill>
                          <a:latin typeface="Calibri" charset="0"/>
                          <a:ea typeface="Calibri" charset="0"/>
                          <a:cs typeface="Calibri" charset="0"/>
                        </a:rPr>
                        <a:t>  11-15 ans</a:t>
                      </a:r>
                      <a:endParaRPr lang="fr-FR" sz="1200" b="0" dirty="0">
                        <a:solidFill>
                          <a:schemeClr val="tx1"/>
                        </a:solidFill>
                        <a:effectLst/>
                        <a:uFill>
                          <a:solidFill>
                            <a:srgbClr val="000000"/>
                          </a:solidFill>
                        </a:uFill>
                        <a:latin typeface="Calibri" charset="0"/>
                        <a:ea typeface="Calibri" charset="0"/>
                        <a:cs typeface="Calibri" charset="0"/>
                      </a:endParaRPr>
                    </a:p>
                    <a:p>
                      <a:pPr algn="ctr">
                        <a:spcAft>
                          <a:spcPts val="0"/>
                        </a:spcAft>
                      </a:pPr>
                      <a:r>
                        <a:rPr lang="de-DE" sz="1200" b="0" cap="all" dirty="0">
                          <a:solidFill>
                            <a:schemeClr val="tx1"/>
                          </a:solidFill>
                          <a:effectLst/>
                          <a:uFill>
                            <a:solidFill>
                              <a:srgbClr val="000000"/>
                            </a:solidFill>
                          </a:uFill>
                          <a:latin typeface="Calibri" charset="0"/>
                          <a:ea typeface="Calibri" charset="0"/>
                          <a:cs typeface="Calibri" charset="0"/>
                        </a:rPr>
                        <a:t>  16-20 ans</a:t>
                      </a:r>
                      <a:endParaRPr lang="fr-FR" sz="1200" b="0" dirty="0">
                        <a:solidFill>
                          <a:schemeClr val="tx1"/>
                        </a:solidFill>
                        <a:effectLst/>
                        <a:uFill>
                          <a:solidFill>
                            <a:srgbClr val="000000"/>
                          </a:solidFill>
                        </a:uFill>
                        <a:latin typeface="Calibri" charset="0"/>
                        <a:ea typeface="Calibri" charset="0"/>
                        <a:cs typeface="Calibri" charset="0"/>
                      </a:endParaRPr>
                    </a:p>
                    <a:p>
                      <a:pPr algn="ctr">
                        <a:spcAft>
                          <a:spcPts val="0"/>
                        </a:spcAft>
                      </a:pPr>
                      <a:r>
                        <a:rPr lang="de-DE" sz="1200" b="0" cap="all" dirty="0">
                          <a:solidFill>
                            <a:schemeClr val="tx1"/>
                          </a:solidFill>
                          <a:effectLst/>
                          <a:uFill>
                            <a:solidFill>
                              <a:srgbClr val="000000"/>
                            </a:solidFill>
                          </a:uFill>
                          <a:latin typeface="Calibri" charset="0"/>
                          <a:ea typeface="Calibri" charset="0"/>
                          <a:cs typeface="Calibri" charset="0"/>
                        </a:rPr>
                        <a:t>  20-25 ans</a:t>
                      </a:r>
                      <a:endParaRPr lang="fr-FR" sz="1200" b="0" dirty="0">
                        <a:solidFill>
                          <a:schemeClr val="tx1"/>
                        </a:solidFill>
                        <a:effectLst/>
                        <a:uFill>
                          <a:solidFill>
                            <a:srgbClr val="000000"/>
                          </a:solidFill>
                        </a:uFill>
                        <a:latin typeface="Calibri" charset="0"/>
                        <a:ea typeface="Calibri" charset="0"/>
                        <a:cs typeface="Calibri" charset="0"/>
                      </a:endParaRPr>
                    </a:p>
                    <a:p>
                      <a:pPr algn="ctr">
                        <a:spcAft>
                          <a:spcPts val="0"/>
                        </a:spcAft>
                      </a:pPr>
                      <a:r>
                        <a:rPr lang="de-DE" sz="1200" b="0" cap="all" dirty="0">
                          <a:solidFill>
                            <a:schemeClr val="tx1"/>
                          </a:solidFill>
                          <a:effectLst/>
                          <a:uFill>
                            <a:solidFill>
                              <a:srgbClr val="000000"/>
                            </a:solidFill>
                          </a:uFill>
                          <a:latin typeface="Calibri" charset="0"/>
                          <a:ea typeface="Calibri" charset="0"/>
                          <a:cs typeface="Calibri" charset="0"/>
                        </a:rPr>
                        <a:t>  &gt;25 ans</a:t>
                      </a:r>
                      <a:endParaRPr lang="fr-FR" sz="1200" b="0" dirty="0">
                        <a:solidFill>
                          <a:schemeClr val="tx1"/>
                        </a:solidFill>
                        <a:effectLst/>
                        <a:uFill>
                          <a:solidFill>
                            <a:srgbClr val="000000"/>
                          </a:solidFill>
                        </a:uFill>
                        <a:latin typeface="Calibri" charset="0"/>
                        <a:ea typeface="Calibri" charset="0"/>
                        <a:cs typeface="Calibri" charset="0"/>
                      </a:endParaRPr>
                    </a:p>
                  </a:txBody>
                  <a:tcPr marL="54430" marR="54430" marT="0" marB="0">
                    <a:solidFill>
                      <a:srgbClr val="E6CCCF"/>
                    </a:solidFill>
                  </a:tcPr>
                </a:tc>
                <a:tc>
                  <a:txBody>
                    <a:bodyPr/>
                    <a:lstStyle/>
                    <a:p>
                      <a:pPr algn="ctr">
                        <a:spcAft>
                          <a:spcPts val="0"/>
                        </a:spcAft>
                      </a:pP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b="1" dirty="0">
                          <a:effectLst/>
                          <a:uFill>
                            <a:solidFill>
                              <a:srgbClr val="000000"/>
                            </a:solidFill>
                          </a:uFill>
                          <a:latin typeface="Calibri" charset="0"/>
                          <a:ea typeface="Calibri" charset="0"/>
                          <a:cs typeface="Calibri" charset="0"/>
                        </a:rPr>
                        <a:t>4</a:t>
                      </a:r>
                      <a:endParaRPr lang="fr-FR" sz="1200" b="1" dirty="0">
                        <a:effectLst/>
                        <a:uFill>
                          <a:solidFill>
                            <a:srgbClr val="000000"/>
                          </a:solidFill>
                        </a:uFill>
                        <a:latin typeface="Calibri" charset="0"/>
                        <a:ea typeface="Calibri" charset="0"/>
                        <a:cs typeface="Calibri" charset="0"/>
                      </a:endParaRPr>
                    </a:p>
                    <a:p>
                      <a:pPr algn="ctr">
                        <a:spcAft>
                          <a:spcPts val="0"/>
                        </a:spcAft>
                      </a:pPr>
                      <a:r>
                        <a:rPr lang="de-DE" sz="1200" b="1" dirty="0">
                          <a:effectLst/>
                          <a:uFill>
                            <a:solidFill>
                              <a:srgbClr val="000000"/>
                            </a:solidFill>
                          </a:uFill>
                          <a:latin typeface="Calibri" charset="0"/>
                          <a:ea typeface="Calibri" charset="0"/>
                          <a:cs typeface="Calibri" charset="0"/>
                        </a:rPr>
                        <a:t>6</a:t>
                      </a:r>
                      <a:endParaRPr lang="fr-FR" sz="1200" b="1"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2</a:t>
                      </a: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1</a:t>
                      </a: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0</a:t>
                      </a: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1</a:t>
                      </a:r>
                      <a:endParaRPr lang="fr-FR" sz="1200" dirty="0">
                        <a:solidFill>
                          <a:srgbClr val="000000"/>
                        </a:solidFill>
                        <a:effectLst/>
                        <a:uFill>
                          <a:solidFill>
                            <a:srgbClr val="000000"/>
                          </a:solidFill>
                        </a:uFill>
                        <a:latin typeface="Calibri" charset="0"/>
                        <a:ea typeface="Calibri" charset="0"/>
                        <a:cs typeface="Calibri" charset="0"/>
                      </a:endParaRPr>
                    </a:p>
                  </a:txBody>
                  <a:tcPr marL="0" marR="0" marT="0" marB="0"/>
                </a:tc>
                <a:tc>
                  <a:txBody>
                    <a:bodyPr/>
                    <a:lstStyle/>
                    <a:p>
                      <a:pPr>
                        <a:spcAft>
                          <a:spcPts val="0"/>
                        </a:spcAft>
                      </a:pPr>
                      <a:r>
                        <a:rPr lang="de-DE" sz="1200" dirty="0">
                          <a:effectLst/>
                          <a:uFill>
                            <a:solidFill>
                              <a:srgbClr val="000000"/>
                            </a:solidFill>
                          </a:uFill>
                          <a:latin typeface="Calibri" charset="0"/>
                          <a:ea typeface="Calibri" charset="0"/>
                          <a:cs typeface="Calibri" charset="0"/>
                        </a:rPr>
                        <a:t> </a:t>
                      </a: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b="1" dirty="0">
                          <a:effectLst/>
                          <a:uFill>
                            <a:solidFill>
                              <a:srgbClr val="000000"/>
                            </a:solidFill>
                          </a:uFill>
                          <a:latin typeface="Calibri" charset="0"/>
                          <a:ea typeface="Calibri" charset="0"/>
                          <a:cs typeface="Calibri" charset="0"/>
                        </a:rPr>
                        <a:t>(28.6)</a:t>
                      </a:r>
                      <a:endParaRPr lang="fr-FR" sz="1200" b="1" dirty="0">
                        <a:effectLst/>
                        <a:uFill>
                          <a:solidFill>
                            <a:srgbClr val="000000"/>
                          </a:solidFill>
                        </a:uFill>
                        <a:latin typeface="Calibri" charset="0"/>
                        <a:ea typeface="Calibri" charset="0"/>
                        <a:cs typeface="Calibri" charset="0"/>
                      </a:endParaRPr>
                    </a:p>
                    <a:p>
                      <a:pPr algn="ctr">
                        <a:spcAft>
                          <a:spcPts val="0"/>
                        </a:spcAft>
                      </a:pPr>
                      <a:r>
                        <a:rPr lang="de-DE" sz="1200" b="1" dirty="0">
                          <a:effectLst/>
                          <a:uFill>
                            <a:solidFill>
                              <a:srgbClr val="000000"/>
                            </a:solidFill>
                          </a:uFill>
                          <a:latin typeface="Calibri" charset="0"/>
                          <a:ea typeface="Calibri" charset="0"/>
                          <a:cs typeface="Calibri" charset="0"/>
                        </a:rPr>
                        <a:t>(42.9)</a:t>
                      </a:r>
                      <a:endParaRPr lang="fr-FR" sz="1200" b="1"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(14.3)</a:t>
                      </a: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(7.1)</a:t>
                      </a: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(0)</a:t>
                      </a: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(7.1)</a:t>
                      </a:r>
                      <a:endParaRPr lang="fr-FR" sz="1200" dirty="0">
                        <a:solidFill>
                          <a:srgbClr val="000000"/>
                        </a:solidFill>
                        <a:effectLst/>
                        <a:uFill>
                          <a:solidFill>
                            <a:srgbClr val="000000"/>
                          </a:solidFill>
                        </a:uFill>
                        <a:latin typeface="Calibri" charset="0"/>
                        <a:ea typeface="Calibri" charset="0"/>
                        <a:cs typeface="Calibri" charset="0"/>
                      </a:endParaRPr>
                    </a:p>
                  </a:txBody>
                  <a:tcPr marL="0" marR="0" marT="0" marB="0"/>
                </a:tc>
              </a:tr>
              <a:tr h="1053554">
                <a:tc>
                  <a:txBody>
                    <a:bodyPr/>
                    <a:lstStyle/>
                    <a:p>
                      <a:pPr algn="ctr">
                        <a:spcAft>
                          <a:spcPts val="0"/>
                        </a:spcAft>
                      </a:pPr>
                      <a:r>
                        <a:rPr lang="de-DE" sz="1400" cap="all" dirty="0" err="1" smtClean="0">
                          <a:solidFill>
                            <a:schemeClr val="tx1"/>
                          </a:solidFill>
                          <a:effectLst/>
                          <a:uFill>
                            <a:solidFill>
                              <a:srgbClr val="000000"/>
                            </a:solidFill>
                          </a:uFill>
                          <a:latin typeface="Calibri" charset="0"/>
                          <a:ea typeface="Calibri" charset="0"/>
                          <a:cs typeface="Calibri" charset="0"/>
                        </a:rPr>
                        <a:t>Nombre</a:t>
                      </a:r>
                      <a:r>
                        <a:rPr lang="de-DE" sz="1400" cap="all" dirty="0" smtClean="0">
                          <a:solidFill>
                            <a:schemeClr val="tx1"/>
                          </a:solidFill>
                          <a:effectLst/>
                          <a:uFill>
                            <a:solidFill>
                              <a:srgbClr val="000000"/>
                            </a:solidFill>
                          </a:uFill>
                          <a:latin typeface="Calibri" charset="0"/>
                          <a:ea typeface="Calibri" charset="0"/>
                          <a:cs typeface="Calibri" charset="0"/>
                        </a:rPr>
                        <a:t> de </a:t>
                      </a:r>
                      <a:r>
                        <a:rPr lang="de-DE" sz="1400" cap="all" dirty="0" err="1" smtClean="0">
                          <a:solidFill>
                            <a:schemeClr val="tx1"/>
                          </a:solidFill>
                          <a:effectLst/>
                          <a:uFill>
                            <a:solidFill>
                              <a:srgbClr val="000000"/>
                            </a:solidFill>
                          </a:uFill>
                          <a:latin typeface="Calibri" charset="0"/>
                          <a:ea typeface="Calibri" charset="0"/>
                          <a:cs typeface="Calibri" charset="0"/>
                        </a:rPr>
                        <a:t>trousse</a:t>
                      </a:r>
                      <a:r>
                        <a:rPr lang="de-DE" sz="1400" cap="all" dirty="0" smtClean="0">
                          <a:solidFill>
                            <a:schemeClr val="tx1"/>
                          </a:solidFill>
                          <a:effectLst/>
                          <a:uFill>
                            <a:solidFill>
                              <a:srgbClr val="000000"/>
                            </a:solidFill>
                          </a:uFill>
                          <a:latin typeface="Calibri" charset="0"/>
                          <a:ea typeface="Calibri" charset="0"/>
                          <a:cs typeface="Calibri" charset="0"/>
                        </a:rPr>
                        <a:t> </a:t>
                      </a:r>
                      <a:r>
                        <a:rPr lang="de-DE" sz="1400" cap="all" dirty="0" err="1" smtClean="0">
                          <a:solidFill>
                            <a:schemeClr val="tx1"/>
                          </a:solidFill>
                          <a:effectLst/>
                          <a:uFill>
                            <a:solidFill>
                              <a:srgbClr val="000000"/>
                            </a:solidFill>
                          </a:uFill>
                          <a:latin typeface="Calibri" charset="0"/>
                          <a:ea typeface="Calibri" charset="0"/>
                          <a:cs typeface="Calibri" charset="0"/>
                        </a:rPr>
                        <a:t>médico-légale</a:t>
                      </a:r>
                      <a:r>
                        <a:rPr lang="de-DE" sz="1400" cap="all" dirty="0" smtClean="0">
                          <a:solidFill>
                            <a:schemeClr val="tx1"/>
                          </a:solidFill>
                          <a:effectLst/>
                          <a:uFill>
                            <a:solidFill>
                              <a:srgbClr val="000000"/>
                            </a:solidFill>
                          </a:uFill>
                          <a:latin typeface="Calibri" charset="0"/>
                          <a:ea typeface="Calibri" charset="0"/>
                          <a:cs typeface="Calibri" charset="0"/>
                        </a:rPr>
                        <a:t> </a:t>
                      </a:r>
                      <a:r>
                        <a:rPr lang="de-DE" sz="1400" cap="all" dirty="0" err="1" smtClean="0">
                          <a:solidFill>
                            <a:schemeClr val="tx1"/>
                          </a:solidFill>
                          <a:effectLst/>
                          <a:uFill>
                            <a:solidFill>
                              <a:srgbClr val="000000"/>
                            </a:solidFill>
                          </a:uFill>
                          <a:latin typeface="Calibri" charset="0"/>
                          <a:ea typeface="Calibri" charset="0"/>
                          <a:cs typeface="Calibri" charset="0"/>
                        </a:rPr>
                        <a:t>effectuée</a:t>
                      </a:r>
                      <a:r>
                        <a:rPr lang="de-DE" sz="1400" cap="all" dirty="0" smtClean="0">
                          <a:solidFill>
                            <a:schemeClr val="tx1"/>
                          </a:solidFill>
                          <a:effectLst/>
                          <a:uFill>
                            <a:solidFill>
                              <a:srgbClr val="000000"/>
                            </a:solidFill>
                          </a:uFill>
                          <a:latin typeface="Calibri" charset="0"/>
                          <a:ea typeface="Calibri" charset="0"/>
                          <a:cs typeface="Calibri" charset="0"/>
                        </a:rPr>
                        <a:t>(s) par </a:t>
                      </a:r>
                      <a:r>
                        <a:rPr lang="de-DE" sz="1400" cap="all" dirty="0" err="1" smtClean="0">
                          <a:solidFill>
                            <a:schemeClr val="tx1"/>
                          </a:solidFill>
                          <a:effectLst/>
                          <a:uFill>
                            <a:solidFill>
                              <a:srgbClr val="000000"/>
                            </a:solidFill>
                          </a:uFill>
                          <a:latin typeface="Calibri" charset="0"/>
                          <a:ea typeface="Calibri" charset="0"/>
                          <a:cs typeface="Calibri" charset="0"/>
                        </a:rPr>
                        <a:t>année</a:t>
                      </a:r>
                      <a:endParaRPr lang="fr-FR" sz="1400" dirty="0">
                        <a:solidFill>
                          <a:schemeClr val="tx1"/>
                        </a:solidFill>
                        <a:effectLst/>
                        <a:uFill>
                          <a:solidFill>
                            <a:srgbClr val="000000"/>
                          </a:solidFill>
                        </a:uFill>
                        <a:latin typeface="Calibri" charset="0"/>
                        <a:ea typeface="Calibri" charset="0"/>
                        <a:cs typeface="Calibri" charset="0"/>
                      </a:endParaRPr>
                    </a:p>
                    <a:p>
                      <a:pPr algn="ctr">
                        <a:spcAft>
                          <a:spcPts val="0"/>
                        </a:spcAft>
                      </a:pPr>
                      <a:r>
                        <a:rPr lang="de-DE" sz="1200" b="0" cap="all" dirty="0">
                          <a:solidFill>
                            <a:schemeClr val="tx1"/>
                          </a:solidFill>
                          <a:effectLst/>
                          <a:uFill>
                            <a:solidFill>
                              <a:srgbClr val="000000"/>
                            </a:solidFill>
                          </a:uFill>
                          <a:latin typeface="Calibri" charset="0"/>
                          <a:ea typeface="Calibri" charset="0"/>
                          <a:cs typeface="Calibri" charset="0"/>
                        </a:rPr>
                        <a:t>  0</a:t>
                      </a:r>
                      <a:endParaRPr lang="fr-FR" sz="1200" b="0" dirty="0">
                        <a:solidFill>
                          <a:schemeClr val="tx1"/>
                        </a:solidFill>
                        <a:effectLst/>
                        <a:uFill>
                          <a:solidFill>
                            <a:srgbClr val="000000"/>
                          </a:solidFill>
                        </a:uFill>
                        <a:latin typeface="Calibri" charset="0"/>
                        <a:ea typeface="Calibri" charset="0"/>
                        <a:cs typeface="Calibri" charset="0"/>
                      </a:endParaRPr>
                    </a:p>
                    <a:p>
                      <a:pPr algn="ctr">
                        <a:spcAft>
                          <a:spcPts val="0"/>
                        </a:spcAft>
                      </a:pPr>
                      <a:r>
                        <a:rPr lang="de-DE" sz="1200" b="0" cap="all" dirty="0">
                          <a:solidFill>
                            <a:schemeClr val="tx1"/>
                          </a:solidFill>
                          <a:effectLst/>
                          <a:uFill>
                            <a:solidFill>
                              <a:srgbClr val="000000"/>
                            </a:solidFill>
                          </a:uFill>
                          <a:latin typeface="Calibri" charset="0"/>
                          <a:ea typeface="Calibri" charset="0"/>
                          <a:cs typeface="Calibri" charset="0"/>
                        </a:rPr>
                        <a:t>  1 à 2</a:t>
                      </a:r>
                      <a:endParaRPr lang="fr-FR" sz="1200" b="0" dirty="0">
                        <a:solidFill>
                          <a:schemeClr val="tx1"/>
                        </a:solidFill>
                        <a:effectLst/>
                        <a:uFill>
                          <a:solidFill>
                            <a:srgbClr val="000000"/>
                          </a:solidFill>
                        </a:uFill>
                        <a:latin typeface="Calibri" charset="0"/>
                        <a:ea typeface="Calibri" charset="0"/>
                        <a:cs typeface="Calibri" charset="0"/>
                      </a:endParaRPr>
                    </a:p>
                    <a:p>
                      <a:pPr algn="ctr">
                        <a:spcAft>
                          <a:spcPts val="0"/>
                        </a:spcAft>
                      </a:pPr>
                      <a:r>
                        <a:rPr lang="de-DE" sz="1200" b="0" cap="all" dirty="0">
                          <a:solidFill>
                            <a:schemeClr val="tx1"/>
                          </a:solidFill>
                          <a:effectLst/>
                          <a:uFill>
                            <a:solidFill>
                              <a:srgbClr val="000000"/>
                            </a:solidFill>
                          </a:uFill>
                          <a:latin typeface="Calibri" charset="0"/>
                          <a:ea typeface="Calibri" charset="0"/>
                          <a:cs typeface="Calibri" charset="0"/>
                        </a:rPr>
                        <a:t>  3 à 5</a:t>
                      </a:r>
                      <a:endParaRPr lang="fr-FR" sz="1200" b="0" dirty="0">
                        <a:solidFill>
                          <a:schemeClr val="tx1"/>
                        </a:solidFill>
                        <a:effectLst/>
                        <a:uFill>
                          <a:solidFill>
                            <a:srgbClr val="000000"/>
                          </a:solidFill>
                        </a:uFill>
                        <a:latin typeface="Calibri" charset="0"/>
                        <a:ea typeface="Calibri" charset="0"/>
                        <a:cs typeface="Calibri" charset="0"/>
                      </a:endParaRPr>
                    </a:p>
                    <a:p>
                      <a:pPr algn="ctr">
                        <a:spcAft>
                          <a:spcPts val="0"/>
                        </a:spcAft>
                      </a:pPr>
                      <a:r>
                        <a:rPr lang="de-DE" sz="1200" b="0" cap="all" dirty="0">
                          <a:solidFill>
                            <a:schemeClr val="tx1"/>
                          </a:solidFill>
                          <a:effectLst/>
                          <a:uFill>
                            <a:solidFill>
                              <a:srgbClr val="000000"/>
                            </a:solidFill>
                          </a:uFill>
                          <a:latin typeface="Calibri" charset="0"/>
                          <a:ea typeface="Calibri" charset="0"/>
                          <a:cs typeface="Calibri" charset="0"/>
                        </a:rPr>
                        <a:t>  6 à 10</a:t>
                      </a:r>
                      <a:endParaRPr lang="fr-FR" sz="1200" b="0" dirty="0">
                        <a:solidFill>
                          <a:schemeClr val="tx1"/>
                        </a:solidFill>
                        <a:effectLst/>
                        <a:uFill>
                          <a:solidFill>
                            <a:srgbClr val="000000"/>
                          </a:solidFill>
                        </a:uFill>
                        <a:latin typeface="Calibri" charset="0"/>
                        <a:ea typeface="Calibri" charset="0"/>
                        <a:cs typeface="Calibri" charset="0"/>
                      </a:endParaRPr>
                    </a:p>
                    <a:p>
                      <a:pPr algn="ctr">
                        <a:spcAft>
                          <a:spcPts val="0"/>
                        </a:spcAft>
                      </a:pPr>
                      <a:r>
                        <a:rPr lang="de-DE" sz="1200" b="0" cap="all" dirty="0">
                          <a:solidFill>
                            <a:schemeClr val="tx1"/>
                          </a:solidFill>
                          <a:effectLst/>
                          <a:uFill>
                            <a:solidFill>
                              <a:srgbClr val="000000"/>
                            </a:solidFill>
                          </a:uFill>
                          <a:latin typeface="Calibri" charset="0"/>
                          <a:ea typeface="Calibri" charset="0"/>
                          <a:cs typeface="Calibri" charset="0"/>
                        </a:rPr>
                        <a:t>  &gt;11</a:t>
                      </a:r>
                      <a:endParaRPr lang="fr-FR" sz="1200" b="0" dirty="0">
                        <a:solidFill>
                          <a:schemeClr val="tx1"/>
                        </a:solidFill>
                        <a:effectLst/>
                        <a:uFill>
                          <a:solidFill>
                            <a:srgbClr val="000000"/>
                          </a:solidFill>
                        </a:uFill>
                        <a:latin typeface="Calibri" charset="0"/>
                        <a:ea typeface="Calibri" charset="0"/>
                        <a:cs typeface="Calibri" charset="0"/>
                      </a:endParaRPr>
                    </a:p>
                  </a:txBody>
                  <a:tcPr marL="54430" marR="54430" marT="0" marB="0">
                    <a:solidFill>
                      <a:srgbClr val="F4E7E9"/>
                    </a:solidFill>
                  </a:tcPr>
                </a:tc>
                <a:tc>
                  <a:txBody>
                    <a:bodyPr/>
                    <a:lstStyle/>
                    <a:p>
                      <a:pPr algn="ctr">
                        <a:spcAft>
                          <a:spcPts val="0"/>
                        </a:spcAft>
                      </a:pPr>
                      <a:endParaRPr lang="de-DE" sz="1200" dirty="0" smtClean="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 </a:t>
                      </a: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0</a:t>
                      </a: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b="1" dirty="0">
                          <a:effectLst/>
                          <a:uFill>
                            <a:solidFill>
                              <a:srgbClr val="000000"/>
                            </a:solidFill>
                          </a:uFill>
                          <a:latin typeface="Calibri" charset="0"/>
                          <a:ea typeface="Calibri" charset="0"/>
                          <a:cs typeface="Calibri" charset="0"/>
                        </a:rPr>
                        <a:t>9</a:t>
                      </a:r>
                      <a:endParaRPr lang="fr-FR" sz="1200" b="1" dirty="0">
                        <a:effectLst/>
                        <a:uFill>
                          <a:solidFill>
                            <a:srgbClr val="000000"/>
                          </a:solidFill>
                        </a:uFill>
                        <a:latin typeface="Calibri" charset="0"/>
                        <a:ea typeface="Calibri" charset="0"/>
                        <a:cs typeface="Calibri" charset="0"/>
                      </a:endParaRPr>
                    </a:p>
                    <a:p>
                      <a:pPr algn="ctr">
                        <a:spcAft>
                          <a:spcPts val="0"/>
                        </a:spcAft>
                      </a:pPr>
                      <a:r>
                        <a:rPr lang="de-DE" sz="1200" b="0" dirty="0">
                          <a:effectLst/>
                          <a:uFill>
                            <a:solidFill>
                              <a:srgbClr val="000000"/>
                            </a:solidFill>
                          </a:uFill>
                          <a:latin typeface="Calibri" charset="0"/>
                          <a:ea typeface="Calibri" charset="0"/>
                          <a:cs typeface="Calibri" charset="0"/>
                        </a:rPr>
                        <a:t>4</a:t>
                      </a:r>
                      <a:endParaRPr lang="fr-FR" sz="1200" b="0"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1</a:t>
                      </a: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0</a:t>
                      </a:r>
                      <a:endParaRPr lang="fr-FR" sz="1200" dirty="0">
                        <a:solidFill>
                          <a:srgbClr val="000000"/>
                        </a:solidFill>
                        <a:effectLst/>
                        <a:uFill>
                          <a:solidFill>
                            <a:srgbClr val="000000"/>
                          </a:solidFill>
                        </a:uFill>
                        <a:latin typeface="Calibri" charset="0"/>
                        <a:ea typeface="Calibri" charset="0"/>
                        <a:cs typeface="Calibri" charset="0"/>
                      </a:endParaRPr>
                    </a:p>
                  </a:txBody>
                  <a:tcPr marL="0" marR="0" marT="0" marB="0"/>
                </a:tc>
                <a:tc>
                  <a:txBody>
                    <a:bodyPr/>
                    <a:lstStyle/>
                    <a:p>
                      <a:pPr algn="ctr">
                        <a:spcAft>
                          <a:spcPts val="0"/>
                        </a:spcAft>
                      </a:pPr>
                      <a:r>
                        <a:rPr lang="de-DE" sz="1200" dirty="0">
                          <a:effectLst/>
                          <a:uFill>
                            <a:solidFill>
                              <a:srgbClr val="000000"/>
                            </a:solidFill>
                          </a:uFill>
                          <a:latin typeface="Calibri" charset="0"/>
                          <a:ea typeface="Calibri" charset="0"/>
                          <a:cs typeface="Calibri" charset="0"/>
                        </a:rPr>
                        <a:t>  </a:t>
                      </a:r>
                      <a:endParaRPr lang="de-DE" sz="1200" dirty="0" smtClean="0">
                        <a:effectLst/>
                        <a:uFill>
                          <a:solidFill>
                            <a:srgbClr val="000000"/>
                          </a:solidFill>
                        </a:uFill>
                        <a:latin typeface="Calibri" charset="0"/>
                        <a:ea typeface="Calibri" charset="0"/>
                        <a:cs typeface="Calibri" charset="0"/>
                      </a:endParaRPr>
                    </a:p>
                    <a:p>
                      <a:pPr algn="ctr">
                        <a:spcAft>
                          <a:spcPts val="0"/>
                        </a:spcAft>
                      </a:pP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(0)</a:t>
                      </a: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b="1" dirty="0">
                          <a:effectLst/>
                          <a:uFill>
                            <a:solidFill>
                              <a:srgbClr val="000000"/>
                            </a:solidFill>
                          </a:uFill>
                          <a:latin typeface="Calibri" charset="0"/>
                          <a:ea typeface="Calibri" charset="0"/>
                          <a:cs typeface="Calibri" charset="0"/>
                        </a:rPr>
                        <a:t>(64.3)</a:t>
                      </a:r>
                      <a:endParaRPr lang="fr-FR" sz="1200" b="1" dirty="0">
                        <a:effectLst/>
                        <a:uFill>
                          <a:solidFill>
                            <a:srgbClr val="000000"/>
                          </a:solidFill>
                        </a:uFill>
                        <a:latin typeface="Calibri" charset="0"/>
                        <a:ea typeface="Calibri" charset="0"/>
                        <a:cs typeface="Calibri" charset="0"/>
                      </a:endParaRPr>
                    </a:p>
                    <a:p>
                      <a:pPr algn="ctr">
                        <a:spcAft>
                          <a:spcPts val="0"/>
                        </a:spcAft>
                      </a:pPr>
                      <a:r>
                        <a:rPr lang="de-DE" sz="1200" b="0" dirty="0">
                          <a:effectLst/>
                          <a:uFill>
                            <a:solidFill>
                              <a:srgbClr val="000000"/>
                            </a:solidFill>
                          </a:uFill>
                          <a:latin typeface="Calibri" charset="0"/>
                          <a:ea typeface="Calibri" charset="0"/>
                          <a:cs typeface="Calibri" charset="0"/>
                        </a:rPr>
                        <a:t>(28.6)</a:t>
                      </a:r>
                      <a:endParaRPr lang="fr-FR" sz="1200" b="0"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(7.1)</a:t>
                      </a: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(0)</a:t>
                      </a:r>
                      <a:endParaRPr lang="fr-FR" sz="1200" dirty="0">
                        <a:solidFill>
                          <a:srgbClr val="000000"/>
                        </a:solidFill>
                        <a:effectLst/>
                        <a:uFill>
                          <a:solidFill>
                            <a:srgbClr val="000000"/>
                          </a:solidFill>
                        </a:uFill>
                        <a:latin typeface="Calibri" charset="0"/>
                        <a:ea typeface="Calibri" charset="0"/>
                        <a:cs typeface="Calibri" charset="0"/>
                      </a:endParaRPr>
                    </a:p>
                  </a:txBody>
                  <a:tcPr marL="0" marR="0" marT="0" marB="0"/>
                </a:tc>
              </a:tr>
              <a:tr h="1427652">
                <a:tc>
                  <a:txBody>
                    <a:bodyPr/>
                    <a:lstStyle/>
                    <a:p>
                      <a:pPr algn="ctr">
                        <a:spcAft>
                          <a:spcPts val="0"/>
                        </a:spcAft>
                      </a:pPr>
                      <a:r>
                        <a:rPr lang="de-DE" sz="1400" cap="all" dirty="0" err="1">
                          <a:solidFill>
                            <a:schemeClr val="tx1"/>
                          </a:solidFill>
                          <a:effectLst/>
                          <a:uFill>
                            <a:solidFill>
                              <a:srgbClr val="000000"/>
                            </a:solidFill>
                          </a:uFill>
                          <a:latin typeface="Calibri" charset="0"/>
                          <a:ea typeface="Calibri" charset="0"/>
                          <a:cs typeface="Calibri" charset="0"/>
                        </a:rPr>
                        <a:t>Nombre</a:t>
                      </a:r>
                      <a:r>
                        <a:rPr lang="de-DE" sz="1400" cap="all" dirty="0">
                          <a:solidFill>
                            <a:schemeClr val="tx1"/>
                          </a:solidFill>
                          <a:effectLst/>
                          <a:uFill>
                            <a:solidFill>
                              <a:srgbClr val="000000"/>
                            </a:solidFill>
                          </a:uFill>
                          <a:latin typeface="Calibri" charset="0"/>
                          <a:ea typeface="Calibri" charset="0"/>
                          <a:cs typeface="Calibri" charset="0"/>
                        </a:rPr>
                        <a:t> de </a:t>
                      </a:r>
                      <a:r>
                        <a:rPr lang="de-DE" sz="1400" cap="all" dirty="0" err="1">
                          <a:solidFill>
                            <a:schemeClr val="tx1"/>
                          </a:solidFill>
                          <a:effectLst/>
                          <a:uFill>
                            <a:solidFill>
                              <a:srgbClr val="000000"/>
                            </a:solidFill>
                          </a:uFill>
                          <a:latin typeface="Calibri" charset="0"/>
                          <a:ea typeface="Calibri" charset="0"/>
                          <a:cs typeface="Calibri" charset="0"/>
                        </a:rPr>
                        <a:t>trousse</a:t>
                      </a:r>
                      <a:r>
                        <a:rPr lang="de-DE" sz="1400" cap="all" dirty="0">
                          <a:solidFill>
                            <a:schemeClr val="tx1"/>
                          </a:solidFill>
                          <a:effectLst/>
                          <a:uFill>
                            <a:solidFill>
                              <a:srgbClr val="000000"/>
                            </a:solidFill>
                          </a:uFill>
                          <a:latin typeface="Calibri" charset="0"/>
                          <a:ea typeface="Calibri" charset="0"/>
                          <a:cs typeface="Calibri" charset="0"/>
                        </a:rPr>
                        <a:t> </a:t>
                      </a:r>
                      <a:r>
                        <a:rPr lang="de-DE" sz="1400" cap="all" dirty="0" err="1">
                          <a:solidFill>
                            <a:schemeClr val="tx1"/>
                          </a:solidFill>
                          <a:effectLst/>
                          <a:uFill>
                            <a:solidFill>
                              <a:srgbClr val="000000"/>
                            </a:solidFill>
                          </a:uFill>
                          <a:latin typeface="Calibri" charset="0"/>
                          <a:ea typeface="Calibri" charset="0"/>
                          <a:cs typeface="Calibri" charset="0"/>
                        </a:rPr>
                        <a:t>médico-légale</a:t>
                      </a:r>
                      <a:r>
                        <a:rPr lang="de-DE" sz="1400" cap="all" dirty="0">
                          <a:solidFill>
                            <a:schemeClr val="tx1"/>
                          </a:solidFill>
                          <a:effectLst/>
                          <a:uFill>
                            <a:solidFill>
                              <a:srgbClr val="000000"/>
                            </a:solidFill>
                          </a:uFill>
                          <a:latin typeface="Calibri" charset="0"/>
                          <a:ea typeface="Calibri" charset="0"/>
                          <a:cs typeface="Calibri" charset="0"/>
                        </a:rPr>
                        <a:t> </a:t>
                      </a:r>
                      <a:r>
                        <a:rPr lang="de-DE" sz="1400" cap="all" dirty="0" err="1">
                          <a:solidFill>
                            <a:schemeClr val="tx1"/>
                          </a:solidFill>
                          <a:effectLst/>
                          <a:uFill>
                            <a:solidFill>
                              <a:srgbClr val="000000"/>
                            </a:solidFill>
                          </a:uFill>
                          <a:latin typeface="Calibri" charset="0"/>
                          <a:ea typeface="Calibri" charset="0"/>
                          <a:cs typeface="Calibri" charset="0"/>
                        </a:rPr>
                        <a:t>effectuée</a:t>
                      </a:r>
                      <a:r>
                        <a:rPr lang="de-DE" sz="1400" cap="all" dirty="0">
                          <a:solidFill>
                            <a:schemeClr val="tx1"/>
                          </a:solidFill>
                          <a:effectLst/>
                          <a:uFill>
                            <a:solidFill>
                              <a:srgbClr val="000000"/>
                            </a:solidFill>
                          </a:uFill>
                          <a:latin typeface="Calibri" charset="0"/>
                          <a:ea typeface="Calibri" charset="0"/>
                          <a:cs typeface="Calibri" charset="0"/>
                        </a:rPr>
                        <a:t>(s) à </a:t>
                      </a:r>
                      <a:r>
                        <a:rPr lang="de-DE" sz="1400" cap="all" dirty="0" err="1">
                          <a:solidFill>
                            <a:schemeClr val="tx1"/>
                          </a:solidFill>
                          <a:effectLst/>
                          <a:uFill>
                            <a:solidFill>
                              <a:srgbClr val="000000"/>
                            </a:solidFill>
                          </a:uFill>
                          <a:latin typeface="Calibri" charset="0"/>
                          <a:ea typeface="Calibri" charset="0"/>
                          <a:cs typeface="Calibri" charset="0"/>
                        </a:rPr>
                        <a:t>vie</a:t>
                      </a:r>
                      <a:endParaRPr lang="fr-FR" sz="1400" dirty="0">
                        <a:solidFill>
                          <a:schemeClr val="tx1"/>
                        </a:solidFill>
                        <a:effectLst/>
                        <a:uFill>
                          <a:solidFill>
                            <a:srgbClr val="000000"/>
                          </a:solidFill>
                        </a:uFill>
                        <a:latin typeface="Calibri" charset="0"/>
                        <a:ea typeface="Calibri" charset="0"/>
                        <a:cs typeface="Calibri" charset="0"/>
                      </a:endParaRPr>
                    </a:p>
                    <a:p>
                      <a:pPr algn="ctr">
                        <a:spcAft>
                          <a:spcPts val="0"/>
                        </a:spcAft>
                      </a:pPr>
                      <a:r>
                        <a:rPr lang="de-DE" sz="1200" b="0" cap="all" dirty="0">
                          <a:solidFill>
                            <a:schemeClr val="tx1"/>
                          </a:solidFill>
                          <a:effectLst/>
                          <a:uFill>
                            <a:solidFill>
                              <a:srgbClr val="000000"/>
                            </a:solidFill>
                          </a:uFill>
                          <a:latin typeface="Calibri" charset="0"/>
                          <a:ea typeface="Calibri" charset="0"/>
                          <a:cs typeface="Calibri" charset="0"/>
                        </a:rPr>
                        <a:t>  0 à 5</a:t>
                      </a:r>
                      <a:endParaRPr lang="fr-FR" sz="1200" b="0" dirty="0">
                        <a:solidFill>
                          <a:schemeClr val="tx1"/>
                        </a:solidFill>
                        <a:effectLst/>
                        <a:uFill>
                          <a:solidFill>
                            <a:srgbClr val="000000"/>
                          </a:solidFill>
                        </a:uFill>
                        <a:latin typeface="Calibri" charset="0"/>
                        <a:ea typeface="Calibri" charset="0"/>
                        <a:cs typeface="Calibri" charset="0"/>
                      </a:endParaRPr>
                    </a:p>
                    <a:p>
                      <a:pPr algn="ctr">
                        <a:spcAft>
                          <a:spcPts val="0"/>
                        </a:spcAft>
                      </a:pPr>
                      <a:r>
                        <a:rPr lang="de-DE" sz="1200" b="0" cap="all" dirty="0">
                          <a:solidFill>
                            <a:schemeClr val="tx1"/>
                          </a:solidFill>
                          <a:effectLst/>
                          <a:uFill>
                            <a:solidFill>
                              <a:srgbClr val="000000"/>
                            </a:solidFill>
                          </a:uFill>
                          <a:latin typeface="Calibri" charset="0"/>
                          <a:ea typeface="Calibri" charset="0"/>
                          <a:cs typeface="Calibri" charset="0"/>
                        </a:rPr>
                        <a:t>  6 à 10</a:t>
                      </a:r>
                      <a:endParaRPr lang="fr-FR" sz="1200" b="0" dirty="0">
                        <a:solidFill>
                          <a:schemeClr val="tx1"/>
                        </a:solidFill>
                        <a:effectLst/>
                        <a:uFill>
                          <a:solidFill>
                            <a:srgbClr val="000000"/>
                          </a:solidFill>
                        </a:uFill>
                        <a:latin typeface="Calibri" charset="0"/>
                        <a:ea typeface="Calibri" charset="0"/>
                        <a:cs typeface="Calibri" charset="0"/>
                      </a:endParaRPr>
                    </a:p>
                    <a:p>
                      <a:pPr algn="ctr">
                        <a:spcAft>
                          <a:spcPts val="0"/>
                        </a:spcAft>
                      </a:pPr>
                      <a:r>
                        <a:rPr lang="de-DE" sz="1200" b="0" cap="all" dirty="0">
                          <a:solidFill>
                            <a:schemeClr val="tx1"/>
                          </a:solidFill>
                          <a:effectLst/>
                          <a:uFill>
                            <a:solidFill>
                              <a:srgbClr val="000000"/>
                            </a:solidFill>
                          </a:uFill>
                          <a:latin typeface="Calibri" charset="0"/>
                          <a:ea typeface="Calibri" charset="0"/>
                          <a:cs typeface="Calibri" charset="0"/>
                        </a:rPr>
                        <a:t>  11 à 15</a:t>
                      </a:r>
                      <a:endParaRPr lang="fr-FR" sz="1200" b="0" dirty="0">
                        <a:solidFill>
                          <a:schemeClr val="tx1"/>
                        </a:solidFill>
                        <a:effectLst/>
                        <a:uFill>
                          <a:solidFill>
                            <a:srgbClr val="000000"/>
                          </a:solidFill>
                        </a:uFill>
                        <a:latin typeface="Calibri" charset="0"/>
                        <a:ea typeface="Calibri" charset="0"/>
                        <a:cs typeface="Calibri" charset="0"/>
                      </a:endParaRPr>
                    </a:p>
                    <a:p>
                      <a:pPr algn="ctr">
                        <a:spcAft>
                          <a:spcPts val="0"/>
                        </a:spcAft>
                      </a:pPr>
                      <a:r>
                        <a:rPr lang="de-DE" sz="1200" b="0" cap="all" dirty="0">
                          <a:solidFill>
                            <a:schemeClr val="tx1"/>
                          </a:solidFill>
                          <a:effectLst/>
                          <a:uFill>
                            <a:solidFill>
                              <a:srgbClr val="000000"/>
                            </a:solidFill>
                          </a:uFill>
                          <a:latin typeface="Calibri" charset="0"/>
                          <a:ea typeface="Calibri" charset="0"/>
                          <a:cs typeface="Calibri" charset="0"/>
                        </a:rPr>
                        <a:t>  16 à 20</a:t>
                      </a:r>
                      <a:endParaRPr lang="fr-FR" sz="1200" b="0" dirty="0">
                        <a:solidFill>
                          <a:schemeClr val="tx1"/>
                        </a:solidFill>
                        <a:effectLst/>
                        <a:uFill>
                          <a:solidFill>
                            <a:srgbClr val="000000"/>
                          </a:solidFill>
                        </a:uFill>
                        <a:latin typeface="Calibri" charset="0"/>
                        <a:ea typeface="Calibri" charset="0"/>
                        <a:cs typeface="Calibri" charset="0"/>
                      </a:endParaRPr>
                    </a:p>
                    <a:p>
                      <a:pPr algn="ctr">
                        <a:spcAft>
                          <a:spcPts val="0"/>
                        </a:spcAft>
                      </a:pPr>
                      <a:r>
                        <a:rPr lang="de-DE" sz="1200" b="0" cap="all" dirty="0">
                          <a:solidFill>
                            <a:schemeClr val="tx1"/>
                          </a:solidFill>
                          <a:effectLst/>
                          <a:uFill>
                            <a:solidFill>
                              <a:srgbClr val="000000"/>
                            </a:solidFill>
                          </a:uFill>
                          <a:latin typeface="Calibri" charset="0"/>
                          <a:ea typeface="Calibri" charset="0"/>
                          <a:cs typeface="Calibri" charset="0"/>
                        </a:rPr>
                        <a:t>  21 à 30</a:t>
                      </a:r>
                      <a:endParaRPr lang="fr-FR" sz="1200" b="0" dirty="0">
                        <a:solidFill>
                          <a:schemeClr val="tx1"/>
                        </a:solidFill>
                        <a:effectLst/>
                        <a:uFill>
                          <a:solidFill>
                            <a:srgbClr val="000000"/>
                          </a:solidFill>
                        </a:uFill>
                        <a:latin typeface="Calibri" charset="0"/>
                        <a:ea typeface="Calibri" charset="0"/>
                        <a:cs typeface="Calibri" charset="0"/>
                      </a:endParaRPr>
                    </a:p>
                    <a:p>
                      <a:pPr algn="ctr">
                        <a:spcAft>
                          <a:spcPts val="0"/>
                        </a:spcAft>
                      </a:pPr>
                      <a:r>
                        <a:rPr lang="de-DE" sz="1200" b="0" cap="all" dirty="0">
                          <a:solidFill>
                            <a:schemeClr val="tx1"/>
                          </a:solidFill>
                          <a:effectLst/>
                          <a:uFill>
                            <a:solidFill>
                              <a:srgbClr val="000000"/>
                            </a:solidFill>
                          </a:uFill>
                          <a:latin typeface="Calibri" charset="0"/>
                          <a:ea typeface="Calibri" charset="0"/>
                          <a:cs typeface="Calibri" charset="0"/>
                        </a:rPr>
                        <a:t>  &gt;30</a:t>
                      </a:r>
                      <a:endParaRPr lang="fr-FR" sz="1200" b="0" dirty="0">
                        <a:solidFill>
                          <a:schemeClr val="tx1"/>
                        </a:solidFill>
                        <a:effectLst/>
                        <a:uFill>
                          <a:solidFill>
                            <a:srgbClr val="000000"/>
                          </a:solidFill>
                        </a:uFill>
                        <a:latin typeface="Calibri" charset="0"/>
                        <a:ea typeface="Calibri" charset="0"/>
                        <a:cs typeface="Calibri" charset="0"/>
                      </a:endParaRPr>
                    </a:p>
                  </a:txBody>
                  <a:tcPr marL="54430" marR="54430" marT="0" marB="0">
                    <a:solidFill>
                      <a:srgbClr val="E6CCCF"/>
                    </a:solidFill>
                  </a:tcPr>
                </a:tc>
                <a:tc>
                  <a:txBody>
                    <a:bodyPr/>
                    <a:lstStyle/>
                    <a:p>
                      <a:pPr algn="ctr">
                        <a:spcAft>
                          <a:spcPts val="0"/>
                        </a:spcAft>
                      </a:pPr>
                      <a:endParaRPr lang="fr-FR" sz="1200" dirty="0" smtClean="0">
                        <a:effectLst/>
                        <a:uFill>
                          <a:solidFill>
                            <a:srgbClr val="000000"/>
                          </a:solidFill>
                        </a:uFill>
                        <a:latin typeface="Calibri" charset="0"/>
                        <a:ea typeface="Calibri" charset="0"/>
                        <a:cs typeface="Calibri" charset="0"/>
                      </a:endParaRPr>
                    </a:p>
                    <a:p>
                      <a:pPr algn="ctr">
                        <a:spcAft>
                          <a:spcPts val="0"/>
                        </a:spcAft>
                      </a:pP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b="1" dirty="0">
                          <a:effectLst/>
                          <a:uFill>
                            <a:solidFill>
                              <a:srgbClr val="000000"/>
                            </a:solidFill>
                          </a:uFill>
                          <a:latin typeface="Calibri" charset="0"/>
                          <a:ea typeface="Calibri" charset="0"/>
                          <a:cs typeface="Calibri" charset="0"/>
                        </a:rPr>
                        <a:t>3</a:t>
                      </a:r>
                      <a:endParaRPr lang="fr-FR" sz="1200" b="1" dirty="0">
                        <a:effectLst/>
                        <a:uFill>
                          <a:solidFill>
                            <a:srgbClr val="000000"/>
                          </a:solidFill>
                        </a:uFill>
                        <a:latin typeface="Calibri" charset="0"/>
                        <a:ea typeface="Calibri" charset="0"/>
                        <a:cs typeface="Calibri" charset="0"/>
                      </a:endParaRPr>
                    </a:p>
                    <a:p>
                      <a:pPr algn="ctr">
                        <a:spcAft>
                          <a:spcPts val="0"/>
                        </a:spcAft>
                      </a:pPr>
                      <a:r>
                        <a:rPr lang="de-DE" sz="1200" b="1" dirty="0">
                          <a:effectLst/>
                          <a:uFill>
                            <a:solidFill>
                              <a:srgbClr val="000000"/>
                            </a:solidFill>
                          </a:uFill>
                          <a:latin typeface="Calibri" charset="0"/>
                          <a:ea typeface="Calibri" charset="0"/>
                          <a:cs typeface="Calibri" charset="0"/>
                        </a:rPr>
                        <a:t>5</a:t>
                      </a:r>
                      <a:endParaRPr lang="fr-FR" sz="1200" b="1" dirty="0">
                        <a:effectLst/>
                        <a:uFill>
                          <a:solidFill>
                            <a:srgbClr val="000000"/>
                          </a:solidFill>
                        </a:uFill>
                        <a:latin typeface="Calibri" charset="0"/>
                        <a:ea typeface="Calibri" charset="0"/>
                        <a:cs typeface="Calibri" charset="0"/>
                      </a:endParaRPr>
                    </a:p>
                    <a:p>
                      <a:pPr algn="ctr">
                        <a:spcAft>
                          <a:spcPts val="0"/>
                        </a:spcAft>
                      </a:pPr>
                      <a:r>
                        <a:rPr lang="de-DE" sz="1200" b="1" dirty="0">
                          <a:effectLst/>
                          <a:uFill>
                            <a:solidFill>
                              <a:srgbClr val="000000"/>
                            </a:solidFill>
                          </a:uFill>
                          <a:latin typeface="Calibri" charset="0"/>
                          <a:ea typeface="Calibri" charset="0"/>
                          <a:cs typeface="Calibri" charset="0"/>
                        </a:rPr>
                        <a:t>4</a:t>
                      </a:r>
                      <a:endParaRPr lang="fr-FR" sz="1200" b="1"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1</a:t>
                      </a: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1</a:t>
                      </a: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0</a:t>
                      </a:r>
                      <a:endParaRPr lang="fr-FR" sz="1200" dirty="0">
                        <a:solidFill>
                          <a:srgbClr val="000000"/>
                        </a:solidFill>
                        <a:effectLst/>
                        <a:uFill>
                          <a:solidFill>
                            <a:srgbClr val="000000"/>
                          </a:solidFill>
                        </a:uFill>
                        <a:latin typeface="Calibri" charset="0"/>
                        <a:ea typeface="Calibri" charset="0"/>
                        <a:cs typeface="Calibri" charset="0"/>
                      </a:endParaRPr>
                    </a:p>
                  </a:txBody>
                  <a:tcPr marL="0" marR="0" marT="0" marB="0"/>
                </a:tc>
                <a:tc>
                  <a:txBody>
                    <a:bodyPr/>
                    <a:lstStyle/>
                    <a:p>
                      <a:pPr algn="ctr">
                        <a:spcAft>
                          <a:spcPts val="0"/>
                        </a:spcAft>
                      </a:pPr>
                      <a:endParaRPr lang="de-DE" sz="1200" dirty="0" smtClean="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  </a:t>
                      </a: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b="1" dirty="0">
                          <a:effectLst/>
                          <a:uFill>
                            <a:solidFill>
                              <a:srgbClr val="000000"/>
                            </a:solidFill>
                          </a:uFill>
                          <a:latin typeface="Calibri" charset="0"/>
                          <a:ea typeface="Calibri" charset="0"/>
                          <a:cs typeface="Calibri" charset="0"/>
                        </a:rPr>
                        <a:t>(21.4)</a:t>
                      </a:r>
                      <a:endParaRPr lang="fr-FR" sz="1200" b="1" dirty="0">
                        <a:effectLst/>
                        <a:uFill>
                          <a:solidFill>
                            <a:srgbClr val="000000"/>
                          </a:solidFill>
                        </a:uFill>
                        <a:latin typeface="Calibri" charset="0"/>
                        <a:ea typeface="Calibri" charset="0"/>
                        <a:cs typeface="Calibri" charset="0"/>
                      </a:endParaRPr>
                    </a:p>
                    <a:p>
                      <a:pPr algn="ctr">
                        <a:spcAft>
                          <a:spcPts val="0"/>
                        </a:spcAft>
                      </a:pPr>
                      <a:r>
                        <a:rPr lang="de-DE" sz="1200" b="1" dirty="0">
                          <a:effectLst/>
                          <a:uFill>
                            <a:solidFill>
                              <a:srgbClr val="000000"/>
                            </a:solidFill>
                          </a:uFill>
                          <a:latin typeface="Calibri" charset="0"/>
                          <a:ea typeface="Calibri" charset="0"/>
                          <a:cs typeface="Calibri" charset="0"/>
                        </a:rPr>
                        <a:t>(35.7)</a:t>
                      </a:r>
                      <a:endParaRPr lang="fr-FR" sz="1200" b="1" dirty="0">
                        <a:effectLst/>
                        <a:uFill>
                          <a:solidFill>
                            <a:srgbClr val="000000"/>
                          </a:solidFill>
                        </a:uFill>
                        <a:latin typeface="Calibri" charset="0"/>
                        <a:ea typeface="Calibri" charset="0"/>
                        <a:cs typeface="Calibri" charset="0"/>
                      </a:endParaRPr>
                    </a:p>
                    <a:p>
                      <a:pPr algn="ctr">
                        <a:spcAft>
                          <a:spcPts val="0"/>
                        </a:spcAft>
                      </a:pPr>
                      <a:r>
                        <a:rPr lang="de-DE" sz="1200" b="1" dirty="0">
                          <a:effectLst/>
                          <a:uFill>
                            <a:solidFill>
                              <a:srgbClr val="000000"/>
                            </a:solidFill>
                          </a:uFill>
                          <a:latin typeface="Calibri" charset="0"/>
                          <a:ea typeface="Calibri" charset="0"/>
                          <a:cs typeface="Calibri" charset="0"/>
                        </a:rPr>
                        <a:t>(28.6)</a:t>
                      </a:r>
                      <a:endParaRPr lang="fr-FR" sz="1200" b="1"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(7.1)</a:t>
                      </a: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(7.1)</a:t>
                      </a:r>
                      <a:endParaRPr lang="fr-FR" sz="1200" dirty="0">
                        <a:effectLst/>
                        <a:uFill>
                          <a:solidFill>
                            <a:srgbClr val="000000"/>
                          </a:solidFill>
                        </a:uFill>
                        <a:latin typeface="Calibri" charset="0"/>
                        <a:ea typeface="Calibri" charset="0"/>
                        <a:cs typeface="Calibri" charset="0"/>
                      </a:endParaRPr>
                    </a:p>
                    <a:p>
                      <a:pPr algn="ctr">
                        <a:spcAft>
                          <a:spcPts val="0"/>
                        </a:spcAft>
                      </a:pPr>
                      <a:r>
                        <a:rPr lang="de-DE" sz="1200" dirty="0">
                          <a:effectLst/>
                          <a:uFill>
                            <a:solidFill>
                              <a:srgbClr val="000000"/>
                            </a:solidFill>
                          </a:uFill>
                          <a:latin typeface="Calibri" charset="0"/>
                          <a:ea typeface="Calibri" charset="0"/>
                          <a:cs typeface="Calibri" charset="0"/>
                        </a:rPr>
                        <a:t>(0)</a:t>
                      </a:r>
                      <a:endParaRPr lang="fr-FR" sz="1200" dirty="0">
                        <a:solidFill>
                          <a:srgbClr val="000000"/>
                        </a:solidFill>
                        <a:effectLst/>
                        <a:uFill>
                          <a:solidFill>
                            <a:srgbClr val="000000"/>
                          </a:solidFill>
                        </a:uFill>
                        <a:latin typeface="Calibri" charset="0"/>
                        <a:ea typeface="Calibri" charset="0"/>
                        <a:cs typeface="Calibri" charset="0"/>
                      </a:endParaRPr>
                    </a:p>
                  </a:txBody>
                  <a:tcPr marL="0" marR="0" marT="0" marB="0"/>
                </a:tc>
              </a:tr>
            </a:tbl>
          </a:graphicData>
        </a:graphic>
      </p:graphicFrame>
      <p:sp>
        <p:nvSpPr>
          <p:cNvPr id="4" name="Espace réservé du texte 3"/>
          <p:cNvSpPr>
            <a:spLocks noGrp="1"/>
          </p:cNvSpPr>
          <p:nvPr>
            <p:ph type="body" sz="half" idx="2"/>
          </p:nvPr>
        </p:nvSpPr>
        <p:spPr/>
        <p:txBody>
          <a:bodyPr/>
          <a:lstStyle/>
          <a:p>
            <a:r>
              <a:rPr lang="fr-CA" u="sng" dirty="0" smtClean="0">
                <a:latin typeface="Calibri Light" charset="0"/>
                <a:ea typeface="Calibri Light" charset="0"/>
                <a:cs typeface="Calibri Light" charset="0"/>
              </a:rPr>
              <a:t>Tableau 1.</a:t>
            </a:r>
            <a:endParaRPr lang="fr-CA" u="sng" dirty="0">
              <a:latin typeface="Calibri Light" charset="0"/>
              <a:ea typeface="Calibri Light" charset="0"/>
              <a:cs typeface="Calibri Light" charset="0"/>
            </a:endParaRPr>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t>11</a:t>
            </a:fld>
            <a:endParaRPr lang="en-US" dirty="0"/>
          </a:p>
        </p:txBody>
      </p:sp>
      <p:sp>
        <p:nvSpPr>
          <p:cNvPr id="8" name="Accolade ouvrante 7"/>
          <p:cNvSpPr/>
          <p:nvPr/>
        </p:nvSpPr>
        <p:spPr>
          <a:xfrm>
            <a:off x="5151120" y="5202212"/>
            <a:ext cx="228600" cy="502920"/>
          </a:xfrm>
          <a:prstGeom prst="lef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9" name="ZoneTexte 8"/>
          <p:cNvSpPr txBox="1"/>
          <p:nvPr/>
        </p:nvSpPr>
        <p:spPr>
          <a:xfrm>
            <a:off x="822603" y="5038173"/>
            <a:ext cx="3936582" cy="830997"/>
          </a:xfrm>
          <a:prstGeom prst="rect">
            <a:avLst/>
          </a:prstGeom>
          <a:noFill/>
          <a:ln>
            <a:noFill/>
          </a:ln>
        </p:spPr>
        <p:txBody>
          <a:bodyPr wrap="square" rtlCol="0">
            <a:spAutoFit/>
          </a:bodyPr>
          <a:lstStyle/>
          <a:p>
            <a:pPr algn="ctr"/>
            <a:r>
              <a:rPr lang="fr-CA" sz="2400" dirty="0">
                <a:solidFill>
                  <a:schemeClr val="accent1"/>
                </a:solidFill>
                <a:sym typeface="Webdings"/>
              </a:rPr>
              <a:t></a:t>
            </a:r>
            <a:r>
              <a:rPr lang="fr-CA" sz="2400" dirty="0" smtClean="0">
                <a:solidFill>
                  <a:schemeClr val="accent1"/>
                </a:solidFill>
              </a:rPr>
              <a:t> &gt; 4/5 (85,7%) ont rempli 15 TML ou moins à vie</a:t>
            </a:r>
            <a:endParaRPr lang="fr-CA" sz="2400" dirty="0">
              <a:solidFill>
                <a:schemeClr val="accent1"/>
              </a:solidFill>
            </a:endParaRPr>
          </a:p>
        </p:txBody>
      </p:sp>
    </p:spTree>
    <p:extLst>
      <p:ext uri="{BB962C8B-B14F-4D97-AF65-F5344CB8AC3E}">
        <p14:creationId xmlns:p14="http://schemas.microsoft.com/office/powerpoint/2010/main" val="79794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de-DE" sz="2200" u="sng" dirty="0" err="1">
                <a:latin typeface="Calibri Light" charset="0"/>
                <a:ea typeface="Calibri Light" charset="0"/>
                <a:cs typeface="Calibri Light" charset="0"/>
              </a:rPr>
              <a:t>Graphique</a:t>
            </a:r>
            <a:r>
              <a:rPr lang="de-DE" sz="2200" u="sng" dirty="0">
                <a:latin typeface="Calibri Light" charset="0"/>
                <a:ea typeface="Calibri Light" charset="0"/>
                <a:cs typeface="Calibri Light" charset="0"/>
              </a:rPr>
              <a:t> </a:t>
            </a:r>
            <a:r>
              <a:rPr lang="de-DE" sz="2200" u="sng" dirty="0" smtClean="0">
                <a:latin typeface="Calibri Light" charset="0"/>
                <a:ea typeface="Calibri Light" charset="0"/>
                <a:cs typeface="Calibri Light" charset="0"/>
              </a:rPr>
              <a:t>1.</a:t>
            </a:r>
            <a:r>
              <a:rPr lang="de-DE" sz="2200" dirty="0" smtClean="0">
                <a:latin typeface="Calibri Light" charset="0"/>
                <a:ea typeface="Calibri Light" charset="0"/>
                <a:cs typeface="Calibri Light" charset="0"/>
              </a:rPr>
              <a:t/>
            </a:r>
            <a:br>
              <a:rPr lang="de-DE" sz="2200" dirty="0" smtClean="0">
                <a:latin typeface="Calibri Light" charset="0"/>
                <a:ea typeface="Calibri Light" charset="0"/>
                <a:cs typeface="Calibri Light" charset="0"/>
              </a:rPr>
            </a:br>
            <a:r>
              <a:rPr lang="de-DE" sz="2200" dirty="0" err="1" smtClean="0">
                <a:latin typeface="Calibri Light" charset="0"/>
                <a:ea typeface="Calibri Light" charset="0"/>
                <a:cs typeface="Calibri Light" charset="0"/>
              </a:rPr>
              <a:t>Comparaison</a:t>
            </a:r>
            <a:r>
              <a:rPr lang="de-DE" sz="2200" dirty="0" smtClean="0">
                <a:latin typeface="Calibri Light" charset="0"/>
                <a:ea typeface="Calibri Light" charset="0"/>
                <a:cs typeface="Calibri Light" charset="0"/>
              </a:rPr>
              <a:t> </a:t>
            </a:r>
            <a:r>
              <a:rPr lang="de-DE" sz="2200" dirty="0">
                <a:latin typeface="Calibri Light" charset="0"/>
                <a:ea typeface="Calibri Light" charset="0"/>
                <a:cs typeface="Calibri Light" charset="0"/>
              </a:rPr>
              <a:t>entre le </a:t>
            </a:r>
            <a:r>
              <a:rPr lang="de-DE" sz="2200" dirty="0" err="1">
                <a:latin typeface="Calibri Light" charset="0"/>
                <a:ea typeface="Calibri Light" charset="0"/>
                <a:cs typeface="Calibri Light" charset="0"/>
              </a:rPr>
              <a:t>temps</a:t>
            </a:r>
            <a:r>
              <a:rPr lang="de-DE" sz="2200" dirty="0">
                <a:latin typeface="Calibri Light" charset="0"/>
                <a:ea typeface="Calibri Light" charset="0"/>
                <a:cs typeface="Calibri Light" charset="0"/>
              </a:rPr>
              <a:t> </a:t>
            </a:r>
            <a:r>
              <a:rPr lang="de-DE" sz="2200" dirty="0" err="1">
                <a:latin typeface="Calibri Light" charset="0"/>
                <a:ea typeface="Calibri Light" charset="0"/>
                <a:cs typeface="Calibri Light" charset="0"/>
              </a:rPr>
              <a:t>accordé</a:t>
            </a:r>
            <a:r>
              <a:rPr lang="de-DE" sz="2200" dirty="0">
                <a:latin typeface="Calibri Light" charset="0"/>
                <a:ea typeface="Calibri Light" charset="0"/>
                <a:cs typeface="Calibri Light" charset="0"/>
              </a:rPr>
              <a:t> à </a:t>
            </a:r>
            <a:r>
              <a:rPr lang="de-DE" sz="2200" dirty="0" err="1">
                <a:latin typeface="Calibri Light" charset="0"/>
                <a:ea typeface="Calibri Light" charset="0"/>
                <a:cs typeface="Calibri Light" charset="0"/>
              </a:rPr>
              <a:t>un</a:t>
            </a:r>
            <a:r>
              <a:rPr lang="de-DE" sz="2200" dirty="0">
                <a:latin typeface="Calibri Light" charset="0"/>
                <a:ea typeface="Calibri Light" charset="0"/>
                <a:cs typeface="Calibri Light" charset="0"/>
              </a:rPr>
              <a:t> </a:t>
            </a:r>
            <a:r>
              <a:rPr lang="de-DE" sz="2200" dirty="0" err="1">
                <a:latin typeface="Calibri Light" charset="0"/>
                <a:ea typeface="Calibri Light" charset="0"/>
                <a:cs typeface="Calibri Light" charset="0"/>
              </a:rPr>
              <a:t>patient</a:t>
            </a:r>
            <a:r>
              <a:rPr lang="de-DE" sz="2200" dirty="0">
                <a:latin typeface="Calibri Light" charset="0"/>
                <a:ea typeface="Calibri Light" charset="0"/>
                <a:cs typeface="Calibri Light" charset="0"/>
              </a:rPr>
              <a:t> </a:t>
            </a:r>
            <a:r>
              <a:rPr lang="de-DE" sz="2200" dirty="0" err="1">
                <a:latin typeface="Calibri Light" charset="0"/>
                <a:ea typeface="Calibri Light" charset="0"/>
                <a:cs typeface="Calibri Light" charset="0"/>
              </a:rPr>
              <a:t>consultant</a:t>
            </a:r>
            <a:r>
              <a:rPr lang="de-DE" sz="2200" dirty="0">
                <a:latin typeface="Calibri Light" charset="0"/>
                <a:ea typeface="Calibri Light" charset="0"/>
                <a:cs typeface="Calibri Light" charset="0"/>
              </a:rPr>
              <a:t> à </a:t>
            </a:r>
            <a:r>
              <a:rPr lang="de-DE" sz="2200" dirty="0" err="1">
                <a:latin typeface="Calibri Light" charset="0"/>
                <a:ea typeface="Calibri Light" charset="0"/>
                <a:cs typeface="Calibri Light" charset="0"/>
              </a:rPr>
              <a:t>l’urgence</a:t>
            </a:r>
            <a:r>
              <a:rPr lang="de-DE" sz="2200" dirty="0">
                <a:latin typeface="Calibri Light" charset="0"/>
                <a:ea typeface="Calibri Light" charset="0"/>
                <a:cs typeface="Calibri Light" charset="0"/>
              </a:rPr>
              <a:t> </a:t>
            </a:r>
            <a:r>
              <a:rPr lang="de-DE" sz="2200" dirty="0" err="1">
                <a:latin typeface="Calibri Light" charset="0"/>
                <a:ea typeface="Calibri Light" charset="0"/>
                <a:cs typeface="Calibri Light" charset="0"/>
              </a:rPr>
              <a:t>ambulatoire</a:t>
            </a:r>
            <a:r>
              <a:rPr lang="de-DE" sz="2200" dirty="0">
                <a:latin typeface="Calibri Light" charset="0"/>
                <a:ea typeface="Calibri Light" charset="0"/>
                <a:cs typeface="Calibri Light" charset="0"/>
              </a:rPr>
              <a:t> </a:t>
            </a:r>
            <a:r>
              <a:rPr lang="de-DE" sz="2200" dirty="0" smtClean="0">
                <a:latin typeface="Calibri Light" charset="0"/>
                <a:ea typeface="Calibri Light" charset="0"/>
                <a:cs typeface="Calibri Light" charset="0"/>
              </a:rPr>
              <a:t>par </a:t>
            </a:r>
            <a:r>
              <a:rPr lang="de-DE" sz="2200" dirty="0" err="1" smtClean="0">
                <a:latin typeface="Calibri Light" charset="0"/>
                <a:ea typeface="Calibri Light" charset="0"/>
                <a:cs typeface="Calibri Light" charset="0"/>
              </a:rPr>
              <a:t>rapport</a:t>
            </a:r>
            <a:r>
              <a:rPr lang="de-DE" sz="2200" dirty="0" smtClean="0">
                <a:latin typeface="Calibri Light" charset="0"/>
                <a:ea typeface="Calibri Light" charset="0"/>
                <a:cs typeface="Calibri Light" charset="0"/>
              </a:rPr>
              <a:t> à </a:t>
            </a:r>
            <a:r>
              <a:rPr lang="de-DE" sz="2200" dirty="0" err="1">
                <a:latin typeface="Calibri Light" charset="0"/>
                <a:ea typeface="Calibri Light" charset="0"/>
                <a:cs typeface="Calibri Light" charset="0"/>
              </a:rPr>
              <a:t>une</a:t>
            </a:r>
            <a:r>
              <a:rPr lang="de-DE" sz="2200" dirty="0">
                <a:latin typeface="Calibri Light" charset="0"/>
                <a:ea typeface="Calibri Light" charset="0"/>
                <a:cs typeface="Calibri Light" charset="0"/>
              </a:rPr>
              <a:t> </a:t>
            </a:r>
            <a:r>
              <a:rPr lang="de-DE" sz="2200" dirty="0" err="1">
                <a:latin typeface="Calibri Light" charset="0"/>
                <a:ea typeface="Calibri Light" charset="0"/>
                <a:cs typeface="Calibri Light" charset="0"/>
              </a:rPr>
              <a:t>victime</a:t>
            </a:r>
            <a:r>
              <a:rPr lang="de-DE" sz="2200" dirty="0">
                <a:latin typeface="Calibri Light" charset="0"/>
                <a:ea typeface="Calibri Light" charset="0"/>
                <a:cs typeface="Calibri Light" charset="0"/>
              </a:rPr>
              <a:t> </a:t>
            </a:r>
            <a:r>
              <a:rPr lang="de-DE" sz="2200" dirty="0" err="1">
                <a:latin typeface="Calibri Light" charset="0"/>
                <a:ea typeface="Calibri Light" charset="0"/>
                <a:cs typeface="Calibri Light" charset="0"/>
              </a:rPr>
              <a:t>d’agression</a:t>
            </a:r>
            <a:r>
              <a:rPr lang="de-DE" sz="2200" dirty="0">
                <a:latin typeface="Calibri Light" charset="0"/>
                <a:ea typeface="Calibri Light" charset="0"/>
                <a:cs typeface="Calibri Light" charset="0"/>
              </a:rPr>
              <a:t> sexuelle</a:t>
            </a:r>
            <a:endParaRPr lang="fr-FR" sz="2200" dirty="0">
              <a:latin typeface="Calibri Light" charset="0"/>
              <a:ea typeface="Calibri Light" charset="0"/>
              <a:cs typeface="Calibri Light" charset="0"/>
            </a:endParaRPr>
          </a:p>
        </p:txBody>
      </p:sp>
      <p:graphicFrame>
        <p:nvGraphicFramePr>
          <p:cNvPr id="8" name="Espace réservé du contenu 7"/>
          <p:cNvGraphicFramePr>
            <a:graphicFrameLocks noGrp="1"/>
          </p:cNvGraphicFramePr>
          <p:nvPr>
            <p:ph sz="half" idx="1"/>
            <p:extLst>
              <p:ext uri="{D42A27DB-BD31-4B8C-83A1-F6EECF244321}">
                <p14:modId xmlns:p14="http://schemas.microsoft.com/office/powerpoint/2010/main" val="1574262095"/>
              </p:ext>
            </p:extLst>
          </p:nvPr>
        </p:nvGraphicFramePr>
        <p:xfrm>
          <a:off x="243840" y="2032635"/>
          <a:ext cx="5704205" cy="40633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Espace réservé du contenu 8"/>
          <p:cNvGraphicFramePr>
            <a:graphicFrameLocks noGrp="1"/>
          </p:cNvGraphicFramePr>
          <p:nvPr>
            <p:ph sz="half" idx="2"/>
            <p:extLst>
              <p:ext uri="{D42A27DB-BD31-4B8C-83A1-F6EECF244321}">
                <p14:modId xmlns:p14="http://schemas.microsoft.com/office/powerpoint/2010/main" val="2005593064"/>
              </p:ext>
            </p:extLst>
          </p:nvPr>
        </p:nvGraphicFramePr>
        <p:xfrm>
          <a:off x="6187440" y="2032634"/>
          <a:ext cx="5507814" cy="4063366"/>
        </p:xfrm>
        <a:graphic>
          <a:graphicData uri="http://schemas.openxmlformats.org/drawingml/2006/chart">
            <c:chart xmlns:c="http://schemas.openxmlformats.org/drawingml/2006/chart" xmlns:r="http://schemas.openxmlformats.org/officeDocument/2006/relationships" r:id="rId4"/>
          </a:graphicData>
        </a:graphic>
      </p:graphicFrame>
      <p:sp>
        <p:nvSpPr>
          <p:cNvPr id="5" name="Espace réservé du numéro de diapositive 4"/>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857453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Formation reçue sur la prise en charge des victimes d’agression sexuelle</a:t>
            </a:r>
            <a:endParaRPr lang="fr-CA" dirty="0"/>
          </a:p>
        </p:txBody>
      </p:sp>
      <p:sp>
        <p:nvSpPr>
          <p:cNvPr id="3" name="Espace réservé du contenu 2"/>
          <p:cNvSpPr>
            <a:spLocks noGrp="1"/>
          </p:cNvSpPr>
          <p:nvPr>
            <p:ph sz="half" idx="1"/>
          </p:nvPr>
        </p:nvSpPr>
        <p:spPr>
          <a:xfrm>
            <a:off x="1447331" y="2010878"/>
            <a:ext cx="4645152" cy="3895407"/>
          </a:xfrm>
        </p:spPr>
        <p:txBody>
          <a:bodyPr>
            <a:normAutofit fontScale="85000" lnSpcReduction="10000"/>
          </a:bodyPr>
          <a:lstStyle/>
          <a:p>
            <a:r>
              <a:rPr lang="fr-CA" sz="2800" dirty="0">
                <a:solidFill>
                  <a:schemeClr val="accent1"/>
                </a:solidFill>
                <a:sym typeface="Webdings"/>
              </a:rPr>
              <a:t></a:t>
            </a:r>
            <a:r>
              <a:rPr lang="fr-CA" sz="2600" dirty="0" smtClean="0">
                <a:solidFill>
                  <a:schemeClr val="accent1"/>
                </a:solidFill>
              </a:rPr>
              <a:t> Un seul médecin sur 14 a eu une formation spécifique aux victimes d’agression sexuelle</a:t>
            </a:r>
          </a:p>
          <a:p>
            <a:r>
              <a:rPr lang="fr-CA" dirty="0" smtClean="0"/>
              <a:t>La majorité des médecins (13/14, i.e. 92.9%) ont appris par eux-mêmes ou avec l’aide de leurs pairs</a:t>
            </a:r>
          </a:p>
          <a:p>
            <a:r>
              <a:rPr lang="fr-CA" dirty="0"/>
              <a:t>1</a:t>
            </a:r>
            <a:r>
              <a:rPr lang="fr-CA" dirty="0" smtClean="0"/>
              <a:t> médecin participant sur 2 sont intéressés à recevoir plus de formation</a:t>
            </a:r>
          </a:p>
          <a:p>
            <a:r>
              <a:rPr lang="fr-CA" dirty="0" smtClean="0"/>
              <a:t>57.1% des médecins se sentent en partie ou entièrement compétents pour gérer ces cas à l’urgence (un seul se sent peu compétent)</a:t>
            </a:r>
            <a:endParaRPr lang="fr-CA" dirty="0"/>
          </a:p>
        </p:txBody>
      </p:sp>
      <p:graphicFrame>
        <p:nvGraphicFramePr>
          <p:cNvPr id="8" name="Espace réservé du contenu 7"/>
          <p:cNvGraphicFramePr>
            <a:graphicFrameLocks noGrp="1"/>
          </p:cNvGraphicFramePr>
          <p:nvPr>
            <p:ph sz="half" idx="2"/>
            <p:extLst>
              <p:ext uri="{D42A27DB-BD31-4B8C-83A1-F6EECF244321}">
                <p14:modId xmlns:p14="http://schemas.microsoft.com/office/powerpoint/2010/main" val="5180326"/>
              </p:ext>
            </p:extLst>
          </p:nvPr>
        </p:nvGraphicFramePr>
        <p:xfrm>
          <a:off x="6092483" y="2010878"/>
          <a:ext cx="5397500" cy="3895407"/>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710156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vertical 3"/>
          <p:cNvSpPr>
            <a:spLocks noGrp="1"/>
          </p:cNvSpPr>
          <p:nvPr>
            <p:ph type="title"/>
          </p:nvPr>
        </p:nvSpPr>
        <p:spPr/>
        <p:txBody>
          <a:bodyPr>
            <a:normAutofit fontScale="90000"/>
          </a:bodyPr>
          <a:lstStyle/>
          <a:p>
            <a:r>
              <a:rPr lang="fr-CA" dirty="0" smtClean="0">
                <a:latin typeface="Calibri Light" charset="0"/>
                <a:ea typeface="Calibri Light" charset="0"/>
                <a:cs typeface="Calibri Light" charset="0"/>
              </a:rPr>
              <a:t>Satisfaction par rapport au modèle actuel de prise en charge des victimes d’agression sexuelle au CHAUR de Trois-Rivières</a:t>
            </a:r>
            <a:endParaRPr lang="fr-CA" dirty="0">
              <a:latin typeface="Calibri Light" charset="0"/>
              <a:ea typeface="Calibri Light" charset="0"/>
              <a:cs typeface="Calibri Light" charset="0"/>
            </a:endParaRPr>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2028943949"/>
              </p:ext>
            </p:extLst>
          </p:nvPr>
        </p:nvGraphicFramePr>
        <p:xfrm>
          <a:off x="4871362" y="588986"/>
          <a:ext cx="6492020" cy="5233010"/>
        </p:xfrm>
        <a:graphic>
          <a:graphicData uri="http://schemas.openxmlformats.org/drawingml/2006/chart">
            <c:chart xmlns:c="http://schemas.openxmlformats.org/drawingml/2006/chart" xmlns:r="http://schemas.openxmlformats.org/officeDocument/2006/relationships" r:id="rId3"/>
          </a:graphicData>
        </a:graphic>
      </p:graphicFrame>
      <p:sp>
        <p:nvSpPr>
          <p:cNvPr id="7" name="Espace réservé du texte 6"/>
          <p:cNvSpPr>
            <a:spLocks noGrp="1"/>
          </p:cNvSpPr>
          <p:nvPr>
            <p:ph type="body" sz="half" idx="2"/>
          </p:nvPr>
        </p:nvSpPr>
        <p:spPr/>
        <p:txBody>
          <a:bodyPr/>
          <a:lstStyle/>
          <a:p>
            <a:r>
              <a:rPr lang="fr-CA" u="sng" dirty="0" smtClean="0">
                <a:latin typeface="Calibri Light" charset="0"/>
                <a:ea typeface="Calibri Light" charset="0"/>
                <a:cs typeface="Calibri Light" charset="0"/>
              </a:rPr>
              <a:t>Graphique 3.</a:t>
            </a:r>
            <a:endParaRPr lang="fr-CA" u="sng" dirty="0">
              <a:latin typeface="Calibri Light" charset="0"/>
              <a:ea typeface="Calibri Light" charset="0"/>
              <a:cs typeface="Calibri Light" charset="0"/>
            </a:endParaRPr>
          </a:p>
        </p:txBody>
      </p:sp>
      <p:sp>
        <p:nvSpPr>
          <p:cNvPr id="2" name="Espace réservé du numéro de diapositive 1"/>
          <p:cNvSpPr>
            <a:spLocks noGrp="1"/>
          </p:cNvSpPr>
          <p:nvPr>
            <p:ph type="sldNum" sz="quarter" idx="12"/>
          </p:nvPr>
        </p:nvSpPr>
        <p:spPr/>
        <p:txBody>
          <a:bodyPr/>
          <a:lstStyle/>
          <a:p>
            <a:fld id="{6D22F896-40B5-4ADD-8801-0D06FADFA095}" type="slidenum">
              <a:rPr lang="en-US" smtClean="0"/>
              <a:t>14</a:t>
            </a:fld>
            <a:endParaRPr lang="en-US" dirty="0"/>
          </a:p>
        </p:txBody>
      </p:sp>
      <p:sp>
        <p:nvSpPr>
          <p:cNvPr id="5" name="ZoneTexte 4"/>
          <p:cNvSpPr txBox="1"/>
          <p:nvPr/>
        </p:nvSpPr>
        <p:spPr>
          <a:xfrm>
            <a:off x="1001759" y="4412744"/>
            <a:ext cx="4041729" cy="1200329"/>
          </a:xfrm>
          <a:prstGeom prst="rect">
            <a:avLst/>
          </a:prstGeom>
          <a:noFill/>
        </p:spPr>
        <p:txBody>
          <a:bodyPr wrap="square" rtlCol="0">
            <a:spAutoFit/>
          </a:bodyPr>
          <a:lstStyle/>
          <a:p>
            <a:pPr algn="ctr"/>
            <a:r>
              <a:rPr lang="fr-CA" sz="2400" dirty="0">
                <a:solidFill>
                  <a:schemeClr val="accent1"/>
                </a:solidFill>
                <a:sym typeface="Webdings"/>
              </a:rPr>
              <a:t></a:t>
            </a:r>
            <a:r>
              <a:rPr lang="fr-CA" sz="2400" dirty="0" smtClean="0">
                <a:solidFill>
                  <a:schemeClr val="accent1"/>
                </a:solidFill>
              </a:rPr>
              <a:t> Aucun médecin ne se dit entièrement satisfait du modèle actuel</a:t>
            </a:r>
            <a:endParaRPr lang="fr-CA" sz="2400" dirty="0">
              <a:solidFill>
                <a:schemeClr val="accent1"/>
              </a:solidFill>
            </a:endParaRPr>
          </a:p>
        </p:txBody>
      </p:sp>
    </p:spTree>
    <p:extLst>
      <p:ext uri="{BB962C8B-B14F-4D97-AF65-F5344CB8AC3E}">
        <p14:creationId xmlns:p14="http://schemas.microsoft.com/office/powerpoint/2010/main" val="33114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Perception des médecins </a:t>
            </a:r>
            <a:r>
              <a:rPr lang="fr-CA" dirty="0" err="1" smtClean="0"/>
              <a:t>urgentologues</a:t>
            </a:r>
            <a:r>
              <a:rPr lang="fr-CA" dirty="0" smtClean="0"/>
              <a:t> du modèle actuel du CHAUR de Trois-Rivières</a:t>
            </a:r>
            <a:endParaRPr lang="fr-CA" dirty="0"/>
          </a:p>
        </p:txBody>
      </p:sp>
      <p:sp>
        <p:nvSpPr>
          <p:cNvPr id="4" name="Espace réservé du texte 3"/>
          <p:cNvSpPr>
            <a:spLocks noGrp="1"/>
          </p:cNvSpPr>
          <p:nvPr>
            <p:ph type="body" idx="1"/>
          </p:nvPr>
        </p:nvSpPr>
        <p:spPr/>
        <p:txBody>
          <a:bodyPr/>
          <a:lstStyle/>
          <a:p>
            <a:r>
              <a:rPr lang="fr-CA" dirty="0" smtClean="0"/>
              <a:t>avantages</a:t>
            </a:r>
            <a:endParaRPr lang="fr-CA" dirty="0"/>
          </a:p>
        </p:txBody>
      </p:sp>
      <p:sp>
        <p:nvSpPr>
          <p:cNvPr id="5" name="Espace réservé du contenu 4"/>
          <p:cNvSpPr>
            <a:spLocks noGrp="1"/>
          </p:cNvSpPr>
          <p:nvPr>
            <p:ph sz="half" idx="2"/>
          </p:nvPr>
        </p:nvSpPr>
        <p:spPr/>
        <p:txBody>
          <a:bodyPr>
            <a:normAutofit/>
          </a:bodyPr>
          <a:lstStyle/>
          <a:p>
            <a:r>
              <a:rPr lang="fr-CA" sz="1900" b="1" dirty="0" smtClean="0"/>
              <a:t>Être déjà sur place </a:t>
            </a:r>
            <a:r>
              <a:rPr lang="fr-CA" sz="1900" dirty="0" smtClean="0"/>
              <a:t>(12/14)</a:t>
            </a:r>
          </a:p>
          <a:p>
            <a:r>
              <a:rPr lang="fr-CA" sz="1900" b="1" dirty="0" smtClean="0"/>
              <a:t>Travail en équipe multi </a:t>
            </a:r>
            <a:r>
              <a:rPr lang="fr-CA" sz="1900" dirty="0" smtClean="0"/>
              <a:t>(7/14)</a:t>
            </a:r>
          </a:p>
          <a:p>
            <a:r>
              <a:rPr lang="fr-CA" sz="1900" b="1" dirty="0"/>
              <a:t>P</a:t>
            </a:r>
            <a:r>
              <a:rPr lang="fr-CA" sz="1900" b="1" dirty="0" smtClean="0"/>
              <a:t>as de garde supplémentaires </a:t>
            </a:r>
            <a:r>
              <a:rPr lang="fr-CA" sz="1900" dirty="0" smtClean="0"/>
              <a:t>(4/14)</a:t>
            </a:r>
            <a:endParaRPr lang="fr-CA" sz="1900" dirty="0"/>
          </a:p>
        </p:txBody>
      </p:sp>
      <p:sp>
        <p:nvSpPr>
          <p:cNvPr id="6" name="Espace réservé du texte 5"/>
          <p:cNvSpPr>
            <a:spLocks noGrp="1"/>
          </p:cNvSpPr>
          <p:nvPr>
            <p:ph type="body" sz="quarter" idx="3"/>
          </p:nvPr>
        </p:nvSpPr>
        <p:spPr/>
        <p:txBody>
          <a:bodyPr/>
          <a:lstStyle/>
          <a:p>
            <a:r>
              <a:rPr lang="fr-CA" dirty="0" smtClean="0"/>
              <a:t>inconvénients</a:t>
            </a:r>
            <a:endParaRPr lang="fr-CA" dirty="0"/>
          </a:p>
        </p:txBody>
      </p:sp>
      <p:sp>
        <p:nvSpPr>
          <p:cNvPr id="7" name="Espace réservé du contenu 6"/>
          <p:cNvSpPr>
            <a:spLocks noGrp="1"/>
          </p:cNvSpPr>
          <p:nvPr>
            <p:ph sz="quarter" idx="4"/>
          </p:nvPr>
        </p:nvSpPr>
        <p:spPr>
          <a:xfrm>
            <a:off x="6412362" y="2821491"/>
            <a:ext cx="4645152" cy="3350709"/>
          </a:xfrm>
        </p:spPr>
        <p:txBody>
          <a:bodyPr>
            <a:normAutofit fontScale="92500" lnSpcReduction="20000"/>
          </a:bodyPr>
          <a:lstStyle/>
          <a:p>
            <a:r>
              <a:rPr lang="fr-CA" sz="2400" dirty="0">
                <a:solidFill>
                  <a:schemeClr val="accent1"/>
                </a:solidFill>
                <a:sym typeface="Webdings"/>
              </a:rPr>
              <a:t></a:t>
            </a:r>
            <a:r>
              <a:rPr lang="fr-CA" sz="2400" b="1" dirty="0" smtClean="0">
                <a:solidFill>
                  <a:schemeClr val="accent1"/>
                </a:solidFill>
              </a:rPr>
              <a:t> </a:t>
            </a:r>
            <a:r>
              <a:rPr lang="fr-CA" sz="2400" b="1" dirty="0">
                <a:solidFill>
                  <a:schemeClr val="accent1"/>
                </a:solidFill>
              </a:rPr>
              <a:t>Ralentit </a:t>
            </a:r>
            <a:r>
              <a:rPr lang="fr-CA" sz="2400" b="1" dirty="0" smtClean="0">
                <a:solidFill>
                  <a:schemeClr val="accent1"/>
                </a:solidFill>
              </a:rPr>
              <a:t>le débit de l’urgence ambulatoire (14/14)</a:t>
            </a:r>
          </a:p>
          <a:p>
            <a:r>
              <a:rPr lang="fr-CA" b="1" dirty="0" smtClean="0"/>
              <a:t>Expérience limité vue la faible exposition </a:t>
            </a:r>
            <a:r>
              <a:rPr lang="fr-CA" dirty="0" smtClean="0"/>
              <a:t>(10/14)</a:t>
            </a:r>
          </a:p>
          <a:p>
            <a:r>
              <a:rPr lang="fr-CA" b="1" dirty="0" smtClean="0"/>
              <a:t>Crainte de mal remplir TML </a:t>
            </a:r>
            <a:r>
              <a:rPr lang="fr-CA" dirty="0" smtClean="0"/>
              <a:t>(5/14)</a:t>
            </a:r>
          </a:p>
          <a:p>
            <a:r>
              <a:rPr lang="fr-CA" dirty="0" smtClean="0"/>
              <a:t>Compétences variables des autres professionnels de la santé dans le dossier</a:t>
            </a:r>
          </a:p>
          <a:p>
            <a:r>
              <a:rPr lang="fr-CA" dirty="0" smtClean="0"/>
              <a:t>Sentiment que l’approche au patient est sous-optimale</a:t>
            </a:r>
          </a:p>
          <a:p>
            <a:endParaRPr lang="fr-CA" dirty="0"/>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1826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u="sng" dirty="0" smtClean="0">
                <a:latin typeface="Calibri Light" charset="0"/>
                <a:ea typeface="Calibri Light" charset="0"/>
                <a:cs typeface="Calibri Light" charset="0"/>
              </a:rPr>
              <a:t>Graphique 4.</a:t>
            </a:r>
            <a:r>
              <a:rPr lang="fr-CA" dirty="0" smtClean="0">
                <a:latin typeface="Calibri Light" charset="0"/>
                <a:ea typeface="Calibri Light" charset="0"/>
                <a:cs typeface="Calibri Light" charset="0"/>
              </a:rPr>
              <a:t/>
            </a:r>
            <a:br>
              <a:rPr lang="fr-CA" dirty="0" smtClean="0">
                <a:latin typeface="Calibri Light" charset="0"/>
                <a:ea typeface="Calibri Light" charset="0"/>
                <a:cs typeface="Calibri Light" charset="0"/>
              </a:rPr>
            </a:br>
            <a:r>
              <a:rPr lang="fr-CA" dirty="0" smtClean="0">
                <a:latin typeface="Calibri Light" charset="0"/>
                <a:ea typeface="Calibri Light" charset="0"/>
                <a:cs typeface="Calibri Light" charset="0"/>
              </a:rPr>
              <a:t>Ouverture au changement</a:t>
            </a:r>
            <a:endParaRPr lang="fr-CA" dirty="0">
              <a:latin typeface="Calibri Light" charset="0"/>
              <a:ea typeface="Calibri Light" charset="0"/>
              <a:cs typeface="Calibri Light" charset="0"/>
            </a:endParaRPr>
          </a:p>
        </p:txBody>
      </p:sp>
      <p:graphicFrame>
        <p:nvGraphicFramePr>
          <p:cNvPr id="6" name="Espace réservé du contenu 5"/>
          <p:cNvGraphicFramePr>
            <a:graphicFrameLocks noGrp="1"/>
          </p:cNvGraphicFramePr>
          <p:nvPr>
            <p:ph sz="half" idx="1"/>
            <p:extLst>
              <p:ext uri="{D42A27DB-BD31-4B8C-83A1-F6EECF244321}">
                <p14:modId xmlns:p14="http://schemas.microsoft.com/office/powerpoint/2010/main" val="451035052"/>
              </p:ext>
            </p:extLst>
          </p:nvPr>
        </p:nvGraphicFramePr>
        <p:xfrm>
          <a:off x="1214586" y="1935222"/>
          <a:ext cx="5199185" cy="4125668"/>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contenu 3"/>
          <p:cNvSpPr>
            <a:spLocks noGrp="1"/>
          </p:cNvSpPr>
          <p:nvPr>
            <p:ph sz="half" idx="2"/>
          </p:nvPr>
        </p:nvSpPr>
        <p:spPr>
          <a:xfrm>
            <a:off x="6413771" y="2017343"/>
            <a:ext cx="4645152" cy="3961426"/>
          </a:xfrm>
        </p:spPr>
        <p:txBody>
          <a:bodyPr>
            <a:normAutofit lnSpcReduction="10000"/>
          </a:bodyPr>
          <a:lstStyle/>
          <a:p>
            <a:r>
              <a:rPr lang="fr-CA" dirty="0" smtClean="0"/>
              <a:t>11 médecins participants au sondage sur 14 sont ouverts à un changement de modèle de prise en charge des victimes d’agression sexuelle au CHAUR</a:t>
            </a:r>
          </a:p>
          <a:p>
            <a:r>
              <a:rPr lang="fr-CA" dirty="0" smtClean="0"/>
              <a:t>Les 3 médecins en désaccord évoquent la raison qu’ils ne souhaitent pas de gardes supplémentaires</a:t>
            </a:r>
          </a:p>
          <a:p>
            <a:r>
              <a:rPr lang="fr-CA" sz="2400" dirty="0">
                <a:solidFill>
                  <a:schemeClr val="accent1"/>
                </a:solidFill>
                <a:sym typeface="Webdings"/>
              </a:rPr>
              <a:t></a:t>
            </a:r>
            <a:r>
              <a:rPr lang="fr-CA" sz="2400" b="1" dirty="0" smtClean="0">
                <a:solidFill>
                  <a:schemeClr val="accent1"/>
                </a:solidFill>
              </a:rPr>
              <a:t> </a:t>
            </a:r>
            <a:r>
              <a:rPr lang="fr-CA" sz="2400" dirty="0" smtClean="0">
                <a:solidFill>
                  <a:schemeClr val="accent1"/>
                </a:solidFill>
              </a:rPr>
              <a:t>TOUS les médecins s’entendent pour dire qu’ils ne veulent pas d’autres gardes</a:t>
            </a:r>
            <a:endParaRPr lang="fr-CA" sz="2400" dirty="0">
              <a:solidFill>
                <a:schemeClr val="accent1"/>
              </a:solidFill>
            </a:endParaRPr>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1614957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Conclusion</a:t>
            </a:r>
            <a:endParaRPr lang="fr-CA" dirty="0"/>
          </a:p>
        </p:txBody>
      </p:sp>
      <p:sp>
        <p:nvSpPr>
          <p:cNvPr id="3" name="Espace réservé du contenu 2"/>
          <p:cNvSpPr>
            <a:spLocks noGrp="1"/>
          </p:cNvSpPr>
          <p:nvPr>
            <p:ph idx="1"/>
          </p:nvPr>
        </p:nvSpPr>
        <p:spPr>
          <a:xfrm>
            <a:off x="1451579" y="2015732"/>
            <a:ext cx="9603275" cy="3892699"/>
          </a:xfrm>
        </p:spPr>
        <p:txBody>
          <a:bodyPr anchor="ctr">
            <a:normAutofit/>
          </a:bodyPr>
          <a:lstStyle/>
          <a:p>
            <a:r>
              <a:rPr lang="fr-CA" dirty="0"/>
              <a:t>Étude limité au CHAUR de Trois-Rivières, non applicable pour tous les hôpitaux de la province</a:t>
            </a:r>
          </a:p>
          <a:p>
            <a:r>
              <a:rPr lang="fr-CA" dirty="0"/>
              <a:t>Petit échantillon par rapport à la population totale </a:t>
            </a:r>
          </a:p>
          <a:p>
            <a:pPr lvl="1"/>
            <a:r>
              <a:rPr lang="fr-CA" dirty="0"/>
              <a:t>n = 14 sur une possibilité de 28 médecins </a:t>
            </a:r>
            <a:r>
              <a:rPr lang="fr-CA" dirty="0" err="1"/>
              <a:t>urgentologues</a:t>
            </a:r>
            <a:r>
              <a:rPr lang="fr-CA" dirty="0"/>
              <a:t> répondants aux critères </a:t>
            </a:r>
            <a:r>
              <a:rPr lang="fr-CA" dirty="0" smtClean="0"/>
              <a:t>d’inclusion</a:t>
            </a:r>
            <a:endParaRPr lang="fr-CA" b="1" dirty="0" smtClean="0"/>
          </a:p>
          <a:p>
            <a:r>
              <a:rPr lang="fr-CA" dirty="0" smtClean="0"/>
              <a:t>Il </a:t>
            </a:r>
            <a:r>
              <a:rPr lang="fr-CA" dirty="0"/>
              <a:t>faudra </a:t>
            </a:r>
            <a:r>
              <a:rPr lang="fr-CA" dirty="0" smtClean="0"/>
              <a:t>d’autres </a:t>
            </a:r>
            <a:r>
              <a:rPr lang="fr-CA" dirty="0"/>
              <a:t>études avant d’implanter des </a:t>
            </a:r>
            <a:r>
              <a:rPr lang="fr-CA" dirty="0" smtClean="0"/>
              <a:t>changements</a:t>
            </a:r>
          </a:p>
          <a:p>
            <a:r>
              <a:rPr lang="fr-CA" b="1" dirty="0" smtClean="0"/>
              <a:t>On note </a:t>
            </a:r>
            <a:r>
              <a:rPr lang="fr-CA" b="1" u="sng" dirty="0" smtClean="0"/>
              <a:t>un intérêt pour un changement </a:t>
            </a:r>
            <a:r>
              <a:rPr lang="fr-CA" b="1" dirty="0" smtClean="0"/>
              <a:t>des façons de faire à Trois-Rivières</a:t>
            </a:r>
            <a:endParaRPr lang="fr-CA" dirty="0" smtClean="0"/>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543412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Pistes de recherche à venir</a:t>
            </a:r>
            <a:endParaRPr lang="fr-CA" dirty="0"/>
          </a:p>
        </p:txBody>
      </p:sp>
      <p:sp>
        <p:nvSpPr>
          <p:cNvPr id="3" name="Espace réservé du contenu 2"/>
          <p:cNvSpPr>
            <a:spLocks noGrp="1"/>
          </p:cNvSpPr>
          <p:nvPr>
            <p:ph idx="1"/>
          </p:nvPr>
        </p:nvSpPr>
        <p:spPr>
          <a:xfrm>
            <a:off x="1451579" y="2015732"/>
            <a:ext cx="9603275" cy="4033376"/>
          </a:xfrm>
        </p:spPr>
        <p:txBody>
          <a:bodyPr>
            <a:normAutofit/>
          </a:bodyPr>
          <a:lstStyle/>
          <a:p>
            <a:r>
              <a:rPr lang="fr-CA" dirty="0" smtClean="0"/>
              <a:t>Déterminer </a:t>
            </a:r>
            <a:r>
              <a:rPr lang="fr-CA" dirty="0"/>
              <a:t>quel modèle serait applicable au CHAUR de Trois-Rivières </a:t>
            </a:r>
            <a:r>
              <a:rPr lang="fr-CA" b="1" dirty="0"/>
              <a:t>sans augmenter les tâches des médecins </a:t>
            </a:r>
            <a:r>
              <a:rPr lang="fr-CA" b="1" dirty="0" err="1"/>
              <a:t>urgentologues</a:t>
            </a:r>
            <a:endParaRPr lang="fr-CA" b="1" dirty="0"/>
          </a:p>
          <a:p>
            <a:r>
              <a:rPr lang="fr-CA" dirty="0"/>
              <a:t>Voir s’il y a un intérêt des médecins de la région pour constituer une équipe de garde dédiée</a:t>
            </a:r>
          </a:p>
          <a:p>
            <a:r>
              <a:rPr lang="fr-CA" dirty="0"/>
              <a:t>Faire une étude coûts-bénéfices</a:t>
            </a: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189676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références</a:t>
            </a:r>
            <a:endParaRPr lang="fr-CA" dirty="0"/>
          </a:p>
        </p:txBody>
      </p:sp>
      <p:sp>
        <p:nvSpPr>
          <p:cNvPr id="3" name="Espace réservé du contenu 2"/>
          <p:cNvSpPr>
            <a:spLocks noGrp="1"/>
          </p:cNvSpPr>
          <p:nvPr>
            <p:ph idx="1"/>
          </p:nvPr>
        </p:nvSpPr>
        <p:spPr>
          <a:xfrm>
            <a:off x="1451579" y="1853754"/>
            <a:ext cx="9603275" cy="4318446"/>
          </a:xfrm>
        </p:spPr>
        <p:txBody>
          <a:bodyPr>
            <a:noAutofit/>
          </a:bodyPr>
          <a:lstStyle/>
          <a:p>
            <a:pPr>
              <a:lnSpc>
                <a:spcPct val="100000"/>
              </a:lnSpc>
            </a:pPr>
            <a:r>
              <a:rPr lang="fr-FR" sz="1000" dirty="0">
                <a:latin typeface="Calibri Light" charset="0"/>
                <a:ea typeface="Calibri Light" charset="0"/>
                <a:cs typeface="Calibri Light" charset="0"/>
              </a:rPr>
              <a:t>BRUCE-CHWATT, R., </a:t>
            </a:r>
            <a:r>
              <a:rPr lang="fr-FR" sz="1000" u="sng" dirty="0" err="1">
                <a:latin typeface="Calibri Light" charset="0"/>
                <a:ea typeface="Calibri Light" charset="0"/>
                <a:cs typeface="Calibri Light" charset="0"/>
              </a:rPr>
              <a:t>Reponse</a:t>
            </a:r>
            <a:r>
              <a:rPr lang="fr-FR" sz="1000" u="sng" dirty="0">
                <a:latin typeface="Calibri Light" charset="0"/>
                <a:ea typeface="Calibri Light" charset="0"/>
                <a:cs typeface="Calibri Light" charset="0"/>
              </a:rPr>
              <a:t> to «</a:t>
            </a:r>
            <a:r>
              <a:rPr lang="fr-FR" sz="1000" u="sng" dirty="0" err="1">
                <a:latin typeface="Calibri Light" charset="0"/>
                <a:ea typeface="Calibri Light" charset="0"/>
                <a:cs typeface="Calibri Light" charset="0"/>
              </a:rPr>
              <a:t>Kanc</a:t>
            </a:r>
            <a:r>
              <a:rPr lang="de-DE" sz="1000" u="sng" dirty="0" err="1">
                <a:latin typeface="Calibri Light" charset="0"/>
                <a:ea typeface="Calibri Light" charset="0"/>
                <a:cs typeface="Calibri Light" charset="0"/>
              </a:rPr>
              <a:t>han</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and</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Menezes</a:t>
            </a:r>
            <a:r>
              <a:rPr lang="de-DE" sz="1000" u="sng" dirty="0">
                <a:latin typeface="Calibri Light" charset="0"/>
                <a:ea typeface="Calibri Light" charset="0"/>
                <a:cs typeface="Calibri Light" charset="0"/>
              </a:rPr>
              <a:t>, Double human </a:t>
            </a:r>
            <a:r>
              <a:rPr lang="de-DE" sz="1000" u="sng" dirty="0" err="1">
                <a:latin typeface="Calibri Light" charset="0"/>
                <a:ea typeface="Calibri Light" charset="0"/>
                <a:cs typeface="Calibri Light" charset="0"/>
              </a:rPr>
              <a:t>bite</a:t>
            </a:r>
            <a:r>
              <a:rPr lang="de-DE" sz="1000" u="sng" dirty="0">
                <a:latin typeface="Calibri Light" charset="0"/>
                <a:ea typeface="Calibri Light" charset="0"/>
                <a:cs typeface="Calibri Light" charset="0"/>
              </a:rPr>
              <a:t> -  A different </a:t>
            </a:r>
            <a:r>
              <a:rPr lang="de-DE" sz="1000" u="sng" dirty="0" err="1">
                <a:latin typeface="Calibri Light" charset="0"/>
                <a:ea typeface="Calibri Light" charset="0"/>
                <a:cs typeface="Calibri Light" charset="0"/>
              </a:rPr>
              <a:t>perspective</a:t>
            </a:r>
            <a:r>
              <a:rPr lang="de-DE" sz="1000" u="sng" dirty="0">
                <a:latin typeface="Calibri Light" charset="0"/>
                <a:ea typeface="Calibri Light" charset="0"/>
                <a:cs typeface="Calibri Light" charset="0"/>
              </a:rPr>
              <a:t>»</a:t>
            </a:r>
            <a:r>
              <a:rPr lang="de-DE" sz="1000" dirty="0">
                <a:latin typeface="Calibri Light" charset="0"/>
                <a:ea typeface="Calibri Light" charset="0"/>
                <a:cs typeface="Calibri Light" charset="0"/>
              </a:rPr>
              <a:t>, 2009, </a:t>
            </a:r>
            <a:r>
              <a:rPr lang="de-DE" sz="1000" dirty="0" err="1">
                <a:latin typeface="Calibri Light" charset="0"/>
                <a:ea typeface="Calibri Light" charset="0"/>
                <a:cs typeface="Calibri Light" charset="0"/>
              </a:rPr>
              <a:t>Elsevier</a:t>
            </a:r>
            <a:r>
              <a:rPr lang="de-DE" sz="1000" dirty="0">
                <a:latin typeface="Calibri Light" charset="0"/>
                <a:ea typeface="Calibri Light" charset="0"/>
                <a:cs typeface="Calibri Light" charset="0"/>
              </a:rPr>
              <a:t>, </a:t>
            </a:r>
            <a:r>
              <a:rPr lang="de-DE" sz="1000" dirty="0" err="1">
                <a:latin typeface="Calibri Light" charset="0"/>
                <a:ea typeface="Calibri Light" charset="0"/>
                <a:cs typeface="Calibri Light" charset="0"/>
              </a:rPr>
              <a:t>Angleterre</a:t>
            </a:r>
            <a:r>
              <a:rPr lang="en-US" sz="1000" dirty="0">
                <a:latin typeface="Calibri Light" charset="0"/>
                <a:ea typeface="Calibri Light" charset="0"/>
                <a:cs typeface="Calibri Light" charset="0"/>
              </a:rPr>
              <a:t>  </a:t>
            </a:r>
            <a:endParaRPr lang="fr-FR" sz="1000" dirty="0">
              <a:latin typeface="Calibri Light" charset="0"/>
              <a:ea typeface="Calibri Light" charset="0"/>
              <a:cs typeface="Calibri Light" charset="0"/>
            </a:endParaRPr>
          </a:p>
          <a:p>
            <a:pPr>
              <a:lnSpc>
                <a:spcPct val="100000"/>
              </a:lnSpc>
            </a:pPr>
            <a:r>
              <a:rPr lang="de-DE" sz="1000" dirty="0">
                <a:latin typeface="Calibri Light" charset="0"/>
                <a:ea typeface="Calibri Light" charset="0"/>
                <a:cs typeface="Calibri Light" charset="0"/>
              </a:rPr>
              <a:t>CHOWDHURY-HAWKINS, R., </a:t>
            </a:r>
            <a:r>
              <a:rPr lang="de-DE" sz="1000" u="sng" dirty="0" err="1">
                <a:latin typeface="Calibri Light" charset="0"/>
                <a:ea typeface="Calibri Light" charset="0"/>
                <a:cs typeface="Calibri Light" charset="0"/>
              </a:rPr>
              <a:t>Preferred</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choice</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of</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gender</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of</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staff</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providing</a:t>
            </a:r>
            <a:r>
              <a:rPr lang="de-DE" sz="1000" u="sng" dirty="0">
                <a:latin typeface="Calibri Light" charset="0"/>
                <a:ea typeface="Calibri Light" charset="0"/>
                <a:cs typeface="Calibri Light" charset="0"/>
              </a:rPr>
              <a:t> care </a:t>
            </a:r>
            <a:r>
              <a:rPr lang="de-DE" sz="1000" u="sng" dirty="0" err="1">
                <a:latin typeface="Calibri Light" charset="0"/>
                <a:ea typeface="Calibri Light" charset="0"/>
                <a:cs typeface="Calibri Light" charset="0"/>
              </a:rPr>
              <a:t>to</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victims</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of</a:t>
            </a:r>
            <a:r>
              <a:rPr lang="de-DE" sz="1000" u="sng" dirty="0">
                <a:latin typeface="Calibri Light" charset="0"/>
                <a:ea typeface="Calibri Light" charset="0"/>
                <a:cs typeface="Calibri Light" charset="0"/>
              </a:rPr>
              <a:t> sexual </a:t>
            </a:r>
            <a:r>
              <a:rPr lang="de-DE" sz="1000" u="sng" dirty="0" err="1">
                <a:latin typeface="Calibri Light" charset="0"/>
                <a:ea typeface="Calibri Light" charset="0"/>
                <a:cs typeface="Calibri Light" charset="0"/>
              </a:rPr>
              <a:t>assault</a:t>
            </a:r>
            <a:r>
              <a:rPr lang="de-DE" sz="1000" u="sng" dirty="0">
                <a:latin typeface="Calibri Light" charset="0"/>
                <a:ea typeface="Calibri Light" charset="0"/>
                <a:cs typeface="Calibri Light" charset="0"/>
              </a:rPr>
              <a:t> in Sexual </a:t>
            </a:r>
            <a:r>
              <a:rPr lang="de-DE" sz="1000" u="sng" dirty="0" err="1">
                <a:latin typeface="Calibri Light" charset="0"/>
                <a:ea typeface="Calibri Light" charset="0"/>
                <a:cs typeface="Calibri Light" charset="0"/>
              </a:rPr>
              <a:t>Assault</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Referral</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Centres</a:t>
            </a:r>
            <a:r>
              <a:rPr lang="de-DE" sz="1000" u="sng" dirty="0">
                <a:latin typeface="Calibri Light" charset="0"/>
                <a:ea typeface="Calibri Light" charset="0"/>
                <a:cs typeface="Calibri Light" charset="0"/>
              </a:rPr>
              <a:t> (SARCs)</a:t>
            </a:r>
            <a:r>
              <a:rPr lang="de-DE" sz="1000" dirty="0">
                <a:latin typeface="Calibri Light" charset="0"/>
                <a:ea typeface="Calibri Light" charset="0"/>
                <a:cs typeface="Calibri Light" charset="0"/>
              </a:rPr>
              <a:t>, 2008, </a:t>
            </a:r>
            <a:r>
              <a:rPr lang="de-DE" sz="1000" dirty="0" err="1">
                <a:latin typeface="Calibri Light" charset="0"/>
                <a:ea typeface="Calibri Light" charset="0"/>
                <a:cs typeface="Calibri Light" charset="0"/>
              </a:rPr>
              <a:t>Elsevier</a:t>
            </a:r>
            <a:r>
              <a:rPr lang="de-DE" sz="1000" dirty="0">
                <a:latin typeface="Calibri Light" charset="0"/>
                <a:ea typeface="Calibri Light" charset="0"/>
                <a:cs typeface="Calibri Light" charset="0"/>
              </a:rPr>
              <a:t>, </a:t>
            </a:r>
            <a:r>
              <a:rPr lang="de-DE" sz="1000" dirty="0" err="1">
                <a:latin typeface="Calibri Light" charset="0"/>
                <a:ea typeface="Calibri Light" charset="0"/>
                <a:cs typeface="Calibri Light" charset="0"/>
              </a:rPr>
              <a:t>Royaume</a:t>
            </a:r>
            <a:r>
              <a:rPr lang="de-DE" sz="1000" dirty="0">
                <a:latin typeface="Calibri Light" charset="0"/>
                <a:ea typeface="Calibri Light" charset="0"/>
                <a:cs typeface="Calibri Light" charset="0"/>
              </a:rPr>
              <a:t> Uni</a:t>
            </a:r>
            <a:r>
              <a:rPr lang="de-DE" sz="1000" dirty="0" smtClean="0">
                <a:latin typeface="Calibri Light" charset="0"/>
                <a:ea typeface="Calibri Light" charset="0"/>
                <a:cs typeface="Calibri Light" charset="0"/>
              </a:rPr>
              <a:t>.</a:t>
            </a:r>
            <a:endParaRPr lang="fr-FR" sz="1000" dirty="0">
              <a:latin typeface="Calibri Light" charset="0"/>
              <a:ea typeface="Calibri Light" charset="0"/>
              <a:cs typeface="Calibri Light" charset="0"/>
            </a:endParaRPr>
          </a:p>
          <a:p>
            <a:pPr>
              <a:lnSpc>
                <a:spcPct val="100000"/>
              </a:lnSpc>
            </a:pPr>
            <a:r>
              <a:rPr lang="de-DE" sz="1000" dirty="0">
                <a:latin typeface="Calibri Light" charset="0"/>
                <a:ea typeface="Calibri Light" charset="0"/>
                <a:cs typeface="Calibri Light" charset="0"/>
              </a:rPr>
              <a:t>CYBULSKA, B., </a:t>
            </a:r>
            <a:r>
              <a:rPr lang="de-DE" sz="1000" u="sng" dirty="0">
                <a:latin typeface="Calibri Light" charset="0"/>
                <a:ea typeface="Calibri Light" charset="0"/>
                <a:cs typeface="Calibri Light" charset="0"/>
              </a:rPr>
              <a:t>Immediate </a:t>
            </a:r>
            <a:r>
              <a:rPr lang="de-DE" sz="1000" u="sng" dirty="0" err="1">
                <a:latin typeface="Calibri Light" charset="0"/>
                <a:ea typeface="Calibri Light" charset="0"/>
                <a:cs typeface="Calibri Light" charset="0"/>
              </a:rPr>
              <a:t>medical</a:t>
            </a:r>
            <a:r>
              <a:rPr lang="de-DE" sz="1000" u="sng" dirty="0">
                <a:latin typeface="Calibri Light" charset="0"/>
                <a:ea typeface="Calibri Light" charset="0"/>
                <a:cs typeface="Calibri Light" charset="0"/>
              </a:rPr>
              <a:t> care after sexual </a:t>
            </a:r>
            <a:r>
              <a:rPr lang="de-DE" sz="1000" u="sng" dirty="0" err="1">
                <a:latin typeface="Calibri Light" charset="0"/>
                <a:ea typeface="Calibri Light" charset="0"/>
                <a:cs typeface="Calibri Light" charset="0"/>
              </a:rPr>
              <a:t>assault</a:t>
            </a:r>
            <a:r>
              <a:rPr lang="de-DE" sz="1000" dirty="0">
                <a:latin typeface="Calibri Light" charset="0"/>
                <a:ea typeface="Calibri Light" charset="0"/>
                <a:cs typeface="Calibri Light" charset="0"/>
              </a:rPr>
              <a:t>, 2012, </a:t>
            </a:r>
            <a:r>
              <a:rPr lang="de-DE" sz="1000" dirty="0" err="1">
                <a:latin typeface="Calibri Light" charset="0"/>
                <a:ea typeface="Calibri Light" charset="0"/>
                <a:cs typeface="Calibri Light" charset="0"/>
              </a:rPr>
              <a:t>Elsevier</a:t>
            </a:r>
            <a:r>
              <a:rPr lang="de-DE" sz="1000" dirty="0">
                <a:latin typeface="Calibri Light" charset="0"/>
                <a:ea typeface="Calibri Light" charset="0"/>
                <a:cs typeface="Calibri Light" charset="0"/>
              </a:rPr>
              <a:t>, </a:t>
            </a:r>
            <a:r>
              <a:rPr lang="de-DE" sz="1000" dirty="0" err="1">
                <a:latin typeface="Calibri Light" charset="0"/>
                <a:ea typeface="Calibri Light" charset="0"/>
                <a:cs typeface="Calibri Light" charset="0"/>
              </a:rPr>
              <a:t>Royaume</a:t>
            </a:r>
            <a:r>
              <a:rPr lang="de-DE" sz="1000" dirty="0">
                <a:latin typeface="Calibri Light" charset="0"/>
                <a:ea typeface="Calibri Light" charset="0"/>
                <a:cs typeface="Calibri Light" charset="0"/>
              </a:rPr>
              <a:t>-Uni</a:t>
            </a:r>
            <a:r>
              <a:rPr lang="de-DE" sz="1000" dirty="0" smtClean="0">
                <a:latin typeface="Calibri Light" charset="0"/>
                <a:ea typeface="Calibri Light" charset="0"/>
                <a:cs typeface="Calibri Light" charset="0"/>
              </a:rPr>
              <a:t>.</a:t>
            </a:r>
            <a:endParaRPr lang="fr-FR" sz="1000" dirty="0">
              <a:latin typeface="Calibri Light" charset="0"/>
              <a:ea typeface="Calibri Light" charset="0"/>
              <a:cs typeface="Calibri Light" charset="0"/>
            </a:endParaRPr>
          </a:p>
          <a:p>
            <a:pPr>
              <a:lnSpc>
                <a:spcPct val="100000"/>
              </a:lnSpc>
            </a:pPr>
            <a:r>
              <a:rPr lang="de-DE" sz="1000" dirty="0">
                <a:latin typeface="Calibri Light" charset="0"/>
                <a:ea typeface="Calibri Light" charset="0"/>
                <a:cs typeface="Calibri Light" charset="0"/>
              </a:rPr>
              <a:t>DU MONT, J., </a:t>
            </a:r>
            <a:r>
              <a:rPr lang="de-DE" sz="1000" u="sng" dirty="0" err="1">
                <a:latin typeface="Calibri Light" charset="0"/>
                <a:ea typeface="Calibri Light" charset="0"/>
                <a:cs typeface="Calibri Light" charset="0"/>
              </a:rPr>
              <a:t>Investigating</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the</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medical</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forensic</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examination</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from</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the</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perspectives</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of</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sexually</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assaulted</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women</a:t>
            </a:r>
            <a:r>
              <a:rPr lang="de-DE" sz="1000" dirty="0">
                <a:latin typeface="Calibri Light" charset="0"/>
                <a:ea typeface="Calibri Light" charset="0"/>
                <a:cs typeface="Calibri Light" charset="0"/>
              </a:rPr>
              <a:t>, 2008, </a:t>
            </a:r>
            <a:r>
              <a:rPr lang="de-DE" sz="1000" dirty="0" err="1">
                <a:latin typeface="Calibri Light" charset="0"/>
                <a:ea typeface="Calibri Light" charset="0"/>
                <a:cs typeface="Calibri Light" charset="0"/>
              </a:rPr>
              <a:t>Elsevier</a:t>
            </a:r>
            <a:r>
              <a:rPr lang="de-DE" sz="1000" dirty="0">
                <a:latin typeface="Calibri Light" charset="0"/>
                <a:ea typeface="Calibri Light" charset="0"/>
                <a:cs typeface="Calibri Light" charset="0"/>
              </a:rPr>
              <a:t>, Vancouver, Canada</a:t>
            </a:r>
            <a:r>
              <a:rPr lang="de-DE" sz="1000" dirty="0" smtClean="0">
                <a:latin typeface="Calibri Light" charset="0"/>
                <a:ea typeface="Calibri Light" charset="0"/>
                <a:cs typeface="Calibri Light" charset="0"/>
              </a:rPr>
              <a:t>.</a:t>
            </a:r>
            <a:endParaRPr lang="fr-FR" sz="1000" dirty="0">
              <a:latin typeface="Calibri Light" charset="0"/>
              <a:ea typeface="Calibri Light" charset="0"/>
              <a:cs typeface="Calibri Light" charset="0"/>
            </a:endParaRPr>
          </a:p>
          <a:p>
            <a:pPr>
              <a:lnSpc>
                <a:spcPct val="100000"/>
              </a:lnSpc>
            </a:pPr>
            <a:r>
              <a:rPr lang="en-US" sz="1000" dirty="0">
                <a:latin typeface="Calibri Light" charset="0"/>
                <a:ea typeface="Calibri Light" charset="0"/>
                <a:cs typeface="Calibri Light" charset="0"/>
              </a:rPr>
              <a:t>EOGAN, M., </a:t>
            </a:r>
            <a:r>
              <a:rPr lang="de-DE" sz="1000" u="sng" dirty="0">
                <a:latin typeface="Calibri Light" charset="0"/>
                <a:ea typeface="Calibri Light" charset="0"/>
                <a:cs typeface="Calibri Light" charset="0"/>
              </a:rPr>
              <a:t>The </a:t>
            </a:r>
            <a:r>
              <a:rPr lang="de-DE" sz="1000" u="sng" dirty="0" err="1">
                <a:latin typeface="Calibri Light" charset="0"/>
                <a:ea typeface="Calibri Light" charset="0"/>
                <a:cs typeface="Calibri Light" charset="0"/>
              </a:rPr>
              <a:t>role</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of</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the</a:t>
            </a:r>
            <a:r>
              <a:rPr lang="de-DE" sz="1000" u="sng" dirty="0">
                <a:latin typeface="Calibri Light" charset="0"/>
                <a:ea typeface="Calibri Light" charset="0"/>
                <a:cs typeface="Calibri Light" charset="0"/>
              </a:rPr>
              <a:t> sexual </a:t>
            </a:r>
            <a:r>
              <a:rPr lang="de-DE" sz="1000" u="sng" dirty="0" err="1">
                <a:latin typeface="Calibri Light" charset="0"/>
                <a:ea typeface="Calibri Light" charset="0"/>
                <a:cs typeface="Calibri Light" charset="0"/>
              </a:rPr>
              <a:t>assault</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centre</a:t>
            </a:r>
            <a:r>
              <a:rPr lang="en-US" sz="1000" dirty="0">
                <a:latin typeface="Calibri Light" charset="0"/>
                <a:ea typeface="Calibri Light" charset="0"/>
                <a:cs typeface="Calibri Light" charset="0"/>
              </a:rPr>
              <a:t>, 2012, Elsevier, </a:t>
            </a:r>
            <a:r>
              <a:rPr lang="en-US" sz="1000" dirty="0" err="1">
                <a:latin typeface="Calibri Light" charset="0"/>
                <a:ea typeface="Calibri Light" charset="0"/>
                <a:cs typeface="Calibri Light" charset="0"/>
              </a:rPr>
              <a:t>Irlande</a:t>
            </a:r>
            <a:r>
              <a:rPr lang="en-US" sz="1000" dirty="0" smtClean="0">
                <a:latin typeface="Calibri Light" charset="0"/>
                <a:ea typeface="Calibri Light" charset="0"/>
                <a:cs typeface="Calibri Light" charset="0"/>
              </a:rPr>
              <a:t>.</a:t>
            </a:r>
            <a:endParaRPr lang="fr-FR" sz="1000" dirty="0">
              <a:latin typeface="Calibri Light" charset="0"/>
              <a:ea typeface="Calibri Light" charset="0"/>
              <a:cs typeface="Calibri Light" charset="0"/>
            </a:endParaRPr>
          </a:p>
          <a:p>
            <a:pPr>
              <a:lnSpc>
                <a:spcPct val="100000"/>
              </a:lnSpc>
            </a:pPr>
            <a:r>
              <a:rPr lang="fr-FR" sz="1000" dirty="0">
                <a:latin typeface="Calibri Light" charset="0"/>
                <a:ea typeface="Calibri Light" charset="0"/>
                <a:cs typeface="Calibri Light" charset="0"/>
              </a:rPr>
              <a:t>MASON, F., </a:t>
            </a:r>
            <a:r>
              <a:rPr lang="fr-FR" sz="1000" u="sng" dirty="0" err="1">
                <a:latin typeface="Calibri Light" charset="0"/>
                <a:ea typeface="Calibri Light" charset="0"/>
                <a:cs typeface="Calibri Light" charset="0"/>
              </a:rPr>
              <a:t>Psychological</a:t>
            </a:r>
            <a:r>
              <a:rPr lang="fr-FR" sz="1000" u="sng" dirty="0">
                <a:latin typeface="Calibri Light" charset="0"/>
                <a:ea typeface="Calibri Light" charset="0"/>
                <a:cs typeface="Calibri Light" charset="0"/>
              </a:rPr>
              <a:t> </a:t>
            </a:r>
            <a:r>
              <a:rPr lang="fr-FR" sz="1000" u="sng" dirty="0" err="1">
                <a:latin typeface="Calibri Light" charset="0"/>
                <a:ea typeface="Calibri Light" charset="0"/>
                <a:cs typeface="Calibri Light" charset="0"/>
              </a:rPr>
              <a:t>consequences</a:t>
            </a:r>
            <a:r>
              <a:rPr lang="fr-FR" sz="1000" u="sng" dirty="0">
                <a:latin typeface="Calibri Light" charset="0"/>
                <a:ea typeface="Calibri Light" charset="0"/>
                <a:cs typeface="Calibri Light" charset="0"/>
              </a:rPr>
              <a:t> of </a:t>
            </a:r>
            <a:r>
              <a:rPr lang="fr-FR" sz="1000" u="sng" dirty="0" err="1">
                <a:latin typeface="Calibri Light" charset="0"/>
                <a:ea typeface="Calibri Light" charset="0"/>
                <a:cs typeface="Calibri Light" charset="0"/>
              </a:rPr>
              <a:t>sexual</a:t>
            </a:r>
            <a:r>
              <a:rPr lang="fr-FR" sz="1000" u="sng" dirty="0">
                <a:latin typeface="Calibri Light" charset="0"/>
                <a:ea typeface="Calibri Light" charset="0"/>
                <a:cs typeface="Calibri Light" charset="0"/>
              </a:rPr>
              <a:t> </a:t>
            </a:r>
            <a:r>
              <a:rPr lang="fr-FR" sz="1000" u="sng" dirty="0" err="1">
                <a:latin typeface="Calibri Light" charset="0"/>
                <a:ea typeface="Calibri Light" charset="0"/>
                <a:cs typeface="Calibri Light" charset="0"/>
              </a:rPr>
              <a:t>assault</a:t>
            </a:r>
            <a:r>
              <a:rPr lang="fr-FR" sz="1000" dirty="0">
                <a:latin typeface="Calibri Light" charset="0"/>
                <a:ea typeface="Calibri Light" charset="0"/>
                <a:cs typeface="Calibri Light" charset="0"/>
              </a:rPr>
              <a:t>, 2012, Elsevier, Royaume-Uni</a:t>
            </a:r>
            <a:r>
              <a:rPr lang="fr-FR" sz="1000" dirty="0" smtClean="0">
                <a:latin typeface="Calibri Light" charset="0"/>
                <a:ea typeface="Calibri Light" charset="0"/>
                <a:cs typeface="Calibri Light" charset="0"/>
              </a:rPr>
              <a:t>.</a:t>
            </a:r>
            <a:endParaRPr lang="fr-FR" sz="1000" dirty="0">
              <a:latin typeface="Calibri Light" charset="0"/>
              <a:ea typeface="Calibri Light" charset="0"/>
              <a:cs typeface="Calibri Light" charset="0"/>
            </a:endParaRPr>
          </a:p>
          <a:p>
            <a:pPr>
              <a:lnSpc>
                <a:spcPct val="100000"/>
              </a:lnSpc>
            </a:pPr>
            <a:r>
              <a:rPr lang="de-DE" sz="1000" dirty="0">
                <a:latin typeface="Calibri Light" charset="0"/>
                <a:ea typeface="Calibri Light" charset="0"/>
                <a:cs typeface="Calibri Light" charset="0"/>
              </a:rPr>
              <a:t>MCCALL-HOSENFELD, J.S., </a:t>
            </a:r>
            <a:r>
              <a:rPr lang="de-DE" sz="1000" u="sng" dirty="0" err="1">
                <a:latin typeface="Calibri Light" charset="0"/>
                <a:ea typeface="Calibri Light" charset="0"/>
                <a:cs typeface="Calibri Light" charset="0"/>
              </a:rPr>
              <a:t>Factors</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associated</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with</a:t>
            </a:r>
            <a:r>
              <a:rPr lang="de-DE" sz="1000" u="sng" dirty="0">
                <a:latin typeface="Calibri Light" charset="0"/>
                <a:ea typeface="Calibri Light" charset="0"/>
                <a:cs typeface="Calibri Light" charset="0"/>
              </a:rPr>
              <a:t> sexual </a:t>
            </a:r>
            <a:r>
              <a:rPr lang="de-DE" sz="1000" u="sng" dirty="0" err="1">
                <a:latin typeface="Calibri Light" charset="0"/>
                <a:ea typeface="Calibri Light" charset="0"/>
                <a:cs typeface="Calibri Light" charset="0"/>
              </a:rPr>
              <a:t>assault</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and</a:t>
            </a:r>
            <a:r>
              <a:rPr lang="de-DE" sz="1000" u="sng" dirty="0">
                <a:latin typeface="Calibri Light" charset="0"/>
                <a:ea typeface="Calibri Light" charset="0"/>
                <a:cs typeface="Calibri Light" charset="0"/>
              </a:rPr>
              <a:t> time </a:t>
            </a:r>
            <a:r>
              <a:rPr lang="de-DE" sz="1000" u="sng" dirty="0" err="1">
                <a:latin typeface="Calibri Light" charset="0"/>
                <a:ea typeface="Calibri Light" charset="0"/>
                <a:cs typeface="Calibri Light" charset="0"/>
              </a:rPr>
              <a:t>to</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presentation</a:t>
            </a:r>
            <a:r>
              <a:rPr lang="de-DE" sz="1000" dirty="0">
                <a:latin typeface="Calibri Light" charset="0"/>
                <a:ea typeface="Calibri Light" charset="0"/>
                <a:cs typeface="Calibri Light" charset="0"/>
              </a:rPr>
              <a:t>, </a:t>
            </a:r>
            <a:r>
              <a:rPr lang="de-DE" sz="1000" dirty="0" err="1">
                <a:latin typeface="Calibri Light" charset="0"/>
                <a:ea typeface="Calibri Light" charset="0"/>
                <a:cs typeface="Calibri Light" charset="0"/>
              </a:rPr>
              <a:t>mars</a:t>
            </a:r>
            <a:r>
              <a:rPr lang="de-DE" sz="1000" dirty="0">
                <a:latin typeface="Calibri Light" charset="0"/>
                <a:ea typeface="Calibri Light" charset="0"/>
                <a:cs typeface="Calibri Light" charset="0"/>
              </a:rPr>
              <a:t> 2009, </a:t>
            </a:r>
            <a:r>
              <a:rPr lang="de-DE" sz="1000" dirty="0" err="1">
                <a:latin typeface="Calibri Light" charset="0"/>
                <a:ea typeface="Calibri Light" charset="0"/>
                <a:cs typeface="Calibri Light" charset="0"/>
              </a:rPr>
              <a:t>Elsevier</a:t>
            </a:r>
            <a:r>
              <a:rPr lang="de-DE" sz="1000" dirty="0">
                <a:latin typeface="Calibri Light" charset="0"/>
                <a:ea typeface="Calibri Light" charset="0"/>
                <a:cs typeface="Calibri Light" charset="0"/>
              </a:rPr>
              <a:t>, USA</a:t>
            </a:r>
            <a:r>
              <a:rPr lang="de-DE" sz="1000" dirty="0" smtClean="0">
                <a:latin typeface="Calibri Light" charset="0"/>
                <a:ea typeface="Calibri Light" charset="0"/>
                <a:cs typeface="Calibri Light" charset="0"/>
              </a:rPr>
              <a:t>.</a:t>
            </a:r>
            <a:endParaRPr lang="fr-FR" sz="1000" dirty="0">
              <a:latin typeface="Calibri Light" charset="0"/>
              <a:ea typeface="Calibri Light" charset="0"/>
              <a:cs typeface="Calibri Light" charset="0"/>
            </a:endParaRPr>
          </a:p>
          <a:p>
            <a:pPr>
              <a:lnSpc>
                <a:spcPct val="100000"/>
              </a:lnSpc>
            </a:pPr>
            <a:r>
              <a:rPr lang="fr-FR" sz="1000" dirty="0">
                <a:latin typeface="Calibri Light" charset="0"/>
                <a:ea typeface="Calibri Light" charset="0"/>
                <a:cs typeface="Calibri Light" charset="0"/>
              </a:rPr>
              <a:t>MÉNARD, M., travailleuse sociale équipe de garde psychosociale 24/7, CSSSTR-CHR:</a:t>
            </a:r>
          </a:p>
          <a:p>
            <a:pPr lvl="0" fontAlgn="base">
              <a:lnSpc>
                <a:spcPct val="100000"/>
              </a:lnSpc>
            </a:pPr>
            <a:r>
              <a:rPr lang="fr-FR" sz="1000" dirty="0">
                <a:latin typeface="Calibri Light" charset="0"/>
                <a:ea typeface="Calibri Light" charset="0"/>
                <a:cs typeface="Calibri Light" charset="0"/>
              </a:rPr>
              <a:t>S</a:t>
            </a:r>
            <a:r>
              <a:rPr lang="fr-FR" sz="1000" u="sng" dirty="0">
                <a:latin typeface="Calibri Light" charset="0"/>
                <a:ea typeface="Calibri Light" charset="0"/>
                <a:cs typeface="Calibri Light" charset="0"/>
              </a:rPr>
              <a:t>tatistiques avril 2014 -  mars 2015</a:t>
            </a:r>
            <a:endParaRPr lang="fr-FR" sz="1000" dirty="0">
              <a:latin typeface="Calibri Light" charset="0"/>
              <a:ea typeface="Calibri Light" charset="0"/>
              <a:cs typeface="Calibri Light" charset="0"/>
            </a:endParaRPr>
          </a:p>
          <a:p>
            <a:pPr lvl="0" fontAlgn="base">
              <a:lnSpc>
                <a:spcPct val="100000"/>
              </a:lnSpc>
            </a:pPr>
            <a:r>
              <a:rPr lang="fr-FR" sz="1000" u="sng" dirty="0">
                <a:latin typeface="Calibri Light" charset="0"/>
                <a:ea typeface="Calibri Light" charset="0"/>
                <a:cs typeface="Calibri Light" charset="0"/>
              </a:rPr>
              <a:t>Statistiques avril 2015 - mars 2016</a:t>
            </a:r>
            <a:endParaRPr lang="fr-FR" sz="1000" dirty="0">
              <a:latin typeface="Calibri Light" charset="0"/>
              <a:ea typeface="Calibri Light" charset="0"/>
              <a:cs typeface="Calibri Light" charset="0"/>
            </a:endParaRPr>
          </a:p>
          <a:p>
            <a:pPr lvl="0" fontAlgn="base">
              <a:lnSpc>
                <a:spcPct val="100000"/>
              </a:lnSpc>
            </a:pPr>
            <a:r>
              <a:rPr lang="fr-FR" sz="1000" u="sng" dirty="0">
                <a:latin typeface="Calibri Light" charset="0"/>
                <a:ea typeface="Calibri Light" charset="0"/>
                <a:cs typeface="Calibri Light" charset="0"/>
              </a:rPr>
              <a:t>Bilan de consultation sur l’organisation des services et l’implantation du protocole d’intervention auprès des victimes d’agression sexuelle au centre désigné CSSSTR-CHR. </a:t>
            </a:r>
            <a:r>
              <a:rPr lang="fr-FR" sz="1000" dirty="0">
                <a:latin typeface="Calibri Light" charset="0"/>
                <a:ea typeface="Calibri Light" charset="0"/>
                <a:cs typeface="Calibri Light" charset="0"/>
              </a:rPr>
              <a:t>2013-2014, rapport non publié, Québec, Canada. </a:t>
            </a:r>
          </a:p>
          <a:p>
            <a:pPr>
              <a:lnSpc>
                <a:spcPct val="100000"/>
              </a:lnSpc>
            </a:pPr>
            <a:r>
              <a:rPr lang="de-DE" sz="1000" dirty="0">
                <a:latin typeface="Calibri Light" charset="0"/>
                <a:ea typeface="Calibri Light" charset="0"/>
                <a:cs typeface="Calibri Light" charset="0"/>
              </a:rPr>
              <a:t>RITCHIE, M., </a:t>
            </a:r>
            <a:r>
              <a:rPr lang="de-DE" sz="1000" u="sng" dirty="0">
                <a:latin typeface="Calibri Light" charset="0"/>
                <a:ea typeface="Calibri Light" charset="0"/>
                <a:cs typeface="Calibri Light" charset="0"/>
              </a:rPr>
              <a:t>Family </a:t>
            </a:r>
            <a:r>
              <a:rPr lang="de-DE" sz="1000" u="sng" dirty="0" err="1">
                <a:latin typeface="Calibri Light" charset="0"/>
                <a:ea typeface="Calibri Light" charset="0"/>
                <a:cs typeface="Calibri Light" charset="0"/>
              </a:rPr>
              <a:t>violence</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intervention</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within</a:t>
            </a:r>
            <a:r>
              <a:rPr lang="de-DE" sz="1000" u="sng" dirty="0">
                <a:latin typeface="Calibri Light" charset="0"/>
                <a:ea typeface="Calibri Light" charset="0"/>
                <a:cs typeface="Calibri Light" charset="0"/>
              </a:rPr>
              <a:t> an </a:t>
            </a:r>
            <a:r>
              <a:rPr lang="de-DE" sz="1000" u="sng" dirty="0" err="1">
                <a:latin typeface="Calibri Light" charset="0"/>
                <a:ea typeface="Calibri Light" charset="0"/>
                <a:cs typeface="Calibri Light" charset="0"/>
              </a:rPr>
              <a:t>emergency</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department</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Achieving</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change</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requires</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multifaceted</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processes</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to</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maximize</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safety</a:t>
            </a:r>
            <a:r>
              <a:rPr lang="de-DE" sz="1000" dirty="0">
                <a:latin typeface="Calibri Light" charset="0"/>
                <a:ea typeface="Calibri Light" charset="0"/>
                <a:cs typeface="Calibri Light" charset="0"/>
              </a:rPr>
              <a:t>, 2008, </a:t>
            </a:r>
            <a:r>
              <a:rPr lang="de-DE" sz="1000" dirty="0" err="1">
                <a:latin typeface="Calibri Light" charset="0"/>
                <a:ea typeface="Calibri Light" charset="0"/>
                <a:cs typeface="Calibri Light" charset="0"/>
              </a:rPr>
              <a:t>Elsevier</a:t>
            </a:r>
            <a:r>
              <a:rPr lang="de-DE" sz="1000" dirty="0">
                <a:latin typeface="Calibri Light" charset="0"/>
                <a:ea typeface="Calibri Light" charset="0"/>
                <a:cs typeface="Calibri Light" charset="0"/>
              </a:rPr>
              <a:t>, </a:t>
            </a:r>
            <a:r>
              <a:rPr lang="de-DE" sz="1000" dirty="0" err="1">
                <a:latin typeface="Calibri Light" charset="0"/>
                <a:ea typeface="Calibri Light" charset="0"/>
                <a:cs typeface="Calibri Light" charset="0"/>
              </a:rPr>
              <a:t>Nouvelle-Zélande</a:t>
            </a:r>
            <a:r>
              <a:rPr lang="de-DE" sz="1000" dirty="0" smtClean="0">
                <a:latin typeface="Calibri Light" charset="0"/>
                <a:ea typeface="Calibri Light" charset="0"/>
                <a:cs typeface="Calibri Light" charset="0"/>
              </a:rPr>
              <a:t>.</a:t>
            </a:r>
            <a:endParaRPr lang="fr-FR" sz="1000" dirty="0">
              <a:latin typeface="Calibri Light" charset="0"/>
              <a:ea typeface="Calibri Light" charset="0"/>
              <a:cs typeface="Calibri Light" charset="0"/>
            </a:endParaRPr>
          </a:p>
          <a:p>
            <a:pPr>
              <a:lnSpc>
                <a:spcPct val="100000"/>
              </a:lnSpc>
            </a:pPr>
            <a:r>
              <a:rPr lang="de-DE" sz="1000" dirty="0">
                <a:latin typeface="Calibri Light" charset="0"/>
                <a:ea typeface="Calibri Light" charset="0"/>
                <a:cs typeface="Calibri Light" charset="0"/>
              </a:rPr>
              <a:t>SAMPSEL, K, </a:t>
            </a:r>
            <a:r>
              <a:rPr lang="de-DE" sz="1000" u="sng" dirty="0">
                <a:latin typeface="Calibri Light" charset="0"/>
                <a:ea typeface="Calibri Light" charset="0"/>
                <a:cs typeface="Calibri Light" charset="0"/>
              </a:rPr>
              <a:t>The </a:t>
            </a:r>
            <a:r>
              <a:rPr lang="de-DE" sz="1000" u="sng" dirty="0" err="1">
                <a:latin typeface="Calibri Light" charset="0"/>
                <a:ea typeface="Calibri Light" charset="0"/>
                <a:cs typeface="Calibri Light" charset="0"/>
              </a:rPr>
              <a:t>impact</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of</a:t>
            </a:r>
            <a:r>
              <a:rPr lang="de-DE" sz="1000" u="sng" dirty="0">
                <a:latin typeface="Calibri Light" charset="0"/>
                <a:ea typeface="Calibri Light" charset="0"/>
                <a:cs typeface="Calibri Light" charset="0"/>
              </a:rPr>
              <a:t> a Sexual </a:t>
            </a:r>
            <a:r>
              <a:rPr lang="de-DE" sz="1000" u="sng" dirty="0" err="1">
                <a:latin typeface="Calibri Light" charset="0"/>
                <a:ea typeface="Calibri Light" charset="0"/>
                <a:cs typeface="Calibri Light" charset="0"/>
              </a:rPr>
              <a:t>Assault</a:t>
            </a:r>
            <a:r>
              <a:rPr lang="de-DE" sz="1000" u="sng" dirty="0">
                <a:latin typeface="Calibri Light" charset="0"/>
                <a:ea typeface="Calibri Light" charset="0"/>
                <a:cs typeface="Calibri Light" charset="0"/>
              </a:rPr>
              <a:t>/</a:t>
            </a:r>
            <a:r>
              <a:rPr lang="de-DE" sz="1000" u="sng" dirty="0" err="1">
                <a:latin typeface="Calibri Light" charset="0"/>
                <a:ea typeface="Calibri Light" charset="0"/>
                <a:cs typeface="Calibri Light" charset="0"/>
              </a:rPr>
              <a:t>Domestic</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Violence</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Program</a:t>
            </a:r>
            <a:r>
              <a:rPr lang="de-DE" sz="1000" u="sng" dirty="0">
                <a:latin typeface="Calibri Light" charset="0"/>
                <a:ea typeface="Calibri Light" charset="0"/>
                <a:cs typeface="Calibri Light" charset="0"/>
              </a:rPr>
              <a:t> on ED care</a:t>
            </a:r>
            <a:r>
              <a:rPr lang="de-DE" sz="1000" dirty="0">
                <a:latin typeface="Calibri Light" charset="0"/>
                <a:ea typeface="Calibri Light" charset="0"/>
                <a:cs typeface="Calibri Light" charset="0"/>
              </a:rPr>
              <a:t>, 2008, </a:t>
            </a:r>
            <a:r>
              <a:rPr lang="de-DE" sz="1000" dirty="0" err="1">
                <a:latin typeface="Calibri Light" charset="0"/>
                <a:ea typeface="Calibri Light" charset="0"/>
                <a:cs typeface="Calibri Light" charset="0"/>
              </a:rPr>
              <a:t>Elsevier</a:t>
            </a:r>
            <a:r>
              <a:rPr lang="de-DE" sz="1000" dirty="0">
                <a:latin typeface="Calibri Light" charset="0"/>
                <a:ea typeface="Calibri Light" charset="0"/>
                <a:cs typeface="Calibri Light" charset="0"/>
              </a:rPr>
              <a:t>, Ontario, Canada</a:t>
            </a:r>
            <a:r>
              <a:rPr lang="de-DE" sz="1000" dirty="0" smtClean="0">
                <a:latin typeface="Calibri Light" charset="0"/>
                <a:ea typeface="Calibri Light" charset="0"/>
                <a:cs typeface="Calibri Light" charset="0"/>
              </a:rPr>
              <a:t>.</a:t>
            </a:r>
            <a:endParaRPr lang="fr-FR" sz="1000" dirty="0">
              <a:latin typeface="Calibri Light" charset="0"/>
              <a:ea typeface="Calibri Light" charset="0"/>
              <a:cs typeface="Calibri Light" charset="0"/>
            </a:endParaRPr>
          </a:p>
          <a:p>
            <a:pPr>
              <a:lnSpc>
                <a:spcPct val="100000"/>
              </a:lnSpc>
            </a:pPr>
            <a:r>
              <a:rPr lang="en-US" sz="1000" dirty="0">
                <a:latin typeface="Calibri Light" charset="0"/>
                <a:ea typeface="Calibri Light" charset="0"/>
                <a:cs typeface="Calibri Light" charset="0"/>
              </a:rPr>
              <a:t>WIEMANN, C., </a:t>
            </a:r>
            <a:r>
              <a:rPr lang="de-DE" sz="1000" u="sng" dirty="0">
                <a:latin typeface="Calibri Light" charset="0"/>
                <a:ea typeface="Calibri Light" charset="0"/>
                <a:cs typeface="Calibri Light" charset="0"/>
              </a:rPr>
              <a:t>Date </a:t>
            </a:r>
            <a:r>
              <a:rPr lang="de-DE" sz="1000" u="sng" dirty="0" err="1">
                <a:latin typeface="Calibri Light" charset="0"/>
                <a:ea typeface="Calibri Light" charset="0"/>
                <a:cs typeface="Calibri Light" charset="0"/>
              </a:rPr>
              <a:t>Rape</a:t>
            </a:r>
            <a:r>
              <a:rPr lang="de-DE" sz="1000" u="sng" dirty="0">
                <a:latin typeface="Calibri Light" charset="0"/>
                <a:ea typeface="Calibri Light" charset="0"/>
                <a:cs typeface="Calibri Light" charset="0"/>
              </a:rPr>
              <a:t> : </a:t>
            </a:r>
            <a:r>
              <a:rPr lang="de-DE" sz="1000" u="sng" dirty="0" err="1">
                <a:latin typeface="Calibri Light" charset="0"/>
                <a:ea typeface="Calibri Light" charset="0"/>
                <a:cs typeface="Calibri Light" charset="0"/>
              </a:rPr>
              <a:t>Risk</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factors</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and</a:t>
            </a:r>
            <a:r>
              <a:rPr lang="de-DE" sz="1000" u="sng" dirty="0">
                <a:latin typeface="Calibri Light" charset="0"/>
                <a:ea typeface="Calibri Light" charset="0"/>
                <a:cs typeface="Calibri Light" charset="0"/>
              </a:rPr>
              <a:t> </a:t>
            </a:r>
            <a:r>
              <a:rPr lang="de-DE" sz="1000" u="sng" dirty="0" err="1">
                <a:latin typeface="Calibri Light" charset="0"/>
                <a:ea typeface="Calibri Light" charset="0"/>
                <a:cs typeface="Calibri Light" charset="0"/>
              </a:rPr>
              <a:t>prévention</a:t>
            </a:r>
            <a:r>
              <a:rPr lang="de-DE" sz="1000" dirty="0">
                <a:latin typeface="Calibri Light" charset="0"/>
                <a:ea typeface="Calibri Light" charset="0"/>
                <a:cs typeface="Calibri Light" charset="0"/>
              </a:rPr>
              <a:t>, 2015, </a:t>
            </a:r>
            <a:r>
              <a:rPr lang="de-DE" sz="1000" dirty="0" err="1">
                <a:latin typeface="Calibri Light" charset="0"/>
                <a:ea typeface="Calibri Light" charset="0"/>
                <a:cs typeface="Calibri Light" charset="0"/>
              </a:rPr>
              <a:t>UptoDate</a:t>
            </a:r>
            <a:r>
              <a:rPr lang="de-DE" sz="1000" dirty="0">
                <a:latin typeface="Calibri Light" charset="0"/>
                <a:ea typeface="Calibri Light" charset="0"/>
                <a:cs typeface="Calibri Light" charset="0"/>
              </a:rPr>
              <a:t>, USA</a:t>
            </a:r>
            <a:r>
              <a:rPr lang="de-DE" sz="1000" dirty="0" smtClean="0">
                <a:latin typeface="Calibri Light" charset="0"/>
                <a:ea typeface="Calibri Light" charset="0"/>
                <a:cs typeface="Calibri Light" charset="0"/>
              </a:rPr>
              <a:t>.</a:t>
            </a:r>
            <a:endParaRPr lang="fr-FR" sz="1000" dirty="0">
              <a:latin typeface="Calibri Light" charset="0"/>
              <a:ea typeface="Calibri Light" charset="0"/>
              <a:cs typeface="Calibri Light" charset="0"/>
            </a:endParaRP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978721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Agression sexuelle</a:t>
            </a:r>
            <a:endParaRPr lang="fr-CA" dirty="0"/>
          </a:p>
        </p:txBody>
      </p:sp>
      <p:sp>
        <p:nvSpPr>
          <p:cNvPr id="3" name="Espace réservé du contenu 2"/>
          <p:cNvSpPr>
            <a:spLocks noGrp="1"/>
          </p:cNvSpPr>
          <p:nvPr>
            <p:ph idx="1"/>
          </p:nvPr>
        </p:nvSpPr>
        <p:spPr/>
        <p:txBody>
          <a:bodyPr>
            <a:noAutofit/>
          </a:bodyPr>
          <a:lstStyle/>
          <a:p>
            <a:pPr algn="just"/>
            <a:r>
              <a:rPr lang="de-DE" dirty="0" err="1" smtClean="0"/>
              <a:t>Toute</a:t>
            </a:r>
            <a:r>
              <a:rPr lang="de-DE" dirty="0" smtClean="0"/>
              <a:t> </a:t>
            </a:r>
            <a:r>
              <a:rPr lang="de-DE" dirty="0"/>
              <a:t>forme de </a:t>
            </a:r>
            <a:r>
              <a:rPr lang="de-DE" b="1" dirty="0" err="1"/>
              <a:t>contact</a:t>
            </a:r>
            <a:r>
              <a:rPr lang="de-DE" b="1" dirty="0"/>
              <a:t> </a:t>
            </a:r>
            <a:r>
              <a:rPr lang="de-DE" b="1" dirty="0" err="1"/>
              <a:t>sexuel</a:t>
            </a:r>
            <a:r>
              <a:rPr lang="de-DE" b="1" dirty="0"/>
              <a:t> </a:t>
            </a:r>
            <a:r>
              <a:rPr lang="de-DE" b="1" dirty="0" err="1"/>
              <a:t>forcé</a:t>
            </a:r>
            <a:r>
              <a:rPr lang="de-DE" b="1" dirty="0"/>
              <a:t> </a:t>
            </a:r>
            <a:r>
              <a:rPr lang="de-DE" b="1" dirty="0" err="1"/>
              <a:t>ou</a:t>
            </a:r>
            <a:r>
              <a:rPr lang="de-DE" b="1" dirty="0"/>
              <a:t> </a:t>
            </a:r>
            <a:r>
              <a:rPr lang="de-DE" b="1" dirty="0" err="1"/>
              <a:t>inapproprié</a:t>
            </a:r>
            <a:r>
              <a:rPr lang="de-DE" dirty="0"/>
              <a:t> </a:t>
            </a:r>
            <a:r>
              <a:rPr lang="de-DE" dirty="0" err="1"/>
              <a:t>allant</a:t>
            </a:r>
            <a:r>
              <a:rPr lang="de-DE" dirty="0"/>
              <a:t> </a:t>
            </a:r>
            <a:r>
              <a:rPr lang="de-DE" dirty="0" err="1"/>
              <a:t>d’un</a:t>
            </a:r>
            <a:r>
              <a:rPr lang="de-DE" dirty="0"/>
              <a:t> simple </a:t>
            </a:r>
            <a:r>
              <a:rPr lang="de-DE" dirty="0" err="1"/>
              <a:t>contact</a:t>
            </a:r>
            <a:r>
              <a:rPr lang="de-DE" dirty="0"/>
              <a:t> </a:t>
            </a:r>
            <a:r>
              <a:rPr lang="de-DE" dirty="0" err="1"/>
              <a:t>physique</a:t>
            </a:r>
            <a:r>
              <a:rPr lang="de-DE" dirty="0"/>
              <a:t> </a:t>
            </a:r>
            <a:r>
              <a:rPr lang="de-DE" dirty="0" err="1"/>
              <a:t>tel</a:t>
            </a:r>
            <a:r>
              <a:rPr lang="de-DE" dirty="0"/>
              <a:t> </a:t>
            </a:r>
            <a:r>
              <a:rPr lang="de-DE" dirty="0" err="1"/>
              <a:t>un</a:t>
            </a:r>
            <a:r>
              <a:rPr lang="de-DE" dirty="0"/>
              <a:t> </a:t>
            </a:r>
            <a:r>
              <a:rPr lang="de-DE" dirty="0" err="1"/>
              <a:t>baisé</a:t>
            </a:r>
            <a:r>
              <a:rPr lang="de-DE" dirty="0"/>
              <a:t>, à la </a:t>
            </a:r>
            <a:r>
              <a:rPr lang="de-DE" dirty="0" err="1"/>
              <a:t>pénétration</a:t>
            </a:r>
            <a:r>
              <a:rPr lang="de-DE" dirty="0"/>
              <a:t> orale, vaginale </a:t>
            </a:r>
            <a:r>
              <a:rPr lang="de-DE" dirty="0" err="1"/>
              <a:t>ou</a:t>
            </a:r>
            <a:r>
              <a:rPr lang="de-DE" dirty="0"/>
              <a:t> anale </a:t>
            </a:r>
            <a:r>
              <a:rPr lang="de-DE" b="1" dirty="0" err="1"/>
              <a:t>sans</a:t>
            </a:r>
            <a:r>
              <a:rPr lang="de-DE" b="1" dirty="0"/>
              <a:t> le </a:t>
            </a:r>
            <a:r>
              <a:rPr lang="de-DE" b="1" dirty="0" err="1"/>
              <a:t>consentement</a:t>
            </a:r>
            <a:r>
              <a:rPr lang="de-DE" b="1" dirty="0"/>
              <a:t> </a:t>
            </a:r>
            <a:r>
              <a:rPr lang="de-DE" dirty="0"/>
              <a:t>de la </a:t>
            </a:r>
            <a:r>
              <a:rPr lang="de-DE" dirty="0" err="1"/>
              <a:t>victime</a:t>
            </a:r>
            <a:r>
              <a:rPr lang="de-DE" dirty="0"/>
              <a:t>, </a:t>
            </a:r>
            <a:r>
              <a:rPr lang="de-DE" dirty="0" err="1"/>
              <a:t>impliquant</a:t>
            </a:r>
            <a:r>
              <a:rPr lang="de-DE" dirty="0"/>
              <a:t> </a:t>
            </a:r>
            <a:r>
              <a:rPr lang="de-DE" dirty="0" err="1"/>
              <a:t>lorsque</a:t>
            </a:r>
            <a:r>
              <a:rPr lang="de-DE" dirty="0"/>
              <a:t> </a:t>
            </a:r>
            <a:r>
              <a:rPr lang="de-DE" dirty="0" err="1"/>
              <a:t>celle</a:t>
            </a:r>
            <a:r>
              <a:rPr lang="de-DE" dirty="0"/>
              <a:t>-ci </a:t>
            </a:r>
            <a:r>
              <a:rPr lang="de-DE" b="1" dirty="0" err="1"/>
              <a:t>n’est</a:t>
            </a:r>
            <a:r>
              <a:rPr lang="de-DE" b="1" dirty="0"/>
              <a:t> </a:t>
            </a:r>
            <a:r>
              <a:rPr lang="de-DE" b="1" dirty="0" err="1"/>
              <a:t>pas</a:t>
            </a:r>
            <a:r>
              <a:rPr lang="de-DE" b="1" dirty="0"/>
              <a:t> en </a:t>
            </a:r>
            <a:r>
              <a:rPr lang="de-DE" b="1" dirty="0" err="1"/>
              <a:t>mesure</a:t>
            </a:r>
            <a:r>
              <a:rPr lang="de-DE" b="1" dirty="0"/>
              <a:t> de le </a:t>
            </a:r>
            <a:r>
              <a:rPr lang="de-DE" b="1" dirty="0" err="1"/>
              <a:t>donner</a:t>
            </a:r>
            <a:r>
              <a:rPr lang="de-DE" b="1" dirty="0"/>
              <a:t> </a:t>
            </a:r>
            <a:r>
              <a:rPr lang="de-DE" b="1" dirty="0" err="1"/>
              <a:t>explicitement</a:t>
            </a:r>
            <a:r>
              <a:rPr lang="de-DE" b="1" dirty="0"/>
              <a:t> </a:t>
            </a:r>
            <a:r>
              <a:rPr lang="de-DE" dirty="0"/>
              <a:t>(</a:t>
            </a:r>
            <a:r>
              <a:rPr lang="de-DE" dirty="0" err="1"/>
              <a:t>intoxication</a:t>
            </a:r>
            <a:r>
              <a:rPr lang="de-DE" dirty="0"/>
              <a:t>, </a:t>
            </a:r>
            <a:r>
              <a:rPr lang="de-DE" dirty="0" err="1"/>
              <a:t>incapacité</a:t>
            </a:r>
            <a:r>
              <a:rPr lang="de-DE" dirty="0"/>
              <a:t> de </a:t>
            </a:r>
            <a:r>
              <a:rPr lang="de-DE" dirty="0" err="1"/>
              <a:t>comprendre</a:t>
            </a:r>
            <a:r>
              <a:rPr lang="de-DE" dirty="0"/>
              <a:t> les </a:t>
            </a:r>
            <a:r>
              <a:rPr lang="de-DE" dirty="0" err="1"/>
              <a:t>conséquences</a:t>
            </a:r>
            <a:r>
              <a:rPr lang="de-DE" dirty="0"/>
              <a:t>, </a:t>
            </a:r>
            <a:r>
              <a:rPr lang="de-DE" dirty="0" err="1"/>
              <a:t>mauvaise</a:t>
            </a:r>
            <a:r>
              <a:rPr lang="de-DE" dirty="0"/>
              <a:t> </a:t>
            </a:r>
            <a:r>
              <a:rPr lang="de-DE" dirty="0" err="1"/>
              <a:t>perception</a:t>
            </a:r>
            <a:r>
              <a:rPr lang="de-DE" dirty="0"/>
              <a:t> à </a:t>
            </a:r>
            <a:r>
              <a:rPr lang="de-DE" dirty="0" err="1"/>
              <a:t>cause</a:t>
            </a:r>
            <a:r>
              <a:rPr lang="de-DE" dirty="0"/>
              <a:t> de </a:t>
            </a:r>
            <a:r>
              <a:rPr lang="de-DE" dirty="0" err="1"/>
              <a:t>l’âge</a:t>
            </a:r>
            <a:r>
              <a:rPr lang="de-DE" dirty="0"/>
              <a:t> </a:t>
            </a:r>
            <a:r>
              <a:rPr lang="de-DE" dirty="0" err="1"/>
              <a:t>ou</a:t>
            </a:r>
            <a:r>
              <a:rPr lang="de-DE" dirty="0"/>
              <a:t> </a:t>
            </a:r>
            <a:r>
              <a:rPr lang="de-DE" dirty="0" err="1"/>
              <a:t>autre</a:t>
            </a:r>
            <a:r>
              <a:rPr lang="de-DE" dirty="0"/>
              <a:t> handicap)</a:t>
            </a:r>
            <a:endParaRPr lang="fr-CA" dirty="0"/>
          </a:p>
        </p:txBody>
      </p:sp>
      <p:sp>
        <p:nvSpPr>
          <p:cNvPr id="5" name="Espace réservé du texte 4"/>
          <p:cNvSpPr>
            <a:spLocks noGrp="1"/>
          </p:cNvSpPr>
          <p:nvPr>
            <p:ph type="body" sz="half" idx="2"/>
          </p:nvPr>
        </p:nvSpPr>
        <p:spPr/>
        <p:txBody>
          <a:bodyPr/>
          <a:lstStyle/>
          <a:p>
            <a:r>
              <a:rPr lang="fr-CA" dirty="0" smtClean="0"/>
              <a:t>Définition</a:t>
            </a:r>
          </a:p>
          <a:p>
            <a:endParaRPr lang="fr-CA" dirty="0"/>
          </a:p>
        </p:txBody>
      </p:sp>
      <p:sp>
        <p:nvSpPr>
          <p:cNvPr id="8" name="Espace réservé du numéro de diapositive 7"/>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495398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Statistiques</a:t>
            </a:r>
            <a:endParaRPr lang="fr-CA" dirty="0"/>
          </a:p>
        </p:txBody>
      </p:sp>
      <p:sp>
        <p:nvSpPr>
          <p:cNvPr id="3" name="Espace réservé du contenu 2"/>
          <p:cNvSpPr>
            <a:spLocks noGrp="1"/>
          </p:cNvSpPr>
          <p:nvPr>
            <p:ph sz="half" idx="1"/>
          </p:nvPr>
        </p:nvSpPr>
        <p:spPr>
          <a:xfrm>
            <a:off x="1447331" y="2010878"/>
            <a:ext cx="4645152" cy="3932722"/>
          </a:xfrm>
        </p:spPr>
        <p:txBody>
          <a:bodyPr>
            <a:normAutofit fontScale="92500" lnSpcReduction="10000"/>
          </a:bodyPr>
          <a:lstStyle/>
          <a:p>
            <a:r>
              <a:rPr lang="fr-CA" dirty="0"/>
              <a:t>Au </a:t>
            </a:r>
            <a:r>
              <a:rPr lang="fr-CA" b="1" dirty="0"/>
              <a:t>Canada</a:t>
            </a:r>
            <a:r>
              <a:rPr lang="fr-CA" dirty="0"/>
              <a:t>: 59,58 cas / 100 000 habitants déclarés aux autorités </a:t>
            </a:r>
          </a:p>
          <a:p>
            <a:pPr lvl="1"/>
            <a:r>
              <a:rPr lang="fr-CA" dirty="0"/>
              <a:t>21 362 cas en 2015</a:t>
            </a:r>
          </a:p>
          <a:p>
            <a:r>
              <a:rPr lang="fr-CA" dirty="0"/>
              <a:t>Au </a:t>
            </a:r>
            <a:r>
              <a:rPr lang="fr-CA" b="1" dirty="0"/>
              <a:t>Québec</a:t>
            </a:r>
            <a:r>
              <a:rPr lang="fr-CA" dirty="0"/>
              <a:t>: 48,17 cas / 100 000 habitants</a:t>
            </a:r>
          </a:p>
          <a:p>
            <a:pPr lvl="1"/>
            <a:r>
              <a:rPr lang="fr-CA" dirty="0"/>
              <a:t>3981 cas en 2015</a:t>
            </a:r>
          </a:p>
          <a:p>
            <a:pPr lvl="1"/>
            <a:r>
              <a:rPr lang="fr-CA" i="1" dirty="0"/>
              <a:t>Dans la moyenne </a:t>
            </a:r>
            <a:r>
              <a:rPr lang="fr-CA" i="1" dirty="0" smtClean="0"/>
              <a:t>canadienne</a:t>
            </a:r>
          </a:p>
          <a:p>
            <a:r>
              <a:rPr lang="fr-FR" dirty="0" smtClean="0"/>
              <a:t>Au </a:t>
            </a:r>
            <a:r>
              <a:rPr lang="fr-FR" b="1" dirty="0"/>
              <a:t>CIUSSS </a:t>
            </a:r>
            <a:r>
              <a:rPr lang="fr-FR" b="1" dirty="0" smtClean="0"/>
              <a:t>MCQ</a:t>
            </a:r>
            <a:r>
              <a:rPr lang="fr-FR" dirty="0" smtClean="0"/>
              <a:t>: +/- 80 cas / année</a:t>
            </a:r>
            <a:endParaRPr lang="fr-FR" dirty="0"/>
          </a:p>
          <a:p>
            <a:pPr lvl="1"/>
            <a:r>
              <a:rPr lang="fr-FR" dirty="0" smtClean="0"/>
              <a:t>23 </a:t>
            </a:r>
            <a:r>
              <a:rPr lang="fr-FR" dirty="0"/>
              <a:t>à 35 </a:t>
            </a:r>
            <a:r>
              <a:rPr lang="fr-FR" dirty="0" smtClean="0"/>
              <a:t>cas / an traités </a:t>
            </a:r>
            <a:r>
              <a:rPr lang="fr-FR" dirty="0"/>
              <a:t>au CHAUR</a:t>
            </a:r>
            <a:r>
              <a:rPr lang="en-US" dirty="0"/>
              <a:t> </a:t>
            </a:r>
            <a:r>
              <a:rPr lang="en-US" i="1" dirty="0" smtClean="0"/>
              <a:t>[2014 </a:t>
            </a:r>
            <a:r>
              <a:rPr lang="en-US" i="1" dirty="0" err="1"/>
              <a:t>à</a:t>
            </a:r>
            <a:r>
              <a:rPr lang="en-US" i="1" dirty="0"/>
              <a:t> </a:t>
            </a:r>
            <a:r>
              <a:rPr lang="en-US" i="1" dirty="0" smtClean="0"/>
              <a:t>2016]</a:t>
            </a:r>
          </a:p>
          <a:p>
            <a:pPr lvl="1"/>
            <a:r>
              <a:rPr lang="fr-FR" dirty="0" smtClean="0"/>
              <a:t>5 centres </a:t>
            </a:r>
            <a:r>
              <a:rPr lang="fr-FR" dirty="0"/>
              <a:t>désignés au CIUSSS MCQ </a:t>
            </a:r>
            <a:r>
              <a:rPr lang="fr-FR" dirty="0" smtClean="0"/>
              <a:t>dont </a:t>
            </a:r>
            <a:r>
              <a:rPr lang="fr-FR" dirty="0"/>
              <a:t>le CHAUR de Trois-Rivières</a:t>
            </a:r>
          </a:p>
          <a:p>
            <a:pPr lvl="1"/>
            <a:endParaRPr lang="fr-FR" i="1" dirty="0"/>
          </a:p>
          <a:p>
            <a:endParaRPr lang="fr-CA"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t>3</a:t>
            </a:fld>
            <a:endParaRPr lang="en-US" dirty="0"/>
          </a:p>
        </p:txBody>
      </p:sp>
      <p:pic>
        <p:nvPicPr>
          <p:cNvPr id="8" name="Espace réservé du contenu 7"/>
          <p:cNvPicPr>
            <a:picLocks noGrp="1" noChangeAspect="1"/>
          </p:cNvPicPr>
          <p:nvPr>
            <p:ph sz="half" idx="2"/>
          </p:nvPr>
        </p:nvPicPr>
        <p:blipFill>
          <a:blip r:embed="rId3"/>
          <a:stretch>
            <a:fillRect/>
          </a:stretch>
        </p:blipFill>
        <p:spPr>
          <a:xfrm>
            <a:off x="6727639" y="2017713"/>
            <a:ext cx="4016747" cy="3441700"/>
          </a:xfrm>
          <a:prstGeom prst="rect">
            <a:avLst/>
          </a:prstGeom>
        </p:spPr>
      </p:pic>
    </p:spTree>
    <p:extLst>
      <p:ext uri="{BB962C8B-B14F-4D97-AF65-F5344CB8AC3E}">
        <p14:creationId xmlns:p14="http://schemas.microsoft.com/office/powerpoint/2010/main" val="1769909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 </a:t>
            </a:r>
            <a:r>
              <a:rPr lang="fr-CA" b="1" dirty="0" smtClean="0"/>
              <a:t>Modèle actuel </a:t>
            </a:r>
            <a:r>
              <a:rPr lang="fr-CA" dirty="0" smtClean="0"/>
              <a:t>de prise en charge des victimes d’agression sexuelle au CHAUR</a:t>
            </a:r>
            <a:endParaRPr lang="fr-CA" dirty="0"/>
          </a:p>
        </p:txBody>
      </p:sp>
      <p:sp>
        <p:nvSpPr>
          <p:cNvPr id="3" name="Espace réservé du contenu 2"/>
          <p:cNvSpPr>
            <a:spLocks noGrp="1"/>
          </p:cNvSpPr>
          <p:nvPr>
            <p:ph sz="half" idx="1"/>
          </p:nvPr>
        </p:nvSpPr>
        <p:spPr>
          <a:xfrm>
            <a:off x="1447331" y="2010877"/>
            <a:ext cx="4962496" cy="4214077"/>
          </a:xfrm>
        </p:spPr>
        <p:txBody>
          <a:bodyPr>
            <a:normAutofit fontScale="92500"/>
          </a:bodyPr>
          <a:lstStyle/>
          <a:p>
            <a:r>
              <a:rPr lang="fr-CA" dirty="0"/>
              <a:t>Équipe interdisciplinaire : </a:t>
            </a:r>
          </a:p>
          <a:p>
            <a:pPr lvl="1"/>
            <a:r>
              <a:rPr lang="fr-CA" dirty="0"/>
              <a:t>infirmier de l’urgence</a:t>
            </a:r>
          </a:p>
          <a:p>
            <a:pPr lvl="1"/>
            <a:r>
              <a:rPr lang="fr-CA" dirty="0"/>
              <a:t>travailleur social de l’équipe de garde 24/7</a:t>
            </a:r>
          </a:p>
          <a:p>
            <a:pPr lvl="1"/>
            <a:r>
              <a:rPr lang="fr-CA" dirty="0"/>
              <a:t>médecin </a:t>
            </a:r>
            <a:r>
              <a:rPr lang="fr-CA" dirty="0" err="1"/>
              <a:t>urgentologue</a:t>
            </a:r>
            <a:r>
              <a:rPr lang="fr-CA" dirty="0"/>
              <a:t> travaillant à l’urgence </a:t>
            </a:r>
            <a:r>
              <a:rPr lang="fr-CA" dirty="0" smtClean="0"/>
              <a:t>ambulatoire</a:t>
            </a:r>
          </a:p>
          <a:p>
            <a:r>
              <a:rPr lang="fr-CA" dirty="0" smtClean="0"/>
              <a:t>Tâches:</a:t>
            </a:r>
            <a:endParaRPr lang="fr-FR" dirty="0"/>
          </a:p>
          <a:p>
            <a:pPr lvl="1"/>
            <a:r>
              <a:rPr lang="en-US" dirty="0" err="1" smtClean="0"/>
              <a:t>Réalisation</a:t>
            </a:r>
            <a:r>
              <a:rPr lang="en-US" dirty="0" smtClean="0"/>
              <a:t> </a:t>
            </a:r>
            <a:r>
              <a:rPr lang="en-US" dirty="0"/>
              <a:t>de la </a:t>
            </a:r>
            <a:r>
              <a:rPr lang="en-US" dirty="0" err="1"/>
              <a:t>trousse</a:t>
            </a:r>
            <a:r>
              <a:rPr lang="en-US" dirty="0"/>
              <a:t> </a:t>
            </a:r>
            <a:r>
              <a:rPr lang="en-US" dirty="0" err="1"/>
              <a:t>médico-légale</a:t>
            </a:r>
            <a:r>
              <a:rPr lang="en-US" dirty="0"/>
              <a:t> (</a:t>
            </a:r>
            <a:r>
              <a:rPr lang="en-US" dirty="0" smtClean="0"/>
              <a:t>TML)</a:t>
            </a:r>
          </a:p>
          <a:p>
            <a:pPr lvl="1"/>
            <a:r>
              <a:rPr lang="en-US" dirty="0" err="1"/>
              <a:t>D</a:t>
            </a:r>
            <a:r>
              <a:rPr lang="en-US" dirty="0" err="1" smtClean="0"/>
              <a:t>épistage</a:t>
            </a:r>
            <a:r>
              <a:rPr lang="en-US" dirty="0" smtClean="0"/>
              <a:t> </a:t>
            </a:r>
            <a:r>
              <a:rPr lang="en-US" dirty="0" err="1"/>
              <a:t>approprié</a:t>
            </a:r>
            <a:r>
              <a:rPr lang="en-US" dirty="0"/>
              <a:t> (ITSS, </a:t>
            </a:r>
            <a:r>
              <a:rPr lang="en-US" dirty="0" err="1" smtClean="0"/>
              <a:t>grossesse</a:t>
            </a:r>
            <a:r>
              <a:rPr lang="en-US" dirty="0" smtClean="0"/>
              <a:t>)</a:t>
            </a:r>
          </a:p>
          <a:p>
            <a:pPr lvl="1"/>
            <a:r>
              <a:rPr lang="en-US" dirty="0" err="1"/>
              <a:t>S</a:t>
            </a:r>
            <a:r>
              <a:rPr lang="en-US" dirty="0" err="1" smtClean="0"/>
              <a:t>outien</a:t>
            </a:r>
            <a:r>
              <a:rPr lang="en-US" dirty="0" smtClean="0"/>
              <a:t> </a:t>
            </a:r>
            <a:r>
              <a:rPr lang="en-US" dirty="0" err="1"/>
              <a:t>émotionnel</a:t>
            </a:r>
            <a:r>
              <a:rPr lang="en-US" dirty="0"/>
              <a:t> de la </a:t>
            </a:r>
            <a:r>
              <a:rPr lang="en-US" dirty="0" err="1" smtClean="0"/>
              <a:t>victime</a:t>
            </a:r>
            <a:endParaRPr lang="en-US" dirty="0" smtClean="0"/>
          </a:p>
          <a:p>
            <a:pPr lvl="1"/>
            <a:r>
              <a:rPr lang="en-US" dirty="0"/>
              <a:t>P</a:t>
            </a:r>
            <a:r>
              <a:rPr lang="en-US" dirty="0" smtClean="0"/>
              <a:t>rescription </a:t>
            </a:r>
            <a:r>
              <a:rPr lang="en-US" dirty="0"/>
              <a:t>de </a:t>
            </a:r>
            <a:r>
              <a:rPr lang="en-US" dirty="0" err="1" smtClean="0"/>
              <a:t>médication</a:t>
            </a:r>
            <a:r>
              <a:rPr lang="en-US" dirty="0" smtClean="0"/>
              <a:t>/</a:t>
            </a:r>
            <a:r>
              <a:rPr lang="en-US" dirty="0" err="1" smtClean="0"/>
              <a:t>prophylaxie</a:t>
            </a:r>
            <a:r>
              <a:rPr lang="en-US" dirty="0" smtClean="0"/>
              <a:t> +/- </a:t>
            </a:r>
            <a:r>
              <a:rPr lang="en-US" dirty="0" err="1" smtClean="0"/>
              <a:t>arrêt</a:t>
            </a:r>
            <a:r>
              <a:rPr lang="en-US" dirty="0" smtClean="0"/>
              <a:t> de </a:t>
            </a:r>
            <a:r>
              <a:rPr lang="en-US" dirty="0"/>
              <a:t>travail </a:t>
            </a:r>
            <a:r>
              <a:rPr lang="en-US" dirty="0" smtClean="0"/>
              <a:t>PRN</a:t>
            </a:r>
            <a:endParaRPr lang="en-US" dirty="0"/>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t>4</a:t>
            </a:fld>
            <a:endParaRPr lang="en-US" dirty="0"/>
          </a:p>
        </p:txBody>
      </p:sp>
      <p:pic>
        <p:nvPicPr>
          <p:cNvPr id="7" name="Espace réservé du contenu 4"/>
          <p:cNvPicPr>
            <a:picLocks noGrp="1" noChangeAspect="1"/>
          </p:cNvPicPr>
          <p:nvPr>
            <p:ph sz="half" idx="2"/>
          </p:nvPr>
        </p:nvPicPr>
        <p:blipFill>
          <a:blip r:embed="rId3"/>
          <a:stretch>
            <a:fillRect/>
          </a:stretch>
        </p:blipFill>
        <p:spPr>
          <a:xfrm>
            <a:off x="6413500" y="2191429"/>
            <a:ext cx="4645025" cy="3094267"/>
          </a:xfrm>
          <a:prstGeom prst="rect">
            <a:avLst/>
          </a:prstGeom>
          <a:ln>
            <a:noFill/>
          </a:ln>
          <a:effectLst>
            <a:softEdge rad="112500"/>
          </a:effectLst>
        </p:spPr>
      </p:pic>
    </p:spTree>
    <p:extLst>
      <p:ext uri="{BB962C8B-B14F-4D97-AF65-F5344CB8AC3E}">
        <p14:creationId xmlns:p14="http://schemas.microsoft.com/office/powerpoint/2010/main" val="1750154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i="1" dirty="0" smtClean="0"/>
              <a:t>Plan d’action régional 2008-2013</a:t>
            </a:r>
            <a:endParaRPr lang="fr-CA" i="1" dirty="0"/>
          </a:p>
        </p:txBody>
      </p:sp>
      <p:sp>
        <p:nvSpPr>
          <p:cNvPr id="3" name="Espace réservé du contenu 2"/>
          <p:cNvSpPr>
            <a:spLocks noGrp="1"/>
          </p:cNvSpPr>
          <p:nvPr>
            <p:ph idx="1"/>
          </p:nvPr>
        </p:nvSpPr>
        <p:spPr/>
        <p:txBody>
          <a:bodyPr>
            <a:normAutofit lnSpcReduction="10000"/>
          </a:bodyPr>
          <a:lstStyle/>
          <a:p>
            <a:r>
              <a:rPr lang="fr-CA" dirty="0" smtClean="0"/>
              <a:t>Professionnel désigné par </a:t>
            </a:r>
            <a:r>
              <a:rPr lang="fr-CA" b="1" dirty="0" smtClean="0"/>
              <a:t>l’Agence de la santé et des services sociaux de la Mauricie et du Centre du Québec</a:t>
            </a:r>
            <a:r>
              <a:rPr lang="fr-CA" dirty="0" smtClean="0"/>
              <a:t> pour étudier le modèle actuel et proposer des pistes de solutions pour optimiser la trajectoire de services pour les victimes d’agression sexuelle.</a:t>
            </a:r>
          </a:p>
          <a:p>
            <a:r>
              <a:rPr lang="fr-CA" dirty="0" smtClean="0"/>
              <a:t>Lacunes observées :</a:t>
            </a:r>
          </a:p>
          <a:p>
            <a:pPr lvl="1"/>
            <a:r>
              <a:rPr lang="fr-CA" dirty="0" smtClean="0"/>
              <a:t>Délais dans la prise en charge des victimes</a:t>
            </a:r>
          </a:p>
          <a:p>
            <a:pPr lvl="1"/>
            <a:r>
              <a:rPr lang="fr-CA" dirty="0" smtClean="0"/>
              <a:t>Trajectoire floue, particulièrement pour la clientèle mineure</a:t>
            </a:r>
          </a:p>
          <a:p>
            <a:pPr lvl="1"/>
            <a:r>
              <a:rPr lang="fr-CA" dirty="0" smtClean="0"/>
              <a:t>Lacunes dans le dépistage et la prophylaxie</a:t>
            </a:r>
          </a:p>
          <a:p>
            <a:pPr lvl="1"/>
            <a:r>
              <a:rPr lang="fr-CA" dirty="0" smtClean="0"/>
              <a:t>Orchestration difficile des soins post-intervention</a:t>
            </a:r>
            <a:endParaRPr lang="fr-CA" dirty="0"/>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t>5</a:t>
            </a:fld>
            <a:endParaRPr lang="en-US" dirty="0"/>
          </a:p>
        </p:txBody>
      </p:sp>
      <p:pic>
        <p:nvPicPr>
          <p:cNvPr id="6" name="Image 5"/>
          <p:cNvPicPr>
            <a:picLocks noChangeAspect="1"/>
          </p:cNvPicPr>
          <p:nvPr/>
        </p:nvPicPr>
        <p:blipFill>
          <a:blip r:embed="rId3"/>
          <a:stretch>
            <a:fillRect/>
          </a:stretch>
        </p:blipFill>
        <p:spPr>
          <a:xfrm>
            <a:off x="8040662" y="3060679"/>
            <a:ext cx="2140829" cy="2789108"/>
          </a:xfrm>
          <a:prstGeom prst="rect">
            <a:avLst/>
          </a:prstGeom>
        </p:spPr>
      </p:pic>
    </p:spTree>
    <p:extLst>
      <p:ext uri="{BB962C8B-B14F-4D97-AF65-F5344CB8AC3E}">
        <p14:creationId xmlns:p14="http://schemas.microsoft.com/office/powerpoint/2010/main" val="1667377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Projet de recherche d’amélioration de la qualité d’un département (sur 2 ans)</a:t>
            </a:r>
          </a:p>
        </p:txBody>
      </p:sp>
      <p:sp>
        <p:nvSpPr>
          <p:cNvPr id="3" name="Espace réservé du contenu 2"/>
          <p:cNvSpPr>
            <a:spLocks noGrp="1"/>
          </p:cNvSpPr>
          <p:nvPr>
            <p:ph sz="half" idx="1"/>
          </p:nvPr>
        </p:nvSpPr>
        <p:spPr>
          <a:xfrm>
            <a:off x="1447330" y="2010878"/>
            <a:ext cx="5319229" cy="3448595"/>
          </a:xfrm>
        </p:spPr>
        <p:txBody>
          <a:bodyPr anchor="ctr"/>
          <a:lstStyle/>
          <a:p>
            <a:r>
              <a:rPr lang="fr-FR" dirty="0" smtClean="0"/>
              <a:t>Sujet d’actualité choisi par intérêt pour la santé de la femme</a:t>
            </a:r>
          </a:p>
          <a:p>
            <a:r>
              <a:rPr lang="fr-FR" dirty="0" smtClean="0"/>
              <a:t>En collaboration avec Dre Nancy McLaughlin</a:t>
            </a: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t>6</a:t>
            </a:fld>
            <a:endParaRPr lang="en-US" dirty="0"/>
          </a:p>
        </p:txBody>
      </p:sp>
      <p:pic>
        <p:nvPicPr>
          <p:cNvPr id="7" name="Espace réservé du contenu 4"/>
          <p:cNvPicPr>
            <a:picLocks noGrp="1" noChangeAspect="1"/>
          </p:cNvPicPr>
          <p:nvPr>
            <p:ph sz="half" idx="2"/>
          </p:nvPr>
        </p:nvPicPr>
        <p:blipFill>
          <a:blip r:embed="rId3"/>
          <a:stretch>
            <a:fillRect/>
          </a:stretch>
        </p:blipFill>
        <p:spPr>
          <a:xfrm>
            <a:off x="7015162" y="2017713"/>
            <a:ext cx="3441700" cy="3441700"/>
          </a:xfrm>
          <a:prstGeom prst="rect">
            <a:avLst/>
          </a:prstGeom>
          <a:ln>
            <a:noFill/>
          </a:ln>
          <a:effectLst>
            <a:softEdge rad="112500"/>
          </a:effectLst>
        </p:spPr>
      </p:pic>
    </p:spTree>
    <p:extLst>
      <p:ext uri="{BB962C8B-B14F-4D97-AF65-F5344CB8AC3E}">
        <p14:creationId xmlns:p14="http://schemas.microsoft.com/office/powerpoint/2010/main" val="593117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Problématique</a:t>
            </a:r>
            <a:endParaRPr lang="fr-CA" dirty="0"/>
          </a:p>
        </p:txBody>
      </p:sp>
      <p:sp>
        <p:nvSpPr>
          <p:cNvPr id="4" name="Espace réservé du contenu 3"/>
          <p:cNvSpPr>
            <a:spLocks noGrp="1"/>
          </p:cNvSpPr>
          <p:nvPr>
            <p:ph idx="1"/>
          </p:nvPr>
        </p:nvSpPr>
        <p:spPr/>
        <p:txBody>
          <a:bodyPr anchor="ctr">
            <a:normAutofit/>
          </a:bodyPr>
          <a:lstStyle/>
          <a:p>
            <a:r>
              <a:rPr lang="fr-FR" sz="2400" dirty="0" smtClean="0"/>
              <a:t>Il manque l’opinion des médecins </a:t>
            </a:r>
            <a:r>
              <a:rPr lang="fr-FR" sz="2400" dirty="0" err="1" smtClean="0"/>
              <a:t>urgentologues</a:t>
            </a:r>
            <a:r>
              <a:rPr lang="fr-FR" sz="2400" dirty="0" smtClean="0"/>
              <a:t> qui travaillent à l’urgence ambulatoire du CHAUR</a:t>
            </a:r>
          </a:p>
          <a:p>
            <a:r>
              <a:rPr lang="fr-FR" sz="2400" dirty="0" smtClean="0"/>
              <a:t>Sans l’opinion des principaux concernés, l’avancement des démarches vers une optimisation du système est limité.</a:t>
            </a:r>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561916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Objectif</a:t>
            </a:r>
            <a:endParaRPr lang="fr-CA" dirty="0"/>
          </a:p>
        </p:txBody>
      </p:sp>
      <p:sp>
        <p:nvSpPr>
          <p:cNvPr id="3" name="Espace réservé du texte 2"/>
          <p:cNvSpPr>
            <a:spLocks noGrp="1"/>
          </p:cNvSpPr>
          <p:nvPr>
            <p:ph type="body" idx="1"/>
          </p:nvPr>
        </p:nvSpPr>
        <p:spPr>
          <a:xfrm>
            <a:off x="1115595" y="3846390"/>
            <a:ext cx="9320441" cy="1558285"/>
          </a:xfrm>
        </p:spPr>
        <p:txBody>
          <a:bodyPr>
            <a:normAutofit/>
          </a:bodyPr>
          <a:lstStyle/>
          <a:p>
            <a:pPr algn="just"/>
            <a:r>
              <a:rPr lang="de-DE" sz="2000" dirty="0" err="1"/>
              <a:t>C</a:t>
            </a:r>
            <a:r>
              <a:rPr lang="de-DE" sz="2000" dirty="0" err="1" smtClean="0"/>
              <a:t>aractériser</a:t>
            </a:r>
            <a:r>
              <a:rPr lang="de-DE" sz="2000" dirty="0" smtClean="0"/>
              <a:t> </a:t>
            </a:r>
            <a:r>
              <a:rPr lang="fr-FR" sz="2000" dirty="0"/>
              <a:t>la perception du </a:t>
            </a:r>
            <a:r>
              <a:rPr lang="fr-FR" sz="2000" dirty="0" smtClean="0"/>
              <a:t>modèle de </a:t>
            </a:r>
            <a:r>
              <a:rPr lang="fr-FR" sz="2000" dirty="0"/>
              <a:t>prise en charge des victimes d’agression sexuelle survenue moins de 5 jours avant la consultation médicale par les médecins de l’urgence du CHAUR de Trois-Rivières.</a:t>
            </a: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t>8</a:t>
            </a:fld>
            <a:endParaRPr lang="en-US" dirty="0"/>
          </a:p>
        </p:txBody>
      </p:sp>
      <p:pic>
        <p:nvPicPr>
          <p:cNvPr id="7" name="Image 6"/>
          <p:cNvPicPr>
            <a:picLocks noChangeAspect="1"/>
          </p:cNvPicPr>
          <p:nvPr/>
        </p:nvPicPr>
        <p:blipFill>
          <a:blip r:embed="rId3"/>
          <a:stretch>
            <a:fillRect/>
          </a:stretch>
        </p:blipFill>
        <p:spPr>
          <a:xfrm>
            <a:off x="6932301" y="1192578"/>
            <a:ext cx="3491858" cy="2653812"/>
          </a:xfrm>
          <a:prstGeom prst="rect">
            <a:avLst/>
          </a:prstGeom>
        </p:spPr>
      </p:pic>
    </p:spTree>
    <p:extLst>
      <p:ext uri="{BB962C8B-B14F-4D97-AF65-F5344CB8AC3E}">
        <p14:creationId xmlns:p14="http://schemas.microsoft.com/office/powerpoint/2010/main" val="771586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Méthodologie</a:t>
            </a:r>
            <a:endParaRPr lang="fr-CA" dirty="0"/>
          </a:p>
        </p:txBody>
      </p:sp>
      <p:sp>
        <p:nvSpPr>
          <p:cNvPr id="5" name="Espace réservé du contenu 4"/>
          <p:cNvSpPr>
            <a:spLocks noGrp="1"/>
          </p:cNvSpPr>
          <p:nvPr>
            <p:ph idx="1"/>
          </p:nvPr>
        </p:nvSpPr>
        <p:spPr>
          <a:xfrm>
            <a:off x="1451579" y="2015732"/>
            <a:ext cx="9603275" cy="3866908"/>
          </a:xfrm>
        </p:spPr>
        <p:txBody>
          <a:bodyPr anchor="ctr">
            <a:normAutofit/>
          </a:bodyPr>
          <a:lstStyle/>
          <a:p>
            <a:r>
              <a:rPr lang="fr-CA" dirty="0"/>
              <a:t>É</a:t>
            </a:r>
            <a:r>
              <a:rPr lang="fr-CA" dirty="0" smtClean="0"/>
              <a:t>valuation non requise par le CÉR</a:t>
            </a:r>
          </a:p>
          <a:p>
            <a:pPr lvl="1"/>
            <a:r>
              <a:rPr lang="fr-CA" dirty="0" smtClean="0"/>
              <a:t>Puisque </a:t>
            </a:r>
            <a:r>
              <a:rPr lang="fr-FR" dirty="0" smtClean="0"/>
              <a:t>projet </a:t>
            </a:r>
            <a:r>
              <a:rPr lang="fr-FR" dirty="0"/>
              <a:t>de </a:t>
            </a:r>
            <a:r>
              <a:rPr lang="fr-FR" b="1" i="1" dirty="0"/>
              <a:t>recherche d’amélioration de la qualité d’un département </a:t>
            </a:r>
            <a:endParaRPr lang="fr-CA" b="1" i="1" dirty="0" smtClean="0"/>
          </a:p>
          <a:p>
            <a:r>
              <a:rPr lang="fr-CA" dirty="0" smtClean="0"/>
              <a:t>Révision de la littérature contemporaine</a:t>
            </a:r>
          </a:p>
          <a:p>
            <a:r>
              <a:rPr lang="fr-CA" dirty="0" smtClean="0"/>
              <a:t>Élaboration d’un sondage à choix de réponse et à réponse courte</a:t>
            </a:r>
          </a:p>
          <a:p>
            <a:r>
              <a:rPr lang="fr-CA" dirty="0" smtClean="0"/>
              <a:t>Validation de celui-ci par trois médecins </a:t>
            </a:r>
            <a:r>
              <a:rPr lang="fr-CA" dirty="0" err="1" smtClean="0"/>
              <a:t>urgentologues</a:t>
            </a:r>
            <a:r>
              <a:rPr lang="fr-CA" dirty="0" smtClean="0"/>
              <a:t> travaillant dans d’autres hôpitaux de la région</a:t>
            </a:r>
          </a:p>
          <a:p>
            <a:r>
              <a:rPr lang="fr-CA" dirty="0" smtClean="0"/>
              <a:t>Distribution du sondage lors de la rencontre départementale de l’urgence</a:t>
            </a:r>
          </a:p>
        </p:txBody>
      </p:sp>
      <p:sp>
        <p:nvSpPr>
          <p:cNvPr id="3" name="Espace réservé du numéro de diapositive 2"/>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078184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340</TotalTime>
  <Words>2116</Words>
  <Application>Microsoft Office PowerPoint</Application>
  <PresentationFormat>Grand écran</PresentationFormat>
  <Paragraphs>301</Paragraphs>
  <Slides>19</Slides>
  <Notes>18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Arial</vt:lpstr>
      <vt:lpstr>Calibri</vt:lpstr>
      <vt:lpstr>Calibri Light</vt:lpstr>
      <vt:lpstr>Gill Sans MT</vt:lpstr>
      <vt:lpstr>Mangal</vt:lpstr>
      <vt:lpstr>Webdings</vt:lpstr>
      <vt:lpstr>Wingdings</vt:lpstr>
      <vt:lpstr>Galerie</vt:lpstr>
      <vt:lpstr>La perception du modèle de prise en charge des victimes d’agression sexuelle par les médecins urgentologues du CHAUR de Trois-Rivières</vt:lpstr>
      <vt:lpstr>Agression sexuelle</vt:lpstr>
      <vt:lpstr>Statistiques</vt:lpstr>
      <vt:lpstr>Le Modèle actuel de prise en charge des victimes d’agression sexuelle au CHAUR</vt:lpstr>
      <vt:lpstr>Plan d’action régional 2008-2013</vt:lpstr>
      <vt:lpstr>Projet de recherche d’amélioration de la qualité d’un département (sur 2 ans)</vt:lpstr>
      <vt:lpstr>Problématique</vt:lpstr>
      <vt:lpstr>Objectif</vt:lpstr>
      <vt:lpstr>Méthodologie</vt:lpstr>
      <vt:lpstr>Critères d’inclusion</vt:lpstr>
      <vt:lpstr>Caractéristiques de l’échantillon de la population à l’étude, soit les médecins urgentologues du CHAUR de Trois-Rivières </vt:lpstr>
      <vt:lpstr>Graphique 1. Comparaison entre le temps accordé à un patient consultant à l’urgence ambulatoire par rapport à une victime d’agression sexuelle</vt:lpstr>
      <vt:lpstr>Formation reçue sur la prise en charge des victimes d’agression sexuelle</vt:lpstr>
      <vt:lpstr>Satisfaction par rapport au modèle actuel de prise en charge des victimes d’agression sexuelle au CHAUR de Trois-Rivières</vt:lpstr>
      <vt:lpstr>Perception des médecins urgentologues du modèle actuel du CHAUR de Trois-Rivières</vt:lpstr>
      <vt:lpstr>Graphique 4. Ouverture au changement</vt:lpstr>
      <vt:lpstr>Conclusion</vt:lpstr>
      <vt:lpstr>Pistes de recherche à venir</vt:lpstr>
      <vt:lpstr>références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perception du système de prise en charge des victimes d’agression sexuelle par les médecins urgentologues du CHAUR de Trois-Rivières</dc:title>
  <dc:creator>Dominique Riendeau</dc:creator>
  <cp:lastModifiedBy>Dagenais Danielle</cp:lastModifiedBy>
  <cp:revision>54</cp:revision>
  <dcterms:created xsi:type="dcterms:W3CDTF">2017-04-27T17:37:03Z</dcterms:created>
  <dcterms:modified xsi:type="dcterms:W3CDTF">2017-05-25T17:37:28Z</dcterms:modified>
</cp:coreProperties>
</file>