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21"/>
  </p:normalViewPr>
  <p:slideViewPr>
    <p:cSldViewPr snapToGrid="0" snapToObjects="1">
      <p:cViewPr varScale="1">
        <p:scale>
          <a:sx n="88" d="100"/>
          <a:sy n="88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4228" y="1788454"/>
            <a:ext cx="9636369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400" b="1" dirty="0" smtClean="0">
                <a:solidFill>
                  <a:schemeClr val="tx1"/>
                </a:solidFill>
              </a:rPr>
              <a:t>COMBATTRE L’ANXIÉTÉ ?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sz="3200" b="1" i="1" cap="none" dirty="0">
                <a:solidFill>
                  <a:srgbClr val="0070C0"/>
                </a:solidFill>
              </a:rPr>
              <a:t>D</a:t>
            </a:r>
            <a:r>
              <a:rPr lang="fr-FR" sz="3200" b="1" i="1" cap="none" dirty="0" smtClean="0">
                <a:solidFill>
                  <a:srgbClr val="0070C0"/>
                </a:solidFill>
              </a:rPr>
              <a:t>e nouveaux médicaments pour soulager nos patients</a:t>
            </a:r>
            <a:endParaRPr lang="fr-FR" b="1" i="1" cap="none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34146" y="5068367"/>
            <a:ext cx="7596451" cy="629049"/>
          </a:xfrm>
        </p:spPr>
        <p:txBody>
          <a:bodyPr>
            <a:noAutofit/>
          </a:bodyPr>
          <a:lstStyle/>
          <a:p>
            <a:pPr algn="r"/>
            <a:r>
              <a:rPr lang="fr-FR" sz="2800" i="1" dirty="0" smtClean="0"/>
              <a:t>Gabriel Des Rosiers, R1 (CUMF St-Joseph)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5373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846084"/>
              </p:ext>
            </p:extLst>
          </p:nvPr>
        </p:nvGraphicFramePr>
        <p:xfrm>
          <a:off x="797246" y="245720"/>
          <a:ext cx="11254546" cy="636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22"/>
                <a:gridCol w="932688"/>
                <a:gridCol w="1115568"/>
                <a:gridCol w="786384"/>
                <a:gridCol w="896112"/>
                <a:gridCol w="1042416"/>
                <a:gridCol w="987552"/>
                <a:gridCol w="1060704"/>
                <a:gridCol w="1060704"/>
                <a:gridCol w="969264"/>
                <a:gridCol w="1170432"/>
              </a:tblGrid>
              <a:tr h="15465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Duloxétine</a:t>
                      </a:r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 (2007)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Prégabaline</a:t>
                      </a:r>
                      <a:endParaRPr lang="fr-FR" sz="3200" b="1" spc="-1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3200" b="1" spc="-150" baseline="0" dirty="0" smtClean="0">
                          <a:solidFill>
                            <a:schemeClr val="tx1"/>
                          </a:solidFill>
                        </a:rPr>
                        <a:t>(2009)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Quétiapine</a:t>
                      </a:r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 XR</a:t>
                      </a:r>
                    </a:p>
                    <a:p>
                      <a:pPr algn="ctr"/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(2011)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/>
                </a:tc>
              </a:tr>
              <a:tr h="14840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0070C0"/>
                          </a:solidFill>
                        </a:rPr>
                        <a:t>DUL </a:t>
                      </a:r>
                      <a:r>
                        <a:rPr lang="fr-FR" sz="2400" b="1" spc="-150" baseline="0" dirty="0" smtClean="0">
                          <a:solidFill>
                            <a:srgbClr val="0070C0"/>
                          </a:solidFill>
                        </a:rPr>
                        <a:t>60mg</a:t>
                      </a:r>
                      <a:endParaRPr lang="fr-FR" sz="2400" b="1" spc="-1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DUL 120mg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0070C0"/>
                          </a:solidFill>
                        </a:rPr>
                        <a:t>PGB</a:t>
                      </a:r>
                      <a:endParaRPr lang="fr-FR" sz="2400" b="1" spc="-1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VXR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0070C0"/>
                          </a:solidFill>
                        </a:rPr>
                        <a:t>QXR 150mg</a:t>
                      </a:r>
                      <a:endParaRPr lang="fr-FR" sz="2400" b="1" spc="-1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QXR 300mg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err="1" smtClean="0"/>
                        <a:t>EsCTL</a:t>
                      </a:r>
                      <a:r>
                        <a:rPr lang="fr-FR" sz="2400" b="1" spc="-150" baseline="0" dirty="0" smtClean="0"/>
                        <a:t> </a:t>
                      </a:r>
                      <a:r>
                        <a:rPr lang="fr-FR" sz="2400" b="1" spc="-150" dirty="0" smtClean="0"/>
                        <a:t>10mg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4112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HAM-A total</a:t>
                      </a:r>
                      <a:endParaRPr lang="fr-FR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12,8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-12,5</a:t>
                      </a:r>
                      <a:endParaRPr lang="fr-FR" sz="2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-8,4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-14,5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-12,0</a:t>
                      </a:r>
                      <a:endParaRPr lang="fr-FR" sz="2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-11,7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-13,9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-12,3</a:t>
                      </a:r>
                      <a:endParaRPr lang="fr-FR" sz="2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-12,3</a:t>
                      </a:r>
                      <a:endParaRPr lang="fr-FR" sz="2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-10,72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4112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HAM-A anxiété</a:t>
                      </a:r>
                      <a:endParaRPr lang="fr-FR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7,6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-7,15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-4,5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7,3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-5,9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-5,6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8,16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-7,30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-7,3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-6,07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4112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HAM-A </a:t>
                      </a:r>
                      <a:r>
                        <a:rPr lang="fr-FR" sz="2400" b="1" dirty="0" err="1" smtClean="0"/>
                        <a:t>soma-tique</a:t>
                      </a:r>
                      <a:endParaRPr lang="fr-FR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-5,2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-5,33</a:t>
                      </a:r>
                      <a:endParaRPr lang="fr-FR" sz="2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-3,8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-7,3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-6,1</a:t>
                      </a:r>
                      <a:endParaRPr lang="fr-FR" sz="2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-6,2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-5,78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-5,0</a:t>
                      </a:r>
                      <a:endParaRPr lang="fr-FR" sz="2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-5,0</a:t>
                      </a:r>
                      <a:endParaRPr lang="fr-FR" sz="2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-4,65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987088" y="442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350240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4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00897"/>
              </p:ext>
            </p:extLst>
          </p:nvPr>
        </p:nvGraphicFramePr>
        <p:xfrm>
          <a:off x="877822" y="182880"/>
          <a:ext cx="11155681" cy="641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70"/>
                <a:gridCol w="914400"/>
                <a:gridCol w="1097280"/>
                <a:gridCol w="768096"/>
                <a:gridCol w="896112"/>
                <a:gridCol w="914400"/>
                <a:gridCol w="822960"/>
                <a:gridCol w="1097280"/>
                <a:gridCol w="1104601"/>
                <a:gridCol w="991287"/>
                <a:gridCol w="976495"/>
              </a:tblGrid>
              <a:tr h="1265784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Duloxétine</a:t>
                      </a:r>
                      <a:endParaRPr lang="fr-FR" sz="3200" b="1" spc="-1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(2007)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Prégabaline</a:t>
                      </a:r>
                      <a:r>
                        <a:rPr lang="fr-FR" sz="3200" b="1" spc="-150" baseline="0" dirty="0" smtClean="0">
                          <a:solidFill>
                            <a:schemeClr val="tx1"/>
                          </a:solidFill>
                        </a:rPr>
                        <a:t> (2009)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3200" b="1" spc="-150" dirty="0" err="1" smtClean="0">
                          <a:solidFill>
                            <a:schemeClr val="tx1"/>
                          </a:solidFill>
                        </a:rPr>
                        <a:t>Quétiapine</a:t>
                      </a:r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 XR</a:t>
                      </a:r>
                    </a:p>
                    <a:p>
                      <a:pPr algn="ctr"/>
                      <a:r>
                        <a:rPr lang="fr-FR" sz="3200" b="1" spc="-150" dirty="0" smtClean="0">
                          <a:solidFill>
                            <a:schemeClr val="tx1"/>
                          </a:solidFill>
                        </a:rPr>
                        <a:t>(2011)</a:t>
                      </a:r>
                      <a:endParaRPr lang="fr-FR" sz="3200" b="1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47458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C00000"/>
                          </a:solidFill>
                        </a:rPr>
                        <a:t>DUL </a:t>
                      </a:r>
                      <a:r>
                        <a:rPr lang="fr-FR" sz="2400" b="1" spc="-150" baseline="0" dirty="0" smtClean="0">
                          <a:solidFill>
                            <a:srgbClr val="C00000"/>
                          </a:solidFill>
                        </a:rPr>
                        <a:t>60mg</a:t>
                      </a:r>
                      <a:endParaRPr lang="fr-FR" sz="2400" b="1" spc="-15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DUL 120mg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C00000"/>
                          </a:solidFill>
                        </a:rPr>
                        <a:t>PGB</a:t>
                      </a:r>
                      <a:endParaRPr lang="fr-FR" sz="2400" b="1" spc="-15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VXR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>
                          <a:solidFill>
                            <a:srgbClr val="C00000"/>
                          </a:solidFill>
                        </a:rPr>
                        <a:t>QXR 150mg</a:t>
                      </a:r>
                      <a:endParaRPr lang="fr-FR" sz="2400" b="1" spc="-15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QXR 300mg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err="1" smtClean="0"/>
                        <a:t>EsCTL</a:t>
                      </a:r>
                      <a:r>
                        <a:rPr lang="fr-FR" sz="2400" b="1" spc="-150" baseline="0" dirty="0" smtClean="0"/>
                        <a:t> </a:t>
                      </a:r>
                      <a:r>
                        <a:rPr lang="fr-FR" sz="2400" b="1" spc="-150" dirty="0" smtClean="0"/>
                        <a:t>10mg</a:t>
                      </a:r>
                      <a:endParaRPr lang="fr-FR" sz="2400" b="1" spc="-1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-150" dirty="0" smtClean="0"/>
                        <a:t>PBO</a:t>
                      </a:r>
                      <a:endParaRPr lang="fr-FR" sz="2400" b="1" spc="-1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6462"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0" dirty="0" err="1" smtClean="0"/>
                        <a:t>Xéro-stomie</a:t>
                      </a:r>
                      <a:r>
                        <a:rPr lang="fr-FR" sz="2400" b="1" spc="0" dirty="0" smtClean="0"/>
                        <a:t> (%)</a:t>
                      </a:r>
                      <a:endParaRPr lang="fr-FR" sz="2400" b="1" spc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9,7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17,6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10,7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39,2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46,6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19,1</a:t>
                      </a:r>
                      <a:endParaRPr lang="fr-FR" sz="2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11,7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76462"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0" dirty="0" err="1" smtClean="0"/>
                        <a:t>Somno-lence</a:t>
                      </a:r>
                      <a:r>
                        <a:rPr lang="fr-FR" sz="2400" b="1" spc="0" dirty="0" smtClean="0"/>
                        <a:t> (%)</a:t>
                      </a:r>
                      <a:endParaRPr lang="fr-FR" sz="2400" b="1" spc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4,8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39,2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35,9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15, 8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12,1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76462"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0" dirty="0" smtClean="0"/>
                        <a:t>Nausée (%)</a:t>
                      </a:r>
                      <a:endParaRPr lang="fr-FR" sz="2400" b="1" spc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40,9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41,9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8,8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12,4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25,6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8,6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15,2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18,4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24,9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10,3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76462">
                <a:tc>
                  <a:txBody>
                    <a:bodyPr/>
                    <a:lstStyle/>
                    <a:p>
                      <a:pPr algn="ctr"/>
                      <a:r>
                        <a:rPr lang="fr-FR" sz="2400" b="1" spc="0" dirty="0" smtClean="0"/>
                        <a:t>Céphalée (%)</a:t>
                      </a:r>
                      <a:endParaRPr lang="fr-FR" sz="2400" b="1" spc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17,4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16,0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11,7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13,1</a:t>
                      </a:r>
                      <a:endParaRPr lang="fr-FR" sz="2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25,8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15,9</a:t>
                      </a:r>
                      <a:endParaRPr lang="fr-FR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743075"/>
            <a:ext cx="10194758" cy="47434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3500" b="1" u="sng" dirty="0" smtClean="0">
                <a:solidFill>
                  <a:srgbClr val="0070C0"/>
                </a:solidFill>
              </a:rPr>
              <a:t>EN RÉSUMÉ</a:t>
            </a:r>
            <a:r>
              <a:rPr lang="fr-FR" sz="3500" b="1" dirty="0" smtClean="0">
                <a:solidFill>
                  <a:srgbClr val="0070C0"/>
                </a:solidFill>
              </a:rPr>
              <a:t> </a:t>
            </a:r>
            <a:r>
              <a:rPr lang="fr-FR" sz="35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 smtClean="0"/>
          </a:p>
          <a:p>
            <a:pPr>
              <a:lnSpc>
                <a:spcPct val="100000"/>
              </a:lnSpc>
            </a:pPr>
            <a:r>
              <a:rPr lang="fr-FR" sz="3000" dirty="0" smtClean="0"/>
              <a:t>Molécules non-ISRS </a:t>
            </a:r>
            <a:r>
              <a:rPr lang="fr-FR" sz="3000" b="1" dirty="0" smtClean="0"/>
              <a:t>plus efficaces </a:t>
            </a:r>
            <a:r>
              <a:rPr lang="fr-FR" sz="3000" dirty="0" smtClean="0"/>
              <a:t>que placebo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	</a:t>
            </a:r>
            <a:r>
              <a:rPr lang="fr-FR" sz="2600" dirty="0" smtClean="0"/>
              <a:t>- </a:t>
            </a:r>
            <a:r>
              <a:rPr lang="fr-FR" sz="2600" dirty="0" err="1" smtClean="0"/>
              <a:t>p</a:t>
            </a:r>
            <a:r>
              <a:rPr lang="fr-FR" sz="2600" baseline="-25000" dirty="0" err="1" smtClean="0"/>
              <a:t>value</a:t>
            </a:r>
            <a:r>
              <a:rPr lang="fr-FR" sz="2600" dirty="0" smtClean="0"/>
              <a:t> &lt; 0,05 (statistiquement significatif)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3000" dirty="0" smtClean="0"/>
              <a:t>Nouvelles molécules </a:t>
            </a:r>
            <a:r>
              <a:rPr lang="fr-FR" sz="3000" b="1" dirty="0" smtClean="0"/>
              <a:t>non-inférieures</a:t>
            </a:r>
            <a:r>
              <a:rPr lang="fr-FR" sz="3000" dirty="0" smtClean="0"/>
              <a:t> aux ISRS comparatifs</a:t>
            </a:r>
            <a:endParaRPr lang="fr-FR" sz="3000" dirty="0"/>
          </a:p>
          <a:p>
            <a:pPr>
              <a:lnSpc>
                <a:spcPct val="150000"/>
              </a:lnSpc>
            </a:pPr>
            <a:r>
              <a:rPr lang="fr-FR" sz="3000" b="1" dirty="0" smtClean="0"/>
              <a:t>Posologie modérée</a:t>
            </a:r>
            <a:r>
              <a:rPr lang="fr-FR" sz="3000" dirty="0" smtClean="0"/>
              <a:t>: plus efficace &amp; moins d’effets secondaires</a:t>
            </a:r>
            <a:endParaRPr lang="fr-FR" sz="3000" baseline="30000" dirty="0" smtClean="0"/>
          </a:p>
          <a:p>
            <a:pPr>
              <a:lnSpc>
                <a:spcPct val="150000"/>
              </a:lnSpc>
            </a:pPr>
            <a:r>
              <a:rPr lang="fr-FR" sz="3000" dirty="0" smtClean="0"/>
              <a:t>Effets secondaires nouvelles molécules &gt;&gt; placebo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89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200" y="592328"/>
            <a:ext cx="9601200" cy="1485900"/>
          </a:xfrm>
        </p:spPr>
        <p:txBody>
          <a:bodyPr/>
          <a:lstStyle/>
          <a:p>
            <a:pPr algn="ctr"/>
            <a:r>
              <a:rPr lang="fr-FR" dirty="0"/>
              <a:t>DISCUSSION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0866"/>
              </p:ext>
            </p:extLst>
          </p:nvPr>
        </p:nvGraphicFramePr>
        <p:xfrm>
          <a:off x="1231900" y="1470231"/>
          <a:ext cx="10591800" cy="498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833"/>
                <a:gridCol w="5447967"/>
              </a:tblGrid>
              <a:tr h="709824">
                <a:tc>
                  <a:txBody>
                    <a:bodyPr/>
                    <a:lstStyle/>
                    <a:p>
                      <a:pPr algn="ctr"/>
                      <a:r>
                        <a:rPr lang="fr-FR" sz="3200" u="none" dirty="0" smtClean="0">
                          <a:solidFill>
                            <a:schemeClr val="tx1"/>
                          </a:solidFill>
                        </a:rPr>
                        <a:t>FORCES</a:t>
                      </a:r>
                      <a:endParaRPr lang="fr-F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u="none" dirty="0" smtClean="0">
                          <a:solidFill>
                            <a:schemeClr val="tx1"/>
                          </a:solidFill>
                        </a:rPr>
                        <a:t>LIMITES</a:t>
                      </a:r>
                      <a:endParaRPr lang="fr-FR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7560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Études similaires &amp; comparables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Solidité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des 3 études respectives</a:t>
                      </a:r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Population cible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Études reproductibles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Résultats statistiquement significatifs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 ** </a:t>
                      </a:r>
                      <a:r>
                        <a:rPr lang="fr-FR" sz="2400" i="1" baseline="0" dirty="0" smtClean="0">
                          <a:solidFill>
                            <a:schemeClr val="tx1"/>
                          </a:solidFill>
                        </a:rPr>
                        <a:t>cliniquement significatifs ?</a:t>
                      </a:r>
                      <a:endParaRPr lang="fr-FR" sz="2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Pas de comorbidité inclus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Molécules comparatives ± équivalentes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Biais de sélection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des participants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Biais commercial des auteurs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Études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à très c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ourt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terme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i="1" dirty="0" smtClean="0">
                          <a:solidFill>
                            <a:schemeClr val="tx1"/>
                          </a:solidFill>
                        </a:rPr>
                        <a:t>   ** maladie</a:t>
                      </a:r>
                      <a:r>
                        <a:rPr lang="fr-FR" sz="2400" i="1" baseline="0" dirty="0" smtClean="0">
                          <a:solidFill>
                            <a:schemeClr val="tx1"/>
                          </a:solidFill>
                        </a:rPr>
                        <a:t> à caractère chronique</a:t>
                      </a:r>
                      <a:endParaRPr lang="fr-FR" sz="2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61375"/>
            <a:ext cx="10168128" cy="49068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800" b="1" i="1" dirty="0" smtClean="0">
                <a:solidFill>
                  <a:srgbClr val="C00000"/>
                </a:solidFill>
              </a:rPr>
              <a:t> * Pas de réponse à ma question PICO initiale *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Ne peut conclure quant à la molécule non-ISRS la plus efficace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/>
              <a:t>Efficacité</a:t>
            </a:r>
            <a:r>
              <a:rPr lang="fr-FR" sz="2800" dirty="0" smtClean="0"/>
              <a:t> </a:t>
            </a:r>
            <a:r>
              <a:rPr lang="fr-FR" sz="2800" b="1" dirty="0" smtClean="0"/>
              <a:t>démontrée</a:t>
            </a:r>
            <a:r>
              <a:rPr lang="fr-FR" sz="2800" dirty="0" smtClean="0"/>
              <a:t> </a:t>
            </a:r>
            <a:r>
              <a:rPr lang="fr-FR" sz="2800" b="1" dirty="0" smtClean="0"/>
              <a:t>nouvelles molécules </a:t>
            </a:r>
            <a:r>
              <a:rPr lang="fr-FR" sz="2800" dirty="0" smtClean="0"/>
              <a:t>et reproduite par plusieurs autres études</a:t>
            </a:r>
          </a:p>
          <a:p>
            <a:pPr algn="just">
              <a:lnSpc>
                <a:spcPct val="120000"/>
              </a:lnSpc>
            </a:pPr>
            <a:r>
              <a:rPr lang="fr-FR" sz="2800" b="1" dirty="0" smtClean="0"/>
              <a:t>Méta-analyse (ligne directrice canadienne 2014)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800" dirty="0"/>
              <a:t>	</a:t>
            </a:r>
            <a:r>
              <a:rPr lang="fr-FR" sz="2800" dirty="0" smtClean="0"/>
              <a:t>- utilisation </a:t>
            </a:r>
            <a:r>
              <a:rPr lang="fr-FR" sz="2800" b="1" i="1" dirty="0" err="1" smtClean="0">
                <a:solidFill>
                  <a:srgbClr val="0070C0"/>
                </a:solidFill>
              </a:rPr>
              <a:t>prégabaline</a:t>
            </a:r>
            <a:r>
              <a:rPr lang="fr-FR" sz="2800" dirty="0" smtClean="0">
                <a:solidFill>
                  <a:srgbClr val="0070C0"/>
                </a:solidFill>
              </a:rPr>
              <a:t> &amp; </a:t>
            </a:r>
            <a:r>
              <a:rPr lang="fr-FR" sz="2800" b="1" i="1" dirty="0" err="1" smtClean="0">
                <a:solidFill>
                  <a:srgbClr val="0070C0"/>
                </a:solidFill>
              </a:rPr>
              <a:t>duloxétine</a:t>
            </a:r>
            <a:r>
              <a:rPr lang="fr-FR" sz="2800" dirty="0" smtClean="0">
                <a:solidFill>
                  <a:srgbClr val="0070C0"/>
                </a:solidFill>
              </a:rPr>
              <a:t> en </a:t>
            </a:r>
            <a:r>
              <a:rPr lang="fr-FR" sz="2800" b="1" dirty="0" smtClean="0">
                <a:solidFill>
                  <a:srgbClr val="0070C0"/>
                </a:solidFill>
              </a:rPr>
              <a:t>1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ère</a:t>
            </a:r>
            <a:r>
              <a:rPr lang="fr-FR" sz="2800" b="1" dirty="0" smtClean="0">
                <a:solidFill>
                  <a:srgbClr val="0070C0"/>
                </a:solidFill>
              </a:rPr>
              <a:t> intention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800" dirty="0"/>
              <a:t>	</a:t>
            </a:r>
            <a:r>
              <a:rPr lang="fr-FR" sz="2800" dirty="0" smtClean="0"/>
              <a:t>- utilisation </a:t>
            </a:r>
            <a:r>
              <a:rPr lang="fr-FR" sz="2800" b="1" i="1" dirty="0" err="1" smtClean="0">
                <a:solidFill>
                  <a:srgbClr val="0070C0"/>
                </a:solidFill>
              </a:rPr>
              <a:t>quétiapine</a:t>
            </a:r>
            <a:r>
              <a:rPr lang="fr-FR" sz="2800" b="1" i="1" dirty="0" smtClean="0">
                <a:solidFill>
                  <a:srgbClr val="0070C0"/>
                </a:solidFill>
              </a:rPr>
              <a:t> XR </a:t>
            </a:r>
            <a:r>
              <a:rPr lang="fr-FR" sz="2800" dirty="0" smtClean="0">
                <a:solidFill>
                  <a:srgbClr val="0070C0"/>
                </a:solidFill>
              </a:rPr>
              <a:t>en </a:t>
            </a:r>
            <a:r>
              <a:rPr lang="fr-FR" sz="2800" b="1" dirty="0" smtClean="0">
                <a:solidFill>
                  <a:srgbClr val="0070C0"/>
                </a:solidFill>
              </a:rPr>
              <a:t>2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ième</a:t>
            </a:r>
            <a:r>
              <a:rPr lang="fr-FR" sz="2800" b="1" dirty="0" smtClean="0">
                <a:solidFill>
                  <a:srgbClr val="0070C0"/>
                </a:solidFill>
              </a:rPr>
              <a:t> intention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9720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u="sng" dirty="0" smtClean="0"/>
              <a:t>Mon interprétation</a:t>
            </a:r>
            <a:r>
              <a:rPr lang="fr-FR" sz="2800" b="1" dirty="0" smtClean="0"/>
              <a:t> :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70C0"/>
                </a:solidFill>
              </a:rPr>
              <a:t>Utilité</a:t>
            </a:r>
            <a:r>
              <a:rPr lang="fr-FR" sz="2800" dirty="0" smtClean="0"/>
              <a:t> des </a:t>
            </a:r>
            <a:r>
              <a:rPr lang="fr-FR" sz="2800" b="1" dirty="0" smtClean="0">
                <a:solidFill>
                  <a:srgbClr val="0070C0"/>
                </a:solidFill>
              </a:rPr>
              <a:t>nouvelles molécules </a:t>
            </a:r>
            <a:r>
              <a:rPr lang="fr-FR" sz="2800" dirty="0" smtClean="0">
                <a:solidFill>
                  <a:srgbClr val="0070C0"/>
                </a:solidFill>
              </a:rPr>
              <a:t>en </a:t>
            </a:r>
            <a:r>
              <a:rPr lang="fr-FR" sz="2800" b="1" dirty="0" smtClean="0">
                <a:solidFill>
                  <a:srgbClr val="0070C0"/>
                </a:solidFill>
              </a:rPr>
              <a:t>monothérapie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70C0"/>
                </a:solidFill>
              </a:rPr>
              <a:t>Personnalisation</a:t>
            </a:r>
            <a:r>
              <a:rPr lang="fr-FR" sz="2800" dirty="0" smtClean="0">
                <a:solidFill>
                  <a:srgbClr val="0070C0"/>
                </a:solidFill>
              </a:rPr>
              <a:t> du </a:t>
            </a:r>
            <a:r>
              <a:rPr lang="fr-FR" sz="2800" b="1" dirty="0" smtClean="0">
                <a:solidFill>
                  <a:srgbClr val="0070C0"/>
                </a:solidFill>
              </a:rPr>
              <a:t>traitement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	</a:t>
            </a:r>
            <a:r>
              <a:rPr lang="fr-FR" sz="2800" i="1" dirty="0" smtClean="0"/>
              <a:t>* comorbidité du patient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i="1" dirty="0"/>
              <a:t>	</a:t>
            </a:r>
            <a:r>
              <a:rPr lang="fr-FR" sz="2800" i="1" dirty="0" smtClean="0"/>
              <a:t>* polypharmacie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i="1" dirty="0"/>
              <a:t>	</a:t>
            </a:r>
            <a:r>
              <a:rPr lang="fr-FR" sz="2800" i="1" dirty="0" smtClean="0"/>
              <a:t>* Effets secondaires</a:t>
            </a:r>
            <a:endParaRPr lang="fr-FR" sz="2800" i="1" baseline="30000" dirty="0"/>
          </a:p>
          <a:p>
            <a:pPr>
              <a:lnSpc>
                <a:spcPct val="100000"/>
              </a:lnSpc>
            </a:pPr>
            <a:r>
              <a:rPr lang="fr-FR" sz="2800" b="1" dirty="0" smtClean="0">
                <a:solidFill>
                  <a:srgbClr val="0070C0"/>
                </a:solidFill>
              </a:rPr>
              <a:t>Co-thérapie</a:t>
            </a:r>
            <a:r>
              <a:rPr lang="fr-FR" sz="2800" dirty="0" smtClean="0">
                <a:solidFill>
                  <a:srgbClr val="0070C0"/>
                </a:solidFill>
              </a:rPr>
              <a:t> avec un ISRS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31" y="3335628"/>
            <a:ext cx="1725769" cy="3065172"/>
          </a:xfrm>
          <a:prstGeom prst="can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62" y="3335628"/>
            <a:ext cx="1725769" cy="3065172"/>
          </a:xfrm>
          <a:prstGeom prst="can">
            <a:avLst/>
          </a:prstGeom>
        </p:spPr>
      </p:pic>
    </p:spTree>
    <p:extLst>
      <p:ext uri="{BB962C8B-B14F-4D97-AF65-F5344CB8AC3E}">
        <p14:creationId xmlns:p14="http://schemas.microsoft.com/office/powerpoint/2010/main" val="5464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701800"/>
            <a:ext cx="9601200" cy="452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Pas</a:t>
            </a:r>
            <a:r>
              <a:rPr lang="fr-FR" sz="2800" dirty="0" smtClean="0"/>
              <a:t> de </a:t>
            </a:r>
            <a:r>
              <a:rPr lang="fr-FR" sz="2800" dirty="0" smtClean="0">
                <a:solidFill>
                  <a:srgbClr val="C00000"/>
                </a:solidFill>
              </a:rPr>
              <a:t>supériorité</a:t>
            </a:r>
            <a:r>
              <a:rPr lang="fr-FR" sz="2800" dirty="0" smtClean="0"/>
              <a:t> d’une </a:t>
            </a:r>
            <a:r>
              <a:rPr lang="fr-FR" sz="2800" dirty="0" smtClean="0">
                <a:solidFill>
                  <a:srgbClr val="C00000"/>
                </a:solidFill>
              </a:rPr>
              <a:t>molécule en particulier</a:t>
            </a:r>
          </a:p>
          <a:p>
            <a:pPr marL="0" indent="0" algn="ctr">
              <a:buNone/>
            </a:pPr>
            <a:r>
              <a:rPr lang="fr-FR" sz="2800" u="sng" dirty="0" smtClean="0"/>
              <a:t>MAIS</a:t>
            </a: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0070C0"/>
                </a:solidFill>
              </a:rPr>
              <a:t>Efficacité molécule non-ISRS prouvée en monothérapie</a:t>
            </a:r>
          </a:p>
          <a:p>
            <a:endParaRPr lang="fr-FR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CA" sz="2800" b="1" u="sng" dirty="0" smtClean="0"/>
              <a:t>Pertinence de futures études :</a:t>
            </a:r>
          </a:p>
          <a:p>
            <a:pPr>
              <a:lnSpc>
                <a:spcPct val="100000"/>
              </a:lnSpc>
            </a:pPr>
            <a:r>
              <a:rPr lang="fr-CA" sz="2800" dirty="0" smtClean="0"/>
              <a:t>Incluant comorbidité avec TAG</a:t>
            </a:r>
          </a:p>
          <a:p>
            <a:pPr>
              <a:lnSpc>
                <a:spcPct val="100000"/>
              </a:lnSpc>
            </a:pPr>
            <a:r>
              <a:rPr lang="fr-FR" sz="2800" dirty="0" smtClean="0"/>
              <a:t>Comparaison d’efficacité en combinaison</a:t>
            </a:r>
          </a:p>
          <a:p>
            <a:pPr>
              <a:lnSpc>
                <a:spcPct val="100000"/>
              </a:lnSpc>
            </a:pPr>
            <a:r>
              <a:rPr lang="fr-FR" sz="2800" dirty="0" smtClean="0"/>
              <a:t>Études à plus long terme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58" t="383"/>
          <a:stretch/>
        </p:blipFill>
        <p:spPr>
          <a:xfrm>
            <a:off x="8429625" y="4000500"/>
            <a:ext cx="2743200" cy="22225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6956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REMERCIEMENTS &amp; 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28774"/>
            <a:ext cx="9601200" cy="5086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MERCI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Dre Magali Brousseau-Foley </a:t>
            </a:r>
            <a:r>
              <a:rPr lang="fr-FR" sz="2400" dirty="0" smtClean="0">
                <a:solidFill>
                  <a:srgbClr val="0070C0"/>
                </a:solidFill>
              </a:rPr>
              <a:t>pour tout le support!</a:t>
            </a:r>
          </a:p>
          <a:p>
            <a:r>
              <a:rPr lang="fr-FR" sz="1800" dirty="0" smtClean="0"/>
              <a:t>Institut de la statistique du </a:t>
            </a:r>
            <a:r>
              <a:rPr lang="fr-FR" sz="1800" dirty="0"/>
              <a:t>Q</a:t>
            </a:r>
            <a:r>
              <a:rPr lang="fr-FR" sz="1800" dirty="0" smtClean="0"/>
              <a:t>uébec en santé mentale</a:t>
            </a:r>
          </a:p>
          <a:p>
            <a:r>
              <a:rPr lang="fr-FR" sz="1800" dirty="0" smtClean="0"/>
              <a:t>Institut de santé mentale de Montréal</a:t>
            </a:r>
          </a:p>
          <a:p>
            <a:r>
              <a:rPr lang="fr-FR" sz="1800" dirty="0" smtClean="0"/>
              <a:t>DSM – V &amp; DSM - IV</a:t>
            </a:r>
          </a:p>
          <a:p>
            <a:r>
              <a:rPr lang="fr-FR" sz="1800" dirty="0" err="1"/>
              <a:t>Katzman</a:t>
            </a:r>
            <a:r>
              <a:rPr lang="fr-FR" sz="1800" dirty="0"/>
              <a:t> et al</a:t>
            </a:r>
            <a:r>
              <a:rPr lang="fr-FR" sz="1800" dirty="0" smtClean="0"/>
              <a:t>. </a:t>
            </a:r>
            <a:r>
              <a:rPr lang="fr-FR" sz="1800" b="1" i="1" dirty="0" smtClean="0"/>
              <a:t>Canadian </a:t>
            </a:r>
            <a:r>
              <a:rPr lang="fr-FR" sz="1800" b="1" i="1" dirty="0" err="1"/>
              <a:t>clinical</a:t>
            </a:r>
            <a:r>
              <a:rPr lang="fr-FR" sz="1800" b="1" i="1" dirty="0"/>
              <a:t> practice guidelines for the </a:t>
            </a:r>
            <a:r>
              <a:rPr lang="fr-FR" sz="1800" b="1" i="1" dirty="0" smtClean="0"/>
              <a:t>management </a:t>
            </a:r>
            <a:r>
              <a:rPr lang="fr-FR" sz="1800" b="1" i="1" dirty="0"/>
              <a:t>of </a:t>
            </a:r>
            <a:r>
              <a:rPr lang="fr-FR" sz="1800" b="1" i="1" dirty="0" err="1"/>
              <a:t>anxiety</a:t>
            </a:r>
            <a:r>
              <a:rPr lang="fr-FR" sz="1800" b="1" i="1" dirty="0"/>
              <a:t>, </a:t>
            </a:r>
            <a:r>
              <a:rPr lang="fr-FR" sz="1800" b="1" i="1" dirty="0" err="1"/>
              <a:t>posttraumatic</a:t>
            </a:r>
            <a:r>
              <a:rPr lang="fr-FR" sz="1800" b="1" i="1" dirty="0"/>
              <a:t> stress and </a:t>
            </a:r>
            <a:r>
              <a:rPr lang="fr-FR" sz="1800" b="1" i="1" dirty="0" smtClean="0"/>
              <a:t>obsessive-compulsive </a:t>
            </a:r>
            <a:r>
              <a:rPr lang="fr-FR" sz="1800" b="1" i="1" dirty="0" err="1" smtClean="0"/>
              <a:t>disorders</a:t>
            </a:r>
            <a:r>
              <a:rPr lang="fr-FR" sz="1800" dirty="0" smtClean="0"/>
              <a:t>. </a:t>
            </a:r>
            <a:r>
              <a:rPr lang="fr-FR" sz="1800" dirty="0"/>
              <a:t>BMC </a:t>
            </a:r>
            <a:r>
              <a:rPr lang="fr-FR" sz="1800" dirty="0" err="1"/>
              <a:t>Psychiatry</a:t>
            </a:r>
            <a:r>
              <a:rPr lang="fr-FR" sz="1800" dirty="0"/>
              <a:t> 2014, </a:t>
            </a:r>
            <a:endParaRPr lang="fr-FR" sz="1800" dirty="0" smtClean="0"/>
          </a:p>
          <a:p>
            <a:r>
              <a:rPr lang="fr-FR" sz="1800" dirty="0"/>
              <a:t>James M. Russell, M.D. </a:t>
            </a:r>
            <a:r>
              <a:rPr lang="fr-FR" sz="1800" dirty="0" smtClean="0"/>
              <a:t>et al</a:t>
            </a:r>
            <a:r>
              <a:rPr lang="fr-FR" sz="1800" dirty="0"/>
              <a:t>.</a:t>
            </a:r>
            <a:r>
              <a:rPr lang="fr-FR" sz="1800" dirty="0" smtClean="0"/>
              <a:t> </a:t>
            </a:r>
            <a:r>
              <a:rPr lang="fr-FR" sz="1800" b="1" i="1" dirty="0" err="1" smtClean="0"/>
              <a:t>Efficacy</a:t>
            </a:r>
            <a:r>
              <a:rPr lang="fr-FR" sz="1800" b="1" i="1" dirty="0" smtClean="0"/>
              <a:t> </a:t>
            </a:r>
            <a:r>
              <a:rPr lang="fr-FR" sz="1800" b="1" i="1" dirty="0"/>
              <a:t>of </a:t>
            </a:r>
            <a:r>
              <a:rPr lang="fr-FR" sz="1800" b="1" i="1" dirty="0" err="1"/>
              <a:t>Duloxetine</a:t>
            </a:r>
            <a:r>
              <a:rPr lang="fr-FR" sz="1800" b="1" i="1" dirty="0"/>
              <a:t> for the </a:t>
            </a:r>
            <a:r>
              <a:rPr lang="fr-FR" sz="1800" b="1" i="1" dirty="0" err="1"/>
              <a:t>Treatment</a:t>
            </a:r>
            <a:r>
              <a:rPr lang="fr-FR" sz="1800" b="1" i="1" dirty="0"/>
              <a:t> of </a:t>
            </a:r>
            <a:r>
              <a:rPr lang="fr-FR" sz="1800" b="1" i="1" dirty="0" err="1"/>
              <a:t>Generalized</a:t>
            </a:r>
            <a:r>
              <a:rPr lang="fr-FR" sz="1800" b="1" i="1" dirty="0"/>
              <a:t> </a:t>
            </a:r>
            <a:r>
              <a:rPr lang="fr-FR" sz="1800" b="1" i="1" dirty="0" err="1"/>
              <a:t>Anxiety</a:t>
            </a:r>
            <a:r>
              <a:rPr lang="fr-FR" sz="1800" b="1" i="1" dirty="0"/>
              <a:t> </a:t>
            </a:r>
            <a:r>
              <a:rPr lang="fr-FR" sz="1800" b="1" i="1" dirty="0" err="1"/>
              <a:t>Disorder</a:t>
            </a:r>
            <a:r>
              <a:rPr lang="fr-FR" sz="1800" b="1" i="1" dirty="0"/>
              <a:t>: Implications for </a:t>
            </a:r>
            <a:r>
              <a:rPr lang="fr-FR" sz="1800" b="1" i="1" dirty="0" err="1"/>
              <a:t>Primary</a:t>
            </a:r>
            <a:r>
              <a:rPr lang="fr-FR" sz="1800" b="1" i="1" dirty="0"/>
              <a:t> Care </a:t>
            </a:r>
            <a:r>
              <a:rPr lang="fr-FR" sz="1800" b="1" i="1" dirty="0" err="1" smtClean="0"/>
              <a:t>Physicians</a:t>
            </a:r>
            <a:r>
              <a:rPr lang="fr-FR" sz="1800" dirty="0"/>
              <a:t>.</a:t>
            </a:r>
            <a:r>
              <a:rPr lang="fr-FR" sz="1800" dirty="0" smtClean="0"/>
              <a:t> J clin </a:t>
            </a:r>
            <a:r>
              <a:rPr lang="fr-FR" sz="1800" dirty="0" err="1" smtClean="0"/>
              <a:t>psychiatry</a:t>
            </a:r>
            <a:r>
              <a:rPr lang="fr-FR" sz="1800" dirty="0" smtClean="0"/>
              <a:t>, 2007</a:t>
            </a:r>
          </a:p>
          <a:p>
            <a:r>
              <a:rPr lang="fr-FR" sz="1800" dirty="0" err="1"/>
              <a:t>Borwin</a:t>
            </a:r>
            <a:r>
              <a:rPr lang="fr-FR" sz="1800" dirty="0"/>
              <a:t> </a:t>
            </a:r>
            <a:r>
              <a:rPr lang="fr-FR" sz="1800" dirty="0" err="1" smtClean="0"/>
              <a:t>Bandelowf</a:t>
            </a:r>
            <a:r>
              <a:rPr lang="fr-FR" sz="1800" dirty="0"/>
              <a:t> </a:t>
            </a:r>
            <a:r>
              <a:rPr lang="fr-FR" sz="1800" dirty="0" smtClean="0"/>
              <a:t>et al. </a:t>
            </a:r>
            <a:r>
              <a:rPr lang="fr-FR" sz="1800" b="1" i="1" dirty="0" err="1" smtClean="0"/>
              <a:t>Efficacy</a:t>
            </a:r>
            <a:r>
              <a:rPr lang="fr-FR" sz="1800" b="1" i="1" dirty="0" smtClean="0"/>
              <a:t> </a:t>
            </a:r>
            <a:r>
              <a:rPr lang="fr-FR" sz="1800" b="1" i="1" dirty="0"/>
              <a:t>of </a:t>
            </a:r>
            <a:r>
              <a:rPr lang="fr-FR" sz="1800" b="1" i="1" dirty="0" err="1"/>
              <a:t>pregabalin</a:t>
            </a:r>
            <a:r>
              <a:rPr lang="fr-FR" sz="1800" b="1" i="1" dirty="0"/>
              <a:t> and </a:t>
            </a:r>
            <a:r>
              <a:rPr lang="fr-FR" sz="1800" b="1" i="1" dirty="0" err="1"/>
              <a:t>venlafaxine</a:t>
            </a:r>
            <a:r>
              <a:rPr lang="fr-FR" sz="1800" b="1" i="1" dirty="0"/>
              <a:t>-XR in</a:t>
            </a:r>
            <a:br>
              <a:rPr lang="fr-FR" sz="1800" b="1" i="1" dirty="0"/>
            </a:br>
            <a:r>
              <a:rPr lang="fr-FR" sz="1800" b="1" i="1" dirty="0" err="1"/>
              <a:t>generalized</a:t>
            </a:r>
            <a:r>
              <a:rPr lang="fr-FR" sz="1800" b="1" i="1" dirty="0"/>
              <a:t> </a:t>
            </a:r>
            <a:r>
              <a:rPr lang="fr-FR" sz="1800" b="1" i="1" dirty="0" err="1"/>
              <a:t>anxiety</a:t>
            </a:r>
            <a:r>
              <a:rPr lang="fr-FR" sz="1800" b="1" i="1" dirty="0"/>
              <a:t> </a:t>
            </a:r>
            <a:r>
              <a:rPr lang="fr-FR" sz="1800" b="1" i="1" dirty="0" err="1"/>
              <a:t>disorder</a:t>
            </a:r>
            <a:r>
              <a:rPr lang="fr-FR" sz="1800" b="1" i="1" dirty="0"/>
              <a:t>: </a:t>
            </a:r>
            <a:r>
              <a:rPr lang="fr-FR" sz="1800" b="1" i="1" dirty="0" err="1"/>
              <a:t>results</a:t>
            </a:r>
            <a:r>
              <a:rPr lang="fr-FR" sz="1800" b="1" i="1" dirty="0"/>
              <a:t> of a double-</a:t>
            </a:r>
            <a:r>
              <a:rPr lang="fr-FR" sz="1800" b="1" i="1" dirty="0" err="1"/>
              <a:t>blind</a:t>
            </a:r>
            <a:r>
              <a:rPr lang="fr-FR" sz="1800" b="1" i="1" dirty="0"/>
              <a:t>, placebo-</a:t>
            </a:r>
            <a:r>
              <a:rPr lang="fr-FR" sz="1800" b="1" i="1" dirty="0" err="1"/>
              <a:t>controlled</a:t>
            </a:r>
            <a:r>
              <a:rPr lang="fr-FR" sz="1800" b="1" i="1" dirty="0"/>
              <a:t> 8-week </a:t>
            </a:r>
            <a:r>
              <a:rPr lang="fr-FR" sz="1800" b="1" i="1" dirty="0" smtClean="0"/>
              <a:t>trial. </a:t>
            </a:r>
            <a:r>
              <a:rPr lang="fr-FR" sz="1800" dirty="0" smtClean="0"/>
              <a:t>International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</a:t>
            </a:r>
            <a:r>
              <a:rPr lang="fr-FR" sz="1800" dirty="0" err="1" smtClean="0"/>
              <a:t>psychopharmacology</a:t>
            </a:r>
            <a:r>
              <a:rPr lang="fr-FR" sz="1800" dirty="0" smtClean="0"/>
              <a:t>, 2009</a:t>
            </a:r>
            <a:endParaRPr lang="fr-FR" sz="1800" dirty="0"/>
          </a:p>
          <a:p>
            <a:r>
              <a:rPr lang="fr-FR" sz="1800" dirty="0"/>
              <a:t>Charles </a:t>
            </a:r>
            <a:r>
              <a:rPr lang="fr-FR" sz="1800" dirty="0" err="1"/>
              <a:t>Meridetha</a:t>
            </a:r>
            <a:r>
              <a:rPr lang="fr-FR" sz="1800" dirty="0"/>
              <a:t>, Andrew J. </a:t>
            </a:r>
            <a:r>
              <a:rPr lang="fr-FR" sz="1800" dirty="0" err="1"/>
              <a:t>Cutlerb</a:t>
            </a:r>
            <a:r>
              <a:rPr lang="fr-FR" sz="1800" dirty="0"/>
              <a:t>, </a:t>
            </a:r>
            <a:r>
              <a:rPr lang="fr-FR" sz="1800" dirty="0" err="1"/>
              <a:t>Fahua</a:t>
            </a:r>
            <a:r>
              <a:rPr lang="fr-FR" sz="1800" dirty="0"/>
              <a:t> </a:t>
            </a:r>
            <a:r>
              <a:rPr lang="fr-FR" sz="1800" dirty="0" err="1"/>
              <a:t>Shec</a:t>
            </a:r>
            <a:r>
              <a:rPr lang="fr-FR" sz="1800" dirty="0"/>
              <a:t> and Hans </a:t>
            </a:r>
            <a:r>
              <a:rPr lang="fr-FR" sz="1800" dirty="0" err="1" smtClean="0"/>
              <a:t>Erikssond</a:t>
            </a:r>
            <a:r>
              <a:rPr lang="fr-FR" sz="1800" dirty="0" smtClean="0"/>
              <a:t>. </a:t>
            </a:r>
            <a:r>
              <a:rPr lang="fr-FR" sz="1800" b="1" i="1" dirty="0" err="1" smtClean="0"/>
              <a:t>Efficacy</a:t>
            </a:r>
            <a:r>
              <a:rPr lang="fr-FR" sz="1800" b="1" i="1" dirty="0" smtClean="0"/>
              <a:t> </a:t>
            </a:r>
            <a:r>
              <a:rPr lang="fr-FR" sz="1800" b="1" i="1" dirty="0"/>
              <a:t>and </a:t>
            </a:r>
            <a:r>
              <a:rPr lang="fr-FR" sz="1800" b="1" i="1" dirty="0" err="1"/>
              <a:t>tolerability</a:t>
            </a:r>
            <a:r>
              <a:rPr lang="fr-FR" sz="1800" b="1" i="1" dirty="0"/>
              <a:t> of </a:t>
            </a:r>
            <a:r>
              <a:rPr lang="fr-FR" sz="1800" b="1" i="1" dirty="0" err="1"/>
              <a:t>extended</a:t>
            </a:r>
            <a:r>
              <a:rPr lang="fr-FR" sz="1800" b="1" i="1" dirty="0"/>
              <a:t> release </a:t>
            </a:r>
            <a:r>
              <a:rPr lang="fr-FR" sz="1800" b="1" i="1" dirty="0" err="1"/>
              <a:t>quetiapine</a:t>
            </a:r>
            <a:r>
              <a:rPr lang="fr-FR" sz="1800" b="1" i="1" dirty="0"/>
              <a:t> fumarate </a:t>
            </a:r>
            <a:r>
              <a:rPr lang="fr-FR" sz="1800" b="1" i="1" dirty="0" err="1"/>
              <a:t>monotherapy</a:t>
            </a:r>
            <a:r>
              <a:rPr lang="fr-FR" sz="1800" b="1" i="1" dirty="0"/>
              <a:t> in the acute </a:t>
            </a:r>
            <a:r>
              <a:rPr lang="fr-FR" sz="1800" b="1" i="1" dirty="0" err="1"/>
              <a:t>treatment</a:t>
            </a:r>
            <a:r>
              <a:rPr lang="fr-FR" sz="1800" b="1" i="1" dirty="0"/>
              <a:t> of </a:t>
            </a:r>
            <a:r>
              <a:rPr lang="fr-FR" sz="1800" b="1" i="1" dirty="0" err="1"/>
              <a:t>generalized</a:t>
            </a:r>
            <a:r>
              <a:rPr lang="fr-FR" sz="1800" b="1" i="1" dirty="0"/>
              <a:t> </a:t>
            </a:r>
            <a:r>
              <a:rPr lang="fr-FR" sz="1800" b="1" i="1" dirty="0" err="1"/>
              <a:t>anxiety</a:t>
            </a:r>
            <a:r>
              <a:rPr lang="fr-FR" sz="1800" b="1" i="1" dirty="0"/>
              <a:t> </a:t>
            </a:r>
            <a:r>
              <a:rPr lang="fr-FR" sz="1800" b="1" i="1" dirty="0" err="1"/>
              <a:t>disorder</a:t>
            </a:r>
            <a:r>
              <a:rPr lang="fr-FR" sz="1800" b="1" i="1" dirty="0"/>
              <a:t>: a </a:t>
            </a:r>
            <a:r>
              <a:rPr lang="fr-FR" sz="1800" b="1" i="1" dirty="0" err="1"/>
              <a:t>randomized</a:t>
            </a:r>
            <a:r>
              <a:rPr lang="fr-FR" sz="1800" b="1" i="1" dirty="0"/>
              <a:t>, placebo </a:t>
            </a:r>
            <a:r>
              <a:rPr lang="fr-FR" sz="1800" b="1" i="1" dirty="0" err="1"/>
              <a:t>controlled</a:t>
            </a:r>
            <a:r>
              <a:rPr lang="fr-FR" sz="1800" b="1" i="1" dirty="0"/>
              <a:t> and active-</a:t>
            </a:r>
            <a:r>
              <a:rPr lang="fr-FR" sz="1800" b="1" i="1" dirty="0" err="1"/>
              <a:t>controlled</a:t>
            </a:r>
            <a:r>
              <a:rPr lang="fr-FR" sz="1800" b="1" i="1" dirty="0"/>
              <a:t> </a:t>
            </a:r>
            <a:r>
              <a:rPr lang="fr-FR" sz="1800" b="1" i="1" dirty="0" err="1" smtClean="0"/>
              <a:t>study</a:t>
            </a:r>
            <a:r>
              <a:rPr lang="fr-FR" sz="1800" b="1" i="1" dirty="0" smtClean="0"/>
              <a:t>. </a:t>
            </a:r>
            <a:r>
              <a:rPr lang="fr-FR" sz="1800" dirty="0" smtClean="0"/>
              <a:t>International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</a:t>
            </a:r>
            <a:r>
              <a:rPr lang="fr-FR" sz="1800" dirty="0" err="1" smtClean="0"/>
              <a:t>psychopharmacology</a:t>
            </a:r>
            <a:r>
              <a:rPr lang="fr-FR" sz="1800" dirty="0" smtClean="0"/>
              <a:t>, 2012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433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0"/>
            <a:ext cx="11488614" cy="5542671"/>
          </a:xfrm>
        </p:spPr>
      </p:pic>
      <p:sp>
        <p:nvSpPr>
          <p:cNvPr id="5" name="ZoneTexte 4"/>
          <p:cNvSpPr txBox="1"/>
          <p:nvPr/>
        </p:nvSpPr>
        <p:spPr>
          <a:xfrm>
            <a:off x="1981200" y="5641145"/>
            <a:ext cx="893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AVEZ-VOUS DES PATIENTS SOUFFRANT D’UN TAG? 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QUELS MÉDICAMENTS FONCTIONNENT?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029" y="2286000"/>
            <a:ext cx="10727473" cy="40444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000" b="1" i="1" dirty="0" smtClean="0">
                <a:solidFill>
                  <a:srgbClr val="0070C0"/>
                </a:solidFill>
              </a:rPr>
              <a:t>Quels sont vos patients atteints par cette pathologie ?</a:t>
            </a:r>
          </a:p>
          <a:p>
            <a:pPr marL="0" indent="0" algn="ctr">
              <a:buNone/>
            </a:pPr>
            <a:r>
              <a:rPr lang="fr-FR" sz="3000" b="1" i="1" dirty="0">
                <a:solidFill>
                  <a:srgbClr val="0070C0"/>
                </a:solidFill>
              </a:rPr>
              <a:t>D</a:t>
            </a:r>
            <a:r>
              <a:rPr lang="fr-FR" sz="3000" b="1" i="1" dirty="0" smtClean="0">
                <a:solidFill>
                  <a:srgbClr val="0070C0"/>
                </a:solidFill>
              </a:rPr>
              <a:t>es sous-groupes sont-ils plus à risque ?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b="1" dirty="0" smtClean="0"/>
              <a:t>Démographie ciblée :</a:t>
            </a:r>
          </a:p>
          <a:p>
            <a:r>
              <a:rPr lang="fr-FR" sz="3000" dirty="0" smtClean="0"/>
              <a:t>Prévalence = 3-6 % population   |   9,6% estimé au Québec</a:t>
            </a:r>
          </a:p>
          <a:p>
            <a:r>
              <a:rPr lang="fr-FR" sz="3000" dirty="0" smtClean="0"/>
              <a:t>Principalement caucasien, en </a:t>
            </a:r>
            <a:r>
              <a:rPr lang="fr-CA" sz="3000" dirty="0" smtClean="0"/>
              <a:t>jeune âge (20-65ans)</a:t>
            </a:r>
          </a:p>
          <a:p>
            <a:r>
              <a:rPr lang="fr-CA" sz="3000" dirty="0" smtClean="0"/>
              <a:t>R</a:t>
            </a:r>
            <a:r>
              <a:rPr lang="fr-FR" sz="3000" dirty="0" err="1" smtClean="0"/>
              <a:t>atio</a:t>
            </a:r>
            <a:r>
              <a:rPr lang="fr-FR" sz="3000" dirty="0" smtClean="0"/>
              <a:t> : 2 femmes : 1 homme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6135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920240"/>
            <a:ext cx="9601200" cy="47478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b="1" u="sng" spc="-150" dirty="0" smtClean="0">
                <a:solidFill>
                  <a:srgbClr val="0070C0"/>
                </a:solidFill>
              </a:rPr>
              <a:t>Pertinence du sujet :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P</a:t>
            </a:r>
            <a:r>
              <a:rPr lang="fr-FR" sz="2800" dirty="0" smtClean="0"/>
              <a:t>athologie </a:t>
            </a:r>
            <a:r>
              <a:rPr lang="fr-FR" sz="2800" b="1" i="1" dirty="0"/>
              <a:t>fréquente</a:t>
            </a:r>
            <a:r>
              <a:rPr lang="fr-FR" sz="2800" dirty="0"/>
              <a:t> </a:t>
            </a:r>
            <a:r>
              <a:rPr lang="fr-FR" sz="2800" dirty="0" smtClean="0"/>
              <a:t>&amp;</a:t>
            </a:r>
            <a:endParaRPr lang="fr-FR" sz="28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    principalement </a:t>
            </a:r>
            <a:r>
              <a:rPr lang="fr-FR" sz="2800" b="1" dirty="0" smtClean="0"/>
              <a:t>traitée </a:t>
            </a:r>
            <a:r>
              <a:rPr lang="fr-FR" sz="2800" b="1" dirty="0"/>
              <a:t>en 1</a:t>
            </a:r>
            <a:r>
              <a:rPr lang="fr-FR" sz="2800" b="1" baseline="30000" dirty="0"/>
              <a:t>ère</a:t>
            </a:r>
            <a:r>
              <a:rPr lang="fr-FR" sz="2800" b="1" dirty="0"/>
              <a:t> ligne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800" dirty="0"/>
              <a:t>Comorbidité(s) associée(s)</a:t>
            </a:r>
          </a:p>
          <a:p>
            <a:pPr>
              <a:lnSpc>
                <a:spcPct val="150000"/>
              </a:lnSpc>
            </a:pPr>
            <a:r>
              <a:rPr lang="fr-FR" sz="2800" b="1" i="1" dirty="0"/>
              <a:t>Co</a:t>
            </a:r>
            <a:r>
              <a:rPr lang="fr-CA" sz="2800" b="1" i="1" dirty="0" err="1"/>
              <a:t>ût</a:t>
            </a:r>
            <a:r>
              <a:rPr lang="fr-CA" sz="2800" b="1" i="1" dirty="0"/>
              <a:t> socio-économique </a:t>
            </a:r>
            <a:r>
              <a:rPr lang="fr-CA" sz="2800" dirty="0"/>
              <a:t>important</a:t>
            </a:r>
          </a:p>
          <a:p>
            <a:pPr>
              <a:lnSpc>
                <a:spcPct val="150000"/>
              </a:lnSpc>
            </a:pPr>
            <a:r>
              <a:rPr lang="fr-CA" sz="2800" b="1" i="1" dirty="0"/>
              <a:t>Arsenal thérapeutique </a:t>
            </a:r>
            <a:r>
              <a:rPr lang="fr-CA" sz="2800" dirty="0"/>
              <a:t>en évolution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1313" t="6111" r="-1313" b="6111"/>
          <a:stretch/>
        </p:blipFill>
        <p:spPr>
          <a:xfrm>
            <a:off x="7907996" y="4230978"/>
            <a:ext cx="4064001" cy="22120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" t="479" r="-1313" b="479"/>
          <a:stretch/>
        </p:blipFill>
        <p:spPr>
          <a:xfrm>
            <a:off x="7907995" y="1620835"/>
            <a:ext cx="4064001" cy="24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286000"/>
            <a:ext cx="9423400" cy="403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Question </a:t>
            </a:r>
            <a:r>
              <a:rPr lang="fr-FR" sz="2800" dirty="0" smtClean="0"/>
              <a:t>: </a:t>
            </a:r>
            <a:r>
              <a:rPr lang="fr-FR" sz="2800" i="1" dirty="0" smtClean="0"/>
              <a:t>Quel est la molécule non-ISRS la plus efficace en monothérapie dans le TAG chez l’adulte ?</a:t>
            </a:r>
          </a:p>
          <a:p>
            <a:pPr marL="0" indent="0">
              <a:buNone/>
            </a:pPr>
            <a:endParaRPr lang="fr-FR" sz="2800" i="1" dirty="0" smtClean="0"/>
          </a:p>
          <a:p>
            <a:r>
              <a:rPr lang="fr-FR" sz="2800" b="1" dirty="0" smtClean="0"/>
              <a:t>P</a:t>
            </a:r>
            <a:r>
              <a:rPr lang="fr-FR" sz="2800" dirty="0" smtClean="0"/>
              <a:t> : Adultes </a:t>
            </a:r>
            <a:r>
              <a:rPr lang="fr-CA" sz="2800" dirty="0" smtClean="0"/>
              <a:t>âgé de 18 à 65 ans</a:t>
            </a:r>
            <a:endParaRPr lang="fr-FR" sz="2800" dirty="0" smtClean="0"/>
          </a:p>
          <a:p>
            <a:r>
              <a:rPr lang="fr-FR" sz="2800" b="1" dirty="0" smtClean="0"/>
              <a:t>I</a:t>
            </a:r>
            <a:r>
              <a:rPr lang="fr-FR" sz="2800" dirty="0" smtClean="0"/>
              <a:t> :  Médicament anxiolytique non-ISRS</a:t>
            </a:r>
          </a:p>
          <a:p>
            <a:r>
              <a:rPr lang="fr-FR" sz="2800" b="1" dirty="0" smtClean="0"/>
              <a:t>C</a:t>
            </a:r>
            <a:r>
              <a:rPr lang="fr-FR" sz="2800" dirty="0" smtClean="0"/>
              <a:t> : Placebo et/ou molécule comparative</a:t>
            </a:r>
          </a:p>
          <a:p>
            <a:r>
              <a:rPr lang="fr-FR" sz="2800" b="1" dirty="0" smtClean="0"/>
              <a:t>O</a:t>
            </a:r>
            <a:r>
              <a:rPr lang="fr-FR" sz="2800" dirty="0" smtClean="0"/>
              <a:t> : Réduction des </a:t>
            </a:r>
            <a:r>
              <a:rPr lang="fr-FR" sz="2800" dirty="0" err="1" smtClean="0"/>
              <a:t>sympt</a:t>
            </a:r>
            <a:r>
              <a:rPr lang="fr-CA" sz="2800" dirty="0" err="1" smtClean="0"/>
              <a:t>ômes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635" r="3635"/>
          <a:stretch/>
        </p:blipFill>
        <p:spPr>
          <a:xfrm>
            <a:off x="8235696" y="3723132"/>
            <a:ext cx="2247900" cy="22733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389" y="-16588"/>
            <a:ext cx="5338293" cy="7768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89262" y="781486"/>
            <a:ext cx="380254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 «Médication anxiolytique»</a:t>
            </a:r>
          </a:p>
          <a:p>
            <a:pPr algn="ctr"/>
            <a:r>
              <a:rPr lang="fr-FR" sz="2400" dirty="0" smtClean="0"/>
              <a:t>«Trouble Anxiété Généralisé»</a:t>
            </a:r>
          </a:p>
          <a:p>
            <a:pPr algn="ctr"/>
            <a:r>
              <a:rPr lang="fr-FR" sz="2400" dirty="0" smtClean="0"/>
              <a:t>«</a:t>
            </a:r>
            <a:r>
              <a:rPr lang="fr-FR" sz="2400" dirty="0"/>
              <a:t>T</a:t>
            </a:r>
            <a:r>
              <a:rPr lang="fr-FR" sz="2400" dirty="0" smtClean="0"/>
              <a:t>raitement»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159497" y="2537871"/>
            <a:ext cx="361242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Embase</a:t>
            </a:r>
            <a:r>
              <a:rPr lang="fr-FR" sz="2400" dirty="0" smtClean="0"/>
              <a:t> = 62 résultats</a:t>
            </a:r>
          </a:p>
          <a:p>
            <a:r>
              <a:rPr lang="fr-FR" sz="2400" i="1" dirty="0" err="1" smtClean="0"/>
              <a:t>MedLine</a:t>
            </a:r>
            <a:r>
              <a:rPr lang="fr-FR" sz="2400" dirty="0" smtClean="0"/>
              <a:t> = 199 résultats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159496" y="3964642"/>
            <a:ext cx="361242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10 articles totaux retenus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958157" y="5093328"/>
            <a:ext cx="8015097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3 articles retenus</a:t>
            </a:r>
          </a:p>
          <a:p>
            <a:pPr marL="342900" indent="-342900">
              <a:buAutoNum type="arabicPeriod"/>
            </a:pPr>
            <a:r>
              <a:rPr lang="fr-FR" sz="2400" b="1" dirty="0" err="1" smtClean="0"/>
              <a:t>Duloxétine</a:t>
            </a:r>
            <a:r>
              <a:rPr lang="fr-FR" sz="2400" dirty="0" smtClean="0"/>
              <a:t> </a:t>
            </a:r>
            <a:r>
              <a:rPr lang="fr-FR" sz="2400" i="1" dirty="0" smtClean="0"/>
              <a:t>vs</a:t>
            </a:r>
            <a:r>
              <a:rPr lang="fr-FR" sz="2400" dirty="0" smtClean="0"/>
              <a:t> placebo (2007; n=513)</a:t>
            </a:r>
          </a:p>
          <a:p>
            <a:pPr marL="342900" indent="-342900">
              <a:buAutoNum type="arabicPeriod"/>
            </a:pPr>
            <a:r>
              <a:rPr lang="fr-FR" sz="2400" b="1" dirty="0" err="1" smtClean="0"/>
              <a:t>Quétiapine</a:t>
            </a:r>
            <a:r>
              <a:rPr lang="fr-FR" sz="2400" b="1" dirty="0" smtClean="0"/>
              <a:t> XR </a:t>
            </a:r>
            <a:r>
              <a:rPr lang="fr-FR" sz="2400" i="1" dirty="0" smtClean="0"/>
              <a:t>vs</a:t>
            </a:r>
            <a:r>
              <a:rPr lang="fr-FR" sz="2400" dirty="0" smtClean="0"/>
              <a:t> placebo </a:t>
            </a:r>
            <a:r>
              <a:rPr lang="fr-FR" sz="2400" i="1" dirty="0" smtClean="0"/>
              <a:t>vs</a:t>
            </a:r>
            <a:r>
              <a:rPr lang="fr-FR" sz="2400" dirty="0" smtClean="0"/>
              <a:t> </a:t>
            </a:r>
            <a:r>
              <a:rPr lang="fr-FR" sz="2400" dirty="0" err="1" smtClean="0"/>
              <a:t>escitalopram</a:t>
            </a:r>
            <a:r>
              <a:rPr lang="fr-FR" sz="2400" dirty="0" smtClean="0"/>
              <a:t> (2009 ; n=374)</a:t>
            </a:r>
          </a:p>
          <a:p>
            <a:pPr marL="342900" indent="-342900">
              <a:buAutoNum type="arabicPeriod"/>
            </a:pPr>
            <a:r>
              <a:rPr lang="fr-FR" sz="2400" b="1" dirty="0" err="1" smtClean="0"/>
              <a:t>Prégabaline</a:t>
            </a:r>
            <a:r>
              <a:rPr lang="fr-FR" sz="2400" dirty="0" smtClean="0"/>
              <a:t> </a:t>
            </a:r>
            <a:r>
              <a:rPr lang="fr-FR" sz="2400" i="1" dirty="0" smtClean="0"/>
              <a:t>vs</a:t>
            </a:r>
            <a:r>
              <a:rPr lang="fr-FR" sz="2400" dirty="0" smtClean="0"/>
              <a:t> placebo </a:t>
            </a:r>
            <a:r>
              <a:rPr lang="fr-FR" sz="2400" i="1" dirty="0" smtClean="0"/>
              <a:t>vs</a:t>
            </a:r>
            <a:r>
              <a:rPr lang="fr-FR" sz="2400" dirty="0" smtClean="0"/>
              <a:t> </a:t>
            </a:r>
            <a:r>
              <a:rPr lang="fr-FR" sz="2400" dirty="0" err="1" smtClean="0"/>
              <a:t>Venlafaxine</a:t>
            </a:r>
            <a:r>
              <a:rPr lang="fr-FR" sz="2400" dirty="0" smtClean="0"/>
              <a:t> XR (2011 ; n=854)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53278" y="3251059"/>
            <a:ext cx="2459121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251 articles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éliminés par titre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11177" y="3860313"/>
            <a:ext cx="3471863" cy="1938992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Élimination avec abrégé :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  - 3 méta-analyses</a:t>
            </a:r>
          </a:p>
          <a:p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 - 1 </a:t>
            </a:r>
            <a:r>
              <a:rPr lang="fr-FR" sz="2400" dirty="0" err="1">
                <a:solidFill>
                  <a:srgbClr val="C00000"/>
                </a:solidFill>
              </a:rPr>
              <a:t>R</a:t>
            </a:r>
            <a:r>
              <a:rPr lang="fr-FR" sz="2400" dirty="0" err="1" smtClean="0">
                <a:solidFill>
                  <a:srgbClr val="C00000"/>
                </a:solidFill>
              </a:rPr>
              <a:t>x</a:t>
            </a:r>
            <a:r>
              <a:rPr lang="fr-FR" sz="2400" dirty="0" smtClean="0">
                <a:solidFill>
                  <a:srgbClr val="C00000"/>
                </a:solidFill>
              </a:rPr>
              <a:t> non-approuvé</a:t>
            </a:r>
          </a:p>
          <a:p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 - 1 doublon</a:t>
            </a:r>
          </a:p>
          <a:p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 - 2 «petit échantillon»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5" name="Accolade ouvrante 14"/>
          <p:cNvSpPr/>
          <p:nvPr/>
        </p:nvSpPr>
        <p:spPr>
          <a:xfrm>
            <a:off x="7670476" y="4304108"/>
            <a:ext cx="442670" cy="105140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>
            <a:off x="3547762" y="3141336"/>
            <a:ext cx="541010" cy="1050445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754464" y="4644107"/>
            <a:ext cx="423157" cy="371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5754131" y="3481051"/>
            <a:ext cx="423157" cy="371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5754131" y="2102015"/>
            <a:ext cx="423157" cy="371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ouvrante 20"/>
          <p:cNvSpPr/>
          <p:nvPr/>
        </p:nvSpPr>
        <p:spPr>
          <a:xfrm>
            <a:off x="7891811" y="1616307"/>
            <a:ext cx="540561" cy="133991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634857" y="1501433"/>
            <a:ext cx="2925726" cy="1569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Limites :</a:t>
            </a:r>
          </a:p>
          <a:p>
            <a:r>
              <a:rPr lang="fr-FR" sz="2400" dirty="0" smtClean="0"/>
              <a:t>  - Humains</a:t>
            </a:r>
          </a:p>
          <a:p>
            <a:r>
              <a:rPr lang="fr-FR" sz="2400" dirty="0" smtClean="0"/>
              <a:t>  - 2006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- Anglais/français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65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776222"/>
            <a:ext cx="10442448" cy="522808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8600" b="1" u="sng" dirty="0" smtClean="0"/>
              <a:t>3 études sélectionnées :</a:t>
            </a:r>
          </a:p>
          <a:p>
            <a:pPr marL="0" indent="0">
              <a:buNone/>
            </a:pPr>
            <a:endParaRPr lang="fr-FR" sz="8600" b="1" u="sng" dirty="0" smtClean="0"/>
          </a:p>
          <a:p>
            <a:r>
              <a:rPr lang="fr-FR" sz="8600" dirty="0" smtClean="0"/>
              <a:t>Essai clinique randomisé multicentrique</a:t>
            </a:r>
          </a:p>
          <a:p>
            <a:pPr marL="0" indent="0">
              <a:buNone/>
            </a:pPr>
            <a:r>
              <a:rPr lang="fr-FR" sz="7400" dirty="0"/>
              <a:t>	</a:t>
            </a:r>
            <a:r>
              <a:rPr lang="fr-FR" sz="7400" i="1" dirty="0" smtClean="0"/>
              <a:t>- Pays d’Europe, USA et Canada</a:t>
            </a:r>
          </a:p>
          <a:p>
            <a:r>
              <a:rPr lang="fr-FR" sz="8600" dirty="0" smtClean="0"/>
              <a:t>Double-aveugle avec comparatif (</a:t>
            </a:r>
            <a:r>
              <a:rPr lang="fr-FR" sz="8600" i="1" dirty="0" smtClean="0"/>
              <a:t>placebo et/ou molécule</a:t>
            </a:r>
            <a:r>
              <a:rPr lang="fr-FR" sz="8600" dirty="0" smtClean="0"/>
              <a:t>)</a:t>
            </a:r>
          </a:p>
          <a:p>
            <a:r>
              <a:rPr lang="fr-FR" sz="8600" dirty="0" smtClean="0"/>
              <a:t>Efficacité de la nouvelle molécule sur 8 semaines</a:t>
            </a:r>
          </a:p>
          <a:p>
            <a:r>
              <a:rPr lang="fr-FR" sz="8600" dirty="0" smtClean="0"/>
              <a:t>Intention de traitement, puissance = 80% et </a:t>
            </a:r>
            <a:r>
              <a:rPr lang="fr-FR" sz="8600" dirty="0" err="1" smtClean="0"/>
              <a:t>P</a:t>
            </a:r>
            <a:r>
              <a:rPr lang="fr-FR" sz="8600" baseline="-25000" dirty="0" err="1" smtClean="0"/>
              <a:t>value</a:t>
            </a:r>
            <a:r>
              <a:rPr lang="fr-FR" sz="8600" dirty="0" smtClean="0"/>
              <a:t> &lt; 0,05</a:t>
            </a:r>
          </a:p>
          <a:p>
            <a:r>
              <a:rPr lang="fr-FR" sz="8600" dirty="0" smtClean="0"/>
              <a:t>M</a:t>
            </a:r>
            <a:r>
              <a:rPr lang="fr-CA" sz="8600" dirty="0" err="1" smtClean="0"/>
              <a:t>ême</a:t>
            </a:r>
            <a:r>
              <a:rPr lang="fr-CA" sz="8600" dirty="0" smtClean="0"/>
              <a:t> échelle d’évaluation des symptômes (HAM-A)</a:t>
            </a:r>
          </a:p>
          <a:p>
            <a:r>
              <a:rPr lang="fr-FR" sz="8600" dirty="0"/>
              <a:t>Critères inclusions &amp; exclusions </a:t>
            </a:r>
            <a:r>
              <a:rPr lang="fr-FR" sz="8600" dirty="0" smtClean="0"/>
              <a:t>identiques</a:t>
            </a:r>
            <a:endParaRPr lang="fr-FR" sz="8600" dirty="0"/>
          </a:p>
          <a:p>
            <a:pPr marL="0" indent="0">
              <a:buNone/>
            </a:pPr>
            <a:r>
              <a:rPr lang="fr-FR" sz="7000" dirty="0"/>
              <a:t>	</a:t>
            </a:r>
            <a:r>
              <a:rPr lang="fr-FR" sz="7400" dirty="0"/>
              <a:t>- </a:t>
            </a:r>
            <a:r>
              <a:rPr lang="fr-FR" sz="7400" dirty="0" err="1"/>
              <a:t>co-morbidité</a:t>
            </a:r>
            <a:r>
              <a:rPr lang="fr-FR" sz="7400" dirty="0"/>
              <a:t>(s) psychiatrique, maladie(s) physique(s) sévère(s), 	   	  trouble usage substance(s), période de «</a:t>
            </a:r>
            <a:r>
              <a:rPr lang="fr-FR" sz="7400" dirty="0" err="1"/>
              <a:t>washout</a:t>
            </a:r>
            <a:r>
              <a:rPr lang="fr-FR" sz="7400" dirty="0"/>
              <a:t>» de 28 jours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829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4200"/>
              </p:ext>
            </p:extLst>
          </p:nvPr>
        </p:nvGraphicFramePr>
        <p:xfrm>
          <a:off x="1167384" y="386146"/>
          <a:ext cx="10643615" cy="603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241"/>
                <a:gridCol w="3005726"/>
                <a:gridCol w="2846731"/>
                <a:gridCol w="2830917"/>
              </a:tblGrid>
              <a:tr h="123432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 smtClean="0"/>
                        <a:t>Duloxétine</a:t>
                      </a:r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(2007)</a:t>
                      </a:r>
                      <a:endParaRPr lang="fr-FR" sz="3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 smtClean="0"/>
                        <a:t>Prégabaline</a:t>
                      </a:r>
                      <a:r>
                        <a:rPr lang="fr-FR" sz="3200" b="1" dirty="0" smtClean="0"/>
                        <a:t> (2009)</a:t>
                      </a:r>
                      <a:endParaRPr lang="fr-FR" sz="3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 smtClean="0"/>
                        <a:t>Quétiapine</a:t>
                      </a:r>
                      <a:r>
                        <a:rPr lang="fr-FR" sz="3200" b="1" dirty="0" smtClean="0"/>
                        <a:t> XR (2011)</a:t>
                      </a:r>
                      <a:endParaRPr lang="fr-FR" sz="32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28998">
                <a:tc>
                  <a:txBody>
                    <a:bodyPr/>
                    <a:lstStyle/>
                    <a:p>
                      <a:pPr algn="ctr"/>
                      <a:r>
                        <a:rPr lang="fr-CA" sz="2400" b="1" i="1" dirty="0" smtClean="0"/>
                        <a:t>Âge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44</a:t>
                      </a:r>
                      <a:r>
                        <a:rPr lang="fr-FR" sz="2400" baseline="0" dirty="0" smtClean="0"/>
                        <a:t> ± 12,6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40,7 </a:t>
                      </a:r>
                      <a:r>
                        <a:rPr lang="fr-FR" sz="2400" baseline="0" dirty="0" smtClean="0"/>
                        <a:t>± 11,9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38,5 </a:t>
                      </a:r>
                      <a:r>
                        <a:rPr lang="fr-FR" sz="2400" baseline="0" dirty="0" smtClean="0"/>
                        <a:t>± 12,0</a:t>
                      </a:r>
                      <a:endParaRPr lang="fr-FR" sz="2400" dirty="0"/>
                    </a:p>
                  </a:txBody>
                  <a:tcPr anchor="ctr"/>
                </a:tc>
              </a:tr>
              <a:tr h="884028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Sexe féminin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64 – 72 %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58 – 64 %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58 – 77 %</a:t>
                      </a:r>
                      <a:endParaRPr lang="fr-FR" sz="2400" dirty="0"/>
                    </a:p>
                  </a:txBody>
                  <a:tcPr anchor="ctr"/>
                </a:tc>
              </a:tr>
              <a:tr h="528998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Caucasien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97 – 99%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70 – 72 %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79 – 82 %</a:t>
                      </a:r>
                      <a:endParaRPr lang="fr-FR" sz="2400" dirty="0"/>
                    </a:p>
                  </a:txBody>
                  <a:tcPr anchor="ctr"/>
                </a:tc>
              </a:tr>
              <a:tr h="952196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HAM-A total</a:t>
                      </a:r>
                      <a:r>
                        <a:rPr lang="fr-FR" sz="2400" b="1" i="1" baseline="0" dirty="0" smtClean="0"/>
                        <a:t> </a:t>
                      </a:r>
                      <a:r>
                        <a:rPr lang="fr-FR" sz="2400" b="1" i="1" dirty="0" smtClean="0"/>
                        <a:t>initial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 </a:t>
                      </a:r>
                      <a:r>
                        <a:rPr lang="fr-FR" sz="2400" baseline="0" dirty="0" smtClean="0"/>
                        <a:t>± 7,3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27,3 </a:t>
                      </a:r>
                      <a:r>
                        <a:rPr lang="fr-FR" sz="2400" baseline="0" dirty="0" smtClean="0"/>
                        <a:t>± 0,6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 </a:t>
                      </a:r>
                      <a:r>
                        <a:rPr lang="fr-FR" sz="2400" baseline="0" dirty="0" smtClean="0"/>
                        <a:t>± 4,1</a:t>
                      </a:r>
                      <a:endParaRPr lang="fr-FR" sz="2400" dirty="0"/>
                    </a:p>
                  </a:txBody>
                  <a:tcPr anchor="ctr"/>
                </a:tc>
              </a:tr>
              <a:tr h="952196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HAM-A psychique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14 </a:t>
                      </a:r>
                      <a:r>
                        <a:rPr lang="fr-FR" sz="2400" baseline="0" dirty="0" smtClean="0"/>
                        <a:t>± 3,8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14,2 </a:t>
                      </a:r>
                      <a:r>
                        <a:rPr lang="fr-FR" sz="2400" baseline="0" dirty="0" smtClean="0"/>
                        <a:t>± 0,3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15,5 </a:t>
                      </a:r>
                      <a:r>
                        <a:rPr lang="fr-FR" sz="2400" baseline="0" dirty="0" smtClean="0"/>
                        <a:t>± 2,3</a:t>
                      </a:r>
                      <a:endParaRPr lang="fr-FR" sz="2400" dirty="0"/>
                    </a:p>
                  </a:txBody>
                  <a:tcPr anchor="ctr"/>
                </a:tc>
              </a:tr>
              <a:tr h="952196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HAM-A somatique</a:t>
                      </a:r>
                      <a:endParaRPr lang="fr-FR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11,3 </a:t>
                      </a:r>
                      <a:r>
                        <a:rPr lang="fr-FR" sz="2400" baseline="0" dirty="0" smtClean="0"/>
                        <a:t>± 4,4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13,1 </a:t>
                      </a:r>
                      <a:r>
                        <a:rPr lang="fr-FR" sz="2400" baseline="0" dirty="0" smtClean="0"/>
                        <a:t>± 0,3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10,5 </a:t>
                      </a:r>
                      <a:r>
                        <a:rPr lang="fr-FR" sz="2400" baseline="0" dirty="0" smtClean="0"/>
                        <a:t>± 3,1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Ham</a:t>
            </a:r>
            <a:r>
              <a:rPr lang="fr-FR" dirty="0" smtClean="0"/>
              <a:t>ilton</a:t>
            </a:r>
            <a:r>
              <a:rPr lang="fr-FR" b="1" dirty="0" smtClean="0"/>
              <a:t> </a:t>
            </a:r>
            <a:r>
              <a:rPr lang="fr-FR" b="1" dirty="0" err="1" smtClean="0"/>
              <a:t>A</a:t>
            </a:r>
            <a:r>
              <a:rPr lang="fr-FR" dirty="0" err="1" smtClean="0"/>
              <a:t>nxiety</a:t>
            </a:r>
            <a:r>
              <a:rPr lang="fr-FR" b="1" dirty="0" smtClean="0"/>
              <a:t> </a:t>
            </a:r>
            <a:r>
              <a:rPr lang="fr-FR" dirty="0"/>
              <a:t>R</a:t>
            </a:r>
            <a:r>
              <a:rPr lang="fr-FR" dirty="0" smtClean="0"/>
              <a:t>ating </a:t>
            </a:r>
            <a:r>
              <a:rPr lang="fr-FR" dirty="0" err="1" smtClean="0"/>
              <a:t>Scale</a:t>
            </a:r>
            <a:r>
              <a:rPr lang="fr-FR" dirty="0" smtClean="0"/>
              <a:t> (</a:t>
            </a:r>
            <a:r>
              <a:rPr lang="fr-FR" b="1" dirty="0" smtClean="0"/>
              <a:t>HAM-A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920240"/>
            <a:ext cx="10479024" cy="44256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000" dirty="0" smtClean="0"/>
              <a:t>Échelle surtout utilisée en recherche, mais aussi pour suivi clinique</a:t>
            </a:r>
          </a:p>
          <a:p>
            <a:pPr>
              <a:lnSpc>
                <a:spcPct val="150000"/>
              </a:lnSpc>
            </a:pPr>
            <a:r>
              <a:rPr lang="fr-FR" sz="3000" b="1" dirty="0" smtClean="0"/>
              <a:t>14 paramètres </a:t>
            </a:r>
            <a:r>
              <a:rPr lang="fr-FR" sz="3000" dirty="0" smtClean="0"/>
              <a:t>évalués de </a:t>
            </a:r>
            <a:r>
              <a:rPr lang="fr-FR" sz="3000" b="1" dirty="0" smtClean="0"/>
              <a:t>0 à 4  </a:t>
            </a:r>
            <a:r>
              <a:rPr lang="fr-FR" sz="3000" dirty="0" smtClean="0"/>
              <a:t>(total 56 points)</a:t>
            </a:r>
          </a:p>
          <a:p>
            <a:pPr>
              <a:lnSpc>
                <a:spcPct val="160000"/>
              </a:lnSpc>
            </a:pPr>
            <a:r>
              <a:rPr lang="fr-FR" sz="3000" dirty="0" smtClean="0"/>
              <a:t>Résultat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	</a:t>
            </a:r>
            <a:r>
              <a:rPr lang="fr-FR" sz="3000" dirty="0" smtClean="0"/>
              <a:t>&lt; 17 : léger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 </a:t>
            </a:r>
            <a:r>
              <a:rPr lang="fr-FR" sz="3000" dirty="0" smtClean="0"/>
              <a:t>        18-24 : léger-modéré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 </a:t>
            </a:r>
            <a:r>
              <a:rPr lang="fr-FR" sz="3000" dirty="0" smtClean="0"/>
              <a:t>         25-30 : modéré-sévère</a:t>
            </a:r>
          </a:p>
          <a:p>
            <a:endParaRPr lang="fr-FR" dirty="0" smtClean="0"/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72200" y="3393960"/>
            <a:ext cx="5925312" cy="2677656"/>
          </a:xfrm>
          <a:prstGeom prst="rect">
            <a:avLst/>
          </a:prstGeom>
          <a:solidFill>
            <a:schemeClr val="accent5">
              <a:lumMod val="60000"/>
              <a:lumOff val="40000"/>
              <a:alpha val="4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Anxiété				- Somatique (sensoriel)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Tension/fatigue	- </a:t>
            </a:r>
            <a:r>
              <a:rPr lang="fr-FR" sz="2400" dirty="0" err="1" smtClean="0"/>
              <a:t>Sx</a:t>
            </a:r>
            <a:r>
              <a:rPr lang="fr-FR" sz="2400" dirty="0" smtClean="0"/>
              <a:t> cardiaque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Peur(s)				- </a:t>
            </a:r>
            <a:r>
              <a:rPr lang="fr-FR" sz="2400" dirty="0" err="1" smtClean="0"/>
              <a:t>Sx</a:t>
            </a:r>
            <a:r>
              <a:rPr lang="fr-FR" sz="2400" dirty="0" smtClean="0"/>
              <a:t> respiratoire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Insomnie			- </a:t>
            </a:r>
            <a:r>
              <a:rPr lang="fr-FR" sz="2400" dirty="0" err="1" smtClean="0"/>
              <a:t>Sx</a:t>
            </a:r>
            <a:r>
              <a:rPr lang="fr-FR" sz="2400" dirty="0" smtClean="0"/>
              <a:t> G-I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Concentration		- </a:t>
            </a:r>
            <a:r>
              <a:rPr lang="fr-FR" sz="2400" dirty="0" err="1" smtClean="0"/>
              <a:t>Sx</a:t>
            </a:r>
            <a:r>
              <a:rPr lang="fr-FR" sz="2400" dirty="0" smtClean="0"/>
              <a:t> Urinaire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Anhédonie			- </a:t>
            </a:r>
            <a:r>
              <a:rPr lang="fr-FR" sz="2400" dirty="0" err="1" smtClean="0"/>
              <a:t>Sx</a:t>
            </a:r>
            <a:r>
              <a:rPr lang="fr-FR" sz="2400" dirty="0" smtClean="0"/>
              <a:t> </a:t>
            </a:r>
            <a:r>
              <a:rPr lang="fr-FR" sz="2400" dirty="0" err="1" smtClean="0"/>
              <a:t>dysautonomie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Somatique (</a:t>
            </a:r>
            <a:r>
              <a:rPr lang="fr-FR" sz="2400" dirty="0" err="1" smtClean="0"/>
              <a:t>msk</a:t>
            </a:r>
            <a:r>
              <a:rPr lang="fr-FR" sz="2400" dirty="0" smtClean="0"/>
              <a:t>)	- Comportements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6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ne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Rogner</Template>
  <TotalTime>512</TotalTime>
  <Words>785</Words>
  <Application>Microsoft Office PowerPoint</Application>
  <PresentationFormat>Grand écran</PresentationFormat>
  <Paragraphs>263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Franklin Gothic Book</vt:lpstr>
      <vt:lpstr>Rogner</vt:lpstr>
      <vt:lpstr>COMBATTRE L’ANXIÉTÉ ? De nouveaux médicaments pour soulager nos patients</vt:lpstr>
      <vt:lpstr>Présentation PowerPoint</vt:lpstr>
      <vt:lpstr>INTRODUCTION</vt:lpstr>
      <vt:lpstr>INTRODUCTION</vt:lpstr>
      <vt:lpstr>INTRODUCTION</vt:lpstr>
      <vt:lpstr>MÉTHODOLOGIE</vt:lpstr>
      <vt:lpstr>MÉTHODOLOGIE</vt:lpstr>
      <vt:lpstr>Présentation PowerPoint</vt:lpstr>
      <vt:lpstr>Hamilton Anxiety Rating Scale (HAM-A)</vt:lpstr>
      <vt:lpstr>Présentation PowerPoint</vt:lpstr>
      <vt:lpstr>Présentation PowerPoint</vt:lpstr>
      <vt:lpstr>RÉSULTATS</vt:lpstr>
      <vt:lpstr>DISCUSSION</vt:lpstr>
      <vt:lpstr>DISCUSSION</vt:lpstr>
      <vt:lpstr>DISCUSSION</vt:lpstr>
      <vt:lpstr>CONCLUSION</vt:lpstr>
      <vt:lpstr>REMERCIEMENTS &amp; RÉFÉRENCES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COMBATTRE L’ANXIÉTÉ ? De nouveaux médicamentspour soulager nos patients</dc:title>
  <dc:creator>Desrosiers, Emile</dc:creator>
  <cp:lastModifiedBy>Bouchard Catherine</cp:lastModifiedBy>
  <cp:revision>139</cp:revision>
  <dcterms:created xsi:type="dcterms:W3CDTF">2018-05-17T16:21:41Z</dcterms:created>
  <dcterms:modified xsi:type="dcterms:W3CDTF">2018-05-28T14:03:40Z</dcterms:modified>
</cp:coreProperties>
</file>