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8" r:id="rId4"/>
    <p:sldId id="291" r:id="rId5"/>
    <p:sldId id="268" r:id="rId6"/>
    <p:sldId id="260" r:id="rId7"/>
    <p:sldId id="269" r:id="rId8"/>
    <p:sldId id="275" r:id="rId9"/>
    <p:sldId id="261" r:id="rId10"/>
    <p:sldId id="274" r:id="rId11"/>
    <p:sldId id="281" r:id="rId12"/>
    <p:sldId id="264" r:id="rId13"/>
    <p:sldId id="276" r:id="rId14"/>
    <p:sldId id="282" r:id="rId15"/>
    <p:sldId id="267" r:id="rId16"/>
    <p:sldId id="277" r:id="rId17"/>
    <p:sldId id="283" r:id="rId18"/>
    <p:sldId id="270" r:id="rId19"/>
    <p:sldId id="278" r:id="rId20"/>
    <p:sldId id="284" r:id="rId21"/>
    <p:sldId id="271" r:id="rId22"/>
    <p:sldId id="279" r:id="rId23"/>
    <p:sldId id="285" r:id="rId24"/>
    <p:sldId id="295" r:id="rId25"/>
    <p:sldId id="280" r:id="rId26"/>
    <p:sldId id="286" r:id="rId27"/>
    <p:sldId id="287" r:id="rId28"/>
    <p:sldId id="289" r:id="rId29"/>
    <p:sldId id="290" r:id="rId30"/>
    <p:sldId id="294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09" autoAdjust="0"/>
  </p:normalViewPr>
  <p:slideViewPr>
    <p:cSldViewPr snapToGrid="0" snapToObjects="1">
      <p:cViewPr varScale="1">
        <p:scale>
          <a:sx n="80" d="100"/>
          <a:sy n="80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5A54-B66F-6446-A507-F1A194D9A8F0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D96D-9584-954E-A418-C46764A0F6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1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Crosby </a:t>
            </a:r>
            <a:r>
              <a:rPr lang="mr-IN" dirty="0" smtClean="0"/>
              <a:t>–</a:t>
            </a:r>
            <a:r>
              <a:rPr lang="fr-FR" dirty="0" smtClean="0"/>
              <a:t> janvier 2011: 1</a:t>
            </a:r>
            <a:r>
              <a:rPr lang="fr-FR" baseline="30000" dirty="0" smtClean="0"/>
              <a:t>ère</a:t>
            </a:r>
            <a:r>
              <a:rPr lang="fr-FR" dirty="0" smtClean="0"/>
              <a:t> commotion </a:t>
            </a:r>
            <a:r>
              <a:rPr lang="mr-IN" dirty="0" smtClean="0"/>
              <a:t>–</a:t>
            </a:r>
            <a:r>
              <a:rPr lang="fr-FR" dirty="0" smtClean="0"/>
              <a:t> pas d’arrêt de jeu, prochaine</a:t>
            </a:r>
            <a:r>
              <a:rPr lang="fr-FR" baseline="0" dirty="0" smtClean="0"/>
              <a:t> partie: 2</a:t>
            </a:r>
            <a:r>
              <a:rPr lang="fr-FR" baseline="30000" dirty="0" smtClean="0"/>
              <a:t>e</a:t>
            </a:r>
            <a:r>
              <a:rPr lang="fr-FR" baseline="0" dirty="0" smtClean="0"/>
              <a:t> commotion (4 jours plus tard) </a:t>
            </a:r>
            <a:r>
              <a:rPr lang="mr-IN" baseline="0" dirty="0" smtClean="0"/>
              <a:t>–</a:t>
            </a:r>
            <a:r>
              <a:rPr lang="fr-FR" baseline="0" dirty="0" smtClean="0"/>
              <a:t> sortie pour la saison. 3</a:t>
            </a:r>
            <a:r>
              <a:rPr lang="fr-FR" baseline="30000" dirty="0" smtClean="0"/>
              <a:t>e</a:t>
            </a:r>
            <a:r>
              <a:rPr lang="fr-FR" baseline="0" dirty="0" smtClean="0"/>
              <a:t> commotion 2011-2012, 4</a:t>
            </a:r>
            <a:r>
              <a:rPr lang="fr-FR" baseline="30000" dirty="0" smtClean="0"/>
              <a:t>e</a:t>
            </a:r>
            <a:r>
              <a:rPr lang="fr-FR" baseline="0" dirty="0" smtClean="0"/>
              <a:t> pratique début 2016, 5</a:t>
            </a:r>
            <a:r>
              <a:rPr lang="fr-FR" baseline="30000" dirty="0" smtClean="0"/>
              <a:t>e</a:t>
            </a:r>
            <a:r>
              <a:rPr lang="fr-FR" baseline="0" dirty="0" smtClean="0"/>
              <a:t> durant les séries </a:t>
            </a:r>
          </a:p>
          <a:p>
            <a:r>
              <a:rPr lang="fr-FR" baseline="0" dirty="0" smtClean="0"/>
              <a:t>Encéphalopathie traumatique chronique</a:t>
            </a:r>
          </a:p>
          <a:p>
            <a:r>
              <a:rPr lang="fr-FR" baseline="0" dirty="0" smtClean="0"/>
              <a:t>Pas d’imagerie/fléau invisible </a:t>
            </a:r>
          </a:p>
          <a:p>
            <a:r>
              <a:rPr lang="fr-FR" baseline="0" dirty="0" smtClean="0"/>
              <a:t>Chaque partie supervisé + peut recommander de retirer un joueur du jeu pour une évaluation par le MD de l’équipe 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4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Pédiatre</a:t>
            </a:r>
            <a:r>
              <a:rPr lang="fr-FR" baseline="0" dirty="0" smtClean="0"/>
              <a:t> spécialisé en médecine d’urgence avec un intérêt commotion cérébrale, 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pour enfant du </a:t>
            </a:r>
            <a:r>
              <a:rPr lang="fr-FR" baseline="0" dirty="0" err="1" smtClean="0"/>
              <a:t>Wisconcin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Non-aveugle</a:t>
            </a:r>
            <a:r>
              <a:rPr lang="fr-FR" baseline="0" dirty="0" smtClean="0"/>
              <a:t>: patient se croyait + malade dans le groupe repos strict?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Kinésiologue</a:t>
            </a:r>
            <a:r>
              <a:rPr lang="fr-FR" dirty="0" smtClean="0"/>
              <a:t> avec intérêt dans les commotions cérébrales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Patients: étudiants athlètes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BESS: balance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scoring</a:t>
            </a:r>
            <a:r>
              <a:rPr lang="fr-FR" dirty="0" smtClean="0"/>
              <a:t> system: test pour</a:t>
            </a:r>
            <a:r>
              <a:rPr lang="fr-FR" baseline="0" dirty="0" smtClean="0"/>
              <a:t> vérifier instabilité posturale</a:t>
            </a:r>
          </a:p>
          <a:p>
            <a:r>
              <a:rPr lang="fr-FR" baseline="0" dirty="0" smtClean="0"/>
              <a:t>SAC: </a:t>
            </a:r>
            <a:r>
              <a:rPr lang="fr-FR" baseline="0" dirty="0" err="1" smtClean="0"/>
              <a:t>standardized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assessment</a:t>
            </a:r>
            <a:r>
              <a:rPr lang="fr-FR" baseline="0" dirty="0" smtClean="0"/>
              <a:t> of concussion; test de dépistage surtout utilisé durant les parties sur les ‘’</a:t>
            </a:r>
            <a:r>
              <a:rPr lang="fr-FR" baseline="0" dirty="0" err="1" smtClean="0"/>
              <a:t>sidelines</a:t>
            </a:r>
            <a:r>
              <a:rPr lang="fr-FR" baseline="0" dirty="0" smtClean="0"/>
              <a:t>’’ durant les parties de sports (tests diverses fonctions cognitives)</a:t>
            </a:r>
          </a:p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Pédiatre dont la plupart</a:t>
            </a:r>
            <a:r>
              <a:rPr lang="fr-FR" baseline="0" dirty="0" smtClean="0"/>
              <a:t> des livres sont sur l’entrainement à la propreté, consultant pour </a:t>
            </a:r>
            <a:r>
              <a:rPr lang="fr-FR" baseline="0" dirty="0" err="1" smtClean="0"/>
              <a:t>ImPact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Pédiatre</a:t>
            </a:r>
            <a:r>
              <a:rPr lang="fr-FR" baseline="0" dirty="0" smtClean="0"/>
              <a:t> spécialisé en médecine sportive à l’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pour enfant de </a:t>
            </a:r>
            <a:r>
              <a:rPr lang="fr-FR" baseline="0" dirty="0" err="1" smtClean="0"/>
              <a:t>philadelphie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Plus gros nombre de patients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CDC </a:t>
            </a:r>
            <a:r>
              <a:rPr lang="mr-IN" dirty="0" smtClean="0"/>
              <a:t>–</a:t>
            </a:r>
            <a:r>
              <a:rPr lang="fr-FR" dirty="0" smtClean="0"/>
              <a:t> feuille de retour au travail/école (anglais)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77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seconde convention internationale sur les commotions dans le sport à Prague</a:t>
            </a:r>
            <a:r>
              <a:rPr lang="fr-CA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CA" dirty="0" smtClean="0">
                <a:effectLst/>
                <a:latin typeface="Lucida Grande"/>
                <a:ea typeface="Lucida Grande"/>
                <a:cs typeface="Lucida Grande"/>
              </a:rPr>
              <a:t>= crise énergétique</a:t>
            </a:r>
            <a:r>
              <a:rPr lang="fr-CA" baseline="0" dirty="0" smtClean="0">
                <a:effectLst/>
                <a:latin typeface="Lucida Grande"/>
                <a:ea typeface="Lucida Grande"/>
                <a:cs typeface="Lucida Grande"/>
              </a:rPr>
              <a:t> (pas assez de glucose pour la demande) = vulnérabilité post-commotion = incapacité de répondre adéquatement  à une deuxième injure = déficits de plus longue durée</a:t>
            </a:r>
            <a:endParaRPr lang="fr-CA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2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restriction sur</a:t>
            </a:r>
            <a:r>
              <a:rPr lang="fr-FR" baseline="0" dirty="0" smtClean="0"/>
              <a:t> les dates de publications ou sur l’âge/sévérité des </a:t>
            </a:r>
            <a:r>
              <a:rPr lang="fr-FR" baseline="0" dirty="0" err="1" smtClean="0"/>
              <a:t>TCCs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8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PCSS: importance d’avoir un niveau de base! (migraine, fatigue chronique, etc.) / subjectivité,</a:t>
            </a:r>
            <a:r>
              <a:rPr lang="fr-FR" baseline="0" dirty="0" smtClean="0"/>
              <a:t> variabilité 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Impact: se</a:t>
            </a:r>
            <a:r>
              <a:rPr lang="fr-FR" baseline="0" dirty="0" smtClean="0"/>
              <a:t> proclame comme étant le + utilisé et l’outils de prise en charge de commotion le + validé scientifiquement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Utilisé dans la NHL, NFL et NBA. Importance d’avoir un test de base.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67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Repos cognitif et physique: pas d’école, pas de devoirs, pas</a:t>
            </a:r>
            <a:r>
              <a:rPr lang="fr-FR" baseline="0" dirty="0" smtClean="0"/>
              <a:t> de sortie à l’extérieur, pas de téléphone ou ordinateur, diminution de la TV, pas d’activités physiques avec sueur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Difficile à croire que des jeunes de 14 à 23 ans ont passé 1 semaine sans rien faire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Pédiatre</a:t>
            </a:r>
            <a:r>
              <a:rPr lang="fr-FR" baseline="0" dirty="0" smtClean="0"/>
              <a:t> spécialisé en médecine sportive à l’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pour enfant de </a:t>
            </a:r>
            <a:r>
              <a:rPr lang="fr-FR" baseline="0" dirty="0" err="1" smtClean="0"/>
              <a:t>philadelphie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Collins: un des fondateurs de programme </a:t>
            </a:r>
            <a:r>
              <a:rPr lang="fr-FR" baseline="0" dirty="0" err="1" smtClean="0"/>
              <a:t>ImPACT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Les patients s’</a:t>
            </a:r>
            <a:r>
              <a:rPr lang="fr-FR" baseline="0" dirty="0" err="1" smtClean="0"/>
              <a:t>autoclassaient</a:t>
            </a:r>
            <a:r>
              <a:rPr lang="fr-FR" baseline="0" dirty="0" smtClean="0"/>
              <a:t> dans un journal quotidien sur l’intensité de l’activité cognitive </a:t>
            </a:r>
          </a:p>
          <a:p>
            <a:r>
              <a:rPr lang="fr-FR" baseline="0" dirty="0" smtClean="0"/>
              <a:t>Groupe ont été divisé de façon rétrospective par la suite </a:t>
            </a:r>
          </a:p>
          <a:p>
            <a:r>
              <a:rPr lang="fr-FR" baseline="0" dirty="0" smtClean="0"/>
              <a:t>Impact n’a pas été utilisé!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D96D-9584-954E-A418-C46764A0F6C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oncussion-and-mild-traumatic-brain-injury?source=search_result&amp;search=mild%20TBI&amp;selectedTitle=1~15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8522" y="4624667"/>
            <a:ext cx="6940678" cy="937931"/>
          </a:xfrm>
        </p:spPr>
        <p:txBody>
          <a:bodyPr>
            <a:normAutofit/>
          </a:bodyPr>
          <a:lstStyle/>
          <a:p>
            <a:r>
              <a:rPr lang="fr-FR" dirty="0"/>
              <a:t>Le repos </a:t>
            </a:r>
            <a:r>
              <a:rPr lang="fr-FR" dirty="0" smtClean="0"/>
              <a:t>cognitif et physique post</a:t>
            </a:r>
            <a:r>
              <a:rPr lang="fr-FR" dirty="0"/>
              <a:t>-</a:t>
            </a:r>
            <a:r>
              <a:rPr lang="fr-FR" dirty="0" smtClean="0"/>
              <a:t>TCCL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65316" y="5090978"/>
            <a:ext cx="4073884" cy="748553"/>
          </a:xfrm>
        </p:spPr>
        <p:txBody>
          <a:bodyPr>
            <a:normAutofit fontScale="92500"/>
          </a:bodyPr>
          <a:lstStyle/>
          <a:p>
            <a:pPr marL="0" lvl="1" algn="l">
              <a:spcBef>
                <a:spcPts val="300"/>
              </a:spcBef>
              <a:buClr>
                <a:schemeClr val="accent1"/>
              </a:buClr>
            </a:pPr>
            <a:r>
              <a:rPr lang="fr-FR" sz="3600" dirty="0" smtClean="0"/>
              <a:t>La durée optimale?</a:t>
            </a:r>
          </a:p>
          <a:p>
            <a:pPr marL="0" lvl="1" algn="l">
              <a:spcBef>
                <a:spcPts val="300"/>
              </a:spcBef>
              <a:buClr>
                <a:schemeClr val="accent1"/>
              </a:buClr>
            </a:pPr>
            <a:endParaRPr lang="fr-FR" sz="3600" dirty="0"/>
          </a:p>
        </p:txBody>
      </p:sp>
      <p:pic>
        <p:nvPicPr>
          <p:cNvPr id="4" name="Image 3" descr="Capture d’écran 2017-05-20 à 17.24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9" y="943112"/>
            <a:ext cx="4115521" cy="3093409"/>
          </a:xfrm>
          <a:prstGeom prst="rect">
            <a:avLst/>
          </a:prstGeom>
        </p:spPr>
      </p:pic>
      <p:pic>
        <p:nvPicPr>
          <p:cNvPr id="5" name="Image 4" descr="Capture d’écran 2017-05-20 à 17.35.1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/>
        </p:blipFill>
        <p:spPr>
          <a:xfrm>
            <a:off x="6927157" y="2534916"/>
            <a:ext cx="1773735" cy="163992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626215" y="5834723"/>
            <a:ext cx="5923797" cy="7843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smtClean="0"/>
              <a:t>Daniel Laperrière, R1 UMF St-Eustache</a:t>
            </a:r>
          </a:p>
          <a:p>
            <a:pPr algn="r"/>
            <a:r>
              <a:rPr lang="fr-FR" dirty="0" smtClean="0"/>
              <a:t>24 mai 2017 </a:t>
            </a:r>
            <a:endParaRPr lang="fr-FR" b="1" dirty="0"/>
          </a:p>
        </p:txBody>
      </p:sp>
      <p:pic>
        <p:nvPicPr>
          <p:cNvPr id="7" name="Image 6" descr="Capture d’écran 2017-05-22 à 09.22.4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7358"/>
          <a:stretch/>
        </p:blipFill>
        <p:spPr>
          <a:xfrm>
            <a:off x="4765316" y="389820"/>
            <a:ext cx="1760275" cy="17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#1:</a:t>
            </a:r>
            <a:br>
              <a:rPr lang="fr-FR" dirty="0" smtClean="0"/>
            </a:br>
            <a:r>
              <a:rPr lang="en-US" sz="1800" i="1" dirty="0"/>
              <a:t>Efficacy of Immediate and Delayed Cognitive and Physical Rest for Treatment of Sports-Related Concussion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u="sng" dirty="0">
                <a:solidFill>
                  <a:schemeClr val="dk1"/>
                </a:solidFill>
              </a:rPr>
              <a:t>Résultats:</a:t>
            </a:r>
          </a:p>
          <a:p>
            <a:pPr lvl="1"/>
            <a:r>
              <a:rPr lang="fr-CA" sz="2400" dirty="0">
                <a:solidFill>
                  <a:schemeClr val="dk1"/>
                </a:solidFill>
              </a:rPr>
              <a:t>Performance significativement augmentée pour </a:t>
            </a:r>
            <a:r>
              <a:rPr lang="fr-CA" sz="2400" dirty="0" err="1">
                <a:solidFill>
                  <a:schemeClr val="dk1"/>
                </a:solidFill>
              </a:rPr>
              <a:t>l’ImPACT</a:t>
            </a:r>
            <a:r>
              <a:rPr lang="fr-CA" sz="2400" dirty="0">
                <a:solidFill>
                  <a:schemeClr val="dk1"/>
                </a:solidFill>
              </a:rPr>
              <a:t> </a:t>
            </a:r>
            <a:r>
              <a:rPr lang="fr-CA" sz="2400" dirty="0" smtClean="0">
                <a:solidFill>
                  <a:schemeClr val="dk1"/>
                </a:solidFill>
              </a:rPr>
              <a:t>et diminution </a:t>
            </a:r>
            <a:r>
              <a:rPr lang="fr-CA" sz="2400" dirty="0">
                <a:solidFill>
                  <a:schemeClr val="dk1"/>
                </a:solidFill>
              </a:rPr>
              <a:t>des symptômes rapportés </a:t>
            </a:r>
            <a:r>
              <a:rPr lang="fr-CA" sz="2400" dirty="0" smtClean="0">
                <a:solidFill>
                  <a:schemeClr val="dk1"/>
                </a:solidFill>
              </a:rPr>
              <a:t>suite au repos </a:t>
            </a:r>
            <a:r>
              <a:rPr lang="fr-CA" sz="2400" dirty="0">
                <a:solidFill>
                  <a:schemeClr val="dk1"/>
                </a:solidFill>
              </a:rPr>
              <a:t>cognitif et physique, sans regard au temps entre la commotion et le début du repos cognitif (1-7, 8-30, 31+ jours) </a:t>
            </a:r>
          </a:p>
          <a:p>
            <a:pPr marL="0" indent="0">
              <a:buNone/>
            </a:pPr>
            <a:endParaRPr lang="fr-CA" dirty="0">
              <a:solidFill>
                <a:schemeClr val="dk1"/>
              </a:solidFill>
            </a:endParaRPr>
          </a:p>
          <a:p>
            <a:pPr lvl="1"/>
            <a:endParaRPr lang="fr-FR" dirty="0"/>
          </a:p>
          <a:p>
            <a:pPr lvl="1"/>
            <a:endParaRPr lang="fr-CA" u="sng" dirty="0" smtClean="0"/>
          </a:p>
          <a:p>
            <a:pPr lvl="1"/>
            <a:endParaRPr lang="fr-CA" u="sng" dirty="0" smtClean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1708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#1:</a:t>
            </a:r>
            <a:br>
              <a:rPr lang="fr-FR" dirty="0" smtClean="0"/>
            </a:br>
            <a:r>
              <a:rPr lang="en-US" sz="1800" i="1" dirty="0"/>
              <a:t>Efficacy of Immediate and Delayed Cognitive and Physical Rest for Treatment of Sports-Related Concussion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u="sng" dirty="0" smtClean="0">
                <a:solidFill>
                  <a:schemeClr val="dk1"/>
                </a:solidFill>
              </a:rPr>
              <a:t>Force </a:t>
            </a:r>
            <a:r>
              <a:rPr lang="fr-CA" u="sng" dirty="0">
                <a:solidFill>
                  <a:schemeClr val="dk1"/>
                </a:solidFill>
              </a:rPr>
              <a:t>principale</a:t>
            </a:r>
          </a:p>
          <a:p>
            <a:pPr lvl="1"/>
            <a:r>
              <a:rPr lang="fr-CA" sz="2000" dirty="0">
                <a:solidFill>
                  <a:schemeClr val="dk1"/>
                </a:solidFill>
              </a:rPr>
              <a:t>1ère étude qui </a:t>
            </a:r>
            <a:r>
              <a:rPr lang="fr-CA" sz="2000" dirty="0" smtClean="0">
                <a:solidFill>
                  <a:schemeClr val="dk1"/>
                </a:solidFill>
              </a:rPr>
              <a:t>documente l’effet du repos cognitif </a:t>
            </a:r>
          </a:p>
          <a:p>
            <a:r>
              <a:rPr lang="fr-CA" u="sng" dirty="0" smtClean="0">
                <a:solidFill>
                  <a:schemeClr val="dk1"/>
                </a:solidFill>
              </a:rPr>
              <a:t>Faiblesses</a:t>
            </a:r>
          </a:p>
          <a:p>
            <a:pPr lvl="1"/>
            <a:r>
              <a:rPr lang="fr-CA" sz="2000" dirty="0" smtClean="0">
                <a:solidFill>
                  <a:schemeClr val="dk1"/>
                </a:solidFill>
              </a:rPr>
              <a:t>Absence de groupe contrôle (sans repos cognitif)</a:t>
            </a:r>
          </a:p>
          <a:p>
            <a:pPr lvl="1"/>
            <a:r>
              <a:rPr lang="fr-CA" sz="2000" dirty="0" smtClean="0">
                <a:solidFill>
                  <a:schemeClr val="dk1"/>
                </a:solidFill>
              </a:rPr>
              <a:t>Symptômes de la présentation initiale non-inclus dans les caractéristiques des groupes (groupes hétérogènes?)</a:t>
            </a:r>
          </a:p>
          <a:p>
            <a:pPr lvl="1"/>
            <a:r>
              <a:rPr lang="fr-CA" sz="2000" dirty="0" smtClean="0">
                <a:solidFill>
                  <a:schemeClr val="dk1"/>
                </a:solidFill>
              </a:rPr>
              <a:t>Absence de journaux de bords </a:t>
            </a:r>
          </a:p>
          <a:p>
            <a:pPr lvl="1"/>
            <a:endParaRPr lang="fr-CA" dirty="0">
              <a:solidFill>
                <a:schemeClr val="dk1"/>
              </a:solidFill>
            </a:endParaRPr>
          </a:p>
          <a:p>
            <a:pPr lvl="1"/>
            <a:endParaRPr lang="fr-FR" dirty="0"/>
          </a:p>
          <a:p>
            <a:pPr lvl="1"/>
            <a:endParaRPr lang="fr-CA" u="sng" dirty="0" smtClean="0"/>
          </a:p>
          <a:p>
            <a:pPr lvl="1"/>
            <a:endParaRPr lang="fr-CA" u="sng" dirty="0" smtClean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025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#2:</a:t>
            </a:r>
            <a:br>
              <a:rPr lang="fr-FR" dirty="0" smtClean="0"/>
            </a:br>
            <a:r>
              <a:rPr lang="en-US" sz="1800" i="1" dirty="0"/>
              <a:t>Effect of Cognitive Activity Level on Duration of Post-</a:t>
            </a:r>
            <a:r>
              <a:rPr lang="fr-CA" sz="1800" dirty="0"/>
              <a:t/>
            </a:r>
            <a:br>
              <a:rPr lang="fr-CA" sz="1800" dirty="0"/>
            </a:br>
            <a:r>
              <a:rPr lang="fr-FR" sz="1800" i="1" dirty="0"/>
              <a:t>Concussion </a:t>
            </a:r>
            <a:r>
              <a:rPr lang="fr-FR" sz="1800" i="1" dirty="0" err="1"/>
              <a:t>Symptoms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Revue, date</a:t>
            </a:r>
            <a:r>
              <a:rPr lang="fr-FR" dirty="0" smtClean="0"/>
              <a:t>: </a:t>
            </a:r>
            <a:r>
              <a:rPr lang="fr-FR" i="1" dirty="0" err="1" smtClean="0"/>
              <a:t>Pediatrics</a:t>
            </a:r>
            <a:r>
              <a:rPr lang="fr-FR" dirty="0" smtClean="0"/>
              <a:t>, février 2014</a:t>
            </a:r>
          </a:p>
          <a:p>
            <a:r>
              <a:rPr lang="fr-FR" u="sng" dirty="0" smtClean="0"/>
              <a:t>Auteurs</a:t>
            </a:r>
            <a:r>
              <a:rPr lang="fr-FR" dirty="0" smtClean="0"/>
              <a:t>: </a:t>
            </a:r>
            <a:r>
              <a:rPr lang="en-US" b="1" dirty="0"/>
              <a:t>Naomi J. Brown</a:t>
            </a:r>
            <a:r>
              <a:rPr lang="en-US" dirty="0"/>
              <a:t>, </a:t>
            </a:r>
            <a:r>
              <a:rPr lang="en-US" dirty="0" smtClean="0"/>
              <a:t>Rebekah </a:t>
            </a:r>
            <a:r>
              <a:rPr lang="en-US" dirty="0"/>
              <a:t>C. </a:t>
            </a:r>
            <a:r>
              <a:rPr lang="en-US" dirty="0" err="1" smtClean="0"/>
              <a:t>Mannix</a:t>
            </a:r>
            <a:r>
              <a:rPr lang="en-US" dirty="0" smtClean="0"/>
              <a:t>, </a:t>
            </a:r>
            <a:r>
              <a:rPr lang="en-US" u="sng" dirty="0"/>
              <a:t>Michael W. </a:t>
            </a:r>
            <a:r>
              <a:rPr lang="en-US" u="sng" dirty="0" smtClean="0"/>
              <a:t>Collins</a:t>
            </a:r>
            <a:r>
              <a:rPr lang="fr-CA" u="sng" dirty="0" smtClean="0"/>
              <a:t> </a:t>
            </a:r>
            <a:r>
              <a:rPr lang="fr-CA" dirty="0" smtClean="0"/>
              <a:t>et al. </a:t>
            </a:r>
            <a:r>
              <a:rPr lang="en-US" dirty="0" smtClean="0"/>
              <a:t> </a:t>
            </a:r>
            <a:endParaRPr lang="fr-CA" dirty="0"/>
          </a:p>
          <a:p>
            <a:r>
              <a:rPr lang="fr-FR" u="sng" dirty="0" smtClean="0"/>
              <a:t>Devis</a:t>
            </a:r>
            <a:r>
              <a:rPr lang="fr-FR" dirty="0" smtClean="0"/>
              <a:t>: étude de cohorte </a:t>
            </a:r>
            <a:r>
              <a:rPr lang="fr-FR" b="1" dirty="0" smtClean="0">
                <a:solidFill>
                  <a:schemeClr val="accent1"/>
                </a:solidFill>
              </a:rPr>
              <a:t>prospective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/>
              <a:t>unicentrique</a:t>
            </a:r>
            <a:endParaRPr lang="fr-FR" dirty="0" smtClean="0"/>
          </a:p>
          <a:p>
            <a:r>
              <a:rPr lang="fr-FR" u="sng" dirty="0"/>
              <a:t>Participants</a:t>
            </a:r>
            <a:r>
              <a:rPr lang="fr-FR" dirty="0"/>
              <a:t>: </a:t>
            </a:r>
            <a:r>
              <a:rPr lang="fr-CA" b="1" dirty="0">
                <a:solidFill>
                  <a:srgbClr val="2C7C9F"/>
                </a:solidFill>
              </a:rPr>
              <a:t>335</a:t>
            </a:r>
            <a:r>
              <a:rPr lang="fr-CA" dirty="0">
                <a:solidFill>
                  <a:srgbClr val="2C7C9F"/>
                </a:solidFill>
              </a:rPr>
              <a:t> </a:t>
            </a:r>
            <a:r>
              <a:rPr lang="fr-CA" b="1" dirty="0">
                <a:solidFill>
                  <a:srgbClr val="2C7C9F"/>
                </a:solidFill>
              </a:rPr>
              <a:t>patients</a:t>
            </a:r>
            <a:r>
              <a:rPr lang="fr-CA" dirty="0"/>
              <a:t>, âgés entre 8-23 ans </a:t>
            </a:r>
            <a:endParaRPr lang="fr-FR" dirty="0"/>
          </a:p>
          <a:p>
            <a:r>
              <a:rPr lang="fr-FR" u="sng" dirty="0" smtClean="0"/>
              <a:t>But</a:t>
            </a:r>
            <a:r>
              <a:rPr lang="fr-FR" dirty="0" smtClean="0"/>
              <a:t>: </a:t>
            </a:r>
            <a:r>
              <a:rPr lang="fr-CA" dirty="0" smtClean="0"/>
              <a:t>Comparer l’effet </a:t>
            </a:r>
            <a:r>
              <a:rPr lang="fr-CA" dirty="0"/>
              <a:t>indépendant de l’activité cognitive sur la durée des symptômes de commotion </a:t>
            </a:r>
            <a:r>
              <a:rPr lang="fr-CA" dirty="0" smtClean="0"/>
              <a:t>(selon le PCSS)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7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#2:</a:t>
            </a:r>
            <a:br>
              <a:rPr lang="fr-FR" dirty="0" smtClean="0"/>
            </a:br>
            <a:r>
              <a:rPr lang="en-US" sz="1800" i="1" dirty="0"/>
              <a:t>Effect of Cognitive Activity Level on Duration of Post-</a:t>
            </a:r>
            <a:r>
              <a:rPr lang="fr-CA" sz="1800" dirty="0"/>
              <a:t/>
            </a:r>
            <a:br>
              <a:rPr lang="fr-CA" sz="1800" dirty="0"/>
            </a:br>
            <a:r>
              <a:rPr lang="fr-FR" sz="1800" i="1" dirty="0"/>
              <a:t>Concussion </a:t>
            </a:r>
            <a:r>
              <a:rPr lang="fr-FR" sz="1800" i="1" dirty="0" err="1"/>
              <a:t>Symptoms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u="sng" dirty="0">
                <a:solidFill>
                  <a:schemeClr val="dk1"/>
                </a:solidFill>
              </a:rPr>
              <a:t>Résultats</a:t>
            </a:r>
            <a:r>
              <a:rPr lang="fr-CA" u="sng" dirty="0" smtClean="0">
                <a:solidFill>
                  <a:schemeClr val="dk1"/>
                </a:solidFill>
              </a:rPr>
              <a:t>:</a:t>
            </a:r>
          </a:p>
          <a:p>
            <a:pPr lvl="1"/>
            <a:r>
              <a:rPr lang="fr-CA" sz="2000" dirty="0" smtClean="0">
                <a:solidFill>
                  <a:schemeClr val="dk1"/>
                </a:solidFill>
              </a:rPr>
              <a:t>Les </a:t>
            </a:r>
            <a:r>
              <a:rPr lang="fr-CA" sz="2000" dirty="0">
                <a:solidFill>
                  <a:schemeClr val="dk1"/>
                </a:solidFill>
              </a:rPr>
              <a:t>patients se situant dans le quartile le plus élevé au niveau des activités cognitives (</a:t>
            </a:r>
            <a:r>
              <a:rPr lang="fr-CA" sz="2000" i="1" dirty="0">
                <a:solidFill>
                  <a:schemeClr val="dk1"/>
                </a:solidFill>
              </a:rPr>
              <a:t>cognitive </a:t>
            </a:r>
            <a:r>
              <a:rPr lang="fr-CA" sz="2000" i="1" dirty="0" err="1">
                <a:solidFill>
                  <a:schemeClr val="dk1"/>
                </a:solidFill>
              </a:rPr>
              <a:t>activity</a:t>
            </a:r>
            <a:r>
              <a:rPr lang="fr-CA" sz="2000" i="1" dirty="0">
                <a:solidFill>
                  <a:schemeClr val="dk1"/>
                </a:solidFill>
              </a:rPr>
              <a:t> </a:t>
            </a:r>
            <a:r>
              <a:rPr lang="fr-CA" sz="2000" i="1" dirty="0" err="1">
                <a:solidFill>
                  <a:schemeClr val="dk1"/>
                </a:solidFill>
              </a:rPr>
              <a:t>days</a:t>
            </a:r>
            <a:r>
              <a:rPr lang="fr-CA" sz="2000" dirty="0">
                <a:solidFill>
                  <a:schemeClr val="dk1"/>
                </a:solidFill>
              </a:rPr>
              <a:t>) prenaient statistiquement plus de temps à récupérer que ceux dans les 3 premiers quartiles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Capture d’écran 2017-05-22 à 15.09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08" y="3718705"/>
            <a:ext cx="4104782" cy="29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#2:</a:t>
            </a:r>
            <a:br>
              <a:rPr lang="fr-FR" dirty="0" smtClean="0"/>
            </a:br>
            <a:r>
              <a:rPr lang="en-US" sz="1800" i="1" dirty="0"/>
              <a:t>Effect of Cognitive Activity Level on Duration of Post-</a:t>
            </a:r>
            <a:r>
              <a:rPr lang="fr-CA" sz="1800" dirty="0"/>
              <a:t/>
            </a:r>
            <a:br>
              <a:rPr lang="fr-CA" sz="1800" dirty="0"/>
            </a:br>
            <a:r>
              <a:rPr lang="fr-FR" sz="1800" i="1" dirty="0"/>
              <a:t>Concussion </a:t>
            </a:r>
            <a:r>
              <a:rPr lang="fr-FR" sz="1800" i="1" dirty="0" err="1"/>
              <a:t>Symptoms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u="sng" dirty="0" smtClean="0">
                <a:solidFill>
                  <a:schemeClr val="dk1"/>
                </a:solidFill>
              </a:rPr>
              <a:t>Forces principales</a:t>
            </a:r>
            <a:endParaRPr lang="fr-CA" sz="1800" u="sng" dirty="0">
              <a:solidFill>
                <a:schemeClr val="dk1"/>
              </a:solidFill>
            </a:endParaRPr>
          </a:p>
          <a:p>
            <a:pPr lvl="1"/>
            <a:r>
              <a:rPr lang="fr-CA" dirty="0">
                <a:solidFill>
                  <a:schemeClr val="dk1"/>
                </a:solidFill>
              </a:rPr>
              <a:t>1ère étude </a:t>
            </a:r>
            <a:r>
              <a:rPr lang="fr-CA" dirty="0" smtClean="0">
                <a:solidFill>
                  <a:schemeClr val="dk1"/>
                </a:solidFill>
              </a:rPr>
              <a:t>prospective sur le sujet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Nombre de participants le + élevé </a:t>
            </a:r>
            <a:endParaRPr lang="fr-CA" dirty="0">
              <a:solidFill>
                <a:schemeClr val="dk1"/>
              </a:solidFill>
            </a:endParaRPr>
          </a:p>
          <a:p>
            <a:r>
              <a:rPr lang="fr-CA" u="sng" dirty="0">
                <a:solidFill>
                  <a:schemeClr val="dk1"/>
                </a:solidFill>
              </a:rPr>
              <a:t>Faiblesse </a:t>
            </a:r>
            <a:r>
              <a:rPr lang="fr-CA" u="sng" dirty="0" smtClean="0">
                <a:solidFill>
                  <a:schemeClr val="dk1"/>
                </a:solidFill>
              </a:rPr>
              <a:t>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Patients rapportaient leurs activités cognitives à chaque visite (intervalle?) </a:t>
            </a:r>
            <a:endParaRPr lang="fr-CA" dirty="0">
              <a:solidFill>
                <a:schemeClr val="dk1"/>
              </a:solidFill>
            </a:endParaRPr>
          </a:p>
          <a:p>
            <a:pPr lvl="1"/>
            <a:r>
              <a:rPr lang="fr-CA" dirty="0">
                <a:solidFill>
                  <a:schemeClr val="dk1"/>
                </a:solidFill>
              </a:rPr>
              <a:t>Absence </a:t>
            </a:r>
            <a:r>
              <a:rPr lang="fr-CA" dirty="0" smtClean="0">
                <a:solidFill>
                  <a:schemeClr val="dk1"/>
                </a:solidFill>
              </a:rPr>
              <a:t>de tests </a:t>
            </a:r>
            <a:r>
              <a:rPr lang="fr-CA" dirty="0" err="1" smtClean="0">
                <a:solidFill>
                  <a:schemeClr val="dk1"/>
                </a:solidFill>
              </a:rPr>
              <a:t>neuro-cognitifs</a:t>
            </a:r>
            <a:r>
              <a:rPr lang="fr-CA" dirty="0" smtClean="0">
                <a:solidFill>
                  <a:schemeClr val="dk1"/>
                </a:solidFill>
              </a:rPr>
              <a:t> comparatifs 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Impossibilité de savoir si les groupes sont comparables</a:t>
            </a:r>
            <a:r>
              <a:rPr lang="mr-IN" dirty="0" smtClean="0">
                <a:solidFill>
                  <a:schemeClr val="dk1"/>
                </a:solidFill>
              </a:rPr>
              <a:t>…</a:t>
            </a:r>
            <a:endParaRPr lang="fr-CA" dirty="0">
              <a:solidFill>
                <a:schemeClr val="dk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#3:</a:t>
            </a:r>
            <a:br>
              <a:rPr lang="fr-FR" dirty="0" smtClean="0"/>
            </a:br>
            <a:r>
              <a:rPr lang="en-US" sz="1800" i="1" dirty="0"/>
              <a:t>Benefits of Strict Rest After Acute Concussion: A Randomized Controlled Trial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Revue, date</a:t>
            </a:r>
            <a:r>
              <a:rPr lang="fr-FR" dirty="0" smtClean="0"/>
              <a:t>: </a:t>
            </a:r>
            <a:r>
              <a:rPr lang="fr-FR" i="1" dirty="0" err="1" smtClean="0"/>
              <a:t>Pediatrics</a:t>
            </a:r>
            <a:r>
              <a:rPr lang="fr-FR" dirty="0" smtClean="0"/>
              <a:t>, février 2015</a:t>
            </a:r>
          </a:p>
          <a:p>
            <a:r>
              <a:rPr lang="fr-FR" u="sng" dirty="0" smtClean="0"/>
              <a:t>Auteurs</a:t>
            </a:r>
            <a:r>
              <a:rPr lang="fr-FR" dirty="0" smtClean="0"/>
              <a:t>: </a:t>
            </a:r>
            <a:r>
              <a:rPr lang="en-US" b="1" dirty="0" smtClean="0"/>
              <a:t>Danny </a:t>
            </a:r>
            <a:r>
              <a:rPr lang="en-US" b="1" dirty="0"/>
              <a:t>George Thomas</a:t>
            </a:r>
            <a:r>
              <a:rPr lang="en-US" dirty="0" smtClean="0"/>
              <a:t>, Jennifer </a:t>
            </a:r>
            <a:r>
              <a:rPr lang="en-US" dirty="0"/>
              <a:t>N. </a:t>
            </a:r>
            <a:r>
              <a:rPr lang="en-US" dirty="0" smtClean="0"/>
              <a:t>Apps et al. </a:t>
            </a:r>
            <a:endParaRPr lang="en-US" dirty="0"/>
          </a:p>
          <a:p>
            <a:r>
              <a:rPr lang="fr-FR" u="sng" dirty="0" smtClean="0"/>
              <a:t>Devis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2C7C9F"/>
                </a:solidFill>
              </a:rPr>
              <a:t>essai randomisé contrôlé</a:t>
            </a:r>
            <a:r>
              <a:rPr lang="fr-FR" dirty="0" smtClean="0"/>
              <a:t>, sans insu  </a:t>
            </a:r>
          </a:p>
          <a:p>
            <a:r>
              <a:rPr lang="fr-FR" u="sng" dirty="0" smtClean="0"/>
              <a:t>Participants:</a:t>
            </a:r>
            <a:r>
              <a:rPr lang="fr-FR" dirty="0" smtClean="0"/>
              <a:t> </a:t>
            </a:r>
            <a:r>
              <a:rPr lang="fr-CA" dirty="0" smtClean="0"/>
              <a:t>99 </a:t>
            </a:r>
            <a:r>
              <a:rPr lang="fr-CA" dirty="0"/>
              <a:t>patients, âgés entre 11-22 </a:t>
            </a:r>
            <a:r>
              <a:rPr lang="fr-CA" dirty="0" smtClean="0"/>
              <a:t>ans</a:t>
            </a:r>
          </a:p>
          <a:p>
            <a:pPr lvl="1"/>
            <a:r>
              <a:rPr lang="fr-CA" dirty="0" smtClean="0"/>
              <a:t>Analysé</a:t>
            </a:r>
            <a:r>
              <a:rPr lang="fr-CA" dirty="0"/>
              <a:t> : 88 (11 perte au suivi)</a:t>
            </a:r>
          </a:p>
          <a:p>
            <a:r>
              <a:rPr lang="fr-FR" u="sng" dirty="0" smtClean="0"/>
              <a:t>But</a:t>
            </a:r>
            <a:r>
              <a:rPr lang="fr-FR" dirty="0" smtClean="0"/>
              <a:t>: </a:t>
            </a:r>
            <a:r>
              <a:rPr lang="fr-CA" dirty="0" smtClean="0"/>
              <a:t>comparaison entre 5 jours de repos strict vs recommandations usuelles sur la diminution des symptômes post-commotionnels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9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#3: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Benefits of Strict Rest After Acute Concussion: A Randomized Controlled Trial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u="sng" dirty="0">
                <a:solidFill>
                  <a:schemeClr val="dk1"/>
                </a:solidFill>
              </a:rPr>
              <a:t>Résultats</a:t>
            </a:r>
            <a:r>
              <a:rPr lang="fr-CA" sz="1800" u="sng" dirty="0" smtClean="0">
                <a:solidFill>
                  <a:schemeClr val="dk1"/>
                </a:solidFill>
              </a:rPr>
              <a:t>:</a:t>
            </a:r>
          </a:p>
          <a:p>
            <a:pPr lvl="1"/>
            <a:r>
              <a:rPr lang="fr-CA" dirty="0">
                <a:solidFill>
                  <a:schemeClr val="dk1"/>
                </a:solidFill>
              </a:rPr>
              <a:t>Le groupe repos strict a rapporté un score PCSS total supérieur à la fin du suivi de 10 </a:t>
            </a:r>
            <a:r>
              <a:rPr lang="fr-CA" dirty="0" smtClean="0">
                <a:solidFill>
                  <a:schemeClr val="dk1"/>
                </a:solidFill>
              </a:rPr>
              <a:t>jours (</a:t>
            </a:r>
            <a:r>
              <a:rPr lang="fr-CA" dirty="0">
                <a:solidFill>
                  <a:schemeClr val="dk1"/>
                </a:solidFill>
              </a:rPr>
              <a:t>187.9 vs 131.9, p&lt;.03</a:t>
            </a:r>
            <a:r>
              <a:rPr lang="fr-CA" dirty="0" smtClean="0">
                <a:solidFill>
                  <a:schemeClr val="dk1"/>
                </a:solidFill>
              </a:rPr>
              <a:t>)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Il </a:t>
            </a:r>
            <a:r>
              <a:rPr lang="fr-CA" dirty="0">
                <a:solidFill>
                  <a:schemeClr val="dk1"/>
                </a:solidFill>
              </a:rPr>
              <a:t>n’y avait pas de différence significative au niveau des </a:t>
            </a:r>
            <a:r>
              <a:rPr lang="fr-CA" dirty="0" smtClean="0">
                <a:solidFill>
                  <a:schemeClr val="dk1"/>
                </a:solidFill>
              </a:rPr>
              <a:t>tests </a:t>
            </a:r>
            <a:r>
              <a:rPr lang="fr-CA" dirty="0" err="1">
                <a:solidFill>
                  <a:schemeClr val="dk1"/>
                </a:solidFill>
              </a:rPr>
              <a:t>neuro-</a:t>
            </a:r>
            <a:r>
              <a:rPr lang="fr-CA" dirty="0" err="1" smtClean="0">
                <a:solidFill>
                  <a:schemeClr val="dk1"/>
                </a:solidFill>
              </a:rPr>
              <a:t>cognitifs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smtClean="0">
                <a:solidFill>
                  <a:schemeClr val="dk1"/>
                </a:solidFill>
              </a:rPr>
              <a:t>sauf pour le Symbol Digit </a:t>
            </a:r>
            <a:r>
              <a:rPr lang="fr-CA" dirty="0" err="1" smtClean="0">
                <a:solidFill>
                  <a:schemeClr val="dk1"/>
                </a:solidFill>
              </a:rPr>
              <a:t>Modalities</a:t>
            </a:r>
            <a:r>
              <a:rPr lang="fr-CA" dirty="0" smtClean="0">
                <a:solidFill>
                  <a:schemeClr val="dk1"/>
                </a:solidFill>
              </a:rPr>
              <a:t> Test</a:t>
            </a:r>
            <a:endParaRPr lang="fr-CA" dirty="0">
              <a:solidFill>
                <a:schemeClr val="dk1"/>
              </a:solidFill>
            </a:endParaRPr>
          </a:p>
          <a:p>
            <a:pPr lvl="2"/>
            <a:r>
              <a:rPr lang="fr-CA" dirty="0" smtClean="0">
                <a:solidFill>
                  <a:schemeClr val="dk1"/>
                </a:solidFill>
              </a:rPr>
              <a:t>Le </a:t>
            </a:r>
            <a:r>
              <a:rPr lang="fr-CA" dirty="0">
                <a:solidFill>
                  <a:schemeClr val="dk1"/>
                </a:solidFill>
              </a:rPr>
              <a:t>groupe repos strict a mieux performé au jour 3 (59.9 [C] vs 67.6 [I], p&lt;.01) et pire au jour 10 (71.5 [C] vs. 67.6 [I], p=.04) 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Patients </a:t>
            </a:r>
            <a:r>
              <a:rPr lang="en-US" dirty="0">
                <a:solidFill>
                  <a:schemeClr val="dk1"/>
                </a:solidFill>
              </a:rPr>
              <a:t>avec </a:t>
            </a:r>
            <a:r>
              <a:rPr lang="en-US" dirty="0" err="1">
                <a:solidFill>
                  <a:schemeClr val="dk1"/>
                </a:solidFill>
              </a:rPr>
              <a:t>signes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immédiats</a:t>
            </a:r>
            <a:r>
              <a:rPr lang="en-US" dirty="0">
                <a:solidFill>
                  <a:schemeClr val="dk1"/>
                </a:solidFill>
              </a:rPr>
              <a:t> de commotion </a:t>
            </a:r>
            <a:r>
              <a:rPr lang="en-US" dirty="0" err="1">
                <a:solidFill>
                  <a:schemeClr val="dk1"/>
                </a:solidFill>
              </a:rPr>
              <a:t>à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l’urgence</a:t>
            </a:r>
            <a:r>
              <a:rPr lang="en-US" dirty="0">
                <a:solidFill>
                  <a:schemeClr val="dk1"/>
                </a:solidFill>
              </a:rPr>
              <a:t> (PDC, </a:t>
            </a:r>
            <a:r>
              <a:rPr lang="en-US" dirty="0" err="1">
                <a:solidFill>
                  <a:schemeClr val="dk1"/>
                </a:solidFill>
              </a:rPr>
              <a:t>amnésie</a:t>
            </a:r>
            <a:r>
              <a:rPr lang="en-US" dirty="0">
                <a:solidFill>
                  <a:schemeClr val="dk1"/>
                </a:solidFill>
              </a:rPr>
              <a:t>, confusion) </a:t>
            </a:r>
            <a:r>
              <a:rPr lang="en-US" dirty="0" err="1">
                <a:solidFill>
                  <a:schemeClr val="dk1"/>
                </a:solidFill>
              </a:rPr>
              <a:t>avaient</a:t>
            </a:r>
            <a:r>
              <a:rPr lang="en-US" dirty="0">
                <a:solidFill>
                  <a:schemeClr val="dk1"/>
                </a:solidFill>
              </a:rPr>
              <a:t> PCSS </a:t>
            </a:r>
            <a:r>
              <a:rPr lang="en-US" dirty="0" err="1">
                <a:solidFill>
                  <a:schemeClr val="dk1"/>
                </a:solidFill>
              </a:rPr>
              <a:t>à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tendance</a:t>
            </a:r>
            <a:r>
              <a:rPr lang="en-US" dirty="0">
                <a:solidFill>
                  <a:schemeClr val="dk1"/>
                </a:solidFill>
              </a:rPr>
              <a:t> plus </a:t>
            </a:r>
            <a:r>
              <a:rPr lang="en-US" dirty="0" err="1">
                <a:solidFill>
                  <a:schemeClr val="dk1"/>
                </a:solidFill>
              </a:rPr>
              <a:t>basse</a:t>
            </a:r>
            <a:r>
              <a:rPr lang="en-US" dirty="0">
                <a:solidFill>
                  <a:schemeClr val="dk1"/>
                </a:solidFill>
              </a:rPr>
              <a:t> au J10 </a:t>
            </a:r>
            <a:r>
              <a:rPr lang="en-US" dirty="0" err="1">
                <a:solidFill>
                  <a:schemeClr val="dk1"/>
                </a:solidFill>
              </a:rPr>
              <a:t>lorsque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randomnisés</a:t>
            </a:r>
            <a:r>
              <a:rPr lang="en-US" dirty="0">
                <a:solidFill>
                  <a:schemeClr val="dk1"/>
                </a:solidFill>
              </a:rPr>
              <a:t> au </a:t>
            </a:r>
            <a:r>
              <a:rPr lang="en-US" dirty="0" err="1">
                <a:solidFill>
                  <a:schemeClr val="dk1"/>
                </a:solidFill>
              </a:rPr>
              <a:t>groupe</a:t>
            </a:r>
            <a:r>
              <a:rPr lang="en-US" dirty="0">
                <a:solidFill>
                  <a:schemeClr val="dk1"/>
                </a:solidFill>
              </a:rPr>
              <a:t> strict (11 </a:t>
            </a:r>
            <a:r>
              <a:rPr lang="en-US" dirty="0" err="1">
                <a:solidFill>
                  <a:schemeClr val="dk1"/>
                </a:solidFill>
              </a:rPr>
              <a:t>vs</a:t>
            </a:r>
            <a:r>
              <a:rPr lang="en-US" dirty="0">
                <a:solidFill>
                  <a:schemeClr val="dk1"/>
                </a:solidFill>
              </a:rPr>
              <a:t> 14,6, p = 0,22).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5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#3: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Benefits of Strict Rest After Acute Concussion: A Randomized Controlled Trial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u="sng" dirty="0" smtClean="0">
                <a:solidFill>
                  <a:schemeClr val="dk1"/>
                </a:solidFill>
              </a:rPr>
              <a:t>Force 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1er ERC sur le sujet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Utilisation d’un journal des </a:t>
            </a:r>
            <a:r>
              <a:rPr lang="fr-CA" dirty="0" err="1" smtClean="0">
                <a:solidFill>
                  <a:schemeClr val="dk1"/>
                </a:solidFill>
              </a:rPr>
              <a:t>Sx</a:t>
            </a:r>
            <a:r>
              <a:rPr lang="fr-CA" dirty="0" smtClean="0">
                <a:solidFill>
                  <a:schemeClr val="dk1"/>
                </a:solidFill>
              </a:rPr>
              <a:t> + activités (physiques et cognitives) rempli de façon quotidienne</a:t>
            </a:r>
            <a:endParaRPr lang="fr-CA" dirty="0">
              <a:solidFill>
                <a:schemeClr val="dk1"/>
              </a:solidFill>
            </a:endParaRPr>
          </a:p>
          <a:p>
            <a:r>
              <a:rPr lang="fr-CA" sz="1800" u="sng" dirty="0" smtClean="0">
                <a:solidFill>
                  <a:schemeClr val="dk1"/>
                </a:solidFill>
              </a:rPr>
              <a:t>Faiblesse 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Non-aveugle 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Groupe ‘’repos strict’’ + atteint (PCSS + élevé, + CT-scan demandé)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Court suivi (seulement 10 jours)</a:t>
            </a:r>
          </a:p>
          <a:p>
            <a:pPr lvl="1"/>
            <a:endParaRPr lang="fr-CA" u="sng" dirty="0">
              <a:solidFill>
                <a:schemeClr val="dk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#4:</a:t>
            </a:r>
            <a:br>
              <a:rPr lang="fr-FR" dirty="0" smtClean="0"/>
            </a:br>
            <a:r>
              <a:rPr lang="en-US" sz="1800" i="1" dirty="0"/>
              <a:t>Acute Cognitive and Physical Rest May Not Improve Concussion Recovery Time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Revue, date</a:t>
            </a:r>
            <a:r>
              <a:rPr lang="fr-FR" dirty="0" smtClean="0"/>
              <a:t>: </a:t>
            </a:r>
            <a:r>
              <a:rPr lang="en-US" i="1" dirty="0"/>
              <a:t>Journal of Head Trauma Rehabilitation</a:t>
            </a:r>
            <a:r>
              <a:rPr lang="en-US" dirty="0"/>
              <a:t>, </a:t>
            </a:r>
            <a:r>
              <a:rPr lang="en-US" dirty="0" err="1"/>
              <a:t>août</a:t>
            </a:r>
            <a:r>
              <a:rPr lang="en-US" dirty="0"/>
              <a:t> 2016</a:t>
            </a:r>
            <a:r>
              <a:rPr lang="fr-CA" dirty="0"/>
              <a:t> </a:t>
            </a:r>
            <a:endParaRPr lang="fr-CA" dirty="0" smtClean="0"/>
          </a:p>
          <a:p>
            <a:r>
              <a:rPr lang="fr-FR" u="sng" dirty="0" smtClean="0"/>
              <a:t>Auteurs</a:t>
            </a:r>
            <a:r>
              <a:rPr lang="fr-FR" dirty="0" smtClean="0"/>
              <a:t>: </a:t>
            </a:r>
            <a:r>
              <a:rPr lang="en-US" b="1" dirty="0"/>
              <a:t>Thomas A. Buckley</a:t>
            </a:r>
            <a:r>
              <a:rPr lang="fr-CA" b="1" dirty="0"/>
              <a:t> </a:t>
            </a:r>
            <a:r>
              <a:rPr lang="fr-CA" dirty="0" smtClean="0"/>
              <a:t>et al. </a:t>
            </a:r>
          </a:p>
          <a:p>
            <a:r>
              <a:rPr lang="fr-FR" u="sng" dirty="0" smtClean="0"/>
              <a:t>Devis</a:t>
            </a:r>
            <a:r>
              <a:rPr lang="fr-FR" dirty="0" smtClean="0"/>
              <a:t>: étude de cohorte rétrospective </a:t>
            </a:r>
          </a:p>
          <a:p>
            <a:r>
              <a:rPr lang="fr-FR" u="sng" dirty="0" smtClean="0"/>
              <a:t>Participants:</a:t>
            </a:r>
            <a:r>
              <a:rPr lang="fr-FR" dirty="0" smtClean="0"/>
              <a:t> </a:t>
            </a:r>
            <a:r>
              <a:rPr lang="fr-CA" dirty="0" smtClean="0"/>
              <a:t>50 </a:t>
            </a:r>
            <a:r>
              <a:rPr lang="fr-CA" dirty="0"/>
              <a:t>patients, âgés entre </a:t>
            </a:r>
            <a:r>
              <a:rPr lang="fr-CA" dirty="0" smtClean="0"/>
              <a:t>? </a:t>
            </a:r>
            <a:r>
              <a:rPr lang="fr-CA" dirty="0"/>
              <a:t>(19.6 ans ± 1.2) </a:t>
            </a:r>
          </a:p>
          <a:p>
            <a:r>
              <a:rPr lang="fr-FR" u="sng" dirty="0" smtClean="0"/>
              <a:t>But</a:t>
            </a:r>
            <a:r>
              <a:rPr lang="fr-FR" dirty="0" smtClean="0"/>
              <a:t>: </a:t>
            </a:r>
            <a:r>
              <a:rPr lang="fr-CA" dirty="0" smtClean="0"/>
              <a:t>comparaison entre aucun repos cognitif vs 1 journée (x = 40h) de repos cognitif et physique sur le rétablissement post-TCC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5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#4: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Acute Cognitive and Physical Rest May Not Improve Concussion Recovery Time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u="sng" dirty="0">
                <a:solidFill>
                  <a:schemeClr val="dk1"/>
                </a:solidFill>
              </a:rPr>
              <a:t>Résultats</a:t>
            </a:r>
            <a:r>
              <a:rPr lang="fr-CA" sz="1800" u="sng" dirty="0" smtClean="0">
                <a:solidFill>
                  <a:schemeClr val="dk1"/>
                </a:solidFill>
              </a:rPr>
              <a:t>:</a:t>
            </a:r>
          </a:p>
          <a:p>
            <a:pPr lvl="1"/>
            <a:r>
              <a:rPr lang="fr-CA" dirty="0">
                <a:solidFill>
                  <a:schemeClr val="dk1"/>
                </a:solidFill>
              </a:rPr>
              <a:t>Le groupe sans repos a été asymptomatique plus rapidement que le groupe repos (5.2 ± 2.9 jours VS 3.9 ± 1.9 jours, respectivement), p = 0.047</a:t>
            </a:r>
          </a:p>
          <a:p>
            <a:pPr lvl="1"/>
            <a:r>
              <a:rPr lang="fr-CA" dirty="0">
                <a:solidFill>
                  <a:schemeClr val="dk1"/>
                </a:solidFill>
              </a:rPr>
              <a:t>Il n’y avait pas de différence entre les groupes pour le temps de retour aux valeurs de base pour le </a:t>
            </a:r>
            <a:r>
              <a:rPr lang="fr-CA" dirty="0" smtClean="0">
                <a:solidFill>
                  <a:schemeClr val="dk1"/>
                </a:solidFill>
              </a:rPr>
              <a:t>BESS*, SAC* </a:t>
            </a:r>
            <a:r>
              <a:rPr lang="fr-CA" dirty="0">
                <a:solidFill>
                  <a:schemeClr val="dk1"/>
                </a:solidFill>
              </a:rPr>
              <a:t>ou tests </a:t>
            </a:r>
            <a:r>
              <a:rPr lang="fr-CA" dirty="0" smtClean="0">
                <a:solidFill>
                  <a:schemeClr val="dk1"/>
                </a:solidFill>
              </a:rPr>
              <a:t>neurocognitifs </a:t>
            </a:r>
            <a:r>
              <a:rPr lang="fr-CA" dirty="0">
                <a:solidFill>
                  <a:schemeClr val="dk1"/>
                </a:solidFill>
              </a:rPr>
              <a:t>à l’ordinateur </a:t>
            </a:r>
          </a:p>
          <a:p>
            <a:pPr marL="228600" lvl="1" indent="0">
              <a:buNone/>
            </a:pPr>
            <a:endParaRPr lang="fr-CA" u="sng" dirty="0">
              <a:solidFill>
                <a:schemeClr val="dk1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11444" y="5934670"/>
            <a:ext cx="499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BESS: balance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scoring</a:t>
            </a:r>
            <a:r>
              <a:rPr lang="fr-FR" dirty="0" smtClean="0"/>
              <a:t> system</a:t>
            </a:r>
          </a:p>
          <a:p>
            <a:r>
              <a:rPr lang="fr-FR" dirty="0" smtClean="0"/>
              <a:t>SAC: </a:t>
            </a:r>
            <a:r>
              <a:rPr lang="fr-FR" dirty="0" err="1" smtClean="0"/>
              <a:t>standardized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of concussion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3146836"/>
          </a:xfrm>
        </p:spPr>
        <p:txBody>
          <a:bodyPr>
            <a:normAutofit/>
          </a:bodyPr>
          <a:lstStyle/>
          <a:p>
            <a:r>
              <a:rPr lang="fr-FR" dirty="0" smtClean="0"/>
              <a:t>Attention médiatique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  <a:p>
            <a:r>
              <a:rPr lang="fr-FR" dirty="0" smtClean="0"/>
              <a:t>Protocoles dans les ligues majeures</a:t>
            </a:r>
          </a:p>
        </p:txBody>
      </p:sp>
      <p:pic>
        <p:nvPicPr>
          <p:cNvPr id="4" name="Image 3" descr="Capture d’écran 2017-05-20 à 16.50.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2" y="2864181"/>
            <a:ext cx="2259226" cy="3362035"/>
          </a:xfrm>
          <a:prstGeom prst="rect">
            <a:avLst/>
          </a:prstGeom>
        </p:spPr>
      </p:pic>
      <p:pic>
        <p:nvPicPr>
          <p:cNvPr id="5" name="Image 4" descr="Capture d’écran 2017-05-20 à 16.51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29" y="2874343"/>
            <a:ext cx="3351873" cy="33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#4: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Acute Cognitive and Physical Rest May Not Improve Concussion Recovery Time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u="sng" dirty="0">
                <a:solidFill>
                  <a:schemeClr val="dk1"/>
                </a:solidFill>
              </a:rPr>
              <a:t>Force 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1</a:t>
            </a:r>
            <a:r>
              <a:rPr lang="fr-CA" baseline="30000" dirty="0" smtClean="0">
                <a:solidFill>
                  <a:schemeClr val="dk1"/>
                </a:solidFill>
              </a:rPr>
              <a:t>ère</a:t>
            </a:r>
            <a:r>
              <a:rPr lang="fr-CA" dirty="0" smtClean="0">
                <a:solidFill>
                  <a:schemeClr val="dk1"/>
                </a:solidFill>
              </a:rPr>
              <a:t> étude comparant le repos à l’absence de repos</a:t>
            </a:r>
          </a:p>
          <a:p>
            <a:r>
              <a:rPr lang="fr-CA" sz="1800" u="sng" dirty="0" smtClean="0">
                <a:solidFill>
                  <a:schemeClr val="dk1"/>
                </a:solidFill>
              </a:rPr>
              <a:t>Faiblesse 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Absence de journal pour document les activités physiques et cognitives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Groupe ‘’sans repos’’ serait + atteint au départ (</a:t>
            </a:r>
            <a:r>
              <a:rPr lang="fr-CA" dirty="0" err="1" smtClean="0">
                <a:solidFill>
                  <a:schemeClr val="dk1"/>
                </a:solidFill>
              </a:rPr>
              <a:t>ImPACT</a:t>
            </a:r>
            <a:r>
              <a:rPr lang="fr-CA" dirty="0" smtClean="0">
                <a:solidFill>
                  <a:schemeClr val="dk1"/>
                </a:solidFill>
              </a:rPr>
              <a:t>)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Peur de dévoiler à l’entraineur le non-respect du repos cognitif 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Groupe ‘’repos’’ devait se rendre à la salle d’entrainement durant la journée de repos pour subir une évaluation médicale </a:t>
            </a:r>
            <a:endParaRPr lang="fr-CA" u="sng" dirty="0">
              <a:solidFill>
                <a:schemeClr val="dk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4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#5:</a:t>
            </a:r>
            <a:br>
              <a:rPr lang="fr-FR" dirty="0" smtClean="0"/>
            </a:br>
            <a:r>
              <a:rPr lang="en-US" sz="1800" i="1" dirty="0" smtClean="0"/>
              <a:t>The </a:t>
            </a:r>
            <a:r>
              <a:rPr lang="en-US" sz="1800" i="1" dirty="0"/>
              <a:t>Timing of Cognitive and Physical Rest and Recovery in Concussion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Revue, date</a:t>
            </a:r>
            <a:r>
              <a:rPr lang="fr-FR" dirty="0" smtClean="0"/>
              <a:t>: </a:t>
            </a:r>
            <a:r>
              <a:rPr lang="en-US" i="1" dirty="0"/>
              <a:t>Journal of Child Neurology</a:t>
            </a:r>
            <a:r>
              <a:rPr lang="en-US" dirty="0"/>
              <a:t>, </a:t>
            </a:r>
            <a:r>
              <a:rPr lang="en-US" dirty="0" err="1"/>
              <a:t>août</a:t>
            </a:r>
            <a:r>
              <a:rPr lang="en-US" dirty="0"/>
              <a:t> 2016</a:t>
            </a:r>
            <a:r>
              <a:rPr lang="fr-CA" dirty="0"/>
              <a:t> </a:t>
            </a:r>
            <a:endParaRPr lang="fr-CA" dirty="0" smtClean="0"/>
          </a:p>
          <a:p>
            <a:r>
              <a:rPr lang="fr-FR" u="sng" dirty="0" smtClean="0"/>
              <a:t>Auteurs</a:t>
            </a:r>
            <a:r>
              <a:rPr lang="fr-FR" dirty="0" smtClean="0"/>
              <a:t>: </a:t>
            </a:r>
            <a:r>
              <a:rPr lang="en-US" b="1" dirty="0"/>
              <a:t>Bruce </a:t>
            </a:r>
            <a:r>
              <a:rPr lang="en-US" b="1" dirty="0" err="1" smtClean="0"/>
              <a:t>Taubman</a:t>
            </a:r>
            <a:r>
              <a:rPr lang="en-US" dirty="0" smtClean="0"/>
              <a:t>, </a:t>
            </a:r>
            <a:r>
              <a:rPr lang="en-US" dirty="0"/>
              <a:t>Florence </a:t>
            </a:r>
            <a:r>
              <a:rPr lang="en-US" dirty="0" smtClean="0"/>
              <a:t>Rosen</a:t>
            </a:r>
            <a:r>
              <a:rPr lang="fr-CA" dirty="0" smtClean="0"/>
              <a:t> et al.</a:t>
            </a:r>
          </a:p>
          <a:p>
            <a:r>
              <a:rPr lang="fr-FR" u="sng" dirty="0" smtClean="0"/>
              <a:t>Devis</a:t>
            </a:r>
            <a:r>
              <a:rPr lang="fr-FR" dirty="0" smtClean="0"/>
              <a:t>: </a:t>
            </a:r>
            <a:r>
              <a:rPr lang="fr-CA" dirty="0"/>
              <a:t>Étude de cohorte </a:t>
            </a:r>
            <a:r>
              <a:rPr lang="fr-CA" dirty="0" smtClean="0"/>
              <a:t>prospective uni-centrique</a:t>
            </a:r>
            <a:endParaRPr lang="fr-CA" dirty="0"/>
          </a:p>
          <a:p>
            <a:pPr lvl="1"/>
            <a:r>
              <a:rPr lang="fr-CA" dirty="0"/>
              <a:t>* Étude cas-témoin surajoutée </a:t>
            </a:r>
          </a:p>
          <a:p>
            <a:r>
              <a:rPr lang="fr-FR" u="sng" dirty="0" smtClean="0"/>
              <a:t>Participants:</a:t>
            </a:r>
            <a:r>
              <a:rPr lang="fr-FR" dirty="0" smtClean="0"/>
              <a:t> </a:t>
            </a:r>
            <a:r>
              <a:rPr lang="fr-CA" b="1" dirty="0"/>
              <a:t>103 patients</a:t>
            </a:r>
            <a:r>
              <a:rPr lang="fr-CA" dirty="0"/>
              <a:t>, âgés de 11-19 ans</a:t>
            </a:r>
          </a:p>
          <a:p>
            <a:pPr lvl="1"/>
            <a:r>
              <a:rPr lang="fr-CA" dirty="0"/>
              <a:t>Analysé : 95 (8 pertes au suivi) </a:t>
            </a:r>
            <a:endParaRPr lang="fr-CA" dirty="0" smtClean="0"/>
          </a:p>
          <a:p>
            <a:r>
              <a:rPr lang="fr-FR" u="sng" dirty="0" smtClean="0"/>
              <a:t>But</a:t>
            </a:r>
            <a:r>
              <a:rPr lang="fr-FR" dirty="0" smtClean="0"/>
              <a:t>: </a:t>
            </a:r>
            <a:r>
              <a:rPr lang="fr-CA" dirty="0" smtClean="0"/>
              <a:t>comparaison entre le repos cognitif et physique rapidement instauré (J#0) vs retardé (J#1-7) sur le rétablissement des symptômes post-commotion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2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#5: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The Timing of Cognitive and Physical Rest and Recovery in Concussion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u="sng" dirty="0">
                <a:solidFill>
                  <a:schemeClr val="dk1"/>
                </a:solidFill>
              </a:rPr>
              <a:t>Résultats</a:t>
            </a:r>
            <a:r>
              <a:rPr lang="fr-CA" sz="2400" u="sng" dirty="0" smtClean="0">
                <a:solidFill>
                  <a:schemeClr val="dk1"/>
                </a:solidFill>
              </a:rPr>
              <a:t>:</a:t>
            </a:r>
          </a:p>
          <a:p>
            <a:pPr lvl="1"/>
            <a:r>
              <a:rPr lang="fr-CA" sz="2400" dirty="0"/>
              <a:t>Les patients ayant retardés le repos cognitif étaient plus propices à avoir un rétablissement plus long que ceux qui se reposaient immédiatement après l’événement </a:t>
            </a:r>
            <a:r>
              <a:rPr lang="fr-CA" sz="2400" dirty="0" smtClean="0"/>
              <a:t>(</a:t>
            </a:r>
            <a:r>
              <a:rPr lang="fr-CA" sz="2400" dirty="0"/>
              <a:t>67% vs. 35%, </a:t>
            </a:r>
            <a:r>
              <a:rPr lang="fr-CA" sz="2400" dirty="0" smtClean="0"/>
              <a:t>p = 0.016</a:t>
            </a:r>
            <a:r>
              <a:rPr lang="fr-CA" sz="2400" dirty="0"/>
              <a:t>) </a:t>
            </a:r>
            <a:endParaRPr lang="fr-CA" sz="2400" dirty="0" smtClean="0"/>
          </a:p>
          <a:p>
            <a:pPr lvl="1"/>
            <a:endParaRPr lang="fr-CA" sz="2400" dirty="0"/>
          </a:p>
          <a:p>
            <a:pPr marL="228600" lvl="1" indent="0">
              <a:buNone/>
            </a:pPr>
            <a:endParaRPr lang="fr-CA" sz="2400" u="sng" dirty="0">
              <a:solidFill>
                <a:schemeClr val="dk1"/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337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C7C9F"/>
                </a:solidFill>
              </a:rPr>
              <a:t>Étude #5:</a:t>
            </a:r>
            <a:br>
              <a:rPr lang="fr-FR" dirty="0">
                <a:solidFill>
                  <a:srgbClr val="2C7C9F"/>
                </a:solidFill>
              </a:rPr>
            </a:br>
            <a:r>
              <a:rPr lang="en-US" sz="1800" i="1" dirty="0">
                <a:solidFill>
                  <a:srgbClr val="2C7C9F"/>
                </a:solidFill>
              </a:rPr>
              <a:t>The Timing of Cognitive and Physical Rest and Recovery in Concussion</a:t>
            </a:r>
            <a:r>
              <a:rPr lang="fr-CA" sz="1800" dirty="0">
                <a:solidFill>
                  <a:srgbClr val="2C7C9F"/>
                </a:solidFill>
              </a:rPr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u="sng" dirty="0" smtClean="0">
                <a:solidFill>
                  <a:schemeClr val="dk1"/>
                </a:solidFill>
              </a:rPr>
              <a:t>Force </a:t>
            </a:r>
            <a:r>
              <a:rPr lang="fr-CA" sz="1800" u="sng" dirty="0">
                <a:solidFill>
                  <a:schemeClr val="dk1"/>
                </a:solidFill>
              </a:rPr>
              <a:t>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Nil</a:t>
            </a:r>
          </a:p>
          <a:p>
            <a:r>
              <a:rPr lang="fr-CA" sz="1800" u="sng" dirty="0" smtClean="0">
                <a:solidFill>
                  <a:schemeClr val="dk1"/>
                </a:solidFill>
              </a:rPr>
              <a:t>Faiblesse principale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Pas d’outils standardisés utilisés (seulement PCSS)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Les patients étaient connus des chercheurs </a:t>
            </a:r>
          </a:p>
          <a:p>
            <a:pPr lvl="1"/>
            <a:r>
              <a:rPr lang="fr-CA" dirty="0" smtClean="0">
                <a:solidFill>
                  <a:schemeClr val="dk1"/>
                </a:solidFill>
              </a:rPr>
              <a:t>Pas de journaux de bords (seulement l’entrevue)</a:t>
            </a:r>
          </a:p>
          <a:p>
            <a:pPr marL="228600" lvl="1" indent="0">
              <a:buNone/>
            </a:pPr>
            <a:endParaRPr lang="fr-CA" u="sng" dirty="0">
              <a:solidFill>
                <a:schemeClr val="dk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68843"/>
              </p:ext>
            </p:extLst>
          </p:nvPr>
        </p:nvGraphicFramePr>
        <p:xfrm>
          <a:off x="188599" y="2158937"/>
          <a:ext cx="8826525" cy="365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5"/>
                <a:gridCol w="1765305"/>
                <a:gridCol w="1765305"/>
                <a:gridCol w="1765305"/>
                <a:gridCol w="1765305"/>
              </a:tblGrid>
              <a:tr h="524328">
                <a:tc>
                  <a:txBody>
                    <a:bodyPr/>
                    <a:lstStyle/>
                    <a:p>
                      <a:r>
                        <a:rPr lang="fr-FR" dirty="0" smtClean="0"/>
                        <a:t>Étude</a:t>
                      </a:r>
                      <a:r>
                        <a:rPr lang="fr-FR" baseline="0" dirty="0" smtClean="0"/>
                        <a:t> #1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Étude #2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Étude #3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Étude #4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Étude #5</a:t>
                      </a:r>
                      <a:endParaRPr lang="fr-FR" dirty="0"/>
                    </a:p>
                  </a:txBody>
                  <a:tcPr/>
                </a:tc>
              </a:tr>
              <a:tr h="3128960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Efficacité</a:t>
                      </a:r>
                      <a:r>
                        <a:rPr lang="fr-FR" sz="1400" baseline="0" dirty="0" smtClean="0"/>
                        <a:t> du repos cognitif même si présentation tardive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Activité cognitive intense prolonge les </a:t>
                      </a:r>
                      <a:r>
                        <a:rPr lang="fr-FR" sz="1400" dirty="0" err="1" smtClean="0"/>
                        <a:t>Sx</a:t>
                      </a:r>
                      <a:r>
                        <a:rPr lang="fr-FR" sz="1400" dirty="0" smtClean="0"/>
                        <a:t>, mais sans différence entre une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activité cognitive légère ou modérée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kern="1200" dirty="0" smtClean="0">
                          <a:effectLst/>
                        </a:rPr>
                        <a:t>Recommandations actuelles &gt;</a:t>
                      </a:r>
                      <a:r>
                        <a:rPr lang="fr-CA" sz="1400" kern="1200" baseline="0" dirty="0" smtClean="0">
                          <a:effectLst/>
                        </a:rPr>
                        <a:t> 5 jours repos strict concernant les </a:t>
                      </a:r>
                      <a:r>
                        <a:rPr lang="fr-CA" sz="1400" kern="1200" baseline="0" dirty="0" err="1" smtClean="0">
                          <a:effectLst/>
                        </a:rPr>
                        <a:t>Sx</a:t>
                      </a:r>
                      <a:r>
                        <a:rPr lang="fr-CA" sz="1400" kern="1200" baseline="0" dirty="0" smtClean="0">
                          <a:effectLst/>
                        </a:rPr>
                        <a:t> post-commotions</a:t>
                      </a:r>
                    </a:p>
                    <a:p>
                      <a:endParaRPr lang="fr-CA" sz="1400" kern="1200" baseline="0" dirty="0" smtClean="0">
                        <a:effectLst/>
                      </a:endParaRPr>
                    </a:p>
                    <a:p>
                      <a:r>
                        <a:rPr lang="fr-CA" sz="1400" kern="1200" baseline="0" dirty="0" smtClean="0">
                          <a:effectLst/>
                        </a:rPr>
                        <a:t>Augmentation de la durée de repos selon la sévérité du TCC</a:t>
                      </a:r>
                      <a:endParaRPr lang="fr-C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kern="1200" dirty="0" smtClean="0">
                          <a:effectLst/>
                        </a:rPr>
                        <a:t>Aucune différence entre le repos cognitif et l’absence de repos sur la durée</a:t>
                      </a:r>
                      <a:r>
                        <a:rPr lang="fr-CA" sz="1400" kern="1200" baseline="0" dirty="0" smtClean="0">
                          <a:effectLst/>
                        </a:rPr>
                        <a:t> de récupération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Un retard</a:t>
                      </a:r>
                      <a:r>
                        <a:rPr lang="fr-FR" sz="1400" baseline="0" dirty="0" smtClean="0"/>
                        <a:t> dans l’initiation du repos cognitif prolonge la durée des symptômes 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Validité interne</a:t>
            </a:r>
          </a:p>
          <a:p>
            <a:pPr lvl="1"/>
            <a:r>
              <a:rPr lang="fr-FR" dirty="0" smtClean="0"/>
              <a:t>Plusieurs biais dans les études choisies</a:t>
            </a:r>
          </a:p>
          <a:p>
            <a:r>
              <a:rPr lang="fr-FR" dirty="0" smtClean="0"/>
              <a:t>Validité externe</a:t>
            </a:r>
          </a:p>
          <a:p>
            <a:pPr lvl="1"/>
            <a:r>
              <a:rPr lang="fr-FR" dirty="0" smtClean="0"/>
              <a:t>Population américaine</a:t>
            </a:r>
          </a:p>
          <a:p>
            <a:pPr lvl="1"/>
            <a:r>
              <a:rPr lang="fr-FR" dirty="0" smtClean="0"/>
              <a:t>Petit échantillonnage 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8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Malheureusement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smtClean="0"/>
              <a:t>Aucune affirmation franche ne peut être émise</a:t>
            </a:r>
          </a:p>
          <a:p>
            <a:pPr lvl="1"/>
            <a:r>
              <a:rPr lang="fr-FR" dirty="0" smtClean="0"/>
              <a:t>Études parfois divergentes</a:t>
            </a:r>
          </a:p>
          <a:p>
            <a:pPr lvl="1"/>
            <a:r>
              <a:rPr lang="fr-FR" dirty="0" smtClean="0"/>
              <a:t>Durée optimale? </a:t>
            </a:r>
          </a:p>
          <a:p>
            <a:pPr lvl="1"/>
            <a:r>
              <a:rPr lang="fr-FR" dirty="0" smtClean="0"/>
              <a:t>Pas de changements p/r aux recommandations actuelles</a:t>
            </a:r>
          </a:p>
          <a:p>
            <a:endParaRPr lang="fr-FR" dirty="0"/>
          </a:p>
        </p:txBody>
      </p:sp>
      <p:pic>
        <p:nvPicPr>
          <p:cNvPr id="4" name="Image 3" descr="Capture d’écran 2017-05-22 à 20.37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026325"/>
            <a:ext cx="2311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ma pratique, je retiens</a:t>
            </a:r>
            <a:r>
              <a:rPr lang="mr-IN" dirty="0"/>
              <a:t>…</a:t>
            </a:r>
            <a:endParaRPr lang="fr-CA" dirty="0"/>
          </a:p>
          <a:p>
            <a:pPr lvl="1"/>
            <a:r>
              <a:rPr lang="fr-FR" dirty="0"/>
              <a:t>Instauration le + rapidement possible du repos cognitif, mais </a:t>
            </a:r>
            <a:r>
              <a:rPr lang="fr-FR" dirty="0" smtClean="0"/>
              <a:t>pourrait </a:t>
            </a:r>
            <a:r>
              <a:rPr lang="fr-FR" dirty="0"/>
              <a:t>être efficace même si présentation tardive </a:t>
            </a:r>
            <a:endParaRPr lang="fr-FR" dirty="0" smtClean="0"/>
          </a:p>
          <a:p>
            <a:pPr lvl="1"/>
            <a:r>
              <a:rPr lang="fr-FR" dirty="0" smtClean="0"/>
              <a:t>Une activité cognitive légère ne serait pas délétère </a:t>
            </a:r>
            <a:endParaRPr lang="fr-FR" dirty="0"/>
          </a:p>
          <a:p>
            <a:pPr lvl="1"/>
            <a:r>
              <a:rPr lang="fr-FR" dirty="0"/>
              <a:t>Possibilité de prolonger le repos (2-5 jours) si </a:t>
            </a:r>
            <a:r>
              <a:rPr lang="fr-FR" dirty="0" err="1"/>
              <a:t>sx</a:t>
            </a:r>
            <a:r>
              <a:rPr lang="fr-FR" dirty="0"/>
              <a:t> + sévères (amnésie rétrograde, perte de conscience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Anxiété par rapport au retard académique</a:t>
            </a:r>
          </a:p>
          <a:p>
            <a:pPr lvl="2"/>
            <a:r>
              <a:rPr lang="fr-FR" dirty="0" smtClean="0"/>
              <a:t>Possibilité de retour progressif à l’école </a:t>
            </a:r>
          </a:p>
          <a:p>
            <a:r>
              <a:rPr lang="fr-FR" dirty="0" smtClean="0"/>
              <a:t>Pour l’avenir</a:t>
            </a:r>
            <a:r>
              <a:rPr lang="mr-IN" dirty="0" smtClean="0"/>
              <a:t>…</a:t>
            </a:r>
            <a:endParaRPr lang="fr-CA" dirty="0" smtClean="0"/>
          </a:p>
          <a:p>
            <a:pPr lvl="1"/>
            <a:r>
              <a:rPr lang="fr-FR" dirty="0" smtClean="0"/>
              <a:t>D’autres ERC devront être fait si l’on veut modifier les recommandations actuelles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</a:t>
            </a:r>
            <a:endParaRPr lang="fr-FR" dirty="0"/>
          </a:p>
        </p:txBody>
      </p:sp>
      <p:pic>
        <p:nvPicPr>
          <p:cNvPr id="4" name="Espace réservé du contenu 3" descr="Capture d’écran 2017-05-22 à 20.36.4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72" r="-34772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434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1600" dirty="0"/>
              <a:t>Brown NJ, </a:t>
            </a:r>
            <a:r>
              <a:rPr lang="en-US" sz="1600" dirty="0" err="1"/>
              <a:t>Mannix</a:t>
            </a:r>
            <a:r>
              <a:rPr lang="en-US" sz="1600" dirty="0"/>
              <a:t> RC, O’Brien MJ, </a:t>
            </a:r>
            <a:r>
              <a:rPr lang="en-US" sz="1600" dirty="0" err="1"/>
              <a:t>Gostine</a:t>
            </a:r>
            <a:r>
              <a:rPr lang="en-US" sz="1600" dirty="0"/>
              <a:t> D, Collins MW, et al. Effect of cognitive activity level on duration of post-concussion symptoms. </a:t>
            </a:r>
            <a:r>
              <a:rPr lang="fr-CA" sz="1600" dirty="0" err="1"/>
              <a:t>Pediatrics</a:t>
            </a:r>
            <a:r>
              <a:rPr lang="fr-CA" sz="1600" dirty="0"/>
              <a:t>. 2014; 133(2):299-304</a:t>
            </a:r>
          </a:p>
          <a:p>
            <a:pPr lvl="0">
              <a:lnSpc>
                <a:spcPct val="110000"/>
              </a:lnSpc>
            </a:pPr>
            <a:r>
              <a:rPr lang="en-US" sz="1600" dirty="0"/>
              <a:t>Gibson S, </a:t>
            </a:r>
            <a:r>
              <a:rPr lang="en-US" sz="1600" dirty="0" err="1"/>
              <a:t>Nigrovic</a:t>
            </a:r>
            <a:r>
              <a:rPr lang="en-US" sz="1600" dirty="0"/>
              <a:t> LE, O’Brien M, Meehan WP. The effect of recommending cognitive rest on recovery from sport-related concussion. </a:t>
            </a:r>
            <a:r>
              <a:rPr lang="fr-CA" sz="1600" dirty="0" err="1"/>
              <a:t>Brain</a:t>
            </a:r>
            <a:r>
              <a:rPr lang="fr-CA" sz="1600" dirty="0"/>
              <a:t> </a:t>
            </a:r>
            <a:r>
              <a:rPr lang="fr-CA" sz="1600" dirty="0" err="1"/>
              <a:t>Injury</a:t>
            </a:r>
            <a:r>
              <a:rPr lang="fr-CA" sz="1600" dirty="0"/>
              <a:t>. 2013; 27(7-8):839-842. </a:t>
            </a:r>
          </a:p>
          <a:p>
            <a:pPr lvl="0">
              <a:lnSpc>
                <a:spcPct val="110000"/>
              </a:lnSpc>
            </a:pPr>
            <a:r>
              <a:rPr lang="en-US" sz="1600" dirty="0"/>
              <a:t>Thomas DG, Apps JN, Hoffman RG, McCrea M, </a:t>
            </a:r>
            <a:r>
              <a:rPr lang="en-US" sz="1600" dirty="0" err="1"/>
              <a:t>Hammeke</a:t>
            </a:r>
            <a:r>
              <a:rPr lang="en-US" sz="1600" dirty="0"/>
              <a:t> T. Benefits of strict rest after acute concussion: a randomized controlled trial. </a:t>
            </a:r>
            <a:r>
              <a:rPr lang="fr-CA" sz="1600" dirty="0" err="1"/>
              <a:t>Pediatrics</a:t>
            </a:r>
            <a:r>
              <a:rPr lang="fr-CA" sz="1600" dirty="0"/>
              <a:t>. 2015; 135(2):213-223. </a:t>
            </a:r>
          </a:p>
          <a:p>
            <a:pPr lvl="0">
              <a:lnSpc>
                <a:spcPct val="110000"/>
              </a:lnSpc>
            </a:pPr>
            <a:r>
              <a:rPr lang="en-US" sz="1600" dirty="0"/>
              <a:t>Moser RS, </a:t>
            </a:r>
            <a:r>
              <a:rPr lang="en-US" sz="1600" dirty="0" err="1"/>
              <a:t>Glatts</a:t>
            </a:r>
            <a:r>
              <a:rPr lang="en-US" sz="1600" dirty="0"/>
              <a:t> C, Schatz P. Efficacy of immediate and delayed cognitive and physical rest for treatment of sports-related concussion. </a:t>
            </a:r>
            <a:r>
              <a:rPr lang="fr-CA" sz="1600" dirty="0"/>
              <a:t>J </a:t>
            </a:r>
            <a:r>
              <a:rPr lang="fr-CA" sz="1600" dirty="0" err="1"/>
              <a:t>Pediatr</a:t>
            </a:r>
            <a:r>
              <a:rPr lang="fr-CA" sz="1600" dirty="0"/>
              <a:t>. 2012; 161(5):922-6. </a:t>
            </a:r>
          </a:p>
          <a:p>
            <a:pPr lvl="0">
              <a:lnSpc>
                <a:spcPct val="110000"/>
              </a:lnSpc>
            </a:pPr>
            <a:r>
              <a:rPr lang="en-US" sz="1600" dirty="0" err="1"/>
              <a:t>Taubman</a:t>
            </a:r>
            <a:r>
              <a:rPr lang="en-US" sz="1600" dirty="0"/>
              <a:t> B, Rosen F, McHugh J , Grady MF, </a:t>
            </a:r>
            <a:r>
              <a:rPr lang="en-US" sz="1600" dirty="0" err="1"/>
              <a:t>Elci</a:t>
            </a:r>
            <a:r>
              <a:rPr lang="en-US" sz="1600" dirty="0"/>
              <a:t> OU. The Timing of Cognitive and Physical Rest and Recovery in Concussion. </a:t>
            </a:r>
            <a:r>
              <a:rPr lang="fr-CA" sz="1600" dirty="0"/>
              <a:t>J Child </a:t>
            </a:r>
            <a:r>
              <a:rPr lang="fr-CA" sz="1600" dirty="0" err="1"/>
              <a:t>Neurol</a:t>
            </a:r>
            <a:r>
              <a:rPr lang="fr-CA" sz="1600" dirty="0"/>
              <a:t>. 2016 </a:t>
            </a:r>
            <a:r>
              <a:rPr lang="fr-CA" sz="1600" dirty="0" err="1"/>
              <a:t>Aug</a:t>
            </a:r>
            <a:r>
              <a:rPr lang="fr-CA" sz="1600" dirty="0"/>
              <a:t> 31.</a:t>
            </a:r>
          </a:p>
          <a:p>
            <a:pPr lvl="0">
              <a:lnSpc>
                <a:spcPct val="110000"/>
              </a:lnSpc>
            </a:pPr>
            <a:r>
              <a:rPr lang="en-US" sz="1600" dirty="0"/>
              <a:t>Buckley TA, </a:t>
            </a:r>
            <a:r>
              <a:rPr lang="en-US" sz="1600" dirty="0" err="1"/>
              <a:t>Munkasy</a:t>
            </a:r>
            <a:r>
              <a:rPr lang="en-US" sz="1600" dirty="0"/>
              <a:t> BA, Clouse BP. Acute Cognitive and Physical Rest May Not Improve Concussion Recovery Time. </a:t>
            </a:r>
            <a:r>
              <a:rPr lang="fr-CA" sz="1600" dirty="0"/>
              <a:t>J Head Trauma </a:t>
            </a:r>
            <a:r>
              <a:rPr lang="fr-CA" sz="1600" dirty="0" err="1"/>
              <a:t>Rehabil</a:t>
            </a:r>
            <a:r>
              <a:rPr lang="fr-CA" sz="1600" dirty="0"/>
              <a:t>. 2016 Jul-Aug;31(4):233-</a:t>
            </a:r>
            <a:r>
              <a:rPr lang="fr-CA" sz="1600" dirty="0" smtClean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27622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Traumatisme cranio-cérébral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Épidémiologie:</a:t>
            </a:r>
          </a:p>
          <a:p>
            <a:pPr lvl="1"/>
            <a:r>
              <a:rPr lang="fr-FR" dirty="0" smtClean="0"/>
              <a:t>Très fréquent</a:t>
            </a:r>
          </a:p>
          <a:p>
            <a:pPr lvl="1"/>
            <a:r>
              <a:rPr lang="fr-FR" dirty="0" smtClean="0"/>
              <a:t>75-95% TCC légers</a:t>
            </a:r>
          </a:p>
          <a:p>
            <a:pPr lvl="1"/>
            <a:r>
              <a:rPr lang="fr-FR" dirty="0" smtClean="0"/>
              <a:t>50% âgés entre 15-34 ans</a:t>
            </a:r>
          </a:p>
          <a:p>
            <a:pPr lvl="1"/>
            <a:r>
              <a:rPr lang="fr-FR" dirty="0" smtClean="0"/>
              <a:t>2 à 2,8H : 1F</a:t>
            </a:r>
          </a:p>
          <a:p>
            <a:r>
              <a:rPr lang="fr-FR" dirty="0" smtClean="0"/>
              <a:t>Anamnèse  (TCCL)</a:t>
            </a:r>
          </a:p>
          <a:p>
            <a:pPr lvl="1"/>
            <a:r>
              <a:rPr lang="fr-FR" dirty="0" smtClean="0"/>
              <a:t>GCS 13-15 &gt; 30 minutes post-trauma</a:t>
            </a:r>
          </a:p>
          <a:p>
            <a:pPr lvl="1"/>
            <a:r>
              <a:rPr lang="fr-FR" dirty="0" smtClean="0"/>
              <a:t>Confusion, amnésie +/- perte de conscience </a:t>
            </a:r>
          </a:p>
          <a:p>
            <a:pPr lvl="1"/>
            <a:r>
              <a:rPr lang="fr-FR" dirty="0" smtClean="0"/>
              <a:t>Autres </a:t>
            </a:r>
            <a:r>
              <a:rPr lang="fr-FR" dirty="0" err="1" smtClean="0"/>
              <a:t>Sx</a:t>
            </a:r>
            <a:r>
              <a:rPr lang="fr-FR" dirty="0" smtClean="0"/>
              <a:t>: céphalée, étourdissement, </a:t>
            </a:r>
            <a:r>
              <a:rPr lang="fr-FR" dirty="0" err="1" smtClean="0"/>
              <a:t>NoVo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5" name="Image 4" descr="Capture d’écran 2017-05-29 à 21.42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4" y="1885540"/>
            <a:ext cx="3729823" cy="20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204652"/>
            <a:ext cx="7556313" cy="492151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Giza CC, </a:t>
            </a:r>
            <a:r>
              <a:rPr lang="en-US" dirty="0" err="1"/>
              <a:t>Hovda</a:t>
            </a:r>
            <a:r>
              <a:rPr lang="en-US" dirty="0"/>
              <a:t> DA. The </a:t>
            </a:r>
            <a:r>
              <a:rPr lang="en-US" dirty="0" err="1"/>
              <a:t>neurometabolic</a:t>
            </a:r>
            <a:r>
              <a:rPr lang="en-US" dirty="0"/>
              <a:t> cascade of concussion. </a:t>
            </a:r>
            <a:r>
              <a:rPr lang="fr-CA" dirty="0"/>
              <a:t>J </a:t>
            </a:r>
            <a:r>
              <a:rPr lang="fr-CA" dirty="0" err="1"/>
              <a:t>Athl</a:t>
            </a:r>
            <a:r>
              <a:rPr lang="fr-CA" dirty="0"/>
              <a:t> Train. 2001;36(3):228–235.</a:t>
            </a:r>
          </a:p>
          <a:p>
            <a:pPr lvl="0">
              <a:lnSpc>
                <a:spcPct val="120000"/>
              </a:lnSpc>
            </a:pPr>
            <a:r>
              <a:rPr lang="en-US" dirty="0" err="1"/>
              <a:t>McCrory</a:t>
            </a:r>
            <a:r>
              <a:rPr lang="en-US" dirty="0"/>
              <a:t> P, </a:t>
            </a:r>
            <a:r>
              <a:rPr lang="en-US" dirty="0" err="1"/>
              <a:t>Meeuwisse</a:t>
            </a:r>
            <a:r>
              <a:rPr lang="en-US" dirty="0"/>
              <a:t> WH, </a:t>
            </a:r>
            <a:r>
              <a:rPr lang="en-US" dirty="0" err="1"/>
              <a:t>Aubry</a:t>
            </a:r>
            <a:r>
              <a:rPr lang="en-US" dirty="0"/>
              <a:t> M, et al. Consensus statement on concussion in sport: the 4th international conference on concussion in sport, Zurich, November 2012. </a:t>
            </a:r>
            <a:r>
              <a:rPr lang="fr-CA" dirty="0"/>
              <a:t>J </a:t>
            </a:r>
            <a:r>
              <a:rPr lang="fr-CA" dirty="0" err="1"/>
              <a:t>Athl</a:t>
            </a:r>
            <a:r>
              <a:rPr lang="fr-CA" dirty="0"/>
              <a:t> Train. 2013;48(4):554–575.</a:t>
            </a:r>
          </a:p>
          <a:p>
            <a:pPr lvl="0">
              <a:lnSpc>
                <a:spcPct val="120000"/>
              </a:lnSpc>
            </a:pPr>
            <a:r>
              <a:rPr lang="fr-CA" dirty="0" err="1"/>
              <a:t>Broglio</a:t>
            </a:r>
            <a:r>
              <a:rPr lang="fr-CA" dirty="0"/>
              <a:t> SP, </a:t>
            </a:r>
            <a:r>
              <a:rPr lang="fr-CA" dirty="0" err="1"/>
              <a:t>Cantu</a:t>
            </a:r>
            <a:r>
              <a:rPr lang="fr-CA" dirty="0"/>
              <a:t> RC, Gioia GA, et al. National </a:t>
            </a:r>
            <a:r>
              <a:rPr lang="fr-CA" dirty="0" err="1"/>
              <a:t>Athletic</a:t>
            </a:r>
            <a:r>
              <a:rPr lang="fr-CA" dirty="0"/>
              <a:t> </a:t>
            </a:r>
            <a:r>
              <a:rPr lang="fr-CA" dirty="0" err="1"/>
              <a:t>Trainers</a:t>
            </a:r>
            <a:r>
              <a:rPr lang="fr-CA" dirty="0"/>
              <a:t>’ Association position </a:t>
            </a:r>
            <a:r>
              <a:rPr lang="fr-CA" dirty="0" err="1"/>
              <a:t>statement</a:t>
            </a:r>
            <a:r>
              <a:rPr lang="fr-CA" dirty="0"/>
              <a:t>: management of sport </a:t>
            </a:r>
            <a:r>
              <a:rPr lang="fr-CA" dirty="0" err="1"/>
              <a:t>concussion.J</a:t>
            </a:r>
            <a:r>
              <a:rPr lang="fr-CA" dirty="0"/>
              <a:t> </a:t>
            </a:r>
            <a:r>
              <a:rPr lang="fr-CA" dirty="0" err="1"/>
              <a:t>Athl</a:t>
            </a:r>
            <a:r>
              <a:rPr lang="fr-CA" dirty="0"/>
              <a:t> Train. 2014;49(2):245–265.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Collins M, Lovell MR, Iverson GL, Ide T, Maroon J. Examining concussion rates and return to play in high school football players wearing newer helmet technology: a three-year prospective cohort study. </a:t>
            </a:r>
            <a:r>
              <a:rPr lang="fr-CA" dirty="0" err="1"/>
              <a:t>Neurosurgery</a:t>
            </a:r>
            <a:r>
              <a:rPr lang="fr-CA" dirty="0"/>
              <a:t> 2006;58:275-86. discussion 86.</a:t>
            </a:r>
          </a:p>
          <a:p>
            <a:pPr lvl="0">
              <a:lnSpc>
                <a:spcPct val="120000"/>
              </a:lnSpc>
            </a:pPr>
            <a:r>
              <a:rPr lang="en-US" dirty="0" err="1"/>
              <a:t>McCrory</a:t>
            </a:r>
            <a:r>
              <a:rPr lang="en-US" dirty="0"/>
              <a:t> P, </a:t>
            </a:r>
            <a:r>
              <a:rPr lang="en-US" dirty="0" err="1"/>
              <a:t>Meeuwisse</a:t>
            </a:r>
            <a:r>
              <a:rPr lang="en-US" dirty="0"/>
              <a:t> W, Johnston K, Dvorak J, </a:t>
            </a:r>
            <a:r>
              <a:rPr lang="en-US" dirty="0" err="1"/>
              <a:t>Aubry</a:t>
            </a:r>
            <a:r>
              <a:rPr lang="en-US" dirty="0"/>
              <a:t> M, Molloy M, et al. Consensus statement on concussion in sport. The 3rd International Conference on concussion in sport, held in Zurich, November 2008. </a:t>
            </a:r>
            <a:r>
              <a:rPr lang="fr-CA" dirty="0"/>
              <a:t>J Clin </a:t>
            </a:r>
            <a:r>
              <a:rPr lang="fr-CA" dirty="0" err="1"/>
              <a:t>Neurosci</a:t>
            </a:r>
            <a:r>
              <a:rPr lang="fr-CA" dirty="0"/>
              <a:t> 2009;16:755-63.</a:t>
            </a:r>
          </a:p>
          <a:p>
            <a:pPr lvl="0">
              <a:lnSpc>
                <a:spcPct val="120000"/>
              </a:lnSpc>
            </a:pPr>
            <a:r>
              <a:rPr lang="en-US" dirty="0" err="1"/>
              <a:t>Griesbach</a:t>
            </a:r>
            <a:r>
              <a:rPr lang="en-US" dirty="0"/>
              <a:t> GS, </a:t>
            </a:r>
            <a:r>
              <a:rPr lang="en-US" dirty="0" err="1"/>
              <a:t>Hovda</a:t>
            </a:r>
            <a:r>
              <a:rPr lang="en-US" dirty="0"/>
              <a:t> DA, </a:t>
            </a:r>
            <a:r>
              <a:rPr lang="en-US" dirty="0" err="1"/>
              <a:t>Molteni</a:t>
            </a:r>
            <a:r>
              <a:rPr lang="en-US" dirty="0"/>
              <a:t> R, Wu A, Gomez-</a:t>
            </a:r>
            <a:r>
              <a:rPr lang="en-US" dirty="0" err="1"/>
              <a:t>Pinilla</a:t>
            </a:r>
            <a:r>
              <a:rPr lang="en-US" dirty="0"/>
              <a:t> F. Voluntary exercise following traumatic brain injury: brain-derived </a:t>
            </a:r>
            <a:r>
              <a:rPr lang="en-US" dirty="0" err="1"/>
              <a:t>neurotrophic</a:t>
            </a:r>
            <a:r>
              <a:rPr lang="en-US" dirty="0"/>
              <a:t> factor </a:t>
            </a:r>
            <a:r>
              <a:rPr lang="en-US" dirty="0" err="1"/>
              <a:t>upregulation</a:t>
            </a:r>
            <a:r>
              <a:rPr lang="en-US" dirty="0"/>
              <a:t> and recovery of function. </a:t>
            </a:r>
            <a:r>
              <a:rPr lang="fr-CA" dirty="0"/>
              <a:t>Neuroscience 2004;125:129-39.</a:t>
            </a:r>
          </a:p>
          <a:p>
            <a:pPr>
              <a:lnSpc>
                <a:spcPct val="120000"/>
              </a:lnSpc>
            </a:pPr>
            <a:r>
              <a:rPr lang="fr-CA" dirty="0"/>
              <a:t>Concussion and </a:t>
            </a:r>
            <a:r>
              <a:rPr lang="fr-CA" dirty="0" err="1"/>
              <a:t>mild</a:t>
            </a:r>
            <a:r>
              <a:rPr lang="fr-CA" dirty="0"/>
              <a:t> </a:t>
            </a:r>
            <a:r>
              <a:rPr lang="fr-CA" dirty="0" err="1"/>
              <a:t>traumatic</a:t>
            </a:r>
            <a:r>
              <a:rPr lang="fr-CA" dirty="0"/>
              <a:t> </a:t>
            </a:r>
            <a:r>
              <a:rPr lang="fr-CA" dirty="0" err="1"/>
              <a:t>brain</a:t>
            </a:r>
            <a:r>
              <a:rPr lang="fr-CA" dirty="0"/>
              <a:t> </a:t>
            </a:r>
            <a:r>
              <a:rPr lang="fr-CA" dirty="0" err="1"/>
              <a:t>injury</a:t>
            </a:r>
            <a:r>
              <a:rPr lang="fr-CA" dirty="0"/>
              <a:t>. 2017. </a:t>
            </a:r>
            <a:r>
              <a:rPr lang="fr-CA" i="1" dirty="0"/>
              <a:t>Concussion and </a:t>
            </a:r>
            <a:r>
              <a:rPr lang="fr-CA" i="1" dirty="0" err="1"/>
              <a:t>mild</a:t>
            </a:r>
            <a:r>
              <a:rPr lang="fr-CA" i="1" dirty="0"/>
              <a:t> </a:t>
            </a:r>
            <a:r>
              <a:rPr lang="fr-CA" i="1" dirty="0" err="1"/>
              <a:t>traumatic</a:t>
            </a:r>
            <a:r>
              <a:rPr lang="fr-CA" i="1" dirty="0"/>
              <a:t> </a:t>
            </a:r>
            <a:r>
              <a:rPr lang="fr-CA" i="1" dirty="0" err="1"/>
              <a:t>brain</a:t>
            </a:r>
            <a:r>
              <a:rPr lang="fr-CA" i="1" dirty="0"/>
              <a:t> </a:t>
            </a:r>
            <a:r>
              <a:rPr lang="fr-CA" i="1" dirty="0" err="1"/>
              <a:t>injury</a:t>
            </a:r>
            <a:r>
              <a:rPr lang="fr-CA" dirty="0"/>
              <a:t>. [ONLINE] </a:t>
            </a:r>
            <a:r>
              <a:rPr lang="fr-CA" dirty="0" err="1"/>
              <a:t>Available</a:t>
            </a:r>
            <a:r>
              <a:rPr lang="fr-CA" dirty="0"/>
              <a:t> </a:t>
            </a:r>
            <a:r>
              <a:rPr lang="fr-CA" dirty="0" err="1"/>
              <a:t>at</a:t>
            </a:r>
            <a:r>
              <a:rPr lang="fr-CA" dirty="0"/>
              <a:t>: </a:t>
            </a:r>
            <a:r>
              <a:rPr lang="fr-CA" u="sng" dirty="0">
                <a:hlinkClick r:id="rId2"/>
              </a:rPr>
              <a:t>https://www.uptodate.com/contents/concussion-and-mild-traumatic-brain-injury?source=search_result&amp;search=mild%20TBI&amp;selectedTitle=1~150</a:t>
            </a:r>
            <a:r>
              <a:rPr lang="fr-CA" dirty="0"/>
              <a:t>. [</a:t>
            </a:r>
            <a:r>
              <a:rPr lang="fr-CA" dirty="0" err="1"/>
              <a:t>Accessed</a:t>
            </a:r>
            <a:r>
              <a:rPr lang="fr-CA" dirty="0"/>
              <a:t> 22 May 2017]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9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47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Repos cognitif post-TCC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 en 2004 </a:t>
            </a:r>
          </a:p>
          <a:p>
            <a:r>
              <a:rPr lang="fr-FR" dirty="0" smtClean="0"/>
              <a:t>Cascade neuro-métabolique post-commotion (10 jours)</a:t>
            </a:r>
          </a:p>
          <a:p>
            <a:pPr lvl="1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 métabolisme du glucose +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sz="8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fr-FR" dirty="0" smtClean="0">
                <a:latin typeface="Lucida Grande"/>
                <a:ea typeface="Lucida Grande"/>
                <a:cs typeface="Lucida Grande"/>
              </a:rPr>
              <a:t>perfusion cérébrale </a:t>
            </a:r>
          </a:p>
          <a:p>
            <a:pPr lvl="1"/>
            <a:r>
              <a:rPr lang="fr-FR" dirty="0" smtClean="0">
                <a:latin typeface="Lucida Grande"/>
                <a:ea typeface="Lucida Grande"/>
                <a:cs typeface="Lucida Grande"/>
              </a:rPr>
              <a:t>= crise énergétique </a:t>
            </a:r>
          </a:p>
        </p:txBody>
      </p:sp>
      <p:pic>
        <p:nvPicPr>
          <p:cNvPr id="4" name="Image 3" descr="Capture d’écran 2017-05-22 à 17.45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24" y="3810363"/>
            <a:ext cx="4014036" cy="28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TCCL - 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Recommandations actuelles (</a:t>
            </a:r>
            <a:r>
              <a:rPr lang="fr-FR" b="1" dirty="0"/>
              <a:t>INESSS</a:t>
            </a:r>
            <a:r>
              <a:rPr lang="fr-FR" dirty="0"/>
              <a:t>, CDC, Convention Internationale sur les commotions cérébrales) </a:t>
            </a:r>
            <a:endParaRPr lang="fr-FR" dirty="0" smtClean="0"/>
          </a:p>
          <a:p>
            <a:pPr lvl="1"/>
            <a:r>
              <a:rPr lang="fr-CA" i="1" dirty="0" smtClean="0"/>
              <a:t>‘’Afin de favoriser la reprise, sans symptômes, des activités normales, il est recommandé </a:t>
            </a:r>
            <a:r>
              <a:rPr lang="fr-CA" b="1" i="1" dirty="0" smtClean="0"/>
              <a:t>de limiter pour quelques jours </a:t>
            </a:r>
            <a:r>
              <a:rPr lang="fr-CA" i="1" dirty="0" smtClean="0"/>
              <a:t>les activités intellectuelles, physiques et sportives ainsi que la conduite d’un véhicule à moteur. </a:t>
            </a:r>
          </a:p>
          <a:p>
            <a:pPr lvl="1"/>
            <a:r>
              <a:rPr lang="fr-FR" i="1" dirty="0" smtClean="0"/>
              <a:t>Repos complet au lit n’est pas recommandé</a:t>
            </a:r>
          </a:p>
          <a:p>
            <a:pPr lvl="1"/>
            <a:r>
              <a:rPr lang="fr-FR" i="1" dirty="0" smtClean="0"/>
              <a:t>Reprise graduelle des activités selon tolérance’’ - INESSS</a:t>
            </a:r>
            <a:endParaRPr lang="fr-FR" i="1" dirty="0"/>
          </a:p>
          <a:p>
            <a:pPr marL="228600" lvl="1" indent="0">
              <a:buNone/>
            </a:pPr>
            <a:endParaRPr lang="fr-FR" dirty="0"/>
          </a:p>
        </p:txBody>
      </p:sp>
      <p:pic>
        <p:nvPicPr>
          <p:cNvPr id="4" name="Image 3" descr="Capture d’écran 2017-05-29 à 21.43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18" y="4660092"/>
            <a:ext cx="3042444" cy="20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se demande donc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Chez un patient ayant subi un traumatisme cranio-cérébral léger, quelle serait la durée optimale du repos cognitif et physique afin d’accélération la récupération et de prévenir les syndromes post-commotion?  </a:t>
            </a:r>
            <a:endParaRPr lang="fr-FR" dirty="0"/>
          </a:p>
        </p:txBody>
      </p:sp>
      <p:pic>
        <p:nvPicPr>
          <p:cNvPr id="4" name="Image 3" descr="Capture d’écran 2017-05-22 à 17.45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24" y="3810363"/>
            <a:ext cx="4014036" cy="28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Population</a:t>
            </a:r>
            <a:r>
              <a:rPr lang="fr-FR" dirty="0" smtClean="0"/>
              <a:t> de tout âge, ayant subie un TCCL</a:t>
            </a:r>
          </a:p>
          <a:p>
            <a:r>
              <a:rPr lang="fr-FR" u="sng" dirty="0" smtClean="0"/>
              <a:t>Intervention</a:t>
            </a:r>
            <a:r>
              <a:rPr lang="fr-FR" dirty="0" smtClean="0"/>
              <a:t>: repos cognitif et physique (24-48h)</a:t>
            </a:r>
          </a:p>
          <a:p>
            <a:r>
              <a:rPr lang="fr-FR" u="sng" dirty="0" smtClean="0"/>
              <a:t>Comparaison:</a:t>
            </a:r>
            <a:r>
              <a:rPr lang="fr-FR" dirty="0" smtClean="0"/>
              <a:t> diverses; repos strict (5 jours), aucun repos cognitif ou repos instauré de façon tardive  </a:t>
            </a:r>
          </a:p>
          <a:p>
            <a:r>
              <a:rPr lang="fr-FR" u="sng" dirty="0" err="1" smtClean="0"/>
              <a:t>Outcomes</a:t>
            </a:r>
            <a:r>
              <a:rPr lang="fr-FR" u="sng" dirty="0" smtClean="0"/>
              <a:t>:</a:t>
            </a:r>
            <a:r>
              <a:rPr lang="fr-FR" dirty="0" smtClean="0"/>
              <a:t> durée de récupération des symptômes post-commotion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212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7528" y="679041"/>
            <a:ext cx="3470256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Ovid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Medline</a:t>
            </a:r>
            <a:r>
              <a:rPr lang="fr-FR" dirty="0" smtClean="0"/>
              <a:t>) et </a:t>
            </a:r>
            <a:r>
              <a:rPr lang="fr-FR" dirty="0" err="1" smtClean="0"/>
              <a:t>PubMed</a:t>
            </a:r>
            <a:endParaRPr lang="fr-FR" dirty="0" smtClean="0"/>
          </a:p>
          <a:p>
            <a:r>
              <a:rPr lang="fr-FR" dirty="0" smtClean="0"/>
              <a:t>Mots-clés: ‘’concussion’’ et ‘’cognitive </a:t>
            </a:r>
            <a:r>
              <a:rPr lang="fr-FR" dirty="0" err="1" smtClean="0"/>
              <a:t>rest</a:t>
            </a:r>
            <a:r>
              <a:rPr lang="fr-FR" dirty="0" smtClean="0"/>
              <a:t>’’</a:t>
            </a:r>
          </a:p>
          <a:p>
            <a:r>
              <a:rPr lang="fr-FR" dirty="0"/>
              <a:t>n</a:t>
            </a:r>
            <a:r>
              <a:rPr lang="fr-FR" dirty="0" smtClean="0"/>
              <a:t> = 113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8474" y="1612775"/>
            <a:ext cx="3595991" cy="369332"/>
          </a:xfrm>
          <a:prstGeom prst="rect">
            <a:avLst/>
          </a:prstGeom>
          <a:solidFill>
            <a:srgbClr val="9FC6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106 articles exclus:</a:t>
            </a:r>
          </a:p>
        </p:txBody>
      </p:sp>
      <p:cxnSp>
        <p:nvCxnSpPr>
          <p:cNvPr id="9" name="Connecteur droit avec flèche 8"/>
          <p:cNvCxnSpPr>
            <a:stCxn id="5" idx="2"/>
          </p:cNvCxnSpPr>
          <p:nvPr/>
        </p:nvCxnSpPr>
        <p:spPr>
          <a:xfrm>
            <a:off x="6022656" y="1879370"/>
            <a:ext cx="0" cy="188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094465" y="2489940"/>
            <a:ext cx="1928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87528" y="3759875"/>
            <a:ext cx="296732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7 articles ont été retenus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50874" y="4443614"/>
            <a:ext cx="3443591" cy="646331"/>
          </a:xfrm>
          <a:prstGeom prst="rect">
            <a:avLst/>
          </a:prstGeom>
          <a:solidFill>
            <a:srgbClr val="9FC6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 articles exclus: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Méthodologie déficiente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022656" y="4129207"/>
            <a:ext cx="0" cy="1328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7" idx="3"/>
          </p:cNvCxnSpPr>
          <p:nvPr/>
        </p:nvCxnSpPr>
        <p:spPr>
          <a:xfrm>
            <a:off x="4094465" y="4766780"/>
            <a:ext cx="1928191" cy="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287528" y="5446405"/>
            <a:ext cx="296732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articles ont été retenus</a:t>
            </a:r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our l’analyse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98474" y="1995201"/>
            <a:ext cx="3595991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Critères </a:t>
            </a:r>
            <a:r>
              <a:rPr lang="fr-FR" dirty="0"/>
              <a:t>inclusions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ECR, cas-témoins ou cohorte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Français ou anglais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Répondre à la </a:t>
            </a:r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6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utilisés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b="1" dirty="0" smtClean="0"/>
              <a:t>Post Concussion </a:t>
            </a:r>
            <a:r>
              <a:rPr lang="fr-FR" b="1" dirty="0" err="1" smtClean="0"/>
              <a:t>Symptom</a:t>
            </a:r>
            <a:r>
              <a:rPr lang="fr-FR" b="1" dirty="0" smtClean="0"/>
              <a:t> </a:t>
            </a:r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dirty="0" smtClean="0"/>
              <a:t>(PCSS) </a:t>
            </a:r>
          </a:p>
          <a:p>
            <a:pPr lvl="2"/>
            <a:r>
              <a:rPr lang="fr-FR" dirty="0" smtClean="0"/>
              <a:t>Score 0 à 6 pour 22 </a:t>
            </a:r>
            <a:r>
              <a:rPr lang="fr-FR" dirty="0" err="1" smtClean="0"/>
              <a:t>Sx</a:t>
            </a:r>
            <a:r>
              <a:rPr lang="fr-FR" dirty="0" smtClean="0"/>
              <a:t> (céphalée, No, Vo, fatigue, </a:t>
            </a:r>
            <a:r>
              <a:rPr lang="fr-FR" dirty="0" err="1" smtClean="0"/>
              <a:t>etc</a:t>
            </a:r>
            <a:r>
              <a:rPr lang="mr-IN" dirty="0" smtClean="0"/>
              <a:t>…</a:t>
            </a:r>
            <a:r>
              <a:rPr lang="fr-CA" dirty="0" smtClean="0"/>
              <a:t>) (</a:t>
            </a:r>
            <a:r>
              <a:rPr lang="mr-IN" dirty="0" smtClean="0"/>
              <a:t>…</a:t>
            </a:r>
            <a:r>
              <a:rPr lang="fr-CA" dirty="0" smtClean="0"/>
              <a:t>/132)</a:t>
            </a:r>
          </a:p>
          <a:p>
            <a:pPr marL="0" indent="0">
              <a:buNone/>
            </a:pPr>
            <a:endParaRPr lang="fr-CA" dirty="0" smtClean="0"/>
          </a:p>
          <a:p>
            <a:pPr lvl="1"/>
            <a:r>
              <a:rPr lang="fr-CA" b="1" dirty="0" err="1" smtClean="0"/>
              <a:t>ImPACT</a:t>
            </a:r>
            <a:r>
              <a:rPr lang="fr-CA" dirty="0" smtClean="0"/>
              <a:t> (</a:t>
            </a:r>
            <a:r>
              <a:rPr lang="fr-CA" dirty="0" err="1" smtClean="0"/>
              <a:t>Immediate</a:t>
            </a:r>
            <a:r>
              <a:rPr lang="fr-CA" dirty="0" smtClean="0"/>
              <a:t> Post-Concussion </a:t>
            </a:r>
            <a:r>
              <a:rPr lang="fr-CA" dirty="0" err="1" smtClean="0"/>
              <a:t>Assessment</a:t>
            </a:r>
            <a:r>
              <a:rPr lang="fr-CA" dirty="0" smtClean="0"/>
              <a:t> and Cognitive </a:t>
            </a:r>
            <a:r>
              <a:rPr lang="fr-CA" dirty="0" err="1" smtClean="0"/>
              <a:t>Testing</a:t>
            </a:r>
            <a:r>
              <a:rPr lang="fr-CA" dirty="0" smtClean="0"/>
              <a:t>) </a:t>
            </a:r>
            <a:r>
              <a:rPr lang="mr-IN" dirty="0" smtClean="0"/>
              <a:t>–</a:t>
            </a:r>
            <a:r>
              <a:rPr lang="fr-CA" dirty="0" smtClean="0"/>
              <a:t> test neurocognitif </a:t>
            </a:r>
          </a:p>
          <a:p>
            <a:pPr lvl="2"/>
            <a:r>
              <a:rPr lang="fr-CA" dirty="0" smtClean="0"/>
              <a:t>Test (en ligne) de 25 minutes </a:t>
            </a:r>
          </a:p>
          <a:p>
            <a:pPr lvl="2"/>
            <a:r>
              <a:rPr lang="fr-CA" dirty="0" smtClean="0"/>
              <a:t>Vérifie certaines </a:t>
            </a:r>
            <a:r>
              <a:rPr lang="fr-CA" dirty="0" err="1" smtClean="0"/>
              <a:t>fcts</a:t>
            </a:r>
            <a:r>
              <a:rPr lang="fr-CA" dirty="0" smtClean="0"/>
              <a:t> </a:t>
            </a:r>
            <a:r>
              <a:rPr lang="fr-CA" dirty="0" err="1" smtClean="0"/>
              <a:t>congnitives</a:t>
            </a:r>
            <a:r>
              <a:rPr lang="fr-CA" dirty="0" smtClean="0"/>
              <a:t> (mémoire </a:t>
            </a:r>
            <a:r>
              <a:rPr lang="fr-CA" dirty="0"/>
              <a:t>de travail, attention, temps de réaction, etc. </a:t>
            </a:r>
            <a:r>
              <a:rPr lang="fr-CA" dirty="0" smtClean="0"/>
              <a:t>) + </a:t>
            </a:r>
            <a:r>
              <a:rPr lang="fr-CA" dirty="0" err="1" smtClean="0"/>
              <a:t>sx</a:t>
            </a:r>
            <a:r>
              <a:rPr lang="fr-CA" dirty="0" smtClean="0"/>
              <a:t> post-commotion</a:t>
            </a:r>
          </a:p>
          <a:p>
            <a:pPr lvl="2"/>
            <a:r>
              <a:rPr lang="fr-CA" dirty="0" smtClean="0"/>
              <a:t>Fait accompagné d’un MD (si post-commotion) </a:t>
            </a:r>
          </a:p>
          <a:p>
            <a:pPr lvl="2"/>
            <a:r>
              <a:rPr lang="fr-CA" dirty="0" smtClean="0"/>
              <a:t>24$/test (</a:t>
            </a:r>
            <a:r>
              <a:rPr lang="fr-CA" dirty="0" err="1" smtClean="0"/>
              <a:t>minumum</a:t>
            </a:r>
            <a:r>
              <a:rPr lang="fr-CA" dirty="0" smtClean="0"/>
              <a:t> de 25 tests)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00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#1:</a:t>
            </a:r>
            <a:br>
              <a:rPr lang="fr-FR" dirty="0" smtClean="0"/>
            </a:br>
            <a:r>
              <a:rPr lang="en-US" sz="1800" i="1" dirty="0"/>
              <a:t>Efficacy of Immediate and Delayed Cognitive and Physical Rest for Treatment of Sports-Related Concussion</a:t>
            </a:r>
            <a:r>
              <a:rPr lang="fr-CA" sz="1800" dirty="0"/>
              <a:t>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Revue, date</a:t>
            </a:r>
            <a:r>
              <a:rPr lang="fr-FR" dirty="0" smtClean="0"/>
              <a:t>: </a:t>
            </a:r>
            <a:r>
              <a:rPr lang="fr-FR" i="1" dirty="0" smtClean="0"/>
              <a:t>The Journal of </a:t>
            </a:r>
            <a:r>
              <a:rPr lang="fr-FR" i="1" dirty="0" err="1" smtClean="0"/>
              <a:t>Pediatrics</a:t>
            </a:r>
            <a:r>
              <a:rPr lang="fr-FR" dirty="0" smtClean="0"/>
              <a:t>, novembre 2012 </a:t>
            </a:r>
          </a:p>
          <a:p>
            <a:r>
              <a:rPr lang="fr-FR" u="sng" dirty="0" smtClean="0"/>
              <a:t>Auteurs</a:t>
            </a:r>
            <a:r>
              <a:rPr lang="fr-FR" dirty="0" smtClean="0"/>
              <a:t>: </a:t>
            </a:r>
            <a:r>
              <a:rPr lang="fr-FR" b="1" dirty="0"/>
              <a:t>Rosemarie Scolaro </a:t>
            </a:r>
            <a:r>
              <a:rPr lang="fr-FR" b="1" dirty="0" smtClean="0"/>
              <a:t>Moser</a:t>
            </a:r>
            <a:r>
              <a:rPr lang="fr-FR" dirty="0" smtClean="0"/>
              <a:t>, Colette </a:t>
            </a:r>
            <a:r>
              <a:rPr lang="fr-FR" dirty="0" err="1" smtClean="0"/>
              <a:t>Glatts</a:t>
            </a:r>
            <a:r>
              <a:rPr lang="fr-FR" dirty="0" smtClean="0"/>
              <a:t>, Philip </a:t>
            </a:r>
            <a:r>
              <a:rPr lang="fr-FR" dirty="0" err="1" smtClean="0"/>
              <a:t>Schatz</a:t>
            </a:r>
            <a:r>
              <a:rPr lang="fr-FR" dirty="0" smtClean="0"/>
              <a:t> et al. </a:t>
            </a:r>
          </a:p>
          <a:p>
            <a:r>
              <a:rPr lang="fr-FR" u="sng" dirty="0" smtClean="0"/>
              <a:t>Devis</a:t>
            </a:r>
            <a:r>
              <a:rPr lang="fr-FR" dirty="0" smtClean="0"/>
              <a:t>: étude de cohorte rétrospective </a:t>
            </a:r>
            <a:r>
              <a:rPr lang="fr-FR" dirty="0" err="1" smtClean="0"/>
              <a:t>unicentrique</a:t>
            </a:r>
            <a:endParaRPr lang="fr-FR" dirty="0" smtClean="0"/>
          </a:p>
          <a:p>
            <a:r>
              <a:rPr lang="fr-FR" u="sng" dirty="0"/>
              <a:t>Participants</a:t>
            </a:r>
            <a:r>
              <a:rPr lang="fr-FR" dirty="0"/>
              <a:t>: 49 patients, âgés entre 14 et 23 ans</a:t>
            </a:r>
          </a:p>
          <a:p>
            <a:r>
              <a:rPr lang="fr-FR" u="sng" dirty="0" smtClean="0"/>
              <a:t>But</a:t>
            </a:r>
            <a:r>
              <a:rPr lang="fr-FR" dirty="0" smtClean="0"/>
              <a:t>: Comparer </a:t>
            </a:r>
            <a:r>
              <a:rPr lang="fr-CA" dirty="0"/>
              <a:t>l</a:t>
            </a:r>
            <a:r>
              <a:rPr lang="fr-CA" dirty="0" smtClean="0"/>
              <a:t>’efficacité </a:t>
            </a:r>
            <a:r>
              <a:rPr lang="fr-CA" dirty="0"/>
              <a:t>du repos cognitif et physique </a:t>
            </a:r>
            <a:r>
              <a:rPr lang="fr-CA" dirty="0" smtClean="0"/>
              <a:t>(1 semaine) immédiat (1-7 jours) </a:t>
            </a:r>
            <a:r>
              <a:rPr lang="fr-CA" dirty="0"/>
              <a:t>vs </a:t>
            </a:r>
            <a:r>
              <a:rPr lang="fr-CA" dirty="0" smtClean="0"/>
              <a:t>retardé (8-30 jours, 31+ jours) </a:t>
            </a:r>
            <a:r>
              <a:rPr lang="fr-CA" dirty="0"/>
              <a:t>comme traitement des commotions reliées aux sports 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0733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3784</TotalTime>
  <Words>2325</Words>
  <Application>Microsoft Office PowerPoint</Application>
  <PresentationFormat>Affichage à l'écran (4:3)</PresentationFormat>
  <Paragraphs>256</Paragraphs>
  <Slides>32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Lucida Grande</vt:lpstr>
      <vt:lpstr>Mangal</vt:lpstr>
      <vt:lpstr>Rockwell</vt:lpstr>
      <vt:lpstr>Wingdings</vt:lpstr>
      <vt:lpstr>Advantage</vt:lpstr>
      <vt:lpstr>Le repos cognitif et physique post-TCCL</vt:lpstr>
      <vt:lpstr>Contexte</vt:lpstr>
      <vt:lpstr>Traumatisme cranio-cérébral</vt:lpstr>
      <vt:lpstr>TCCL - recommandations</vt:lpstr>
      <vt:lpstr>On se demande donc…</vt:lpstr>
      <vt:lpstr>PICO</vt:lpstr>
      <vt:lpstr>Méthodologie</vt:lpstr>
      <vt:lpstr>Outils utilisés</vt:lpstr>
      <vt:lpstr>Étude #1: Efficacy of Immediate and Delayed Cognitive and Physical Rest for Treatment of Sports-Related Concussion </vt:lpstr>
      <vt:lpstr>Étude #1: Efficacy of Immediate and Delayed Cognitive and Physical Rest for Treatment of Sports-Related Concussion </vt:lpstr>
      <vt:lpstr>Étude #1: Efficacy of Immediate and Delayed Cognitive and Physical Rest for Treatment of Sports-Related Concussion </vt:lpstr>
      <vt:lpstr>Étude #2: Effect of Cognitive Activity Level on Duration of Post- Concussion Symptoms </vt:lpstr>
      <vt:lpstr>Étude #2: Effect of Cognitive Activity Level on Duration of Post- Concussion Symptoms </vt:lpstr>
      <vt:lpstr>Étude #2: Effect of Cognitive Activity Level on Duration of Post- Concussion Symptoms </vt:lpstr>
      <vt:lpstr>Étude #3: Benefits of Strict Rest After Acute Concussion: A Randomized Controlled Trial </vt:lpstr>
      <vt:lpstr>Étude #3: Benefits of Strict Rest After Acute Concussion: A Randomized Controlled Trial </vt:lpstr>
      <vt:lpstr>Étude #3: Benefits of Strict Rest After Acute Concussion: A Randomized Controlled Trial </vt:lpstr>
      <vt:lpstr>Étude #4: Acute Cognitive and Physical Rest May Not Improve Concussion Recovery Time </vt:lpstr>
      <vt:lpstr>Étude #4: Acute Cognitive and Physical Rest May Not Improve Concussion Recovery Time </vt:lpstr>
      <vt:lpstr>Étude #4: Acute Cognitive and Physical Rest May Not Improve Concussion Recovery Time </vt:lpstr>
      <vt:lpstr>Étude #5: The Timing of Cognitive and Physical Rest and Recovery in Concussion </vt:lpstr>
      <vt:lpstr>Étude #5: The Timing of Cognitive and Physical Rest and Recovery in Concussion </vt:lpstr>
      <vt:lpstr>Étude #5: The Timing of Cognitive and Physical Rest and Recovery in Concussion </vt:lpstr>
      <vt:lpstr>Discussion</vt:lpstr>
      <vt:lpstr>Conclusion</vt:lpstr>
      <vt:lpstr>Conclusion</vt:lpstr>
      <vt:lpstr>Conclusion</vt:lpstr>
      <vt:lpstr>Questions?</vt:lpstr>
      <vt:lpstr>Bibliographie</vt:lpstr>
      <vt:lpstr>Bibliographie</vt:lpstr>
      <vt:lpstr>Annexe</vt:lpstr>
      <vt:lpstr>Repos cognitif post-TCC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repos physique et cognitif post-TCC</dc:title>
  <dc:creator>Daniel Laperrière</dc:creator>
  <cp:lastModifiedBy>Dagenais Danielle</cp:lastModifiedBy>
  <cp:revision>135</cp:revision>
  <dcterms:created xsi:type="dcterms:W3CDTF">2017-05-20T20:44:58Z</dcterms:created>
  <dcterms:modified xsi:type="dcterms:W3CDTF">2017-05-30T14:52:25Z</dcterms:modified>
</cp:coreProperties>
</file>