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86" r:id="rId3"/>
    <p:sldId id="303" r:id="rId4"/>
    <p:sldId id="299" r:id="rId5"/>
    <p:sldId id="300" r:id="rId6"/>
    <p:sldId id="301" r:id="rId7"/>
    <p:sldId id="304" r:id="rId8"/>
    <p:sldId id="305" r:id="rId9"/>
    <p:sldId id="306" r:id="rId10"/>
    <p:sldId id="307" r:id="rId11"/>
    <p:sldId id="312" r:id="rId12"/>
    <p:sldId id="310" r:id="rId13"/>
    <p:sldId id="308" r:id="rId14"/>
    <p:sldId id="313" r:id="rId15"/>
    <p:sldId id="314" r:id="rId16"/>
    <p:sldId id="316" r:id="rId17"/>
    <p:sldId id="317" r:id="rId18"/>
    <p:sldId id="318" r:id="rId19"/>
    <p:sldId id="319" r:id="rId20"/>
    <p:sldId id="320" r:id="rId21"/>
    <p:sldId id="322" r:id="rId22"/>
    <p:sldId id="323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518" autoAdjust="0"/>
    <p:restoredTop sz="94660"/>
  </p:normalViewPr>
  <p:slideViewPr>
    <p:cSldViewPr snapToGrid="0">
      <p:cViewPr varScale="1">
        <p:scale>
          <a:sx n="88" d="100"/>
          <a:sy n="88" d="100"/>
        </p:scale>
        <p:origin x="73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828F18-66D2-4A6E-8C90-3A61760FE7D2}" type="doc">
      <dgm:prSet loTypeId="urn:microsoft.com/office/officeart/2005/8/layout/chevron2" loCatId="process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4EF80B4B-7A70-4A12-AD78-356CC33C5FBF}">
      <dgm:prSet phldrT="[Text]"/>
      <dgm:spPr/>
      <dgm:t>
        <a:bodyPr/>
        <a:lstStyle/>
        <a:p>
          <a:r>
            <a:rPr lang="fr-CA" dirty="0" smtClean="0"/>
            <a:t>Patients atteints de douleur chronique</a:t>
          </a:r>
          <a:endParaRPr lang="en-US" dirty="0"/>
        </a:p>
      </dgm:t>
    </dgm:pt>
    <dgm:pt modelId="{E1B94C9E-61CE-4294-A259-001ADA008517}" type="sibTrans" cxnId="{66000AF9-9D97-4BA2-8665-39662DC782CC}">
      <dgm:prSet/>
      <dgm:spPr/>
      <dgm:t>
        <a:bodyPr/>
        <a:lstStyle/>
        <a:p>
          <a:endParaRPr lang="en-US"/>
        </a:p>
      </dgm:t>
    </dgm:pt>
    <dgm:pt modelId="{D15B8456-3F97-4D85-B44C-B86A871581E0}" type="parTrans" cxnId="{66000AF9-9D97-4BA2-8665-39662DC782CC}">
      <dgm:prSet/>
      <dgm:spPr/>
      <dgm:t>
        <a:bodyPr/>
        <a:lstStyle/>
        <a:p>
          <a:endParaRPr lang="en-US"/>
        </a:p>
      </dgm:t>
    </dgm:pt>
    <dgm:pt modelId="{86519FFC-7AF2-4B9B-AD27-A2045933B51D}">
      <dgm:prSet phldrT="[Text]"/>
      <dgm:spPr/>
      <dgm:t>
        <a:bodyPr/>
        <a:lstStyle/>
        <a:p>
          <a:r>
            <a:rPr lang="fr-CA" dirty="0"/>
            <a:t>I</a:t>
          </a:r>
          <a:endParaRPr lang="en-US" dirty="0"/>
        </a:p>
      </dgm:t>
    </dgm:pt>
    <dgm:pt modelId="{1CDCA465-4907-4D47-9D45-B857FD4220ED}" type="parTrans" cxnId="{7E73679C-57F3-4BCB-B39D-A701D1EC1471}">
      <dgm:prSet/>
      <dgm:spPr/>
      <dgm:t>
        <a:bodyPr/>
        <a:lstStyle/>
        <a:p>
          <a:endParaRPr lang="en-US"/>
        </a:p>
      </dgm:t>
    </dgm:pt>
    <dgm:pt modelId="{6B3A7175-A8FB-4514-A7E1-13E61BFD3969}" type="sibTrans" cxnId="{7E73679C-57F3-4BCB-B39D-A701D1EC1471}">
      <dgm:prSet/>
      <dgm:spPr/>
      <dgm:t>
        <a:bodyPr/>
        <a:lstStyle/>
        <a:p>
          <a:endParaRPr lang="en-US"/>
        </a:p>
      </dgm:t>
    </dgm:pt>
    <dgm:pt modelId="{4C0BAFC3-0245-4D47-A546-7C3DDDA85F4D}">
      <dgm:prSet phldrT="[Text]"/>
      <dgm:spPr/>
      <dgm:t>
        <a:bodyPr/>
        <a:lstStyle/>
        <a:p>
          <a:r>
            <a:rPr lang="fr-CA" dirty="0"/>
            <a:t>C</a:t>
          </a:r>
          <a:endParaRPr lang="en-US" dirty="0"/>
        </a:p>
      </dgm:t>
    </dgm:pt>
    <dgm:pt modelId="{26D8A690-198A-4BDD-8DB4-0285A0E906C2}" type="parTrans" cxnId="{A186BD32-F4D5-4319-BED6-CE41B8A997C4}">
      <dgm:prSet/>
      <dgm:spPr/>
      <dgm:t>
        <a:bodyPr/>
        <a:lstStyle/>
        <a:p>
          <a:endParaRPr lang="en-US"/>
        </a:p>
      </dgm:t>
    </dgm:pt>
    <dgm:pt modelId="{961A3D01-5DC8-44E1-949E-C129A1C9E9E3}" type="sibTrans" cxnId="{A186BD32-F4D5-4319-BED6-CE41B8A997C4}">
      <dgm:prSet/>
      <dgm:spPr/>
      <dgm:t>
        <a:bodyPr/>
        <a:lstStyle/>
        <a:p>
          <a:endParaRPr lang="en-US"/>
        </a:p>
      </dgm:t>
    </dgm:pt>
    <dgm:pt modelId="{2ADA31A1-3709-46D8-88CA-F50277B1E329}">
      <dgm:prSet phldrT="[Text]"/>
      <dgm:spPr/>
      <dgm:t>
        <a:bodyPr/>
        <a:lstStyle/>
        <a:p>
          <a:r>
            <a:rPr lang="fr-CA" dirty="0"/>
            <a:t>O</a:t>
          </a:r>
          <a:endParaRPr lang="en-US" dirty="0"/>
        </a:p>
      </dgm:t>
    </dgm:pt>
    <dgm:pt modelId="{36D16F3E-729C-4DAC-AD9C-52AA59B12BE6}" type="parTrans" cxnId="{F6D8B836-96A6-487F-A0FD-4BE7DEA4EC58}">
      <dgm:prSet/>
      <dgm:spPr/>
      <dgm:t>
        <a:bodyPr/>
        <a:lstStyle/>
        <a:p>
          <a:endParaRPr lang="en-US"/>
        </a:p>
      </dgm:t>
    </dgm:pt>
    <dgm:pt modelId="{7C2A8382-9643-429A-AAA8-DD2CD82E2FC7}" type="sibTrans" cxnId="{F6D8B836-96A6-487F-A0FD-4BE7DEA4EC58}">
      <dgm:prSet/>
      <dgm:spPr/>
      <dgm:t>
        <a:bodyPr/>
        <a:lstStyle/>
        <a:p>
          <a:endParaRPr lang="en-US"/>
        </a:p>
      </dgm:t>
    </dgm:pt>
    <dgm:pt modelId="{E4692EF6-79E3-4FF0-8BA8-4D0D947E7247}">
      <dgm:prSet phldrT="[Text]" custT="1"/>
      <dgm:spPr/>
      <dgm:t>
        <a:bodyPr/>
        <a:lstStyle/>
        <a:p>
          <a:r>
            <a:rPr lang="en-US" sz="2600" dirty="0"/>
            <a:t>P</a:t>
          </a:r>
        </a:p>
      </dgm:t>
    </dgm:pt>
    <dgm:pt modelId="{15013E2E-7A02-451A-8A8C-F7F40B922516}" type="parTrans" cxnId="{ACC8D27B-C728-4883-898A-5DBCFD26FF94}">
      <dgm:prSet/>
      <dgm:spPr/>
      <dgm:t>
        <a:bodyPr/>
        <a:lstStyle/>
        <a:p>
          <a:endParaRPr lang="en-US"/>
        </a:p>
      </dgm:t>
    </dgm:pt>
    <dgm:pt modelId="{7D27278D-C3E9-4EEC-BCEE-F0309697D10D}" type="sibTrans" cxnId="{ACC8D27B-C728-4883-898A-5DBCFD26FF94}">
      <dgm:prSet/>
      <dgm:spPr/>
      <dgm:t>
        <a:bodyPr/>
        <a:lstStyle/>
        <a:p>
          <a:endParaRPr lang="en-US"/>
        </a:p>
      </dgm:t>
    </dgm:pt>
    <dgm:pt modelId="{A6C24881-9330-4624-92A2-71BB38228746}">
      <dgm:prSet phldrT="[Text]"/>
      <dgm:spPr/>
      <dgm:t>
        <a:bodyPr/>
        <a:lstStyle/>
        <a:p>
          <a:r>
            <a:rPr lang="fr-CA" dirty="0" smtClean="0"/>
            <a:t>Traitement de </a:t>
          </a:r>
          <a:r>
            <a:rPr lang="fr-CA" dirty="0" err="1" smtClean="0"/>
            <a:t>duloxétine</a:t>
          </a:r>
          <a:endParaRPr lang="en-US" dirty="0"/>
        </a:p>
      </dgm:t>
    </dgm:pt>
    <dgm:pt modelId="{71CA61C8-A76F-4D16-A324-8EB2D1517F1F}" type="parTrans" cxnId="{B4DD4FAD-8F4C-4314-8167-DE98ABA4D686}">
      <dgm:prSet/>
      <dgm:spPr/>
      <dgm:t>
        <a:bodyPr/>
        <a:lstStyle/>
        <a:p>
          <a:endParaRPr lang="en-US"/>
        </a:p>
      </dgm:t>
    </dgm:pt>
    <dgm:pt modelId="{95CE84C0-2720-40B3-AB56-BA0E345A174B}" type="sibTrans" cxnId="{B4DD4FAD-8F4C-4314-8167-DE98ABA4D686}">
      <dgm:prSet/>
      <dgm:spPr/>
      <dgm:t>
        <a:bodyPr/>
        <a:lstStyle/>
        <a:p>
          <a:endParaRPr lang="en-US"/>
        </a:p>
      </dgm:t>
    </dgm:pt>
    <dgm:pt modelId="{697AF320-3E6A-4073-80A1-A5ABD8F720CE}">
      <dgm:prSet phldrT="[Text]"/>
      <dgm:spPr/>
      <dgm:t>
        <a:bodyPr/>
        <a:lstStyle/>
        <a:p>
          <a:r>
            <a:rPr lang="fr-CA" dirty="0" smtClean="0"/>
            <a:t>Méthode conservatrice</a:t>
          </a:r>
          <a:r>
            <a:rPr lang="en-US" dirty="0" smtClean="0"/>
            <a:t>/</a:t>
          </a:r>
          <a:r>
            <a:rPr lang="fr-CA" dirty="0" smtClean="0"/>
            <a:t>Placebo</a:t>
          </a:r>
          <a:endParaRPr lang="en-US" dirty="0"/>
        </a:p>
      </dgm:t>
    </dgm:pt>
    <dgm:pt modelId="{77799FC4-BD28-4ACE-A741-2FC2BB345077}" type="parTrans" cxnId="{BDF00674-1E4E-447F-9BA6-74764AD85325}">
      <dgm:prSet/>
      <dgm:spPr/>
      <dgm:t>
        <a:bodyPr/>
        <a:lstStyle/>
        <a:p>
          <a:endParaRPr lang="en-US"/>
        </a:p>
      </dgm:t>
    </dgm:pt>
    <dgm:pt modelId="{E54DEF02-C56F-4F78-971A-9685352500D9}" type="sibTrans" cxnId="{BDF00674-1E4E-447F-9BA6-74764AD85325}">
      <dgm:prSet/>
      <dgm:spPr/>
      <dgm:t>
        <a:bodyPr/>
        <a:lstStyle/>
        <a:p>
          <a:endParaRPr lang="en-US"/>
        </a:p>
      </dgm:t>
    </dgm:pt>
    <dgm:pt modelId="{E7DE3821-6E7C-456F-999F-C8012092B7AB}">
      <dgm:prSet phldrT="[Text]"/>
      <dgm:spPr/>
      <dgm:t>
        <a:bodyPr/>
        <a:lstStyle/>
        <a:p>
          <a:r>
            <a:rPr lang="fr-CA" dirty="0" smtClean="0"/>
            <a:t>Diminution de la douleur</a:t>
          </a:r>
          <a:endParaRPr lang="en-US" dirty="0"/>
        </a:p>
      </dgm:t>
    </dgm:pt>
    <dgm:pt modelId="{92237042-1579-44DA-96E9-ED0EE4B67FE8}" type="parTrans" cxnId="{C9FA2E8D-E2B6-47EF-BF41-9542829DC446}">
      <dgm:prSet/>
      <dgm:spPr/>
      <dgm:t>
        <a:bodyPr/>
        <a:lstStyle/>
        <a:p>
          <a:endParaRPr lang="en-US"/>
        </a:p>
      </dgm:t>
    </dgm:pt>
    <dgm:pt modelId="{45ACF2CF-7055-432C-8E08-9309B04C85A9}" type="sibTrans" cxnId="{C9FA2E8D-E2B6-47EF-BF41-9542829DC446}">
      <dgm:prSet/>
      <dgm:spPr/>
      <dgm:t>
        <a:bodyPr/>
        <a:lstStyle/>
        <a:p>
          <a:endParaRPr lang="en-US"/>
        </a:p>
      </dgm:t>
    </dgm:pt>
    <dgm:pt modelId="{6820F9E7-8093-4FBA-91A5-B29E4663A626}" type="pres">
      <dgm:prSet presAssocID="{58828F18-66D2-4A6E-8C90-3A61760FE7D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F5BB59D-621F-46D5-8E7A-F9F8B222719A}" type="pres">
      <dgm:prSet presAssocID="{E4692EF6-79E3-4FF0-8BA8-4D0D947E7247}" presName="composite" presStyleCnt="0"/>
      <dgm:spPr/>
    </dgm:pt>
    <dgm:pt modelId="{5166F94F-F819-4EF0-8B70-889240881663}" type="pres">
      <dgm:prSet presAssocID="{E4692EF6-79E3-4FF0-8BA8-4D0D947E7247}" presName="parentText" presStyleLbl="alignNode1" presStyleIdx="0" presStyleCnt="4" custLinFactNeighborX="0" custLinFactNeighborY="-12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CED283-F5E9-46D9-BDD8-4902A89040F0}" type="pres">
      <dgm:prSet presAssocID="{E4692EF6-79E3-4FF0-8BA8-4D0D947E7247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D2A857-36EB-45BE-829B-F7A3D6F8A20D}" type="pres">
      <dgm:prSet presAssocID="{7D27278D-C3E9-4EEC-BCEE-F0309697D10D}" presName="sp" presStyleCnt="0"/>
      <dgm:spPr/>
    </dgm:pt>
    <dgm:pt modelId="{88E3362E-07C9-47B1-BC16-DD139E4E21B4}" type="pres">
      <dgm:prSet presAssocID="{86519FFC-7AF2-4B9B-AD27-A2045933B51D}" presName="composite" presStyleCnt="0"/>
      <dgm:spPr/>
    </dgm:pt>
    <dgm:pt modelId="{4D99D1FA-F5DB-4182-A467-4747077DC874}" type="pres">
      <dgm:prSet presAssocID="{86519FFC-7AF2-4B9B-AD27-A2045933B51D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1E69DE-9388-4732-8C98-B908A1DD1BF2}" type="pres">
      <dgm:prSet presAssocID="{86519FFC-7AF2-4B9B-AD27-A2045933B51D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5F238D-BD93-430E-B85B-2829F0B84261}" type="pres">
      <dgm:prSet presAssocID="{6B3A7175-A8FB-4514-A7E1-13E61BFD3969}" presName="sp" presStyleCnt="0"/>
      <dgm:spPr/>
    </dgm:pt>
    <dgm:pt modelId="{BA16D1D7-E9A0-4F96-995F-7ADE70F5D97B}" type="pres">
      <dgm:prSet presAssocID="{4C0BAFC3-0245-4D47-A546-7C3DDDA85F4D}" presName="composite" presStyleCnt="0"/>
      <dgm:spPr/>
    </dgm:pt>
    <dgm:pt modelId="{DF6F4685-9A18-43F3-8642-C2586A2007C4}" type="pres">
      <dgm:prSet presAssocID="{4C0BAFC3-0245-4D47-A546-7C3DDDA85F4D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1B44F4-C76E-4333-AFC1-AAEE2D4A640E}" type="pres">
      <dgm:prSet presAssocID="{4C0BAFC3-0245-4D47-A546-7C3DDDA85F4D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A45BED-B4B0-44A6-813C-0EF348A3CA15}" type="pres">
      <dgm:prSet presAssocID="{961A3D01-5DC8-44E1-949E-C129A1C9E9E3}" presName="sp" presStyleCnt="0"/>
      <dgm:spPr/>
    </dgm:pt>
    <dgm:pt modelId="{8AF02A05-F343-4AAB-9514-1ED500FDC0A3}" type="pres">
      <dgm:prSet presAssocID="{2ADA31A1-3709-46D8-88CA-F50277B1E329}" presName="composite" presStyleCnt="0"/>
      <dgm:spPr/>
    </dgm:pt>
    <dgm:pt modelId="{43447BB2-F197-48F3-9E47-D133E908C513}" type="pres">
      <dgm:prSet presAssocID="{2ADA31A1-3709-46D8-88CA-F50277B1E329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410F51-D4C0-4954-BC49-EC67A1A76637}" type="pres">
      <dgm:prSet presAssocID="{2ADA31A1-3709-46D8-88CA-F50277B1E329}" presName="descendantText" presStyleLbl="alignAcc1" presStyleIdx="3" presStyleCnt="4" custLinFactNeighborX="0" custLinFactNeighborY="-24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6000AF9-9D97-4BA2-8665-39662DC782CC}" srcId="{E4692EF6-79E3-4FF0-8BA8-4D0D947E7247}" destId="{4EF80B4B-7A70-4A12-AD78-356CC33C5FBF}" srcOrd="0" destOrd="0" parTransId="{D15B8456-3F97-4D85-B44C-B86A871581E0}" sibTransId="{E1B94C9E-61CE-4294-A259-001ADA008517}"/>
    <dgm:cxn modelId="{09224377-BE57-411D-BFEE-0C3D465DC776}" type="presOf" srcId="{86519FFC-7AF2-4B9B-AD27-A2045933B51D}" destId="{4D99D1FA-F5DB-4182-A467-4747077DC874}" srcOrd="0" destOrd="0" presId="urn:microsoft.com/office/officeart/2005/8/layout/chevron2"/>
    <dgm:cxn modelId="{C568E452-FEC3-4591-9954-387DD389D29A}" type="presOf" srcId="{A6C24881-9330-4624-92A2-71BB38228746}" destId="{C01E69DE-9388-4732-8C98-B908A1DD1BF2}" srcOrd="0" destOrd="0" presId="urn:microsoft.com/office/officeart/2005/8/layout/chevron2"/>
    <dgm:cxn modelId="{7E73679C-57F3-4BCB-B39D-A701D1EC1471}" srcId="{58828F18-66D2-4A6E-8C90-3A61760FE7D2}" destId="{86519FFC-7AF2-4B9B-AD27-A2045933B51D}" srcOrd="1" destOrd="0" parTransId="{1CDCA465-4907-4D47-9D45-B857FD4220ED}" sibTransId="{6B3A7175-A8FB-4514-A7E1-13E61BFD3969}"/>
    <dgm:cxn modelId="{A186BD32-F4D5-4319-BED6-CE41B8A997C4}" srcId="{58828F18-66D2-4A6E-8C90-3A61760FE7D2}" destId="{4C0BAFC3-0245-4D47-A546-7C3DDDA85F4D}" srcOrd="2" destOrd="0" parTransId="{26D8A690-198A-4BDD-8DB4-0285A0E906C2}" sibTransId="{961A3D01-5DC8-44E1-949E-C129A1C9E9E3}"/>
    <dgm:cxn modelId="{F6D8B836-96A6-487F-A0FD-4BE7DEA4EC58}" srcId="{58828F18-66D2-4A6E-8C90-3A61760FE7D2}" destId="{2ADA31A1-3709-46D8-88CA-F50277B1E329}" srcOrd="3" destOrd="0" parTransId="{36D16F3E-729C-4DAC-AD9C-52AA59B12BE6}" sibTransId="{7C2A8382-9643-429A-AAA8-DD2CD82E2FC7}"/>
    <dgm:cxn modelId="{C9FA2E8D-E2B6-47EF-BF41-9542829DC446}" srcId="{2ADA31A1-3709-46D8-88CA-F50277B1E329}" destId="{E7DE3821-6E7C-456F-999F-C8012092B7AB}" srcOrd="0" destOrd="0" parTransId="{92237042-1579-44DA-96E9-ED0EE4B67FE8}" sibTransId="{45ACF2CF-7055-432C-8E08-9309B04C85A9}"/>
    <dgm:cxn modelId="{468D2215-CAE9-4E22-B1AB-CF83286DDE05}" type="presOf" srcId="{2ADA31A1-3709-46D8-88CA-F50277B1E329}" destId="{43447BB2-F197-48F3-9E47-D133E908C513}" srcOrd="0" destOrd="0" presId="urn:microsoft.com/office/officeart/2005/8/layout/chevron2"/>
    <dgm:cxn modelId="{BDF00674-1E4E-447F-9BA6-74764AD85325}" srcId="{4C0BAFC3-0245-4D47-A546-7C3DDDA85F4D}" destId="{697AF320-3E6A-4073-80A1-A5ABD8F720CE}" srcOrd="0" destOrd="0" parTransId="{77799FC4-BD28-4ACE-A741-2FC2BB345077}" sibTransId="{E54DEF02-C56F-4F78-971A-9685352500D9}"/>
    <dgm:cxn modelId="{B1DB756E-3E32-4BFE-8B59-F325F10ECCC4}" type="presOf" srcId="{58828F18-66D2-4A6E-8C90-3A61760FE7D2}" destId="{6820F9E7-8093-4FBA-91A5-B29E4663A626}" srcOrd="0" destOrd="0" presId="urn:microsoft.com/office/officeart/2005/8/layout/chevron2"/>
    <dgm:cxn modelId="{E1DC1695-3269-460C-8681-2C040801A193}" type="presOf" srcId="{E4692EF6-79E3-4FF0-8BA8-4D0D947E7247}" destId="{5166F94F-F819-4EF0-8B70-889240881663}" srcOrd="0" destOrd="0" presId="urn:microsoft.com/office/officeart/2005/8/layout/chevron2"/>
    <dgm:cxn modelId="{3B3BFCC1-4841-42E4-9EA5-E0926D701F57}" type="presOf" srcId="{697AF320-3E6A-4073-80A1-A5ABD8F720CE}" destId="{521B44F4-C76E-4333-AFC1-AAEE2D4A640E}" srcOrd="0" destOrd="0" presId="urn:microsoft.com/office/officeart/2005/8/layout/chevron2"/>
    <dgm:cxn modelId="{ACC8D27B-C728-4883-898A-5DBCFD26FF94}" srcId="{58828F18-66D2-4A6E-8C90-3A61760FE7D2}" destId="{E4692EF6-79E3-4FF0-8BA8-4D0D947E7247}" srcOrd="0" destOrd="0" parTransId="{15013E2E-7A02-451A-8A8C-F7F40B922516}" sibTransId="{7D27278D-C3E9-4EEC-BCEE-F0309697D10D}"/>
    <dgm:cxn modelId="{222A901A-B18C-4A6C-8D70-E4D30C3D2260}" type="presOf" srcId="{4C0BAFC3-0245-4D47-A546-7C3DDDA85F4D}" destId="{DF6F4685-9A18-43F3-8642-C2586A2007C4}" srcOrd="0" destOrd="0" presId="urn:microsoft.com/office/officeart/2005/8/layout/chevron2"/>
    <dgm:cxn modelId="{5B3298F9-2522-4B7F-A04A-9DD92954FE88}" type="presOf" srcId="{4EF80B4B-7A70-4A12-AD78-356CC33C5FBF}" destId="{98CED283-F5E9-46D9-BDD8-4902A89040F0}" srcOrd="0" destOrd="0" presId="urn:microsoft.com/office/officeart/2005/8/layout/chevron2"/>
    <dgm:cxn modelId="{0ED350E9-6BA6-405B-AF30-F53606C763AF}" type="presOf" srcId="{E7DE3821-6E7C-456F-999F-C8012092B7AB}" destId="{29410F51-D4C0-4954-BC49-EC67A1A76637}" srcOrd="0" destOrd="0" presId="urn:microsoft.com/office/officeart/2005/8/layout/chevron2"/>
    <dgm:cxn modelId="{B4DD4FAD-8F4C-4314-8167-DE98ABA4D686}" srcId="{86519FFC-7AF2-4B9B-AD27-A2045933B51D}" destId="{A6C24881-9330-4624-92A2-71BB38228746}" srcOrd="0" destOrd="0" parTransId="{71CA61C8-A76F-4D16-A324-8EB2D1517F1F}" sibTransId="{95CE84C0-2720-40B3-AB56-BA0E345A174B}"/>
    <dgm:cxn modelId="{1FE58FCF-0809-47AB-9C8A-E8E52F16C3B7}" type="presParOf" srcId="{6820F9E7-8093-4FBA-91A5-B29E4663A626}" destId="{0F5BB59D-621F-46D5-8E7A-F9F8B222719A}" srcOrd="0" destOrd="0" presId="urn:microsoft.com/office/officeart/2005/8/layout/chevron2"/>
    <dgm:cxn modelId="{C0172EB8-E72D-408C-ABB1-F8ECF681028B}" type="presParOf" srcId="{0F5BB59D-621F-46D5-8E7A-F9F8B222719A}" destId="{5166F94F-F819-4EF0-8B70-889240881663}" srcOrd="0" destOrd="0" presId="urn:microsoft.com/office/officeart/2005/8/layout/chevron2"/>
    <dgm:cxn modelId="{8840883B-3132-46A6-9B6C-8D875549E2C2}" type="presParOf" srcId="{0F5BB59D-621F-46D5-8E7A-F9F8B222719A}" destId="{98CED283-F5E9-46D9-BDD8-4902A89040F0}" srcOrd="1" destOrd="0" presId="urn:microsoft.com/office/officeart/2005/8/layout/chevron2"/>
    <dgm:cxn modelId="{2DEB2C40-9DAE-4913-86CB-21FB08335A79}" type="presParOf" srcId="{6820F9E7-8093-4FBA-91A5-B29E4663A626}" destId="{E1D2A857-36EB-45BE-829B-F7A3D6F8A20D}" srcOrd="1" destOrd="0" presId="urn:microsoft.com/office/officeart/2005/8/layout/chevron2"/>
    <dgm:cxn modelId="{F7247308-7E80-4D81-80D7-D5164E0C58A9}" type="presParOf" srcId="{6820F9E7-8093-4FBA-91A5-B29E4663A626}" destId="{88E3362E-07C9-47B1-BC16-DD139E4E21B4}" srcOrd="2" destOrd="0" presId="urn:microsoft.com/office/officeart/2005/8/layout/chevron2"/>
    <dgm:cxn modelId="{E81F9331-27F4-4CC1-89A8-97DB7837852B}" type="presParOf" srcId="{88E3362E-07C9-47B1-BC16-DD139E4E21B4}" destId="{4D99D1FA-F5DB-4182-A467-4747077DC874}" srcOrd="0" destOrd="0" presId="urn:microsoft.com/office/officeart/2005/8/layout/chevron2"/>
    <dgm:cxn modelId="{1FB7084F-C349-4A48-9A4D-12A929F42194}" type="presParOf" srcId="{88E3362E-07C9-47B1-BC16-DD139E4E21B4}" destId="{C01E69DE-9388-4732-8C98-B908A1DD1BF2}" srcOrd="1" destOrd="0" presId="urn:microsoft.com/office/officeart/2005/8/layout/chevron2"/>
    <dgm:cxn modelId="{BD3CA5AC-BDA0-4AAB-8443-AAA0764C8C24}" type="presParOf" srcId="{6820F9E7-8093-4FBA-91A5-B29E4663A626}" destId="{D35F238D-BD93-430E-B85B-2829F0B84261}" srcOrd="3" destOrd="0" presId="urn:microsoft.com/office/officeart/2005/8/layout/chevron2"/>
    <dgm:cxn modelId="{8D96EA4E-65FE-4EED-9FAF-028C6AFB4D55}" type="presParOf" srcId="{6820F9E7-8093-4FBA-91A5-B29E4663A626}" destId="{BA16D1D7-E9A0-4F96-995F-7ADE70F5D97B}" srcOrd="4" destOrd="0" presId="urn:microsoft.com/office/officeart/2005/8/layout/chevron2"/>
    <dgm:cxn modelId="{46C53BFE-7CE4-4276-9E28-A8DBFB9D7248}" type="presParOf" srcId="{BA16D1D7-E9A0-4F96-995F-7ADE70F5D97B}" destId="{DF6F4685-9A18-43F3-8642-C2586A2007C4}" srcOrd="0" destOrd="0" presId="urn:microsoft.com/office/officeart/2005/8/layout/chevron2"/>
    <dgm:cxn modelId="{95455C3D-81FB-444A-987B-70674F19AB34}" type="presParOf" srcId="{BA16D1D7-E9A0-4F96-995F-7ADE70F5D97B}" destId="{521B44F4-C76E-4333-AFC1-AAEE2D4A640E}" srcOrd="1" destOrd="0" presId="urn:microsoft.com/office/officeart/2005/8/layout/chevron2"/>
    <dgm:cxn modelId="{8AA14646-F0C5-4F44-BFF5-DBF0F31157C2}" type="presParOf" srcId="{6820F9E7-8093-4FBA-91A5-B29E4663A626}" destId="{56A45BED-B4B0-44A6-813C-0EF348A3CA15}" srcOrd="5" destOrd="0" presId="urn:microsoft.com/office/officeart/2005/8/layout/chevron2"/>
    <dgm:cxn modelId="{B3298BC4-56AE-4A43-B057-1A4B325945E3}" type="presParOf" srcId="{6820F9E7-8093-4FBA-91A5-B29E4663A626}" destId="{8AF02A05-F343-4AAB-9514-1ED500FDC0A3}" srcOrd="6" destOrd="0" presId="urn:microsoft.com/office/officeart/2005/8/layout/chevron2"/>
    <dgm:cxn modelId="{2F3906D7-870B-4ACD-8D3F-51DE00E36372}" type="presParOf" srcId="{8AF02A05-F343-4AAB-9514-1ED500FDC0A3}" destId="{43447BB2-F197-48F3-9E47-D133E908C513}" srcOrd="0" destOrd="0" presId="urn:microsoft.com/office/officeart/2005/8/layout/chevron2"/>
    <dgm:cxn modelId="{0E833028-BF27-4B2A-904A-7E1455C48D49}" type="presParOf" srcId="{8AF02A05-F343-4AAB-9514-1ED500FDC0A3}" destId="{29410F51-D4C0-4954-BC49-EC67A1A7663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582CDC7-2CBB-4D6C-8281-CC6646EC8969}" type="datetimeFigureOut">
              <a:rPr lang="en-US" smtClean="0"/>
              <a:t>5/28/2018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B83E696-7111-4FCA-8481-85E9BF228F7C}" type="slidenum">
              <a:rPr lang="en-US" smtClean="0"/>
              <a:t>‹N°›</a:t>
            </a:fld>
            <a:endParaRPr lang="en-US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02809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2CDC7-2CBB-4D6C-8281-CC6646EC8969}" type="datetimeFigureOut">
              <a:rPr lang="en-US" smtClean="0"/>
              <a:t>5/28/2018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3E696-7111-4FCA-8481-85E9BF228F7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308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2CDC7-2CBB-4D6C-8281-CC6646EC8969}" type="datetimeFigureOut">
              <a:rPr lang="en-US" smtClean="0"/>
              <a:t>5/28/2018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3E696-7111-4FCA-8481-85E9BF228F7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5844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2CDC7-2CBB-4D6C-8281-CC6646EC8969}" type="datetimeFigureOut">
              <a:rPr lang="en-US" smtClean="0"/>
              <a:t>5/28/2018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3E696-7111-4FCA-8481-85E9BF228F7C}" type="slidenum">
              <a:rPr lang="en-US" smtClean="0"/>
              <a:t>‹N°›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605895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2CDC7-2CBB-4D6C-8281-CC6646EC8969}" type="datetimeFigureOut">
              <a:rPr lang="en-US" smtClean="0"/>
              <a:t>5/28/2018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3E696-7111-4FCA-8481-85E9BF228F7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9028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2CDC7-2CBB-4D6C-8281-CC6646EC8969}" type="datetimeFigureOut">
              <a:rPr lang="en-US" smtClean="0"/>
              <a:t>5/28/2018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3E696-7111-4FCA-8481-85E9BF228F7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4231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2CDC7-2CBB-4D6C-8281-CC6646EC8969}" type="datetimeFigureOut">
              <a:rPr lang="en-US" smtClean="0"/>
              <a:t>5/28/2018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3E696-7111-4FCA-8481-85E9BF228F7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5248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2CDC7-2CBB-4D6C-8281-CC6646EC8969}" type="datetimeFigureOut">
              <a:rPr lang="en-US" smtClean="0"/>
              <a:t>5/28/2018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3E696-7111-4FCA-8481-85E9BF228F7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8082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2CDC7-2CBB-4D6C-8281-CC6646EC8969}" type="datetimeFigureOut">
              <a:rPr lang="en-US" smtClean="0"/>
              <a:t>5/28/2018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3E696-7111-4FCA-8481-85E9BF228F7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306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2CDC7-2CBB-4D6C-8281-CC6646EC8969}" type="datetimeFigureOut">
              <a:rPr lang="en-US" smtClean="0"/>
              <a:t>5/28/2018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3E696-7111-4FCA-8481-85E9BF228F7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492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2CDC7-2CBB-4D6C-8281-CC6646EC8969}" type="datetimeFigureOut">
              <a:rPr lang="en-US" smtClean="0"/>
              <a:t>5/28/2018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3E696-7111-4FCA-8481-85E9BF228F7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465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2CDC7-2CBB-4D6C-8281-CC6646EC8969}" type="datetimeFigureOut">
              <a:rPr lang="en-US" smtClean="0"/>
              <a:t>5/28/2018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3E696-7111-4FCA-8481-85E9BF228F7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201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2CDC7-2CBB-4D6C-8281-CC6646EC8969}" type="datetimeFigureOut">
              <a:rPr lang="en-US" smtClean="0"/>
              <a:t>5/28/2018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3E696-7111-4FCA-8481-85E9BF228F7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324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2CDC7-2CBB-4D6C-8281-CC6646EC8969}" type="datetimeFigureOut">
              <a:rPr lang="en-US" smtClean="0"/>
              <a:t>5/28/2018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3E696-7111-4FCA-8481-85E9BF228F7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093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2CDC7-2CBB-4D6C-8281-CC6646EC8969}" type="datetimeFigureOut">
              <a:rPr lang="en-US" smtClean="0"/>
              <a:t>5/28/2018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3E696-7111-4FCA-8481-85E9BF228F7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482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2CDC7-2CBB-4D6C-8281-CC6646EC8969}" type="datetimeFigureOut">
              <a:rPr lang="en-US" smtClean="0"/>
              <a:t>5/28/2018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3E696-7111-4FCA-8481-85E9BF228F7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139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2CDC7-2CBB-4D6C-8281-CC6646EC8969}" type="datetimeFigureOut">
              <a:rPr lang="en-US" smtClean="0"/>
              <a:t>5/28/2018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3E696-7111-4FCA-8481-85E9BF228F7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859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582CDC7-2CBB-4D6C-8281-CC6646EC8969}" type="datetimeFigureOut">
              <a:rPr lang="en-US" smtClean="0"/>
              <a:t>5/28/2018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B83E696-7111-4FCA-8481-85E9BF228F7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821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l">
              <a:lnSpc>
                <a:spcPct val="100000"/>
              </a:lnSpc>
            </a:pPr>
            <a:r>
              <a:rPr lang="fr-FR" sz="4400" dirty="0" smtClean="0"/>
              <a:t>L’utilisation </a:t>
            </a:r>
            <a:r>
              <a:rPr lang="fr-FR" sz="4400" dirty="0"/>
              <a:t>de la </a:t>
            </a:r>
            <a:r>
              <a:rPr lang="fr-FR" sz="4400" dirty="0" err="1"/>
              <a:t>duloxétine</a:t>
            </a:r>
            <a:r>
              <a:rPr lang="fr-FR" sz="4400" dirty="0"/>
              <a:t> dans la gestion des douleurs chroniques </a:t>
            </a:r>
            <a:r>
              <a:rPr lang="fr-FR" sz="4400" dirty="0" smtClean="0"/>
              <a:t>est-elle efficace?</a:t>
            </a:r>
            <a:endParaRPr lang="fr-F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31548" y="2899902"/>
            <a:ext cx="9755187" cy="550333"/>
          </a:xfrm>
        </p:spPr>
        <p:txBody>
          <a:bodyPr/>
          <a:lstStyle/>
          <a:p>
            <a:r>
              <a:rPr lang="fr-CA" sz="2400" dirty="0" err="1" smtClean="0"/>
              <a:t>Ragui</a:t>
            </a:r>
            <a:r>
              <a:rPr lang="fr-CA" sz="2400" dirty="0" smtClean="0"/>
              <a:t> </a:t>
            </a:r>
            <a:r>
              <a:rPr lang="fr-CA" sz="2400" dirty="0" err="1" smtClean="0"/>
              <a:t>Chehata</a:t>
            </a:r>
            <a:endParaRPr lang="fr-CA" sz="2400" dirty="0" smtClean="0"/>
          </a:p>
          <a:p>
            <a:r>
              <a:rPr lang="fr-CA" sz="2400" dirty="0" smtClean="0"/>
              <a:t>Résident I</a:t>
            </a:r>
          </a:p>
          <a:p>
            <a:r>
              <a:rPr lang="fr-CA" sz="2400" dirty="0" smtClean="0"/>
              <a:t>UMF Bordeaux </a:t>
            </a:r>
            <a:r>
              <a:rPr lang="fr-CA" sz="2400" dirty="0" err="1" smtClean="0"/>
              <a:t>Cartierville</a:t>
            </a:r>
            <a:endParaRPr lang="fr-CA" sz="24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75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9823360" cy="833907"/>
          </a:xfrm>
        </p:spPr>
        <p:txBody>
          <a:bodyPr>
            <a:normAutofit/>
          </a:bodyPr>
          <a:lstStyle/>
          <a:p>
            <a:r>
              <a:rPr lang="fr-CA" sz="3400" dirty="0" smtClean="0"/>
              <a:t>Analyse - Étude 3</a:t>
            </a:r>
            <a:endParaRPr lang="en-CA" sz="3400" dirty="0"/>
          </a:p>
        </p:txBody>
      </p:sp>
      <p:sp>
        <p:nvSpPr>
          <p:cNvPr id="5" name="TextBox 4"/>
          <p:cNvSpPr txBox="1"/>
          <p:nvPr/>
        </p:nvSpPr>
        <p:spPr>
          <a:xfrm>
            <a:off x="837127" y="1933548"/>
            <a:ext cx="1017431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>
                <a:latin typeface="Calibri" panose="020F0502020204030204" pitchFamily="34" charset="0"/>
                <a:cs typeface="Calibri" panose="020F0502020204030204" pitchFamily="34" charset="0"/>
              </a:rPr>
              <a:t>Étude randomisé à double insu</a:t>
            </a:r>
          </a:p>
          <a:p>
            <a:r>
              <a:rPr lang="fr-CA" dirty="0" smtClean="0">
                <a:latin typeface="Calibri" panose="020F0502020204030204" pitchFamily="34" charset="0"/>
                <a:cs typeface="Calibri" panose="020F0502020204030204" pitchFamily="34" charset="0"/>
              </a:rPr>
              <a:t>Chine, mai 2011 à août 2013</a:t>
            </a:r>
          </a:p>
          <a:p>
            <a:r>
              <a:rPr lang="fr-CA" dirty="0" smtClean="0">
                <a:latin typeface="Calibri" panose="020F0502020204030204" pitchFamily="34" charset="0"/>
                <a:cs typeface="Calibri" panose="020F0502020204030204" pitchFamily="34" charset="0"/>
              </a:rPr>
              <a:t>Patients avec douleur neuropathique chronique</a:t>
            </a:r>
          </a:p>
          <a:p>
            <a:r>
              <a:rPr lang="fr-CA" dirty="0" smtClean="0">
                <a:latin typeface="Calibri" panose="020F0502020204030204" pitchFamily="34" charset="0"/>
                <a:cs typeface="Calibri" panose="020F0502020204030204" pitchFamily="34" charset="0"/>
              </a:rPr>
              <a:t>N = 405</a:t>
            </a:r>
          </a:p>
          <a:p>
            <a:endParaRPr lang="fr-CA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CA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Intervention</a:t>
            </a:r>
          </a:p>
          <a:p>
            <a:r>
              <a:rPr lang="fr-CA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Duloxétine</a:t>
            </a:r>
            <a:r>
              <a:rPr lang="fr-CA" dirty="0" smtClean="0">
                <a:latin typeface="Calibri" panose="020F0502020204030204" pitchFamily="34" charset="0"/>
                <a:cs typeface="Calibri" panose="020F0502020204030204" pitchFamily="34" charset="0"/>
              </a:rPr>
              <a:t> 60 mg DIE x 12 semaines puis 30 mg DIE x 1 semaine</a:t>
            </a:r>
          </a:p>
          <a:p>
            <a:endParaRPr lang="fr-CA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CA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Contrôle</a:t>
            </a:r>
          </a:p>
          <a:p>
            <a:r>
              <a:rPr lang="fr-CA" dirty="0" smtClean="0">
                <a:latin typeface="Calibri" panose="020F0502020204030204" pitchFamily="34" charset="0"/>
                <a:cs typeface="Calibri" panose="020F0502020204030204" pitchFamily="34" charset="0"/>
              </a:rPr>
              <a:t>Placebo</a:t>
            </a:r>
          </a:p>
        </p:txBody>
      </p:sp>
    </p:spTree>
    <p:extLst>
      <p:ext uri="{BB962C8B-B14F-4D97-AF65-F5344CB8AC3E}">
        <p14:creationId xmlns:p14="http://schemas.microsoft.com/office/powerpoint/2010/main" val="11162236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6917" y="0"/>
            <a:ext cx="9823360" cy="833907"/>
          </a:xfrm>
        </p:spPr>
        <p:txBody>
          <a:bodyPr>
            <a:normAutofit/>
          </a:bodyPr>
          <a:lstStyle/>
          <a:p>
            <a:r>
              <a:rPr lang="fr-CA" sz="3400" dirty="0" smtClean="0"/>
              <a:t>Analyse - Étude 3</a:t>
            </a:r>
            <a:endParaRPr lang="en-CA" sz="3400" dirty="0"/>
          </a:p>
        </p:txBody>
      </p:sp>
      <p:sp>
        <p:nvSpPr>
          <p:cNvPr id="5" name="TextBox 4"/>
          <p:cNvSpPr txBox="1"/>
          <p:nvPr/>
        </p:nvSpPr>
        <p:spPr>
          <a:xfrm>
            <a:off x="365759" y="775306"/>
            <a:ext cx="1064567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Issue primaire</a:t>
            </a:r>
          </a:p>
          <a:p>
            <a:endParaRPr lang="fr-CA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Réduction de douleur moyenne en 12 semaines, mesurée chaque jour par chaque patient dans un journal personnel [sur une échelle de 11 points de Likert, soit 0 à 10] </a:t>
            </a:r>
            <a:r>
              <a:rPr lang="fr-FR" dirty="0"/>
              <a:t>	</a:t>
            </a:r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CA" dirty="0"/>
          </a:p>
          <a:p>
            <a:r>
              <a:rPr lang="fr-CA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Issues secondaire</a:t>
            </a:r>
          </a:p>
          <a:p>
            <a:endParaRPr lang="en-CA" dirty="0"/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« Brief Pain Inventory-Short Form-Interference [BPI-Interference] scale </a:t>
            </a:r>
            <a:endParaRPr lang="en-CA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CA" dirty="0" smtClean="0">
                <a:latin typeface="Calibri" panose="020F0502020204030204" pitchFamily="34" charset="0"/>
                <a:cs typeface="Calibri" panose="020F0502020204030204" pitchFamily="34" charset="0"/>
              </a:rPr>
              <a:t>«</a:t>
            </a:r>
            <a:r>
              <a:rPr lang="en-CA" dirty="0" err="1">
                <a:latin typeface="Calibri" panose="020F0502020204030204" pitchFamily="34" charset="0"/>
                <a:cs typeface="Calibri" panose="020F0502020204030204" pitchFamily="34" charset="0"/>
              </a:rPr>
              <a:t>Seehan</a:t>
            </a:r>
            <a:r>
              <a:rPr lang="en-CA" dirty="0">
                <a:latin typeface="Calibri" panose="020F0502020204030204" pitchFamily="34" charset="0"/>
                <a:cs typeface="Calibri" panose="020F0502020204030204" pitchFamily="34" charset="0"/>
              </a:rPr>
              <a:t> Disability Scale» </a:t>
            </a:r>
          </a:p>
          <a:p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Mesures de sécurité [arrêt suite à des effets indésirables, analyses de laboratoire, signes vitaux, </a:t>
            </a:r>
            <a:r>
              <a:rPr lang="fr-FR" dirty="0" err="1">
                <a:latin typeface="Calibri" panose="020F0502020204030204" pitchFamily="34" charset="0"/>
                <a:cs typeface="Calibri" panose="020F0502020204030204" pitchFamily="34" charset="0"/>
              </a:rPr>
              <a:t>ect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] </a:t>
            </a:r>
            <a:r>
              <a:rPr lang="en-CA" dirty="0"/>
              <a:t>	</a:t>
            </a:r>
          </a:p>
          <a:p>
            <a:endParaRPr lang="fr-CA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CA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Résultats pour issue primaire</a:t>
            </a:r>
          </a:p>
          <a:p>
            <a:endParaRPr lang="fr-CA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CA" dirty="0">
                <a:latin typeface="Calibri" panose="020F0502020204030204" pitchFamily="34" charset="0"/>
                <a:cs typeface="Calibri" panose="020F0502020204030204" pitchFamily="34" charset="0"/>
              </a:rPr>
              <a:t>Semaine </a:t>
            </a:r>
            <a:r>
              <a:rPr lang="en-CA" sz="1100" dirty="0">
                <a:latin typeface="Calibri" panose="020F0502020204030204" pitchFamily="34" charset="0"/>
                <a:cs typeface="Calibri" panose="020F0502020204030204" pitchFamily="34" charset="0"/>
              </a:rPr>
              <a:t>12</a:t>
            </a:r>
            <a:r>
              <a:rPr lang="en-CA" dirty="0">
                <a:latin typeface="Calibri" panose="020F0502020204030204" pitchFamily="34" charset="0"/>
                <a:cs typeface="Calibri" panose="020F0502020204030204" pitchFamily="34" charset="0"/>
              </a:rPr>
              <a:t>Duloxétine : -2,40 </a:t>
            </a:r>
          </a:p>
          <a:p>
            <a:r>
              <a:rPr lang="en-CA" dirty="0">
                <a:latin typeface="Calibri" panose="020F0502020204030204" pitchFamily="34" charset="0"/>
                <a:cs typeface="Calibri" panose="020F0502020204030204" pitchFamily="34" charset="0"/>
              </a:rPr>
              <a:t>Semaine </a:t>
            </a:r>
            <a:r>
              <a:rPr lang="en-CA" sz="1100" dirty="0">
                <a:latin typeface="Calibri" panose="020F0502020204030204" pitchFamily="34" charset="0"/>
                <a:cs typeface="Calibri" panose="020F0502020204030204" pitchFamily="34" charset="0"/>
              </a:rPr>
              <a:t>12</a:t>
            </a:r>
            <a:r>
              <a:rPr lang="en-CA" dirty="0">
                <a:latin typeface="Calibri" panose="020F0502020204030204" pitchFamily="34" charset="0"/>
                <a:cs typeface="Calibri" panose="020F0502020204030204" pitchFamily="34" charset="0"/>
              </a:rPr>
              <a:t>Placebo : -1,97 </a:t>
            </a:r>
          </a:p>
          <a:p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Différence </a:t>
            </a:r>
            <a:r>
              <a:rPr lang="fr-F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Duloxétine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-Placebo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: -0,43 ± 0,39 [-0,82 à 0,04] 	</a:t>
            </a:r>
          </a:p>
          <a:p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</a:p>
          <a:p>
            <a:endParaRPr lang="fr-CA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92583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9823360" cy="833907"/>
          </a:xfrm>
        </p:spPr>
        <p:txBody>
          <a:bodyPr>
            <a:normAutofit/>
          </a:bodyPr>
          <a:lstStyle/>
          <a:p>
            <a:r>
              <a:rPr lang="fr-CA" sz="3400" dirty="0" smtClean="0"/>
              <a:t>Analyse - Étude 4</a:t>
            </a:r>
            <a:endParaRPr lang="en-CA" sz="3400" dirty="0"/>
          </a:p>
        </p:txBody>
      </p:sp>
      <p:sp>
        <p:nvSpPr>
          <p:cNvPr id="5" name="TextBox 4"/>
          <p:cNvSpPr txBox="1"/>
          <p:nvPr/>
        </p:nvSpPr>
        <p:spPr>
          <a:xfrm>
            <a:off x="837127" y="1933548"/>
            <a:ext cx="1017431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>
                <a:latin typeface="Calibri" panose="020F0502020204030204" pitchFamily="34" charset="0"/>
                <a:cs typeface="Calibri" panose="020F0502020204030204" pitchFamily="34" charset="0"/>
              </a:rPr>
              <a:t>Étude randomisé à double insu</a:t>
            </a:r>
          </a:p>
          <a:p>
            <a:r>
              <a:rPr lang="fr-CA" dirty="0" smtClean="0">
                <a:latin typeface="Calibri" panose="020F0502020204030204" pitchFamily="34" charset="0"/>
                <a:cs typeface="Calibri" panose="020F0502020204030204" pitchFamily="34" charset="0"/>
              </a:rPr>
              <a:t>États-Unis, avril 2008 à juillet 2012</a:t>
            </a:r>
          </a:p>
          <a:p>
            <a:r>
              <a:rPr lang="fr-CA" dirty="0" smtClean="0">
                <a:latin typeface="Calibri" panose="020F0502020204030204" pitchFamily="34" charset="0"/>
                <a:cs typeface="Calibri" panose="020F0502020204030204" pitchFamily="34" charset="0"/>
              </a:rPr>
              <a:t>Patients avec douleur neuropathique périphérique induite par la chimiothérapie</a:t>
            </a:r>
          </a:p>
          <a:p>
            <a:r>
              <a:rPr lang="fr-CA" dirty="0" smtClean="0">
                <a:latin typeface="Calibri" panose="020F0502020204030204" pitchFamily="34" charset="0"/>
                <a:cs typeface="Calibri" panose="020F0502020204030204" pitchFamily="34" charset="0"/>
              </a:rPr>
              <a:t>N = 231</a:t>
            </a:r>
          </a:p>
          <a:p>
            <a:endParaRPr lang="fr-CA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CA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Intervention</a:t>
            </a:r>
          </a:p>
          <a:p>
            <a:r>
              <a:rPr lang="fr-F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Duloxétine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30 mg x 1 semaine puis 60 mg x 4 semaines 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 suivi d’un semaine de « </a:t>
            </a:r>
            <a:r>
              <a:rPr lang="fr-F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washout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 » puis chaque groupe recevait le traitement inverse du premier reçu</a:t>
            </a:r>
          </a:p>
          <a:p>
            <a:endParaRPr lang="fr-CA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CA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Contrôle</a:t>
            </a:r>
          </a:p>
          <a:p>
            <a:r>
              <a:rPr lang="fr-CA" dirty="0" smtClean="0">
                <a:latin typeface="Calibri" panose="020F0502020204030204" pitchFamily="34" charset="0"/>
                <a:cs typeface="Calibri" panose="020F0502020204030204" pitchFamily="34" charset="0"/>
              </a:rPr>
              <a:t>Placebo</a:t>
            </a:r>
          </a:p>
        </p:txBody>
      </p:sp>
    </p:spTree>
    <p:extLst>
      <p:ext uri="{BB962C8B-B14F-4D97-AF65-F5344CB8AC3E}">
        <p14:creationId xmlns:p14="http://schemas.microsoft.com/office/powerpoint/2010/main" val="1285786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127" y="0"/>
            <a:ext cx="9823360" cy="833907"/>
          </a:xfrm>
        </p:spPr>
        <p:txBody>
          <a:bodyPr>
            <a:normAutofit/>
          </a:bodyPr>
          <a:lstStyle/>
          <a:p>
            <a:r>
              <a:rPr lang="fr-CA" sz="3400" dirty="0" smtClean="0"/>
              <a:t>Analyse - Étude 4</a:t>
            </a:r>
            <a:endParaRPr lang="en-CA" sz="3400" dirty="0"/>
          </a:p>
        </p:txBody>
      </p:sp>
      <p:sp>
        <p:nvSpPr>
          <p:cNvPr id="5" name="TextBox 4"/>
          <p:cNvSpPr txBox="1"/>
          <p:nvPr/>
        </p:nvSpPr>
        <p:spPr>
          <a:xfrm>
            <a:off x="264160" y="653386"/>
            <a:ext cx="1144016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Issue primaire</a:t>
            </a:r>
          </a:p>
          <a:p>
            <a:endParaRPr lang="fr-CA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Réduction de la douleur moyenne utilisant le « </a:t>
            </a:r>
            <a:r>
              <a:rPr lang="fr-FR" dirty="0" err="1">
                <a:latin typeface="Calibri" panose="020F0502020204030204" pitchFamily="34" charset="0"/>
                <a:cs typeface="Calibri" panose="020F0502020204030204" pitchFamily="34" charset="0"/>
              </a:rPr>
              <a:t>Brief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 Pain Inventory-Short </a:t>
            </a:r>
            <a:r>
              <a:rPr lang="fr-FR" dirty="0" err="1">
                <a:latin typeface="Calibri" panose="020F0502020204030204" pitchFamily="34" charset="0"/>
                <a:cs typeface="Calibri" panose="020F0502020204030204" pitchFamily="34" charset="0"/>
              </a:rPr>
              <a:t>Form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err="1">
                <a:latin typeface="Calibri" panose="020F0502020204030204" pitchFamily="34" charset="0"/>
                <a:cs typeface="Calibri" panose="020F0502020204030204" pitchFamily="34" charset="0"/>
              </a:rPr>
              <a:t>average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 pain » avec 0 représentant l’absence de douleur et 10 la pire douleur imaginable 	</a:t>
            </a:r>
          </a:p>
          <a:p>
            <a:endParaRPr lang="en-CA" dirty="0"/>
          </a:p>
          <a:p>
            <a:r>
              <a:rPr lang="fr-CA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Issues secondaire</a:t>
            </a:r>
          </a:p>
          <a:p>
            <a:endParaRPr lang="en-CA" dirty="0"/>
          </a:p>
          <a:p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Effet 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de la </a:t>
            </a:r>
            <a:r>
              <a:rPr lang="fr-FR" dirty="0" err="1">
                <a:latin typeface="Calibri" panose="020F0502020204030204" pitchFamily="34" charset="0"/>
                <a:cs typeface="Calibri" panose="020F0502020204030204" pitchFamily="34" charset="0"/>
              </a:rPr>
              <a:t>duloxétine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 sur la qualité de vie [Utilisation du « </a:t>
            </a:r>
            <a:r>
              <a:rPr lang="fr-FR" dirty="0" err="1">
                <a:latin typeface="Calibri" panose="020F0502020204030204" pitchFamily="34" charset="0"/>
                <a:cs typeface="Calibri" panose="020F0502020204030204" pitchFamily="34" charset="0"/>
              </a:rPr>
              <a:t>Functional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err="1">
                <a:latin typeface="Calibri" panose="020F0502020204030204" pitchFamily="34" charset="0"/>
                <a:cs typeface="Calibri" panose="020F0502020204030204" pitchFamily="34" charset="0"/>
              </a:rPr>
              <a:t>Assessment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 of Cancer </a:t>
            </a:r>
            <a:r>
              <a:rPr lang="fr-FR" dirty="0" err="1">
                <a:latin typeface="Calibri" panose="020F0502020204030204" pitchFamily="34" charset="0"/>
                <a:cs typeface="Calibri" panose="020F0502020204030204" pitchFamily="34" charset="0"/>
              </a:rPr>
              <a:t>Treatment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fr-FR" dirty="0" err="1">
                <a:latin typeface="Calibri" panose="020F0502020204030204" pitchFamily="34" charset="0"/>
                <a:cs typeface="Calibri" panose="020F0502020204030204" pitchFamily="34" charset="0"/>
              </a:rPr>
              <a:t>Gynecologic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err="1">
                <a:latin typeface="Calibri" panose="020F0502020204030204" pitchFamily="34" charset="0"/>
                <a:cs typeface="Calibri" panose="020F0502020204030204" pitchFamily="34" charset="0"/>
              </a:rPr>
              <a:t>Oncology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 Group </a:t>
            </a:r>
            <a:r>
              <a:rPr lang="fr-FR" dirty="0" err="1">
                <a:latin typeface="Calibri" panose="020F0502020204030204" pitchFamily="34" charset="0"/>
                <a:cs typeface="Calibri" panose="020F0502020204030204" pitchFamily="34" charset="0"/>
              </a:rPr>
              <a:t>Neurotoxicity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 [FACT/GOG-</a:t>
            </a:r>
            <a:r>
              <a:rPr lang="fr-FR" dirty="0" err="1">
                <a:latin typeface="Calibri" panose="020F0502020204030204" pitchFamily="34" charset="0"/>
                <a:cs typeface="Calibri" panose="020F0502020204030204" pitchFamily="34" charset="0"/>
              </a:rPr>
              <a:t>Ntx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] </a:t>
            </a:r>
            <a:r>
              <a:rPr lang="fr-FR" dirty="0" err="1">
                <a:latin typeface="Calibri" panose="020F0502020204030204" pitchFamily="34" charset="0"/>
                <a:cs typeface="Calibri" panose="020F0502020204030204" pitchFamily="34" charset="0"/>
              </a:rPr>
              <a:t>subscale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] [11 items chacun mesuré de 0 à 4, un score élevé indiquant la présence de plus de symptômes] </a:t>
            </a:r>
            <a:endParaRPr lang="fr-FR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CA" dirty="0"/>
          </a:p>
          <a:p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Limitation des activités quotidiennes par la douleur </a:t>
            </a:r>
          </a:p>
          <a:p>
            <a:r>
              <a:rPr lang="en-CA" dirty="0"/>
              <a:t>	</a:t>
            </a:r>
            <a:endParaRPr lang="fr-CA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CA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Résultats pour issue primaire</a:t>
            </a:r>
          </a:p>
          <a:p>
            <a:endParaRPr lang="fr-CA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</a:p>
          <a:p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</a:p>
          <a:p>
            <a:endParaRPr lang="fr-CA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1706654"/>
              </p:ext>
            </p:extLst>
          </p:nvPr>
        </p:nvGraphicFramePr>
        <p:xfrm>
          <a:off x="1625600" y="4632960"/>
          <a:ext cx="812800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/>
                <a:gridCol w="4064000"/>
              </a:tblGrid>
              <a:tr h="662094">
                <a:tc>
                  <a:txBody>
                    <a:bodyPr/>
                    <a:lstStyle/>
                    <a:p>
                      <a:r>
                        <a:rPr lang="el-GR" sz="1800" b="0" i="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Δ</a:t>
                      </a:r>
                      <a:r>
                        <a:rPr lang="en-CA" sz="1800" b="0" i="0" kern="120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Duloxétine</a:t>
                      </a:r>
                      <a:r>
                        <a:rPr lang="en-CA" sz="1800" b="0" i="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: 1,06 [0,72-1,40] </a:t>
                      </a:r>
                    </a:p>
                    <a:p>
                      <a:r>
                        <a:rPr lang="el-GR" sz="1800" b="0" i="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Δ</a:t>
                      </a:r>
                      <a:r>
                        <a:rPr lang="en-CA" sz="1800" b="0" i="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Placebo : 0,34 [0,01-0,66] </a:t>
                      </a:r>
                    </a:p>
                    <a:p>
                      <a:r>
                        <a:rPr lang="el-GR" sz="1800" b="0" i="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Δ</a:t>
                      </a:r>
                      <a:r>
                        <a:rPr lang="en-CA" sz="1800" b="0" i="0" kern="120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Duloxétine</a:t>
                      </a:r>
                      <a:r>
                        <a:rPr lang="en-CA" sz="1800" b="0" i="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-Placebo : 0,73 [0,26-1,20] </a:t>
                      </a:r>
                      <a:endParaRPr lang="en-CA" sz="1800" b="0" i="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l-GR" sz="1800" b="0" i="0" u="none" strike="noStrike" kern="12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Δ</a:t>
                      </a:r>
                      <a:r>
                        <a:rPr lang="en-CA" sz="1800" b="0" i="0" kern="120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Duloxétine</a:t>
                      </a:r>
                      <a:r>
                        <a:rPr lang="en-CA" sz="1800" b="0" i="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: 1,42 [0,97-1,87] </a:t>
                      </a:r>
                    </a:p>
                    <a:p>
                      <a:r>
                        <a:rPr lang="el-GR" sz="1800" b="0" i="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Δ</a:t>
                      </a:r>
                      <a:r>
                        <a:rPr lang="en-CA" sz="1800" b="0" i="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Placebo : 0,41 [0,06-0,89] </a:t>
                      </a:r>
                    </a:p>
                    <a:p>
                      <a:r>
                        <a:rPr lang="el-GR" sz="1800" b="0" i="0" u="none" strike="noStrike" kern="12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Δ</a:t>
                      </a:r>
                      <a:r>
                        <a:rPr lang="en-CA" sz="1800" b="0" i="0" u="none" strike="noStrike" kern="1200" baseline="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Duloxétine</a:t>
                      </a:r>
                      <a:r>
                        <a:rPr lang="en-CA" sz="1800" b="0" i="0" u="none" strike="noStrike" kern="12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-Placebo : 1,01 [0,36-1,65] </a:t>
                      </a:r>
                      <a:endParaRPr lang="en-CA" b="0" i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9021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9823360" cy="833907"/>
          </a:xfrm>
        </p:spPr>
        <p:txBody>
          <a:bodyPr>
            <a:normAutofit/>
          </a:bodyPr>
          <a:lstStyle/>
          <a:p>
            <a:r>
              <a:rPr lang="fr-CA" sz="3400" dirty="0" smtClean="0"/>
              <a:t>Analyse - Étude 5</a:t>
            </a:r>
            <a:endParaRPr lang="en-CA" sz="3400" dirty="0"/>
          </a:p>
        </p:txBody>
      </p:sp>
      <p:sp>
        <p:nvSpPr>
          <p:cNvPr id="5" name="TextBox 4"/>
          <p:cNvSpPr txBox="1"/>
          <p:nvPr/>
        </p:nvSpPr>
        <p:spPr>
          <a:xfrm>
            <a:off x="837127" y="1933548"/>
            <a:ext cx="1017431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>
                <a:latin typeface="Calibri" panose="020F0502020204030204" pitchFamily="34" charset="0"/>
                <a:cs typeface="Calibri" panose="020F0502020204030204" pitchFamily="34" charset="0"/>
              </a:rPr>
              <a:t>Étude randomisé à double insu</a:t>
            </a:r>
          </a:p>
          <a:p>
            <a:r>
              <a:rPr lang="fr-CA" dirty="0" smtClean="0">
                <a:latin typeface="Calibri" panose="020F0502020204030204" pitchFamily="34" charset="0"/>
                <a:cs typeface="Calibri" panose="020F0502020204030204" pitchFamily="34" charset="0"/>
              </a:rPr>
              <a:t>Chine, décembre 2012 à juin 2015</a:t>
            </a:r>
          </a:p>
          <a:p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Patients avec un diagnostic d’arthrose de la hanche ou du genou selon les critères cliniques et radiologiques de l’American </a:t>
            </a:r>
            <a:r>
              <a:rPr lang="fr-FR" dirty="0" err="1">
                <a:latin typeface="Calibri" panose="020F0502020204030204" pitchFamily="34" charset="0"/>
                <a:cs typeface="Calibri" panose="020F0502020204030204" pitchFamily="34" charset="0"/>
              </a:rPr>
              <a:t>College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fr-FR" dirty="0" err="1">
                <a:latin typeface="Calibri" panose="020F0502020204030204" pitchFamily="34" charset="0"/>
                <a:cs typeface="Calibri" panose="020F0502020204030204" pitchFamily="34" charset="0"/>
              </a:rPr>
              <a:t>Rheumatology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fr-FR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CA" dirty="0" smtClean="0">
                <a:latin typeface="Calibri" panose="020F0502020204030204" pitchFamily="34" charset="0"/>
                <a:cs typeface="Calibri" panose="020F0502020204030204" pitchFamily="34" charset="0"/>
              </a:rPr>
              <a:t>N = 407</a:t>
            </a:r>
          </a:p>
          <a:p>
            <a:endParaRPr lang="fr-CA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CA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Intervention</a:t>
            </a:r>
          </a:p>
          <a:p>
            <a:r>
              <a:rPr lang="fr-CA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Duloxétine</a:t>
            </a:r>
            <a:r>
              <a:rPr lang="fr-CA" dirty="0" smtClean="0">
                <a:latin typeface="Calibri" panose="020F0502020204030204" pitchFamily="34" charset="0"/>
                <a:cs typeface="Calibri" panose="020F0502020204030204" pitchFamily="34" charset="0"/>
              </a:rPr>
              <a:t> 30 mg DIE x 1 semaine puis 60 mg DIE x 12 semaines</a:t>
            </a:r>
          </a:p>
          <a:p>
            <a:endParaRPr lang="fr-CA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CA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Contrôle</a:t>
            </a:r>
          </a:p>
          <a:p>
            <a:r>
              <a:rPr lang="fr-CA" dirty="0" smtClean="0">
                <a:latin typeface="Calibri" panose="020F0502020204030204" pitchFamily="34" charset="0"/>
                <a:cs typeface="Calibri" panose="020F0502020204030204" pitchFamily="34" charset="0"/>
              </a:rPr>
              <a:t>Placebo</a:t>
            </a:r>
          </a:p>
        </p:txBody>
      </p:sp>
    </p:spTree>
    <p:extLst>
      <p:ext uri="{BB962C8B-B14F-4D97-AF65-F5344CB8AC3E}">
        <p14:creationId xmlns:p14="http://schemas.microsoft.com/office/powerpoint/2010/main" val="33213958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6917" y="0"/>
            <a:ext cx="9823360" cy="833907"/>
          </a:xfrm>
        </p:spPr>
        <p:txBody>
          <a:bodyPr>
            <a:normAutofit/>
          </a:bodyPr>
          <a:lstStyle/>
          <a:p>
            <a:r>
              <a:rPr lang="fr-CA" sz="3400" dirty="0" smtClean="0"/>
              <a:t>Analyse - Étude 5</a:t>
            </a:r>
            <a:endParaRPr lang="en-CA" sz="3400" dirty="0"/>
          </a:p>
        </p:txBody>
      </p:sp>
      <p:sp>
        <p:nvSpPr>
          <p:cNvPr id="5" name="TextBox 4"/>
          <p:cNvSpPr txBox="1"/>
          <p:nvPr/>
        </p:nvSpPr>
        <p:spPr>
          <a:xfrm>
            <a:off x="365759" y="775306"/>
            <a:ext cx="10645677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Issue primaire</a:t>
            </a:r>
          </a:p>
          <a:p>
            <a:endParaRPr lang="fr-CA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Réduction de la douleur moyenne utilisant le « </a:t>
            </a:r>
            <a:r>
              <a:rPr lang="fr-FR" dirty="0" err="1">
                <a:latin typeface="Calibri" panose="020F0502020204030204" pitchFamily="34" charset="0"/>
                <a:cs typeface="Calibri" panose="020F0502020204030204" pitchFamily="34" charset="0"/>
              </a:rPr>
              <a:t>Brief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 Pain Inventory 24h-Average pain » avec 0 représentant l’absence de douleur et 10 la pire douleur imaginable 	</a:t>
            </a:r>
          </a:p>
          <a:p>
            <a:r>
              <a:rPr lang="fr-FR" dirty="0"/>
              <a:t>	</a:t>
            </a:r>
            <a:endParaRPr lang="en-CA" dirty="0"/>
          </a:p>
          <a:p>
            <a:r>
              <a:rPr lang="fr-CA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Issues secondaire</a:t>
            </a:r>
          </a:p>
          <a:p>
            <a:endParaRPr lang="en-CA" dirty="0"/>
          </a:p>
          <a:p>
            <a:r>
              <a:rPr lang="en-CA" dirty="0" smtClean="0">
                <a:latin typeface="Calibri" panose="020F0502020204030204" pitchFamily="34" charset="0"/>
                <a:cs typeface="Calibri" panose="020F0502020204030204" pitchFamily="34" charset="0"/>
              </a:rPr>
              <a:t>« </a:t>
            </a:r>
            <a:r>
              <a:rPr lang="en-CA" dirty="0">
                <a:latin typeface="Calibri" panose="020F0502020204030204" pitchFamily="34" charset="0"/>
                <a:cs typeface="Calibri" panose="020F0502020204030204" pitchFamily="34" charset="0"/>
              </a:rPr>
              <a:t>Patient Global Impression of Improvement » </a:t>
            </a:r>
          </a:p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«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Western Ontario and McMaster Universities Osteoarthritis Index [WOMAC] » </a:t>
            </a:r>
          </a:p>
          <a:p>
            <a:r>
              <a:rPr lang="en-CA" dirty="0">
                <a:latin typeface="Calibri" panose="020F0502020204030204" pitchFamily="34" charset="0"/>
                <a:cs typeface="Calibri" panose="020F0502020204030204" pitchFamily="34" charset="0"/>
              </a:rPr>
              <a:t>-Et </a:t>
            </a:r>
            <a:r>
              <a:rPr lang="en-CA" dirty="0" err="1">
                <a:latin typeface="Calibri" panose="020F0502020204030204" pitchFamily="34" charset="0"/>
                <a:cs typeface="Calibri" panose="020F0502020204030204" pitchFamily="34" charset="0"/>
              </a:rPr>
              <a:t>plusieurs</a:t>
            </a:r>
            <a:r>
              <a:rPr lang="en-C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CA" dirty="0" err="1">
                <a:latin typeface="Calibri" panose="020F0502020204030204" pitchFamily="34" charset="0"/>
                <a:cs typeface="Calibri" panose="020F0502020204030204" pitchFamily="34" charset="0"/>
              </a:rPr>
              <a:t>autres</a:t>
            </a:r>
            <a:r>
              <a:rPr lang="en-C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CA" dirty="0" err="1">
                <a:latin typeface="Calibri" panose="020F0502020204030204" pitchFamily="34" charset="0"/>
                <a:cs typeface="Calibri" panose="020F0502020204030204" pitchFamily="34" charset="0"/>
              </a:rPr>
              <a:t>échelles</a:t>
            </a:r>
            <a:r>
              <a:rPr lang="en-CA" dirty="0">
                <a:latin typeface="Calibri" panose="020F0502020204030204" pitchFamily="34" charset="0"/>
                <a:cs typeface="Calibri" panose="020F0502020204030204" pitchFamily="34" charset="0"/>
              </a:rPr>
              <a:t> 	</a:t>
            </a:r>
          </a:p>
          <a:p>
            <a:endParaRPr lang="fr-CA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CA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Résultats pour issue primaire</a:t>
            </a:r>
          </a:p>
          <a:p>
            <a:endParaRPr lang="fr-CA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Δ</a:t>
            </a:r>
            <a:r>
              <a:rPr lang="en-CA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Duloxétine</a:t>
            </a:r>
            <a:r>
              <a:rPr lang="en-CA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CA" dirty="0">
                <a:latin typeface="Calibri" panose="020F0502020204030204" pitchFamily="34" charset="0"/>
                <a:cs typeface="Calibri" panose="020F0502020204030204" pitchFamily="34" charset="0"/>
              </a:rPr>
              <a:t>: -2,23 [-2,45, -2,01] </a:t>
            </a:r>
          </a:p>
          <a:p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Δ</a:t>
            </a:r>
            <a:r>
              <a:rPr lang="en-CA" dirty="0">
                <a:latin typeface="Calibri" panose="020F0502020204030204" pitchFamily="34" charset="0"/>
                <a:cs typeface="Calibri" panose="020F0502020204030204" pitchFamily="34" charset="0"/>
              </a:rPr>
              <a:t>Placebo : -1,73 [-1,91, -1,51] </a:t>
            </a:r>
          </a:p>
          <a:p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Δ</a:t>
            </a:r>
            <a:r>
              <a:rPr lang="en-CA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Duloxétine</a:t>
            </a:r>
            <a:r>
              <a:rPr lang="en-CA" dirty="0" smtClean="0">
                <a:latin typeface="Calibri" panose="020F0502020204030204" pitchFamily="34" charset="0"/>
                <a:cs typeface="Calibri" panose="020F0502020204030204" pitchFamily="34" charset="0"/>
              </a:rPr>
              <a:t>-Placebo </a:t>
            </a:r>
            <a:r>
              <a:rPr lang="en-CA" dirty="0">
                <a:latin typeface="Calibri" panose="020F0502020204030204" pitchFamily="34" charset="0"/>
                <a:cs typeface="Calibri" panose="020F0502020204030204" pitchFamily="34" charset="0"/>
              </a:rPr>
              <a:t>: -0,50 [-0,80, -0,20] 	</a:t>
            </a:r>
          </a:p>
          <a:p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</a:p>
          <a:p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</a:p>
          <a:p>
            <a:endParaRPr lang="fr-CA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2724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407" y="132009"/>
            <a:ext cx="10396882" cy="1151965"/>
          </a:xfrm>
        </p:spPr>
        <p:txBody>
          <a:bodyPr>
            <a:normAutofit/>
          </a:bodyPr>
          <a:lstStyle/>
          <a:p>
            <a:r>
              <a:rPr lang="fr-CA" sz="3400" dirty="0" smtClean="0"/>
              <a:t>Synthèse</a:t>
            </a:r>
            <a:endParaRPr lang="en-CA" sz="3400" dirty="0"/>
          </a:p>
        </p:txBody>
      </p:sp>
      <p:graphicFrame>
        <p:nvGraphicFramePr>
          <p:cNvPr id="4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4142634"/>
              </p:ext>
            </p:extLst>
          </p:nvPr>
        </p:nvGraphicFramePr>
        <p:xfrm>
          <a:off x="1108165" y="1046067"/>
          <a:ext cx="9108000" cy="4504322"/>
        </p:xfrm>
        <a:graphic>
          <a:graphicData uri="http://schemas.openxmlformats.org/drawingml/2006/table">
            <a:tbl>
              <a:tblPr firstRow="1" firstCol="1" bandRow="1">
                <a:tableStyleId>{5DA37D80-6434-44D0-A028-1B22A696006F}</a:tableStyleId>
              </a:tblPr>
              <a:tblGrid>
                <a:gridCol w="2160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00000">
                  <a:extLst>
                    <a:ext uri="{9D8B030D-6E8A-4147-A177-3AD203B41FA5}">
                      <a16:colId xmlns:a16="http://schemas.microsoft.com/office/drawing/2014/main" xmlns="" val="3081041069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xmlns="" val="3583697991"/>
                    </a:ext>
                  </a:extLst>
                </a:gridCol>
                <a:gridCol w="2700000">
                  <a:extLst>
                    <a:ext uri="{9D8B030D-6E8A-4147-A177-3AD203B41FA5}">
                      <a16:colId xmlns:a16="http://schemas.microsoft.com/office/drawing/2014/main" xmlns="" val="1641957032"/>
                    </a:ext>
                  </a:extLst>
                </a:gridCol>
              </a:tblGrid>
              <a:tr h="5089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ÉTUDE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charset="0"/>
                        <a:cs typeface="Calibri" panose="020F0502020204030204" pitchFamily="34" charset="0"/>
                      </a:endParaRPr>
                    </a:p>
                  </a:txBody>
                  <a:tcPr marL="23677" marR="236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TYPE D’ÉTUDE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charset="0"/>
                        <a:cs typeface="Calibri" panose="020F0502020204030204" pitchFamily="34" charset="0"/>
                      </a:endParaRPr>
                    </a:p>
                  </a:txBody>
                  <a:tcPr marL="23677" marR="236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NOMBRE DE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PATIENTS (N)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charset="0"/>
                        <a:cs typeface="Calibri" panose="020F0502020204030204" pitchFamily="34" charset="0"/>
                      </a:endParaRPr>
                    </a:p>
                  </a:txBody>
                  <a:tcPr marL="23677" marR="236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LIEU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charset="0"/>
                        <a:cs typeface="Calibri" panose="020F0502020204030204" pitchFamily="34" charset="0"/>
                      </a:endParaRPr>
                    </a:p>
                  </a:txBody>
                  <a:tcPr marL="23677" marR="23677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920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600" dirty="0" err="1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Schukro</a:t>
                      </a:r>
                      <a:r>
                        <a:rPr lang="fr-CA" sz="16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RP. et </a:t>
                      </a:r>
                      <a:r>
                        <a:rPr lang="fr-CA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al.</a:t>
                      </a:r>
                      <a:r>
                        <a:rPr lang="en-US" sz="1600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CA" sz="1600" baseline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2016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Times New Roman" charset="0"/>
                        <a:cs typeface="Calibri" panose="020F0502020204030204" pitchFamily="34" charset="0"/>
                      </a:endParaRPr>
                    </a:p>
                  </a:txBody>
                  <a:tcPr marL="23677" marR="23677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is-I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Randomisée</a:t>
                      </a:r>
                      <a:r>
                        <a:rPr lang="is-IS" sz="1600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</a:t>
                      </a:r>
                      <a:r>
                        <a:rPr lang="is-IS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ouble</a:t>
                      </a:r>
                      <a:r>
                        <a:rPr lang="is-IS" sz="1600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insu</a:t>
                      </a:r>
                      <a:endParaRPr lang="is-IS" sz="1600" b="0" dirty="0">
                        <a:effectLst/>
                        <a:latin typeface="Calibri" panose="020F0502020204030204" pitchFamily="34" charset="0"/>
                        <a:ea typeface="Times New Roman" charset="0"/>
                        <a:cs typeface="Calibri" panose="020F0502020204030204" pitchFamily="34" charset="0"/>
                      </a:endParaRPr>
                    </a:p>
                  </a:txBody>
                  <a:tcPr marL="23677" marR="23677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charset="0"/>
                        <a:buNone/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41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charset="0"/>
                        <a:cs typeface="Calibri" panose="020F0502020204030204" pitchFamily="34" charset="0"/>
                      </a:endParaRPr>
                    </a:p>
                  </a:txBody>
                  <a:tcPr marL="23677" marR="23677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charset="0"/>
                        <a:buNone/>
                      </a:pPr>
                      <a:r>
                        <a:rPr lang="fr-CA" sz="16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Autriche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charset="0"/>
                        <a:cs typeface="Calibri" panose="020F0502020204030204" pitchFamily="34" charset="0"/>
                      </a:endParaRPr>
                    </a:p>
                  </a:txBody>
                  <a:tcPr marL="23677" marR="23677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920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600" dirty="0" err="1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Konno</a:t>
                      </a:r>
                      <a:r>
                        <a:rPr lang="fr-CA" sz="1600" baseline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S.</a:t>
                      </a:r>
                      <a:r>
                        <a:rPr lang="fr-CA" sz="16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CA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et al.</a:t>
                      </a:r>
                      <a:r>
                        <a:rPr lang="en-US" sz="1600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CA" sz="16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2016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Times New Roman" charset="0"/>
                        <a:cs typeface="Calibri" panose="020F0502020204030204" pitchFamily="34" charset="0"/>
                      </a:endParaRPr>
                    </a:p>
                  </a:txBody>
                  <a:tcPr marL="23677" marR="23677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is-IS" sz="16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Randomisée</a:t>
                      </a:r>
                      <a:r>
                        <a:rPr lang="is-IS" sz="1600" baseline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</a:t>
                      </a:r>
                      <a:r>
                        <a:rPr lang="is-IS" sz="16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ouble</a:t>
                      </a:r>
                      <a:r>
                        <a:rPr lang="is-IS" sz="1600" baseline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insu</a:t>
                      </a:r>
                      <a:endParaRPr lang="is-IS" sz="1600" b="0" dirty="0">
                        <a:effectLst/>
                        <a:latin typeface="Calibri" panose="020F0502020204030204" pitchFamily="34" charset="0"/>
                        <a:ea typeface="Times New Roman" charset="0"/>
                        <a:cs typeface="Calibri" panose="020F0502020204030204" pitchFamily="34" charset="0"/>
                      </a:endParaRPr>
                    </a:p>
                  </a:txBody>
                  <a:tcPr marL="23677" marR="236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405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charset="0"/>
                        <a:cs typeface="Calibri" panose="020F0502020204030204" pitchFamily="34" charset="0"/>
                      </a:endParaRPr>
                    </a:p>
                  </a:txBody>
                  <a:tcPr marL="23677" marR="236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 smtClean="0">
                          <a:effectLst/>
                          <a:latin typeface="Calibri" panose="020F0502020204030204" pitchFamily="34" charset="0"/>
                          <a:ea typeface="Times New Roman" charset="0"/>
                          <a:cs typeface="Calibri" panose="020F0502020204030204" pitchFamily="34" charset="0"/>
                        </a:rPr>
                        <a:t>Japon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charset="0"/>
                        <a:cs typeface="Calibri" panose="020F0502020204030204" pitchFamily="34" charset="0"/>
                      </a:endParaRPr>
                    </a:p>
                  </a:txBody>
                  <a:tcPr marL="23677" marR="23677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920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6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Gao</a:t>
                      </a:r>
                      <a:r>
                        <a:rPr lang="fr-CA" sz="1600" baseline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Y.</a:t>
                      </a:r>
                      <a:r>
                        <a:rPr lang="fr-CA" sz="16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CA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et al.</a:t>
                      </a:r>
                      <a:r>
                        <a:rPr lang="en-US" sz="1600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CA" sz="16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2015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Times New Roman" charset="0"/>
                        <a:cs typeface="Calibri" panose="020F0502020204030204" pitchFamily="34" charset="0"/>
                      </a:endParaRPr>
                    </a:p>
                  </a:txBody>
                  <a:tcPr marL="23677" marR="23677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is-IS" sz="16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Randomisée</a:t>
                      </a:r>
                      <a:r>
                        <a:rPr lang="is-IS" sz="1600" baseline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</a:t>
                      </a:r>
                      <a:r>
                        <a:rPr lang="is-IS" sz="16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ouble</a:t>
                      </a:r>
                      <a:r>
                        <a:rPr lang="is-IS" sz="1600" baseline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insu</a:t>
                      </a:r>
                      <a:endParaRPr lang="is-IS" sz="1600" b="0" dirty="0">
                        <a:effectLst/>
                        <a:latin typeface="Calibri" panose="020F0502020204030204" pitchFamily="34" charset="0"/>
                        <a:ea typeface="Times New Roman" charset="0"/>
                        <a:cs typeface="Calibri" panose="020F0502020204030204" pitchFamily="34" charset="0"/>
                      </a:endParaRPr>
                    </a:p>
                  </a:txBody>
                  <a:tcPr marL="23677" marR="236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458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charset="0"/>
                        <a:cs typeface="Calibri" panose="020F0502020204030204" pitchFamily="34" charset="0"/>
                      </a:endParaRPr>
                    </a:p>
                  </a:txBody>
                  <a:tcPr marL="23677" marR="236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Times New Roman" charset="0"/>
                          <a:cs typeface="Calibri" panose="020F0502020204030204" pitchFamily="34" charset="0"/>
                        </a:rPr>
                        <a:t>Chine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charset="0"/>
                        <a:cs typeface="Calibri" panose="020F0502020204030204" pitchFamily="34" charset="0"/>
                      </a:endParaRPr>
                    </a:p>
                  </a:txBody>
                  <a:tcPr marL="23677" marR="23677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920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6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Smith EM. </a:t>
                      </a:r>
                      <a:r>
                        <a:rPr lang="fr-CA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et al.</a:t>
                      </a:r>
                      <a:r>
                        <a:rPr lang="en-US" sz="1600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CA" sz="16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2013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Times New Roman" charset="0"/>
                        <a:cs typeface="Calibri" panose="020F0502020204030204" pitchFamily="34" charset="0"/>
                      </a:endParaRPr>
                    </a:p>
                  </a:txBody>
                  <a:tcPr marL="23677" marR="23677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is-IS" sz="16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Randomisée</a:t>
                      </a:r>
                      <a:r>
                        <a:rPr lang="is-IS" sz="1600" baseline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</a:t>
                      </a:r>
                      <a:r>
                        <a:rPr lang="is-IS" sz="16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ouble</a:t>
                      </a:r>
                      <a:r>
                        <a:rPr lang="is-IS" sz="1600" baseline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insu</a:t>
                      </a:r>
                      <a:endParaRPr lang="is-IS" sz="1600" b="0" dirty="0">
                        <a:effectLst/>
                        <a:latin typeface="Calibri" panose="020F0502020204030204" pitchFamily="34" charset="0"/>
                        <a:ea typeface="Times New Roman" charset="0"/>
                        <a:cs typeface="Calibri" panose="020F0502020204030204" pitchFamily="34" charset="0"/>
                      </a:endParaRPr>
                    </a:p>
                  </a:txBody>
                  <a:tcPr marL="23677" marR="236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231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charset="0"/>
                        <a:cs typeface="Calibri" panose="020F0502020204030204" pitchFamily="34" charset="0"/>
                      </a:endParaRPr>
                    </a:p>
                  </a:txBody>
                  <a:tcPr marL="23677" marR="236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 smtClean="0">
                          <a:effectLst/>
                          <a:latin typeface="Calibri" panose="020F0502020204030204" pitchFamily="34" charset="0"/>
                          <a:ea typeface="Times New Roman" charset="0"/>
                          <a:cs typeface="Calibri" panose="020F0502020204030204" pitchFamily="34" charset="0"/>
                        </a:rPr>
                        <a:t>États</a:t>
                      </a: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Times New Roman" charset="0"/>
                          <a:cs typeface="Calibri" panose="020F0502020204030204" pitchFamily="34" charset="0"/>
                        </a:rPr>
                        <a:t>-Unis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charset="0"/>
                        <a:cs typeface="Calibri" panose="020F0502020204030204" pitchFamily="34" charset="0"/>
                      </a:endParaRPr>
                    </a:p>
                  </a:txBody>
                  <a:tcPr marL="23677" marR="23677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920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6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Wang</a:t>
                      </a:r>
                      <a:r>
                        <a:rPr lang="fr-CA" sz="1600" baseline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G</a:t>
                      </a:r>
                      <a:r>
                        <a:rPr lang="fr-CA" sz="16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CA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et al.</a:t>
                      </a:r>
                      <a:r>
                        <a:rPr lang="en-US" sz="1600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CA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2016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Times New Roman" charset="0"/>
                        <a:cs typeface="Calibri" panose="020F0502020204030204" pitchFamily="34" charset="0"/>
                      </a:endParaRPr>
                    </a:p>
                  </a:txBody>
                  <a:tcPr marL="23677" marR="23677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is-IS" sz="16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Randomisée</a:t>
                      </a:r>
                      <a:r>
                        <a:rPr lang="is-IS" sz="1600" baseline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</a:t>
                      </a:r>
                      <a:r>
                        <a:rPr lang="is-IS" sz="16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ouble</a:t>
                      </a:r>
                      <a:r>
                        <a:rPr lang="is-IS" sz="1600" baseline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insu</a:t>
                      </a:r>
                      <a:endParaRPr lang="is-IS" sz="1600" b="0" dirty="0">
                        <a:effectLst/>
                        <a:latin typeface="Calibri" panose="020F0502020204030204" pitchFamily="34" charset="0"/>
                        <a:ea typeface="Times New Roman" charset="0"/>
                        <a:cs typeface="Calibri" panose="020F0502020204030204" pitchFamily="34" charset="0"/>
                      </a:endParaRPr>
                    </a:p>
                  </a:txBody>
                  <a:tcPr marL="23677" marR="236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407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charset="0"/>
                        <a:cs typeface="Calibri" panose="020F0502020204030204" pitchFamily="34" charset="0"/>
                      </a:endParaRPr>
                    </a:p>
                  </a:txBody>
                  <a:tcPr marL="23677" marR="236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Times New Roman" charset="0"/>
                          <a:cs typeface="Calibri" panose="020F0502020204030204" pitchFamily="34" charset="0"/>
                        </a:rPr>
                        <a:t>Chine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charset="0"/>
                        <a:cs typeface="Calibri" panose="020F0502020204030204" pitchFamily="34" charset="0"/>
                      </a:endParaRPr>
                    </a:p>
                  </a:txBody>
                  <a:tcPr marL="23677" marR="23677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63726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528" y="0"/>
            <a:ext cx="10396882" cy="1151965"/>
          </a:xfrm>
        </p:spPr>
        <p:txBody>
          <a:bodyPr>
            <a:normAutofit/>
          </a:bodyPr>
          <a:lstStyle/>
          <a:p>
            <a:r>
              <a:rPr lang="fr-CA" sz="3400" dirty="0" smtClean="0"/>
              <a:t>Synthèse</a:t>
            </a:r>
            <a:endParaRPr lang="en-CA" sz="3400" dirty="0"/>
          </a:p>
        </p:txBody>
      </p:sp>
      <p:graphicFrame>
        <p:nvGraphicFramePr>
          <p:cNvPr id="4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0235666"/>
              </p:ext>
            </p:extLst>
          </p:nvPr>
        </p:nvGraphicFramePr>
        <p:xfrm>
          <a:off x="515155" y="914400"/>
          <a:ext cx="10972800" cy="4628516"/>
        </p:xfrm>
        <a:graphic>
          <a:graphicData uri="http://schemas.openxmlformats.org/drawingml/2006/table">
            <a:tbl>
              <a:tblPr firstRow="1" firstCol="1" bandRow="1">
                <a:tableStyleId>{5DA37D80-6434-44D0-A028-1B22A696006F}</a:tableStyleId>
              </a:tblPr>
              <a:tblGrid>
                <a:gridCol w="220228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250028">
                  <a:extLst>
                    <a:ext uri="{9D8B030D-6E8A-4147-A177-3AD203B41FA5}">
                      <a16:colId xmlns:a16="http://schemas.microsoft.com/office/drawing/2014/main" xmlns="" val="3081041069"/>
                    </a:ext>
                  </a:extLst>
                </a:gridCol>
                <a:gridCol w="2343955">
                  <a:extLst>
                    <a:ext uri="{9D8B030D-6E8A-4147-A177-3AD203B41FA5}">
                      <a16:colId xmlns:a16="http://schemas.microsoft.com/office/drawing/2014/main" xmlns="" val="3583697991"/>
                    </a:ext>
                  </a:extLst>
                </a:gridCol>
                <a:gridCol w="2176530">
                  <a:extLst>
                    <a:ext uri="{9D8B030D-6E8A-4147-A177-3AD203B41FA5}">
                      <a16:colId xmlns:a16="http://schemas.microsoft.com/office/drawing/2014/main" xmlns="" val="1641957032"/>
                    </a:ext>
                  </a:extLst>
                </a:gridCol>
              </a:tblGrid>
              <a:tr h="5537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ÉTUDE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charset="0"/>
                        <a:cs typeface="Calibri" panose="020F0502020204030204" pitchFamily="34" charset="0"/>
                      </a:endParaRPr>
                    </a:p>
                  </a:txBody>
                  <a:tcPr marL="23677" marR="236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POPULATION À L’ÉTUDE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charset="0"/>
                        <a:cs typeface="Calibri" panose="020F0502020204030204" pitchFamily="34" charset="0"/>
                      </a:endParaRPr>
                    </a:p>
                  </a:txBody>
                  <a:tcPr marL="23677" marR="236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INTERVENTION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Times New Roman" charset="0"/>
                          <a:cs typeface="Calibri" panose="020F0502020204030204" pitchFamily="34" charset="0"/>
                        </a:rPr>
                        <a:t>(DULOXÉTINE)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charset="0"/>
                        <a:cs typeface="Calibri" panose="020F0502020204030204" pitchFamily="34" charset="0"/>
                      </a:endParaRPr>
                    </a:p>
                  </a:txBody>
                  <a:tcPr marL="23677" marR="236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CONTRÔLE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charset="0"/>
                        <a:cs typeface="Calibri" panose="020F0502020204030204" pitchFamily="34" charset="0"/>
                      </a:endParaRPr>
                    </a:p>
                  </a:txBody>
                  <a:tcPr marL="23677" marR="23677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920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600" dirty="0" err="1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Schukro</a:t>
                      </a:r>
                      <a:r>
                        <a:rPr lang="fr-CA" sz="16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RP. et </a:t>
                      </a:r>
                      <a:r>
                        <a:rPr lang="fr-CA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al.</a:t>
                      </a:r>
                      <a:r>
                        <a:rPr lang="en-US" sz="1600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CA" sz="1600" baseline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2016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Times New Roman" charset="0"/>
                        <a:cs typeface="Calibri" panose="020F0502020204030204" pitchFamily="34" charset="0"/>
                      </a:endParaRPr>
                    </a:p>
                  </a:txBody>
                  <a:tcPr marL="23677" marR="23677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is-IS" sz="16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Lombalgie avec composante</a:t>
                      </a:r>
                      <a:r>
                        <a:rPr lang="is-IS" sz="1600" baseline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radiculaire</a:t>
                      </a:r>
                      <a:r>
                        <a:rPr lang="en-US" sz="1600" baseline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fr-CA" sz="1600" baseline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douleur neuropathique</a:t>
                      </a:r>
                      <a:endParaRPr lang="is-IS" sz="1600" b="0" dirty="0">
                        <a:effectLst/>
                        <a:latin typeface="Calibri" panose="020F0502020204030204" pitchFamily="34" charset="0"/>
                        <a:ea typeface="Times New Roman" charset="0"/>
                        <a:cs typeface="Calibri" panose="020F0502020204030204" pitchFamily="34" charset="0"/>
                      </a:endParaRPr>
                    </a:p>
                  </a:txBody>
                  <a:tcPr marL="23677" marR="23677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charset="0"/>
                        <a:buNone/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Times New Roman" charset="0"/>
                          <a:cs typeface="Calibri" panose="020F0502020204030204" pitchFamily="34" charset="0"/>
                        </a:rPr>
                        <a:t>30</a:t>
                      </a:r>
                      <a:r>
                        <a:rPr lang="en-US" sz="1600" baseline="0" dirty="0" smtClean="0">
                          <a:effectLst/>
                          <a:latin typeface="Calibri" panose="020F0502020204030204" pitchFamily="34" charset="0"/>
                          <a:ea typeface="Times New Roman" charset="0"/>
                          <a:cs typeface="Calibri" panose="020F0502020204030204" pitchFamily="34" charset="0"/>
                        </a:rPr>
                        <a:t> mg DIE x 1 </a:t>
                      </a:r>
                      <a:r>
                        <a:rPr lang="en-US" sz="1600" baseline="0" dirty="0" err="1" smtClean="0">
                          <a:effectLst/>
                          <a:latin typeface="Calibri" panose="020F0502020204030204" pitchFamily="34" charset="0"/>
                          <a:ea typeface="Times New Roman" charset="0"/>
                          <a:cs typeface="Calibri" panose="020F0502020204030204" pitchFamily="34" charset="0"/>
                        </a:rPr>
                        <a:t>sem</a:t>
                      </a:r>
                      <a:endParaRPr lang="en-US" sz="1600" baseline="0" dirty="0" smtClean="0">
                        <a:effectLst/>
                        <a:latin typeface="Calibri" panose="020F0502020204030204" pitchFamily="34" charset="0"/>
                        <a:ea typeface="Times New Roman" charset="0"/>
                        <a:cs typeface="Calibri" panose="020F0502020204030204" pitchFamily="34" charset="0"/>
                      </a:endParaRPr>
                    </a:p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charset="0"/>
                        <a:buNone/>
                      </a:pPr>
                      <a:r>
                        <a:rPr lang="en-US" sz="1600" baseline="0" dirty="0" smtClean="0">
                          <a:effectLst/>
                          <a:latin typeface="Calibri" panose="020F0502020204030204" pitchFamily="34" charset="0"/>
                          <a:ea typeface="Times New Roman" charset="0"/>
                          <a:cs typeface="Calibri" panose="020F0502020204030204" pitchFamily="34" charset="0"/>
                        </a:rPr>
                        <a:t>60 mg DIE x 1 </a:t>
                      </a:r>
                      <a:r>
                        <a:rPr lang="en-US" sz="1600" baseline="0" dirty="0" err="1" smtClean="0">
                          <a:effectLst/>
                          <a:latin typeface="Calibri" panose="020F0502020204030204" pitchFamily="34" charset="0"/>
                          <a:ea typeface="Times New Roman" charset="0"/>
                          <a:cs typeface="Calibri" panose="020F0502020204030204" pitchFamily="34" charset="0"/>
                        </a:rPr>
                        <a:t>sem</a:t>
                      </a:r>
                      <a:endParaRPr lang="en-US" sz="1600" baseline="0" dirty="0" smtClean="0">
                        <a:effectLst/>
                        <a:latin typeface="Calibri" panose="020F0502020204030204" pitchFamily="34" charset="0"/>
                        <a:ea typeface="Times New Roman" charset="0"/>
                        <a:cs typeface="Calibri" panose="020F0502020204030204" pitchFamily="34" charset="0"/>
                      </a:endParaRPr>
                    </a:p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charset="0"/>
                        <a:buNone/>
                      </a:pPr>
                      <a:r>
                        <a:rPr lang="en-US" sz="1600" baseline="0" dirty="0" smtClean="0">
                          <a:effectLst/>
                          <a:latin typeface="Calibri" panose="020F0502020204030204" pitchFamily="34" charset="0"/>
                          <a:ea typeface="Times New Roman" charset="0"/>
                          <a:cs typeface="Calibri" panose="020F0502020204030204" pitchFamily="34" charset="0"/>
                        </a:rPr>
                        <a:t>120 mg DIE x 2 </a:t>
                      </a:r>
                      <a:r>
                        <a:rPr lang="en-US" sz="1600" baseline="0" dirty="0" err="1" smtClean="0">
                          <a:effectLst/>
                          <a:latin typeface="Calibri" panose="020F0502020204030204" pitchFamily="34" charset="0"/>
                          <a:ea typeface="Times New Roman" charset="0"/>
                          <a:cs typeface="Calibri" panose="020F0502020204030204" pitchFamily="34" charset="0"/>
                        </a:rPr>
                        <a:t>sem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charset="0"/>
                        <a:cs typeface="Calibri" panose="020F0502020204030204" pitchFamily="34" charset="0"/>
                      </a:endParaRPr>
                    </a:p>
                  </a:txBody>
                  <a:tcPr marL="23677" marR="23677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charset="0"/>
                        <a:buNone/>
                      </a:pPr>
                      <a:r>
                        <a:rPr lang="fr-CA" sz="16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Placebo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charset="0"/>
                        <a:cs typeface="Calibri" panose="020F0502020204030204" pitchFamily="34" charset="0"/>
                      </a:endParaRPr>
                    </a:p>
                  </a:txBody>
                  <a:tcPr marL="23677" marR="23677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920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600" dirty="0" err="1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Konno</a:t>
                      </a:r>
                      <a:r>
                        <a:rPr lang="fr-CA" sz="1600" baseline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S.</a:t>
                      </a:r>
                      <a:r>
                        <a:rPr lang="fr-CA" sz="16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CA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et al.</a:t>
                      </a:r>
                      <a:r>
                        <a:rPr lang="en-US" sz="1600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CA" sz="16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2016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Times New Roman" charset="0"/>
                        <a:cs typeface="Calibri" panose="020F0502020204030204" pitchFamily="34" charset="0"/>
                      </a:endParaRPr>
                    </a:p>
                  </a:txBody>
                  <a:tcPr marL="23677" marR="23677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is-IS" sz="16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Lombalgie chronique</a:t>
                      </a:r>
                      <a:endParaRPr lang="is-IS" sz="1600" b="0" dirty="0">
                        <a:effectLst/>
                        <a:latin typeface="Calibri" panose="020F0502020204030204" pitchFamily="34" charset="0"/>
                        <a:ea typeface="Times New Roman" charset="0"/>
                        <a:cs typeface="Calibri" panose="020F0502020204030204" pitchFamily="34" charset="0"/>
                      </a:endParaRPr>
                    </a:p>
                  </a:txBody>
                  <a:tcPr marL="23677" marR="236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20 mg DIE x 1 </a:t>
                      </a:r>
                      <a:r>
                        <a:rPr lang="en-US" sz="1600" dirty="0" err="1" smtClean="0"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sem</a:t>
                      </a:r>
                      <a:endParaRPr lang="en-US" sz="1600" dirty="0" smtClean="0"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40 mg DIE x 1 </a:t>
                      </a:r>
                      <a:r>
                        <a:rPr lang="en-US" sz="1600" dirty="0" err="1" smtClean="0"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sem</a:t>
                      </a:r>
                      <a:endParaRPr lang="en-US" sz="1600" dirty="0" smtClean="0"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60 mg DIE x</a:t>
                      </a:r>
                      <a:r>
                        <a:rPr lang="en-US" sz="1600" baseline="0" dirty="0" smtClean="0"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14 </a:t>
                      </a:r>
                      <a:r>
                        <a:rPr lang="en-US" sz="1600" baseline="0" dirty="0" err="1" smtClean="0"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sem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charset="0"/>
                        <a:cs typeface="Calibri" panose="020F0502020204030204" pitchFamily="34" charset="0"/>
                      </a:endParaRPr>
                    </a:p>
                  </a:txBody>
                  <a:tcPr marL="23677" marR="23677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charset="0"/>
                        <a:buNone/>
                      </a:pPr>
                      <a:r>
                        <a:rPr lang="fr-CA" sz="16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Placebo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charset="0"/>
                        <a:cs typeface="Calibri" panose="020F0502020204030204" pitchFamily="34" charset="0"/>
                      </a:endParaRPr>
                    </a:p>
                  </a:txBody>
                  <a:tcPr marL="23677" marR="23677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920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6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Gao</a:t>
                      </a:r>
                      <a:r>
                        <a:rPr lang="fr-CA" sz="1600" baseline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Y.</a:t>
                      </a:r>
                      <a:r>
                        <a:rPr lang="fr-CA" sz="16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CA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et al.</a:t>
                      </a:r>
                      <a:r>
                        <a:rPr lang="en-US" sz="1600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CA" sz="16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2015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Times New Roman" charset="0"/>
                        <a:cs typeface="Calibri" panose="020F0502020204030204" pitchFamily="34" charset="0"/>
                      </a:endParaRPr>
                    </a:p>
                  </a:txBody>
                  <a:tcPr marL="23677" marR="23677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is-IS" sz="1600" b="0" dirty="0" smtClean="0"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Douleur neuropathique</a:t>
                      </a:r>
                      <a:r>
                        <a:rPr lang="is-IS" sz="1600" b="0" baseline="0" dirty="0" smtClean="0"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chronique</a:t>
                      </a:r>
                      <a:endParaRPr lang="is-IS" sz="1600" b="0" dirty="0">
                        <a:effectLst/>
                        <a:latin typeface="Calibri" panose="020F0502020204030204" pitchFamily="34" charset="0"/>
                        <a:ea typeface="Times New Roman" charset="0"/>
                        <a:cs typeface="Calibri" panose="020F0502020204030204" pitchFamily="34" charset="0"/>
                      </a:endParaRPr>
                    </a:p>
                  </a:txBody>
                  <a:tcPr marL="23677" marR="236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60</a:t>
                      </a:r>
                      <a:r>
                        <a:rPr lang="en-US" sz="1600" baseline="0" dirty="0" smtClean="0"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mg DIE x 12 </a:t>
                      </a:r>
                      <a:r>
                        <a:rPr lang="en-US" sz="1600" baseline="0" dirty="0" err="1" smtClean="0"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sem</a:t>
                      </a:r>
                      <a:endParaRPr lang="en-US" sz="1600" baseline="0" dirty="0" smtClean="0"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aseline="0" dirty="0" smtClean="0"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30 mg DIE x 1 </a:t>
                      </a:r>
                      <a:r>
                        <a:rPr lang="en-US" sz="1600" baseline="0" dirty="0" err="1" smtClean="0"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sem</a:t>
                      </a:r>
                      <a:endParaRPr lang="en-US" sz="1600" baseline="0" dirty="0" smtClean="0"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23677" marR="23677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charset="0"/>
                        <a:buNone/>
                      </a:pPr>
                      <a:r>
                        <a:rPr lang="fr-CA" sz="16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Placebo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charset="0"/>
                        <a:cs typeface="Calibri" panose="020F0502020204030204" pitchFamily="34" charset="0"/>
                      </a:endParaRPr>
                    </a:p>
                  </a:txBody>
                  <a:tcPr marL="23677" marR="23677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920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6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Smith EM. </a:t>
                      </a:r>
                      <a:r>
                        <a:rPr lang="fr-CA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et al.</a:t>
                      </a:r>
                      <a:r>
                        <a:rPr lang="en-US" sz="1600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CA" sz="16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2013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Times New Roman" charset="0"/>
                        <a:cs typeface="Calibri" panose="020F0502020204030204" pitchFamily="34" charset="0"/>
                      </a:endParaRPr>
                    </a:p>
                  </a:txBody>
                  <a:tcPr marL="23677" marR="23677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is-IS" sz="16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Douleur neuropathique périphérique</a:t>
                      </a:r>
                      <a:r>
                        <a:rPr lang="is-IS" sz="1600" baseline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induite par la chimiothérapie</a:t>
                      </a:r>
                      <a:endParaRPr lang="is-IS" sz="1600" b="0" dirty="0">
                        <a:effectLst/>
                        <a:latin typeface="Calibri" panose="020F0502020204030204" pitchFamily="34" charset="0"/>
                        <a:ea typeface="Times New Roman" charset="0"/>
                        <a:cs typeface="Calibri" panose="020F0502020204030204" pitchFamily="34" charset="0"/>
                      </a:endParaRPr>
                    </a:p>
                  </a:txBody>
                  <a:tcPr marL="23677" marR="236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30 mg DIE x 1 </a:t>
                      </a:r>
                      <a:r>
                        <a:rPr lang="en-US" sz="1600" dirty="0" err="1" smtClean="0"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sem</a:t>
                      </a:r>
                      <a:endParaRPr lang="en-US" sz="1600" dirty="0" smtClean="0"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60</a:t>
                      </a:r>
                      <a:r>
                        <a:rPr lang="en-US" sz="1600" baseline="0" dirty="0" smtClean="0"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mg DIE x 6 </a:t>
                      </a:r>
                      <a:r>
                        <a:rPr lang="en-US" sz="1600" baseline="0" dirty="0" err="1" smtClean="0"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sem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charset="0"/>
                        <a:cs typeface="Calibri" panose="020F0502020204030204" pitchFamily="34" charset="0"/>
                      </a:endParaRPr>
                    </a:p>
                  </a:txBody>
                  <a:tcPr marL="23677" marR="23677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charset="0"/>
                        <a:buNone/>
                      </a:pPr>
                      <a:r>
                        <a:rPr lang="fr-CA" sz="16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Placebo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charset="0"/>
                        <a:cs typeface="Calibri" panose="020F0502020204030204" pitchFamily="34" charset="0"/>
                      </a:endParaRPr>
                    </a:p>
                  </a:txBody>
                  <a:tcPr marL="23677" marR="23677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920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6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Wang</a:t>
                      </a:r>
                      <a:r>
                        <a:rPr lang="fr-CA" sz="1600" baseline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G</a:t>
                      </a:r>
                      <a:r>
                        <a:rPr lang="fr-CA" sz="16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CA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et al.</a:t>
                      </a:r>
                      <a:r>
                        <a:rPr lang="en-US" sz="1600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CA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2016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Times New Roman" charset="0"/>
                        <a:cs typeface="Calibri" panose="020F0502020204030204" pitchFamily="34" charset="0"/>
                      </a:endParaRPr>
                    </a:p>
                  </a:txBody>
                  <a:tcPr marL="23677" marR="23677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is-IS" sz="16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Diagnostic d‘arthrose de la hanche ou du genou selon les critères clinique et radiologique de l‘American College of Rheumatology</a:t>
                      </a:r>
                      <a:endParaRPr lang="is-IS" sz="1600" b="0" dirty="0">
                        <a:effectLst/>
                        <a:latin typeface="Calibri" panose="020F0502020204030204" pitchFamily="34" charset="0"/>
                        <a:ea typeface="Times New Roman" charset="0"/>
                        <a:cs typeface="Calibri" panose="020F0502020204030204" pitchFamily="34" charset="0"/>
                      </a:endParaRPr>
                    </a:p>
                  </a:txBody>
                  <a:tcPr marL="23677" marR="236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Times New Roman" charset="0"/>
                          <a:cs typeface="Calibri" panose="020F0502020204030204" pitchFamily="34" charset="0"/>
                        </a:rPr>
                        <a:t>30</a:t>
                      </a:r>
                      <a:r>
                        <a:rPr lang="en-US" sz="1600" baseline="0" dirty="0" smtClean="0">
                          <a:effectLst/>
                          <a:latin typeface="Calibri" panose="020F0502020204030204" pitchFamily="34" charset="0"/>
                          <a:ea typeface="Times New Roman" charset="0"/>
                          <a:cs typeface="Calibri" panose="020F0502020204030204" pitchFamily="34" charset="0"/>
                        </a:rPr>
                        <a:t> mg DIE x 1 </a:t>
                      </a:r>
                      <a:r>
                        <a:rPr lang="en-US" sz="1600" baseline="0" dirty="0" err="1" smtClean="0">
                          <a:effectLst/>
                          <a:latin typeface="Calibri" panose="020F0502020204030204" pitchFamily="34" charset="0"/>
                          <a:ea typeface="Times New Roman" charset="0"/>
                          <a:cs typeface="Calibri" panose="020F0502020204030204" pitchFamily="34" charset="0"/>
                        </a:rPr>
                        <a:t>sem</a:t>
                      </a:r>
                      <a:endParaRPr lang="en-US" sz="1600" baseline="0" dirty="0" smtClean="0">
                        <a:effectLst/>
                        <a:latin typeface="Calibri" panose="020F0502020204030204" pitchFamily="34" charset="0"/>
                        <a:ea typeface="Times New Roman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aseline="0" dirty="0" smtClean="0">
                          <a:effectLst/>
                          <a:latin typeface="Calibri" panose="020F0502020204030204" pitchFamily="34" charset="0"/>
                          <a:ea typeface="Times New Roman" charset="0"/>
                          <a:cs typeface="Calibri" panose="020F0502020204030204" pitchFamily="34" charset="0"/>
                        </a:rPr>
                        <a:t>60 mg DIE x 12 </a:t>
                      </a:r>
                      <a:r>
                        <a:rPr lang="en-US" sz="1600" baseline="0" dirty="0" err="1" smtClean="0">
                          <a:effectLst/>
                          <a:latin typeface="Calibri" panose="020F0502020204030204" pitchFamily="34" charset="0"/>
                          <a:ea typeface="Times New Roman" charset="0"/>
                          <a:cs typeface="Calibri" panose="020F0502020204030204" pitchFamily="34" charset="0"/>
                        </a:rPr>
                        <a:t>sem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charset="0"/>
                        <a:cs typeface="Calibri" panose="020F0502020204030204" pitchFamily="34" charset="0"/>
                      </a:endParaRPr>
                    </a:p>
                  </a:txBody>
                  <a:tcPr marL="23677" marR="23677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charset="0"/>
                        <a:buNone/>
                      </a:pPr>
                      <a:r>
                        <a:rPr lang="fr-CA" sz="16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Placebo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charset="0"/>
                        <a:cs typeface="Calibri" panose="020F0502020204030204" pitchFamily="34" charset="0"/>
                      </a:endParaRPr>
                    </a:p>
                  </a:txBody>
                  <a:tcPr marL="23677" marR="23677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07189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165" y="170645"/>
            <a:ext cx="10396882" cy="1151965"/>
          </a:xfrm>
        </p:spPr>
        <p:txBody>
          <a:bodyPr>
            <a:normAutofit/>
          </a:bodyPr>
          <a:lstStyle/>
          <a:p>
            <a:r>
              <a:rPr lang="fr-CA" sz="3400" dirty="0" smtClean="0"/>
              <a:t>Les résultats en un clin d’</a:t>
            </a:r>
            <a:r>
              <a:rPr lang="fr-CA" sz="3400" dirty="0" err="1" smtClean="0"/>
              <a:t>oeil</a:t>
            </a:r>
            <a:endParaRPr lang="en-CA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75" t="41021" r="32691" b="11796"/>
          <a:stretch/>
        </p:blipFill>
        <p:spPr bwMode="auto">
          <a:xfrm>
            <a:off x="2768956" y="1081824"/>
            <a:ext cx="6774289" cy="5043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6116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559" y="170645"/>
            <a:ext cx="10396882" cy="1151965"/>
          </a:xfrm>
        </p:spPr>
        <p:txBody>
          <a:bodyPr>
            <a:normAutofit/>
          </a:bodyPr>
          <a:lstStyle/>
          <a:p>
            <a:r>
              <a:rPr lang="fr-CA" sz="3400" dirty="0" smtClean="0"/>
              <a:t>Les résultats sous un angle différent</a:t>
            </a:r>
            <a:endParaRPr lang="en-CA" sz="3400" dirty="0"/>
          </a:p>
        </p:txBody>
      </p:sp>
      <p:graphicFrame>
        <p:nvGraphicFramePr>
          <p:cNvPr id="4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8375660"/>
              </p:ext>
            </p:extLst>
          </p:nvPr>
        </p:nvGraphicFramePr>
        <p:xfrm>
          <a:off x="1597562" y="1033188"/>
          <a:ext cx="7932804" cy="4468953"/>
        </p:xfrm>
        <a:graphic>
          <a:graphicData uri="http://schemas.openxmlformats.org/drawingml/2006/table">
            <a:tbl>
              <a:tblPr firstRow="1" firstCol="1" bandRow="1">
                <a:tableStyleId>{5DA37D80-6434-44D0-A028-1B22A696006F}</a:tableStyleId>
              </a:tblPr>
              <a:tblGrid>
                <a:gridCol w="2160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00000">
                  <a:extLst>
                    <a:ext uri="{9D8B030D-6E8A-4147-A177-3AD203B41FA5}">
                      <a16:colId xmlns:a16="http://schemas.microsoft.com/office/drawing/2014/main" xmlns="" val="3081041069"/>
                    </a:ext>
                  </a:extLst>
                </a:gridCol>
                <a:gridCol w="3072804">
                  <a:extLst>
                    <a:ext uri="{9D8B030D-6E8A-4147-A177-3AD203B41FA5}">
                      <a16:colId xmlns:a16="http://schemas.microsoft.com/office/drawing/2014/main" xmlns="" val="3583697991"/>
                    </a:ext>
                  </a:extLst>
                </a:gridCol>
              </a:tblGrid>
              <a:tr h="5089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ÉTUDE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charset="0"/>
                        <a:cs typeface="Calibri" panose="020F0502020204030204" pitchFamily="34" charset="0"/>
                      </a:endParaRPr>
                    </a:p>
                  </a:txBody>
                  <a:tcPr marL="23677" marR="236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NNT</a:t>
                      </a:r>
                      <a:r>
                        <a:rPr lang="en-US" sz="1600" baseline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30% DE RÉDUCTION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charset="0"/>
                        <a:cs typeface="Calibri" panose="020F0502020204030204" pitchFamily="34" charset="0"/>
                      </a:endParaRPr>
                    </a:p>
                  </a:txBody>
                  <a:tcPr marL="23677" marR="236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NNT</a:t>
                      </a:r>
                      <a:r>
                        <a:rPr lang="en-US" sz="1600" baseline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50% DE RÉDUCTION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charset="0"/>
                        <a:cs typeface="Calibri" panose="020F0502020204030204" pitchFamily="34" charset="0"/>
                      </a:endParaRPr>
                    </a:p>
                  </a:txBody>
                  <a:tcPr marL="23677" marR="23677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920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600" dirty="0" err="1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Schukro</a:t>
                      </a:r>
                      <a:r>
                        <a:rPr lang="fr-CA" sz="16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RP. et </a:t>
                      </a:r>
                      <a:r>
                        <a:rPr lang="fr-CA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al.</a:t>
                      </a:r>
                      <a:r>
                        <a:rPr lang="en-US" sz="1600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CA" sz="1600" baseline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2016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Times New Roman" charset="0"/>
                        <a:cs typeface="Calibri" panose="020F0502020204030204" pitchFamily="34" charset="0"/>
                      </a:endParaRPr>
                    </a:p>
                  </a:txBody>
                  <a:tcPr marL="23677" marR="23677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is-IS" sz="16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is-IS" sz="1600" b="0" dirty="0">
                        <a:effectLst/>
                        <a:latin typeface="Calibri" panose="020F0502020204030204" pitchFamily="34" charset="0"/>
                        <a:ea typeface="Times New Roman" charset="0"/>
                        <a:cs typeface="Calibri" panose="020F0502020204030204" pitchFamily="34" charset="0"/>
                      </a:endParaRPr>
                    </a:p>
                  </a:txBody>
                  <a:tcPr marL="23677" marR="23677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charset="0"/>
                        <a:buNone/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charset="0"/>
                        <a:cs typeface="Calibri" panose="020F0502020204030204" pitchFamily="34" charset="0"/>
                      </a:endParaRPr>
                    </a:p>
                  </a:txBody>
                  <a:tcPr marL="23677" marR="23677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920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600" dirty="0" err="1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Konno</a:t>
                      </a:r>
                      <a:r>
                        <a:rPr lang="fr-CA" sz="1600" baseline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S.</a:t>
                      </a:r>
                      <a:r>
                        <a:rPr lang="fr-CA" sz="16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CA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et al.</a:t>
                      </a:r>
                      <a:r>
                        <a:rPr lang="en-US" sz="1600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CA" sz="16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2016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Times New Roman" charset="0"/>
                        <a:cs typeface="Calibri" panose="020F0502020204030204" pitchFamily="34" charset="0"/>
                      </a:endParaRPr>
                    </a:p>
                  </a:txBody>
                  <a:tcPr marL="23677" marR="23677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is-IS" sz="16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lang="is-IS" sz="1600" b="0" dirty="0">
                        <a:effectLst/>
                        <a:latin typeface="Calibri" panose="020F0502020204030204" pitchFamily="34" charset="0"/>
                        <a:ea typeface="Times New Roman" charset="0"/>
                        <a:cs typeface="Calibri" panose="020F0502020204030204" pitchFamily="34" charset="0"/>
                      </a:endParaRPr>
                    </a:p>
                  </a:txBody>
                  <a:tcPr marL="23677" marR="236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6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charset="0"/>
                        <a:cs typeface="Calibri" panose="020F0502020204030204" pitchFamily="34" charset="0"/>
                      </a:endParaRPr>
                    </a:p>
                  </a:txBody>
                  <a:tcPr marL="23677" marR="23677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920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6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Gao</a:t>
                      </a:r>
                      <a:r>
                        <a:rPr lang="fr-CA" sz="1600" baseline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Y.</a:t>
                      </a:r>
                      <a:r>
                        <a:rPr lang="fr-CA" sz="16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CA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et al.</a:t>
                      </a:r>
                      <a:r>
                        <a:rPr lang="en-US" sz="1600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CA" sz="16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2015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Times New Roman" charset="0"/>
                        <a:cs typeface="Calibri" panose="020F0502020204030204" pitchFamily="34" charset="0"/>
                      </a:endParaRPr>
                    </a:p>
                  </a:txBody>
                  <a:tcPr marL="23677" marR="23677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is-IS" sz="16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endParaRPr lang="is-IS" sz="1600" b="0" dirty="0">
                        <a:effectLst/>
                        <a:latin typeface="Calibri" panose="020F0502020204030204" pitchFamily="34" charset="0"/>
                        <a:ea typeface="Times New Roman" charset="0"/>
                        <a:cs typeface="Calibri" panose="020F0502020204030204" pitchFamily="34" charset="0"/>
                      </a:endParaRPr>
                    </a:p>
                  </a:txBody>
                  <a:tcPr marL="23677" marR="236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charset="0"/>
                        <a:cs typeface="Calibri" panose="020F0502020204030204" pitchFamily="34" charset="0"/>
                      </a:endParaRPr>
                    </a:p>
                  </a:txBody>
                  <a:tcPr marL="23677" marR="23677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920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6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Smith EM. </a:t>
                      </a:r>
                      <a:r>
                        <a:rPr lang="fr-CA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et al.</a:t>
                      </a:r>
                      <a:r>
                        <a:rPr lang="en-US" sz="1600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CA" sz="16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2013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Times New Roman" charset="0"/>
                        <a:cs typeface="Calibri" panose="020F0502020204030204" pitchFamily="34" charset="0"/>
                      </a:endParaRPr>
                    </a:p>
                  </a:txBody>
                  <a:tcPr marL="23677" marR="23677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is-IS" sz="1600" b="0" dirty="0" smtClean="0"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-</a:t>
                      </a:r>
                      <a:endParaRPr lang="is-IS" sz="1600" b="0" dirty="0">
                        <a:effectLst/>
                        <a:latin typeface="Calibri" panose="020F0502020204030204" pitchFamily="34" charset="0"/>
                        <a:ea typeface="Times New Roman" charset="0"/>
                        <a:cs typeface="Calibri" panose="020F0502020204030204" pitchFamily="34" charset="0"/>
                      </a:endParaRPr>
                    </a:p>
                  </a:txBody>
                  <a:tcPr marL="23677" marR="236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-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charset="0"/>
                        <a:cs typeface="Calibri" panose="020F0502020204030204" pitchFamily="34" charset="0"/>
                      </a:endParaRPr>
                    </a:p>
                  </a:txBody>
                  <a:tcPr marL="23677" marR="23677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920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6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Wang</a:t>
                      </a:r>
                      <a:r>
                        <a:rPr lang="fr-CA" sz="1600" baseline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G</a:t>
                      </a:r>
                      <a:r>
                        <a:rPr lang="fr-CA" sz="16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CA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et al.</a:t>
                      </a:r>
                      <a:r>
                        <a:rPr lang="en-US" sz="1600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CA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2016</a:t>
                      </a:r>
                      <a:endParaRPr lang="en-US" sz="1600" b="0" dirty="0">
                        <a:effectLst/>
                        <a:latin typeface="Calibri" panose="020F0502020204030204" pitchFamily="34" charset="0"/>
                        <a:ea typeface="Times New Roman" charset="0"/>
                        <a:cs typeface="Calibri" panose="020F0502020204030204" pitchFamily="34" charset="0"/>
                      </a:endParaRPr>
                    </a:p>
                  </a:txBody>
                  <a:tcPr marL="23677" marR="23677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is-IS" sz="16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endParaRPr lang="is-IS" sz="1600" b="0" dirty="0">
                        <a:effectLst/>
                        <a:latin typeface="Calibri" panose="020F0502020204030204" pitchFamily="34" charset="0"/>
                        <a:ea typeface="Times New Roman" charset="0"/>
                        <a:cs typeface="Calibri" panose="020F0502020204030204" pitchFamily="34" charset="0"/>
                      </a:endParaRPr>
                    </a:p>
                  </a:txBody>
                  <a:tcPr marL="23677" marR="236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charset="0"/>
                        <a:cs typeface="Calibri" panose="020F0502020204030204" pitchFamily="34" charset="0"/>
                      </a:endParaRPr>
                    </a:p>
                  </a:txBody>
                  <a:tcPr marL="23677" marR="23677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97570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344" y="132009"/>
            <a:ext cx="10396882" cy="1151965"/>
          </a:xfrm>
        </p:spPr>
        <p:txBody>
          <a:bodyPr>
            <a:normAutofit/>
          </a:bodyPr>
          <a:lstStyle/>
          <a:p>
            <a:r>
              <a:rPr lang="fr-CA" sz="3400" dirty="0" smtClean="0"/>
              <a:t>Problématique</a:t>
            </a:r>
            <a:endParaRPr lang="en-US" sz="3400" dirty="0"/>
          </a:p>
        </p:txBody>
      </p:sp>
      <p:sp>
        <p:nvSpPr>
          <p:cNvPr id="3" name="TextBox 2"/>
          <p:cNvSpPr txBox="1"/>
          <p:nvPr/>
        </p:nvSpPr>
        <p:spPr>
          <a:xfrm>
            <a:off x="167427" y="998797"/>
            <a:ext cx="7443987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Statistique États-Unis: </a:t>
            </a:r>
          </a:p>
          <a:p>
            <a:r>
              <a:rPr lang="fr-CA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Douleur chronique rapporté ad 50% des patients en médecine familiale</a:t>
            </a:r>
          </a:p>
          <a:p>
            <a:endParaRPr lang="fr-CA" sz="1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fr-CA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100 millions de personnes </a:t>
            </a:r>
          </a:p>
          <a:p>
            <a:pPr marL="285750" indent="-285750">
              <a:buFont typeface="Arial" charset="0"/>
              <a:buChar char="•"/>
            </a:pPr>
            <a:endParaRPr lang="fr-CA" sz="1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fr-CA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12% de l’ensemble des prescriptions médicales</a:t>
            </a:r>
          </a:p>
          <a:p>
            <a:pPr marL="285750" indent="-285750">
              <a:buFont typeface="Arial" charset="0"/>
              <a:buChar char="•"/>
            </a:pPr>
            <a:endParaRPr lang="fr-CA" sz="1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fr-CA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Coûts de plus de 100 milliards de dollars </a:t>
            </a:r>
            <a:r>
              <a:rPr lang="en-CA" sz="1600" dirty="0">
                <a:latin typeface="Calibri" panose="020F0502020204030204" pitchFamily="34" charset="0"/>
                <a:cs typeface="Calibri" panose="020F0502020204030204" pitchFamily="34" charset="0"/>
              </a:rPr>
              <a:t>&gt; </a:t>
            </a:r>
            <a:r>
              <a:rPr lang="en-CA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Coûts</a:t>
            </a:r>
            <a:r>
              <a:rPr lang="en-CA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CA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reliés</a:t>
            </a:r>
            <a:r>
              <a:rPr lang="en-CA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au </a:t>
            </a:r>
            <a:r>
              <a:rPr lang="en-CA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diabète</a:t>
            </a:r>
            <a:r>
              <a:rPr lang="en-CA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, MCAS, cancers</a:t>
            </a:r>
            <a:endParaRPr lang="en-CA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CA" dirty="0" smtClean="0"/>
              <a:t>  </a:t>
            </a:r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5035639" y="3327291"/>
            <a:ext cx="683868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Duloxétine</a:t>
            </a:r>
            <a:r>
              <a:rPr lang="fr-CA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fr-FR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fr-FR" sz="16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inhibiteur</a:t>
            </a:r>
            <a:r>
              <a:rPr lang="fr-FR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600" b="1" dirty="0">
                <a:latin typeface="Calibri" panose="020F0502020204030204" pitchFamily="34" charset="0"/>
                <a:cs typeface="Calibri" panose="020F0502020204030204" pitchFamily="34" charset="0"/>
              </a:rPr>
              <a:t>de </a:t>
            </a:r>
            <a:r>
              <a:rPr lang="fr-FR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recaptage</a:t>
            </a:r>
            <a:r>
              <a:rPr lang="fr-FR" sz="1600" b="1" dirty="0">
                <a:latin typeface="Calibri" panose="020F0502020204030204" pitchFamily="34" charset="0"/>
                <a:cs typeface="Calibri" panose="020F0502020204030204" pitchFamily="34" charset="0"/>
              </a:rPr>
              <a:t> de la sérotonine et de la </a:t>
            </a:r>
            <a:r>
              <a:rPr lang="fr-FR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noradrénaline</a:t>
            </a:r>
          </a:p>
          <a:p>
            <a:r>
              <a:rPr lang="fr-F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Accepté dans plusieurs algorithmes de traitement; mais demeure peu prescrit</a:t>
            </a:r>
          </a:p>
          <a:p>
            <a:endParaRPr lang="fr-F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fr-F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Effets indésirables?</a:t>
            </a:r>
          </a:p>
          <a:p>
            <a:pPr marL="285750" indent="-285750">
              <a:buFont typeface="Arial" charset="0"/>
              <a:buChar char="•"/>
            </a:pPr>
            <a:endParaRPr lang="fr-FR" sz="1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fr-F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Manque de tolérance?</a:t>
            </a:r>
          </a:p>
          <a:p>
            <a:pPr marL="285750" indent="-285750">
              <a:buFont typeface="Arial" charset="0"/>
              <a:buChar char="•"/>
            </a:pPr>
            <a:endParaRPr lang="fr-FR" sz="1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fr-F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Médicament d’exception?</a:t>
            </a:r>
          </a:p>
          <a:p>
            <a:pPr marL="285750" indent="-285750">
              <a:buFont typeface="Arial" charset="0"/>
              <a:buChar char="•"/>
            </a:pPr>
            <a:endParaRPr lang="en-CA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 descr="http://www.filsantejeunes.com/wp-content/uploads/2005/07/douleu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1414" y="623455"/>
            <a:ext cx="3234735" cy="2299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444478" y="3339142"/>
            <a:ext cx="2985854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00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VS</a:t>
            </a:r>
            <a:endParaRPr lang="en-US" sz="100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31499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4438" y="0"/>
            <a:ext cx="10396882" cy="1151965"/>
          </a:xfrm>
        </p:spPr>
        <p:txBody>
          <a:bodyPr>
            <a:normAutofit/>
          </a:bodyPr>
          <a:lstStyle/>
          <a:p>
            <a:r>
              <a:rPr lang="fr-CA" sz="3400" dirty="0" smtClean="0"/>
              <a:t>Et les effets indésirables?</a:t>
            </a:r>
            <a:endParaRPr lang="en-CA" sz="3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30" t="37500" r="52587" b="17429"/>
          <a:stretch/>
        </p:blipFill>
        <p:spPr bwMode="auto">
          <a:xfrm>
            <a:off x="167425" y="2029149"/>
            <a:ext cx="4018208" cy="3296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60" t="33055" r="19843" b="30853"/>
          <a:stretch/>
        </p:blipFill>
        <p:spPr bwMode="auto">
          <a:xfrm>
            <a:off x="4675029" y="2457735"/>
            <a:ext cx="7057623" cy="2439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14400" y="1558344"/>
            <a:ext cx="23181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000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Étude 1</a:t>
            </a:r>
            <a:endParaRPr lang="en-CA" sz="200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44741" y="1892207"/>
            <a:ext cx="23181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000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Étude 2</a:t>
            </a:r>
            <a:endParaRPr lang="en-CA" sz="200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66016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4438" y="0"/>
            <a:ext cx="10396882" cy="1151965"/>
          </a:xfrm>
        </p:spPr>
        <p:txBody>
          <a:bodyPr>
            <a:normAutofit/>
          </a:bodyPr>
          <a:lstStyle/>
          <a:p>
            <a:r>
              <a:rPr lang="fr-CA" sz="3400" dirty="0" smtClean="0"/>
              <a:t>Et les effets indésirables?</a:t>
            </a:r>
            <a:endParaRPr lang="en-CA" sz="3400" dirty="0"/>
          </a:p>
        </p:txBody>
      </p:sp>
      <p:sp>
        <p:nvSpPr>
          <p:cNvPr id="4" name="TextBox 3"/>
          <p:cNvSpPr txBox="1"/>
          <p:nvPr/>
        </p:nvSpPr>
        <p:spPr>
          <a:xfrm>
            <a:off x="914400" y="1558344"/>
            <a:ext cx="23181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000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Étude 3</a:t>
            </a:r>
            <a:endParaRPr lang="en-CA" sz="200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44741" y="1892207"/>
            <a:ext cx="23181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000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Étude 5</a:t>
            </a:r>
            <a:endParaRPr lang="en-CA" sz="200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51" t="28327" r="36948" b="12598"/>
          <a:stretch/>
        </p:blipFill>
        <p:spPr bwMode="auto">
          <a:xfrm>
            <a:off x="631068" y="1958454"/>
            <a:ext cx="3786386" cy="4321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18" t="21104" r="40009" b="30698"/>
          <a:stretch/>
        </p:blipFill>
        <p:spPr bwMode="auto">
          <a:xfrm>
            <a:off x="5447192" y="2448593"/>
            <a:ext cx="5513294" cy="3525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75530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3400" dirty="0" smtClean="0"/>
              <a:t>Discussion: Utiliser la </a:t>
            </a:r>
            <a:r>
              <a:rPr lang="fr-CA" sz="3400" dirty="0" err="1" smtClean="0"/>
              <a:t>duloxétine</a:t>
            </a:r>
            <a:r>
              <a:rPr lang="fr-CA" sz="3400" dirty="0" smtClean="0"/>
              <a:t>?</a:t>
            </a:r>
            <a:endParaRPr lang="en-CA" sz="3400" dirty="0"/>
          </a:p>
        </p:txBody>
      </p:sp>
      <p:pic>
        <p:nvPicPr>
          <p:cNvPr id="5122" name="Picture 2" descr="RÃ©sultats de recherche d'images pour Â«Â point d'interrogationÂ Â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825" y="1988930"/>
            <a:ext cx="3888392" cy="3500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RÃ©sultats de recherche d'images pour Â«Â OUI ou NONÂ Â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6" name="AutoShape 6" descr="RÃ©sultats de recherche d'images pour Â«Â OUI ou NONÂ Â»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5128" name="Picture 8" descr="RÃ©sultats de recherche d'images pour Â«Â OUI ou NONÂ Â»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777" y="2159745"/>
            <a:ext cx="3330009" cy="3330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17918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05006"/>
            <a:ext cx="8776695" cy="1018994"/>
          </a:xfrm>
        </p:spPr>
        <p:txBody>
          <a:bodyPr>
            <a:normAutofit/>
          </a:bodyPr>
          <a:lstStyle/>
          <a:p>
            <a:r>
              <a:rPr lang="en-US" sz="3400" dirty="0" err="1"/>
              <a:t>Méthode</a:t>
            </a:r>
            <a:endParaRPr lang="en-US" sz="3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1524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xmlns="" id="{164BEE17-083D-4484-A8AF-6B5892B7897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09701513"/>
              </p:ext>
            </p:extLst>
          </p:nvPr>
        </p:nvGraphicFramePr>
        <p:xfrm>
          <a:off x="1873146" y="1459743"/>
          <a:ext cx="7195704" cy="43387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639242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15344" y="132009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r-CA" sz="3400" dirty="0" smtClean="0"/>
              <a:t>Méthodologie</a:t>
            </a:r>
            <a:endParaRPr lang="en-US" sz="3400" dirty="0"/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178167"/>
            <a:ext cx="5943600" cy="4810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78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5649" y="93372"/>
            <a:ext cx="10396882" cy="1151965"/>
          </a:xfrm>
        </p:spPr>
        <p:txBody>
          <a:bodyPr>
            <a:normAutofit/>
          </a:bodyPr>
          <a:lstStyle/>
          <a:p>
            <a:r>
              <a:rPr lang="fr-CA" sz="3400" dirty="0" smtClean="0"/>
              <a:t>Études sélectionnées</a:t>
            </a:r>
            <a:endParaRPr lang="en-CA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767182"/>
            <a:ext cx="10394707" cy="3311189"/>
          </a:xfrm>
        </p:spPr>
        <p:txBody>
          <a:bodyPr>
            <a:normAutofit fontScale="25000" lnSpcReduction="20000"/>
          </a:bodyPr>
          <a:lstStyle/>
          <a:p>
            <a:pPr lvl="0"/>
            <a:r>
              <a:rPr lang="en-CA" sz="4800" dirty="0" smtClean="0">
                <a:latin typeface="Calibri" panose="020F0502020204030204" pitchFamily="34" charset="0"/>
                <a:cs typeface="Calibri" panose="020F0502020204030204" pitchFamily="34" charset="0"/>
              </a:rPr>
              <a:t>Efficacy </a:t>
            </a:r>
            <a:r>
              <a:rPr lang="en-CA" sz="4800" dirty="0">
                <a:latin typeface="Calibri" panose="020F0502020204030204" pitchFamily="34" charset="0"/>
                <a:cs typeface="Calibri" panose="020F0502020204030204" pitchFamily="34" charset="0"/>
              </a:rPr>
              <a:t>of </a:t>
            </a:r>
            <a:r>
              <a:rPr lang="en-CA" sz="4800" dirty="0" err="1">
                <a:latin typeface="Calibri" panose="020F0502020204030204" pitchFamily="34" charset="0"/>
                <a:cs typeface="Calibri" panose="020F0502020204030204" pitchFamily="34" charset="0"/>
              </a:rPr>
              <a:t>Duloxétine</a:t>
            </a:r>
            <a:r>
              <a:rPr lang="en-CA" sz="4800" dirty="0">
                <a:latin typeface="Calibri" panose="020F0502020204030204" pitchFamily="34" charset="0"/>
                <a:cs typeface="Calibri" panose="020F0502020204030204" pitchFamily="34" charset="0"/>
              </a:rPr>
              <a:t> in Chronic Low Back Pain with a Neuropathic Component: A Randomized, Double-blind, Placebo-controlled Crossover Trial. </a:t>
            </a:r>
            <a:r>
              <a:rPr lang="en-CA" sz="4800" dirty="0" err="1">
                <a:latin typeface="Calibri" panose="020F0502020204030204" pitchFamily="34" charset="0"/>
                <a:cs typeface="Calibri" panose="020F0502020204030204" pitchFamily="34" charset="0"/>
              </a:rPr>
              <a:t>Schukro</a:t>
            </a:r>
            <a:r>
              <a:rPr lang="en-CA" sz="4800" dirty="0">
                <a:latin typeface="Calibri" panose="020F0502020204030204" pitchFamily="34" charset="0"/>
                <a:cs typeface="Calibri" panose="020F0502020204030204" pitchFamily="34" charset="0"/>
              </a:rPr>
              <a:t> RP, </a:t>
            </a:r>
            <a:r>
              <a:rPr lang="en-CA" sz="4800" dirty="0" err="1">
                <a:latin typeface="Calibri" panose="020F0502020204030204" pitchFamily="34" charset="0"/>
                <a:cs typeface="Calibri" panose="020F0502020204030204" pitchFamily="34" charset="0"/>
              </a:rPr>
              <a:t>Oehmke</a:t>
            </a:r>
            <a:r>
              <a:rPr lang="en-CA" sz="4800" dirty="0">
                <a:latin typeface="Calibri" panose="020F0502020204030204" pitchFamily="34" charset="0"/>
                <a:cs typeface="Calibri" panose="020F0502020204030204" pitchFamily="34" charset="0"/>
              </a:rPr>
              <a:t> MJ, </a:t>
            </a:r>
            <a:r>
              <a:rPr lang="en-CA" sz="4800" dirty="0" err="1">
                <a:latin typeface="Calibri" panose="020F0502020204030204" pitchFamily="34" charset="0"/>
                <a:cs typeface="Calibri" panose="020F0502020204030204" pitchFamily="34" charset="0"/>
              </a:rPr>
              <a:t>Geroldinger</a:t>
            </a:r>
            <a:r>
              <a:rPr lang="en-CA" sz="4800" dirty="0">
                <a:latin typeface="Calibri" panose="020F0502020204030204" pitchFamily="34" charset="0"/>
                <a:cs typeface="Calibri" panose="020F0502020204030204" pitchFamily="34" charset="0"/>
              </a:rPr>
              <a:t> A, </a:t>
            </a:r>
            <a:r>
              <a:rPr lang="en-CA" sz="4800" dirty="0" err="1">
                <a:latin typeface="Calibri" panose="020F0502020204030204" pitchFamily="34" charset="0"/>
                <a:cs typeface="Calibri" panose="020F0502020204030204" pitchFamily="34" charset="0"/>
              </a:rPr>
              <a:t>Heinze</a:t>
            </a:r>
            <a:r>
              <a:rPr lang="en-CA" sz="4800" dirty="0">
                <a:latin typeface="Calibri" panose="020F0502020204030204" pitchFamily="34" charset="0"/>
                <a:cs typeface="Calibri" panose="020F0502020204030204" pitchFamily="34" charset="0"/>
              </a:rPr>
              <a:t> G, Kress HG, </a:t>
            </a:r>
            <a:r>
              <a:rPr lang="en-CA" sz="4800" dirty="0" err="1">
                <a:latin typeface="Calibri" panose="020F0502020204030204" pitchFamily="34" charset="0"/>
                <a:cs typeface="Calibri" panose="020F0502020204030204" pitchFamily="34" charset="0"/>
              </a:rPr>
              <a:t>Pramhas</a:t>
            </a:r>
            <a:r>
              <a:rPr lang="en-CA" sz="4800" dirty="0">
                <a:latin typeface="Calibri" panose="020F0502020204030204" pitchFamily="34" charset="0"/>
                <a:cs typeface="Calibri" panose="020F0502020204030204" pitchFamily="34" charset="0"/>
              </a:rPr>
              <a:t> S. Anesthesiology. 2016 Jan</a:t>
            </a:r>
          </a:p>
          <a:p>
            <a:pPr lvl="0"/>
            <a:endParaRPr lang="en-CA" sz="4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en-CA" sz="4800" dirty="0" smtClean="0">
                <a:latin typeface="Calibri" panose="020F0502020204030204" pitchFamily="34" charset="0"/>
                <a:cs typeface="Calibri" panose="020F0502020204030204" pitchFamily="34" charset="0"/>
              </a:rPr>
              <a:t>Randomized</a:t>
            </a:r>
            <a:r>
              <a:rPr lang="en-CA" sz="4800" dirty="0">
                <a:latin typeface="Calibri" panose="020F0502020204030204" pitchFamily="34" charset="0"/>
                <a:cs typeface="Calibri" panose="020F0502020204030204" pitchFamily="34" charset="0"/>
              </a:rPr>
              <a:t>, Double-blind, Placebo-controlled Phase III Trial of </a:t>
            </a:r>
            <a:r>
              <a:rPr lang="en-CA" sz="4800" dirty="0" err="1">
                <a:latin typeface="Calibri" panose="020F0502020204030204" pitchFamily="34" charset="0"/>
                <a:cs typeface="Calibri" panose="020F0502020204030204" pitchFamily="34" charset="0"/>
              </a:rPr>
              <a:t>Duloxétine</a:t>
            </a:r>
            <a:r>
              <a:rPr lang="en-CA" sz="4800" dirty="0">
                <a:latin typeface="Calibri" panose="020F0502020204030204" pitchFamily="34" charset="0"/>
                <a:cs typeface="Calibri" panose="020F0502020204030204" pitchFamily="34" charset="0"/>
              </a:rPr>
              <a:t> Monotherapy in Japanese Patients With Chronic Low Back Pain. Konno S, Oda N, </a:t>
            </a:r>
            <a:r>
              <a:rPr lang="en-CA" sz="4800" dirty="0" err="1">
                <a:latin typeface="Calibri" panose="020F0502020204030204" pitchFamily="34" charset="0"/>
                <a:cs typeface="Calibri" panose="020F0502020204030204" pitchFamily="34" charset="0"/>
              </a:rPr>
              <a:t>Ochiai</a:t>
            </a:r>
            <a:r>
              <a:rPr lang="en-CA" sz="4800" dirty="0">
                <a:latin typeface="Calibri" panose="020F0502020204030204" pitchFamily="34" charset="0"/>
                <a:cs typeface="Calibri" panose="020F0502020204030204" pitchFamily="34" charset="0"/>
              </a:rPr>
              <a:t> T, </a:t>
            </a:r>
            <a:r>
              <a:rPr lang="en-CA" sz="4800" dirty="0" err="1">
                <a:latin typeface="Calibri" panose="020F0502020204030204" pitchFamily="34" charset="0"/>
                <a:cs typeface="Calibri" panose="020F0502020204030204" pitchFamily="34" charset="0"/>
              </a:rPr>
              <a:t>Alev</a:t>
            </a:r>
            <a:r>
              <a:rPr lang="en-CA" sz="4800" dirty="0">
                <a:latin typeface="Calibri" panose="020F0502020204030204" pitchFamily="34" charset="0"/>
                <a:cs typeface="Calibri" panose="020F0502020204030204" pitchFamily="34" charset="0"/>
              </a:rPr>
              <a:t> L. Spine [</a:t>
            </a:r>
            <a:r>
              <a:rPr lang="en-CA" sz="4800" dirty="0" err="1">
                <a:latin typeface="Calibri" panose="020F0502020204030204" pitchFamily="34" charset="0"/>
                <a:cs typeface="Calibri" panose="020F0502020204030204" pitchFamily="34" charset="0"/>
              </a:rPr>
              <a:t>Phila</a:t>
            </a:r>
            <a:r>
              <a:rPr lang="en-CA" sz="4800" dirty="0">
                <a:latin typeface="Calibri" panose="020F0502020204030204" pitchFamily="34" charset="0"/>
                <a:cs typeface="Calibri" panose="020F0502020204030204" pitchFamily="34" charset="0"/>
              </a:rPr>
              <a:t> Pa 1976]. 2016 Nov</a:t>
            </a:r>
          </a:p>
          <a:p>
            <a:pPr lvl="0"/>
            <a:endParaRPr lang="en-CA" sz="4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en-CA" sz="4800" dirty="0" smtClean="0">
                <a:latin typeface="Calibri" panose="020F0502020204030204" pitchFamily="34" charset="0"/>
                <a:cs typeface="Calibri" panose="020F0502020204030204" pitchFamily="34" charset="0"/>
              </a:rPr>
              <a:t>Treatment </a:t>
            </a:r>
            <a:r>
              <a:rPr lang="en-CA" sz="4800" dirty="0">
                <a:latin typeface="Calibri" panose="020F0502020204030204" pitchFamily="34" charset="0"/>
                <a:cs typeface="Calibri" panose="020F0502020204030204" pitchFamily="34" charset="0"/>
              </a:rPr>
              <a:t>of patients with diabetic peripheral neuropathic pain in China: a double-blind randomised trial of </a:t>
            </a:r>
            <a:r>
              <a:rPr lang="en-CA" sz="4800" dirty="0" err="1">
                <a:latin typeface="Calibri" panose="020F0502020204030204" pitchFamily="34" charset="0"/>
                <a:cs typeface="Calibri" panose="020F0502020204030204" pitchFamily="34" charset="0"/>
              </a:rPr>
              <a:t>duloxétine</a:t>
            </a:r>
            <a:r>
              <a:rPr lang="en-CA" sz="4800" dirty="0">
                <a:latin typeface="Calibri" panose="020F0502020204030204" pitchFamily="34" charset="0"/>
                <a:cs typeface="Calibri" panose="020F0502020204030204" pitchFamily="34" charset="0"/>
              </a:rPr>
              <a:t> vs. </a:t>
            </a:r>
            <a:r>
              <a:rPr lang="en-CA" sz="4800" dirty="0" err="1">
                <a:latin typeface="Calibri" panose="020F0502020204030204" pitchFamily="34" charset="0"/>
                <a:cs typeface="Calibri" panose="020F0502020204030204" pitchFamily="34" charset="0"/>
              </a:rPr>
              <a:t>placebo.Gao</a:t>
            </a:r>
            <a:r>
              <a:rPr lang="en-CA" sz="4800" dirty="0">
                <a:latin typeface="Calibri" panose="020F0502020204030204" pitchFamily="34" charset="0"/>
                <a:cs typeface="Calibri" panose="020F0502020204030204" pitchFamily="34" charset="0"/>
              </a:rPr>
              <a:t> Y, </a:t>
            </a:r>
            <a:r>
              <a:rPr lang="en-CA" sz="4800" dirty="0" err="1">
                <a:latin typeface="Calibri" panose="020F0502020204030204" pitchFamily="34" charset="0"/>
                <a:cs typeface="Calibri" panose="020F0502020204030204" pitchFamily="34" charset="0"/>
              </a:rPr>
              <a:t>Guo</a:t>
            </a:r>
            <a:r>
              <a:rPr lang="en-CA" sz="4800" dirty="0">
                <a:latin typeface="Calibri" panose="020F0502020204030204" pitchFamily="34" charset="0"/>
                <a:cs typeface="Calibri" panose="020F0502020204030204" pitchFamily="34" charset="0"/>
              </a:rPr>
              <a:t> X, Han P, Li Q, Yang G, Qu S, Yue L, Wang CN, </a:t>
            </a:r>
            <a:r>
              <a:rPr lang="en-CA" sz="4800" dirty="0" err="1">
                <a:latin typeface="Calibri" panose="020F0502020204030204" pitchFamily="34" charset="0"/>
                <a:cs typeface="Calibri" panose="020F0502020204030204" pitchFamily="34" charset="0"/>
              </a:rPr>
              <a:t>Skljarevski</a:t>
            </a:r>
            <a:r>
              <a:rPr lang="en-CA" sz="4800" dirty="0">
                <a:latin typeface="Calibri" panose="020F0502020204030204" pitchFamily="34" charset="0"/>
                <a:cs typeface="Calibri" panose="020F0502020204030204" pitchFamily="34" charset="0"/>
              </a:rPr>
              <a:t> V, </a:t>
            </a:r>
            <a:r>
              <a:rPr lang="en-CA" sz="4800" dirty="0" err="1">
                <a:latin typeface="Calibri" panose="020F0502020204030204" pitchFamily="34" charset="0"/>
                <a:cs typeface="Calibri" panose="020F0502020204030204" pitchFamily="34" charset="0"/>
              </a:rPr>
              <a:t>Dueñas</a:t>
            </a:r>
            <a:r>
              <a:rPr lang="en-CA" sz="4800" dirty="0">
                <a:latin typeface="Calibri" panose="020F0502020204030204" pitchFamily="34" charset="0"/>
                <a:cs typeface="Calibri" panose="020F0502020204030204" pitchFamily="34" charset="0"/>
              </a:rPr>
              <a:t> H, </a:t>
            </a:r>
            <a:r>
              <a:rPr lang="en-CA" sz="4800" dirty="0" err="1">
                <a:latin typeface="Calibri" panose="020F0502020204030204" pitchFamily="34" charset="0"/>
                <a:cs typeface="Calibri" panose="020F0502020204030204" pitchFamily="34" charset="0"/>
              </a:rPr>
              <a:t>Raskin</a:t>
            </a:r>
            <a:r>
              <a:rPr lang="en-CA" sz="4800" dirty="0">
                <a:latin typeface="Calibri" panose="020F0502020204030204" pitchFamily="34" charset="0"/>
                <a:cs typeface="Calibri" panose="020F0502020204030204" pitchFamily="34" charset="0"/>
              </a:rPr>
              <a:t> J, </a:t>
            </a:r>
            <a:r>
              <a:rPr lang="en-CA" sz="4800" dirty="0" err="1">
                <a:latin typeface="Calibri" panose="020F0502020204030204" pitchFamily="34" charset="0"/>
                <a:cs typeface="Calibri" panose="020F0502020204030204" pitchFamily="34" charset="0"/>
              </a:rPr>
              <a:t>Gu</a:t>
            </a:r>
            <a:r>
              <a:rPr lang="en-CA" sz="4800" dirty="0">
                <a:latin typeface="Calibri" panose="020F0502020204030204" pitchFamily="34" charset="0"/>
                <a:cs typeface="Calibri" panose="020F0502020204030204" pitchFamily="34" charset="0"/>
              </a:rPr>
              <a:t> L. </a:t>
            </a:r>
            <a:r>
              <a:rPr lang="en-CA" sz="4800" dirty="0" err="1">
                <a:latin typeface="Calibri" panose="020F0502020204030204" pitchFamily="34" charset="0"/>
                <a:cs typeface="Calibri" panose="020F0502020204030204" pitchFamily="34" charset="0"/>
              </a:rPr>
              <a:t>Int</a:t>
            </a:r>
            <a:r>
              <a:rPr lang="en-CA" sz="4800" dirty="0">
                <a:latin typeface="Calibri" panose="020F0502020204030204" pitchFamily="34" charset="0"/>
                <a:cs typeface="Calibri" panose="020F0502020204030204" pitchFamily="34" charset="0"/>
              </a:rPr>
              <a:t> J </a:t>
            </a:r>
            <a:r>
              <a:rPr lang="en-CA" sz="4800" dirty="0" err="1">
                <a:latin typeface="Calibri" panose="020F0502020204030204" pitchFamily="34" charset="0"/>
                <a:cs typeface="Calibri" panose="020F0502020204030204" pitchFamily="34" charset="0"/>
              </a:rPr>
              <a:t>Clin</a:t>
            </a:r>
            <a:r>
              <a:rPr lang="en-CA" sz="4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CA" sz="4800" dirty="0" err="1">
                <a:latin typeface="Calibri" panose="020F0502020204030204" pitchFamily="34" charset="0"/>
                <a:cs typeface="Calibri" panose="020F0502020204030204" pitchFamily="34" charset="0"/>
              </a:rPr>
              <a:t>Pract</a:t>
            </a:r>
            <a:r>
              <a:rPr lang="en-CA" sz="4800" dirty="0">
                <a:latin typeface="Calibri" panose="020F0502020204030204" pitchFamily="34" charset="0"/>
                <a:cs typeface="Calibri" panose="020F0502020204030204" pitchFamily="34" charset="0"/>
              </a:rPr>
              <a:t>. 2015 Sep;69[9]:957-66. </a:t>
            </a:r>
            <a:r>
              <a:rPr lang="en-CA" sz="4800" dirty="0" err="1">
                <a:latin typeface="Calibri" panose="020F0502020204030204" pitchFamily="34" charset="0"/>
                <a:cs typeface="Calibri" panose="020F0502020204030204" pitchFamily="34" charset="0"/>
              </a:rPr>
              <a:t>doi</a:t>
            </a:r>
            <a:r>
              <a:rPr lang="en-CA" sz="4800" dirty="0">
                <a:latin typeface="Calibri" panose="020F0502020204030204" pitchFamily="34" charset="0"/>
                <a:cs typeface="Calibri" panose="020F0502020204030204" pitchFamily="34" charset="0"/>
              </a:rPr>
              <a:t>: 10.1111/ijcp.12641. </a:t>
            </a:r>
            <a:r>
              <a:rPr lang="en-CA" sz="4800" dirty="0" err="1">
                <a:latin typeface="Calibri" panose="020F0502020204030204" pitchFamily="34" charset="0"/>
                <a:cs typeface="Calibri" panose="020F0502020204030204" pitchFamily="34" charset="0"/>
              </a:rPr>
              <a:t>Epub</a:t>
            </a:r>
            <a:r>
              <a:rPr lang="en-CA" sz="4800" dirty="0">
                <a:latin typeface="Calibri" panose="020F0502020204030204" pitchFamily="34" charset="0"/>
                <a:cs typeface="Calibri" panose="020F0502020204030204" pitchFamily="34" charset="0"/>
              </a:rPr>
              <a:t> 2015 May 4</a:t>
            </a:r>
          </a:p>
          <a:p>
            <a:pPr lvl="0"/>
            <a:endParaRPr lang="en-CA" sz="4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en-CA" sz="4800" dirty="0" smtClean="0">
                <a:latin typeface="Calibri" panose="020F0502020204030204" pitchFamily="34" charset="0"/>
                <a:cs typeface="Calibri" panose="020F0502020204030204" pitchFamily="34" charset="0"/>
              </a:rPr>
              <a:t>Effect </a:t>
            </a:r>
            <a:r>
              <a:rPr lang="en-CA" sz="4800" dirty="0">
                <a:latin typeface="Calibri" panose="020F0502020204030204" pitchFamily="34" charset="0"/>
                <a:cs typeface="Calibri" panose="020F0502020204030204" pitchFamily="34" charset="0"/>
              </a:rPr>
              <a:t>of </a:t>
            </a:r>
            <a:r>
              <a:rPr lang="en-CA" sz="4800" dirty="0" err="1">
                <a:latin typeface="Calibri" panose="020F0502020204030204" pitchFamily="34" charset="0"/>
                <a:cs typeface="Calibri" panose="020F0502020204030204" pitchFamily="34" charset="0"/>
              </a:rPr>
              <a:t>duloxétine</a:t>
            </a:r>
            <a:r>
              <a:rPr lang="en-CA" sz="4800" dirty="0">
                <a:latin typeface="Calibri" panose="020F0502020204030204" pitchFamily="34" charset="0"/>
                <a:cs typeface="Calibri" panose="020F0502020204030204" pitchFamily="34" charset="0"/>
              </a:rPr>
              <a:t> on pain, function, and quality of life among patients with chemotherapy-induced painful peripheral neuropathy: a randomized clinical </a:t>
            </a:r>
            <a:r>
              <a:rPr lang="en-CA" sz="4800" dirty="0" err="1">
                <a:latin typeface="Calibri" panose="020F0502020204030204" pitchFamily="34" charset="0"/>
                <a:cs typeface="Calibri" panose="020F0502020204030204" pitchFamily="34" charset="0"/>
              </a:rPr>
              <a:t>trial.Smith</a:t>
            </a:r>
            <a:r>
              <a:rPr lang="en-CA" sz="4800" dirty="0">
                <a:latin typeface="Calibri" panose="020F0502020204030204" pitchFamily="34" charset="0"/>
                <a:cs typeface="Calibri" panose="020F0502020204030204" pitchFamily="34" charset="0"/>
              </a:rPr>
              <a:t> EM, Pang H, </a:t>
            </a:r>
            <a:r>
              <a:rPr lang="en-CA" sz="4800" dirty="0" err="1">
                <a:latin typeface="Calibri" panose="020F0502020204030204" pitchFamily="34" charset="0"/>
                <a:cs typeface="Calibri" panose="020F0502020204030204" pitchFamily="34" charset="0"/>
              </a:rPr>
              <a:t>Cirrincione</a:t>
            </a:r>
            <a:r>
              <a:rPr lang="en-CA" sz="4800" dirty="0">
                <a:latin typeface="Calibri" panose="020F0502020204030204" pitchFamily="34" charset="0"/>
                <a:cs typeface="Calibri" panose="020F0502020204030204" pitchFamily="34" charset="0"/>
              </a:rPr>
              <a:t> C, Fleishman S, </a:t>
            </a:r>
            <a:r>
              <a:rPr lang="en-CA" sz="4800" dirty="0" err="1">
                <a:latin typeface="Calibri" panose="020F0502020204030204" pitchFamily="34" charset="0"/>
                <a:cs typeface="Calibri" panose="020F0502020204030204" pitchFamily="34" charset="0"/>
              </a:rPr>
              <a:t>Paskett</a:t>
            </a:r>
            <a:r>
              <a:rPr lang="en-CA" sz="4800" dirty="0">
                <a:latin typeface="Calibri" panose="020F0502020204030204" pitchFamily="34" charset="0"/>
                <a:cs typeface="Calibri" panose="020F0502020204030204" pitchFamily="34" charset="0"/>
              </a:rPr>
              <a:t> ED, Ahles T, </a:t>
            </a:r>
            <a:r>
              <a:rPr lang="en-CA" sz="4800" dirty="0" err="1">
                <a:latin typeface="Calibri" panose="020F0502020204030204" pitchFamily="34" charset="0"/>
                <a:cs typeface="Calibri" panose="020F0502020204030204" pitchFamily="34" charset="0"/>
              </a:rPr>
              <a:t>Bressler</a:t>
            </a:r>
            <a:r>
              <a:rPr lang="en-CA" sz="4800" dirty="0">
                <a:latin typeface="Calibri" panose="020F0502020204030204" pitchFamily="34" charset="0"/>
                <a:cs typeface="Calibri" panose="020F0502020204030204" pitchFamily="34" charset="0"/>
              </a:rPr>
              <a:t> LR, </a:t>
            </a:r>
            <a:r>
              <a:rPr lang="en-CA" sz="4800" dirty="0" err="1">
                <a:latin typeface="Calibri" panose="020F0502020204030204" pitchFamily="34" charset="0"/>
                <a:cs typeface="Calibri" panose="020F0502020204030204" pitchFamily="34" charset="0"/>
              </a:rPr>
              <a:t>Fadul</a:t>
            </a:r>
            <a:r>
              <a:rPr lang="en-CA" sz="4800" dirty="0">
                <a:latin typeface="Calibri" panose="020F0502020204030204" pitchFamily="34" charset="0"/>
                <a:cs typeface="Calibri" panose="020F0502020204030204" pitchFamily="34" charset="0"/>
              </a:rPr>
              <a:t> CE, Knox C, Le-</a:t>
            </a:r>
            <a:r>
              <a:rPr lang="en-CA" sz="4800" dirty="0" err="1">
                <a:latin typeface="Calibri" panose="020F0502020204030204" pitchFamily="34" charset="0"/>
                <a:cs typeface="Calibri" panose="020F0502020204030204" pitchFamily="34" charset="0"/>
              </a:rPr>
              <a:t>Lindqwister</a:t>
            </a:r>
            <a:r>
              <a:rPr lang="en-CA" sz="4800" dirty="0">
                <a:latin typeface="Calibri" panose="020F0502020204030204" pitchFamily="34" charset="0"/>
                <a:cs typeface="Calibri" panose="020F0502020204030204" pitchFamily="34" charset="0"/>
              </a:rPr>
              <a:t> N, Gilman PB, Shapiro CL; Alliance for Clinical Trials in Oncology. JAMA. 2013 Apr 3;309[13]:1359-67. </a:t>
            </a:r>
            <a:r>
              <a:rPr lang="en-CA" sz="4800" dirty="0" err="1">
                <a:latin typeface="Calibri" panose="020F0502020204030204" pitchFamily="34" charset="0"/>
                <a:cs typeface="Calibri" panose="020F0502020204030204" pitchFamily="34" charset="0"/>
              </a:rPr>
              <a:t>doi</a:t>
            </a:r>
            <a:r>
              <a:rPr lang="en-CA" sz="4800" dirty="0">
                <a:latin typeface="Calibri" panose="020F0502020204030204" pitchFamily="34" charset="0"/>
                <a:cs typeface="Calibri" panose="020F0502020204030204" pitchFamily="34" charset="0"/>
              </a:rPr>
              <a:t>: 10.1001/jama.2013.2813</a:t>
            </a:r>
          </a:p>
          <a:p>
            <a:pPr lvl="0"/>
            <a:endParaRPr lang="en-CA" sz="4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en-CA" sz="4800" dirty="0" smtClean="0">
                <a:latin typeface="Calibri" panose="020F0502020204030204" pitchFamily="34" charset="0"/>
                <a:cs typeface="Calibri" panose="020F0502020204030204" pitchFamily="34" charset="0"/>
              </a:rPr>
              <a:t>Efficacy </a:t>
            </a:r>
            <a:r>
              <a:rPr lang="en-CA" sz="4800" dirty="0">
                <a:latin typeface="Calibri" panose="020F0502020204030204" pitchFamily="34" charset="0"/>
                <a:cs typeface="Calibri" panose="020F0502020204030204" pitchFamily="34" charset="0"/>
              </a:rPr>
              <a:t>and safety of </a:t>
            </a:r>
            <a:r>
              <a:rPr lang="en-CA" sz="4800" dirty="0" err="1">
                <a:latin typeface="Calibri" panose="020F0502020204030204" pitchFamily="34" charset="0"/>
                <a:cs typeface="Calibri" panose="020F0502020204030204" pitchFamily="34" charset="0"/>
              </a:rPr>
              <a:t>duloxétine</a:t>
            </a:r>
            <a:r>
              <a:rPr lang="en-CA" sz="4800" dirty="0">
                <a:latin typeface="Calibri" panose="020F0502020204030204" pitchFamily="34" charset="0"/>
                <a:cs typeface="Calibri" panose="020F0502020204030204" pitchFamily="34" charset="0"/>
              </a:rPr>
              <a:t> in Chinese patients with chronic pain due to osteoarthritis: a randomized, double-blind, placebo-controlled study. Wang G, Bi L, Li X, Li Z, Zhao D, Chen J, He D, Wang </a:t>
            </a:r>
            <a:r>
              <a:rPr lang="en-CA" sz="4500" dirty="0">
                <a:latin typeface="Calibri" panose="020F0502020204030204" pitchFamily="34" charset="0"/>
                <a:cs typeface="Calibri" panose="020F0502020204030204" pitchFamily="34" charset="0"/>
              </a:rPr>
              <a:t>CN, </a:t>
            </a:r>
            <a:r>
              <a:rPr lang="en-CA" sz="4500" dirty="0" err="1">
                <a:latin typeface="Calibri" panose="020F0502020204030204" pitchFamily="34" charset="0"/>
                <a:cs typeface="Calibri" panose="020F0502020204030204" pitchFamily="34" charset="0"/>
              </a:rPr>
              <a:t>Dueñas</a:t>
            </a:r>
            <a:r>
              <a:rPr lang="en-CA" sz="4500" dirty="0">
                <a:latin typeface="Calibri" panose="020F0502020204030204" pitchFamily="34" charset="0"/>
                <a:cs typeface="Calibri" panose="020F0502020204030204" pitchFamily="34" charset="0"/>
              </a:rPr>
              <a:t> H, </a:t>
            </a:r>
            <a:r>
              <a:rPr lang="en-CA" sz="4500" dirty="0" err="1">
                <a:latin typeface="Calibri" panose="020F0502020204030204" pitchFamily="34" charset="0"/>
                <a:cs typeface="Calibri" panose="020F0502020204030204" pitchFamily="34" charset="0"/>
              </a:rPr>
              <a:t>Skljarevski</a:t>
            </a:r>
            <a:r>
              <a:rPr lang="en-CA" sz="4500" dirty="0">
                <a:latin typeface="Calibri" panose="020F0502020204030204" pitchFamily="34" charset="0"/>
                <a:cs typeface="Calibri" panose="020F0502020204030204" pitchFamily="34" charset="0"/>
              </a:rPr>
              <a:t> V, Yue L. Osteoarthritis Cartilage. 2017 Jun;25[6]:832-838. </a:t>
            </a:r>
            <a:r>
              <a:rPr lang="en-CA" sz="4500" dirty="0" err="1">
                <a:latin typeface="Calibri" panose="020F0502020204030204" pitchFamily="34" charset="0"/>
                <a:cs typeface="Calibri" panose="020F0502020204030204" pitchFamily="34" charset="0"/>
              </a:rPr>
              <a:t>doi</a:t>
            </a:r>
            <a:r>
              <a:rPr lang="en-CA" sz="4500" dirty="0">
                <a:latin typeface="Calibri" panose="020F0502020204030204" pitchFamily="34" charset="0"/>
                <a:cs typeface="Calibri" panose="020F0502020204030204" pitchFamily="34" charset="0"/>
              </a:rPr>
              <a:t>: 10.1016/j.joca.2016.12.025. </a:t>
            </a:r>
            <a:r>
              <a:rPr lang="en-CA" sz="4500" dirty="0" err="1">
                <a:latin typeface="Calibri" panose="020F0502020204030204" pitchFamily="34" charset="0"/>
                <a:cs typeface="Calibri" panose="020F0502020204030204" pitchFamily="34" charset="0"/>
              </a:rPr>
              <a:t>Epub</a:t>
            </a:r>
            <a:r>
              <a:rPr lang="en-CA" sz="4500" dirty="0">
                <a:latin typeface="Calibri" panose="020F0502020204030204" pitchFamily="34" charset="0"/>
                <a:cs typeface="Calibri" panose="020F0502020204030204" pitchFamily="34" charset="0"/>
              </a:rPr>
              <a:t> 2016 Dec 31.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4149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9823360" cy="833907"/>
          </a:xfrm>
        </p:spPr>
        <p:txBody>
          <a:bodyPr>
            <a:normAutofit/>
          </a:bodyPr>
          <a:lstStyle/>
          <a:p>
            <a:r>
              <a:rPr lang="fr-CA" sz="3400" dirty="0" smtClean="0"/>
              <a:t>Analyse - Étude 1</a:t>
            </a:r>
            <a:endParaRPr lang="en-CA" sz="3400" dirty="0"/>
          </a:p>
        </p:txBody>
      </p:sp>
      <p:sp>
        <p:nvSpPr>
          <p:cNvPr id="5" name="TextBox 4"/>
          <p:cNvSpPr txBox="1"/>
          <p:nvPr/>
        </p:nvSpPr>
        <p:spPr>
          <a:xfrm>
            <a:off x="837127" y="1933548"/>
            <a:ext cx="1017431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>
                <a:latin typeface="Calibri" panose="020F0502020204030204" pitchFamily="34" charset="0"/>
                <a:cs typeface="Calibri" panose="020F0502020204030204" pitchFamily="34" charset="0"/>
              </a:rPr>
              <a:t>Étude randomisé à double insu</a:t>
            </a:r>
          </a:p>
          <a:p>
            <a:r>
              <a:rPr lang="fr-CA" dirty="0" smtClean="0">
                <a:latin typeface="Calibri" panose="020F0502020204030204" pitchFamily="34" charset="0"/>
                <a:cs typeface="Calibri" panose="020F0502020204030204" pitchFamily="34" charset="0"/>
              </a:rPr>
              <a:t>Autriche, mai 2010 à septembre 2013</a:t>
            </a:r>
          </a:p>
          <a:p>
            <a:r>
              <a:rPr lang="fr-CA" dirty="0" smtClean="0">
                <a:latin typeface="Calibri" panose="020F0502020204030204" pitchFamily="34" charset="0"/>
                <a:cs typeface="Calibri" panose="020F0502020204030204" pitchFamily="34" charset="0"/>
              </a:rPr>
              <a:t>Patients avec lombalgie avec composante radiculaire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fr-CA" dirty="0" smtClean="0">
                <a:latin typeface="Calibri" panose="020F0502020204030204" pitchFamily="34" charset="0"/>
                <a:cs typeface="Calibri" panose="020F0502020204030204" pitchFamily="34" charset="0"/>
              </a:rPr>
              <a:t>douleur neuropathique</a:t>
            </a:r>
          </a:p>
          <a:p>
            <a:r>
              <a:rPr lang="fr-CA" dirty="0" smtClean="0">
                <a:latin typeface="Calibri" panose="020F0502020204030204" pitchFamily="34" charset="0"/>
                <a:cs typeface="Calibri" panose="020F0502020204030204" pitchFamily="34" charset="0"/>
              </a:rPr>
              <a:t>N = 41</a:t>
            </a:r>
          </a:p>
          <a:p>
            <a:endParaRPr lang="fr-CA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CA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Intervention</a:t>
            </a:r>
          </a:p>
          <a:p>
            <a:r>
              <a:rPr lang="fr-CA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Duloxétine</a:t>
            </a:r>
            <a:r>
              <a:rPr lang="fr-CA" dirty="0" smtClean="0">
                <a:latin typeface="Calibri" panose="020F0502020204030204" pitchFamily="34" charset="0"/>
                <a:cs typeface="Calibri" panose="020F0502020204030204" pitchFamily="34" charset="0"/>
              </a:rPr>
              <a:t> 30 mg DIE x 1 semaine puis 60 mg DIE x 1 semaine puis 120 mg DIE  x 2 semaines</a:t>
            </a:r>
          </a:p>
          <a:p>
            <a:endParaRPr lang="fr-CA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CA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Contrôle</a:t>
            </a:r>
          </a:p>
          <a:p>
            <a:r>
              <a:rPr lang="fr-CA" dirty="0" smtClean="0">
                <a:latin typeface="Calibri" panose="020F0502020204030204" pitchFamily="34" charset="0"/>
                <a:cs typeface="Calibri" panose="020F0502020204030204" pitchFamily="34" charset="0"/>
              </a:rPr>
              <a:t>Placebo</a:t>
            </a:r>
          </a:p>
        </p:txBody>
      </p:sp>
    </p:spTree>
    <p:extLst>
      <p:ext uri="{BB962C8B-B14F-4D97-AF65-F5344CB8AC3E}">
        <p14:creationId xmlns:p14="http://schemas.microsoft.com/office/powerpoint/2010/main" val="29111394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9823360" cy="833907"/>
          </a:xfrm>
        </p:spPr>
        <p:txBody>
          <a:bodyPr>
            <a:normAutofit/>
          </a:bodyPr>
          <a:lstStyle/>
          <a:p>
            <a:r>
              <a:rPr lang="fr-CA" sz="3400" dirty="0" smtClean="0"/>
              <a:t>Analyse - Étude 1</a:t>
            </a:r>
            <a:endParaRPr lang="en-CA" sz="3400" dirty="0"/>
          </a:p>
        </p:txBody>
      </p:sp>
      <p:sp>
        <p:nvSpPr>
          <p:cNvPr id="5" name="TextBox 4"/>
          <p:cNvSpPr txBox="1"/>
          <p:nvPr/>
        </p:nvSpPr>
        <p:spPr>
          <a:xfrm>
            <a:off x="837127" y="1547468"/>
            <a:ext cx="1017431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Issue primaire</a:t>
            </a:r>
          </a:p>
          <a:p>
            <a:endParaRPr lang="fr-CA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CA" dirty="0" smtClean="0">
                <a:latin typeface="Calibri" panose="020F0502020204030204" pitchFamily="34" charset="0"/>
                <a:cs typeface="Calibri" panose="020F0502020204030204" pitchFamily="34" charset="0"/>
              </a:rPr>
              <a:t>Score moyen de douleur sur une échelle visuelle de douleur de 10 cm</a:t>
            </a:r>
          </a:p>
          <a:p>
            <a:endParaRPr lang="en-CA" dirty="0"/>
          </a:p>
          <a:p>
            <a:r>
              <a:rPr lang="fr-CA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Issues secondaire</a:t>
            </a:r>
          </a:p>
          <a:p>
            <a:endParaRPr lang="fr-CA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CA" dirty="0">
                <a:latin typeface="Calibri" panose="020F0502020204030204" pitchFamily="34" charset="0"/>
                <a:cs typeface="Calibri" panose="020F0502020204030204" pitchFamily="34" charset="0"/>
              </a:rPr>
              <a:t>Score au « </a:t>
            </a:r>
            <a:r>
              <a:rPr lang="en-CA" dirty="0" err="1">
                <a:latin typeface="Calibri" panose="020F0502020204030204" pitchFamily="34" charset="0"/>
                <a:cs typeface="Calibri" panose="020F0502020204030204" pitchFamily="34" charset="0"/>
              </a:rPr>
              <a:t>painDETECT</a:t>
            </a:r>
            <a:r>
              <a:rPr lang="en-CA" dirty="0">
                <a:latin typeface="Calibri" panose="020F0502020204030204" pitchFamily="34" charset="0"/>
                <a:cs typeface="Calibri" panose="020F0502020204030204" pitchFamily="34" charset="0"/>
              </a:rPr>
              <a:t> Questionnaire » 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Score au « Short-form-36 Health Survey » </a:t>
            </a:r>
            <a:r>
              <a:rPr lang="en-US" dirty="0"/>
              <a:t>	</a:t>
            </a:r>
          </a:p>
          <a:p>
            <a:endParaRPr lang="fr-CA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CA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Résultats pour issue primaire</a:t>
            </a:r>
          </a:p>
          <a:p>
            <a:endParaRPr lang="fr-CA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Phase placebo : VASweek4 : 6,0 ± 2,7 </a:t>
            </a:r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Phase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duloxétine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: VASweek4 :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4,1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± 2,9 </a:t>
            </a:r>
          </a:p>
          <a:p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Différence [placebo – </a:t>
            </a:r>
            <a:r>
              <a:rPr lang="fr-FR" dirty="0" err="1">
                <a:latin typeface="Calibri" panose="020F0502020204030204" pitchFamily="34" charset="0"/>
                <a:cs typeface="Calibri" panose="020F0502020204030204" pitchFamily="34" charset="0"/>
              </a:rPr>
              <a:t>duloxétine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] : 1,8 ± 1,0 	</a:t>
            </a:r>
          </a:p>
          <a:p>
            <a:endParaRPr lang="fr-CA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3318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9823360" cy="833907"/>
          </a:xfrm>
        </p:spPr>
        <p:txBody>
          <a:bodyPr>
            <a:normAutofit/>
          </a:bodyPr>
          <a:lstStyle/>
          <a:p>
            <a:r>
              <a:rPr lang="fr-CA" sz="3400" dirty="0" smtClean="0"/>
              <a:t>Analyse - Étude 2</a:t>
            </a:r>
            <a:endParaRPr lang="en-CA" sz="3400" dirty="0"/>
          </a:p>
        </p:txBody>
      </p:sp>
      <p:sp>
        <p:nvSpPr>
          <p:cNvPr id="5" name="TextBox 4"/>
          <p:cNvSpPr txBox="1"/>
          <p:nvPr/>
        </p:nvSpPr>
        <p:spPr>
          <a:xfrm>
            <a:off x="837127" y="1933548"/>
            <a:ext cx="1017431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>
                <a:latin typeface="Calibri" panose="020F0502020204030204" pitchFamily="34" charset="0"/>
                <a:cs typeface="Calibri" panose="020F0502020204030204" pitchFamily="34" charset="0"/>
              </a:rPr>
              <a:t>Étude randomisé à double insu</a:t>
            </a:r>
          </a:p>
          <a:p>
            <a:r>
              <a:rPr lang="fr-CA" dirty="0" smtClean="0">
                <a:latin typeface="Calibri" panose="020F0502020204030204" pitchFamily="34" charset="0"/>
                <a:cs typeface="Calibri" panose="020F0502020204030204" pitchFamily="34" charset="0"/>
              </a:rPr>
              <a:t>Japon, mai 2013 à juillet 2014</a:t>
            </a:r>
          </a:p>
          <a:p>
            <a:r>
              <a:rPr lang="fr-CA" dirty="0" smtClean="0">
                <a:latin typeface="Calibri" panose="020F0502020204030204" pitchFamily="34" charset="0"/>
                <a:cs typeface="Calibri" panose="020F0502020204030204" pitchFamily="34" charset="0"/>
              </a:rPr>
              <a:t>Patients avec lombalgie chronique</a:t>
            </a:r>
          </a:p>
          <a:p>
            <a:r>
              <a:rPr lang="fr-CA" dirty="0" smtClean="0">
                <a:latin typeface="Calibri" panose="020F0502020204030204" pitchFamily="34" charset="0"/>
                <a:cs typeface="Calibri" panose="020F0502020204030204" pitchFamily="34" charset="0"/>
              </a:rPr>
              <a:t>N = 458</a:t>
            </a:r>
          </a:p>
          <a:p>
            <a:endParaRPr lang="fr-CA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CA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Intervention</a:t>
            </a:r>
          </a:p>
          <a:p>
            <a:r>
              <a:rPr lang="fr-F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Duloxétine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→ 1 semaine à 20 mg/jour, 1 semaine à 40 mg/jour puis 14 semaines à 60 mg par jour suivi de 1 semaine de sevrage et 1 semaine de suivi </a:t>
            </a:r>
            <a:endParaRPr lang="fr-CA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r-CA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CA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Contrôle</a:t>
            </a:r>
          </a:p>
          <a:p>
            <a:r>
              <a:rPr lang="fr-CA" dirty="0" smtClean="0">
                <a:latin typeface="Calibri" panose="020F0502020204030204" pitchFamily="34" charset="0"/>
                <a:cs typeface="Calibri" panose="020F0502020204030204" pitchFamily="34" charset="0"/>
              </a:rPr>
              <a:t>Placebo</a:t>
            </a:r>
          </a:p>
        </p:txBody>
      </p:sp>
    </p:spTree>
    <p:extLst>
      <p:ext uri="{BB962C8B-B14F-4D97-AF65-F5344CB8AC3E}">
        <p14:creationId xmlns:p14="http://schemas.microsoft.com/office/powerpoint/2010/main" val="34483050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214" y="279400"/>
            <a:ext cx="9823360" cy="833907"/>
          </a:xfrm>
        </p:spPr>
        <p:txBody>
          <a:bodyPr>
            <a:normAutofit/>
          </a:bodyPr>
          <a:lstStyle/>
          <a:p>
            <a:r>
              <a:rPr lang="fr-CA" sz="3400" dirty="0" smtClean="0"/>
              <a:t>Analyse - Étude 2</a:t>
            </a:r>
            <a:endParaRPr lang="en-CA" sz="3400" dirty="0"/>
          </a:p>
        </p:txBody>
      </p:sp>
      <p:sp>
        <p:nvSpPr>
          <p:cNvPr id="5" name="TextBox 4"/>
          <p:cNvSpPr txBox="1"/>
          <p:nvPr/>
        </p:nvSpPr>
        <p:spPr>
          <a:xfrm>
            <a:off x="837127" y="1141066"/>
            <a:ext cx="1017431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Issue primaire</a:t>
            </a:r>
          </a:p>
          <a:p>
            <a:endParaRPr lang="fr-CA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Score moyen de douleur sur une échelle de 0 [absence de douleur] à 10 [pire douleur imaginable] </a:t>
            </a:r>
          </a:p>
          <a:p>
            <a:endParaRPr lang="en-CA" dirty="0"/>
          </a:p>
          <a:p>
            <a:r>
              <a:rPr lang="fr-CA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Issues secondaire</a:t>
            </a:r>
          </a:p>
          <a:p>
            <a:endParaRPr lang="fr-CA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Douleur 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moyenne sur 24 heures </a:t>
            </a:r>
          </a:p>
          <a:p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Moyenne 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de la pire douleur rapportée par semaine </a:t>
            </a:r>
          </a:p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Patient’s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Global Impression of Improvement [PGI-I] </a:t>
            </a:r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r-CA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CA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Résultats pour issue primaire</a:t>
            </a:r>
          </a:p>
          <a:p>
            <a:endParaRPr lang="fr-CA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CA" dirty="0">
                <a:latin typeface="Calibri" panose="020F0502020204030204" pitchFamily="34" charset="0"/>
                <a:cs typeface="Calibri" panose="020F0502020204030204" pitchFamily="34" charset="0"/>
              </a:rPr>
              <a:t>Semaine </a:t>
            </a:r>
            <a:r>
              <a:rPr lang="en-CA" sz="1200" dirty="0">
                <a:latin typeface="Calibri" panose="020F0502020204030204" pitchFamily="34" charset="0"/>
                <a:cs typeface="Calibri" panose="020F0502020204030204" pitchFamily="34" charset="0"/>
              </a:rPr>
              <a:t>14</a:t>
            </a:r>
            <a:r>
              <a:rPr lang="en-CA" dirty="0">
                <a:latin typeface="Calibri" panose="020F0502020204030204" pitchFamily="34" charset="0"/>
                <a:cs typeface="Calibri" panose="020F0502020204030204" pitchFamily="34" charset="0"/>
              </a:rPr>
              <a:t>Duloxétine : -2,43 ± 0,11 </a:t>
            </a:r>
          </a:p>
          <a:p>
            <a:r>
              <a:rPr lang="en-CA" dirty="0">
                <a:latin typeface="Calibri" panose="020F0502020204030204" pitchFamily="34" charset="0"/>
                <a:cs typeface="Calibri" panose="020F0502020204030204" pitchFamily="34" charset="0"/>
              </a:rPr>
              <a:t>Semaine </a:t>
            </a:r>
            <a:r>
              <a:rPr lang="en-CA" sz="1200" dirty="0">
                <a:latin typeface="Calibri" panose="020F0502020204030204" pitchFamily="34" charset="0"/>
                <a:cs typeface="Calibri" panose="020F0502020204030204" pitchFamily="34" charset="0"/>
              </a:rPr>
              <a:t>14</a:t>
            </a:r>
            <a:r>
              <a:rPr lang="en-CA" dirty="0">
                <a:latin typeface="Calibri" panose="020F0502020204030204" pitchFamily="34" charset="0"/>
                <a:cs typeface="Calibri" panose="020F0502020204030204" pitchFamily="34" charset="0"/>
              </a:rPr>
              <a:t>Placebo : -1,96 ± 0,11 </a:t>
            </a:r>
          </a:p>
          <a:p>
            <a:r>
              <a:rPr lang="en-CA" dirty="0" err="1">
                <a:latin typeface="Calibri" panose="020F0502020204030204" pitchFamily="34" charset="0"/>
                <a:cs typeface="Calibri" panose="020F0502020204030204" pitchFamily="34" charset="0"/>
              </a:rPr>
              <a:t>Différence</a:t>
            </a:r>
            <a:r>
              <a:rPr lang="en-CA" dirty="0">
                <a:latin typeface="Calibri" panose="020F0502020204030204" pitchFamily="34" charset="0"/>
                <a:cs typeface="Calibri" panose="020F0502020204030204" pitchFamily="34" charset="0"/>
              </a:rPr>
              <a:t> : -0,46 ± 0,30 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</a:p>
          <a:p>
            <a:endParaRPr lang="fr-CA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026509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Main Event</Template>
  <TotalTime>7662</TotalTime>
  <Words>1249</Words>
  <Application>Microsoft Office PowerPoint</Application>
  <PresentationFormat>Grand écran</PresentationFormat>
  <Paragraphs>271</Paragraphs>
  <Slides>22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7" baseType="lpstr">
      <vt:lpstr>Arial</vt:lpstr>
      <vt:lpstr>Calibri</vt:lpstr>
      <vt:lpstr>Impact</vt:lpstr>
      <vt:lpstr>Times New Roman</vt:lpstr>
      <vt:lpstr>Main Event</vt:lpstr>
      <vt:lpstr>L’utilisation de la duloxétine dans la gestion des douleurs chroniques est-elle efficace?</vt:lpstr>
      <vt:lpstr>Problématique</vt:lpstr>
      <vt:lpstr>Méthode</vt:lpstr>
      <vt:lpstr>Présentation PowerPoint</vt:lpstr>
      <vt:lpstr>Études sélectionnées</vt:lpstr>
      <vt:lpstr>Analyse - Étude 1</vt:lpstr>
      <vt:lpstr>Analyse - Étude 1</vt:lpstr>
      <vt:lpstr>Analyse - Étude 2</vt:lpstr>
      <vt:lpstr>Analyse - Étude 2</vt:lpstr>
      <vt:lpstr>Analyse - Étude 3</vt:lpstr>
      <vt:lpstr>Analyse - Étude 3</vt:lpstr>
      <vt:lpstr>Analyse - Étude 4</vt:lpstr>
      <vt:lpstr>Analyse - Étude 4</vt:lpstr>
      <vt:lpstr>Analyse - Étude 5</vt:lpstr>
      <vt:lpstr>Analyse - Étude 5</vt:lpstr>
      <vt:lpstr>Synthèse</vt:lpstr>
      <vt:lpstr>Synthèse</vt:lpstr>
      <vt:lpstr>Les résultats en un clin d’oeil</vt:lpstr>
      <vt:lpstr>Les résultats sous un angle différent</vt:lpstr>
      <vt:lpstr>Et les effets indésirables?</vt:lpstr>
      <vt:lpstr>Et les effets indésirables?</vt:lpstr>
      <vt:lpstr>Discussion: Utiliser la duloxétine?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Yeux Rouges</dc:title>
  <dc:creator>Ragui Chehata</dc:creator>
  <cp:lastModifiedBy>Bouchard Catherine</cp:lastModifiedBy>
  <cp:revision>124</cp:revision>
  <dcterms:created xsi:type="dcterms:W3CDTF">2017-10-24T23:31:42Z</dcterms:created>
  <dcterms:modified xsi:type="dcterms:W3CDTF">2018-05-28T19:50:01Z</dcterms:modified>
</cp:coreProperties>
</file>