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34" r:id="rId1"/>
  </p:sldMasterIdLst>
  <p:notesMasterIdLst>
    <p:notesMasterId r:id="rId27"/>
  </p:notesMasterIdLst>
  <p:handoutMasterIdLst>
    <p:handoutMasterId r:id="rId28"/>
  </p:handoutMasterIdLst>
  <p:sldIdLst>
    <p:sldId id="256" r:id="rId2"/>
    <p:sldId id="263" r:id="rId3"/>
    <p:sldId id="262" r:id="rId4"/>
    <p:sldId id="257" r:id="rId5"/>
    <p:sldId id="259" r:id="rId6"/>
    <p:sldId id="265" r:id="rId7"/>
    <p:sldId id="266" r:id="rId8"/>
    <p:sldId id="272" r:id="rId9"/>
    <p:sldId id="264" r:id="rId10"/>
    <p:sldId id="260" r:id="rId11"/>
    <p:sldId id="261" r:id="rId12"/>
    <p:sldId id="269" r:id="rId13"/>
    <p:sldId id="273" r:id="rId14"/>
    <p:sldId id="284" r:id="rId15"/>
    <p:sldId id="277" r:id="rId16"/>
    <p:sldId id="285" r:id="rId17"/>
    <p:sldId id="274" r:id="rId18"/>
    <p:sldId id="286" r:id="rId19"/>
    <p:sldId id="279" r:id="rId20"/>
    <p:sldId id="287" r:id="rId21"/>
    <p:sldId id="270" r:id="rId22"/>
    <p:sldId id="280" r:id="rId23"/>
    <p:sldId id="281" r:id="rId24"/>
    <p:sldId id="282" r:id="rId25"/>
    <p:sldId id="283"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67818"/>
  </p:normalViewPr>
  <p:slideViewPr>
    <p:cSldViewPr snapToGrid="0" snapToObjects="1">
      <p:cViewPr varScale="1">
        <p:scale>
          <a:sx n="74" d="100"/>
          <a:sy n="74" d="100"/>
        </p:scale>
        <p:origin x="70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9ECA68-6CCA-4D4E-8722-23B30B07B07F}"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fr-FR"/>
        </a:p>
      </dgm:t>
    </dgm:pt>
    <dgm:pt modelId="{95B573CC-6245-AE49-ABF3-4C7A21A1196F}">
      <dgm:prSet phldrT="[Texte]"/>
      <dgm:spPr>
        <a:solidFill>
          <a:schemeClr val="accent1">
            <a:lumMod val="75000"/>
          </a:schemeClr>
        </a:solidFill>
      </dgm:spPr>
      <dgm:t>
        <a:bodyPr/>
        <a:lstStyle/>
        <a:p>
          <a:r>
            <a:rPr lang="fr-FR" dirty="0" smtClean="0"/>
            <a:t>P</a:t>
          </a:r>
          <a:endParaRPr lang="fr-FR" dirty="0"/>
        </a:p>
      </dgm:t>
    </dgm:pt>
    <dgm:pt modelId="{F1F45B43-A0CD-2844-AF92-38EC4281B9AE}" type="parTrans" cxnId="{4F239E53-C3A5-354C-A6A8-C33F1D0412F7}">
      <dgm:prSet/>
      <dgm:spPr/>
      <dgm:t>
        <a:bodyPr/>
        <a:lstStyle/>
        <a:p>
          <a:endParaRPr lang="fr-FR"/>
        </a:p>
      </dgm:t>
    </dgm:pt>
    <dgm:pt modelId="{BDC0E772-E67B-E340-9106-ABAFA5558771}" type="sibTrans" cxnId="{4F239E53-C3A5-354C-A6A8-C33F1D0412F7}">
      <dgm:prSet/>
      <dgm:spPr/>
      <dgm:t>
        <a:bodyPr/>
        <a:lstStyle/>
        <a:p>
          <a:endParaRPr lang="fr-FR"/>
        </a:p>
      </dgm:t>
    </dgm:pt>
    <dgm:pt modelId="{94057C7E-5ABA-D04B-9EFC-8CD1DCA0A319}">
      <dgm:prSet phldrT="[Texte]" custT="1"/>
      <dgm:spPr/>
      <dgm:t>
        <a:bodyPr/>
        <a:lstStyle/>
        <a:p>
          <a:r>
            <a:rPr lang="fr-FR" sz="2400" dirty="0" smtClean="0">
              <a:sym typeface="Wingdings"/>
            </a:rPr>
            <a:t>Patients atteint</a:t>
          </a:r>
          <a:r>
            <a:rPr lang="fr-FR" sz="2400" dirty="0" smtClean="0">
              <a:solidFill>
                <a:schemeClr val="tx1"/>
              </a:solidFill>
              <a:sym typeface="Wingdings"/>
            </a:rPr>
            <a:t>s </a:t>
          </a:r>
          <a:r>
            <a:rPr lang="fr-FR" sz="2400" dirty="0" smtClean="0">
              <a:sym typeface="Wingdings"/>
            </a:rPr>
            <a:t>d’insuffisance veineuse chronique</a:t>
          </a:r>
          <a:endParaRPr lang="fr-FR" sz="2400" dirty="0"/>
        </a:p>
      </dgm:t>
    </dgm:pt>
    <dgm:pt modelId="{3F6AB4A0-377D-A342-B10A-BE6FAE012A34}" type="parTrans" cxnId="{C5CF55AE-B4F8-254E-8B91-F350131D6D45}">
      <dgm:prSet/>
      <dgm:spPr/>
      <dgm:t>
        <a:bodyPr/>
        <a:lstStyle/>
        <a:p>
          <a:endParaRPr lang="fr-FR"/>
        </a:p>
      </dgm:t>
    </dgm:pt>
    <dgm:pt modelId="{B450C2BE-77D0-654F-98C3-E82A0464E05B}" type="sibTrans" cxnId="{C5CF55AE-B4F8-254E-8B91-F350131D6D45}">
      <dgm:prSet/>
      <dgm:spPr/>
      <dgm:t>
        <a:bodyPr/>
        <a:lstStyle/>
        <a:p>
          <a:endParaRPr lang="fr-FR"/>
        </a:p>
      </dgm:t>
    </dgm:pt>
    <dgm:pt modelId="{C81D5D29-C0B5-1B46-92B5-4E541EAE2CE1}">
      <dgm:prSet phldrT="[Texte]"/>
      <dgm:spPr>
        <a:solidFill>
          <a:srgbClr val="C00000"/>
        </a:solidFill>
      </dgm:spPr>
      <dgm:t>
        <a:bodyPr/>
        <a:lstStyle/>
        <a:p>
          <a:r>
            <a:rPr lang="fr-FR" dirty="0" smtClean="0"/>
            <a:t>I</a:t>
          </a:r>
          <a:endParaRPr lang="fr-FR" dirty="0"/>
        </a:p>
      </dgm:t>
    </dgm:pt>
    <dgm:pt modelId="{306DC6FE-BB9D-AB44-AD20-B24E0F9BAEE3}" type="parTrans" cxnId="{A68964C9-EF86-BE40-ABB9-9F6B58F18A31}">
      <dgm:prSet/>
      <dgm:spPr/>
      <dgm:t>
        <a:bodyPr/>
        <a:lstStyle/>
        <a:p>
          <a:endParaRPr lang="fr-FR"/>
        </a:p>
      </dgm:t>
    </dgm:pt>
    <dgm:pt modelId="{B7E7FB74-0339-5140-888B-9E6612529874}" type="sibTrans" cxnId="{A68964C9-EF86-BE40-ABB9-9F6B58F18A31}">
      <dgm:prSet/>
      <dgm:spPr/>
      <dgm:t>
        <a:bodyPr/>
        <a:lstStyle/>
        <a:p>
          <a:endParaRPr lang="fr-FR"/>
        </a:p>
      </dgm:t>
    </dgm:pt>
    <dgm:pt modelId="{51EDF1AD-9B76-B24B-8E97-4FE57FA61B33}">
      <dgm:prSet phldrT="[Texte]" custT="1"/>
      <dgm:spPr/>
      <dgm:t>
        <a:bodyPr/>
        <a:lstStyle/>
        <a:p>
          <a:r>
            <a:rPr lang="fr-FR" sz="2400" dirty="0" smtClean="0">
              <a:sym typeface="Wingdings"/>
            </a:rPr>
            <a:t>Extrait de vigne rouge</a:t>
          </a:r>
          <a:endParaRPr lang="fr-FR" sz="2400" dirty="0"/>
        </a:p>
      </dgm:t>
    </dgm:pt>
    <dgm:pt modelId="{CA74A697-535A-424A-B826-D8296A9556C1}" type="parTrans" cxnId="{4BC2CF69-C100-4448-8ECB-A6992D1D58F9}">
      <dgm:prSet/>
      <dgm:spPr/>
      <dgm:t>
        <a:bodyPr/>
        <a:lstStyle/>
        <a:p>
          <a:endParaRPr lang="fr-FR"/>
        </a:p>
      </dgm:t>
    </dgm:pt>
    <dgm:pt modelId="{DCE09F89-1F4E-D744-A3E9-0BB160B77D4C}" type="sibTrans" cxnId="{4BC2CF69-C100-4448-8ECB-A6992D1D58F9}">
      <dgm:prSet/>
      <dgm:spPr/>
      <dgm:t>
        <a:bodyPr/>
        <a:lstStyle/>
        <a:p>
          <a:endParaRPr lang="fr-FR"/>
        </a:p>
      </dgm:t>
    </dgm:pt>
    <dgm:pt modelId="{8942BAEB-7B17-6C42-A59B-D4A4C293AE78}">
      <dgm:prSet phldrT="[Texte]"/>
      <dgm:spPr>
        <a:solidFill>
          <a:schemeClr val="accent2"/>
        </a:solidFill>
      </dgm:spPr>
      <dgm:t>
        <a:bodyPr/>
        <a:lstStyle/>
        <a:p>
          <a:r>
            <a:rPr lang="fr-FR" dirty="0" smtClean="0"/>
            <a:t>C</a:t>
          </a:r>
          <a:endParaRPr lang="fr-FR" dirty="0"/>
        </a:p>
      </dgm:t>
    </dgm:pt>
    <dgm:pt modelId="{3387FA78-9333-5943-8B5E-A4B19FDF2B85}" type="parTrans" cxnId="{4FAF1FE2-9D31-C648-A81B-DDFFE33274A2}">
      <dgm:prSet/>
      <dgm:spPr/>
      <dgm:t>
        <a:bodyPr/>
        <a:lstStyle/>
        <a:p>
          <a:endParaRPr lang="fr-FR"/>
        </a:p>
      </dgm:t>
    </dgm:pt>
    <dgm:pt modelId="{DAA9BE27-57B8-7743-B0B7-20AB618EFDE8}" type="sibTrans" cxnId="{4FAF1FE2-9D31-C648-A81B-DDFFE33274A2}">
      <dgm:prSet/>
      <dgm:spPr/>
      <dgm:t>
        <a:bodyPr/>
        <a:lstStyle/>
        <a:p>
          <a:endParaRPr lang="fr-FR"/>
        </a:p>
      </dgm:t>
    </dgm:pt>
    <dgm:pt modelId="{11A93356-2595-5043-BB71-852264321DD2}">
      <dgm:prSet phldrT="[Texte]" custT="1"/>
      <dgm:spPr/>
      <dgm:t>
        <a:bodyPr/>
        <a:lstStyle/>
        <a:p>
          <a:r>
            <a:rPr lang="fr-FR" sz="2400" dirty="0" smtClean="0">
              <a:sym typeface="Wingdings"/>
            </a:rPr>
            <a:t>Approche usuelle</a:t>
          </a:r>
          <a:endParaRPr lang="fr-FR" sz="2400" dirty="0"/>
        </a:p>
      </dgm:t>
    </dgm:pt>
    <dgm:pt modelId="{00AE8BEB-EAC0-FB41-9237-E6A123A08541}" type="parTrans" cxnId="{F7FF315E-0C93-4048-B9FF-B40D30C26E90}">
      <dgm:prSet/>
      <dgm:spPr/>
      <dgm:t>
        <a:bodyPr/>
        <a:lstStyle/>
        <a:p>
          <a:endParaRPr lang="fr-FR"/>
        </a:p>
      </dgm:t>
    </dgm:pt>
    <dgm:pt modelId="{DD2F481C-21B1-2B46-89C6-9F9C71ABBB24}" type="sibTrans" cxnId="{F7FF315E-0C93-4048-B9FF-B40D30C26E90}">
      <dgm:prSet/>
      <dgm:spPr/>
      <dgm:t>
        <a:bodyPr/>
        <a:lstStyle/>
        <a:p>
          <a:endParaRPr lang="fr-FR"/>
        </a:p>
      </dgm:t>
    </dgm:pt>
    <dgm:pt modelId="{88841C14-D665-334C-A5C9-93DD5E311476}">
      <dgm:prSet phldrT="[Texte]" custT="1"/>
      <dgm:spPr/>
      <dgm:t>
        <a:bodyPr/>
        <a:lstStyle/>
        <a:p>
          <a:r>
            <a:rPr lang="fr-FR" sz="2000" dirty="0" smtClean="0">
              <a:sym typeface="Wingdings"/>
            </a:rPr>
            <a:t>Placebo / Bas compressifs / Autres </a:t>
          </a:r>
          <a:endParaRPr lang="fr-FR" sz="2000" dirty="0"/>
        </a:p>
      </dgm:t>
    </dgm:pt>
    <dgm:pt modelId="{FCD3550E-A656-3441-852E-7771888CA454}" type="parTrans" cxnId="{F3F3A7E7-B5B2-5F46-A5E9-B2C2D0430124}">
      <dgm:prSet/>
      <dgm:spPr/>
      <dgm:t>
        <a:bodyPr/>
        <a:lstStyle/>
        <a:p>
          <a:endParaRPr lang="fr-FR"/>
        </a:p>
      </dgm:t>
    </dgm:pt>
    <dgm:pt modelId="{42002E20-E2CE-5045-8041-D0CDA386B07A}" type="sibTrans" cxnId="{F3F3A7E7-B5B2-5F46-A5E9-B2C2D0430124}">
      <dgm:prSet/>
      <dgm:spPr/>
      <dgm:t>
        <a:bodyPr/>
        <a:lstStyle/>
        <a:p>
          <a:endParaRPr lang="fr-FR"/>
        </a:p>
      </dgm:t>
    </dgm:pt>
    <dgm:pt modelId="{4B250B30-C8BD-1341-BA6D-7A7B17A2C0B4}">
      <dgm:prSet/>
      <dgm:spPr>
        <a:solidFill>
          <a:schemeClr val="accent3"/>
        </a:solidFill>
      </dgm:spPr>
      <dgm:t>
        <a:bodyPr/>
        <a:lstStyle/>
        <a:p>
          <a:r>
            <a:rPr lang="fr-FR" dirty="0" smtClean="0"/>
            <a:t>O</a:t>
          </a:r>
          <a:endParaRPr lang="fr-FR" dirty="0"/>
        </a:p>
      </dgm:t>
    </dgm:pt>
    <dgm:pt modelId="{DD35B12C-71A3-AF4F-A6AD-CAAB55D9C40A}" type="parTrans" cxnId="{C97818C7-DF15-3643-9D4C-E8DDCAED4914}">
      <dgm:prSet/>
      <dgm:spPr/>
      <dgm:t>
        <a:bodyPr/>
        <a:lstStyle/>
        <a:p>
          <a:endParaRPr lang="fr-FR"/>
        </a:p>
      </dgm:t>
    </dgm:pt>
    <dgm:pt modelId="{2219E053-60E2-A048-8EAE-00D9A7543AA3}" type="sibTrans" cxnId="{C97818C7-DF15-3643-9D4C-E8DDCAED4914}">
      <dgm:prSet/>
      <dgm:spPr/>
      <dgm:t>
        <a:bodyPr/>
        <a:lstStyle/>
        <a:p>
          <a:endParaRPr lang="fr-FR"/>
        </a:p>
      </dgm:t>
    </dgm:pt>
    <dgm:pt modelId="{407FB10A-88A4-474B-BE2E-CFCE5C47ADA8}">
      <dgm:prSet custT="1"/>
      <dgm:spPr/>
      <dgm:t>
        <a:bodyPr/>
        <a:lstStyle/>
        <a:p>
          <a:r>
            <a:rPr lang="fr-FR" sz="2400" dirty="0" smtClean="0">
              <a:sym typeface="Wingdings"/>
            </a:rPr>
            <a:t>Amélioration clinique</a:t>
          </a:r>
        </a:p>
      </dgm:t>
    </dgm:pt>
    <dgm:pt modelId="{10172A9D-5683-9341-A4F5-6EF94FD85A27}" type="parTrans" cxnId="{3D4E540A-4EB0-784B-BCBF-D77AF01467C3}">
      <dgm:prSet/>
      <dgm:spPr/>
      <dgm:t>
        <a:bodyPr/>
        <a:lstStyle/>
        <a:p>
          <a:endParaRPr lang="fr-FR"/>
        </a:p>
      </dgm:t>
    </dgm:pt>
    <dgm:pt modelId="{6E839B3C-24F6-5E43-A8F0-20DBEAA42490}" type="sibTrans" cxnId="{3D4E540A-4EB0-784B-BCBF-D77AF01467C3}">
      <dgm:prSet/>
      <dgm:spPr/>
      <dgm:t>
        <a:bodyPr/>
        <a:lstStyle/>
        <a:p>
          <a:endParaRPr lang="fr-FR"/>
        </a:p>
      </dgm:t>
    </dgm:pt>
    <dgm:pt modelId="{0291E796-7520-4E4D-94EF-2D7B8F56DE9B}">
      <dgm:prSet custT="1"/>
      <dgm:spPr/>
      <dgm:t>
        <a:bodyPr/>
        <a:lstStyle/>
        <a:p>
          <a:r>
            <a:rPr lang="fr-FR" sz="2000" dirty="0" smtClean="0">
              <a:sym typeface="Wingdings"/>
            </a:rPr>
            <a:t>Signes / Symptômes</a:t>
          </a:r>
          <a:endParaRPr lang="fr-FR" sz="2000" dirty="0"/>
        </a:p>
      </dgm:t>
    </dgm:pt>
    <dgm:pt modelId="{6498F2CF-6009-F44F-A164-DAB9CF0F1748}" type="parTrans" cxnId="{FC62A7A2-93F9-B041-8BB5-88E81676BF89}">
      <dgm:prSet/>
      <dgm:spPr/>
      <dgm:t>
        <a:bodyPr/>
        <a:lstStyle/>
        <a:p>
          <a:endParaRPr lang="fr-FR"/>
        </a:p>
      </dgm:t>
    </dgm:pt>
    <dgm:pt modelId="{D918E48E-2BBA-0640-9EBE-BB9DE01A2C85}" type="sibTrans" cxnId="{FC62A7A2-93F9-B041-8BB5-88E81676BF89}">
      <dgm:prSet/>
      <dgm:spPr/>
      <dgm:t>
        <a:bodyPr/>
        <a:lstStyle/>
        <a:p>
          <a:endParaRPr lang="fr-FR"/>
        </a:p>
      </dgm:t>
    </dgm:pt>
    <dgm:pt modelId="{D633421E-DB04-6748-9CEE-BF419F28B056}" type="pres">
      <dgm:prSet presAssocID="{709ECA68-6CCA-4D4E-8722-23B30B07B07F}" presName="linearFlow" presStyleCnt="0">
        <dgm:presLayoutVars>
          <dgm:dir/>
          <dgm:animLvl val="lvl"/>
          <dgm:resizeHandles val="exact"/>
        </dgm:presLayoutVars>
      </dgm:prSet>
      <dgm:spPr/>
      <dgm:t>
        <a:bodyPr/>
        <a:lstStyle/>
        <a:p>
          <a:endParaRPr lang="fr-FR"/>
        </a:p>
      </dgm:t>
    </dgm:pt>
    <dgm:pt modelId="{26FB7E83-9D88-014C-A6F2-A9F0435BF4F5}" type="pres">
      <dgm:prSet presAssocID="{95B573CC-6245-AE49-ABF3-4C7A21A1196F}" presName="composite" presStyleCnt="0"/>
      <dgm:spPr/>
    </dgm:pt>
    <dgm:pt modelId="{06BF95A7-3909-BD45-AA8C-F6A4ACAA2671}" type="pres">
      <dgm:prSet presAssocID="{95B573CC-6245-AE49-ABF3-4C7A21A1196F}" presName="parentText" presStyleLbl="alignNode1" presStyleIdx="0" presStyleCnt="4">
        <dgm:presLayoutVars>
          <dgm:chMax val="1"/>
          <dgm:bulletEnabled val="1"/>
        </dgm:presLayoutVars>
      </dgm:prSet>
      <dgm:spPr/>
      <dgm:t>
        <a:bodyPr/>
        <a:lstStyle/>
        <a:p>
          <a:endParaRPr lang="fr-FR"/>
        </a:p>
      </dgm:t>
    </dgm:pt>
    <dgm:pt modelId="{47A8A20D-6969-8743-B3A9-8C02D9873D90}" type="pres">
      <dgm:prSet presAssocID="{95B573CC-6245-AE49-ABF3-4C7A21A1196F}" presName="descendantText" presStyleLbl="alignAcc1" presStyleIdx="0" presStyleCnt="4">
        <dgm:presLayoutVars>
          <dgm:bulletEnabled val="1"/>
        </dgm:presLayoutVars>
      </dgm:prSet>
      <dgm:spPr/>
      <dgm:t>
        <a:bodyPr/>
        <a:lstStyle/>
        <a:p>
          <a:endParaRPr lang="fr-FR"/>
        </a:p>
      </dgm:t>
    </dgm:pt>
    <dgm:pt modelId="{4A653B56-13A5-3E42-A08A-F58C0D8ADCA9}" type="pres">
      <dgm:prSet presAssocID="{BDC0E772-E67B-E340-9106-ABAFA5558771}" presName="sp" presStyleCnt="0"/>
      <dgm:spPr/>
    </dgm:pt>
    <dgm:pt modelId="{B82D4529-2EF3-7643-891B-D32E6443936D}" type="pres">
      <dgm:prSet presAssocID="{C81D5D29-C0B5-1B46-92B5-4E541EAE2CE1}" presName="composite" presStyleCnt="0"/>
      <dgm:spPr/>
    </dgm:pt>
    <dgm:pt modelId="{1D355224-729A-5E4A-B4EC-CB152A008DE4}" type="pres">
      <dgm:prSet presAssocID="{C81D5D29-C0B5-1B46-92B5-4E541EAE2CE1}" presName="parentText" presStyleLbl="alignNode1" presStyleIdx="1" presStyleCnt="4">
        <dgm:presLayoutVars>
          <dgm:chMax val="1"/>
          <dgm:bulletEnabled val="1"/>
        </dgm:presLayoutVars>
      </dgm:prSet>
      <dgm:spPr/>
      <dgm:t>
        <a:bodyPr/>
        <a:lstStyle/>
        <a:p>
          <a:endParaRPr lang="fr-FR"/>
        </a:p>
      </dgm:t>
    </dgm:pt>
    <dgm:pt modelId="{DC85A040-7E33-0348-BC6D-E35947B0672F}" type="pres">
      <dgm:prSet presAssocID="{C81D5D29-C0B5-1B46-92B5-4E541EAE2CE1}" presName="descendantText" presStyleLbl="alignAcc1" presStyleIdx="1" presStyleCnt="4">
        <dgm:presLayoutVars>
          <dgm:bulletEnabled val="1"/>
        </dgm:presLayoutVars>
      </dgm:prSet>
      <dgm:spPr/>
      <dgm:t>
        <a:bodyPr/>
        <a:lstStyle/>
        <a:p>
          <a:endParaRPr lang="fr-FR"/>
        </a:p>
      </dgm:t>
    </dgm:pt>
    <dgm:pt modelId="{CA683075-A9D3-DB44-B1A3-C5741D3F2092}" type="pres">
      <dgm:prSet presAssocID="{B7E7FB74-0339-5140-888B-9E6612529874}" presName="sp" presStyleCnt="0"/>
      <dgm:spPr/>
    </dgm:pt>
    <dgm:pt modelId="{76DFEFF6-104A-DD49-AE8F-E22FF93A1926}" type="pres">
      <dgm:prSet presAssocID="{8942BAEB-7B17-6C42-A59B-D4A4C293AE78}" presName="composite" presStyleCnt="0"/>
      <dgm:spPr/>
    </dgm:pt>
    <dgm:pt modelId="{B0E6CF0D-EBA7-B14C-9FE0-02F96365F2AC}" type="pres">
      <dgm:prSet presAssocID="{8942BAEB-7B17-6C42-A59B-D4A4C293AE78}" presName="parentText" presStyleLbl="alignNode1" presStyleIdx="2" presStyleCnt="4">
        <dgm:presLayoutVars>
          <dgm:chMax val="1"/>
          <dgm:bulletEnabled val="1"/>
        </dgm:presLayoutVars>
      </dgm:prSet>
      <dgm:spPr/>
      <dgm:t>
        <a:bodyPr/>
        <a:lstStyle/>
        <a:p>
          <a:endParaRPr lang="fr-FR"/>
        </a:p>
      </dgm:t>
    </dgm:pt>
    <dgm:pt modelId="{85AF7DBE-8464-434D-A96D-6AE29E59CB75}" type="pres">
      <dgm:prSet presAssocID="{8942BAEB-7B17-6C42-A59B-D4A4C293AE78}" presName="descendantText" presStyleLbl="alignAcc1" presStyleIdx="2" presStyleCnt="4">
        <dgm:presLayoutVars>
          <dgm:bulletEnabled val="1"/>
        </dgm:presLayoutVars>
      </dgm:prSet>
      <dgm:spPr/>
      <dgm:t>
        <a:bodyPr/>
        <a:lstStyle/>
        <a:p>
          <a:endParaRPr lang="fr-FR"/>
        </a:p>
      </dgm:t>
    </dgm:pt>
    <dgm:pt modelId="{E849E868-6C9F-9841-948F-77277F5BC60B}" type="pres">
      <dgm:prSet presAssocID="{DAA9BE27-57B8-7743-B0B7-20AB618EFDE8}" presName="sp" presStyleCnt="0"/>
      <dgm:spPr/>
    </dgm:pt>
    <dgm:pt modelId="{36C526B3-F933-F24E-872A-B9C8CFD71081}" type="pres">
      <dgm:prSet presAssocID="{4B250B30-C8BD-1341-BA6D-7A7B17A2C0B4}" presName="composite" presStyleCnt="0"/>
      <dgm:spPr/>
    </dgm:pt>
    <dgm:pt modelId="{EBD11EDB-CBC1-154D-8153-081A28383FFF}" type="pres">
      <dgm:prSet presAssocID="{4B250B30-C8BD-1341-BA6D-7A7B17A2C0B4}" presName="parentText" presStyleLbl="alignNode1" presStyleIdx="3" presStyleCnt="4">
        <dgm:presLayoutVars>
          <dgm:chMax val="1"/>
          <dgm:bulletEnabled val="1"/>
        </dgm:presLayoutVars>
      </dgm:prSet>
      <dgm:spPr/>
      <dgm:t>
        <a:bodyPr/>
        <a:lstStyle/>
        <a:p>
          <a:endParaRPr lang="fr-FR"/>
        </a:p>
      </dgm:t>
    </dgm:pt>
    <dgm:pt modelId="{866DA3D5-FC37-DE46-BB80-CE0A500E12D3}" type="pres">
      <dgm:prSet presAssocID="{4B250B30-C8BD-1341-BA6D-7A7B17A2C0B4}" presName="descendantText" presStyleLbl="alignAcc1" presStyleIdx="3" presStyleCnt="4">
        <dgm:presLayoutVars>
          <dgm:bulletEnabled val="1"/>
        </dgm:presLayoutVars>
      </dgm:prSet>
      <dgm:spPr/>
      <dgm:t>
        <a:bodyPr/>
        <a:lstStyle/>
        <a:p>
          <a:endParaRPr lang="fr-FR"/>
        </a:p>
      </dgm:t>
    </dgm:pt>
  </dgm:ptLst>
  <dgm:cxnLst>
    <dgm:cxn modelId="{3D4E540A-4EB0-784B-BCBF-D77AF01467C3}" srcId="{4B250B30-C8BD-1341-BA6D-7A7B17A2C0B4}" destId="{407FB10A-88A4-474B-BE2E-CFCE5C47ADA8}" srcOrd="0" destOrd="0" parTransId="{10172A9D-5683-9341-A4F5-6EF94FD85A27}" sibTransId="{6E839B3C-24F6-5E43-A8F0-20DBEAA42490}"/>
    <dgm:cxn modelId="{BA59E39F-14A4-7746-AD75-C48C18E8AC18}" type="presOf" srcId="{8942BAEB-7B17-6C42-A59B-D4A4C293AE78}" destId="{B0E6CF0D-EBA7-B14C-9FE0-02F96365F2AC}" srcOrd="0" destOrd="0" presId="urn:microsoft.com/office/officeart/2005/8/layout/chevron2"/>
    <dgm:cxn modelId="{20CA2987-5B17-1B46-81FF-21CD52AD0FBB}" type="presOf" srcId="{C81D5D29-C0B5-1B46-92B5-4E541EAE2CE1}" destId="{1D355224-729A-5E4A-B4EC-CB152A008DE4}" srcOrd="0" destOrd="0" presId="urn:microsoft.com/office/officeart/2005/8/layout/chevron2"/>
    <dgm:cxn modelId="{FC62A7A2-93F9-B041-8BB5-88E81676BF89}" srcId="{407FB10A-88A4-474B-BE2E-CFCE5C47ADA8}" destId="{0291E796-7520-4E4D-94EF-2D7B8F56DE9B}" srcOrd="0" destOrd="0" parTransId="{6498F2CF-6009-F44F-A164-DAB9CF0F1748}" sibTransId="{D918E48E-2BBA-0640-9EBE-BB9DE01A2C85}"/>
    <dgm:cxn modelId="{C97818C7-DF15-3643-9D4C-E8DDCAED4914}" srcId="{709ECA68-6CCA-4D4E-8722-23B30B07B07F}" destId="{4B250B30-C8BD-1341-BA6D-7A7B17A2C0B4}" srcOrd="3" destOrd="0" parTransId="{DD35B12C-71A3-AF4F-A6AD-CAAB55D9C40A}" sibTransId="{2219E053-60E2-A048-8EAE-00D9A7543AA3}"/>
    <dgm:cxn modelId="{CBF8A2DA-4366-B240-9307-F667105AC9B7}" type="presOf" srcId="{11A93356-2595-5043-BB71-852264321DD2}" destId="{85AF7DBE-8464-434D-A96D-6AE29E59CB75}" srcOrd="0" destOrd="0" presId="urn:microsoft.com/office/officeart/2005/8/layout/chevron2"/>
    <dgm:cxn modelId="{D372598C-58A3-644B-BFF0-A8B9D59B8707}" type="presOf" srcId="{407FB10A-88A4-474B-BE2E-CFCE5C47ADA8}" destId="{866DA3D5-FC37-DE46-BB80-CE0A500E12D3}" srcOrd="0" destOrd="0" presId="urn:microsoft.com/office/officeart/2005/8/layout/chevron2"/>
    <dgm:cxn modelId="{C5CF55AE-B4F8-254E-8B91-F350131D6D45}" srcId="{95B573CC-6245-AE49-ABF3-4C7A21A1196F}" destId="{94057C7E-5ABA-D04B-9EFC-8CD1DCA0A319}" srcOrd="0" destOrd="0" parTransId="{3F6AB4A0-377D-A342-B10A-BE6FAE012A34}" sibTransId="{B450C2BE-77D0-654F-98C3-E82A0464E05B}"/>
    <dgm:cxn modelId="{4F239E53-C3A5-354C-A6A8-C33F1D0412F7}" srcId="{709ECA68-6CCA-4D4E-8722-23B30B07B07F}" destId="{95B573CC-6245-AE49-ABF3-4C7A21A1196F}" srcOrd="0" destOrd="0" parTransId="{F1F45B43-A0CD-2844-AF92-38EC4281B9AE}" sibTransId="{BDC0E772-E67B-E340-9106-ABAFA5558771}"/>
    <dgm:cxn modelId="{3A61D086-64FD-094C-BAD8-339B53EFA84A}" type="presOf" srcId="{94057C7E-5ABA-D04B-9EFC-8CD1DCA0A319}" destId="{47A8A20D-6969-8743-B3A9-8C02D9873D90}" srcOrd="0" destOrd="0" presId="urn:microsoft.com/office/officeart/2005/8/layout/chevron2"/>
    <dgm:cxn modelId="{A86CD44C-D520-004D-A3A4-1FA26D9BA6E7}" type="presOf" srcId="{51EDF1AD-9B76-B24B-8E97-4FE57FA61B33}" destId="{DC85A040-7E33-0348-BC6D-E35947B0672F}" srcOrd="0" destOrd="0" presId="urn:microsoft.com/office/officeart/2005/8/layout/chevron2"/>
    <dgm:cxn modelId="{2418B920-57DA-F940-8585-EE8E69B39457}" type="presOf" srcId="{4B250B30-C8BD-1341-BA6D-7A7B17A2C0B4}" destId="{EBD11EDB-CBC1-154D-8153-081A28383FFF}" srcOrd="0" destOrd="0" presId="urn:microsoft.com/office/officeart/2005/8/layout/chevron2"/>
    <dgm:cxn modelId="{4BC2CF69-C100-4448-8ECB-A6992D1D58F9}" srcId="{C81D5D29-C0B5-1B46-92B5-4E541EAE2CE1}" destId="{51EDF1AD-9B76-B24B-8E97-4FE57FA61B33}" srcOrd="0" destOrd="0" parTransId="{CA74A697-535A-424A-B826-D8296A9556C1}" sibTransId="{DCE09F89-1F4E-D744-A3E9-0BB160B77D4C}"/>
    <dgm:cxn modelId="{DD1E139B-435A-724A-B922-9F9DF8A0F229}" type="presOf" srcId="{88841C14-D665-334C-A5C9-93DD5E311476}" destId="{85AF7DBE-8464-434D-A96D-6AE29E59CB75}" srcOrd="0" destOrd="1" presId="urn:microsoft.com/office/officeart/2005/8/layout/chevron2"/>
    <dgm:cxn modelId="{F7FF315E-0C93-4048-B9FF-B40D30C26E90}" srcId="{8942BAEB-7B17-6C42-A59B-D4A4C293AE78}" destId="{11A93356-2595-5043-BB71-852264321DD2}" srcOrd="0" destOrd="0" parTransId="{00AE8BEB-EAC0-FB41-9237-E6A123A08541}" sibTransId="{DD2F481C-21B1-2B46-89C6-9F9C71ABBB24}"/>
    <dgm:cxn modelId="{38996337-A981-0540-9DCC-EE1F16182111}" type="presOf" srcId="{709ECA68-6CCA-4D4E-8722-23B30B07B07F}" destId="{D633421E-DB04-6748-9CEE-BF419F28B056}" srcOrd="0" destOrd="0" presId="urn:microsoft.com/office/officeart/2005/8/layout/chevron2"/>
    <dgm:cxn modelId="{4FAF1FE2-9D31-C648-A81B-DDFFE33274A2}" srcId="{709ECA68-6CCA-4D4E-8722-23B30B07B07F}" destId="{8942BAEB-7B17-6C42-A59B-D4A4C293AE78}" srcOrd="2" destOrd="0" parTransId="{3387FA78-9333-5943-8B5E-A4B19FDF2B85}" sibTransId="{DAA9BE27-57B8-7743-B0B7-20AB618EFDE8}"/>
    <dgm:cxn modelId="{FE46A1CE-A041-A946-BA57-C2872BE2880A}" type="presOf" srcId="{95B573CC-6245-AE49-ABF3-4C7A21A1196F}" destId="{06BF95A7-3909-BD45-AA8C-F6A4ACAA2671}" srcOrd="0" destOrd="0" presId="urn:microsoft.com/office/officeart/2005/8/layout/chevron2"/>
    <dgm:cxn modelId="{A68964C9-EF86-BE40-ABB9-9F6B58F18A31}" srcId="{709ECA68-6CCA-4D4E-8722-23B30B07B07F}" destId="{C81D5D29-C0B5-1B46-92B5-4E541EAE2CE1}" srcOrd="1" destOrd="0" parTransId="{306DC6FE-BB9D-AB44-AD20-B24E0F9BAEE3}" sibTransId="{B7E7FB74-0339-5140-888B-9E6612529874}"/>
    <dgm:cxn modelId="{41741A70-9C79-DD4C-B88E-64BF48FA01C6}" type="presOf" srcId="{0291E796-7520-4E4D-94EF-2D7B8F56DE9B}" destId="{866DA3D5-FC37-DE46-BB80-CE0A500E12D3}" srcOrd="0" destOrd="1" presId="urn:microsoft.com/office/officeart/2005/8/layout/chevron2"/>
    <dgm:cxn modelId="{F3F3A7E7-B5B2-5F46-A5E9-B2C2D0430124}" srcId="{11A93356-2595-5043-BB71-852264321DD2}" destId="{88841C14-D665-334C-A5C9-93DD5E311476}" srcOrd="0" destOrd="0" parTransId="{FCD3550E-A656-3441-852E-7771888CA454}" sibTransId="{42002E20-E2CE-5045-8041-D0CDA386B07A}"/>
    <dgm:cxn modelId="{A234AE3C-3D36-1D41-A766-7E73026201B7}" type="presParOf" srcId="{D633421E-DB04-6748-9CEE-BF419F28B056}" destId="{26FB7E83-9D88-014C-A6F2-A9F0435BF4F5}" srcOrd="0" destOrd="0" presId="urn:microsoft.com/office/officeart/2005/8/layout/chevron2"/>
    <dgm:cxn modelId="{E25091CE-81B8-A544-9AC1-81D4249711AA}" type="presParOf" srcId="{26FB7E83-9D88-014C-A6F2-A9F0435BF4F5}" destId="{06BF95A7-3909-BD45-AA8C-F6A4ACAA2671}" srcOrd="0" destOrd="0" presId="urn:microsoft.com/office/officeart/2005/8/layout/chevron2"/>
    <dgm:cxn modelId="{34902BD0-832F-4146-AD5B-CAE5E4D60829}" type="presParOf" srcId="{26FB7E83-9D88-014C-A6F2-A9F0435BF4F5}" destId="{47A8A20D-6969-8743-B3A9-8C02D9873D90}" srcOrd="1" destOrd="0" presId="urn:microsoft.com/office/officeart/2005/8/layout/chevron2"/>
    <dgm:cxn modelId="{D96E339B-7230-FE42-9582-DD8BF591087B}" type="presParOf" srcId="{D633421E-DB04-6748-9CEE-BF419F28B056}" destId="{4A653B56-13A5-3E42-A08A-F58C0D8ADCA9}" srcOrd="1" destOrd="0" presId="urn:microsoft.com/office/officeart/2005/8/layout/chevron2"/>
    <dgm:cxn modelId="{D925391C-A14B-5A4E-90CA-E3D768E63D36}" type="presParOf" srcId="{D633421E-DB04-6748-9CEE-BF419F28B056}" destId="{B82D4529-2EF3-7643-891B-D32E6443936D}" srcOrd="2" destOrd="0" presId="urn:microsoft.com/office/officeart/2005/8/layout/chevron2"/>
    <dgm:cxn modelId="{ECE98063-8962-474A-AC77-57BB01F15CB6}" type="presParOf" srcId="{B82D4529-2EF3-7643-891B-D32E6443936D}" destId="{1D355224-729A-5E4A-B4EC-CB152A008DE4}" srcOrd="0" destOrd="0" presId="urn:microsoft.com/office/officeart/2005/8/layout/chevron2"/>
    <dgm:cxn modelId="{095FF333-81F9-AF46-8B79-EB41AC7EA56C}" type="presParOf" srcId="{B82D4529-2EF3-7643-891B-D32E6443936D}" destId="{DC85A040-7E33-0348-BC6D-E35947B0672F}" srcOrd="1" destOrd="0" presId="urn:microsoft.com/office/officeart/2005/8/layout/chevron2"/>
    <dgm:cxn modelId="{BBCC09F1-F69F-264D-A38C-F2253CCBB83F}" type="presParOf" srcId="{D633421E-DB04-6748-9CEE-BF419F28B056}" destId="{CA683075-A9D3-DB44-B1A3-C5741D3F2092}" srcOrd="3" destOrd="0" presId="urn:microsoft.com/office/officeart/2005/8/layout/chevron2"/>
    <dgm:cxn modelId="{750CE68E-0079-7F4C-8EBF-7F1016B988DF}" type="presParOf" srcId="{D633421E-DB04-6748-9CEE-BF419F28B056}" destId="{76DFEFF6-104A-DD49-AE8F-E22FF93A1926}" srcOrd="4" destOrd="0" presId="urn:microsoft.com/office/officeart/2005/8/layout/chevron2"/>
    <dgm:cxn modelId="{39C1DA80-B50D-174A-9FBA-0ECE4F345BE9}" type="presParOf" srcId="{76DFEFF6-104A-DD49-AE8F-E22FF93A1926}" destId="{B0E6CF0D-EBA7-B14C-9FE0-02F96365F2AC}" srcOrd="0" destOrd="0" presId="urn:microsoft.com/office/officeart/2005/8/layout/chevron2"/>
    <dgm:cxn modelId="{9D597BAF-CE00-1F4E-8704-DF7B1EBAE15F}" type="presParOf" srcId="{76DFEFF6-104A-DD49-AE8F-E22FF93A1926}" destId="{85AF7DBE-8464-434D-A96D-6AE29E59CB75}" srcOrd="1" destOrd="0" presId="urn:microsoft.com/office/officeart/2005/8/layout/chevron2"/>
    <dgm:cxn modelId="{8AF3639A-5912-4B4D-8C4F-BA8AB58A9462}" type="presParOf" srcId="{D633421E-DB04-6748-9CEE-BF419F28B056}" destId="{E849E868-6C9F-9841-948F-77277F5BC60B}" srcOrd="5" destOrd="0" presId="urn:microsoft.com/office/officeart/2005/8/layout/chevron2"/>
    <dgm:cxn modelId="{1EBC44F1-D097-1949-9714-797E1C355912}" type="presParOf" srcId="{D633421E-DB04-6748-9CEE-BF419F28B056}" destId="{36C526B3-F933-F24E-872A-B9C8CFD71081}" srcOrd="6" destOrd="0" presId="urn:microsoft.com/office/officeart/2005/8/layout/chevron2"/>
    <dgm:cxn modelId="{EF0C70BE-A15D-5E46-8C79-B885407EDD59}" type="presParOf" srcId="{36C526B3-F933-F24E-872A-B9C8CFD71081}" destId="{EBD11EDB-CBC1-154D-8153-081A28383FFF}" srcOrd="0" destOrd="0" presId="urn:microsoft.com/office/officeart/2005/8/layout/chevron2"/>
    <dgm:cxn modelId="{908B1114-957B-244B-BED5-2E4C51632FB7}" type="presParOf" srcId="{36C526B3-F933-F24E-872A-B9C8CFD71081}" destId="{866DA3D5-FC37-DE46-BB80-CE0A500E12D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197309-C538-8C4C-8974-DC1FA03B0E2B}" type="doc">
      <dgm:prSet loTypeId="urn:microsoft.com/office/officeart/2005/8/layout/orgChart1" loCatId="hierarchy" qsTypeId="urn:microsoft.com/office/officeart/2005/8/quickstyle/simple2" qsCatId="simple" csTypeId="urn:microsoft.com/office/officeart/2005/8/colors/accent1_1" csCatId="accent1" phldr="1"/>
      <dgm:spPr/>
      <dgm:t>
        <a:bodyPr/>
        <a:lstStyle/>
        <a:p>
          <a:endParaRPr lang="fr-FR"/>
        </a:p>
      </dgm:t>
    </dgm:pt>
    <dgm:pt modelId="{4C80DBEB-C945-E443-A639-6CBD3EC23EFC}">
      <dgm:prSet phldrT="[Texte]" custT="1"/>
      <dgm:spPr>
        <a:ln w="50800">
          <a:solidFill>
            <a:schemeClr val="accent1"/>
          </a:solidFill>
        </a:ln>
      </dgm:spPr>
      <dgm:t>
        <a:bodyPr/>
        <a:lstStyle/>
        <a:p>
          <a:r>
            <a:rPr lang="fr-FR" sz="1050" b="1" dirty="0" smtClean="0"/>
            <a:t>Recherches effectuées:</a:t>
          </a:r>
        </a:p>
        <a:p>
          <a:r>
            <a:rPr lang="fr-FR" sz="1050" dirty="0" smtClean="0"/>
            <a:t>10 articles</a:t>
          </a:r>
          <a:endParaRPr lang="fr-FR" sz="1050" dirty="0"/>
        </a:p>
      </dgm:t>
    </dgm:pt>
    <dgm:pt modelId="{DC85CD6F-35ED-A940-ABE5-65FC3A217D09}" type="parTrans" cxnId="{387209FF-E576-BC4B-B677-AFD98A616873}">
      <dgm:prSet/>
      <dgm:spPr/>
      <dgm:t>
        <a:bodyPr/>
        <a:lstStyle/>
        <a:p>
          <a:endParaRPr lang="fr-FR"/>
        </a:p>
      </dgm:t>
    </dgm:pt>
    <dgm:pt modelId="{E5A82113-7765-E047-93C1-867AAD1D9F98}" type="sibTrans" cxnId="{387209FF-E576-BC4B-B677-AFD98A616873}">
      <dgm:prSet/>
      <dgm:spPr/>
      <dgm:t>
        <a:bodyPr/>
        <a:lstStyle/>
        <a:p>
          <a:endParaRPr lang="fr-FR"/>
        </a:p>
      </dgm:t>
    </dgm:pt>
    <dgm:pt modelId="{E850EDF7-E809-1140-B2B5-F50D2E5DE8FC}" type="asst">
      <dgm:prSet phldrT="[Texte]" custT="1"/>
      <dgm:spPr>
        <a:ln w="50800">
          <a:solidFill>
            <a:schemeClr val="accent1"/>
          </a:solidFill>
        </a:ln>
      </dgm:spPr>
      <dgm:t>
        <a:bodyPr anchor="ctr"/>
        <a:lstStyle/>
        <a:p>
          <a:pPr algn="ctr"/>
          <a:endParaRPr lang="fr-FR" sz="600" dirty="0" smtClean="0"/>
        </a:p>
        <a:p>
          <a:pPr algn="ctr"/>
          <a:endParaRPr lang="fr-FR" sz="900" b="1" dirty="0" smtClean="0"/>
        </a:p>
        <a:p>
          <a:pPr algn="ctr"/>
          <a:r>
            <a:rPr lang="fr-FR" sz="1000" b="1" dirty="0" smtClean="0"/>
            <a:t>Inclusion:</a:t>
          </a:r>
        </a:p>
        <a:p>
          <a:pPr algn="ctr"/>
          <a:r>
            <a:rPr lang="fr-FR" sz="1000" dirty="0" smtClean="0"/>
            <a:t>Parution après 2000</a:t>
          </a:r>
        </a:p>
        <a:p>
          <a:pPr algn="ctr"/>
          <a:r>
            <a:rPr lang="fr-FR" sz="1000" dirty="0" smtClean="0"/>
            <a:t>Études prospectives et rétrospectives</a:t>
          </a:r>
        </a:p>
        <a:p>
          <a:pPr algn="ctr"/>
          <a:r>
            <a:rPr lang="fr-FR" sz="1000" dirty="0" smtClean="0"/>
            <a:t>Population adulte</a:t>
          </a:r>
        </a:p>
        <a:p>
          <a:pPr algn="ctr"/>
          <a:r>
            <a:rPr lang="fr-FR" sz="1000" dirty="0" smtClean="0"/>
            <a:t>Homme / Femme</a:t>
          </a:r>
        </a:p>
        <a:p>
          <a:pPr algn="ctr"/>
          <a:r>
            <a:rPr lang="fr-FR" sz="1000" dirty="0" smtClean="0"/>
            <a:t>Tout niveau de sévérité (IVC)</a:t>
          </a:r>
        </a:p>
        <a:p>
          <a:pPr algn="l"/>
          <a:endParaRPr lang="fr-FR" sz="600" dirty="0" smtClean="0"/>
        </a:p>
        <a:p>
          <a:pPr algn="ctr"/>
          <a:endParaRPr lang="fr-FR" sz="600" dirty="0" smtClean="0"/>
        </a:p>
      </dgm:t>
    </dgm:pt>
    <dgm:pt modelId="{79413BA7-83B2-2640-923A-716726811FCE}" type="parTrans" cxnId="{B7D9D2BD-AFB9-5F4B-8BD5-60E017D1C732}">
      <dgm:prSet/>
      <dgm:spPr>
        <a:ln w="50800">
          <a:solidFill>
            <a:schemeClr val="accent1"/>
          </a:solidFill>
        </a:ln>
      </dgm:spPr>
      <dgm:t>
        <a:bodyPr/>
        <a:lstStyle/>
        <a:p>
          <a:endParaRPr lang="fr-FR"/>
        </a:p>
      </dgm:t>
    </dgm:pt>
    <dgm:pt modelId="{3104B133-0547-2F4A-8279-F47F7AE98D2E}" type="sibTrans" cxnId="{B7D9D2BD-AFB9-5F4B-8BD5-60E017D1C732}">
      <dgm:prSet/>
      <dgm:spPr/>
      <dgm:t>
        <a:bodyPr/>
        <a:lstStyle/>
        <a:p>
          <a:endParaRPr lang="fr-FR"/>
        </a:p>
      </dgm:t>
    </dgm:pt>
    <dgm:pt modelId="{6F04CABE-C453-3246-BA86-C20DE813D4B1}">
      <dgm:prSet phldrT="[Texte]" custT="1"/>
      <dgm:spPr>
        <a:ln w="50800">
          <a:solidFill>
            <a:schemeClr val="accent1"/>
          </a:solidFill>
        </a:ln>
      </dgm:spPr>
      <dgm:t>
        <a:bodyPr/>
        <a:lstStyle/>
        <a:p>
          <a:r>
            <a:rPr lang="fr-FR" sz="1000" b="1" dirty="0" smtClean="0"/>
            <a:t>5 articles retenus</a:t>
          </a:r>
        </a:p>
      </dgm:t>
    </dgm:pt>
    <dgm:pt modelId="{137A5BDD-0503-E34A-9898-126054013078}" type="parTrans" cxnId="{81DDDDC8-DC75-2B4E-9198-364071D5A418}">
      <dgm:prSet/>
      <dgm:spPr>
        <a:ln w="50800">
          <a:solidFill>
            <a:schemeClr val="accent1"/>
          </a:solidFill>
        </a:ln>
      </dgm:spPr>
      <dgm:t>
        <a:bodyPr/>
        <a:lstStyle/>
        <a:p>
          <a:endParaRPr lang="fr-FR"/>
        </a:p>
      </dgm:t>
    </dgm:pt>
    <dgm:pt modelId="{26314279-2E59-C24C-8C65-06C258A021F9}" type="sibTrans" cxnId="{81DDDDC8-DC75-2B4E-9198-364071D5A418}">
      <dgm:prSet/>
      <dgm:spPr/>
      <dgm:t>
        <a:bodyPr/>
        <a:lstStyle/>
        <a:p>
          <a:endParaRPr lang="fr-FR"/>
        </a:p>
      </dgm:t>
    </dgm:pt>
    <dgm:pt modelId="{CC89B3DA-EB39-834A-A643-EA9D944406DF}" type="asst">
      <dgm:prSet custT="1"/>
      <dgm:spPr>
        <a:ln w="50800">
          <a:solidFill>
            <a:schemeClr val="accent1"/>
          </a:solidFill>
        </a:ln>
      </dgm:spPr>
      <dgm:t>
        <a:bodyPr/>
        <a:lstStyle/>
        <a:p>
          <a:pPr algn="ctr"/>
          <a:endParaRPr lang="fr-FR" sz="900" b="1" dirty="0" smtClean="0"/>
        </a:p>
        <a:p>
          <a:pPr algn="ctr"/>
          <a:r>
            <a:rPr lang="fr-FR" sz="1000" b="1" dirty="0" smtClean="0"/>
            <a:t>Exclusion:</a:t>
          </a:r>
        </a:p>
        <a:p>
          <a:pPr algn="ctr"/>
          <a:r>
            <a:rPr lang="fr-FR" sz="1000" dirty="0" smtClean="0">
              <a:solidFill>
                <a:schemeClr val="tx1"/>
              </a:solidFill>
            </a:rPr>
            <a:t>Issue non </a:t>
          </a:r>
          <a:r>
            <a:rPr lang="fr-FR" sz="1000" dirty="0" smtClean="0"/>
            <a:t>clinique (Vitro) n = 2</a:t>
          </a:r>
        </a:p>
        <a:p>
          <a:pPr algn="ctr"/>
          <a:r>
            <a:rPr lang="fr-FR" sz="1000" dirty="0" smtClean="0"/>
            <a:t>Langue (autre que français / Anglais) n = 3</a:t>
          </a:r>
        </a:p>
        <a:p>
          <a:pPr algn="ctr"/>
          <a:endParaRPr lang="fr-FR" sz="800" dirty="0"/>
        </a:p>
      </dgm:t>
    </dgm:pt>
    <dgm:pt modelId="{9F7F74CD-5205-2E49-BDE8-C2DF6FEC59D9}" type="parTrans" cxnId="{F6346F1E-0F34-9147-BD3C-FFB321F2AE02}">
      <dgm:prSet/>
      <dgm:spPr>
        <a:ln w="50800">
          <a:solidFill>
            <a:schemeClr val="accent1"/>
          </a:solidFill>
        </a:ln>
      </dgm:spPr>
      <dgm:t>
        <a:bodyPr/>
        <a:lstStyle/>
        <a:p>
          <a:endParaRPr lang="fr-FR"/>
        </a:p>
      </dgm:t>
    </dgm:pt>
    <dgm:pt modelId="{6B287465-85CD-7141-9AB7-7BE38775DD6A}" type="sibTrans" cxnId="{F6346F1E-0F34-9147-BD3C-FFB321F2AE02}">
      <dgm:prSet/>
      <dgm:spPr/>
      <dgm:t>
        <a:bodyPr/>
        <a:lstStyle/>
        <a:p>
          <a:endParaRPr lang="fr-FR"/>
        </a:p>
      </dgm:t>
    </dgm:pt>
    <dgm:pt modelId="{B8B52056-DE59-544C-96CE-33F2122EB715}" type="asst">
      <dgm:prSet custT="1"/>
      <dgm:spPr>
        <a:ln w="50800">
          <a:solidFill>
            <a:schemeClr val="accent1"/>
          </a:solidFill>
        </a:ln>
      </dgm:spPr>
      <dgm:t>
        <a:bodyPr/>
        <a:lstStyle/>
        <a:p>
          <a:endParaRPr lang="fr-FR" sz="700" dirty="0" smtClean="0"/>
        </a:p>
        <a:p>
          <a:r>
            <a:rPr lang="fr-FR" sz="900" b="1" dirty="0" smtClean="0"/>
            <a:t>Recherche supplémentaire:</a:t>
          </a:r>
        </a:p>
        <a:p>
          <a:r>
            <a:rPr lang="fr-FR" sz="900" dirty="0" smtClean="0"/>
            <a:t>Mots clés plus étendus</a:t>
          </a:r>
        </a:p>
        <a:p>
          <a:r>
            <a:rPr lang="fr-FR" sz="900" dirty="0" smtClean="0"/>
            <a:t>Plant </a:t>
          </a:r>
          <a:r>
            <a:rPr lang="fr-FR" sz="900" dirty="0" err="1" smtClean="0"/>
            <a:t>extracts</a:t>
          </a:r>
          <a:endParaRPr lang="fr-FR" sz="900" dirty="0" smtClean="0"/>
        </a:p>
        <a:p>
          <a:r>
            <a:rPr lang="fr-FR" sz="900" strike="noStrike" dirty="0" smtClean="0">
              <a:solidFill>
                <a:schemeClr val="tx1"/>
              </a:solidFill>
            </a:rPr>
            <a:t>Plants</a:t>
          </a:r>
          <a:r>
            <a:rPr lang="fr-FR" sz="900" dirty="0" smtClean="0">
              <a:solidFill>
                <a:schemeClr val="tx1"/>
              </a:solidFill>
            </a:rPr>
            <a:t> </a:t>
          </a:r>
          <a:r>
            <a:rPr lang="fr-FR" sz="900" dirty="0" err="1" smtClean="0">
              <a:solidFill>
                <a:schemeClr val="tx1"/>
              </a:solidFill>
            </a:rPr>
            <a:t>Medicinal</a:t>
          </a:r>
          <a:endParaRPr lang="fr-FR" sz="900" dirty="0" smtClean="0">
            <a:solidFill>
              <a:schemeClr val="tx1"/>
            </a:solidFill>
          </a:endParaRPr>
        </a:p>
        <a:p>
          <a:r>
            <a:rPr lang="fr-FR" sz="900" dirty="0" smtClean="0"/>
            <a:t>(22 articles / aucun retenu</a:t>
          </a:r>
          <a:r>
            <a:rPr lang="fr-FR" sz="800" dirty="0" smtClean="0"/>
            <a:t>)</a:t>
          </a:r>
        </a:p>
        <a:p>
          <a:endParaRPr lang="fr-FR" sz="600" dirty="0"/>
        </a:p>
      </dgm:t>
    </dgm:pt>
    <dgm:pt modelId="{61B0C771-A3E9-564C-B58A-ED0E15732885}" type="parTrans" cxnId="{62ECB204-6ED9-114A-AB27-C7B9CB62BA0A}">
      <dgm:prSet/>
      <dgm:spPr>
        <a:ln w="50800">
          <a:solidFill>
            <a:schemeClr val="accent1"/>
          </a:solidFill>
        </a:ln>
      </dgm:spPr>
      <dgm:t>
        <a:bodyPr/>
        <a:lstStyle/>
        <a:p>
          <a:endParaRPr lang="fr-FR"/>
        </a:p>
      </dgm:t>
    </dgm:pt>
    <dgm:pt modelId="{66741315-E724-8A41-9565-7F593560DEAE}" type="sibTrans" cxnId="{62ECB204-6ED9-114A-AB27-C7B9CB62BA0A}">
      <dgm:prSet/>
      <dgm:spPr/>
      <dgm:t>
        <a:bodyPr/>
        <a:lstStyle/>
        <a:p>
          <a:endParaRPr lang="fr-FR"/>
        </a:p>
      </dgm:t>
    </dgm:pt>
    <dgm:pt modelId="{30BCC44B-97A1-E549-8B21-73E468A20ED1}">
      <dgm:prSet custT="1"/>
      <dgm:spPr>
        <a:ln w="50800">
          <a:solidFill>
            <a:schemeClr val="accent1"/>
          </a:solidFill>
        </a:ln>
      </dgm:spPr>
      <dgm:t>
        <a:bodyPr/>
        <a:lstStyle/>
        <a:p>
          <a:r>
            <a:rPr lang="fr-FR" sz="1050" b="1" dirty="0" smtClean="0"/>
            <a:t>Types</a:t>
          </a:r>
        </a:p>
        <a:p>
          <a:r>
            <a:rPr lang="fr-FR" sz="1050" dirty="0" smtClean="0"/>
            <a:t>3 ECR</a:t>
          </a:r>
        </a:p>
        <a:p>
          <a:r>
            <a:rPr lang="fr-FR" sz="1050" dirty="0" smtClean="0"/>
            <a:t>2 </a:t>
          </a:r>
          <a:r>
            <a:rPr lang="fr-FR" sz="1050" dirty="0" smtClean="0">
              <a:solidFill>
                <a:schemeClr val="tx1"/>
              </a:solidFill>
            </a:rPr>
            <a:t>Observationnelles</a:t>
          </a:r>
        </a:p>
      </dgm:t>
    </dgm:pt>
    <dgm:pt modelId="{0631CEB3-BD9E-E642-AE08-C13E68ACAB23}" type="parTrans" cxnId="{2CAB4085-BADD-DD41-956B-D3D415CD212E}">
      <dgm:prSet/>
      <dgm:spPr>
        <a:ln w="50800">
          <a:solidFill>
            <a:schemeClr val="accent1"/>
          </a:solidFill>
        </a:ln>
      </dgm:spPr>
      <dgm:t>
        <a:bodyPr/>
        <a:lstStyle/>
        <a:p>
          <a:endParaRPr lang="fr-FR"/>
        </a:p>
      </dgm:t>
    </dgm:pt>
    <dgm:pt modelId="{C68E6525-2781-0D4D-9143-D57B25230FEC}" type="sibTrans" cxnId="{2CAB4085-BADD-DD41-956B-D3D415CD212E}">
      <dgm:prSet/>
      <dgm:spPr/>
      <dgm:t>
        <a:bodyPr/>
        <a:lstStyle/>
        <a:p>
          <a:endParaRPr lang="fr-FR"/>
        </a:p>
      </dgm:t>
    </dgm:pt>
    <dgm:pt modelId="{A5192FE3-1A2F-6C45-A784-C78094171605}" type="asst">
      <dgm:prSet custT="1"/>
      <dgm:spPr>
        <a:ln w="50800">
          <a:solidFill>
            <a:schemeClr val="accent1"/>
          </a:solidFill>
        </a:ln>
      </dgm:spPr>
      <dgm:t>
        <a:bodyPr/>
        <a:lstStyle/>
        <a:p>
          <a:r>
            <a:rPr lang="fr-FR" sz="1000" b="1" dirty="0" smtClean="0"/>
            <a:t>Population / Intervention</a:t>
          </a:r>
        </a:p>
        <a:p>
          <a:r>
            <a:rPr lang="fr-FR" sz="1000" dirty="0" smtClean="0"/>
            <a:t>Non compatible avec question PICO de départ</a:t>
          </a:r>
          <a:endParaRPr lang="fr-FR" sz="1000" dirty="0"/>
        </a:p>
      </dgm:t>
    </dgm:pt>
    <dgm:pt modelId="{581375F5-717C-5846-852F-F12695F5C919}" type="parTrans" cxnId="{7D01B918-32D5-EC49-97FA-DB7EE1F19121}">
      <dgm:prSet/>
      <dgm:spPr>
        <a:ln w="50800">
          <a:solidFill>
            <a:schemeClr val="accent1"/>
          </a:solidFill>
        </a:ln>
      </dgm:spPr>
      <dgm:t>
        <a:bodyPr/>
        <a:lstStyle/>
        <a:p>
          <a:endParaRPr lang="fr-FR"/>
        </a:p>
      </dgm:t>
    </dgm:pt>
    <dgm:pt modelId="{E428E510-3E69-8147-867B-B7A4C7450914}" type="sibTrans" cxnId="{7D01B918-32D5-EC49-97FA-DB7EE1F19121}">
      <dgm:prSet/>
      <dgm:spPr/>
      <dgm:t>
        <a:bodyPr/>
        <a:lstStyle/>
        <a:p>
          <a:endParaRPr lang="fr-FR"/>
        </a:p>
      </dgm:t>
    </dgm:pt>
    <dgm:pt modelId="{CD12432B-5C72-AA4D-BD98-E77288457416}" type="asst">
      <dgm:prSet custT="1"/>
      <dgm:spPr>
        <a:ln w="50800">
          <a:solidFill>
            <a:schemeClr val="accent1"/>
          </a:solidFill>
        </a:ln>
      </dgm:spPr>
      <dgm:t>
        <a:bodyPr/>
        <a:lstStyle/>
        <a:p>
          <a:r>
            <a:rPr lang="fr-FR" sz="1000" b="1" dirty="0" smtClean="0"/>
            <a:t>Recherche d’articles cités en références</a:t>
          </a:r>
        </a:p>
        <a:p>
          <a:r>
            <a:rPr lang="fr-FR" sz="1000" b="0" dirty="0" smtClean="0"/>
            <a:t>n = 0</a:t>
          </a:r>
          <a:endParaRPr lang="fr-FR" sz="1000" b="0" dirty="0"/>
        </a:p>
      </dgm:t>
    </dgm:pt>
    <dgm:pt modelId="{D9C446FA-22C1-F949-AFCC-6C740A817136}" type="parTrans" cxnId="{B2527802-A5F3-734A-B63C-6CE2B6031A54}">
      <dgm:prSet/>
      <dgm:spPr>
        <a:ln w="50800">
          <a:solidFill>
            <a:schemeClr val="accent1"/>
          </a:solidFill>
        </a:ln>
      </dgm:spPr>
      <dgm:t>
        <a:bodyPr/>
        <a:lstStyle/>
        <a:p>
          <a:endParaRPr lang="fr-FR"/>
        </a:p>
      </dgm:t>
    </dgm:pt>
    <dgm:pt modelId="{E395F3F4-925B-EE45-950C-21196FDA1998}" type="sibTrans" cxnId="{B2527802-A5F3-734A-B63C-6CE2B6031A54}">
      <dgm:prSet/>
      <dgm:spPr/>
      <dgm:t>
        <a:bodyPr/>
        <a:lstStyle/>
        <a:p>
          <a:endParaRPr lang="fr-FR"/>
        </a:p>
      </dgm:t>
    </dgm:pt>
    <dgm:pt modelId="{E623F61D-3250-B94B-BF94-F66B643B2552}" type="pres">
      <dgm:prSet presAssocID="{CF197309-C538-8C4C-8974-DC1FA03B0E2B}" presName="hierChild1" presStyleCnt="0">
        <dgm:presLayoutVars>
          <dgm:orgChart val="1"/>
          <dgm:chPref val="1"/>
          <dgm:dir/>
          <dgm:animOne val="branch"/>
          <dgm:animLvl val="lvl"/>
          <dgm:resizeHandles/>
        </dgm:presLayoutVars>
      </dgm:prSet>
      <dgm:spPr/>
      <dgm:t>
        <a:bodyPr/>
        <a:lstStyle/>
        <a:p>
          <a:endParaRPr lang="fr-FR"/>
        </a:p>
      </dgm:t>
    </dgm:pt>
    <dgm:pt modelId="{F4220B7A-F927-494F-A070-3AFA18FDCC4F}" type="pres">
      <dgm:prSet presAssocID="{4C80DBEB-C945-E443-A639-6CBD3EC23EFC}" presName="hierRoot1" presStyleCnt="0">
        <dgm:presLayoutVars>
          <dgm:hierBranch val="init"/>
        </dgm:presLayoutVars>
      </dgm:prSet>
      <dgm:spPr/>
    </dgm:pt>
    <dgm:pt modelId="{596C55C2-1691-BC4A-9DA2-1ABDC9ECF6FB}" type="pres">
      <dgm:prSet presAssocID="{4C80DBEB-C945-E443-A639-6CBD3EC23EFC}" presName="rootComposite1" presStyleCnt="0"/>
      <dgm:spPr/>
    </dgm:pt>
    <dgm:pt modelId="{EFD73E64-EA54-894B-B1C0-272B637908E9}" type="pres">
      <dgm:prSet presAssocID="{4C80DBEB-C945-E443-A639-6CBD3EC23EFC}" presName="rootText1" presStyleLbl="node0" presStyleIdx="0" presStyleCnt="1" custScaleX="148223" custScaleY="193698">
        <dgm:presLayoutVars>
          <dgm:chPref val="3"/>
        </dgm:presLayoutVars>
      </dgm:prSet>
      <dgm:spPr/>
      <dgm:t>
        <a:bodyPr/>
        <a:lstStyle/>
        <a:p>
          <a:endParaRPr lang="fr-FR"/>
        </a:p>
      </dgm:t>
    </dgm:pt>
    <dgm:pt modelId="{B9B59492-A8F6-1D4F-9237-F197E6A01467}" type="pres">
      <dgm:prSet presAssocID="{4C80DBEB-C945-E443-A639-6CBD3EC23EFC}" presName="rootConnector1" presStyleLbl="node1" presStyleIdx="0" presStyleCnt="0"/>
      <dgm:spPr/>
      <dgm:t>
        <a:bodyPr/>
        <a:lstStyle/>
        <a:p>
          <a:endParaRPr lang="fr-FR"/>
        </a:p>
      </dgm:t>
    </dgm:pt>
    <dgm:pt modelId="{C7622F8C-F019-EB49-978C-7624831670EF}" type="pres">
      <dgm:prSet presAssocID="{4C80DBEB-C945-E443-A639-6CBD3EC23EFC}" presName="hierChild2" presStyleCnt="0"/>
      <dgm:spPr/>
    </dgm:pt>
    <dgm:pt modelId="{EAFD2B4F-17C6-8F4F-85AD-66BFDCA5BAA2}" type="pres">
      <dgm:prSet presAssocID="{137A5BDD-0503-E34A-9898-126054013078}" presName="Name37" presStyleLbl="parChTrans1D2" presStyleIdx="0" presStyleCnt="3"/>
      <dgm:spPr/>
      <dgm:t>
        <a:bodyPr/>
        <a:lstStyle/>
        <a:p>
          <a:endParaRPr lang="fr-FR"/>
        </a:p>
      </dgm:t>
    </dgm:pt>
    <dgm:pt modelId="{C1A7150A-6101-9446-A1E8-86150C0D8444}" type="pres">
      <dgm:prSet presAssocID="{6F04CABE-C453-3246-BA86-C20DE813D4B1}" presName="hierRoot2" presStyleCnt="0">
        <dgm:presLayoutVars>
          <dgm:hierBranch val="init"/>
        </dgm:presLayoutVars>
      </dgm:prSet>
      <dgm:spPr/>
    </dgm:pt>
    <dgm:pt modelId="{09911D6F-C105-A542-957C-D906609BFD69}" type="pres">
      <dgm:prSet presAssocID="{6F04CABE-C453-3246-BA86-C20DE813D4B1}" presName="rootComposite" presStyleCnt="0"/>
      <dgm:spPr/>
    </dgm:pt>
    <dgm:pt modelId="{16BA8AD3-9CD8-CC4C-8FCD-23946038DEE8}" type="pres">
      <dgm:prSet presAssocID="{6F04CABE-C453-3246-BA86-C20DE813D4B1}" presName="rootText" presStyleLbl="node2" presStyleIdx="0" presStyleCnt="1" custScaleX="125893" custScaleY="112582" custLinFactNeighborY="1714">
        <dgm:presLayoutVars>
          <dgm:chPref val="3"/>
        </dgm:presLayoutVars>
      </dgm:prSet>
      <dgm:spPr/>
      <dgm:t>
        <a:bodyPr/>
        <a:lstStyle/>
        <a:p>
          <a:endParaRPr lang="fr-FR"/>
        </a:p>
      </dgm:t>
    </dgm:pt>
    <dgm:pt modelId="{84E36E1E-316D-AA48-A679-F0E4E6F28331}" type="pres">
      <dgm:prSet presAssocID="{6F04CABE-C453-3246-BA86-C20DE813D4B1}" presName="rootConnector" presStyleLbl="node2" presStyleIdx="0" presStyleCnt="1"/>
      <dgm:spPr/>
      <dgm:t>
        <a:bodyPr/>
        <a:lstStyle/>
        <a:p>
          <a:endParaRPr lang="fr-FR"/>
        </a:p>
      </dgm:t>
    </dgm:pt>
    <dgm:pt modelId="{866117FB-017A-584E-9008-77E2A28F248D}" type="pres">
      <dgm:prSet presAssocID="{6F04CABE-C453-3246-BA86-C20DE813D4B1}" presName="hierChild4" presStyleCnt="0"/>
      <dgm:spPr/>
    </dgm:pt>
    <dgm:pt modelId="{448AF376-D758-AF4B-815F-15F4DB21FE52}" type="pres">
      <dgm:prSet presAssocID="{0631CEB3-BD9E-E642-AE08-C13E68ACAB23}" presName="Name37" presStyleLbl="parChTrans1D3" presStyleIdx="0" presStyleCnt="3"/>
      <dgm:spPr/>
      <dgm:t>
        <a:bodyPr/>
        <a:lstStyle/>
        <a:p>
          <a:endParaRPr lang="fr-FR"/>
        </a:p>
      </dgm:t>
    </dgm:pt>
    <dgm:pt modelId="{F59DE2AD-1B50-5A46-AE35-1D05C6F16BE5}" type="pres">
      <dgm:prSet presAssocID="{30BCC44B-97A1-E549-8B21-73E468A20ED1}" presName="hierRoot2" presStyleCnt="0">
        <dgm:presLayoutVars>
          <dgm:hierBranch val="init"/>
        </dgm:presLayoutVars>
      </dgm:prSet>
      <dgm:spPr/>
    </dgm:pt>
    <dgm:pt modelId="{B10AD9ED-89D3-8F4B-A894-097150F98462}" type="pres">
      <dgm:prSet presAssocID="{30BCC44B-97A1-E549-8B21-73E468A20ED1}" presName="rootComposite" presStyleCnt="0"/>
      <dgm:spPr/>
    </dgm:pt>
    <dgm:pt modelId="{09E7B88B-9251-2247-9462-4A3BE9297E2B}" type="pres">
      <dgm:prSet presAssocID="{30BCC44B-97A1-E549-8B21-73E468A20ED1}" presName="rootText" presStyleLbl="node3" presStyleIdx="0" presStyleCnt="1" custScaleX="234554" custScaleY="287637" custLinFactNeighborX="204" custLinFactNeighborY="-36607">
        <dgm:presLayoutVars>
          <dgm:chPref val="3"/>
        </dgm:presLayoutVars>
      </dgm:prSet>
      <dgm:spPr/>
      <dgm:t>
        <a:bodyPr/>
        <a:lstStyle/>
        <a:p>
          <a:endParaRPr lang="fr-FR"/>
        </a:p>
      </dgm:t>
    </dgm:pt>
    <dgm:pt modelId="{C7A9EF57-CD42-2440-9D71-82A69B46501D}" type="pres">
      <dgm:prSet presAssocID="{30BCC44B-97A1-E549-8B21-73E468A20ED1}" presName="rootConnector" presStyleLbl="node3" presStyleIdx="0" presStyleCnt="1"/>
      <dgm:spPr/>
      <dgm:t>
        <a:bodyPr/>
        <a:lstStyle/>
        <a:p>
          <a:endParaRPr lang="fr-FR"/>
        </a:p>
      </dgm:t>
    </dgm:pt>
    <dgm:pt modelId="{C7BFE572-B65D-F048-8CAB-DB037BF2D261}" type="pres">
      <dgm:prSet presAssocID="{30BCC44B-97A1-E549-8B21-73E468A20ED1}" presName="hierChild4" presStyleCnt="0"/>
      <dgm:spPr/>
    </dgm:pt>
    <dgm:pt modelId="{92CE999E-B851-9542-B597-84378F73BA64}" type="pres">
      <dgm:prSet presAssocID="{30BCC44B-97A1-E549-8B21-73E468A20ED1}" presName="hierChild5" presStyleCnt="0"/>
      <dgm:spPr/>
    </dgm:pt>
    <dgm:pt modelId="{813FE4CA-9CB8-A145-BD1B-7EEB630179FE}" type="pres">
      <dgm:prSet presAssocID="{6F04CABE-C453-3246-BA86-C20DE813D4B1}" presName="hierChild5" presStyleCnt="0"/>
      <dgm:spPr/>
    </dgm:pt>
    <dgm:pt modelId="{558730D3-5612-3549-B133-F82B39A7AFE6}" type="pres">
      <dgm:prSet presAssocID="{61B0C771-A3E9-564C-B58A-ED0E15732885}" presName="Name111" presStyleLbl="parChTrans1D3" presStyleIdx="1" presStyleCnt="3"/>
      <dgm:spPr/>
      <dgm:t>
        <a:bodyPr/>
        <a:lstStyle/>
        <a:p>
          <a:endParaRPr lang="fr-FR"/>
        </a:p>
      </dgm:t>
    </dgm:pt>
    <dgm:pt modelId="{6558F545-687B-A14E-9DBE-5772E8A73836}" type="pres">
      <dgm:prSet presAssocID="{B8B52056-DE59-544C-96CE-33F2122EB715}" presName="hierRoot3" presStyleCnt="0">
        <dgm:presLayoutVars>
          <dgm:hierBranch val="init"/>
        </dgm:presLayoutVars>
      </dgm:prSet>
      <dgm:spPr/>
    </dgm:pt>
    <dgm:pt modelId="{637DF6D3-A9BD-284D-8391-A3DB54D46712}" type="pres">
      <dgm:prSet presAssocID="{B8B52056-DE59-544C-96CE-33F2122EB715}" presName="rootComposite3" presStyleCnt="0"/>
      <dgm:spPr/>
    </dgm:pt>
    <dgm:pt modelId="{77660DD7-00BF-2B49-997E-FB18B67925FB}" type="pres">
      <dgm:prSet presAssocID="{B8B52056-DE59-544C-96CE-33F2122EB715}" presName="rootText3" presStyleLbl="asst2" presStyleIdx="0" presStyleCnt="3" custScaleX="342495" custScaleY="291799" custLinFactX="-46372" custLinFactNeighborX="-100000" custLinFactNeighborY="-88784">
        <dgm:presLayoutVars>
          <dgm:chPref val="3"/>
        </dgm:presLayoutVars>
      </dgm:prSet>
      <dgm:spPr/>
      <dgm:t>
        <a:bodyPr/>
        <a:lstStyle/>
        <a:p>
          <a:endParaRPr lang="fr-FR"/>
        </a:p>
      </dgm:t>
    </dgm:pt>
    <dgm:pt modelId="{974E0808-A866-6B41-9A43-2A79324C6904}" type="pres">
      <dgm:prSet presAssocID="{B8B52056-DE59-544C-96CE-33F2122EB715}" presName="rootConnector3" presStyleLbl="asst2" presStyleIdx="0" presStyleCnt="3"/>
      <dgm:spPr/>
      <dgm:t>
        <a:bodyPr/>
        <a:lstStyle/>
        <a:p>
          <a:endParaRPr lang="fr-FR"/>
        </a:p>
      </dgm:t>
    </dgm:pt>
    <dgm:pt modelId="{65E174D7-366B-EF40-93B2-316F29A185A2}" type="pres">
      <dgm:prSet presAssocID="{B8B52056-DE59-544C-96CE-33F2122EB715}" presName="hierChild6" presStyleCnt="0"/>
      <dgm:spPr/>
    </dgm:pt>
    <dgm:pt modelId="{9FFB2D11-4600-E447-8DAB-F998D6C57133}" type="pres">
      <dgm:prSet presAssocID="{B8B52056-DE59-544C-96CE-33F2122EB715}" presName="hierChild7" presStyleCnt="0"/>
      <dgm:spPr/>
    </dgm:pt>
    <dgm:pt modelId="{C7A759F1-E279-524D-8B87-770F63BC869B}" type="pres">
      <dgm:prSet presAssocID="{581375F5-717C-5846-852F-F12695F5C919}" presName="Name111" presStyleLbl="parChTrans1D4" presStyleIdx="0" presStyleCnt="1"/>
      <dgm:spPr/>
      <dgm:t>
        <a:bodyPr/>
        <a:lstStyle/>
        <a:p>
          <a:endParaRPr lang="fr-FR"/>
        </a:p>
      </dgm:t>
    </dgm:pt>
    <dgm:pt modelId="{CEB55452-79C5-E34E-A88E-8BA769E0E4E6}" type="pres">
      <dgm:prSet presAssocID="{A5192FE3-1A2F-6C45-A784-C78094171605}" presName="hierRoot3" presStyleCnt="0">
        <dgm:presLayoutVars>
          <dgm:hierBranch val="init"/>
        </dgm:presLayoutVars>
      </dgm:prSet>
      <dgm:spPr/>
    </dgm:pt>
    <dgm:pt modelId="{7F878743-E486-FA48-9886-930F9AC7DE02}" type="pres">
      <dgm:prSet presAssocID="{A5192FE3-1A2F-6C45-A784-C78094171605}" presName="rootComposite3" presStyleCnt="0"/>
      <dgm:spPr/>
    </dgm:pt>
    <dgm:pt modelId="{3CF5AE83-6FA2-7543-8074-7BF325244907}" type="pres">
      <dgm:prSet presAssocID="{A5192FE3-1A2F-6C45-A784-C78094171605}" presName="rootText3" presStyleLbl="asst2" presStyleIdx="1" presStyleCnt="3" custScaleX="256988" custScaleY="228680" custLinFactX="-100000" custLinFactNeighborX="-111503" custLinFactNeighborY="19381">
        <dgm:presLayoutVars>
          <dgm:chPref val="3"/>
        </dgm:presLayoutVars>
      </dgm:prSet>
      <dgm:spPr/>
      <dgm:t>
        <a:bodyPr/>
        <a:lstStyle/>
        <a:p>
          <a:endParaRPr lang="fr-FR"/>
        </a:p>
      </dgm:t>
    </dgm:pt>
    <dgm:pt modelId="{CBDCA02A-3483-E445-9BC1-A2CEF49DC4DA}" type="pres">
      <dgm:prSet presAssocID="{A5192FE3-1A2F-6C45-A784-C78094171605}" presName="rootConnector3" presStyleLbl="asst2" presStyleIdx="1" presStyleCnt="3"/>
      <dgm:spPr/>
      <dgm:t>
        <a:bodyPr/>
        <a:lstStyle/>
        <a:p>
          <a:endParaRPr lang="fr-FR"/>
        </a:p>
      </dgm:t>
    </dgm:pt>
    <dgm:pt modelId="{CEB22E33-3163-B040-BE61-E8028660783B}" type="pres">
      <dgm:prSet presAssocID="{A5192FE3-1A2F-6C45-A784-C78094171605}" presName="hierChild6" presStyleCnt="0"/>
      <dgm:spPr/>
    </dgm:pt>
    <dgm:pt modelId="{9429E95B-76A9-8B4B-A98C-6F7E397D8306}" type="pres">
      <dgm:prSet presAssocID="{A5192FE3-1A2F-6C45-A784-C78094171605}" presName="hierChild7" presStyleCnt="0"/>
      <dgm:spPr/>
    </dgm:pt>
    <dgm:pt modelId="{C8ED2F9D-9A26-F349-BEA6-F25BC1A6372C}" type="pres">
      <dgm:prSet presAssocID="{D9C446FA-22C1-F949-AFCC-6C740A817136}" presName="Name111" presStyleLbl="parChTrans1D3" presStyleIdx="2" presStyleCnt="3"/>
      <dgm:spPr/>
      <dgm:t>
        <a:bodyPr/>
        <a:lstStyle/>
        <a:p>
          <a:endParaRPr lang="fr-FR"/>
        </a:p>
      </dgm:t>
    </dgm:pt>
    <dgm:pt modelId="{029A0F2D-98A9-B146-9982-D341FF489A7C}" type="pres">
      <dgm:prSet presAssocID="{CD12432B-5C72-AA4D-BD98-E77288457416}" presName="hierRoot3" presStyleCnt="0">
        <dgm:presLayoutVars>
          <dgm:hierBranch val="init"/>
        </dgm:presLayoutVars>
      </dgm:prSet>
      <dgm:spPr/>
    </dgm:pt>
    <dgm:pt modelId="{A028895E-5988-F847-9F1B-73605932102A}" type="pres">
      <dgm:prSet presAssocID="{CD12432B-5C72-AA4D-BD98-E77288457416}" presName="rootComposite3" presStyleCnt="0"/>
      <dgm:spPr/>
    </dgm:pt>
    <dgm:pt modelId="{CB9EB826-E228-4543-937A-D2A5B3D3E89F}" type="pres">
      <dgm:prSet presAssocID="{CD12432B-5C72-AA4D-BD98-E77288457416}" presName="rootText3" presStyleLbl="asst2" presStyleIdx="2" presStyleCnt="3" custScaleX="263857" custScaleY="263626" custLinFactX="15313" custLinFactNeighborX="100000" custLinFactNeighborY="-47254">
        <dgm:presLayoutVars>
          <dgm:chPref val="3"/>
        </dgm:presLayoutVars>
      </dgm:prSet>
      <dgm:spPr/>
      <dgm:t>
        <a:bodyPr/>
        <a:lstStyle/>
        <a:p>
          <a:endParaRPr lang="fr-FR"/>
        </a:p>
      </dgm:t>
    </dgm:pt>
    <dgm:pt modelId="{FD293F20-4CBD-4E40-B042-B3EE3FC2D618}" type="pres">
      <dgm:prSet presAssocID="{CD12432B-5C72-AA4D-BD98-E77288457416}" presName="rootConnector3" presStyleLbl="asst2" presStyleIdx="2" presStyleCnt="3"/>
      <dgm:spPr/>
      <dgm:t>
        <a:bodyPr/>
        <a:lstStyle/>
        <a:p>
          <a:endParaRPr lang="fr-FR"/>
        </a:p>
      </dgm:t>
    </dgm:pt>
    <dgm:pt modelId="{17662745-FD4C-DB4E-BB07-64DDEBE0407E}" type="pres">
      <dgm:prSet presAssocID="{CD12432B-5C72-AA4D-BD98-E77288457416}" presName="hierChild6" presStyleCnt="0"/>
      <dgm:spPr/>
    </dgm:pt>
    <dgm:pt modelId="{ED6BEC4F-88CF-1949-AFDF-27A1B41A161D}" type="pres">
      <dgm:prSet presAssocID="{CD12432B-5C72-AA4D-BD98-E77288457416}" presName="hierChild7" presStyleCnt="0"/>
      <dgm:spPr/>
    </dgm:pt>
    <dgm:pt modelId="{22E2FAAB-56D3-754A-8C33-B56EED3F342F}" type="pres">
      <dgm:prSet presAssocID="{4C80DBEB-C945-E443-A639-6CBD3EC23EFC}" presName="hierChild3" presStyleCnt="0"/>
      <dgm:spPr/>
    </dgm:pt>
    <dgm:pt modelId="{A8712E16-1721-9240-BBF7-ACD80807FB26}" type="pres">
      <dgm:prSet presAssocID="{79413BA7-83B2-2640-923A-716726811FCE}" presName="Name111" presStyleLbl="parChTrans1D2" presStyleIdx="1" presStyleCnt="3"/>
      <dgm:spPr/>
      <dgm:t>
        <a:bodyPr/>
        <a:lstStyle/>
        <a:p>
          <a:endParaRPr lang="fr-FR"/>
        </a:p>
      </dgm:t>
    </dgm:pt>
    <dgm:pt modelId="{1D42FC51-ACD2-624F-93EC-C251B136CF6E}" type="pres">
      <dgm:prSet presAssocID="{E850EDF7-E809-1140-B2B5-F50D2E5DE8FC}" presName="hierRoot3" presStyleCnt="0">
        <dgm:presLayoutVars>
          <dgm:hierBranch val="init"/>
        </dgm:presLayoutVars>
      </dgm:prSet>
      <dgm:spPr/>
    </dgm:pt>
    <dgm:pt modelId="{6DFE5965-ECBA-ED46-BDCE-FFDFE58FE644}" type="pres">
      <dgm:prSet presAssocID="{E850EDF7-E809-1140-B2B5-F50D2E5DE8FC}" presName="rootComposite3" presStyleCnt="0"/>
      <dgm:spPr/>
    </dgm:pt>
    <dgm:pt modelId="{7DEB11E5-80CD-FF42-B100-7323949AE034}" type="pres">
      <dgm:prSet presAssocID="{E850EDF7-E809-1140-B2B5-F50D2E5DE8FC}" presName="rootText3" presStyleLbl="asst1" presStyleIdx="0" presStyleCnt="2" custScaleX="366650" custScaleY="429740" custLinFactNeighborX="-91006" custLinFactNeighborY="-11084">
        <dgm:presLayoutVars>
          <dgm:chPref val="3"/>
        </dgm:presLayoutVars>
      </dgm:prSet>
      <dgm:spPr/>
      <dgm:t>
        <a:bodyPr/>
        <a:lstStyle/>
        <a:p>
          <a:endParaRPr lang="fr-FR"/>
        </a:p>
      </dgm:t>
    </dgm:pt>
    <dgm:pt modelId="{BB82E71E-15A1-864B-95D8-02290A3085AB}" type="pres">
      <dgm:prSet presAssocID="{E850EDF7-E809-1140-B2B5-F50D2E5DE8FC}" presName="rootConnector3" presStyleLbl="asst1" presStyleIdx="0" presStyleCnt="2"/>
      <dgm:spPr/>
      <dgm:t>
        <a:bodyPr/>
        <a:lstStyle/>
        <a:p>
          <a:endParaRPr lang="fr-FR"/>
        </a:p>
      </dgm:t>
    </dgm:pt>
    <dgm:pt modelId="{CAE9200B-A32D-4441-8CE8-42122161556D}" type="pres">
      <dgm:prSet presAssocID="{E850EDF7-E809-1140-B2B5-F50D2E5DE8FC}" presName="hierChild6" presStyleCnt="0"/>
      <dgm:spPr/>
    </dgm:pt>
    <dgm:pt modelId="{0F657402-9C6B-1B4D-A76C-248A65BA98A1}" type="pres">
      <dgm:prSet presAssocID="{E850EDF7-E809-1140-B2B5-F50D2E5DE8FC}" presName="hierChild7" presStyleCnt="0"/>
      <dgm:spPr/>
    </dgm:pt>
    <dgm:pt modelId="{4E833B80-EE68-8E4C-B054-464D1FFA89DE}" type="pres">
      <dgm:prSet presAssocID="{9F7F74CD-5205-2E49-BDE8-C2DF6FEC59D9}" presName="Name111" presStyleLbl="parChTrans1D2" presStyleIdx="2" presStyleCnt="3"/>
      <dgm:spPr/>
      <dgm:t>
        <a:bodyPr/>
        <a:lstStyle/>
        <a:p>
          <a:endParaRPr lang="fr-FR"/>
        </a:p>
      </dgm:t>
    </dgm:pt>
    <dgm:pt modelId="{FD69515D-5025-9E4E-B2D5-8F1965675C4E}" type="pres">
      <dgm:prSet presAssocID="{CC89B3DA-EB39-834A-A643-EA9D944406DF}" presName="hierRoot3" presStyleCnt="0">
        <dgm:presLayoutVars>
          <dgm:hierBranch val="init"/>
        </dgm:presLayoutVars>
      </dgm:prSet>
      <dgm:spPr/>
    </dgm:pt>
    <dgm:pt modelId="{9519286D-3021-0F47-86AB-E856820447E4}" type="pres">
      <dgm:prSet presAssocID="{CC89B3DA-EB39-834A-A643-EA9D944406DF}" presName="rootComposite3" presStyleCnt="0"/>
      <dgm:spPr/>
    </dgm:pt>
    <dgm:pt modelId="{EACE27BB-52F1-2C44-B8EC-1531ECA16E70}" type="pres">
      <dgm:prSet presAssocID="{CC89B3DA-EB39-834A-A643-EA9D944406DF}" presName="rootText3" presStyleLbl="asst1" presStyleIdx="1" presStyleCnt="2" custScaleX="289494" custScaleY="256001" custLinFactNeighborX="65217" custLinFactNeighborY="36167">
        <dgm:presLayoutVars>
          <dgm:chPref val="3"/>
        </dgm:presLayoutVars>
      </dgm:prSet>
      <dgm:spPr/>
      <dgm:t>
        <a:bodyPr/>
        <a:lstStyle/>
        <a:p>
          <a:endParaRPr lang="fr-FR"/>
        </a:p>
      </dgm:t>
    </dgm:pt>
    <dgm:pt modelId="{5794245F-0E74-D04D-9762-7B9D11C4443C}" type="pres">
      <dgm:prSet presAssocID="{CC89B3DA-EB39-834A-A643-EA9D944406DF}" presName="rootConnector3" presStyleLbl="asst1" presStyleIdx="1" presStyleCnt="2"/>
      <dgm:spPr/>
      <dgm:t>
        <a:bodyPr/>
        <a:lstStyle/>
        <a:p>
          <a:endParaRPr lang="fr-FR"/>
        </a:p>
      </dgm:t>
    </dgm:pt>
    <dgm:pt modelId="{76388972-1952-4943-98FC-ABFD50EDC3F9}" type="pres">
      <dgm:prSet presAssocID="{CC89B3DA-EB39-834A-A643-EA9D944406DF}" presName="hierChild6" presStyleCnt="0"/>
      <dgm:spPr/>
    </dgm:pt>
    <dgm:pt modelId="{6147104C-029D-AC42-8A57-850FE11FA88D}" type="pres">
      <dgm:prSet presAssocID="{CC89B3DA-EB39-834A-A643-EA9D944406DF}" presName="hierChild7" presStyleCnt="0"/>
      <dgm:spPr/>
    </dgm:pt>
  </dgm:ptLst>
  <dgm:cxnLst>
    <dgm:cxn modelId="{9F3FA65F-58C6-974E-B025-CA40FAF773B6}" type="presOf" srcId="{A5192FE3-1A2F-6C45-A784-C78094171605}" destId="{3CF5AE83-6FA2-7543-8074-7BF325244907}" srcOrd="0" destOrd="0" presId="urn:microsoft.com/office/officeart/2005/8/layout/orgChart1"/>
    <dgm:cxn modelId="{81DDDDC8-DC75-2B4E-9198-364071D5A418}" srcId="{4C80DBEB-C945-E443-A639-6CBD3EC23EFC}" destId="{6F04CABE-C453-3246-BA86-C20DE813D4B1}" srcOrd="1" destOrd="0" parTransId="{137A5BDD-0503-E34A-9898-126054013078}" sibTransId="{26314279-2E59-C24C-8C65-06C258A021F9}"/>
    <dgm:cxn modelId="{A72B93C0-61AF-1244-BD34-48886B150A91}" type="presOf" srcId="{B8B52056-DE59-544C-96CE-33F2122EB715}" destId="{77660DD7-00BF-2B49-997E-FB18B67925FB}" srcOrd="0" destOrd="0" presId="urn:microsoft.com/office/officeart/2005/8/layout/orgChart1"/>
    <dgm:cxn modelId="{08058791-63DA-9748-992B-669161BD75C5}" type="presOf" srcId="{6F04CABE-C453-3246-BA86-C20DE813D4B1}" destId="{16BA8AD3-9CD8-CC4C-8FCD-23946038DEE8}" srcOrd="0" destOrd="0" presId="urn:microsoft.com/office/officeart/2005/8/layout/orgChart1"/>
    <dgm:cxn modelId="{F6B6E7C2-1F3E-3B40-967C-EEE31BD5F65A}" type="presOf" srcId="{CF197309-C538-8C4C-8974-DC1FA03B0E2B}" destId="{E623F61D-3250-B94B-BF94-F66B643B2552}" srcOrd="0" destOrd="0" presId="urn:microsoft.com/office/officeart/2005/8/layout/orgChart1"/>
    <dgm:cxn modelId="{88E0EBDF-5427-574A-A19E-2153D2674FFF}" type="presOf" srcId="{CD12432B-5C72-AA4D-BD98-E77288457416}" destId="{FD293F20-4CBD-4E40-B042-B3EE3FC2D618}" srcOrd="1" destOrd="0" presId="urn:microsoft.com/office/officeart/2005/8/layout/orgChart1"/>
    <dgm:cxn modelId="{928854DD-15F3-B843-82E2-8973DE1D18CF}" type="presOf" srcId="{A5192FE3-1A2F-6C45-A784-C78094171605}" destId="{CBDCA02A-3483-E445-9BC1-A2CEF49DC4DA}" srcOrd="1" destOrd="0" presId="urn:microsoft.com/office/officeart/2005/8/layout/orgChart1"/>
    <dgm:cxn modelId="{B2527802-A5F3-734A-B63C-6CE2B6031A54}" srcId="{6F04CABE-C453-3246-BA86-C20DE813D4B1}" destId="{CD12432B-5C72-AA4D-BD98-E77288457416}" srcOrd="2" destOrd="0" parTransId="{D9C446FA-22C1-F949-AFCC-6C740A817136}" sibTransId="{E395F3F4-925B-EE45-950C-21196FDA1998}"/>
    <dgm:cxn modelId="{AE6E2BF6-219C-FC44-B352-AAABBD780682}" type="presOf" srcId="{9F7F74CD-5205-2E49-BDE8-C2DF6FEC59D9}" destId="{4E833B80-EE68-8E4C-B054-464D1FFA89DE}" srcOrd="0" destOrd="0" presId="urn:microsoft.com/office/officeart/2005/8/layout/orgChart1"/>
    <dgm:cxn modelId="{F6346F1E-0F34-9147-BD3C-FFB321F2AE02}" srcId="{4C80DBEB-C945-E443-A639-6CBD3EC23EFC}" destId="{CC89B3DA-EB39-834A-A643-EA9D944406DF}" srcOrd="2" destOrd="0" parTransId="{9F7F74CD-5205-2E49-BDE8-C2DF6FEC59D9}" sibTransId="{6B287465-85CD-7141-9AB7-7BE38775DD6A}"/>
    <dgm:cxn modelId="{387209FF-E576-BC4B-B677-AFD98A616873}" srcId="{CF197309-C538-8C4C-8974-DC1FA03B0E2B}" destId="{4C80DBEB-C945-E443-A639-6CBD3EC23EFC}" srcOrd="0" destOrd="0" parTransId="{DC85CD6F-35ED-A940-ABE5-65FC3A217D09}" sibTransId="{E5A82113-7765-E047-93C1-867AAD1D9F98}"/>
    <dgm:cxn modelId="{18839740-0812-2A4E-A8AC-3E86F7FA7EAF}" type="presOf" srcId="{CC89B3DA-EB39-834A-A643-EA9D944406DF}" destId="{EACE27BB-52F1-2C44-B8EC-1531ECA16E70}" srcOrd="0" destOrd="0" presId="urn:microsoft.com/office/officeart/2005/8/layout/orgChart1"/>
    <dgm:cxn modelId="{550A9DD3-909A-074C-B5AE-DDFA6EBBA547}" type="presOf" srcId="{CC89B3DA-EB39-834A-A643-EA9D944406DF}" destId="{5794245F-0E74-D04D-9762-7B9D11C4443C}" srcOrd="1" destOrd="0" presId="urn:microsoft.com/office/officeart/2005/8/layout/orgChart1"/>
    <dgm:cxn modelId="{772FB254-4CC6-FE4C-911F-17F3553A1421}" type="presOf" srcId="{4C80DBEB-C945-E443-A639-6CBD3EC23EFC}" destId="{EFD73E64-EA54-894B-B1C0-272B637908E9}" srcOrd="0" destOrd="0" presId="urn:microsoft.com/office/officeart/2005/8/layout/orgChart1"/>
    <dgm:cxn modelId="{EB8EDEB3-EB5D-E54B-96EC-C378CBBB133E}" type="presOf" srcId="{61B0C771-A3E9-564C-B58A-ED0E15732885}" destId="{558730D3-5612-3549-B133-F82B39A7AFE6}" srcOrd="0" destOrd="0" presId="urn:microsoft.com/office/officeart/2005/8/layout/orgChart1"/>
    <dgm:cxn modelId="{CA104D2C-D127-E449-9AEB-EA2F19740EE9}" type="presOf" srcId="{30BCC44B-97A1-E549-8B21-73E468A20ED1}" destId="{C7A9EF57-CD42-2440-9D71-82A69B46501D}" srcOrd="1" destOrd="0" presId="urn:microsoft.com/office/officeart/2005/8/layout/orgChart1"/>
    <dgm:cxn modelId="{59AC2CD9-517E-1E49-81FF-11332BDF30BD}" type="presOf" srcId="{B8B52056-DE59-544C-96CE-33F2122EB715}" destId="{974E0808-A866-6B41-9A43-2A79324C6904}" srcOrd="1" destOrd="0" presId="urn:microsoft.com/office/officeart/2005/8/layout/orgChart1"/>
    <dgm:cxn modelId="{3CFB3499-E407-E44A-887D-326096D32FAA}" type="presOf" srcId="{6F04CABE-C453-3246-BA86-C20DE813D4B1}" destId="{84E36E1E-316D-AA48-A679-F0E4E6F28331}" srcOrd="1" destOrd="0" presId="urn:microsoft.com/office/officeart/2005/8/layout/orgChart1"/>
    <dgm:cxn modelId="{298B4BB0-31CF-654C-A9F6-67039B36F638}" type="presOf" srcId="{E850EDF7-E809-1140-B2B5-F50D2E5DE8FC}" destId="{BB82E71E-15A1-864B-95D8-02290A3085AB}" srcOrd="1" destOrd="0" presId="urn:microsoft.com/office/officeart/2005/8/layout/orgChart1"/>
    <dgm:cxn modelId="{2CAB4085-BADD-DD41-956B-D3D415CD212E}" srcId="{6F04CABE-C453-3246-BA86-C20DE813D4B1}" destId="{30BCC44B-97A1-E549-8B21-73E468A20ED1}" srcOrd="1" destOrd="0" parTransId="{0631CEB3-BD9E-E642-AE08-C13E68ACAB23}" sibTransId="{C68E6525-2781-0D4D-9143-D57B25230FEC}"/>
    <dgm:cxn modelId="{FE611C71-27B2-E444-AE96-4BABB080235B}" type="presOf" srcId="{CD12432B-5C72-AA4D-BD98-E77288457416}" destId="{CB9EB826-E228-4543-937A-D2A5B3D3E89F}" srcOrd="0" destOrd="0" presId="urn:microsoft.com/office/officeart/2005/8/layout/orgChart1"/>
    <dgm:cxn modelId="{88585AB0-59F1-5846-810D-F94B35782212}" type="presOf" srcId="{30BCC44B-97A1-E549-8B21-73E468A20ED1}" destId="{09E7B88B-9251-2247-9462-4A3BE9297E2B}" srcOrd="0" destOrd="0" presId="urn:microsoft.com/office/officeart/2005/8/layout/orgChart1"/>
    <dgm:cxn modelId="{D4523B39-A65E-754B-8FFD-B513E98EC955}" type="presOf" srcId="{581375F5-717C-5846-852F-F12695F5C919}" destId="{C7A759F1-E279-524D-8B87-770F63BC869B}" srcOrd="0" destOrd="0" presId="urn:microsoft.com/office/officeart/2005/8/layout/orgChart1"/>
    <dgm:cxn modelId="{7D01B918-32D5-EC49-97FA-DB7EE1F19121}" srcId="{B8B52056-DE59-544C-96CE-33F2122EB715}" destId="{A5192FE3-1A2F-6C45-A784-C78094171605}" srcOrd="0" destOrd="0" parTransId="{581375F5-717C-5846-852F-F12695F5C919}" sibTransId="{E428E510-3E69-8147-867B-B7A4C7450914}"/>
    <dgm:cxn modelId="{8269BD74-67D8-E646-B9F3-4693129F2E79}" type="presOf" srcId="{D9C446FA-22C1-F949-AFCC-6C740A817136}" destId="{C8ED2F9D-9A26-F349-BEA6-F25BC1A6372C}" srcOrd="0" destOrd="0" presId="urn:microsoft.com/office/officeart/2005/8/layout/orgChart1"/>
    <dgm:cxn modelId="{966B99DA-3164-4E4F-AE01-29CFF6A4F716}" type="presOf" srcId="{79413BA7-83B2-2640-923A-716726811FCE}" destId="{A8712E16-1721-9240-BBF7-ACD80807FB26}" srcOrd="0" destOrd="0" presId="urn:microsoft.com/office/officeart/2005/8/layout/orgChart1"/>
    <dgm:cxn modelId="{A08036B2-58A1-7D4E-83DF-7B9ECD75B05C}" type="presOf" srcId="{137A5BDD-0503-E34A-9898-126054013078}" destId="{EAFD2B4F-17C6-8F4F-85AD-66BFDCA5BAA2}" srcOrd="0" destOrd="0" presId="urn:microsoft.com/office/officeart/2005/8/layout/orgChart1"/>
    <dgm:cxn modelId="{62ECB204-6ED9-114A-AB27-C7B9CB62BA0A}" srcId="{6F04CABE-C453-3246-BA86-C20DE813D4B1}" destId="{B8B52056-DE59-544C-96CE-33F2122EB715}" srcOrd="0" destOrd="0" parTransId="{61B0C771-A3E9-564C-B58A-ED0E15732885}" sibTransId="{66741315-E724-8A41-9565-7F593560DEAE}"/>
    <dgm:cxn modelId="{B7D9D2BD-AFB9-5F4B-8BD5-60E017D1C732}" srcId="{4C80DBEB-C945-E443-A639-6CBD3EC23EFC}" destId="{E850EDF7-E809-1140-B2B5-F50D2E5DE8FC}" srcOrd="0" destOrd="0" parTransId="{79413BA7-83B2-2640-923A-716726811FCE}" sibTransId="{3104B133-0547-2F4A-8279-F47F7AE98D2E}"/>
    <dgm:cxn modelId="{A61CB212-F11C-0343-B0A5-BB0714EDCF76}" type="presOf" srcId="{0631CEB3-BD9E-E642-AE08-C13E68ACAB23}" destId="{448AF376-D758-AF4B-815F-15F4DB21FE52}" srcOrd="0" destOrd="0" presId="urn:microsoft.com/office/officeart/2005/8/layout/orgChart1"/>
    <dgm:cxn modelId="{F5417AB7-9836-634A-B757-CCE332645433}" type="presOf" srcId="{4C80DBEB-C945-E443-A639-6CBD3EC23EFC}" destId="{B9B59492-A8F6-1D4F-9237-F197E6A01467}" srcOrd="1" destOrd="0" presId="urn:microsoft.com/office/officeart/2005/8/layout/orgChart1"/>
    <dgm:cxn modelId="{1135C9F5-49DA-E64B-AC2F-17EE3367E761}" type="presOf" srcId="{E850EDF7-E809-1140-B2B5-F50D2E5DE8FC}" destId="{7DEB11E5-80CD-FF42-B100-7323949AE034}" srcOrd="0" destOrd="0" presId="urn:microsoft.com/office/officeart/2005/8/layout/orgChart1"/>
    <dgm:cxn modelId="{BC98DA54-8FAE-7D48-BED2-8E252BBAC0B6}" type="presParOf" srcId="{E623F61D-3250-B94B-BF94-F66B643B2552}" destId="{F4220B7A-F927-494F-A070-3AFA18FDCC4F}" srcOrd="0" destOrd="0" presId="urn:microsoft.com/office/officeart/2005/8/layout/orgChart1"/>
    <dgm:cxn modelId="{930F2982-5FF2-5D42-9696-2CF05CF8E70C}" type="presParOf" srcId="{F4220B7A-F927-494F-A070-3AFA18FDCC4F}" destId="{596C55C2-1691-BC4A-9DA2-1ABDC9ECF6FB}" srcOrd="0" destOrd="0" presId="urn:microsoft.com/office/officeart/2005/8/layout/orgChart1"/>
    <dgm:cxn modelId="{D1908E49-13F4-9945-93CD-0A5F37C28121}" type="presParOf" srcId="{596C55C2-1691-BC4A-9DA2-1ABDC9ECF6FB}" destId="{EFD73E64-EA54-894B-B1C0-272B637908E9}" srcOrd="0" destOrd="0" presId="urn:microsoft.com/office/officeart/2005/8/layout/orgChart1"/>
    <dgm:cxn modelId="{13DA26C7-25BF-5843-9534-46CA537EE964}" type="presParOf" srcId="{596C55C2-1691-BC4A-9DA2-1ABDC9ECF6FB}" destId="{B9B59492-A8F6-1D4F-9237-F197E6A01467}" srcOrd="1" destOrd="0" presId="urn:microsoft.com/office/officeart/2005/8/layout/orgChart1"/>
    <dgm:cxn modelId="{26A90953-AA9F-3143-81B2-2F10105279ED}" type="presParOf" srcId="{F4220B7A-F927-494F-A070-3AFA18FDCC4F}" destId="{C7622F8C-F019-EB49-978C-7624831670EF}" srcOrd="1" destOrd="0" presId="urn:microsoft.com/office/officeart/2005/8/layout/orgChart1"/>
    <dgm:cxn modelId="{BB9C398C-7B59-B34C-B3C1-32AFF6767E64}" type="presParOf" srcId="{C7622F8C-F019-EB49-978C-7624831670EF}" destId="{EAFD2B4F-17C6-8F4F-85AD-66BFDCA5BAA2}" srcOrd="0" destOrd="0" presId="urn:microsoft.com/office/officeart/2005/8/layout/orgChart1"/>
    <dgm:cxn modelId="{F4C941DC-57E4-2944-A0DD-07947505297A}" type="presParOf" srcId="{C7622F8C-F019-EB49-978C-7624831670EF}" destId="{C1A7150A-6101-9446-A1E8-86150C0D8444}" srcOrd="1" destOrd="0" presId="urn:microsoft.com/office/officeart/2005/8/layout/orgChart1"/>
    <dgm:cxn modelId="{98BA2D82-C5D2-0B4A-9D43-CDF434BD168A}" type="presParOf" srcId="{C1A7150A-6101-9446-A1E8-86150C0D8444}" destId="{09911D6F-C105-A542-957C-D906609BFD69}" srcOrd="0" destOrd="0" presId="urn:microsoft.com/office/officeart/2005/8/layout/orgChart1"/>
    <dgm:cxn modelId="{32EF3C7A-96B8-E64E-93DC-5C8A28DDDF3F}" type="presParOf" srcId="{09911D6F-C105-A542-957C-D906609BFD69}" destId="{16BA8AD3-9CD8-CC4C-8FCD-23946038DEE8}" srcOrd="0" destOrd="0" presId="urn:microsoft.com/office/officeart/2005/8/layout/orgChart1"/>
    <dgm:cxn modelId="{BFB27846-67BE-0A4B-B2C5-0F8B31A9D4E3}" type="presParOf" srcId="{09911D6F-C105-A542-957C-D906609BFD69}" destId="{84E36E1E-316D-AA48-A679-F0E4E6F28331}" srcOrd="1" destOrd="0" presId="urn:microsoft.com/office/officeart/2005/8/layout/orgChart1"/>
    <dgm:cxn modelId="{6F144E77-2729-3941-84DE-11060713C01E}" type="presParOf" srcId="{C1A7150A-6101-9446-A1E8-86150C0D8444}" destId="{866117FB-017A-584E-9008-77E2A28F248D}" srcOrd="1" destOrd="0" presId="urn:microsoft.com/office/officeart/2005/8/layout/orgChart1"/>
    <dgm:cxn modelId="{5C0619A8-2853-BF48-90F7-D7B5F39A25A0}" type="presParOf" srcId="{866117FB-017A-584E-9008-77E2A28F248D}" destId="{448AF376-D758-AF4B-815F-15F4DB21FE52}" srcOrd="0" destOrd="0" presId="urn:microsoft.com/office/officeart/2005/8/layout/orgChart1"/>
    <dgm:cxn modelId="{6AA1A000-BA2C-2745-9552-9F7B5A39CC6C}" type="presParOf" srcId="{866117FB-017A-584E-9008-77E2A28F248D}" destId="{F59DE2AD-1B50-5A46-AE35-1D05C6F16BE5}" srcOrd="1" destOrd="0" presId="urn:microsoft.com/office/officeart/2005/8/layout/orgChart1"/>
    <dgm:cxn modelId="{45BFF1DE-AF14-9940-862D-81C1D88834E0}" type="presParOf" srcId="{F59DE2AD-1B50-5A46-AE35-1D05C6F16BE5}" destId="{B10AD9ED-89D3-8F4B-A894-097150F98462}" srcOrd="0" destOrd="0" presId="urn:microsoft.com/office/officeart/2005/8/layout/orgChart1"/>
    <dgm:cxn modelId="{3D2DF0F5-A585-2646-B029-05954857E004}" type="presParOf" srcId="{B10AD9ED-89D3-8F4B-A894-097150F98462}" destId="{09E7B88B-9251-2247-9462-4A3BE9297E2B}" srcOrd="0" destOrd="0" presId="urn:microsoft.com/office/officeart/2005/8/layout/orgChart1"/>
    <dgm:cxn modelId="{DC073E57-33EA-BC46-A9E5-A4983D075689}" type="presParOf" srcId="{B10AD9ED-89D3-8F4B-A894-097150F98462}" destId="{C7A9EF57-CD42-2440-9D71-82A69B46501D}" srcOrd="1" destOrd="0" presId="urn:microsoft.com/office/officeart/2005/8/layout/orgChart1"/>
    <dgm:cxn modelId="{0CE4ECDF-1CC0-EF47-ABCB-76ED32848E5D}" type="presParOf" srcId="{F59DE2AD-1B50-5A46-AE35-1D05C6F16BE5}" destId="{C7BFE572-B65D-F048-8CAB-DB037BF2D261}" srcOrd="1" destOrd="0" presId="urn:microsoft.com/office/officeart/2005/8/layout/orgChart1"/>
    <dgm:cxn modelId="{CE683806-903E-204A-8149-6502334EFE00}" type="presParOf" srcId="{F59DE2AD-1B50-5A46-AE35-1D05C6F16BE5}" destId="{92CE999E-B851-9542-B597-84378F73BA64}" srcOrd="2" destOrd="0" presId="urn:microsoft.com/office/officeart/2005/8/layout/orgChart1"/>
    <dgm:cxn modelId="{89F19D30-AC75-1D4C-96E1-A5469936B5DD}" type="presParOf" srcId="{C1A7150A-6101-9446-A1E8-86150C0D8444}" destId="{813FE4CA-9CB8-A145-BD1B-7EEB630179FE}" srcOrd="2" destOrd="0" presId="urn:microsoft.com/office/officeart/2005/8/layout/orgChart1"/>
    <dgm:cxn modelId="{72B8D154-503B-BE48-9B3B-825DAC80F8F8}" type="presParOf" srcId="{813FE4CA-9CB8-A145-BD1B-7EEB630179FE}" destId="{558730D3-5612-3549-B133-F82B39A7AFE6}" srcOrd="0" destOrd="0" presId="urn:microsoft.com/office/officeart/2005/8/layout/orgChart1"/>
    <dgm:cxn modelId="{2F9CE022-C4B4-0441-9577-26EB0A76378C}" type="presParOf" srcId="{813FE4CA-9CB8-A145-BD1B-7EEB630179FE}" destId="{6558F545-687B-A14E-9DBE-5772E8A73836}" srcOrd="1" destOrd="0" presId="urn:microsoft.com/office/officeart/2005/8/layout/orgChart1"/>
    <dgm:cxn modelId="{6D1D34AC-C673-3441-9693-8B5D2A90BF1C}" type="presParOf" srcId="{6558F545-687B-A14E-9DBE-5772E8A73836}" destId="{637DF6D3-A9BD-284D-8391-A3DB54D46712}" srcOrd="0" destOrd="0" presId="urn:microsoft.com/office/officeart/2005/8/layout/orgChart1"/>
    <dgm:cxn modelId="{1757D04F-2183-B24F-BEC5-15135C3F941F}" type="presParOf" srcId="{637DF6D3-A9BD-284D-8391-A3DB54D46712}" destId="{77660DD7-00BF-2B49-997E-FB18B67925FB}" srcOrd="0" destOrd="0" presId="urn:microsoft.com/office/officeart/2005/8/layout/orgChart1"/>
    <dgm:cxn modelId="{6F708D7C-EDF7-AA4D-8A0E-27F8386D8F3C}" type="presParOf" srcId="{637DF6D3-A9BD-284D-8391-A3DB54D46712}" destId="{974E0808-A866-6B41-9A43-2A79324C6904}" srcOrd="1" destOrd="0" presId="urn:microsoft.com/office/officeart/2005/8/layout/orgChart1"/>
    <dgm:cxn modelId="{8860BAB0-B905-CE4C-AE74-F6FC41314D50}" type="presParOf" srcId="{6558F545-687B-A14E-9DBE-5772E8A73836}" destId="{65E174D7-366B-EF40-93B2-316F29A185A2}" srcOrd="1" destOrd="0" presId="urn:microsoft.com/office/officeart/2005/8/layout/orgChart1"/>
    <dgm:cxn modelId="{FE15621D-588A-004B-A3ED-5B2DF112967E}" type="presParOf" srcId="{6558F545-687B-A14E-9DBE-5772E8A73836}" destId="{9FFB2D11-4600-E447-8DAB-F998D6C57133}" srcOrd="2" destOrd="0" presId="urn:microsoft.com/office/officeart/2005/8/layout/orgChart1"/>
    <dgm:cxn modelId="{66000763-FE52-9544-95EE-AEBFC83649B5}" type="presParOf" srcId="{9FFB2D11-4600-E447-8DAB-F998D6C57133}" destId="{C7A759F1-E279-524D-8B87-770F63BC869B}" srcOrd="0" destOrd="0" presId="urn:microsoft.com/office/officeart/2005/8/layout/orgChart1"/>
    <dgm:cxn modelId="{6CDC3493-7677-6A46-B8FE-799C9E3C8A09}" type="presParOf" srcId="{9FFB2D11-4600-E447-8DAB-F998D6C57133}" destId="{CEB55452-79C5-E34E-A88E-8BA769E0E4E6}" srcOrd="1" destOrd="0" presId="urn:microsoft.com/office/officeart/2005/8/layout/orgChart1"/>
    <dgm:cxn modelId="{3BDC5B66-F4D1-7345-975B-8A462C21E898}" type="presParOf" srcId="{CEB55452-79C5-E34E-A88E-8BA769E0E4E6}" destId="{7F878743-E486-FA48-9886-930F9AC7DE02}" srcOrd="0" destOrd="0" presId="urn:microsoft.com/office/officeart/2005/8/layout/orgChart1"/>
    <dgm:cxn modelId="{0984D914-1E03-7347-AC11-1D38AD4628E6}" type="presParOf" srcId="{7F878743-E486-FA48-9886-930F9AC7DE02}" destId="{3CF5AE83-6FA2-7543-8074-7BF325244907}" srcOrd="0" destOrd="0" presId="urn:microsoft.com/office/officeart/2005/8/layout/orgChart1"/>
    <dgm:cxn modelId="{DBA65F01-F7BA-1646-BD0B-2ECDDBAFCD39}" type="presParOf" srcId="{7F878743-E486-FA48-9886-930F9AC7DE02}" destId="{CBDCA02A-3483-E445-9BC1-A2CEF49DC4DA}" srcOrd="1" destOrd="0" presId="urn:microsoft.com/office/officeart/2005/8/layout/orgChart1"/>
    <dgm:cxn modelId="{B23A1913-5B1C-AC46-99DC-5A73505F008E}" type="presParOf" srcId="{CEB55452-79C5-E34E-A88E-8BA769E0E4E6}" destId="{CEB22E33-3163-B040-BE61-E8028660783B}" srcOrd="1" destOrd="0" presId="urn:microsoft.com/office/officeart/2005/8/layout/orgChart1"/>
    <dgm:cxn modelId="{6C70F725-408F-474A-8477-AF4437E51E24}" type="presParOf" srcId="{CEB55452-79C5-E34E-A88E-8BA769E0E4E6}" destId="{9429E95B-76A9-8B4B-A98C-6F7E397D8306}" srcOrd="2" destOrd="0" presId="urn:microsoft.com/office/officeart/2005/8/layout/orgChart1"/>
    <dgm:cxn modelId="{64169112-7D40-4748-AB40-5C09586E4F6B}" type="presParOf" srcId="{813FE4CA-9CB8-A145-BD1B-7EEB630179FE}" destId="{C8ED2F9D-9A26-F349-BEA6-F25BC1A6372C}" srcOrd="2" destOrd="0" presId="urn:microsoft.com/office/officeart/2005/8/layout/orgChart1"/>
    <dgm:cxn modelId="{A3E9ACE3-9742-984B-802C-01FC12FBF7F3}" type="presParOf" srcId="{813FE4CA-9CB8-A145-BD1B-7EEB630179FE}" destId="{029A0F2D-98A9-B146-9982-D341FF489A7C}" srcOrd="3" destOrd="0" presId="urn:microsoft.com/office/officeart/2005/8/layout/orgChart1"/>
    <dgm:cxn modelId="{AC9A8030-F4CF-1246-A3FC-803F84AFF1C9}" type="presParOf" srcId="{029A0F2D-98A9-B146-9982-D341FF489A7C}" destId="{A028895E-5988-F847-9F1B-73605932102A}" srcOrd="0" destOrd="0" presId="urn:microsoft.com/office/officeart/2005/8/layout/orgChart1"/>
    <dgm:cxn modelId="{E0297D06-13E1-F04F-9D34-4C0B1966E893}" type="presParOf" srcId="{A028895E-5988-F847-9F1B-73605932102A}" destId="{CB9EB826-E228-4543-937A-D2A5B3D3E89F}" srcOrd="0" destOrd="0" presId="urn:microsoft.com/office/officeart/2005/8/layout/orgChart1"/>
    <dgm:cxn modelId="{FE5E772C-4101-3143-B8E8-951B47339867}" type="presParOf" srcId="{A028895E-5988-F847-9F1B-73605932102A}" destId="{FD293F20-4CBD-4E40-B042-B3EE3FC2D618}" srcOrd="1" destOrd="0" presId="urn:microsoft.com/office/officeart/2005/8/layout/orgChart1"/>
    <dgm:cxn modelId="{4DCC9EE7-771E-0848-9422-9BDFDB0734F3}" type="presParOf" srcId="{029A0F2D-98A9-B146-9982-D341FF489A7C}" destId="{17662745-FD4C-DB4E-BB07-64DDEBE0407E}" srcOrd="1" destOrd="0" presId="urn:microsoft.com/office/officeart/2005/8/layout/orgChart1"/>
    <dgm:cxn modelId="{0D0A4C33-B87A-2047-AEA0-A9BFE12A93F0}" type="presParOf" srcId="{029A0F2D-98A9-B146-9982-D341FF489A7C}" destId="{ED6BEC4F-88CF-1949-AFDF-27A1B41A161D}" srcOrd="2" destOrd="0" presId="urn:microsoft.com/office/officeart/2005/8/layout/orgChart1"/>
    <dgm:cxn modelId="{B81A8E2F-D74C-6941-A0D7-7E325B214084}" type="presParOf" srcId="{F4220B7A-F927-494F-A070-3AFA18FDCC4F}" destId="{22E2FAAB-56D3-754A-8C33-B56EED3F342F}" srcOrd="2" destOrd="0" presId="urn:microsoft.com/office/officeart/2005/8/layout/orgChart1"/>
    <dgm:cxn modelId="{B13EE4E5-D10E-F14F-977A-897ACF27910A}" type="presParOf" srcId="{22E2FAAB-56D3-754A-8C33-B56EED3F342F}" destId="{A8712E16-1721-9240-BBF7-ACD80807FB26}" srcOrd="0" destOrd="0" presId="urn:microsoft.com/office/officeart/2005/8/layout/orgChart1"/>
    <dgm:cxn modelId="{C40A01FC-CBFE-9B47-8493-54B54E891CE4}" type="presParOf" srcId="{22E2FAAB-56D3-754A-8C33-B56EED3F342F}" destId="{1D42FC51-ACD2-624F-93EC-C251B136CF6E}" srcOrd="1" destOrd="0" presId="urn:microsoft.com/office/officeart/2005/8/layout/orgChart1"/>
    <dgm:cxn modelId="{06F12E4C-6CCF-F44E-A0E3-D68AAEE76BA5}" type="presParOf" srcId="{1D42FC51-ACD2-624F-93EC-C251B136CF6E}" destId="{6DFE5965-ECBA-ED46-BDCE-FFDFE58FE644}" srcOrd="0" destOrd="0" presId="urn:microsoft.com/office/officeart/2005/8/layout/orgChart1"/>
    <dgm:cxn modelId="{E3952981-41C0-5541-9A4F-79E738B2AD3B}" type="presParOf" srcId="{6DFE5965-ECBA-ED46-BDCE-FFDFE58FE644}" destId="{7DEB11E5-80CD-FF42-B100-7323949AE034}" srcOrd="0" destOrd="0" presId="urn:microsoft.com/office/officeart/2005/8/layout/orgChart1"/>
    <dgm:cxn modelId="{9E303D21-6112-DF45-98C5-94CDA981C992}" type="presParOf" srcId="{6DFE5965-ECBA-ED46-BDCE-FFDFE58FE644}" destId="{BB82E71E-15A1-864B-95D8-02290A3085AB}" srcOrd="1" destOrd="0" presId="urn:microsoft.com/office/officeart/2005/8/layout/orgChart1"/>
    <dgm:cxn modelId="{212B72AE-84E5-A04C-9CB8-819B12C8ACBB}" type="presParOf" srcId="{1D42FC51-ACD2-624F-93EC-C251B136CF6E}" destId="{CAE9200B-A32D-4441-8CE8-42122161556D}" srcOrd="1" destOrd="0" presId="urn:microsoft.com/office/officeart/2005/8/layout/orgChart1"/>
    <dgm:cxn modelId="{789276F2-9F36-1541-AE47-B7ED2D485B2B}" type="presParOf" srcId="{1D42FC51-ACD2-624F-93EC-C251B136CF6E}" destId="{0F657402-9C6B-1B4D-A76C-248A65BA98A1}" srcOrd="2" destOrd="0" presId="urn:microsoft.com/office/officeart/2005/8/layout/orgChart1"/>
    <dgm:cxn modelId="{DB9F3793-F0F1-E743-AF6D-35CD8170E19C}" type="presParOf" srcId="{22E2FAAB-56D3-754A-8C33-B56EED3F342F}" destId="{4E833B80-EE68-8E4C-B054-464D1FFA89DE}" srcOrd="2" destOrd="0" presId="urn:microsoft.com/office/officeart/2005/8/layout/orgChart1"/>
    <dgm:cxn modelId="{15E70A13-6F2E-8D42-8B13-CE0064349104}" type="presParOf" srcId="{22E2FAAB-56D3-754A-8C33-B56EED3F342F}" destId="{FD69515D-5025-9E4E-B2D5-8F1965675C4E}" srcOrd="3" destOrd="0" presId="urn:microsoft.com/office/officeart/2005/8/layout/orgChart1"/>
    <dgm:cxn modelId="{07CA53B0-8282-1E4F-AB3C-5B66562B11DE}" type="presParOf" srcId="{FD69515D-5025-9E4E-B2D5-8F1965675C4E}" destId="{9519286D-3021-0F47-86AB-E856820447E4}" srcOrd="0" destOrd="0" presId="urn:microsoft.com/office/officeart/2005/8/layout/orgChart1"/>
    <dgm:cxn modelId="{A420C416-66B5-9543-AA46-E2F0E60697EB}" type="presParOf" srcId="{9519286D-3021-0F47-86AB-E856820447E4}" destId="{EACE27BB-52F1-2C44-B8EC-1531ECA16E70}" srcOrd="0" destOrd="0" presId="urn:microsoft.com/office/officeart/2005/8/layout/orgChart1"/>
    <dgm:cxn modelId="{92A7C45C-2AF1-7449-B72A-E5B9C8CF071A}" type="presParOf" srcId="{9519286D-3021-0F47-86AB-E856820447E4}" destId="{5794245F-0E74-D04D-9762-7B9D11C4443C}" srcOrd="1" destOrd="0" presId="urn:microsoft.com/office/officeart/2005/8/layout/orgChart1"/>
    <dgm:cxn modelId="{40D1BF6F-2592-5E41-B3B3-09DD8A24C831}" type="presParOf" srcId="{FD69515D-5025-9E4E-B2D5-8F1965675C4E}" destId="{76388972-1952-4943-98FC-ABFD50EDC3F9}" srcOrd="1" destOrd="0" presId="urn:microsoft.com/office/officeart/2005/8/layout/orgChart1"/>
    <dgm:cxn modelId="{FBB074B9-BBE2-DF49-A98D-66982A9E0C6A}" type="presParOf" srcId="{FD69515D-5025-9E4E-B2D5-8F1965675C4E}" destId="{6147104C-029D-AC42-8A57-850FE11FA88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7C5A18-E0E5-CF44-94F1-9B629BCCD59F}" type="datetimeFigureOut">
              <a:rPr lang="fr-CA" smtClean="0"/>
              <a:pPr/>
              <a:t>2017-05-28</a:t>
            </a:fld>
            <a:endParaRPr lang="fr-CA"/>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26D2BB-9F61-2F47-8713-54D4655D6302}" type="slidenum">
              <a:rPr lang="fr-CA" smtClean="0"/>
              <a:pPr/>
              <a:t>‹N°›</a:t>
            </a:fld>
            <a:endParaRPr lang="fr-CA"/>
          </a:p>
        </p:txBody>
      </p:sp>
    </p:spTree>
    <p:extLst>
      <p:ext uri="{BB962C8B-B14F-4D97-AF65-F5344CB8AC3E}">
        <p14:creationId xmlns:p14="http://schemas.microsoft.com/office/powerpoint/2010/main" val="60335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3C718-E110-0E4A-BEB3-FF41C29AB499}" type="datetimeFigureOut">
              <a:rPr lang="fr-FR" smtClean="0"/>
              <a:pPr/>
              <a:t>28/05/2017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68311-89E8-1C4F-9500-92C3429B0FBD}" type="slidenum">
              <a:rPr lang="fr-FR" smtClean="0"/>
              <a:pPr/>
              <a:t>‹N°›</a:t>
            </a:fld>
            <a:endParaRPr lang="fr-FR"/>
          </a:p>
        </p:txBody>
      </p:sp>
    </p:spTree>
    <p:extLst>
      <p:ext uri="{BB962C8B-B14F-4D97-AF65-F5344CB8AC3E}">
        <p14:creationId xmlns:p14="http://schemas.microsoft.com/office/powerpoint/2010/main" val="13329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a:t>
            </a:fld>
            <a:endParaRPr lang="fr-FR"/>
          </a:p>
        </p:txBody>
      </p:sp>
    </p:spTree>
    <p:extLst>
      <p:ext uri="{BB962C8B-B14F-4D97-AF65-F5344CB8AC3E}">
        <p14:creationId xmlns:p14="http://schemas.microsoft.com/office/powerpoint/2010/main" val="947424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Donc</a:t>
            </a:r>
            <a:r>
              <a:rPr lang="fr-CA" baseline="0" dirty="0" smtClean="0"/>
              <a:t> pour ce qui est de notre méthodologie de recherche, </a:t>
            </a:r>
          </a:p>
          <a:p>
            <a:r>
              <a:rPr lang="fr-CA" baseline="0" dirty="0" smtClean="0"/>
              <a:t>Les bases de données utilisées sont: </a:t>
            </a:r>
          </a:p>
          <a:p>
            <a:pPr lvl="1"/>
            <a:r>
              <a:rPr lang="fr-FR" sz="2800" dirty="0" smtClean="0"/>
              <a:t>EBM </a:t>
            </a:r>
            <a:r>
              <a:rPr lang="fr-FR" sz="2800" dirty="0" err="1" smtClean="0"/>
              <a:t>review</a:t>
            </a:r>
            <a:endParaRPr lang="fr-FR" sz="2800" dirty="0" smtClean="0"/>
          </a:p>
          <a:p>
            <a:pPr lvl="1"/>
            <a:r>
              <a:rPr lang="fr-FR" sz="2800" dirty="0" smtClean="0"/>
              <a:t>CINAHL</a:t>
            </a:r>
          </a:p>
          <a:p>
            <a:pPr lvl="1"/>
            <a:r>
              <a:rPr lang="fr-FR" sz="2800" dirty="0" smtClean="0"/>
              <a:t>EMBASE</a:t>
            </a:r>
          </a:p>
          <a:p>
            <a:pPr lvl="1"/>
            <a:r>
              <a:rPr lang="fr-FR" sz="2800" dirty="0" err="1" smtClean="0"/>
              <a:t>Pubmed</a:t>
            </a:r>
            <a:endParaRPr lang="fr-FR" sz="2800" dirty="0" smtClean="0"/>
          </a:p>
          <a:p>
            <a:pPr lvl="1"/>
            <a:r>
              <a:rPr lang="fr-FR" sz="2800" dirty="0" err="1" smtClean="0"/>
              <a:t>UpToDate</a:t>
            </a:r>
            <a:endParaRPr lang="fr-FR" sz="2800" dirty="0" smtClean="0"/>
          </a:p>
          <a:p>
            <a:pPr lvl="1"/>
            <a:r>
              <a:rPr lang="fr-FR" sz="2800" dirty="0" err="1" smtClean="0"/>
              <a:t>DynaMed</a:t>
            </a:r>
            <a:endParaRPr lang="fr-FR" sz="2800" dirty="0" smtClean="0"/>
          </a:p>
          <a:p>
            <a:endParaRPr lang="fr-CA" dirty="0" smtClean="0"/>
          </a:p>
          <a:p>
            <a:r>
              <a:rPr lang="fr-CA" dirty="0" smtClean="0"/>
              <a:t>Et on a appliqué les </a:t>
            </a:r>
            <a:r>
              <a:rPr lang="fr-CA" baseline="0" dirty="0" smtClean="0"/>
              <a:t>mots clés suivant:</a:t>
            </a:r>
          </a:p>
          <a:p>
            <a:pPr marL="742950" lvl="1" indent="-285750">
              <a:buFont typeface="Arial" charset="0"/>
              <a:buChar char="•"/>
            </a:pPr>
            <a:r>
              <a:rPr lang="fr-FR" sz="2800" dirty="0" err="1" smtClean="0"/>
              <a:t>Venous</a:t>
            </a:r>
            <a:r>
              <a:rPr lang="fr-FR" sz="2800" dirty="0" smtClean="0"/>
              <a:t> </a:t>
            </a:r>
            <a:r>
              <a:rPr lang="fr-FR" sz="2800" dirty="0" err="1" smtClean="0"/>
              <a:t>disease</a:t>
            </a:r>
            <a:endParaRPr lang="fr-FR" sz="2800" dirty="0" smtClean="0"/>
          </a:p>
          <a:p>
            <a:pPr marL="742950" lvl="1" indent="-285750">
              <a:buFont typeface="Arial" charset="0"/>
              <a:buChar char="•"/>
            </a:pPr>
            <a:r>
              <a:rPr lang="fr-FR" sz="2800" dirty="0" err="1" smtClean="0"/>
              <a:t>Venous</a:t>
            </a:r>
            <a:r>
              <a:rPr lang="fr-FR" sz="2800" dirty="0" smtClean="0"/>
              <a:t> </a:t>
            </a:r>
            <a:r>
              <a:rPr lang="fr-FR" sz="2800" dirty="0" err="1" smtClean="0"/>
              <a:t>insufficiency</a:t>
            </a:r>
            <a:endParaRPr lang="fr-FR" sz="2800" dirty="0" smtClean="0"/>
          </a:p>
          <a:p>
            <a:pPr marL="742950" lvl="1" indent="-285750">
              <a:buFont typeface="Arial" charset="0"/>
              <a:buChar char="•"/>
            </a:pPr>
            <a:r>
              <a:rPr lang="fr-FR" sz="2800" dirty="0" smtClean="0"/>
              <a:t>Vitis </a:t>
            </a:r>
            <a:r>
              <a:rPr lang="fr-FR" sz="2800" dirty="0" err="1" smtClean="0"/>
              <a:t>vinifera</a:t>
            </a:r>
            <a:endParaRPr lang="fr-FR" sz="2800" dirty="0" smtClean="0"/>
          </a:p>
          <a:p>
            <a:pPr marL="742950" lvl="1" indent="-285750">
              <a:buFont typeface="Arial" charset="0"/>
              <a:buChar char="•"/>
            </a:pPr>
            <a:r>
              <a:rPr lang="fr-FR" sz="2800" dirty="0" err="1" smtClean="0"/>
              <a:t>Antistax</a:t>
            </a:r>
            <a:endParaRPr lang="fr-FR" sz="2800" dirty="0" smtClean="0"/>
          </a:p>
          <a:p>
            <a:pPr marL="742950" lvl="1" indent="-285750">
              <a:buFont typeface="Arial" charset="0"/>
              <a:buChar char="•"/>
            </a:pPr>
            <a:r>
              <a:rPr lang="fr-FR" sz="2800" dirty="0" err="1" smtClean="0"/>
              <a:t>Red</a:t>
            </a:r>
            <a:r>
              <a:rPr lang="fr-FR" sz="2800" dirty="0" smtClean="0"/>
              <a:t> vine </a:t>
            </a:r>
            <a:r>
              <a:rPr lang="fr-FR" sz="2800" dirty="0" err="1" smtClean="0"/>
              <a:t>leaf</a:t>
            </a:r>
            <a:endParaRPr lang="fr-FR" sz="2800" dirty="0" smtClean="0"/>
          </a:p>
          <a:p>
            <a:endParaRPr lang="fr-CA" dirty="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10</a:t>
            </a:fld>
            <a:endParaRPr lang="fr-FR"/>
          </a:p>
        </p:txBody>
      </p:sp>
    </p:spTree>
    <p:extLst>
      <p:ext uri="{BB962C8B-B14F-4D97-AF65-F5344CB8AC3E}">
        <p14:creationId xmlns:p14="http://schemas.microsoft.com/office/powerpoint/2010/main" val="1293947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Notre recherche en utilisant ces mots</a:t>
            </a:r>
            <a:r>
              <a:rPr lang="fr-FR" baseline="0" dirty="0" smtClean="0"/>
              <a:t> clés nous a permis de trouver 10 articles</a:t>
            </a:r>
          </a:p>
          <a:p>
            <a:r>
              <a:rPr lang="fr-FR" baseline="0" dirty="0" smtClean="0"/>
              <a:t>On a exclu 2 articles dont l’issue était non clinique, et 3 articles dont la langue était ni le français, ni l’anglais</a:t>
            </a:r>
          </a:p>
          <a:p>
            <a:endParaRPr lang="fr-FR" baseline="0" dirty="0" smtClean="0"/>
          </a:p>
          <a:p>
            <a:r>
              <a:rPr lang="fr-FR" baseline="0" dirty="0" smtClean="0"/>
              <a:t>Nos critères d’inclusion étaient:</a:t>
            </a:r>
          </a:p>
          <a:p>
            <a:pPr marL="171450" lvl="0" indent="-171450" algn="l">
              <a:buFont typeface="Arial" charset="0"/>
              <a:buChar char="•"/>
            </a:pPr>
            <a:r>
              <a:rPr lang="fr-FR" sz="1200" dirty="0" smtClean="0"/>
              <a:t>Parution après 2000</a:t>
            </a:r>
          </a:p>
          <a:p>
            <a:pPr marL="171450" lvl="0" indent="-171450" algn="l">
              <a:buFont typeface="Arial" charset="0"/>
              <a:buChar char="•"/>
            </a:pPr>
            <a:r>
              <a:rPr lang="fr-FR" sz="1200" dirty="0" smtClean="0"/>
              <a:t>Études prospectives et rétrospectives</a:t>
            </a:r>
          </a:p>
          <a:p>
            <a:pPr marL="171450" lvl="0" indent="-171450" algn="l">
              <a:buFont typeface="Arial" charset="0"/>
              <a:buChar char="•"/>
            </a:pPr>
            <a:r>
              <a:rPr lang="fr-FR" sz="1200" dirty="0" smtClean="0"/>
              <a:t>Population adulte</a:t>
            </a:r>
          </a:p>
          <a:p>
            <a:pPr marL="171450" lvl="0" indent="-171450" algn="l">
              <a:buFont typeface="Arial" charset="0"/>
              <a:buChar char="•"/>
            </a:pPr>
            <a:r>
              <a:rPr lang="fr-FR" sz="1200" dirty="0" smtClean="0"/>
              <a:t>Homme / Femme</a:t>
            </a:r>
          </a:p>
          <a:p>
            <a:pPr marL="171450" lvl="0" indent="-171450" algn="l">
              <a:buFont typeface="Arial" charset="0"/>
              <a:buChar char="•"/>
            </a:pPr>
            <a:r>
              <a:rPr lang="fr-FR" sz="1200" dirty="0" smtClean="0"/>
              <a:t>On n’a pas restreint notre recherche à un niveau de sévérité d’IVC précis</a:t>
            </a:r>
          </a:p>
          <a:p>
            <a:pPr marL="0" lvl="0" indent="0" algn="l">
              <a:buFont typeface="Arial" charset="0"/>
              <a:buNone/>
            </a:pPr>
            <a:endParaRPr lang="fr-FR" sz="1200" dirty="0" smtClean="0"/>
          </a:p>
          <a:p>
            <a:pPr marL="171450" lvl="0" indent="-171450" algn="l">
              <a:buFont typeface="Wingdings" charset="2"/>
              <a:buChar char="à"/>
            </a:pPr>
            <a:r>
              <a:rPr lang="fr-FR" sz="1200" baseline="0" dirty="0" smtClean="0"/>
              <a:t>Ce qui a permis de retenir 5 articles</a:t>
            </a:r>
          </a:p>
          <a:p>
            <a:pPr marL="171450" lvl="0" indent="-171450" algn="l">
              <a:buFont typeface="Wingdings" charset="2"/>
              <a:buChar char="à"/>
            </a:pPr>
            <a:endParaRPr lang="fr-FR" sz="1200" dirty="0" smtClean="0"/>
          </a:p>
          <a:p>
            <a:r>
              <a:rPr lang="fr-FR" sz="1200" baseline="0" dirty="0" smtClean="0"/>
              <a:t>Étant donné le nombre restreint d’articles trouvés on a tenté d’élargir notre recherche en </a:t>
            </a:r>
          </a:p>
          <a:p>
            <a:pPr marL="228600" indent="-228600">
              <a:buFont typeface="+mj-lt"/>
              <a:buAutoNum type="arabicPeriod"/>
            </a:pPr>
            <a:r>
              <a:rPr lang="fr-FR" sz="1200" baseline="0" dirty="0" smtClean="0"/>
              <a:t>cherchant les articles cités en référence </a:t>
            </a:r>
            <a:r>
              <a:rPr lang="fr-FR" sz="1200" baseline="0" dirty="0" smtClean="0">
                <a:sym typeface="Wingdings"/>
              </a:rPr>
              <a:t> ce qui ne nous a pas permis de trouver des articles </a:t>
            </a:r>
            <a:r>
              <a:rPr lang="fr-FR" sz="1200" baseline="0" dirty="0" err="1" smtClean="0">
                <a:sym typeface="Wingdings"/>
              </a:rPr>
              <a:t>aditionnels</a:t>
            </a:r>
            <a:endParaRPr lang="fr-FR" sz="1200" baseline="0" dirty="0" smtClean="0">
              <a:sym typeface="Wingdings"/>
            </a:endParaRPr>
          </a:p>
          <a:p>
            <a:pPr marL="228600" indent="-228600">
              <a:buFont typeface="+mj-lt"/>
              <a:buAutoNum type="arabicPeriod"/>
            </a:pPr>
            <a:r>
              <a:rPr lang="fr-FR" sz="1200" baseline="0" dirty="0" smtClean="0">
                <a:sym typeface="Wingdings"/>
              </a:rPr>
              <a:t>On a élargi nos mots clés en utilisant plant </a:t>
            </a:r>
            <a:r>
              <a:rPr lang="fr-FR" sz="1200" baseline="0" dirty="0" err="1" smtClean="0">
                <a:sym typeface="Wingdings"/>
              </a:rPr>
              <a:t>extracts</a:t>
            </a:r>
            <a:r>
              <a:rPr lang="fr-FR" sz="1200" baseline="0" dirty="0" smtClean="0">
                <a:sym typeface="Wingdings"/>
              </a:rPr>
              <a:t> et </a:t>
            </a:r>
            <a:r>
              <a:rPr lang="fr-FR" sz="1200" baseline="0" dirty="0" err="1" smtClean="0">
                <a:sym typeface="Wingdings"/>
              </a:rPr>
              <a:t>medicinal</a:t>
            </a:r>
            <a:r>
              <a:rPr lang="fr-FR" sz="1200" baseline="0" dirty="0" smtClean="0">
                <a:sym typeface="Wingdings"/>
              </a:rPr>
              <a:t>  plants, ce qui a permis d’ajouter 22 articles mais aucun n’était compatible avec notre question pico de départ</a:t>
            </a:r>
            <a:endParaRPr lang="fr-FR" sz="1200" baseline="0" dirty="0" smtClean="0"/>
          </a:p>
          <a:p>
            <a:endParaRPr lang="fr-FR" baseline="0" dirty="0" smtClean="0"/>
          </a:p>
          <a:p>
            <a:r>
              <a:rPr lang="fr-FR" baseline="0" dirty="0" smtClean="0"/>
              <a:t>Donc ce qui nous laisse avec 5 articles </a:t>
            </a:r>
            <a:r>
              <a:rPr lang="fr-FR" baseline="0" dirty="0" smtClean="0">
                <a:sym typeface="Wingdings"/>
              </a:rPr>
              <a:t> 3 ECR et 2 études observationnelles</a:t>
            </a:r>
            <a:endParaRPr lang="fr-FR" dirty="0" smtClean="0"/>
          </a:p>
          <a:p>
            <a:endParaRPr lang="fr-FR" baseline="0" dirty="0" smtClean="0">
              <a:sym typeface="Wingdings"/>
            </a:endParaRPr>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11</a:t>
            </a:fld>
            <a:endParaRPr lang="fr-FR"/>
          </a:p>
        </p:txBody>
      </p:sp>
    </p:spTree>
    <p:extLst>
      <p:ext uri="{BB962C8B-B14F-4D97-AF65-F5344CB8AC3E}">
        <p14:creationId xmlns:p14="http://schemas.microsoft.com/office/powerpoint/2010/main" val="45083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charset="0"/>
              <a:buNone/>
            </a:pPr>
            <a:r>
              <a:rPr lang="fr-CA" baseline="0" dirty="0" smtClean="0"/>
              <a:t>Donc on va vous présenter nos articles par ordre de publication</a:t>
            </a:r>
          </a:p>
          <a:p>
            <a:pPr marL="0" indent="0">
              <a:buFont typeface="Arial" charset="0"/>
              <a:buNone/>
            </a:pPr>
            <a:endParaRPr lang="fr-CA" baseline="0" dirty="0" smtClean="0"/>
          </a:p>
          <a:p>
            <a:pPr marL="0" indent="0">
              <a:buFont typeface="Arial" charset="0"/>
              <a:buNone/>
            </a:pPr>
            <a:r>
              <a:rPr lang="fr-CA" baseline="0" dirty="0" smtClean="0"/>
              <a:t>Notre premier article, de </a:t>
            </a:r>
            <a:r>
              <a:rPr lang="fr-CA" baseline="0" dirty="0" err="1" smtClean="0"/>
              <a:t>Kiesewetter</a:t>
            </a:r>
            <a:r>
              <a:rPr lang="fr-CA" baseline="0" dirty="0" smtClean="0"/>
              <a:t> paru en 2000 dans </a:t>
            </a:r>
            <a:r>
              <a:rPr lang="fr-CA" baseline="0" dirty="0" err="1" smtClean="0"/>
              <a:t>Drugs</a:t>
            </a:r>
            <a:r>
              <a:rPr lang="fr-CA" baseline="0" dirty="0" smtClean="0"/>
              <a:t> </a:t>
            </a:r>
            <a:r>
              <a:rPr lang="fr-CA" baseline="0" dirty="0" err="1" smtClean="0"/>
              <a:t>Research</a:t>
            </a:r>
            <a:r>
              <a:rPr lang="fr-CA" baseline="0" dirty="0" smtClean="0"/>
              <a:t> est un ECR à double insu, multicentrique, où on a suivi 257 patients sur 14 semaines. Les issues étaient le changement de volume ainsi que la circonférence des mollets.</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fr-CA" baseline="0" dirty="0" smtClean="0"/>
              <a:t>Ils ont obtenu une perte d’environ 100g de volume et 1cm de mollet étant statistiquement significatif, et ceci s’est traduit cliniquement par une diminution de 50% des symptômes de douleur et la lourdeur évaluée selon des échelles visuelles analogues. </a:t>
            </a:r>
          </a:p>
          <a:p>
            <a:pPr marL="0" indent="0">
              <a:buFont typeface="Arial" charset="0"/>
              <a:buNone/>
            </a:pPr>
            <a:endParaRPr lang="fr-CA" baseline="0" dirty="0" smtClean="0"/>
          </a:p>
          <a:p>
            <a:pPr marL="0" indent="0">
              <a:buFont typeface="Arial" charset="0"/>
              <a:buNone/>
            </a:pPr>
            <a:r>
              <a:rPr lang="fr-CA" i="1" baseline="0" dirty="0" smtClean="0"/>
              <a:t>Ki &amp; al:</a:t>
            </a:r>
          </a:p>
          <a:p>
            <a:pPr marL="171450" indent="-171450">
              <a:buFont typeface="Arial" charset="0"/>
              <a:buChar char="•"/>
            </a:pPr>
            <a:r>
              <a:rPr lang="fr-CA" i="1" baseline="0" dirty="0" smtClean="0"/>
              <a:t>Sur 12 semaines +2 </a:t>
            </a:r>
            <a:r>
              <a:rPr lang="fr-CA" i="1" baseline="0" dirty="0" smtClean="0">
                <a:sym typeface="Wingdings"/>
              </a:rPr>
              <a:t> ce qui est intéressant c'est qu'on a réévalué les patients, 2 semaines après l’arrêt du traitement et l’œdème des MI était de retour à la hausse ce qui est en faveur d’une efficacité du traitement</a:t>
            </a:r>
            <a:endParaRPr lang="fr-CA" i="1" baseline="0" dirty="0" smtClean="0"/>
          </a:p>
          <a:p>
            <a:pPr marL="171450" indent="-171450">
              <a:buFont typeface="Arial" charset="0"/>
              <a:buChar char="•"/>
            </a:pPr>
            <a:r>
              <a:rPr lang="fr-CA" i="1" baseline="0" dirty="0" smtClean="0"/>
              <a:t>Multicentrique</a:t>
            </a:r>
          </a:p>
          <a:p>
            <a:pPr marL="171450" indent="-171450">
              <a:buFont typeface="Arial" charset="0"/>
              <a:buChar char="•"/>
            </a:pPr>
            <a:r>
              <a:rPr lang="fr-CA" i="1" baseline="0" dirty="0" smtClean="0"/>
              <a:t>25-75 ans</a:t>
            </a:r>
          </a:p>
          <a:p>
            <a:pPr marL="171450" indent="-171450">
              <a:buFont typeface="Arial" charset="0"/>
              <a:buChar char="•"/>
            </a:pPr>
            <a:r>
              <a:rPr lang="fr-CA" i="1" baseline="0" dirty="0" smtClean="0"/>
              <a:t>CVI de stade 1 et 2</a:t>
            </a:r>
          </a:p>
          <a:p>
            <a:pPr marL="171450" indent="-171450">
              <a:buFont typeface="Arial" charset="0"/>
              <a:buChar char="•"/>
            </a:pPr>
            <a:r>
              <a:rPr lang="fr-CA" i="1" baseline="0" dirty="0" smtClean="0"/>
              <a:t>-99.9 c'est pour le groupe de 720</a:t>
            </a:r>
          </a:p>
          <a:p>
            <a:pPr marL="171450" indent="-171450">
              <a:buFont typeface="Arial" charset="0"/>
              <a:buChar char="•"/>
            </a:pPr>
            <a:r>
              <a:rPr lang="fr-CA" i="1" baseline="0" dirty="0" smtClean="0"/>
              <a:t>Pour le bas de 360mg il y avait une diminution de 75g qui était tout aussi significative</a:t>
            </a:r>
          </a:p>
          <a:p>
            <a:pPr marL="171450" indent="-171450">
              <a:buFont typeface="Arial" charset="0"/>
              <a:buChar char="•"/>
            </a:pPr>
            <a:r>
              <a:rPr lang="fr-CA" i="1" baseline="0" dirty="0" smtClean="0"/>
              <a:t>Au niveau des </a:t>
            </a:r>
            <a:r>
              <a:rPr lang="fr-CA" i="1" baseline="0" dirty="0" err="1" smtClean="0"/>
              <a:t>sx</a:t>
            </a:r>
            <a:r>
              <a:rPr lang="fr-CA" i="1" baseline="0" dirty="0" smtClean="0"/>
              <a:t> clinique après 12 semaines, amélioration des </a:t>
            </a:r>
            <a:r>
              <a:rPr lang="fr-CA" i="1" baseline="0" dirty="0" err="1" smtClean="0"/>
              <a:t>sx</a:t>
            </a:r>
            <a:r>
              <a:rPr lang="fr-CA" i="1" baseline="0" dirty="0" smtClean="0"/>
              <a:t> dans le groupe traité (2 niveaux de dose) comparativement au placebo, statistiquement significatif</a:t>
            </a:r>
          </a:p>
          <a:p>
            <a:pPr marL="171450" indent="-171450">
              <a:buFont typeface="Arial" charset="0"/>
              <a:buChar char="•"/>
            </a:pPr>
            <a:r>
              <a:rPr lang="fr-CA" i="1" baseline="0" dirty="0" smtClean="0"/>
              <a:t>Dose de 720mg était aussi bien tolérée que celle de 360mg et était plus efficace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i="1" dirty="0" smtClean="0"/>
              <a:t>3 bas pour l’étude: 360mg </a:t>
            </a:r>
            <a:r>
              <a:rPr lang="mr-IN" i="1" dirty="0" smtClean="0"/>
              <a:t>–</a:t>
            </a:r>
            <a:r>
              <a:rPr lang="fr-FR" i="1" dirty="0" smtClean="0"/>
              <a:t> 720mg</a:t>
            </a:r>
            <a:r>
              <a:rPr lang="fr-FR" i="1" baseline="0" dirty="0" smtClean="0"/>
              <a:t> </a:t>
            </a:r>
            <a:r>
              <a:rPr lang="mr-IN" i="1" baseline="0" dirty="0" smtClean="0"/>
              <a:t>–</a:t>
            </a:r>
            <a:r>
              <a:rPr lang="fr-FR" i="1" baseline="0" dirty="0" smtClean="0"/>
              <a:t> Pl</a:t>
            </a:r>
            <a:r>
              <a:rPr lang="fr-FR" i="1" dirty="0" smtClean="0"/>
              <a:t>acebo</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i="1" dirty="0" smtClean="0"/>
              <a:t>Autres traitements en cours: diurétiques, bas</a:t>
            </a:r>
            <a:r>
              <a:rPr lang="fr-FR" i="1" baseline="0" dirty="0" smtClean="0"/>
              <a:t> de compression, autres / </a:t>
            </a:r>
            <a:r>
              <a:rPr lang="fr-FR" i="1" baseline="0" dirty="0" err="1" smtClean="0"/>
              <a:t>insuff</a:t>
            </a:r>
            <a:r>
              <a:rPr lang="fr-FR" i="1" baseline="0" dirty="0" smtClean="0"/>
              <a:t> cardiaque décompensée, </a:t>
            </a:r>
            <a:r>
              <a:rPr lang="fr-FR" i="1" baseline="0" dirty="0" err="1" smtClean="0"/>
              <a:t>lymphoedème</a:t>
            </a:r>
            <a:r>
              <a:rPr lang="fr-FR" i="1" baseline="0" dirty="0" smtClean="0"/>
              <a:t>, thrombose, </a:t>
            </a:r>
            <a:r>
              <a:rPr lang="fr-FR" i="1" baseline="0" dirty="0" err="1" smtClean="0"/>
              <a:t>insuff</a:t>
            </a:r>
            <a:r>
              <a:rPr lang="fr-FR" i="1" baseline="0" dirty="0" smtClean="0"/>
              <a:t> rénale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sz="1200" i="1" baseline="0" dirty="0" smtClean="0"/>
              <a:t>Tableau comparatif peu élaboré: pas d’info sur fumeur, type d’emploi (assis vs debout) pas de précision sur le stade IVC</a:t>
            </a:r>
            <a:endParaRPr lang="fr-FR" i="1"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fr-FR" i="1"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fr-FR" i="1" dirty="0" smtClean="0"/>
          </a:p>
          <a:p>
            <a:pPr marL="171450" indent="-171450">
              <a:buFont typeface="Arial" charset="0"/>
              <a:buChar char="•"/>
            </a:pPr>
            <a:endParaRPr lang="fr-CA" i="1" baseline="0" dirty="0" smtClean="0"/>
          </a:p>
          <a:p>
            <a:pPr marL="171450" indent="-171450">
              <a:buFont typeface="Arial" charset="0"/>
              <a:buChar char="•"/>
            </a:pPr>
            <a:endParaRPr lang="fr-CA" baseline="0" dirty="0" smtClean="0"/>
          </a:p>
          <a:p>
            <a:pPr marL="0" indent="0">
              <a:buFont typeface="Arial" charset="0"/>
              <a:buNone/>
            </a:pPr>
            <a:r>
              <a:rPr lang="fr-CA" baseline="0" dirty="0" err="1" smtClean="0"/>
              <a:t>Sc</a:t>
            </a:r>
            <a:r>
              <a:rPr lang="fr-CA" baseline="0" dirty="0" smtClean="0"/>
              <a:t> &amp; al:</a:t>
            </a:r>
          </a:p>
          <a:p>
            <a:pPr marL="171450" indent="-171450">
              <a:buFont typeface="Arial" charset="0"/>
              <a:buChar char="•"/>
            </a:pPr>
            <a:r>
              <a:rPr lang="fr-CA" baseline="0" dirty="0" smtClean="0"/>
              <a:t>Fatigue, jambes lourdes, tension dans les jambes, picotements dans les jambes, douleur</a:t>
            </a:r>
          </a:p>
          <a:p>
            <a:endParaRPr lang="fr-FR" dirty="0" smtClean="0"/>
          </a:p>
          <a:p>
            <a:r>
              <a:rPr lang="fr-FR" dirty="0" smtClean="0"/>
              <a:t>Ka &amp; al.:</a:t>
            </a:r>
          </a:p>
          <a:p>
            <a:pPr marL="171450" indent="-171450">
              <a:buFont typeface="Arial" charset="0"/>
              <a:buChar char="•"/>
            </a:pPr>
            <a:r>
              <a:rPr lang="fr-FR" dirty="0" smtClean="0"/>
              <a:t>Randomisé,</a:t>
            </a:r>
            <a:r>
              <a:rPr lang="fr-FR" baseline="0" dirty="0" smtClean="0"/>
              <a:t> double insu, croisé</a:t>
            </a:r>
          </a:p>
          <a:p>
            <a:pPr marL="171450" indent="-171450">
              <a:buFont typeface="Arial" charset="0"/>
              <a:buChar char="•"/>
            </a:pPr>
            <a:r>
              <a:rPr lang="fr-FR" baseline="0" dirty="0" smtClean="0"/>
              <a:t>Stade CVI 1 et 2</a:t>
            </a:r>
          </a:p>
          <a:p>
            <a:pPr marL="171450" indent="-171450">
              <a:buFont typeface="Arial" charset="0"/>
              <a:buChar char="•"/>
            </a:pPr>
            <a:r>
              <a:rPr lang="fr-FR" dirty="0" smtClean="0"/>
              <a:t>Groupe 1: 36 patients</a:t>
            </a:r>
            <a:r>
              <a:rPr lang="fr-FR" baseline="0" dirty="0" smtClean="0"/>
              <a:t> </a:t>
            </a:r>
            <a:r>
              <a:rPr lang="fr-FR" baseline="0" dirty="0" smtClean="0">
                <a:sym typeface="Wingdings"/>
              </a:rPr>
              <a:t> </a:t>
            </a:r>
            <a:r>
              <a:rPr lang="fr-FR" dirty="0" smtClean="0"/>
              <a:t>360mg pour 6</a:t>
            </a:r>
            <a:r>
              <a:rPr lang="fr-FR" baseline="0" dirty="0" smtClean="0"/>
              <a:t> semaines suivi de 4 semaines de </a:t>
            </a:r>
            <a:r>
              <a:rPr lang="fr-FR" baseline="0" dirty="0" err="1" smtClean="0"/>
              <a:t>washout</a:t>
            </a:r>
            <a:r>
              <a:rPr lang="fr-FR" baseline="0" dirty="0" smtClean="0"/>
              <a:t> et 6 semaines de placebo</a:t>
            </a:r>
          </a:p>
          <a:p>
            <a:pPr marL="171450" indent="-171450">
              <a:buFont typeface="Arial" charset="0"/>
              <a:buChar char="•"/>
            </a:pPr>
            <a:r>
              <a:rPr lang="fr-FR" baseline="0" dirty="0" smtClean="0"/>
              <a:t>Groupe 2: 35 patients </a:t>
            </a:r>
            <a:r>
              <a:rPr lang="fr-FR" baseline="0" dirty="0" smtClean="0">
                <a:sym typeface="Wingdings"/>
              </a:rPr>
              <a:t> placebo suivi de </a:t>
            </a:r>
            <a:r>
              <a:rPr lang="fr-FR" baseline="0" dirty="0" err="1" smtClean="0">
                <a:sym typeface="Wingdings"/>
              </a:rPr>
              <a:t>washout</a:t>
            </a:r>
            <a:r>
              <a:rPr lang="fr-FR" baseline="0" dirty="0" smtClean="0">
                <a:sym typeface="Wingdings"/>
              </a:rPr>
              <a:t> puis 360mg</a:t>
            </a:r>
          </a:p>
          <a:p>
            <a:pPr marL="171450" indent="-171450">
              <a:buFont typeface="Arial" charset="0"/>
              <a:buChar char="•"/>
            </a:pPr>
            <a:endParaRPr lang="fr-FR" baseline="0" dirty="0" smtClean="0"/>
          </a:p>
          <a:p>
            <a:pPr marL="171450" indent="-171450">
              <a:buFont typeface="Arial" charset="0"/>
              <a:buChar char="•"/>
            </a:pPr>
            <a:endParaRPr lang="fr-FR" dirty="0" smtClean="0"/>
          </a:p>
          <a:p>
            <a:r>
              <a:rPr lang="fr-FR" dirty="0" smtClean="0"/>
              <a:t>Er et al:</a:t>
            </a:r>
          </a:p>
          <a:p>
            <a:pPr marL="171450" indent="-171450">
              <a:buFont typeface="Arial" charset="0"/>
              <a:buChar char="•"/>
            </a:pPr>
            <a:r>
              <a:rPr lang="fr-FR" dirty="0" smtClean="0"/>
              <a:t>2 groupes:</a:t>
            </a:r>
            <a:r>
              <a:rPr lang="fr-FR" baseline="0" dirty="0" smtClean="0"/>
              <a:t> un contrôle et un </a:t>
            </a:r>
            <a:r>
              <a:rPr lang="fr-FR" baseline="0" dirty="0" err="1" smtClean="0"/>
              <a:t>antistax</a:t>
            </a:r>
            <a:endParaRPr lang="fr-FR" baseline="0" dirty="0" smtClean="0"/>
          </a:p>
          <a:p>
            <a:pPr marL="171450" indent="-171450">
              <a:buFont typeface="Arial" charset="0"/>
              <a:buChar char="•"/>
            </a:pPr>
            <a:r>
              <a:rPr lang="fr-FR" baseline="0" dirty="0" smtClean="0"/>
              <a:t>Calculer pour une puissance de 90%</a:t>
            </a:r>
          </a:p>
          <a:p>
            <a:pPr marL="171450" indent="-171450">
              <a:buFont typeface="Arial" charset="0"/>
              <a:buChar char="•"/>
            </a:pPr>
            <a:r>
              <a:rPr lang="fr-FR" baseline="0" dirty="0" smtClean="0"/>
              <a:t>20g = 20ml d’eau, ce qui signifie un diminution de 10% de l’œdème avec un résultat statistiquement significatif, on va se concentrer sur l’issue principale mais cliniquement il y a avait aussi une diminution des symptômes rapportés par le patient dont la lourdeur des jambes, la douleur qui était statistiquement significative</a:t>
            </a:r>
            <a:endParaRPr lang="fr-FR" dirty="0" smtClean="0"/>
          </a:p>
          <a:p>
            <a:pPr marL="171450" indent="-171450">
              <a:buFont typeface="Arial" charset="0"/>
              <a:buChar char="•"/>
            </a:pPr>
            <a:r>
              <a:rPr lang="fr-FR" dirty="0" smtClean="0"/>
              <a:t>Validité </a:t>
            </a:r>
            <a:r>
              <a:rPr lang="fr-FR" dirty="0" err="1" smtClean="0"/>
              <a:t>ext</a:t>
            </a:r>
            <a:r>
              <a:rPr lang="fr-FR" dirty="0" smtClean="0"/>
              <a:t>: on peut généraliser les</a:t>
            </a:r>
            <a:r>
              <a:rPr lang="fr-FR" baseline="0" dirty="0" smtClean="0"/>
              <a:t> résultats de l’étude à une population Nord américaine, plus de femmes que d’hommes dans l’étude comme dans la vraie vie, les critères d’inclusion et d’exclusion n’était pas trop strictes et entièrement justifiés</a:t>
            </a:r>
            <a:r>
              <a:rPr lang="mr-IN" baseline="0" dirty="0" smtClean="0"/>
              <a:t>…</a:t>
            </a:r>
            <a:r>
              <a:rPr lang="fr-CA" baseline="0" dirty="0" smtClean="0"/>
              <a:t>sans tous les nommer ils ont exclu toutes les autres causes d’OMI (</a:t>
            </a:r>
            <a:r>
              <a:rPr lang="fr-CA" baseline="0" dirty="0" err="1" smtClean="0"/>
              <a:t>insuff</a:t>
            </a:r>
            <a:r>
              <a:rPr lang="fr-CA" baseline="0" dirty="0" smtClean="0"/>
              <a:t> cardiaque, TPP) ainsi que les usages autres agents pour diminuer l’œdème dans les dernières semaines (</a:t>
            </a:r>
            <a:r>
              <a:rPr lang="fr-CA" baseline="0" dirty="0" err="1" smtClean="0"/>
              <a:t>lasix</a:t>
            </a:r>
            <a:r>
              <a:rPr lang="fr-CA" baseline="0" dirty="0" smtClean="0"/>
              <a:t>, bas de compression, </a:t>
            </a:r>
            <a:r>
              <a:rPr lang="fr-CA" baseline="0" dirty="0" err="1" smtClean="0"/>
              <a:t>etc</a:t>
            </a:r>
            <a:r>
              <a:rPr lang="fr-CA" baseline="0" dirty="0" smtClean="0"/>
              <a:t>)</a:t>
            </a:r>
          </a:p>
          <a:p>
            <a:pPr marL="0" indent="0">
              <a:buFont typeface="Arial" charset="0"/>
              <a:buNone/>
            </a:pPr>
            <a:endParaRPr lang="fr-CA" baseline="0" dirty="0" smtClean="0"/>
          </a:p>
          <a:p>
            <a:pPr marL="0" indent="0">
              <a:buFont typeface="Arial" charset="0"/>
              <a:buNone/>
            </a:pPr>
            <a:r>
              <a:rPr lang="fr-CA" baseline="0" dirty="0" smtClean="0"/>
              <a:t>M. &amp; al:</a:t>
            </a:r>
          </a:p>
          <a:p>
            <a:pPr marL="171450" indent="-171450">
              <a:buFont typeface="Arial" charset="0"/>
              <a:buChar char="•"/>
            </a:pPr>
            <a:r>
              <a:rPr lang="fr-CA" baseline="0" dirty="0" smtClean="0"/>
              <a:t>Étude d’observation de sous-types descriptive</a:t>
            </a:r>
          </a:p>
          <a:p>
            <a:pPr marL="171450" indent="-171450">
              <a:buFont typeface="Arial" charset="0"/>
              <a:buChar char="•"/>
            </a:pPr>
            <a:r>
              <a:rPr lang="fr-CA" baseline="0" dirty="0" smtClean="0"/>
              <a:t>Les résultats de diminutions de volume des MI ainsi que la diminution de circonférence sont fournis ainsi que la valeur p mais aucune intervalle de confiance n’est fournie</a:t>
            </a:r>
          </a:p>
          <a:p>
            <a:pPr marL="171450" indent="-171450">
              <a:buFont typeface="Arial" charset="0"/>
              <a:buChar char="•"/>
            </a:pPr>
            <a:r>
              <a:rPr lang="fr-CA" baseline="0" dirty="0" smtClean="0"/>
              <a:t>à 6 semaines, 32.7ml de diminution avec un résultat toujours statistiquement significatif. Pour la circonférence, la diminution était de 4.4mm, significatif encore</a:t>
            </a:r>
          </a:p>
          <a:p>
            <a:pPr marL="171450" indent="-171450">
              <a:buFont typeface="Arial" charset="0"/>
              <a:buChar char="•"/>
            </a:pPr>
            <a:r>
              <a:rPr lang="fr-CA" baseline="0" dirty="0" smtClean="0"/>
              <a:t>Diminution de 2.6 points sur l’échelle visuelle analogue sur 10 point p/r à l’impression de lourdeur du membre. Au départ, les gens étaient aux alentours de 6/10 et à la fin de l’étude les gens étaient aux alentours de 3.6/10</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CA" baseline="0" dirty="0" smtClean="0"/>
              <a:t>Résultats à 2 semaines </a:t>
            </a:r>
            <a:r>
              <a:rPr lang="fr-FR" sz="1200" dirty="0" smtClean="0"/>
              <a:t>26.3ml (p&lt;0.001) / 3.2mm (p&lt;0.001)</a:t>
            </a:r>
            <a:r>
              <a:rPr lang="fr-FR" sz="1200" baseline="0" dirty="0" smtClean="0"/>
              <a:t> / 2.2/10</a:t>
            </a:r>
            <a:endParaRPr lang="fr-FR" sz="1200" dirty="0" smtClean="0"/>
          </a:p>
          <a:p>
            <a:pPr marL="171450" indent="-171450">
              <a:buFont typeface="Arial" charset="0"/>
              <a:buChar char="•"/>
            </a:pPr>
            <a:endParaRPr lang="fr-CA" baseline="0" dirty="0" smtClean="0"/>
          </a:p>
          <a:p>
            <a:pPr marL="0" indent="0">
              <a:buFont typeface="Arial" charset="0"/>
              <a:buNone/>
            </a:pPr>
            <a:endParaRPr lang="fr-CA" baseline="0" dirty="0" smtClean="0"/>
          </a:p>
          <a:p>
            <a:pPr marL="0" indent="0">
              <a:buFont typeface="Arial" charset="0"/>
              <a:buNone/>
            </a:pPr>
            <a:endParaRPr lang="fr-CA" baseline="0" dirty="0" smtClean="0"/>
          </a:p>
          <a:p>
            <a:pPr marL="171450" indent="-171450">
              <a:buFont typeface="Arial" charset="0"/>
              <a:buChar char="•"/>
            </a:pPr>
            <a:endParaRPr lang="fr-CA" baseline="0" dirty="0" smtClean="0"/>
          </a:p>
          <a:p>
            <a:pPr marL="171450" indent="-171450">
              <a:buFont typeface="Arial" charset="0"/>
              <a:buChar char="•"/>
            </a:pPr>
            <a:endParaRPr lang="fr-CA" baseline="0" dirty="0" smtClean="0"/>
          </a:p>
          <a:p>
            <a:endParaRPr lang="fr-CA" baseline="0" dirty="0" smtClean="0"/>
          </a:p>
          <a:p>
            <a:endParaRPr lang="fr-CA" baseline="0" dirty="0" smtClean="0"/>
          </a:p>
          <a:p>
            <a:endParaRPr lang="fr-FR" dirty="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12</a:t>
            </a:fld>
            <a:endParaRPr lang="fr-FR"/>
          </a:p>
        </p:txBody>
      </p:sp>
    </p:spTree>
    <p:extLst>
      <p:ext uri="{BB962C8B-B14F-4D97-AF65-F5344CB8AC3E}">
        <p14:creationId xmlns:p14="http://schemas.microsoft.com/office/powerpoint/2010/main" val="1662542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a:t>
            </a:r>
            <a:r>
              <a:rPr lang="fr-FR" baseline="0" dirty="0" smtClean="0"/>
              <a:t> n’avons relevé aucun biais d’observation dans cette étude au contraire, une force de l’étude était que l’évaluation des patients était très standardisée par exemple: la température de la pièce était contrôlée, pas prendre de bain avant la prise de mesure, les patients étaient tous assis de la même façon durant 45 min avant la prise de mesure.</a:t>
            </a:r>
          </a:p>
          <a:p>
            <a:endParaRPr lang="fr-FR" baseline="0" dirty="0" smtClean="0"/>
          </a:p>
          <a:p>
            <a:r>
              <a:rPr lang="fr-FR" baseline="0" dirty="0" smtClean="0"/>
              <a:t>Le seul biais de sélection que l’on a identifié était que les gens dans le groupe placebo était plus âgés ce qui aurait pu avoir comme effet de surestimer l’efficacité de l’</a:t>
            </a:r>
            <a:r>
              <a:rPr lang="fr-FR" baseline="0" dirty="0" err="1" smtClean="0"/>
              <a:t>Antistax</a:t>
            </a:r>
            <a:endParaRPr lang="fr-FR" baseline="0" dirty="0" smtClean="0"/>
          </a:p>
          <a:p>
            <a:endParaRPr lang="fr-FR" baseline="0" dirty="0" smtClean="0"/>
          </a:p>
          <a:p>
            <a:r>
              <a:rPr lang="fr-FR" baseline="0" dirty="0" smtClean="0"/>
              <a:t>Un gros biais de l’étude est le biais de publication car l’étude était financée par la compagnie </a:t>
            </a:r>
            <a:r>
              <a:rPr lang="fr-FR" baseline="0" dirty="0" err="1" smtClean="0"/>
              <a:t>Boerhinger</a:t>
            </a:r>
            <a:endParaRPr lang="fr-FR" baseline="0" dirty="0" smtClean="0"/>
          </a:p>
          <a:p>
            <a:endParaRPr lang="fr-FR" baseline="0" dirty="0" smtClean="0"/>
          </a:p>
          <a:p>
            <a:r>
              <a:rPr lang="fr-FR" baseline="0" dirty="0" smtClean="0"/>
              <a:t>On trouve que la validité externe était compromise par des critères d’exclusion trop nombreux ce qui fait en sorte que l’étude n’est pas applicable aux personnes plus âgées que 75 ans, diabétiques, immobiles</a:t>
            </a:r>
            <a:r>
              <a:rPr lang="mr-IN" baseline="0" dirty="0" smtClean="0"/>
              <a:t>…</a:t>
            </a:r>
            <a:endParaRPr lang="fr-FR" baseline="0" dirty="0" smtClean="0"/>
          </a:p>
          <a:p>
            <a:endParaRPr lang="fr-FR" baseline="0" dirty="0" smtClean="0"/>
          </a:p>
          <a:p>
            <a:r>
              <a:rPr lang="fr-FR" baseline="0" dirty="0" smtClean="0"/>
              <a:t>Mais malgré tout, il s’agit d’une étude que l’on qualifie de bonne, entre autres pour sa rigueur.</a:t>
            </a:r>
          </a:p>
          <a:p>
            <a:endParaRPr lang="fr-FR" baseline="0" dirty="0" smtClean="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13</a:t>
            </a:fld>
            <a:endParaRPr lang="fr-FR"/>
          </a:p>
        </p:txBody>
      </p:sp>
    </p:spTree>
    <p:extLst>
      <p:ext uri="{BB962C8B-B14F-4D97-AF65-F5344CB8AC3E}">
        <p14:creationId xmlns:p14="http://schemas.microsoft.com/office/powerpoint/2010/main" val="116131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charset="0"/>
              <a:buNone/>
            </a:pPr>
            <a:r>
              <a:rPr lang="fr-FR" i="0" baseline="0" dirty="0" smtClean="0"/>
              <a:t>Notre deuxième étude, de Schaefer publiée en 2003 dans Drug </a:t>
            </a:r>
            <a:r>
              <a:rPr lang="fr-FR" i="0" baseline="0" dirty="0" err="1" smtClean="0"/>
              <a:t>Research</a:t>
            </a:r>
            <a:r>
              <a:rPr lang="fr-FR" i="0" baseline="0" dirty="0" smtClean="0"/>
              <a:t>, est une étude observationnelle qui étudiait la réduction des symptômes subjectifs de 65 patients suivis sur 6 semaines. Ce que l’on a obtenu c’est une réduction de 3 points sur l’échelle visuelle analogue de symptômes, le tout était statistiquement significatif. </a:t>
            </a:r>
            <a:endParaRPr lang="fr-CA" i="0" baseline="0" dirty="0" smtClean="0"/>
          </a:p>
          <a:p>
            <a:pPr marL="171450" indent="-171450">
              <a:buFont typeface="Arial" charset="0"/>
              <a:buChar char="•"/>
            </a:pPr>
            <a:endParaRPr lang="fr-CA" baseline="0" dirty="0" smtClean="0"/>
          </a:p>
          <a:p>
            <a:pPr marL="0" indent="0">
              <a:buFont typeface="Arial" charset="0"/>
              <a:buNone/>
            </a:pPr>
            <a:r>
              <a:rPr lang="fr-CA" i="1" baseline="0" dirty="0" err="1" smtClean="0"/>
              <a:t>Sc</a:t>
            </a:r>
            <a:r>
              <a:rPr lang="fr-CA" i="1" baseline="0" dirty="0" smtClean="0"/>
              <a:t> &amp; al:</a:t>
            </a:r>
          </a:p>
          <a:p>
            <a:pPr marL="171450" indent="-171450">
              <a:buFont typeface="Arial" charset="0"/>
              <a:buChar char="•"/>
            </a:pPr>
            <a:r>
              <a:rPr lang="fr-CA" i="1" baseline="0" dirty="0" smtClean="0"/>
              <a:t>Fatigue, jambes lourdes, tension dans les jambes, picotements dans les jambes, douleur</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i="1" dirty="0" smtClean="0"/>
              <a:t>Plus grand</a:t>
            </a:r>
            <a:r>
              <a:rPr lang="fr-FR" i="1" baseline="0" dirty="0" smtClean="0"/>
              <a:t> spectre d’âge comparé aux autres, ils sont la première étude à aller ad 82 ans mais, important de noter que moyenne d’âge 56.6 ans soit similaire aux autres études</a:t>
            </a:r>
          </a:p>
          <a:p>
            <a:pPr marL="171450" indent="-171450">
              <a:buFont typeface="Arial" charset="0"/>
              <a:buChar char="•"/>
            </a:pPr>
            <a:endParaRPr lang="fr-CA" baseline="0" dirty="0" smtClean="0"/>
          </a:p>
          <a:p>
            <a:endParaRPr lang="fr-FR" dirty="0" smtClean="0"/>
          </a:p>
          <a:p>
            <a:r>
              <a:rPr lang="fr-FR" dirty="0" smtClean="0"/>
              <a:t>Ka &amp; al.:</a:t>
            </a:r>
          </a:p>
          <a:p>
            <a:pPr marL="171450" indent="-171450">
              <a:buFont typeface="Arial" charset="0"/>
              <a:buChar char="•"/>
            </a:pPr>
            <a:r>
              <a:rPr lang="fr-FR" dirty="0" smtClean="0"/>
              <a:t>Randomisée,</a:t>
            </a:r>
            <a:r>
              <a:rPr lang="fr-FR" baseline="0" dirty="0" smtClean="0"/>
              <a:t> double insu, croisée</a:t>
            </a:r>
          </a:p>
          <a:p>
            <a:pPr marL="171450" indent="-171450">
              <a:buFont typeface="Arial" charset="0"/>
              <a:buChar char="•"/>
            </a:pPr>
            <a:r>
              <a:rPr lang="fr-FR" baseline="0" dirty="0" smtClean="0"/>
              <a:t>Stade CVI 1 et 2</a:t>
            </a:r>
          </a:p>
          <a:p>
            <a:pPr marL="171450" indent="-171450">
              <a:buFont typeface="Arial" charset="0"/>
              <a:buChar char="•"/>
            </a:pPr>
            <a:r>
              <a:rPr lang="fr-FR" dirty="0" smtClean="0"/>
              <a:t>Groupe 1: 36 patients</a:t>
            </a:r>
            <a:r>
              <a:rPr lang="fr-FR" baseline="0" dirty="0" smtClean="0"/>
              <a:t> </a:t>
            </a:r>
            <a:r>
              <a:rPr lang="fr-FR" baseline="0" dirty="0" smtClean="0">
                <a:sym typeface="Wingdings"/>
              </a:rPr>
              <a:t> </a:t>
            </a:r>
            <a:r>
              <a:rPr lang="fr-FR" dirty="0" smtClean="0"/>
              <a:t>360mg pour 6</a:t>
            </a:r>
            <a:r>
              <a:rPr lang="fr-FR" baseline="0" dirty="0" smtClean="0"/>
              <a:t> semaines suivi de 4 semaines de </a:t>
            </a:r>
            <a:r>
              <a:rPr lang="fr-FR" baseline="0" dirty="0" err="1" smtClean="0"/>
              <a:t>washout</a:t>
            </a:r>
            <a:r>
              <a:rPr lang="fr-FR" baseline="0" dirty="0" smtClean="0"/>
              <a:t> et 6 semaines de placebo</a:t>
            </a:r>
          </a:p>
          <a:p>
            <a:pPr marL="171450" indent="-171450">
              <a:buFont typeface="Arial" charset="0"/>
              <a:buChar char="•"/>
            </a:pPr>
            <a:r>
              <a:rPr lang="fr-FR" baseline="0" dirty="0" smtClean="0"/>
              <a:t>Groupe 2: 35 patients </a:t>
            </a:r>
            <a:r>
              <a:rPr lang="fr-FR" baseline="0" dirty="0" smtClean="0">
                <a:sym typeface="Wingdings"/>
              </a:rPr>
              <a:t> placebo suivi de </a:t>
            </a:r>
            <a:r>
              <a:rPr lang="fr-FR" baseline="0" dirty="0" err="1" smtClean="0">
                <a:sym typeface="Wingdings"/>
              </a:rPr>
              <a:t>washout</a:t>
            </a:r>
            <a:r>
              <a:rPr lang="fr-FR" baseline="0" dirty="0" smtClean="0">
                <a:sym typeface="Wingdings"/>
              </a:rPr>
              <a:t> puis 360mg</a:t>
            </a:r>
          </a:p>
          <a:p>
            <a:pPr marL="171450" indent="-171450">
              <a:buFont typeface="Arial" charset="0"/>
              <a:buChar char="•"/>
            </a:pPr>
            <a:endParaRPr lang="fr-FR" baseline="0" dirty="0" smtClean="0"/>
          </a:p>
          <a:p>
            <a:pPr marL="171450" indent="-171450">
              <a:buFont typeface="Arial" charset="0"/>
              <a:buChar char="•"/>
            </a:pPr>
            <a:endParaRPr lang="fr-FR" dirty="0" smtClean="0"/>
          </a:p>
          <a:p>
            <a:r>
              <a:rPr lang="fr-FR" dirty="0" smtClean="0"/>
              <a:t>Er et al:</a:t>
            </a:r>
          </a:p>
          <a:p>
            <a:pPr marL="171450" indent="-171450">
              <a:buFont typeface="Arial" charset="0"/>
              <a:buChar char="•"/>
            </a:pPr>
            <a:r>
              <a:rPr lang="fr-FR" dirty="0" smtClean="0"/>
              <a:t>2 groupes:</a:t>
            </a:r>
            <a:r>
              <a:rPr lang="fr-FR" baseline="0" dirty="0" smtClean="0"/>
              <a:t> un contrôle et un </a:t>
            </a:r>
            <a:r>
              <a:rPr lang="fr-FR" baseline="0" dirty="0" err="1" smtClean="0"/>
              <a:t>antistax</a:t>
            </a:r>
            <a:endParaRPr lang="fr-FR" baseline="0" dirty="0" smtClean="0"/>
          </a:p>
          <a:p>
            <a:pPr marL="171450" indent="-171450">
              <a:buFont typeface="Arial" charset="0"/>
              <a:buChar char="•"/>
            </a:pPr>
            <a:r>
              <a:rPr lang="fr-FR" baseline="0" dirty="0" smtClean="0"/>
              <a:t>Calculer pour une puissance de 90%</a:t>
            </a:r>
          </a:p>
          <a:p>
            <a:pPr marL="171450" indent="-171450">
              <a:buFont typeface="Arial" charset="0"/>
              <a:buChar char="•"/>
            </a:pPr>
            <a:r>
              <a:rPr lang="fr-FR" baseline="0" dirty="0" smtClean="0"/>
              <a:t>20g = 20ml d’eau, ce qui signifie un diminution de 10% de l’œdème avec un résultat statistiquement significatif, on va se concentrer sur l’issue principale mais cliniquement il y a avait aussi une diminution des symptômes rapportés par le patient dont la lourdeur des jambes, la douleur qui était statistiquement significative</a:t>
            </a:r>
            <a:endParaRPr lang="fr-FR" dirty="0" smtClean="0"/>
          </a:p>
          <a:p>
            <a:pPr marL="171450" indent="-171450">
              <a:buFont typeface="Arial" charset="0"/>
              <a:buChar char="•"/>
            </a:pPr>
            <a:r>
              <a:rPr lang="fr-FR" dirty="0" smtClean="0"/>
              <a:t>Validité </a:t>
            </a:r>
            <a:r>
              <a:rPr lang="fr-FR" dirty="0" err="1" smtClean="0"/>
              <a:t>ext</a:t>
            </a:r>
            <a:r>
              <a:rPr lang="fr-FR" dirty="0" smtClean="0"/>
              <a:t>: on peut généraliser les</a:t>
            </a:r>
            <a:r>
              <a:rPr lang="fr-FR" baseline="0" dirty="0" smtClean="0"/>
              <a:t> résultats de l’étude à une population Nord américaine, plus de femmes que d’hommes dans l’étude comme dans la vraie vie, les critères d’inclusion et d’exclusion n’étaient pas trop strictes et entièrement justifiés</a:t>
            </a:r>
            <a:r>
              <a:rPr lang="mr-IN" baseline="0" dirty="0" smtClean="0"/>
              <a:t>…</a:t>
            </a:r>
            <a:r>
              <a:rPr lang="fr-CA" baseline="0" dirty="0" smtClean="0"/>
              <a:t>sans tous les nommer ils ont exclu toutes les autres causes d’OMI (</a:t>
            </a:r>
            <a:r>
              <a:rPr lang="fr-CA" baseline="0" dirty="0" err="1" smtClean="0"/>
              <a:t>insuff</a:t>
            </a:r>
            <a:r>
              <a:rPr lang="fr-CA" baseline="0" dirty="0" smtClean="0"/>
              <a:t> cardiaque, TPP) ainsi que les usages autres agents pour diminuer l’œdème dans les dernières semaines (</a:t>
            </a:r>
            <a:r>
              <a:rPr lang="fr-CA" baseline="0" dirty="0" err="1" smtClean="0"/>
              <a:t>lasix</a:t>
            </a:r>
            <a:r>
              <a:rPr lang="fr-CA" baseline="0" dirty="0" smtClean="0"/>
              <a:t>, bas de compression, </a:t>
            </a:r>
            <a:r>
              <a:rPr lang="fr-CA" baseline="0" dirty="0" err="1" smtClean="0"/>
              <a:t>etc</a:t>
            </a:r>
            <a:r>
              <a:rPr lang="fr-CA" baseline="0" dirty="0" smtClean="0"/>
              <a:t>)</a:t>
            </a:r>
          </a:p>
          <a:p>
            <a:pPr marL="0" indent="0">
              <a:buFont typeface="Arial" charset="0"/>
              <a:buNone/>
            </a:pPr>
            <a:endParaRPr lang="fr-CA" baseline="0" dirty="0" smtClean="0"/>
          </a:p>
          <a:p>
            <a:pPr marL="0" indent="0">
              <a:buFont typeface="Arial" charset="0"/>
              <a:buNone/>
            </a:pPr>
            <a:r>
              <a:rPr lang="fr-CA" baseline="0" dirty="0" smtClean="0"/>
              <a:t>M. &amp; al:</a:t>
            </a:r>
          </a:p>
          <a:p>
            <a:pPr marL="171450" indent="-171450">
              <a:buFont typeface="Arial" charset="0"/>
              <a:buChar char="•"/>
            </a:pPr>
            <a:r>
              <a:rPr lang="fr-CA" baseline="0" dirty="0" smtClean="0"/>
              <a:t>Étude d’observation de sous-types descriptive</a:t>
            </a:r>
          </a:p>
          <a:p>
            <a:pPr marL="171450" indent="-171450">
              <a:buFont typeface="Arial" charset="0"/>
              <a:buChar char="•"/>
            </a:pPr>
            <a:r>
              <a:rPr lang="fr-CA" baseline="0" dirty="0" smtClean="0"/>
              <a:t>Les résultats de diminutions de volume des MI ainsi que la diminution de circonférence sont fournis ainsi que la valeur p mais aucune intervalle de confiance n’est fournie</a:t>
            </a:r>
          </a:p>
          <a:p>
            <a:pPr marL="171450" indent="-171450">
              <a:buFont typeface="Arial" charset="0"/>
              <a:buChar char="•"/>
            </a:pPr>
            <a:r>
              <a:rPr lang="fr-CA" baseline="0" dirty="0" smtClean="0"/>
              <a:t>à 6 semaines, 32.7ml de diminution avec un résultat toujours statistiquement significatif. Pour la circonférence, la diminution était de 4.4mm, significative encore</a:t>
            </a:r>
          </a:p>
          <a:p>
            <a:pPr marL="171450" indent="-171450">
              <a:buFont typeface="Arial" charset="0"/>
              <a:buChar char="•"/>
            </a:pPr>
            <a:r>
              <a:rPr lang="fr-CA" baseline="0" dirty="0" smtClean="0"/>
              <a:t>Diminution de 2.6 points sur l’échelle visuelle analogue sur 10 point p/r à l’impression de lourdeur du membre. Au départ, les gens étaient aux alentours de 6/10 et à la fin de l’étude les gens étaient aux alentours de 3.6/10</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CA" baseline="0" dirty="0" smtClean="0"/>
              <a:t>Résultats a 2 semaines </a:t>
            </a:r>
            <a:r>
              <a:rPr lang="fr-FR" sz="1200" dirty="0" smtClean="0"/>
              <a:t>26.3ml (p&lt;0.001) / 3.2mm (p&lt;0.001)</a:t>
            </a:r>
            <a:r>
              <a:rPr lang="fr-FR" sz="1200" baseline="0" dirty="0" smtClean="0"/>
              <a:t> / 2.2/10</a:t>
            </a:r>
            <a:endParaRPr lang="fr-FR" sz="1200" dirty="0" smtClean="0"/>
          </a:p>
          <a:p>
            <a:pPr marL="171450" indent="-171450">
              <a:buFont typeface="Arial" charset="0"/>
              <a:buChar char="•"/>
            </a:pPr>
            <a:endParaRPr lang="fr-CA" baseline="0" dirty="0" smtClean="0"/>
          </a:p>
          <a:p>
            <a:pPr marL="0" indent="0">
              <a:buFont typeface="Arial" charset="0"/>
              <a:buNone/>
            </a:pPr>
            <a:endParaRPr lang="fr-CA" baseline="0" dirty="0" smtClean="0"/>
          </a:p>
          <a:p>
            <a:pPr marL="0" indent="0">
              <a:buFont typeface="Arial" charset="0"/>
              <a:buNone/>
            </a:pPr>
            <a:endParaRPr lang="fr-CA" baseline="0" dirty="0" smtClean="0"/>
          </a:p>
          <a:p>
            <a:pPr marL="171450" indent="-171450">
              <a:buFont typeface="Arial" charset="0"/>
              <a:buChar char="•"/>
            </a:pPr>
            <a:endParaRPr lang="fr-CA" baseline="0" dirty="0" smtClean="0"/>
          </a:p>
          <a:p>
            <a:pPr marL="171450" indent="-171450">
              <a:buFont typeface="Arial" charset="0"/>
              <a:buChar char="•"/>
            </a:pPr>
            <a:endParaRPr lang="fr-CA" baseline="0" dirty="0" smtClean="0"/>
          </a:p>
          <a:p>
            <a:endParaRPr lang="fr-CA" baseline="0" dirty="0" smtClean="0"/>
          </a:p>
          <a:p>
            <a:endParaRPr lang="fr-CA" baseline="0" dirty="0" smtClean="0"/>
          </a:p>
          <a:p>
            <a:endParaRPr lang="fr-FR" dirty="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14</a:t>
            </a:fld>
            <a:endParaRPr lang="fr-FR"/>
          </a:p>
        </p:txBody>
      </p:sp>
    </p:spTree>
    <p:extLst>
      <p:ext uri="{BB962C8B-B14F-4D97-AF65-F5344CB8AC3E}">
        <p14:creationId xmlns:p14="http://schemas.microsoft.com/office/powerpoint/2010/main" val="2113699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Premièrement, l’étude est de faible qualité car il s’agit d’une étude purement observationnelle sans aucun groupe contrôle. On a simplement suivi des patients et leur a donné un questionnaire à la fin.</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De plus, le fait que l’issue soit subjective est une faiblesse car il n’y a pas </a:t>
            </a:r>
            <a:r>
              <a:rPr lang="fr-FR" baseline="0" dirty="0" err="1" smtClean="0"/>
              <a:t>vrm</a:t>
            </a:r>
            <a:r>
              <a:rPr lang="fr-FR" baseline="0" dirty="0" smtClean="0"/>
              <a:t> de moyen de quantifier objectivement les valeurs obtenues.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Et on ne peut pas passer sous le silence le fait que c’est encore une fois commandité par </a:t>
            </a:r>
            <a:r>
              <a:rPr lang="fr-FR" baseline="0" dirty="0" err="1" smtClean="0"/>
              <a:t>Boerhinger</a:t>
            </a:r>
            <a:endParaRPr lang="fr-FR" baseline="0" dirty="0" smtClean="0"/>
          </a:p>
          <a:p>
            <a:endParaRPr lang="fr-FR" dirty="0" smtClean="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15</a:t>
            </a:fld>
            <a:endParaRPr lang="fr-FR"/>
          </a:p>
        </p:txBody>
      </p:sp>
    </p:spTree>
    <p:extLst>
      <p:ext uri="{BB962C8B-B14F-4D97-AF65-F5344CB8AC3E}">
        <p14:creationId xmlns:p14="http://schemas.microsoft.com/office/powerpoint/2010/main" val="1733959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charset="0"/>
              <a:buNone/>
            </a:pPr>
            <a:r>
              <a:rPr lang="fr-CA" baseline="0" dirty="0" smtClean="0"/>
              <a:t>L’étude suivante, de </a:t>
            </a:r>
            <a:r>
              <a:rPr lang="fr-CA" baseline="0" dirty="0" err="1" smtClean="0"/>
              <a:t>Kalus</a:t>
            </a:r>
            <a:r>
              <a:rPr lang="fr-CA" baseline="0" dirty="0" smtClean="0"/>
              <a:t> publié en 2004 dans </a:t>
            </a:r>
            <a:r>
              <a:rPr lang="fr-CA" baseline="0" dirty="0" err="1" smtClean="0"/>
              <a:t>Drugs</a:t>
            </a:r>
            <a:r>
              <a:rPr lang="fr-CA" baseline="0" dirty="0" smtClean="0"/>
              <a:t> R&amp;D, est un ECR-croisé dans lequel 71 patients on été suivis sur 16 semaines. Ils ont mesuré le débit sanguin </a:t>
            </a:r>
            <a:r>
              <a:rPr lang="fr-CA" baseline="0" dirty="0" err="1" smtClean="0"/>
              <a:t>microvasculaire</a:t>
            </a:r>
            <a:r>
              <a:rPr lang="fr-CA" baseline="0" dirty="0" smtClean="0"/>
              <a:t> a/n cutané ainsi que la pression en oxygène transcutané. Après 6 semaines, on a noté une amélioration du débit sanguin </a:t>
            </a:r>
            <a:r>
              <a:rPr lang="fr-CA" baseline="0" dirty="0" err="1" smtClean="0"/>
              <a:t>microvasculaire</a:t>
            </a:r>
            <a:r>
              <a:rPr lang="fr-CA" baseline="0" dirty="0" smtClean="0"/>
              <a:t>. De plus, la pression en oxygène fut elle aussi améliorée.</a:t>
            </a:r>
          </a:p>
          <a:p>
            <a:endParaRPr lang="fr-FR" dirty="0" smtClean="0"/>
          </a:p>
          <a:p>
            <a:r>
              <a:rPr lang="fr-FR" i="1" dirty="0" smtClean="0"/>
              <a:t>Ka &amp; al.:</a:t>
            </a:r>
          </a:p>
          <a:p>
            <a:pPr marL="171450" indent="-171450">
              <a:buFont typeface="Arial" charset="0"/>
              <a:buChar char="•"/>
            </a:pPr>
            <a:r>
              <a:rPr lang="fr-FR" i="1" dirty="0" smtClean="0"/>
              <a:t>Randomisé,</a:t>
            </a:r>
            <a:r>
              <a:rPr lang="fr-FR" i="1" baseline="0" dirty="0" smtClean="0"/>
              <a:t> double insu, croisé</a:t>
            </a:r>
          </a:p>
          <a:p>
            <a:pPr marL="171450" indent="-171450">
              <a:buFont typeface="Arial" charset="0"/>
              <a:buChar char="•"/>
            </a:pPr>
            <a:r>
              <a:rPr lang="fr-FR" i="1" baseline="0" dirty="0" smtClean="0"/>
              <a:t>Stade CVI 1 et 2</a:t>
            </a:r>
          </a:p>
          <a:p>
            <a:pPr marL="171450" indent="-171450">
              <a:buFont typeface="Arial" charset="0"/>
              <a:buChar char="•"/>
            </a:pPr>
            <a:r>
              <a:rPr lang="fr-FR" i="1" dirty="0" smtClean="0"/>
              <a:t>Groupe 1: 36 patients</a:t>
            </a:r>
            <a:r>
              <a:rPr lang="fr-FR" i="1" baseline="0" dirty="0" smtClean="0"/>
              <a:t> </a:t>
            </a:r>
            <a:r>
              <a:rPr lang="fr-FR" i="1" baseline="0" dirty="0" smtClean="0">
                <a:sym typeface="Wingdings"/>
              </a:rPr>
              <a:t> </a:t>
            </a:r>
            <a:r>
              <a:rPr lang="fr-FR" i="1" dirty="0" smtClean="0"/>
              <a:t>360mg pour 6</a:t>
            </a:r>
            <a:r>
              <a:rPr lang="fr-FR" i="1" baseline="0" dirty="0" smtClean="0"/>
              <a:t> semaines suivi de 4 semaines de </a:t>
            </a:r>
            <a:r>
              <a:rPr lang="fr-FR" i="1" baseline="0" dirty="0" err="1" smtClean="0"/>
              <a:t>washout</a:t>
            </a:r>
            <a:r>
              <a:rPr lang="fr-FR" i="1" baseline="0" dirty="0" smtClean="0"/>
              <a:t> et 6 semaines de placebo</a:t>
            </a:r>
          </a:p>
          <a:p>
            <a:pPr marL="171450" indent="-171450">
              <a:buFont typeface="Arial" charset="0"/>
              <a:buChar char="•"/>
            </a:pPr>
            <a:r>
              <a:rPr lang="fr-FR" i="1" baseline="0" dirty="0" smtClean="0"/>
              <a:t>Groupe 2: 35 patients </a:t>
            </a:r>
            <a:r>
              <a:rPr lang="fr-FR" i="1" baseline="0" dirty="0" smtClean="0">
                <a:sym typeface="Wingdings"/>
              </a:rPr>
              <a:t> placebo suivi de </a:t>
            </a:r>
            <a:r>
              <a:rPr lang="fr-FR" i="1" baseline="0" dirty="0" err="1" smtClean="0">
                <a:sym typeface="Wingdings"/>
              </a:rPr>
              <a:t>washout</a:t>
            </a:r>
            <a:r>
              <a:rPr lang="fr-FR" i="1" baseline="0" dirty="0" smtClean="0">
                <a:sym typeface="Wingdings"/>
              </a:rPr>
              <a:t> puis 360mg</a:t>
            </a:r>
          </a:p>
          <a:p>
            <a:pPr marL="171450" indent="-171450">
              <a:buFont typeface="Arial" charset="0"/>
              <a:buChar char="•"/>
            </a:pPr>
            <a:r>
              <a:rPr lang="fr-FR" i="1" baseline="0" dirty="0" smtClean="0">
                <a:sym typeface="Wingdings"/>
              </a:rPr>
              <a:t>Utilisation d’une nouvelle technique de mesure au laser provenant d’Allemagne: laser qui mesure le débit sanguin</a:t>
            </a:r>
          </a:p>
          <a:p>
            <a:pPr marL="171450" indent="-171450">
              <a:buFont typeface="Arial" charset="0"/>
              <a:buChar char="•"/>
            </a:pPr>
            <a:endParaRPr lang="fr-FR" baseline="0" dirty="0" smtClean="0">
              <a:sym typeface="Wingdings"/>
            </a:endParaRPr>
          </a:p>
          <a:p>
            <a:pPr marL="171450" indent="-171450">
              <a:buFont typeface="Arial" charset="0"/>
              <a:buChar char="•"/>
            </a:pPr>
            <a:endParaRPr lang="fr-FR" baseline="0" dirty="0" smtClean="0"/>
          </a:p>
          <a:p>
            <a:pPr marL="171450" indent="-171450">
              <a:buFont typeface="Arial" charset="0"/>
              <a:buChar char="•"/>
            </a:pPr>
            <a:endParaRPr lang="fr-FR" dirty="0" smtClean="0"/>
          </a:p>
          <a:p>
            <a:r>
              <a:rPr lang="fr-FR" dirty="0" smtClean="0"/>
              <a:t>Er et al:</a:t>
            </a:r>
          </a:p>
          <a:p>
            <a:pPr marL="171450" indent="-171450">
              <a:buFont typeface="Arial" charset="0"/>
              <a:buChar char="•"/>
            </a:pPr>
            <a:r>
              <a:rPr lang="fr-FR" dirty="0" smtClean="0"/>
              <a:t>2 groupes:</a:t>
            </a:r>
            <a:r>
              <a:rPr lang="fr-FR" baseline="0" dirty="0" smtClean="0"/>
              <a:t> un contrôle et un </a:t>
            </a:r>
            <a:r>
              <a:rPr lang="fr-FR" baseline="0" dirty="0" err="1" smtClean="0"/>
              <a:t>antistax</a:t>
            </a:r>
            <a:endParaRPr lang="fr-FR" baseline="0" dirty="0" smtClean="0"/>
          </a:p>
          <a:p>
            <a:pPr marL="171450" indent="-171450">
              <a:buFont typeface="Arial" charset="0"/>
              <a:buChar char="•"/>
            </a:pPr>
            <a:r>
              <a:rPr lang="fr-FR" baseline="0" dirty="0" smtClean="0"/>
              <a:t>Calculer pour une puissance de 90%</a:t>
            </a:r>
          </a:p>
          <a:p>
            <a:pPr marL="171450" indent="-171450">
              <a:buFont typeface="Arial" charset="0"/>
              <a:buChar char="•"/>
            </a:pPr>
            <a:r>
              <a:rPr lang="fr-FR" baseline="0" dirty="0" smtClean="0"/>
              <a:t>20g = 20ml d’eau, ce qui signifie un diminution de 10% de l’œdème avec un résultat statistiquement significatif, on va se concentrer sur l’issue principale mais cliniquement il y a avait aussi une diminution des symptômes rapportés par le patient dont la lourdeur des jambes, la douleur qui était statistiquement significative</a:t>
            </a:r>
            <a:endParaRPr lang="fr-FR" dirty="0" smtClean="0"/>
          </a:p>
          <a:p>
            <a:pPr marL="171450" indent="-171450">
              <a:buFont typeface="Arial" charset="0"/>
              <a:buChar char="•"/>
            </a:pPr>
            <a:r>
              <a:rPr lang="fr-FR" dirty="0" smtClean="0"/>
              <a:t>Validité </a:t>
            </a:r>
            <a:r>
              <a:rPr lang="fr-FR" dirty="0" err="1" smtClean="0"/>
              <a:t>ext</a:t>
            </a:r>
            <a:r>
              <a:rPr lang="fr-FR" dirty="0" smtClean="0"/>
              <a:t>: on peut généraliser les</a:t>
            </a:r>
            <a:r>
              <a:rPr lang="fr-FR" baseline="0" dirty="0" smtClean="0"/>
              <a:t> résultats de l’étude à une population Nord américaine, plus de femmes que d’hommes dans l’étude comme dans la vraie vie, les critères d’inclusion et d’exclusion n’était pas trop strictes et entièrement justifiés</a:t>
            </a:r>
            <a:r>
              <a:rPr lang="mr-IN" baseline="0" dirty="0" smtClean="0"/>
              <a:t>…</a:t>
            </a:r>
            <a:r>
              <a:rPr lang="fr-CA" baseline="0" dirty="0" smtClean="0"/>
              <a:t>sans tous les nommer ils ont exclu toutes les autres causes d’OMI (</a:t>
            </a:r>
            <a:r>
              <a:rPr lang="fr-CA" baseline="0" dirty="0" err="1" smtClean="0"/>
              <a:t>insuff</a:t>
            </a:r>
            <a:r>
              <a:rPr lang="fr-CA" baseline="0" dirty="0" smtClean="0"/>
              <a:t> cardiaque, TPP) ainsi que les usages d’autre agents pour diminuer l’œdème dans les dernières semaines (</a:t>
            </a:r>
            <a:r>
              <a:rPr lang="fr-CA" baseline="0" dirty="0" err="1" smtClean="0"/>
              <a:t>lasix</a:t>
            </a:r>
            <a:r>
              <a:rPr lang="fr-CA" baseline="0" dirty="0" smtClean="0"/>
              <a:t>, bas de compression, </a:t>
            </a:r>
            <a:r>
              <a:rPr lang="fr-CA" baseline="0" dirty="0" err="1" smtClean="0"/>
              <a:t>etc</a:t>
            </a:r>
            <a:r>
              <a:rPr lang="fr-CA" baseline="0" dirty="0" smtClean="0"/>
              <a:t>)</a:t>
            </a:r>
          </a:p>
          <a:p>
            <a:pPr marL="0" indent="0">
              <a:buFont typeface="Arial" charset="0"/>
              <a:buNone/>
            </a:pPr>
            <a:endParaRPr lang="fr-CA" baseline="0" dirty="0" smtClean="0"/>
          </a:p>
          <a:p>
            <a:pPr marL="0" indent="0">
              <a:buFont typeface="Arial" charset="0"/>
              <a:buNone/>
            </a:pPr>
            <a:r>
              <a:rPr lang="fr-CA" baseline="0" dirty="0" smtClean="0"/>
              <a:t>M. &amp; al:</a:t>
            </a:r>
          </a:p>
          <a:p>
            <a:pPr marL="171450" indent="-171450">
              <a:buFont typeface="Arial" charset="0"/>
              <a:buChar char="•"/>
            </a:pPr>
            <a:r>
              <a:rPr lang="fr-CA" baseline="0" dirty="0" smtClean="0"/>
              <a:t>Étude d’observation de sous-type descriptive</a:t>
            </a:r>
          </a:p>
          <a:p>
            <a:pPr marL="171450" indent="-171450">
              <a:buFont typeface="Arial" charset="0"/>
              <a:buChar char="•"/>
            </a:pPr>
            <a:r>
              <a:rPr lang="fr-CA" baseline="0" dirty="0" smtClean="0"/>
              <a:t>Les résultats de diminutions de volume des MI ainsi que la diminution de circonférence sont fournis ainsi que la valeur p mais aucune intervalle de confiance n’est fournie</a:t>
            </a:r>
          </a:p>
          <a:p>
            <a:pPr marL="171450" indent="-171450">
              <a:buFont typeface="Arial" charset="0"/>
              <a:buChar char="•"/>
            </a:pPr>
            <a:r>
              <a:rPr lang="fr-CA" baseline="0" dirty="0" smtClean="0"/>
              <a:t>à 6 semaines, 32.7ml de diminution avec un résultat toujours statistiquement significatif. Pour la circonférence, la diminution était de 4.4mm, significatif encore</a:t>
            </a:r>
          </a:p>
          <a:p>
            <a:pPr marL="171450" indent="-171450">
              <a:buFont typeface="Arial" charset="0"/>
              <a:buChar char="•"/>
            </a:pPr>
            <a:r>
              <a:rPr lang="fr-CA" baseline="0" dirty="0" smtClean="0"/>
              <a:t>Diminution de 2.6 points sur l’échelle visuelle analogue sur 10 point p/r à l’impression de lourdeur du membre. Au départ, les gens étaient aux alentours de 6/10 et à la fin de l’étude les gens étaient aux alentours de 3.6/10</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CA" baseline="0" dirty="0" smtClean="0"/>
              <a:t>Résultats à 2 semaines </a:t>
            </a:r>
            <a:r>
              <a:rPr lang="fr-FR" sz="1200" dirty="0" smtClean="0"/>
              <a:t>26.3ml (p&lt;0.001) / 3.2mm (p&lt;0.001)</a:t>
            </a:r>
            <a:r>
              <a:rPr lang="fr-FR" sz="1200" baseline="0" dirty="0" smtClean="0"/>
              <a:t> / 2.2/10</a:t>
            </a:r>
            <a:endParaRPr lang="fr-FR" sz="1200" dirty="0" smtClean="0"/>
          </a:p>
          <a:p>
            <a:pPr marL="171450" indent="-171450">
              <a:buFont typeface="Arial" charset="0"/>
              <a:buChar char="•"/>
            </a:pPr>
            <a:endParaRPr lang="fr-CA" baseline="0" dirty="0" smtClean="0"/>
          </a:p>
          <a:p>
            <a:pPr marL="0" indent="0">
              <a:buFont typeface="Arial" charset="0"/>
              <a:buNone/>
            </a:pPr>
            <a:endParaRPr lang="fr-CA" baseline="0" dirty="0" smtClean="0"/>
          </a:p>
          <a:p>
            <a:pPr marL="0" indent="0">
              <a:buFont typeface="Arial" charset="0"/>
              <a:buNone/>
            </a:pPr>
            <a:endParaRPr lang="fr-CA" baseline="0" dirty="0" smtClean="0"/>
          </a:p>
          <a:p>
            <a:pPr marL="171450" indent="-171450">
              <a:buFont typeface="Arial" charset="0"/>
              <a:buChar char="•"/>
            </a:pPr>
            <a:endParaRPr lang="fr-CA" baseline="0" dirty="0" smtClean="0"/>
          </a:p>
          <a:p>
            <a:pPr marL="171450" indent="-171450">
              <a:buFont typeface="Arial" charset="0"/>
              <a:buChar char="•"/>
            </a:pPr>
            <a:endParaRPr lang="fr-CA" baseline="0" dirty="0" smtClean="0"/>
          </a:p>
          <a:p>
            <a:endParaRPr lang="fr-CA" baseline="0" dirty="0" smtClean="0"/>
          </a:p>
          <a:p>
            <a:endParaRPr lang="fr-CA" baseline="0" dirty="0" smtClean="0"/>
          </a:p>
          <a:p>
            <a:endParaRPr lang="fr-FR" dirty="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16</a:t>
            </a:fld>
            <a:endParaRPr lang="fr-FR"/>
          </a:p>
        </p:txBody>
      </p:sp>
    </p:spTree>
    <p:extLst>
      <p:ext uri="{BB962C8B-B14F-4D97-AF65-F5344CB8AC3E}">
        <p14:creationId xmlns:p14="http://schemas.microsoft.com/office/powerpoint/2010/main" val="99021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Dans cet étude, ce qui est </a:t>
            </a:r>
            <a:r>
              <a:rPr lang="fr-FR" baseline="0" dirty="0" err="1" smtClean="0"/>
              <a:t>problèmatique</a:t>
            </a:r>
            <a:r>
              <a:rPr lang="fr-FR" baseline="0" dirty="0" smtClean="0"/>
              <a:t> c’était l’issus. Cette notion d’amélioration de pression est difficile à interpréter et non comparable avec les autres études. De plus cliniquement, il est difficile de savoir s’il y a un impact.</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Cependant, ce qui est intéressant dans cet étude c’est qui s’agit d’une étude randomisée à double aveugle. Le nombre de participant était peu élevé il faut le reconnaitre mais il n’y a eu aucune perte au suivi ce qui minimise les biais de </a:t>
            </a:r>
            <a:r>
              <a:rPr lang="fr-FR" baseline="0" dirty="0" err="1" smtClean="0"/>
              <a:t>séletion</a:t>
            </a:r>
            <a:r>
              <a:rPr lang="fr-FR"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17</a:t>
            </a:fld>
            <a:endParaRPr lang="fr-FR"/>
          </a:p>
        </p:txBody>
      </p:sp>
    </p:spTree>
    <p:extLst>
      <p:ext uri="{BB962C8B-B14F-4D97-AF65-F5344CB8AC3E}">
        <p14:creationId xmlns:p14="http://schemas.microsoft.com/office/powerpoint/2010/main" val="126456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charset="0"/>
              <a:buChar char="•"/>
            </a:pPr>
            <a:r>
              <a:rPr lang="fr-FR" baseline="0" dirty="0" smtClean="0">
                <a:sym typeface="Wingdings"/>
              </a:rPr>
              <a:t>La quatrième étude est de Monsieur parue en 2006 dans Praxis. Il s’agit d’une petite étude observationnelle de 39 patients sur 6 semaines où on a étudié les 3 mêmes issues que la première issue et où on a obtenu des résultats similaires à la première étude et encore une fois statistiquement significatif.</a:t>
            </a:r>
          </a:p>
          <a:p>
            <a:pPr marL="628650" lvl="1" indent="-171450">
              <a:buFont typeface="Arial" charset="0"/>
              <a:buChar char="•"/>
            </a:pPr>
            <a:endParaRPr lang="fr-FR" baseline="0" dirty="0" smtClean="0">
              <a:sym typeface="Wingdings"/>
            </a:endParaRPr>
          </a:p>
          <a:p>
            <a:pPr marL="171450" indent="-171450">
              <a:buFont typeface="Arial" charset="0"/>
              <a:buChar char="•"/>
            </a:pPr>
            <a:endParaRPr lang="fr-FR" baseline="0" dirty="0" smtClean="0"/>
          </a:p>
          <a:p>
            <a:r>
              <a:rPr lang="fr-FR" dirty="0" smtClean="0"/>
              <a:t>Er et al:</a:t>
            </a:r>
          </a:p>
          <a:p>
            <a:pPr marL="171450" indent="-171450">
              <a:buFont typeface="Arial" charset="0"/>
              <a:buChar char="•"/>
            </a:pPr>
            <a:r>
              <a:rPr lang="fr-FR" dirty="0" smtClean="0"/>
              <a:t>2 groupes:</a:t>
            </a:r>
            <a:r>
              <a:rPr lang="fr-FR" baseline="0" dirty="0" smtClean="0"/>
              <a:t> un contrôle et un </a:t>
            </a:r>
            <a:r>
              <a:rPr lang="fr-FR" baseline="0" dirty="0" err="1" smtClean="0"/>
              <a:t>antistax</a:t>
            </a:r>
            <a:endParaRPr lang="fr-FR" baseline="0" dirty="0" smtClean="0"/>
          </a:p>
          <a:p>
            <a:pPr marL="171450" indent="-171450">
              <a:buFont typeface="Arial" charset="0"/>
              <a:buChar char="•"/>
            </a:pPr>
            <a:r>
              <a:rPr lang="fr-FR" baseline="0" dirty="0" smtClean="0"/>
              <a:t>Calculer pour une puissance de 90%</a:t>
            </a:r>
          </a:p>
          <a:p>
            <a:pPr marL="171450" indent="-171450">
              <a:buFont typeface="Arial" charset="0"/>
              <a:buChar char="•"/>
            </a:pPr>
            <a:r>
              <a:rPr lang="fr-FR" baseline="0" dirty="0" smtClean="0"/>
              <a:t>20g = 20ml d’eau, ce qui signifie un diminution de 10% de l’œdème avec un résultat statistiquement significatif, on va se concentrer sur l’issue principale mais cliniquement il y a avait aussi une diminution des symptômes rapportés par le patient dont la lourdeur des jambes, la douleur qui était statistiquement significative</a:t>
            </a:r>
            <a:endParaRPr lang="fr-FR" dirty="0" smtClean="0"/>
          </a:p>
          <a:p>
            <a:pPr marL="171450" indent="-171450">
              <a:buFont typeface="Arial" charset="0"/>
              <a:buChar char="•"/>
            </a:pPr>
            <a:r>
              <a:rPr lang="fr-FR" dirty="0" smtClean="0"/>
              <a:t>Validité </a:t>
            </a:r>
            <a:r>
              <a:rPr lang="fr-FR" dirty="0" err="1" smtClean="0"/>
              <a:t>ext</a:t>
            </a:r>
            <a:r>
              <a:rPr lang="fr-FR" dirty="0" smtClean="0"/>
              <a:t>: on peut généraliser les</a:t>
            </a:r>
            <a:r>
              <a:rPr lang="fr-FR" baseline="0" dirty="0" smtClean="0"/>
              <a:t> résultats de l’étude à une population Nord américaine, plus de femmes que d’hommes dans l’étude comme dans la vraie vie, les critères d’inclusion et d’exclusion n’étaient pas trop strictes et entièrement justifiés</a:t>
            </a:r>
            <a:r>
              <a:rPr lang="mr-IN" baseline="0" dirty="0" smtClean="0"/>
              <a:t>…</a:t>
            </a:r>
            <a:r>
              <a:rPr lang="fr-CA" baseline="0" dirty="0" smtClean="0"/>
              <a:t>sans tous les nommer ils ont exclu toutes les autres causes d’OMI (</a:t>
            </a:r>
            <a:r>
              <a:rPr lang="fr-CA" baseline="0" dirty="0" err="1" smtClean="0"/>
              <a:t>insuff</a:t>
            </a:r>
            <a:r>
              <a:rPr lang="fr-CA" baseline="0" dirty="0" smtClean="0"/>
              <a:t> cardiaque, TPP) ainsi que les usages d’autres agents pour diminuer l’œdème dans les dernières semaines (</a:t>
            </a:r>
            <a:r>
              <a:rPr lang="fr-CA" baseline="0" dirty="0" err="1" smtClean="0"/>
              <a:t>lasix</a:t>
            </a:r>
            <a:r>
              <a:rPr lang="fr-CA" baseline="0" dirty="0" smtClean="0"/>
              <a:t>, bas de compression, </a:t>
            </a:r>
            <a:r>
              <a:rPr lang="fr-CA" baseline="0" dirty="0" err="1" smtClean="0"/>
              <a:t>etc</a:t>
            </a:r>
            <a:r>
              <a:rPr lang="fr-CA" baseline="0" dirty="0" smtClean="0"/>
              <a:t>)</a:t>
            </a:r>
          </a:p>
          <a:p>
            <a:pPr marL="0" indent="0">
              <a:buFont typeface="Arial" charset="0"/>
              <a:buNone/>
            </a:pPr>
            <a:endParaRPr lang="fr-CA" baseline="0" dirty="0" smtClean="0"/>
          </a:p>
          <a:p>
            <a:pPr marL="0" indent="0">
              <a:buFont typeface="Arial" charset="0"/>
              <a:buNone/>
            </a:pPr>
            <a:r>
              <a:rPr lang="fr-CA" i="1" baseline="0" dirty="0" smtClean="0"/>
              <a:t>M. &amp; al:</a:t>
            </a:r>
          </a:p>
          <a:p>
            <a:pPr marL="171450" indent="-171450">
              <a:buFont typeface="Arial" charset="0"/>
              <a:buChar char="•"/>
            </a:pPr>
            <a:r>
              <a:rPr lang="fr-CA" i="1" baseline="0" dirty="0" smtClean="0"/>
              <a:t>Étude d’observation de sous-type </a:t>
            </a:r>
            <a:r>
              <a:rPr lang="fr-CA" i="1" baseline="0" dirty="0" err="1" smtClean="0"/>
              <a:t>sdescriptive</a:t>
            </a:r>
            <a:endParaRPr lang="fr-CA" i="1" baseline="0" dirty="0" smtClean="0"/>
          </a:p>
          <a:p>
            <a:pPr marL="171450" indent="-171450">
              <a:buFont typeface="Arial" charset="0"/>
              <a:buChar char="•"/>
            </a:pPr>
            <a:r>
              <a:rPr lang="fr-CA" i="1" baseline="0" dirty="0" smtClean="0"/>
              <a:t>Les résultats de diminution de volume des MI ainsi que la diminution de circonférence sont fournis ainsi que la valeur p mais aucune intervalle de confiance n’est fournie</a:t>
            </a:r>
          </a:p>
          <a:p>
            <a:pPr marL="171450" indent="-171450">
              <a:buFont typeface="Arial" charset="0"/>
              <a:buChar char="•"/>
            </a:pPr>
            <a:r>
              <a:rPr lang="fr-CA" i="1" baseline="0" dirty="0" smtClean="0"/>
              <a:t>à 6 semaines, 32.7ml de diminution avec un résultat toujours statistiquement significatif. Pour la circonférence, la diminution était de 4.4mm, significatif encore</a:t>
            </a:r>
          </a:p>
          <a:p>
            <a:pPr marL="171450" indent="-171450">
              <a:buFont typeface="Arial" charset="0"/>
              <a:buChar char="•"/>
            </a:pPr>
            <a:r>
              <a:rPr lang="fr-CA" i="1" baseline="0" dirty="0" smtClean="0"/>
              <a:t>Diminution de 2.6 points sur l’échelle visuelle analogue sur 10 point p/r à l’impression de lourdeur du membre. Au départ, les gens étaient aux alentours de 6/10 et à la fin de l’étude les gens étaient aux alentours de 3.6/10</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CA" i="1" baseline="0" dirty="0" smtClean="0"/>
              <a:t>Résultats à 2 semaines </a:t>
            </a:r>
            <a:r>
              <a:rPr lang="fr-FR" sz="1200" i="1" dirty="0" smtClean="0"/>
              <a:t>26.3ml (p&lt;0.001) / 3.2mm (p&lt;0.001)</a:t>
            </a:r>
            <a:r>
              <a:rPr lang="fr-FR" sz="1200" i="1" baseline="0" dirty="0" smtClean="0"/>
              <a:t> / 2.2/10</a:t>
            </a:r>
            <a:endParaRPr lang="fr-FR" sz="1200" i="1" dirty="0" smtClean="0"/>
          </a:p>
          <a:p>
            <a:pPr marL="171450" indent="-171450">
              <a:buFont typeface="Arial" charset="0"/>
              <a:buChar char="•"/>
            </a:pPr>
            <a:endParaRPr lang="fr-CA" baseline="0" dirty="0" smtClean="0"/>
          </a:p>
          <a:p>
            <a:pPr marL="0" indent="0">
              <a:buFont typeface="Arial" charset="0"/>
              <a:buNone/>
            </a:pPr>
            <a:endParaRPr lang="fr-CA" baseline="0" dirty="0" smtClean="0"/>
          </a:p>
          <a:p>
            <a:pPr marL="0" indent="0">
              <a:buFont typeface="Arial" charset="0"/>
              <a:buNone/>
            </a:pPr>
            <a:endParaRPr lang="fr-CA" baseline="0" dirty="0" smtClean="0"/>
          </a:p>
          <a:p>
            <a:pPr marL="171450" indent="-171450">
              <a:buFont typeface="Arial" charset="0"/>
              <a:buChar char="•"/>
            </a:pPr>
            <a:endParaRPr lang="fr-CA" baseline="0" dirty="0" smtClean="0"/>
          </a:p>
          <a:p>
            <a:pPr marL="171450" indent="-171450">
              <a:buFont typeface="Arial" charset="0"/>
              <a:buChar char="•"/>
            </a:pPr>
            <a:endParaRPr lang="fr-CA" baseline="0" dirty="0" smtClean="0"/>
          </a:p>
          <a:p>
            <a:endParaRPr lang="fr-CA" baseline="0" dirty="0" smtClean="0"/>
          </a:p>
          <a:p>
            <a:endParaRPr lang="fr-CA" baseline="0" dirty="0" smtClean="0"/>
          </a:p>
          <a:p>
            <a:endParaRPr lang="fr-FR" dirty="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18</a:t>
            </a:fld>
            <a:endParaRPr lang="fr-FR"/>
          </a:p>
        </p:txBody>
      </p:sp>
    </p:spTree>
    <p:extLst>
      <p:ext uri="{BB962C8B-B14F-4D97-AF65-F5344CB8AC3E}">
        <p14:creationId xmlns:p14="http://schemas.microsoft.com/office/powerpoint/2010/main" val="623011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Comme l’autre étude observationnelle qu’on vous a</a:t>
            </a:r>
            <a:r>
              <a:rPr lang="fr-FR" baseline="0" dirty="0" smtClean="0"/>
              <a:t> présentée, il n’y a pas de groupe contrôle, seulement 39 patients et en plus il y avait des erreurs « d’inattention » dans le texte, par exemple, dans l’introduction il parle de dose de comprimés de 160mg et dans la conclusions il mentionne qu'il s'agissait de comprimés de 180mg. </a:t>
            </a:r>
            <a:endParaRPr lang="fr-FR" dirty="0" smtClean="0"/>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déjà qu’il s’agit d’une étude peu complexe, on se serait attendu à ce que ce genre d’erreurs soit absentes</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19</a:t>
            </a:fld>
            <a:endParaRPr lang="fr-FR"/>
          </a:p>
        </p:txBody>
      </p:sp>
    </p:spTree>
    <p:extLst>
      <p:ext uri="{BB962C8B-B14F-4D97-AF65-F5344CB8AC3E}">
        <p14:creationId xmlns:p14="http://schemas.microsoft.com/office/powerpoint/2010/main" val="902307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2</a:t>
            </a:fld>
            <a:endParaRPr lang="fr-FR"/>
          </a:p>
        </p:txBody>
      </p:sp>
    </p:spTree>
    <p:extLst>
      <p:ext uri="{BB962C8B-B14F-4D97-AF65-F5344CB8AC3E}">
        <p14:creationId xmlns:p14="http://schemas.microsoft.com/office/powerpoint/2010/main" val="695853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charset="0"/>
              <a:buChar char="•"/>
            </a:pPr>
            <a:r>
              <a:rPr lang="fr-FR" baseline="0" dirty="0" smtClean="0">
                <a:sym typeface="Wingdings"/>
              </a:rPr>
              <a:t>La dernière étude, parue en 2011 dans </a:t>
            </a:r>
            <a:r>
              <a:rPr lang="fr-CA" i="1" dirty="0" err="1" smtClean="0"/>
              <a:t>European</a:t>
            </a:r>
            <a:r>
              <a:rPr lang="fr-CA" i="1" dirty="0" smtClean="0"/>
              <a:t> Journal of </a:t>
            </a:r>
            <a:r>
              <a:rPr lang="fr-CA" i="1" dirty="0" err="1" smtClean="0"/>
              <a:t>Vascular</a:t>
            </a:r>
            <a:r>
              <a:rPr lang="fr-CA" i="1" dirty="0" smtClean="0"/>
              <a:t> and </a:t>
            </a:r>
            <a:r>
              <a:rPr lang="fr-CA" i="1" dirty="0" err="1" smtClean="0"/>
              <a:t>Endovascular</a:t>
            </a:r>
            <a:r>
              <a:rPr lang="fr-CA" i="1" dirty="0" smtClean="0"/>
              <a:t> </a:t>
            </a:r>
            <a:r>
              <a:rPr lang="fr-CA" i="1" dirty="0" err="1" smtClean="0"/>
              <a:t>Surgery</a:t>
            </a:r>
            <a:r>
              <a:rPr lang="fr-CA" i="1" baseline="0" dirty="0" smtClean="0"/>
              <a:t> </a:t>
            </a:r>
            <a:r>
              <a:rPr lang="fr-CA" i="0" baseline="0" dirty="0" smtClean="0"/>
              <a:t>est un ECR où le nombre de participants est plus intéressant soit 248 patients sur 12 semaines, où l’issue mesurée est entièrement objective soit le changement de volume aux membres inférieurs. On note une diminution de 20g chez le groupe </a:t>
            </a:r>
            <a:r>
              <a:rPr lang="fr-CA" i="0" baseline="0" dirty="0" err="1" smtClean="0"/>
              <a:t>antistax</a:t>
            </a:r>
            <a:r>
              <a:rPr lang="fr-CA" i="0" baseline="0" dirty="0" smtClean="0"/>
              <a:t>, un résultat qui est encore une fois statistiquement significatif.</a:t>
            </a:r>
            <a:endParaRPr lang="fr-FR" baseline="0" dirty="0" smtClean="0">
              <a:sym typeface="Wingdings"/>
            </a:endParaRPr>
          </a:p>
          <a:p>
            <a:pPr marL="628650" lvl="1" indent="-171450">
              <a:buFont typeface="Arial" charset="0"/>
              <a:buChar char="•"/>
            </a:pPr>
            <a:endParaRPr lang="fr-FR" baseline="0" dirty="0" smtClean="0">
              <a:sym typeface="Wingdings"/>
            </a:endParaRPr>
          </a:p>
          <a:p>
            <a:pPr marL="171450" indent="-171450">
              <a:buFont typeface="Arial" charset="0"/>
              <a:buChar char="•"/>
            </a:pPr>
            <a:endParaRPr lang="fr-FR" baseline="0" dirty="0" smtClean="0"/>
          </a:p>
          <a:p>
            <a:r>
              <a:rPr lang="fr-FR" dirty="0" smtClean="0"/>
              <a:t>Er et al:</a:t>
            </a:r>
          </a:p>
          <a:p>
            <a:pPr marL="171450" indent="-171450">
              <a:buFont typeface="Arial" charset="0"/>
              <a:buChar char="•"/>
            </a:pPr>
            <a:r>
              <a:rPr lang="fr-FR" i="1" dirty="0" smtClean="0"/>
              <a:t>2 groupes:</a:t>
            </a:r>
            <a:r>
              <a:rPr lang="fr-FR" i="1" baseline="0" dirty="0" smtClean="0"/>
              <a:t> un contrôle et un </a:t>
            </a:r>
            <a:r>
              <a:rPr lang="fr-FR" i="1" baseline="0" dirty="0" err="1" smtClean="0"/>
              <a:t>antistax</a:t>
            </a:r>
            <a:endParaRPr lang="fr-FR" i="1" baseline="0" dirty="0" smtClean="0"/>
          </a:p>
          <a:p>
            <a:pPr marL="171450" indent="-171450">
              <a:buFont typeface="Arial" charset="0"/>
              <a:buChar char="•"/>
            </a:pPr>
            <a:r>
              <a:rPr lang="fr-FR" i="1" baseline="0" dirty="0" smtClean="0"/>
              <a:t>Calculer pour une puissance de 90%</a:t>
            </a:r>
          </a:p>
          <a:p>
            <a:pPr marL="171450" indent="-171450">
              <a:buFont typeface="Arial" charset="0"/>
              <a:buChar char="•"/>
            </a:pPr>
            <a:r>
              <a:rPr lang="fr-FR" i="1" baseline="0" dirty="0" smtClean="0"/>
              <a:t>20g = 20ml d’eau, ce qui signifie une diminution de 10% de l’œdème avec un résultat statistiquement significatif, on va se concentrer sur l’issue principale mais cliniquement il y a avait aussi une diminution des symptômes rapportés par le patient dont la lourdeur des jambes, la douleur qui était statistiquement significative</a:t>
            </a:r>
            <a:endParaRPr lang="fr-FR" i="1" dirty="0" smtClean="0"/>
          </a:p>
          <a:p>
            <a:pPr marL="171450" indent="-171450">
              <a:buFont typeface="Arial" charset="0"/>
              <a:buChar char="•"/>
            </a:pPr>
            <a:endParaRPr lang="fr-CA" baseline="0" dirty="0" smtClean="0"/>
          </a:p>
          <a:p>
            <a:pPr marL="0" indent="0">
              <a:buFont typeface="Arial" charset="0"/>
              <a:buNone/>
            </a:pPr>
            <a:endParaRPr lang="fr-CA" baseline="0" dirty="0" smtClean="0"/>
          </a:p>
          <a:p>
            <a:pPr marL="0" indent="0">
              <a:buFont typeface="Arial" charset="0"/>
              <a:buNone/>
            </a:pPr>
            <a:endParaRPr lang="fr-CA" baseline="0" dirty="0" smtClean="0"/>
          </a:p>
          <a:p>
            <a:pPr marL="171450" indent="-171450">
              <a:buFont typeface="Arial" charset="0"/>
              <a:buChar char="•"/>
            </a:pPr>
            <a:endParaRPr lang="fr-CA" baseline="0" dirty="0" smtClean="0"/>
          </a:p>
          <a:p>
            <a:pPr marL="171450" indent="-171450">
              <a:buFont typeface="Arial" charset="0"/>
              <a:buChar char="•"/>
            </a:pPr>
            <a:endParaRPr lang="fr-CA" baseline="0" dirty="0" smtClean="0"/>
          </a:p>
          <a:p>
            <a:endParaRPr lang="fr-CA" baseline="0" dirty="0" smtClean="0"/>
          </a:p>
          <a:p>
            <a:endParaRPr lang="fr-CA" baseline="0" dirty="0" smtClean="0"/>
          </a:p>
          <a:p>
            <a:endParaRPr lang="fr-FR" dirty="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20</a:t>
            </a:fld>
            <a:endParaRPr lang="fr-FR"/>
          </a:p>
        </p:txBody>
      </p:sp>
    </p:spTree>
    <p:extLst>
      <p:ext uri="{BB962C8B-B14F-4D97-AF65-F5344CB8AC3E}">
        <p14:creationId xmlns:p14="http://schemas.microsoft.com/office/powerpoint/2010/main" val="1839110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On juge cette étude</a:t>
            </a:r>
            <a:r>
              <a:rPr lang="fr-FR" baseline="0" dirty="0" smtClean="0"/>
              <a:t> de bonne qualité car c’est un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baseline="0" dirty="0" smtClean="0"/>
              <a:t>ECR à double aveugle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baseline="0" dirty="0" smtClean="0"/>
              <a:t>Issue objective et </a:t>
            </a:r>
            <a:r>
              <a:rPr lang="fr-FR" baseline="0" dirty="0" err="1" smtClean="0"/>
              <a:t>pré-établie</a:t>
            </a:r>
            <a:endParaRPr lang="fr-FR"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baseline="0" dirty="0" smtClean="0"/>
              <a:t>Ils ont fait à la fois une analyse par intention thérapeutique et per-protocole et dans les deux cas les résultats étaient favorables donc ça démontre une efficacité biologique du produit et une efficacité réelle chez les patients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fr-FR" baseline="0" dirty="0" smtClean="0"/>
              <a:t>Concernant la validité externe, les résultats sont généralisables à la population qu’on rencontre dans nos pratiques. les critères d’inclusion et d’exclusion n’étaient pas trop strictes et entièrement justifiés</a:t>
            </a:r>
            <a:r>
              <a:rPr lang="mr-IN" baseline="0" dirty="0" smtClean="0"/>
              <a:t>…</a:t>
            </a:r>
            <a:r>
              <a:rPr lang="fr-CA" baseline="0" dirty="0" smtClean="0"/>
              <a:t>sans tous les nommer ils ont exclu toutes les autres causes d’OMI (</a:t>
            </a:r>
            <a:r>
              <a:rPr lang="fr-CA" baseline="0" dirty="0" err="1" smtClean="0"/>
              <a:t>insuff</a:t>
            </a:r>
            <a:r>
              <a:rPr lang="fr-CA" baseline="0" dirty="0" smtClean="0"/>
              <a:t> cardiaque, TPP) ainsi que les usages d’autres agents pour diminuer l’œdème dans les dernières semaines (</a:t>
            </a:r>
            <a:r>
              <a:rPr lang="fr-CA" baseline="0" dirty="0" err="1" smtClean="0"/>
              <a:t>lasix</a:t>
            </a:r>
            <a:r>
              <a:rPr lang="fr-CA" baseline="0" dirty="0" smtClean="0"/>
              <a:t>, bas de compression, </a:t>
            </a:r>
            <a:r>
              <a:rPr lang="fr-CA" baseline="0" dirty="0" err="1" smtClean="0"/>
              <a:t>etc</a:t>
            </a:r>
            <a:r>
              <a:rPr lang="fr-CA" baseline="0" dirty="0" smtClean="0"/>
              <a:t>)</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fr-CA" baseline="0" dirty="0" smtClean="0"/>
              <a:t>Il est encore une fois important de noter que l’étude était elle aussi commanditée par </a:t>
            </a:r>
            <a:r>
              <a:rPr lang="fr-CA" baseline="0" dirty="0" err="1" smtClean="0"/>
              <a:t>Boerhinger</a:t>
            </a:r>
            <a:r>
              <a:rPr lang="fr-CA" baseline="0" dirty="0" smtClean="0"/>
              <a:t> et qu’en plus 2 auteurs étaient des employés de cette compagnie</a:t>
            </a:r>
          </a:p>
          <a:p>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21</a:t>
            </a:fld>
            <a:endParaRPr lang="fr-FR"/>
          </a:p>
        </p:txBody>
      </p:sp>
    </p:spTree>
    <p:extLst>
      <p:ext uri="{BB962C8B-B14F-4D97-AF65-F5344CB8AC3E}">
        <p14:creationId xmlns:p14="http://schemas.microsoft.com/office/powerpoint/2010/main" val="1043879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Donc,</a:t>
            </a:r>
            <a:r>
              <a:rPr lang="fr-CA" baseline="0" dirty="0" smtClean="0"/>
              <a:t> en résumé, on avait peu d’articles disponibles: même en ayant fouillé dans d’autres langues, dans plusieurs bases de données, même en fouillant les références des articles, au final, l’</a:t>
            </a:r>
            <a:r>
              <a:rPr lang="fr-CA" baseline="0" dirty="0" err="1" smtClean="0"/>
              <a:t>Antistax</a:t>
            </a:r>
            <a:r>
              <a:rPr lang="fr-CA" baseline="0" dirty="0" smtClean="0"/>
              <a:t> demeure un sujet peu étudié</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En plus, 4 articles sur 5 étaient financés en partie par la compagnie </a:t>
            </a:r>
            <a:r>
              <a:rPr lang="fr-CA" baseline="0" dirty="0" err="1" smtClean="0"/>
              <a:t>Boerhinger</a:t>
            </a:r>
            <a:r>
              <a:rPr lang="fr-CA" baseline="0" dirty="0" smtClean="0"/>
              <a:t> et 3 articles sur les 5 avec un nombre de participants restreint, soit en bas de 100</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Tel que mentionné dans le tableau, 2 articles n’avaient pas de groupe contrôle donc d’emblée considérés de faible qualité, 1 étude ECR-Croisé ce qui est bon mais dont l’issue est peu clinique mais plutôt physiologique et donc difficile à interpréter, 2 ECR avec un nombre de participants adéquat, et qui était bien structuré</a:t>
            </a:r>
          </a:p>
          <a:p>
            <a:endParaRPr lang="fr-CA" baseline="0" dirty="0" smtClean="0"/>
          </a:p>
          <a:p>
            <a:r>
              <a:rPr lang="fr-CA" baseline="0" dirty="0" smtClean="0"/>
              <a:t>Dans la majorité des études, on note une Rigueur dans la prise de mesures: comme l’utilisation d’outils précis et validés Comme quand on parlait de l’issue variation de volume, on utilisait des </a:t>
            </a:r>
            <a:r>
              <a:rPr lang="fr-CA" baseline="0" dirty="0" err="1" smtClean="0"/>
              <a:t>plethysmographes</a:t>
            </a:r>
            <a:r>
              <a:rPr lang="fr-CA" baseline="0" dirty="0" smtClean="0"/>
              <a:t> calibrés et standardisés</a:t>
            </a:r>
          </a:p>
          <a:p>
            <a:endParaRPr lang="fr-CA" baseline="0" dirty="0" smtClean="0"/>
          </a:p>
          <a:p>
            <a:r>
              <a:rPr lang="fr-CA" baseline="0" dirty="0" smtClean="0"/>
              <a:t>On a pu apprécier l'Effort des auteurs pour standardiser la collecte des mesures: même heure, cadre standardisé, temps de repos avant, température de pièce </a:t>
            </a:r>
            <a:r>
              <a:rPr lang="fr-CA" baseline="0" dirty="0" err="1" smtClean="0"/>
              <a:t>controlée</a:t>
            </a:r>
            <a:endParaRPr lang="fr-CA" baseline="0" dirty="0" smtClean="0"/>
          </a:p>
          <a:p>
            <a:endParaRPr lang="fr-CA"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fr-CA" dirty="0" smtClean="0"/>
              <a:t>Finalement, ce qui est intéressant dans les</a:t>
            </a:r>
            <a:r>
              <a:rPr lang="fr-CA" baseline="0" dirty="0" smtClean="0"/>
              <a:t> études analysées, </a:t>
            </a:r>
            <a:r>
              <a:rPr lang="fr-CA" dirty="0" smtClean="0"/>
              <a:t>c'est qu’il y avait</a:t>
            </a:r>
            <a:r>
              <a:rPr lang="fr-CA" baseline="0" dirty="0" smtClean="0"/>
              <a:t> un mélange entre des issues objectives et subjectives, l’issue objective corrélait avec l’amélioration des symptômes ce qui va dans le sens d’une efficacité globale du médicament</a:t>
            </a:r>
            <a:r>
              <a:rPr lang="fr-CA" dirty="0" smtClean="0"/>
              <a:t> </a:t>
            </a:r>
          </a:p>
          <a:p>
            <a:endParaRPr lang="fr-CA" baseline="0" dirty="0" smtClean="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22</a:t>
            </a:fld>
            <a:endParaRPr lang="fr-FR"/>
          </a:p>
        </p:txBody>
      </p:sp>
    </p:spTree>
    <p:extLst>
      <p:ext uri="{BB962C8B-B14F-4D97-AF65-F5344CB8AC3E}">
        <p14:creationId xmlns:p14="http://schemas.microsoft.com/office/powerpoint/2010/main" val="847398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Étant donné la qualité limitée des études disponibles on ne peut </a:t>
            </a:r>
            <a:r>
              <a:rPr lang="fr-CA" baseline="0" dirty="0" smtClean="0"/>
              <a:t>se prononcer de façon définitive sur l’efficacité de l’</a:t>
            </a:r>
            <a:r>
              <a:rPr lang="fr-CA" baseline="0" dirty="0" err="1" smtClean="0"/>
              <a:t>antistax</a:t>
            </a:r>
            <a:r>
              <a:rPr lang="fr-CA" baseline="0" dirty="0" smtClean="0"/>
              <a:t> mais, reste que nous avons 5 études qui vont dans le même sens et qui suggèrent une réponse favorable à notre produit</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Donc, suite à notre revue de la littérature, non on ne commencera pas à suggérer au patient d’utiliser ce produit, mais ça nous a permis d’avoir une ouverture p/r a un </a:t>
            </a:r>
            <a:r>
              <a:rPr lang="fr-CA" baseline="0" dirty="0" err="1" smtClean="0"/>
              <a:t>tx</a:t>
            </a:r>
            <a:r>
              <a:rPr lang="fr-CA" baseline="0" dirty="0" smtClean="0"/>
              <a:t> qui n’est pas conventionnel </a:t>
            </a:r>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on aurait besoin d’études avec + de participants, pas financées par la compagnie pharmaceutique et aussi de + longue durée</a:t>
            </a:r>
            <a:r>
              <a:rPr lang="mr-IN" baseline="0" dirty="0" smtClean="0"/>
              <a:t>…</a:t>
            </a:r>
            <a:r>
              <a:rPr lang="fr-CA" baseline="0" dirty="0" smtClean="0"/>
              <a:t> 12sem c’est pas suffisance quant à nous </a:t>
            </a:r>
            <a:r>
              <a:rPr lang="fr-CA" baseline="0" dirty="0" err="1" smtClean="0"/>
              <a:t>pr</a:t>
            </a:r>
            <a:r>
              <a:rPr lang="fr-CA" baseline="0" dirty="0" smtClean="0"/>
              <a:t> affirmer que le produit naturel est sécuritaire sur le plan hépatique et  rénale entre autres</a:t>
            </a:r>
            <a:r>
              <a:rPr lang="mr-IN" baseline="0" dirty="0" smtClean="0"/>
              <a:t>…</a:t>
            </a:r>
            <a:r>
              <a:rPr lang="fr-CA" baseline="0" dirty="0" smtClean="0"/>
              <a:t> donc il faut aller plus loin. </a:t>
            </a:r>
          </a:p>
          <a:p>
            <a:pPr marL="0" marR="0" indent="0" algn="l" defTabSz="914400" rtl="0" eaLnBrk="1" fontAlgn="auto" latinLnBrk="0" hangingPunct="1">
              <a:lnSpc>
                <a:spcPct val="100000"/>
              </a:lnSpc>
              <a:spcBef>
                <a:spcPts val="0"/>
              </a:spcBef>
              <a:spcAft>
                <a:spcPts val="0"/>
              </a:spcAft>
              <a:buClrTx/>
              <a:buSzTx/>
              <a:buFontTx/>
              <a:buNone/>
              <a:tabLst/>
              <a:defRPr/>
            </a:pPr>
            <a:endParaRPr lang="fr-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Actuellement en 2017, on a peu à offrir à nos pts mise à part des bas de compression qui sont mal tolérés, qui sont pas </a:t>
            </a:r>
            <a:r>
              <a:rPr lang="fr-CA" baseline="0" dirty="0" err="1" smtClean="0"/>
              <a:t>utlisés</a:t>
            </a:r>
            <a:r>
              <a:rPr lang="mr-IN" baseline="0" dirty="0" smtClean="0"/>
              <a:t>…</a:t>
            </a: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Donc on croit sans aucun doute à la nécessité d’aller faire des études de plus grandes envergures </a:t>
            </a:r>
            <a:r>
              <a:rPr lang="fr-CA" baseline="0" dirty="0" err="1" smtClean="0"/>
              <a:t>pr</a:t>
            </a:r>
            <a:r>
              <a:rPr lang="fr-CA" baseline="0" dirty="0" smtClean="0"/>
              <a:t> confirmer que cette petite capsule-là, au coût de 2$</a:t>
            </a:r>
            <a:r>
              <a:rPr lang="mr-IN" baseline="0" dirty="0" smtClean="0"/>
              <a:t>…</a:t>
            </a:r>
            <a:r>
              <a:rPr lang="fr-CA" baseline="0" dirty="0" smtClean="0"/>
              <a:t>qui serait si facile à utiliser </a:t>
            </a:r>
            <a:r>
              <a:rPr lang="fr-CA" baseline="0" dirty="0" err="1" smtClean="0"/>
              <a:t>pr</a:t>
            </a:r>
            <a:r>
              <a:rPr lang="fr-CA" baseline="0" dirty="0" smtClean="0"/>
              <a:t> le pt est efficace et sécuritaire</a:t>
            </a:r>
            <a:r>
              <a:rPr lang="mr-IN" baseline="0" dirty="0" smtClean="0"/>
              <a:t>…</a:t>
            </a:r>
            <a:endParaRPr lang="fr-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23</a:t>
            </a:fld>
            <a:endParaRPr lang="fr-FR"/>
          </a:p>
        </p:txBody>
      </p:sp>
    </p:spTree>
    <p:extLst>
      <p:ext uri="{BB962C8B-B14F-4D97-AF65-F5344CB8AC3E}">
        <p14:creationId xmlns:p14="http://schemas.microsoft.com/office/powerpoint/2010/main" val="721227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24</a:t>
            </a:fld>
            <a:endParaRPr lang="fr-FR"/>
          </a:p>
        </p:txBody>
      </p:sp>
    </p:spTree>
    <p:extLst>
      <p:ext uri="{BB962C8B-B14F-4D97-AF65-F5344CB8AC3E}">
        <p14:creationId xmlns:p14="http://schemas.microsoft.com/office/powerpoint/2010/main" val="1613600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25</a:t>
            </a:fld>
            <a:endParaRPr lang="fr-FR"/>
          </a:p>
        </p:txBody>
      </p:sp>
    </p:spTree>
    <p:extLst>
      <p:ext uri="{BB962C8B-B14F-4D97-AF65-F5344CB8AC3E}">
        <p14:creationId xmlns:p14="http://schemas.microsoft.com/office/powerpoint/2010/main" val="1364596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3</a:t>
            </a:fld>
            <a:endParaRPr lang="fr-FR"/>
          </a:p>
        </p:txBody>
      </p:sp>
    </p:spTree>
    <p:extLst>
      <p:ext uri="{BB962C8B-B14F-4D97-AF65-F5344CB8AC3E}">
        <p14:creationId xmlns:p14="http://schemas.microsoft.com/office/powerpoint/2010/main" val="442971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C’est ce qui nous amené</a:t>
            </a:r>
            <a:r>
              <a:rPr lang="fr-CA" dirty="0" smtClean="0">
                <a:solidFill>
                  <a:srgbClr val="FF0000"/>
                </a:solidFill>
              </a:rPr>
              <a:t> à </a:t>
            </a:r>
            <a:r>
              <a:rPr lang="fr-CA" dirty="0" smtClean="0"/>
              <a:t>nous poser</a:t>
            </a:r>
            <a:r>
              <a:rPr lang="fr-CA" baseline="0" dirty="0" smtClean="0"/>
              <a:t> la question suivante: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L’extrait de vigne rouge est-il un traitement efficace chez les patients atteints d’insuffisance veineuse chronique?</a:t>
            </a:r>
          </a:p>
          <a:p>
            <a:endParaRPr lang="fr-CA" dirty="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4</a:t>
            </a:fld>
            <a:endParaRPr lang="fr-FR"/>
          </a:p>
        </p:txBody>
      </p:sp>
    </p:spTree>
    <p:extLst>
      <p:ext uri="{BB962C8B-B14F-4D97-AF65-F5344CB8AC3E}">
        <p14:creationId xmlns:p14="http://schemas.microsoft.com/office/powerpoint/2010/main" val="1195630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Donc,</a:t>
            </a:r>
            <a:r>
              <a:rPr lang="fr-CA" baseline="0" dirty="0" smtClean="0"/>
              <a:t> on va juste passer rapidement le pico</a:t>
            </a:r>
          </a:p>
          <a:p>
            <a:endParaRPr lang="fr-CA"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smtClean="0"/>
              <a:t>Population: </a:t>
            </a:r>
            <a:r>
              <a:rPr lang="fr-FR" sz="1200" dirty="0" smtClean="0">
                <a:sym typeface="Wingdings"/>
              </a:rPr>
              <a:t>Patients atteints d’insuffisance veineuse chronique</a:t>
            </a:r>
            <a:endParaRPr lang="fr-FR" sz="1200" dirty="0" smtClean="0"/>
          </a:p>
          <a:p>
            <a:endParaRPr lang="fr-CA" dirty="0" smtClean="0"/>
          </a:p>
          <a:p>
            <a:r>
              <a:rPr lang="fr-CA" dirty="0" smtClean="0"/>
              <a:t>I</a:t>
            </a:r>
            <a:r>
              <a:rPr lang="fr-CA" baseline="0" dirty="0" smtClean="0"/>
              <a:t>ntervention: extrait de vigne rouge</a:t>
            </a:r>
          </a:p>
          <a:p>
            <a:endParaRPr lang="fr-CA" baseline="0" dirty="0" smtClean="0"/>
          </a:p>
          <a:p>
            <a:r>
              <a:rPr lang="fr-CA" baseline="0" dirty="0" smtClean="0"/>
              <a:t>Contrôle: Approche usuelle </a:t>
            </a:r>
            <a:r>
              <a:rPr lang="fr-CA" baseline="0" dirty="0" smtClean="0">
                <a:sym typeface="Wingdings"/>
              </a:rPr>
              <a:t> placebo, bas compressifs</a:t>
            </a:r>
          </a:p>
          <a:p>
            <a:endParaRPr lang="fr-CA" baseline="0" dirty="0" smtClean="0">
              <a:sym typeface="Wingdings"/>
            </a:endParaRPr>
          </a:p>
          <a:p>
            <a:r>
              <a:rPr lang="fr-CA" baseline="0" dirty="0" smtClean="0">
                <a:sym typeface="Wingdings"/>
              </a:rPr>
              <a:t>Issues: Amélioration clinique  signes et symptômes</a:t>
            </a:r>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5</a:t>
            </a:fld>
            <a:endParaRPr lang="fr-FR"/>
          </a:p>
        </p:txBody>
      </p:sp>
    </p:spTree>
    <p:extLst>
      <p:ext uri="{BB962C8B-B14F-4D97-AF65-F5344CB8AC3E}">
        <p14:creationId xmlns:p14="http://schemas.microsoft.com/office/powerpoint/2010/main" val="197967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L’IVC est une maladie fréquente en </a:t>
            </a:r>
            <a:r>
              <a:rPr lang="fr-FR" sz="1200" kern="1200" baseline="0" dirty="0" err="1" smtClean="0">
                <a:solidFill>
                  <a:schemeClr val="tx1"/>
                </a:solidFill>
                <a:effectLst/>
                <a:latin typeface="+mn-lt"/>
                <a:ea typeface="+mn-ea"/>
                <a:cs typeface="+mn-cs"/>
              </a:rPr>
              <a:t>med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fam</a:t>
            </a:r>
            <a:r>
              <a:rPr lang="fr-FR" sz="1200" kern="1200" baseline="0" dirty="0" smtClean="0">
                <a:solidFill>
                  <a:schemeClr val="tx1"/>
                </a:solidFill>
                <a:effectLst/>
                <a:latin typeface="+mn-lt"/>
                <a:ea typeface="+mn-ea"/>
                <a:cs typeface="+mn-cs"/>
              </a:rPr>
              <a:t> et qui touche 17% de la population adulte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Ça a quand même des répercussions dans la vie quotidienne des patients, on parle de: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sz="1200" kern="1200" baseline="0" dirty="0" smtClean="0">
                <a:solidFill>
                  <a:schemeClr val="tx1"/>
                </a:solidFill>
                <a:effectLst/>
                <a:latin typeface="+mn-lt"/>
                <a:ea typeface="+mn-ea"/>
                <a:cs typeface="+mn-cs"/>
              </a:rPr>
              <a:t>Lourdeur des jambes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sz="1200" kern="1200" baseline="0" dirty="0" smtClean="0">
                <a:solidFill>
                  <a:schemeClr val="tx1"/>
                </a:solidFill>
                <a:effectLst/>
                <a:latin typeface="+mn-lt"/>
                <a:ea typeface="+mn-ea"/>
                <a:cs typeface="+mn-cs"/>
              </a:rPr>
              <a:t>Fatigue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sz="1200" kern="1200" baseline="0" dirty="0" smtClean="0">
                <a:solidFill>
                  <a:schemeClr val="tx1"/>
                </a:solidFill>
                <a:effectLst/>
                <a:latin typeface="+mn-lt"/>
                <a:ea typeface="+mn-ea"/>
                <a:cs typeface="+mn-cs"/>
              </a:rPr>
              <a:t>Prurit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sz="1200" kern="1200" baseline="0" dirty="0" smtClean="0">
                <a:solidFill>
                  <a:schemeClr val="tx1"/>
                </a:solidFill>
                <a:effectLst/>
                <a:latin typeface="+mn-lt"/>
                <a:ea typeface="+mn-ea"/>
                <a:cs typeface="+mn-cs"/>
              </a:rPr>
              <a:t>Et même jusqu’aux ulcères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Donc, on se rappelle: il s’agit d’une dysfonction valvulaire</a:t>
            </a:r>
            <a:endParaRPr lang="fr-FR"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sz="1200" kern="1200" dirty="0" smtClean="0">
                <a:solidFill>
                  <a:schemeClr val="tx1"/>
                </a:solidFill>
                <a:effectLst/>
                <a:latin typeface="+mn-lt"/>
                <a:ea typeface="+mn-ea"/>
                <a:cs typeface="+mn-cs"/>
              </a:rPr>
              <a:t>Habituellement,</a:t>
            </a:r>
            <a:r>
              <a:rPr lang="fr-FR" sz="1200" kern="1200" baseline="0" dirty="0" smtClean="0">
                <a:solidFill>
                  <a:schemeClr val="tx1"/>
                </a:solidFill>
                <a:effectLst/>
                <a:latin typeface="+mn-lt"/>
                <a:ea typeface="+mn-ea"/>
                <a:cs typeface="+mn-cs"/>
              </a:rPr>
              <a:t> l</a:t>
            </a:r>
            <a:r>
              <a:rPr lang="fr-FR" sz="1200" kern="1200" dirty="0" smtClean="0">
                <a:solidFill>
                  <a:schemeClr val="tx1"/>
                </a:solidFill>
                <a:effectLst/>
                <a:latin typeface="+mn-lt"/>
                <a:ea typeface="+mn-ea"/>
                <a:cs typeface="+mn-cs"/>
              </a:rPr>
              <a:t>es muscles des mollets pompent le sang des jambes vers le cœur, les valves dans les veines empêchent le sang</a:t>
            </a:r>
            <a:r>
              <a:rPr lang="fr-FR" sz="1200" kern="1200" baseline="0" dirty="0" smtClean="0">
                <a:solidFill>
                  <a:schemeClr val="tx1"/>
                </a:solidFill>
                <a:effectLst/>
                <a:latin typeface="+mn-lt"/>
                <a:ea typeface="+mn-ea"/>
                <a:cs typeface="+mn-cs"/>
              </a:rPr>
              <a:t> de refluer vers le bas.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sz="1200" kern="1200" baseline="0" dirty="0" smtClean="0">
                <a:solidFill>
                  <a:schemeClr val="tx1"/>
                </a:solidFill>
                <a:effectLst/>
                <a:latin typeface="+mn-lt"/>
                <a:ea typeface="+mn-ea"/>
                <a:cs typeface="+mn-cs"/>
              </a:rPr>
              <a:t>Chez les gens avec de l’insuffisance veineuse chronique, on retrouve une insuffisance valvulaire et donc le </a:t>
            </a:r>
            <a:r>
              <a:rPr lang="fr-FR" sz="1200" kern="1200" baseline="0" dirty="0" err="1" smtClean="0">
                <a:solidFill>
                  <a:schemeClr val="tx1"/>
                </a:solidFill>
                <a:effectLst/>
                <a:latin typeface="+mn-lt"/>
                <a:ea typeface="+mn-ea"/>
                <a:cs typeface="+mn-cs"/>
              </a:rPr>
              <a:t>sg</a:t>
            </a:r>
            <a:r>
              <a:rPr lang="fr-FR" sz="1200" kern="1200" baseline="0" dirty="0" smtClean="0">
                <a:solidFill>
                  <a:schemeClr val="tx1"/>
                </a:solidFill>
                <a:effectLst/>
                <a:latin typeface="+mn-lt"/>
                <a:ea typeface="+mn-ea"/>
                <a:cs typeface="+mn-cs"/>
              </a:rPr>
              <a:t> s’accumule </a:t>
            </a:r>
            <a:r>
              <a:rPr lang="fr-FR" sz="1200" kern="1200" baseline="0" dirty="0" err="1" smtClean="0">
                <a:solidFill>
                  <a:schemeClr val="tx1"/>
                </a:solidFill>
                <a:effectLst/>
                <a:latin typeface="+mn-lt"/>
                <a:ea typeface="+mn-ea"/>
                <a:cs typeface="+mn-cs"/>
              </a:rPr>
              <a:t>ds</a:t>
            </a:r>
            <a:r>
              <a:rPr lang="fr-FR" sz="1200" kern="1200" baseline="0" dirty="0" smtClean="0">
                <a:solidFill>
                  <a:schemeClr val="tx1"/>
                </a:solidFill>
                <a:effectLst/>
                <a:latin typeface="+mn-lt"/>
                <a:ea typeface="+mn-ea"/>
                <a:cs typeface="+mn-cs"/>
              </a:rPr>
              <a:t> les jambes et par augmentation de pression dans les vaisseaux favorise un transsudat entrainant un œdème</a:t>
            </a:r>
            <a:endParaRPr lang="fr-FR" sz="1200" kern="1200" dirty="0" smtClean="0">
              <a:solidFill>
                <a:schemeClr val="tx1"/>
              </a:solidFill>
              <a:effectLst/>
              <a:latin typeface="+mn-lt"/>
              <a:ea typeface="+mn-ea"/>
              <a:cs typeface="+mn-cs"/>
            </a:endParaRPr>
          </a:p>
          <a:p>
            <a:pPr marL="171450" indent="-171450">
              <a:buFont typeface="Arial" charset="0"/>
              <a:buChar cha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6</a:t>
            </a:fld>
            <a:endParaRPr lang="fr-FR"/>
          </a:p>
        </p:txBody>
      </p:sp>
    </p:spTree>
    <p:extLst>
      <p:ext uri="{BB962C8B-B14F-4D97-AF65-F5344CB8AC3E}">
        <p14:creationId xmlns:p14="http://schemas.microsoft.com/office/powerpoint/2010/main" val="753661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Donc, le seul</a:t>
            </a:r>
            <a:r>
              <a:rPr lang="fr-FR" baseline="0" dirty="0" smtClean="0"/>
              <a:t> traitement efficace qu’on connait à ce jour c’est les bas support, qui font l’effet d’une pompe pour limiter le reflux, </a:t>
            </a:r>
          </a:p>
          <a:p>
            <a:endParaRPr lang="fr-FR" baseline="0" dirty="0" smtClean="0"/>
          </a:p>
          <a:p>
            <a:r>
              <a:rPr lang="fr-FR" baseline="0" dirty="0" smtClean="0"/>
              <a:t>cependant</a:t>
            </a:r>
            <a:endParaRPr lang="fr-FR" dirty="0" smtClean="0"/>
          </a:p>
          <a:p>
            <a:r>
              <a:rPr lang="fr-FR" dirty="0" smtClean="0"/>
              <a:t> </a:t>
            </a:r>
          </a:p>
          <a:p>
            <a:r>
              <a:rPr lang="fr-FR" dirty="0" smtClean="0"/>
              <a:t>Bas compressif</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FR" dirty="0" smtClean="0"/>
              <a:t>70%</a:t>
            </a:r>
            <a:r>
              <a:rPr lang="fr-FR" baseline="0" dirty="0" smtClean="0"/>
              <a:t> des patients pas </a:t>
            </a:r>
            <a:r>
              <a:rPr lang="fr-FR" baseline="0" dirty="0" err="1" smtClean="0"/>
              <a:t>compliants</a:t>
            </a:r>
            <a:r>
              <a:rPr lang="fr-FR" baseline="0" dirty="0" smtClean="0"/>
              <a:t>, pourquoi?</a:t>
            </a:r>
          </a:p>
          <a:p>
            <a:pPr marL="628650" lvl="1" indent="-171450">
              <a:buFont typeface="Arial" charset="0"/>
              <a:buChar char="•"/>
            </a:pPr>
            <a:r>
              <a:rPr lang="fr-FR" dirty="0" smtClean="0"/>
              <a:t>Difficile a mettre</a:t>
            </a:r>
          </a:p>
          <a:p>
            <a:pPr marL="628650" lvl="1" indent="-171450">
              <a:buFont typeface="Arial" charset="0"/>
              <a:buChar char="•"/>
            </a:pPr>
            <a:r>
              <a:rPr lang="fr-FR" dirty="0" smtClean="0"/>
              <a:t>Inconfortable</a:t>
            </a:r>
            <a:r>
              <a:rPr lang="fr-FR" baseline="0" dirty="0" smtClean="0"/>
              <a:t> </a:t>
            </a:r>
            <a:endParaRPr lang="fr-FR" dirty="0" smtClean="0"/>
          </a:p>
          <a:p>
            <a:pPr marL="628650" lvl="1" indent="-171450">
              <a:buFont typeface="Arial" charset="0"/>
              <a:buChar char="•"/>
            </a:pPr>
            <a:r>
              <a:rPr lang="fr-FR" baseline="0" dirty="0" smtClean="0"/>
              <a:t>Pas de couverture par la RAMQ, </a:t>
            </a:r>
            <a:r>
              <a:rPr lang="fr-FR" baseline="0" dirty="0" err="1" smtClean="0"/>
              <a:t>env</a:t>
            </a:r>
            <a:r>
              <a:rPr lang="fr-FR" baseline="0" dirty="0" smtClean="0"/>
              <a:t> 100$ par paire, qu’il faut changer q6mois</a:t>
            </a:r>
          </a:p>
          <a:p>
            <a:pPr marL="457200" lvl="1" indent="0">
              <a:buFont typeface="Arial" charset="0"/>
              <a:buNone/>
            </a:pPr>
            <a:endParaRPr lang="fr-FR" baseline="0" dirty="0" smtClean="0"/>
          </a:p>
          <a:p>
            <a:pPr marL="457200" lvl="1" indent="0">
              <a:buFont typeface="Arial" charset="0"/>
              <a:buNone/>
            </a:pPr>
            <a:r>
              <a:rPr lang="fr-FR" baseline="0" dirty="0" smtClean="0"/>
              <a:t>Il ne faut pas oublier, que s’il y a une insuffisance artérielle, donc un index </a:t>
            </a:r>
            <a:r>
              <a:rPr lang="fr-FR" baseline="0" dirty="0" err="1" smtClean="0"/>
              <a:t>tibio</a:t>
            </a:r>
            <a:r>
              <a:rPr lang="fr-FR" baseline="0" dirty="0" smtClean="0"/>
              <a:t> brachial inadéquat, on ne peut les utiliser</a:t>
            </a:r>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7</a:t>
            </a:fld>
            <a:endParaRPr lang="fr-FR"/>
          </a:p>
        </p:txBody>
      </p:sp>
    </p:spTree>
    <p:extLst>
      <p:ext uri="{BB962C8B-B14F-4D97-AF65-F5344CB8AC3E}">
        <p14:creationId xmlns:p14="http://schemas.microsoft.com/office/powerpoint/2010/main" val="1673709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Notre produit quant à lui utilise un tout autre mécanisme </a:t>
            </a:r>
          </a:p>
          <a:p>
            <a:endParaRPr lang="fr-FR" baseline="0" dirty="0" smtClean="0"/>
          </a:p>
          <a:p>
            <a:r>
              <a:rPr lang="fr-FR" baseline="0" dirty="0" smtClean="0"/>
              <a:t>Le produit actif c’est de la vigne rouge, un flavonoïde ayant des propriétés </a:t>
            </a:r>
            <a:r>
              <a:rPr lang="fr-FR" baseline="0" dirty="0" err="1" smtClean="0"/>
              <a:t>antioxydantes</a:t>
            </a:r>
            <a:endParaRPr lang="fr-FR" baseline="0" dirty="0" smtClean="0"/>
          </a:p>
          <a:p>
            <a:r>
              <a:rPr lang="fr-FR" baseline="0" dirty="0" smtClean="0"/>
              <a:t>Cet antioxydant aurait la propriété de préserver l’intégrité des cellules endothéliales veineuses et donc de diminuer la perméabilité capillaire, donc </a:t>
            </a:r>
            <a:r>
              <a:rPr lang="fr-FR" baseline="0" dirty="0" smtClean="0">
                <a:sym typeface="Wingdings"/>
              </a:rPr>
              <a:t> moins de transsudat</a:t>
            </a:r>
          </a:p>
          <a:p>
            <a:endParaRPr lang="fr-FR" baseline="0" dirty="0" smtClean="0">
              <a:sym typeface="Wingdings"/>
            </a:endParaRPr>
          </a:p>
          <a:p>
            <a:r>
              <a:rPr lang="fr-FR" baseline="0" dirty="0" smtClean="0">
                <a:sym typeface="Wingdings"/>
              </a:rPr>
              <a:t>Ceci vient d’une étude in vitro parue dans Drug </a:t>
            </a:r>
            <a:r>
              <a:rPr lang="fr-FR" baseline="0" dirty="0" err="1" smtClean="0">
                <a:sym typeface="Wingdings"/>
              </a:rPr>
              <a:t>Research</a:t>
            </a:r>
            <a:r>
              <a:rPr lang="fr-FR" baseline="0" dirty="0" smtClean="0">
                <a:sym typeface="Wingdings"/>
              </a:rPr>
              <a:t> en 2003.</a:t>
            </a:r>
            <a:endParaRPr lang="fr-CA" dirty="0"/>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8</a:t>
            </a:fld>
            <a:endParaRPr lang="fr-FR"/>
          </a:p>
        </p:txBody>
      </p:sp>
    </p:spTree>
    <p:extLst>
      <p:ext uri="{BB962C8B-B14F-4D97-AF65-F5344CB8AC3E}">
        <p14:creationId xmlns:p14="http://schemas.microsoft.com/office/powerpoint/2010/main" val="1933189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C’est un produit naturel ce qui pourrait nous amener dans notre univers médical à mépriser ce genre de traitement</a:t>
            </a:r>
          </a:p>
          <a:p>
            <a:r>
              <a:rPr lang="fr-FR" baseline="0" dirty="0" smtClean="0"/>
              <a:t>Cependant,</a:t>
            </a:r>
          </a:p>
          <a:p>
            <a:r>
              <a:rPr lang="fr-FR" baseline="0" dirty="0" smtClean="0"/>
              <a:t>Il s’agit d’un produit fabriqué par </a:t>
            </a:r>
            <a:r>
              <a:rPr lang="fr-FR" baseline="0" dirty="0" err="1" smtClean="0"/>
              <a:t>Boehringer</a:t>
            </a:r>
            <a:r>
              <a:rPr lang="fr-FR" baseline="0" dirty="0" smtClean="0"/>
              <a:t> </a:t>
            </a:r>
            <a:r>
              <a:rPr lang="fr-FR" baseline="0" dirty="0" err="1" smtClean="0"/>
              <a:t>Ingelheim</a:t>
            </a:r>
            <a:r>
              <a:rPr lang="fr-FR" baseline="0" dirty="0" smtClean="0"/>
              <a:t>, qui est un géant de l’industrie pharmaceutique</a:t>
            </a:r>
          </a:p>
          <a:p>
            <a:r>
              <a:rPr lang="fr-FR" baseline="0" dirty="0" smtClean="0"/>
              <a:t>Ils produisent entre-autre:</a:t>
            </a:r>
          </a:p>
          <a:p>
            <a:pPr lvl="1"/>
            <a:r>
              <a:rPr lang="fr-FR" dirty="0" err="1" smtClean="0"/>
              <a:t>Atrovent</a:t>
            </a:r>
            <a:endParaRPr lang="fr-FR" dirty="0" smtClean="0"/>
          </a:p>
          <a:p>
            <a:pPr lvl="1"/>
            <a:r>
              <a:rPr lang="fr-FR" dirty="0" err="1" smtClean="0"/>
              <a:t>Jardiance</a:t>
            </a:r>
            <a:endParaRPr lang="fr-FR" dirty="0" smtClean="0"/>
          </a:p>
          <a:p>
            <a:pPr lvl="1"/>
            <a:r>
              <a:rPr lang="fr-FR" dirty="0" err="1" smtClean="0"/>
              <a:t>Flomax</a:t>
            </a:r>
            <a:endParaRPr lang="fr-FR"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err="1" smtClean="0"/>
              <a:t>Pradaxa</a:t>
            </a:r>
            <a:r>
              <a:rPr lang="fr-FR" dirty="0" smtClean="0"/>
              <a:t> </a:t>
            </a:r>
          </a:p>
        </p:txBody>
      </p:sp>
      <p:sp>
        <p:nvSpPr>
          <p:cNvPr id="4" name="Espace réservé du numéro de diapositive 3"/>
          <p:cNvSpPr>
            <a:spLocks noGrp="1"/>
          </p:cNvSpPr>
          <p:nvPr>
            <p:ph type="sldNum" sz="quarter" idx="10"/>
          </p:nvPr>
        </p:nvSpPr>
        <p:spPr/>
        <p:txBody>
          <a:bodyPr/>
          <a:lstStyle/>
          <a:p>
            <a:fld id="{C2868311-89E8-1C4F-9500-92C3429B0FBD}" type="slidenum">
              <a:rPr lang="fr-FR" smtClean="0"/>
              <a:pPr/>
              <a:t>9</a:t>
            </a:fld>
            <a:endParaRPr lang="fr-FR"/>
          </a:p>
        </p:txBody>
      </p:sp>
    </p:spTree>
    <p:extLst>
      <p:ext uri="{BB962C8B-B14F-4D97-AF65-F5344CB8AC3E}">
        <p14:creationId xmlns:p14="http://schemas.microsoft.com/office/powerpoint/2010/main" val="1674372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smtClean="0"/>
              <a:t>Cliquez et modifiez le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AEA61CB-C409-F242-A8F0-47E1EA49DD45}" type="datetimeFigureOut">
              <a:rPr lang="fr-FR" smtClean="0"/>
              <a:pPr/>
              <a:t>28/05/2017</a:t>
            </a:fld>
            <a:endParaRPr lang="fr-FR"/>
          </a:p>
        </p:txBody>
      </p:sp>
      <p:sp>
        <p:nvSpPr>
          <p:cNvPr id="5" name="Footer Placeholder 4"/>
          <p:cNvSpPr>
            <a:spLocks noGrp="1"/>
          </p:cNvSpPr>
          <p:nvPr>
            <p:ph type="ftr" sz="quarter" idx="11"/>
          </p:nvPr>
        </p:nvSpPr>
        <p:spPr>
          <a:xfrm>
            <a:off x="1371600" y="4323845"/>
            <a:ext cx="6400800" cy="365125"/>
          </a:xfrm>
        </p:spPr>
        <p:txBody>
          <a:bodyPr/>
          <a:lstStyle/>
          <a:p>
            <a:endParaRPr lang="fr-FR"/>
          </a:p>
        </p:txBody>
      </p:sp>
      <p:sp>
        <p:nvSpPr>
          <p:cNvPr id="6" name="Slide Number Placeholder 5"/>
          <p:cNvSpPr>
            <a:spLocks noGrp="1"/>
          </p:cNvSpPr>
          <p:nvPr>
            <p:ph type="sldNum" sz="quarter" idx="12"/>
          </p:nvPr>
        </p:nvSpPr>
        <p:spPr>
          <a:xfrm>
            <a:off x="8077200" y="1430866"/>
            <a:ext cx="2743200" cy="365125"/>
          </a:xfrm>
        </p:spPr>
        <p:txBody>
          <a:bodyPr/>
          <a:lstStyle/>
          <a:p>
            <a:fld id="{C37B5718-4479-AD4B-8F70-E9E620754A71}" type="slidenum">
              <a:rPr lang="fr-FR" smtClean="0"/>
              <a:pPr/>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smtClean="0"/>
              <a:t>Cliquez et modifiez le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AEA61CB-C409-F242-A8F0-47E1EA49DD45}" type="datetimeFigureOut">
              <a:rPr lang="fr-FR" smtClean="0"/>
              <a:pPr/>
              <a:t>28/05/2017</a:t>
            </a:fld>
            <a:endParaRPr lang="fr-FR"/>
          </a:p>
        </p:txBody>
      </p:sp>
      <p:sp>
        <p:nvSpPr>
          <p:cNvPr id="6" name="Footer Placeholder 5"/>
          <p:cNvSpPr>
            <a:spLocks noGrp="1"/>
          </p:cNvSpPr>
          <p:nvPr>
            <p:ph type="ftr" sz="quarter" idx="11"/>
          </p:nvPr>
        </p:nvSpPr>
        <p:spPr>
          <a:xfrm>
            <a:off x="685800" y="379941"/>
            <a:ext cx="6991492" cy="365125"/>
          </a:xfrm>
        </p:spPr>
        <p:txBody>
          <a:bodyPr/>
          <a:lstStyle/>
          <a:p>
            <a:endParaRPr lang="fr-FR"/>
          </a:p>
        </p:txBody>
      </p:sp>
      <p:sp>
        <p:nvSpPr>
          <p:cNvPr id="7" name="Slide Number Placeholder 6"/>
          <p:cNvSpPr>
            <a:spLocks noGrp="1"/>
          </p:cNvSpPr>
          <p:nvPr>
            <p:ph type="sldNum" sz="quarter" idx="12"/>
          </p:nvPr>
        </p:nvSpPr>
        <p:spPr>
          <a:xfrm>
            <a:off x="10862452" y="381000"/>
            <a:ext cx="643748" cy="365125"/>
          </a:xfrm>
        </p:spPr>
        <p:txBody>
          <a:bodyPr/>
          <a:lstStyle/>
          <a:p>
            <a:fld id="{C37B5718-4479-AD4B-8F70-E9E620754A71}"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smtClean="0"/>
              <a:t>Cliquez et modifiez le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AEA61CB-C409-F242-A8F0-47E1EA49DD45}" type="datetimeFigureOut">
              <a:rPr lang="fr-FR" smtClean="0"/>
              <a:pPr/>
              <a:t>28/05/2017</a:t>
            </a:fld>
            <a:endParaRPr lang="fr-FR"/>
          </a:p>
        </p:txBody>
      </p:sp>
      <p:sp>
        <p:nvSpPr>
          <p:cNvPr id="6" name="Footer Placeholder 5"/>
          <p:cNvSpPr>
            <a:spLocks noGrp="1"/>
          </p:cNvSpPr>
          <p:nvPr>
            <p:ph type="ftr" sz="quarter" idx="11"/>
          </p:nvPr>
        </p:nvSpPr>
        <p:spPr>
          <a:xfrm>
            <a:off x="685800" y="379941"/>
            <a:ext cx="6991492" cy="365125"/>
          </a:xfrm>
        </p:spPr>
        <p:txBody>
          <a:bodyPr/>
          <a:lstStyle/>
          <a:p>
            <a:endParaRPr lang="fr-FR"/>
          </a:p>
        </p:txBody>
      </p:sp>
      <p:sp>
        <p:nvSpPr>
          <p:cNvPr id="7" name="Slide Number Placeholder 6"/>
          <p:cNvSpPr>
            <a:spLocks noGrp="1"/>
          </p:cNvSpPr>
          <p:nvPr>
            <p:ph type="sldNum" sz="quarter" idx="12"/>
          </p:nvPr>
        </p:nvSpPr>
        <p:spPr>
          <a:xfrm>
            <a:off x="10862452" y="381000"/>
            <a:ext cx="643748" cy="365125"/>
          </a:xfrm>
        </p:spPr>
        <p:txBody>
          <a:bodyPr/>
          <a:lstStyle/>
          <a:p>
            <a:fld id="{C37B5718-4479-AD4B-8F70-E9E620754A71}" type="slidenum">
              <a:rPr lang="fr-FR" smtClean="0"/>
              <a:pPr/>
              <a:t>‹N°›</a:t>
            </a:fld>
            <a:endParaRPr lang="fr-F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smtClean="0"/>
              <a:t>Cliquez et modifiez le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AEA61CB-C409-F242-A8F0-47E1EA49DD45}" type="datetimeFigureOut">
              <a:rPr lang="fr-FR" smtClean="0"/>
              <a:pPr/>
              <a:t>28/05/2017</a:t>
            </a:fld>
            <a:endParaRPr lang="fr-FR"/>
          </a:p>
        </p:txBody>
      </p:sp>
      <p:sp>
        <p:nvSpPr>
          <p:cNvPr id="6" name="Footer Placeholder 5"/>
          <p:cNvSpPr>
            <a:spLocks noGrp="1"/>
          </p:cNvSpPr>
          <p:nvPr>
            <p:ph type="ftr" sz="quarter" idx="11"/>
          </p:nvPr>
        </p:nvSpPr>
        <p:spPr>
          <a:xfrm>
            <a:off x="685800" y="378883"/>
            <a:ext cx="6991492" cy="365125"/>
          </a:xfrm>
        </p:spPr>
        <p:txBody>
          <a:bodyPr/>
          <a:lstStyle/>
          <a:p>
            <a:endParaRPr lang="fr-FR"/>
          </a:p>
        </p:txBody>
      </p:sp>
      <p:sp>
        <p:nvSpPr>
          <p:cNvPr id="7" name="Slide Number Placeholder 6"/>
          <p:cNvSpPr>
            <a:spLocks noGrp="1"/>
          </p:cNvSpPr>
          <p:nvPr>
            <p:ph type="sldNum" sz="quarter" idx="12"/>
          </p:nvPr>
        </p:nvSpPr>
        <p:spPr>
          <a:xfrm>
            <a:off x="10862452" y="381000"/>
            <a:ext cx="643748" cy="365125"/>
          </a:xfrm>
        </p:spPr>
        <p:txBody>
          <a:bodyPr/>
          <a:lstStyle/>
          <a:p>
            <a:fld id="{C37B5718-4479-AD4B-8F70-E9E620754A71}" type="slidenum">
              <a:rPr lang="fr-FR" smtClean="0"/>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smtClean="0"/>
              <a:t>Cliquez et modifiez le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3" name="Date Placeholder 2"/>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smtClean="0"/>
              <a:t>Cliquez et modifiez le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Faire glisser l'image vers l'espace réservé ou cliquer sur l'icône pour l'ajouter</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3" name="Date Placeholder 2"/>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smtClean="0"/>
              <a:t>Cliquez et modifiez le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AEA61CB-C409-F242-A8F0-47E1EA49DD45}" type="datetimeFigureOut">
              <a:rPr lang="fr-FR" smtClean="0"/>
              <a:pPr/>
              <a:t>28/05/2017</a:t>
            </a:fld>
            <a:endParaRPr lang="fr-FR"/>
          </a:p>
        </p:txBody>
      </p:sp>
      <p:sp>
        <p:nvSpPr>
          <p:cNvPr id="5" name="Footer Placeholder 4"/>
          <p:cNvSpPr>
            <a:spLocks noGrp="1"/>
          </p:cNvSpPr>
          <p:nvPr>
            <p:ph type="ftr" sz="quarter" idx="11"/>
          </p:nvPr>
        </p:nvSpPr>
        <p:spPr>
          <a:xfrm>
            <a:off x="685800" y="381000"/>
            <a:ext cx="6991492" cy="365125"/>
          </a:xfrm>
        </p:spPr>
        <p:txBody>
          <a:bodyPr/>
          <a:lstStyle/>
          <a:p>
            <a:endParaRPr lang="fr-FR"/>
          </a:p>
        </p:txBody>
      </p:sp>
      <p:sp>
        <p:nvSpPr>
          <p:cNvPr id="6" name="Slide Number Placeholder 5"/>
          <p:cNvSpPr>
            <a:spLocks noGrp="1"/>
          </p:cNvSpPr>
          <p:nvPr>
            <p:ph type="sldNum" sz="quarter" idx="12"/>
          </p:nvPr>
        </p:nvSpPr>
        <p:spPr>
          <a:xfrm>
            <a:off x="10862452" y="381000"/>
            <a:ext cx="643748" cy="365125"/>
          </a:xfrm>
        </p:spPr>
        <p:txBody>
          <a:bodyPr/>
          <a:lstStyle/>
          <a:p>
            <a:fld id="{C37B5718-4479-AD4B-8F70-E9E620754A71}" type="slidenum">
              <a:rPr lang="fr-FR" smtClean="0"/>
              <a:pPr/>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smtClean="0"/>
              <a:t>Cliquez et modifiez le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AEA61CB-C409-F242-A8F0-47E1EA49DD45}" type="datetimeFigureOut">
              <a:rPr lang="fr-FR" smtClean="0"/>
              <a:pPr/>
              <a:t>28/05/2017</a:t>
            </a:fld>
            <a:endParaRPr lang="fr-FR"/>
          </a:p>
        </p:txBody>
      </p:sp>
      <p:sp>
        <p:nvSpPr>
          <p:cNvPr id="5" name="Footer Placeholder 4"/>
          <p:cNvSpPr>
            <a:spLocks noGrp="1"/>
          </p:cNvSpPr>
          <p:nvPr>
            <p:ph type="ftr" sz="quarter" idx="11"/>
          </p:nvPr>
        </p:nvSpPr>
        <p:spPr>
          <a:xfrm>
            <a:off x="685800" y="381001"/>
            <a:ext cx="6991492" cy="364065"/>
          </a:xfrm>
        </p:spPr>
        <p:txBody>
          <a:bodyPr/>
          <a:lstStyle/>
          <a:p>
            <a:endParaRPr lang="fr-FR"/>
          </a:p>
        </p:txBody>
      </p:sp>
      <p:sp>
        <p:nvSpPr>
          <p:cNvPr id="6" name="Slide Number Placeholder 5"/>
          <p:cNvSpPr>
            <a:spLocks noGrp="1"/>
          </p:cNvSpPr>
          <p:nvPr>
            <p:ph type="sldNum" sz="quarter" idx="12"/>
          </p:nvPr>
        </p:nvSpPr>
        <p:spPr>
          <a:xfrm>
            <a:off x="10862452" y="381000"/>
            <a:ext cx="643748" cy="365125"/>
          </a:xfrm>
        </p:spPr>
        <p:txBody>
          <a:bodyPr/>
          <a:lstStyle/>
          <a:p>
            <a:fld id="{C37B5718-4479-AD4B-8F70-E9E620754A71}" type="slidenum">
              <a:rPr lang="fr-FR" smtClean="0"/>
              <a:pPr/>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smtClean="0"/>
              <a:t>Cliquez et modifiez le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2"/>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smtClean="0"/>
              <a:t>Cliquez et modifiez le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smtClean="0"/>
              <a:t>Cliquez et modifiez le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AEA61CB-C409-F242-A8F0-47E1EA49DD45}" type="datetimeFigureOut">
              <a:rPr lang="fr-FR" smtClean="0"/>
              <a:pPr/>
              <a:t>28/05/2017</a:t>
            </a:fld>
            <a:endParaRPr lang="fr-F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7B5718-4479-AD4B-8F70-E9E620754A71}"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AEA61CB-C409-F242-A8F0-47E1EA49DD45}" type="datetimeFigureOut">
              <a:rPr lang="fr-FR" smtClean="0"/>
              <a:pPr/>
              <a:t>28/05/2017</a:t>
            </a:fld>
            <a:endParaRPr lang="fr-F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37B5718-4479-AD4B-8F70-E9E620754A71}" type="slidenum">
              <a:rPr lang="fr-FR" smtClean="0"/>
              <a:pPr/>
              <a:t>‹N°›</a:t>
            </a:fld>
            <a:endParaRPr lang="fr-FR"/>
          </a:p>
        </p:txBody>
      </p:sp>
    </p:spTree>
    <p:extLst>
      <p:ext uri="{BB962C8B-B14F-4D97-AF65-F5344CB8AC3E}">
        <p14:creationId xmlns:p14="http://schemas.microsoft.com/office/powerpoint/2010/main" val="1909512174"/>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 id="2147484946" r:id="rId12"/>
    <p:sldLayoutId id="2147484947" r:id="rId13"/>
    <p:sldLayoutId id="2147484948" r:id="rId14"/>
    <p:sldLayoutId id="2147484949" r:id="rId15"/>
    <p:sldLayoutId id="2147484950" r:id="rId16"/>
    <p:sldLayoutId id="214748495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382165"/>
            <a:ext cx="9448800" cy="1825096"/>
          </a:xfrm>
        </p:spPr>
        <p:txBody>
          <a:bodyPr>
            <a:noAutofit/>
          </a:bodyPr>
          <a:lstStyle/>
          <a:p>
            <a:r>
              <a:rPr lang="fr-FR" sz="3600" b="1" dirty="0" smtClean="0"/>
              <a:t>Docteur, </a:t>
            </a:r>
            <a:br>
              <a:rPr lang="fr-FR" sz="3600" b="1" dirty="0" smtClean="0"/>
            </a:br>
            <a:r>
              <a:rPr lang="fr-FR" sz="3600" b="1" dirty="0" smtClean="0"/>
              <a:t>un produit miracle à la télé, </a:t>
            </a:r>
            <a:br>
              <a:rPr lang="fr-FR" sz="3600" b="1" dirty="0" smtClean="0"/>
            </a:br>
            <a:r>
              <a:rPr lang="fr-FR" sz="3600" b="1" dirty="0" smtClean="0"/>
              <a:t>de mes bas support je suis libéré?</a:t>
            </a:r>
            <a:endParaRPr lang="fr-FR" sz="3600" b="1" dirty="0"/>
          </a:p>
        </p:txBody>
      </p:sp>
      <p:sp>
        <p:nvSpPr>
          <p:cNvPr id="3" name="Sous-titre 2"/>
          <p:cNvSpPr>
            <a:spLocks noGrp="1"/>
          </p:cNvSpPr>
          <p:nvPr>
            <p:ph type="subTitle" idx="1"/>
          </p:nvPr>
        </p:nvSpPr>
        <p:spPr>
          <a:xfrm>
            <a:off x="1371600" y="3567901"/>
            <a:ext cx="9448800" cy="1750859"/>
          </a:xfrm>
        </p:spPr>
        <p:txBody>
          <a:bodyPr>
            <a:normAutofit fontScale="92500" lnSpcReduction="10000"/>
          </a:bodyPr>
          <a:lstStyle/>
          <a:p>
            <a:r>
              <a:rPr lang="fr-FR" dirty="0" smtClean="0"/>
              <a:t>Par:	Charlotte </a:t>
            </a:r>
            <a:r>
              <a:rPr lang="fr-FR" dirty="0" err="1" smtClean="0"/>
              <a:t>Jolicoeur</a:t>
            </a:r>
            <a:r>
              <a:rPr lang="fr-FR" dirty="0" smtClean="0"/>
              <a:t> Desroches</a:t>
            </a:r>
          </a:p>
          <a:p>
            <a:r>
              <a:rPr lang="fr-FR" dirty="0"/>
              <a:t>	</a:t>
            </a:r>
            <a:r>
              <a:rPr lang="fr-FR" dirty="0" smtClean="0"/>
              <a:t>Mathieu Duchaine</a:t>
            </a:r>
          </a:p>
          <a:p>
            <a:r>
              <a:rPr lang="fr-FR" dirty="0"/>
              <a:t>	</a:t>
            </a:r>
            <a:r>
              <a:rPr lang="fr-FR" dirty="0" smtClean="0"/>
              <a:t>Résidents en Médecine Familiale / Dr Alain Renaud</a:t>
            </a:r>
          </a:p>
          <a:p>
            <a:r>
              <a:rPr lang="fr-FR" dirty="0" smtClean="0"/>
              <a:t>	UMF de Shawinigan</a:t>
            </a:r>
            <a:br>
              <a:rPr lang="fr-FR" dirty="0" smtClean="0"/>
            </a:br>
            <a:r>
              <a:rPr lang="fr-FR" dirty="0" smtClean="0"/>
              <a:t>	</a:t>
            </a:r>
            <a:r>
              <a:rPr lang="fr-FR" sz="1000" dirty="0" smtClean="0"/>
              <a:t>2 Juin 2017</a:t>
            </a:r>
            <a:r>
              <a:rPr lang="fr-FR" dirty="0" smtClean="0"/>
              <a:t>	</a:t>
            </a:r>
            <a:endParaRPr lang="fr-FR" dirty="0"/>
          </a:p>
        </p:txBody>
      </p:sp>
    </p:spTree>
    <p:extLst>
      <p:ext uri="{BB962C8B-B14F-4D97-AF65-F5344CB8AC3E}">
        <p14:creationId xmlns:p14="http://schemas.microsoft.com/office/powerpoint/2010/main" val="278775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72450" y="787522"/>
            <a:ext cx="8610600" cy="1293028"/>
          </a:xfrm>
        </p:spPr>
        <p:txBody>
          <a:bodyPr/>
          <a:lstStyle/>
          <a:p>
            <a:r>
              <a:rPr lang="fr-FR" dirty="0" smtClean="0"/>
              <a:t>Méthodologie</a:t>
            </a:r>
            <a:endParaRPr lang="fr-FR" dirty="0"/>
          </a:p>
        </p:txBody>
      </p:sp>
      <p:sp>
        <p:nvSpPr>
          <p:cNvPr id="3" name="Espace réservé du contenu 2"/>
          <p:cNvSpPr>
            <a:spLocks noGrp="1"/>
          </p:cNvSpPr>
          <p:nvPr>
            <p:ph idx="1"/>
          </p:nvPr>
        </p:nvSpPr>
        <p:spPr>
          <a:xfrm>
            <a:off x="1380281" y="2650603"/>
            <a:ext cx="5233737" cy="3579657"/>
          </a:xfrm>
        </p:spPr>
        <p:txBody>
          <a:bodyPr>
            <a:normAutofit/>
          </a:bodyPr>
          <a:lstStyle/>
          <a:p>
            <a:r>
              <a:rPr lang="fr-FR" sz="2800" b="1" dirty="0" smtClean="0"/>
              <a:t>Bases de données</a:t>
            </a:r>
          </a:p>
          <a:p>
            <a:pPr lvl="1"/>
            <a:r>
              <a:rPr lang="fr-FR" sz="2800" dirty="0" smtClean="0"/>
              <a:t>EBM </a:t>
            </a:r>
            <a:r>
              <a:rPr lang="fr-FR" sz="2800" dirty="0" err="1" smtClean="0"/>
              <a:t>review</a:t>
            </a:r>
            <a:endParaRPr lang="fr-FR" sz="2800" dirty="0" smtClean="0"/>
          </a:p>
          <a:p>
            <a:pPr lvl="1"/>
            <a:r>
              <a:rPr lang="fr-FR" sz="2800" dirty="0" smtClean="0"/>
              <a:t>CINAHL</a:t>
            </a:r>
          </a:p>
          <a:p>
            <a:pPr lvl="1"/>
            <a:r>
              <a:rPr lang="fr-FR" sz="2800" dirty="0" smtClean="0"/>
              <a:t>EMBASE</a:t>
            </a:r>
          </a:p>
          <a:p>
            <a:pPr lvl="1"/>
            <a:r>
              <a:rPr lang="fr-FR" sz="2800" dirty="0" err="1" smtClean="0"/>
              <a:t>Pubmed</a:t>
            </a:r>
            <a:endParaRPr lang="fr-FR" sz="2800" dirty="0" smtClean="0"/>
          </a:p>
          <a:p>
            <a:pPr lvl="1"/>
            <a:r>
              <a:rPr lang="fr-FR" sz="2800" dirty="0" err="1" smtClean="0"/>
              <a:t>UpToDate</a:t>
            </a:r>
            <a:endParaRPr lang="fr-FR" sz="2800" dirty="0" smtClean="0"/>
          </a:p>
          <a:p>
            <a:pPr lvl="1"/>
            <a:r>
              <a:rPr lang="fr-FR" sz="2800" dirty="0" err="1" smtClean="0"/>
              <a:t>DynaMed</a:t>
            </a:r>
            <a:endParaRPr lang="fr-FR" sz="2800" dirty="0" smtClean="0"/>
          </a:p>
        </p:txBody>
      </p:sp>
      <p:sp>
        <p:nvSpPr>
          <p:cNvPr id="5" name="ZoneTexte 4"/>
          <p:cNvSpPr txBox="1"/>
          <p:nvPr/>
        </p:nvSpPr>
        <p:spPr>
          <a:xfrm>
            <a:off x="6266778" y="2650603"/>
            <a:ext cx="4746584" cy="3385542"/>
          </a:xfrm>
          <a:prstGeom prst="rect">
            <a:avLst/>
          </a:prstGeom>
          <a:noFill/>
        </p:spPr>
        <p:txBody>
          <a:bodyPr wrap="square" rtlCol="0">
            <a:spAutoFit/>
          </a:bodyPr>
          <a:lstStyle/>
          <a:p>
            <a:pPr marL="285750" indent="-285750">
              <a:buFont typeface="Arial" charset="0"/>
              <a:buChar char="•"/>
            </a:pPr>
            <a:r>
              <a:rPr lang="fr-FR" sz="2800" b="1" dirty="0" smtClean="0"/>
              <a:t>Mots clés (</a:t>
            </a:r>
            <a:r>
              <a:rPr lang="fr-FR" sz="2800" b="1" dirty="0" err="1" smtClean="0"/>
              <a:t>MeSH</a:t>
            </a:r>
            <a:r>
              <a:rPr lang="fr-FR" sz="2800" b="1" dirty="0" smtClean="0"/>
              <a:t>)</a:t>
            </a:r>
            <a:endParaRPr lang="fr-FR" sz="2800" b="1" dirty="0"/>
          </a:p>
          <a:p>
            <a:pPr marL="742950" lvl="1" indent="-285750">
              <a:buFont typeface="Arial" charset="0"/>
              <a:buChar char="•"/>
            </a:pPr>
            <a:r>
              <a:rPr lang="fr-FR" sz="2800" dirty="0" err="1"/>
              <a:t>Venous</a:t>
            </a:r>
            <a:r>
              <a:rPr lang="fr-FR" sz="2800" dirty="0"/>
              <a:t> </a:t>
            </a:r>
            <a:r>
              <a:rPr lang="fr-FR" sz="2800" dirty="0" err="1"/>
              <a:t>disease</a:t>
            </a:r>
            <a:endParaRPr lang="fr-FR" sz="2800" dirty="0"/>
          </a:p>
          <a:p>
            <a:pPr marL="742950" lvl="1" indent="-285750">
              <a:buFont typeface="Arial" charset="0"/>
              <a:buChar char="•"/>
            </a:pPr>
            <a:r>
              <a:rPr lang="fr-FR" sz="2800" dirty="0" err="1" smtClean="0"/>
              <a:t>Venous</a:t>
            </a:r>
            <a:r>
              <a:rPr lang="fr-FR" sz="2800" dirty="0" smtClean="0"/>
              <a:t> </a:t>
            </a:r>
            <a:r>
              <a:rPr lang="fr-FR" sz="2800" dirty="0" err="1"/>
              <a:t>insufficiency</a:t>
            </a:r>
            <a:endParaRPr lang="fr-FR" sz="2800" dirty="0"/>
          </a:p>
          <a:p>
            <a:pPr marL="742950" lvl="1" indent="-285750">
              <a:buFont typeface="Arial" charset="0"/>
              <a:buChar char="•"/>
            </a:pPr>
            <a:r>
              <a:rPr lang="fr-FR" sz="2800" dirty="0" smtClean="0"/>
              <a:t>Vitis </a:t>
            </a:r>
            <a:r>
              <a:rPr lang="fr-FR" sz="2800" dirty="0" err="1" smtClean="0"/>
              <a:t>vinifera</a:t>
            </a:r>
            <a:endParaRPr lang="fr-FR" sz="2800" dirty="0" smtClean="0"/>
          </a:p>
          <a:p>
            <a:pPr marL="742950" lvl="1" indent="-285750">
              <a:buFont typeface="Arial" charset="0"/>
              <a:buChar char="•"/>
            </a:pPr>
            <a:r>
              <a:rPr lang="fr-FR" sz="2800" dirty="0" err="1" smtClean="0"/>
              <a:t>Antistax</a:t>
            </a:r>
            <a:endParaRPr lang="fr-FR" sz="2800" dirty="0" smtClean="0"/>
          </a:p>
          <a:p>
            <a:pPr marL="742950" lvl="1" indent="-285750">
              <a:buFont typeface="Arial" charset="0"/>
              <a:buChar char="•"/>
            </a:pPr>
            <a:r>
              <a:rPr lang="fr-FR" sz="2800" dirty="0" err="1" smtClean="0"/>
              <a:t>Red</a:t>
            </a:r>
            <a:r>
              <a:rPr lang="fr-FR" sz="2800" dirty="0" smtClean="0"/>
              <a:t> vine </a:t>
            </a:r>
            <a:r>
              <a:rPr lang="fr-FR" sz="2800" dirty="0" err="1" smtClean="0"/>
              <a:t>leaf</a:t>
            </a:r>
            <a:endParaRPr lang="fr-FR" sz="2800" dirty="0" smtClean="0"/>
          </a:p>
          <a:p>
            <a:pPr marL="742950" lvl="1" indent="-285750">
              <a:buFont typeface="Arial" charset="0"/>
              <a:buChar char="•"/>
            </a:pPr>
            <a:endParaRPr lang="fr-FR" sz="2800" dirty="0" smtClean="0"/>
          </a:p>
          <a:p>
            <a:endParaRPr lang="fr-FR" dirty="0"/>
          </a:p>
        </p:txBody>
      </p:sp>
    </p:spTree>
    <p:extLst>
      <p:ext uri="{BB962C8B-B14F-4D97-AF65-F5344CB8AC3E}">
        <p14:creationId xmlns:p14="http://schemas.microsoft.com/office/powerpoint/2010/main" val="2147119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087578976"/>
              </p:ext>
            </p:extLst>
          </p:nvPr>
        </p:nvGraphicFramePr>
        <p:xfrm>
          <a:off x="685800" y="579121"/>
          <a:ext cx="10820400" cy="5639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2231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98180" y="102028"/>
            <a:ext cx="2368084" cy="523220"/>
          </a:xfrm>
          <a:prstGeom prst="rect">
            <a:avLst/>
          </a:prstGeom>
          <a:noFill/>
        </p:spPr>
        <p:txBody>
          <a:bodyPr wrap="square" rtlCol="0">
            <a:spAutoFit/>
          </a:bodyPr>
          <a:lstStyle/>
          <a:p>
            <a:r>
              <a:rPr lang="fr-CA" sz="2800" b="1" dirty="0" smtClean="0"/>
              <a:t>Résultats</a:t>
            </a:r>
            <a:endParaRPr lang="fr-CA" sz="2800" b="1" dirty="0"/>
          </a:p>
        </p:txBody>
      </p:sp>
      <p:sp>
        <p:nvSpPr>
          <p:cNvPr id="3" name="Espace réservé du contenu 2"/>
          <p:cNvSpPr>
            <a:spLocks noGrp="1"/>
          </p:cNvSpPr>
          <p:nvPr>
            <p:ph idx="1"/>
          </p:nvPr>
        </p:nvSpPr>
        <p:spPr/>
        <p:txBody>
          <a:bodyPr/>
          <a:lstStyle/>
          <a:p>
            <a:endParaRPr lang="fr-CA"/>
          </a:p>
        </p:txBody>
      </p:sp>
      <p:graphicFrame>
        <p:nvGraphicFramePr>
          <p:cNvPr id="6" name="Espace réservé du contenu 3"/>
          <p:cNvGraphicFramePr>
            <a:graphicFrameLocks/>
          </p:cNvGraphicFramePr>
          <p:nvPr>
            <p:extLst>
              <p:ext uri="{D42A27DB-BD31-4B8C-83A1-F6EECF244321}">
                <p14:modId xmlns:p14="http://schemas.microsoft.com/office/powerpoint/2010/main" val="277045184"/>
              </p:ext>
            </p:extLst>
          </p:nvPr>
        </p:nvGraphicFramePr>
        <p:xfrm>
          <a:off x="549149" y="827228"/>
          <a:ext cx="11309478" cy="5472607"/>
        </p:xfrm>
        <a:graphic>
          <a:graphicData uri="http://schemas.openxmlformats.org/drawingml/2006/table">
            <a:tbl>
              <a:tblPr firstRow="1" bandRow="1">
                <a:tableStyleId>{5C22544A-7EE6-4342-B048-85BDC9FD1C3A}</a:tableStyleId>
              </a:tblPr>
              <a:tblGrid>
                <a:gridCol w="1884913"/>
                <a:gridCol w="1884913"/>
                <a:gridCol w="1884913"/>
                <a:gridCol w="1884913"/>
                <a:gridCol w="1884913"/>
                <a:gridCol w="1884913"/>
              </a:tblGrid>
              <a:tr h="892987">
                <a:tc>
                  <a:txBody>
                    <a:bodyPr/>
                    <a:lstStyle/>
                    <a:p>
                      <a:pPr algn="ctr"/>
                      <a:r>
                        <a:rPr lang="fr-FR" u="sng" dirty="0" smtClean="0"/>
                        <a:t>Études</a:t>
                      </a:r>
                      <a:endParaRPr lang="fr-FR" u="sng" dirty="0"/>
                    </a:p>
                  </a:txBody>
                  <a:tcPr anchor="ctr"/>
                </a:tc>
                <a:tc>
                  <a:txBody>
                    <a:bodyPr/>
                    <a:lstStyle/>
                    <a:p>
                      <a:pPr algn="ctr"/>
                      <a:r>
                        <a:rPr lang="fr-FR" u="sng" dirty="0" smtClean="0"/>
                        <a:t>Type</a:t>
                      </a:r>
                      <a:endParaRPr lang="fr-FR" u="sng" dirty="0"/>
                    </a:p>
                  </a:txBody>
                  <a:tcPr anchor="ctr"/>
                </a:tc>
                <a:tc>
                  <a:txBody>
                    <a:bodyPr/>
                    <a:lstStyle/>
                    <a:p>
                      <a:pPr algn="ctr"/>
                      <a:r>
                        <a:rPr lang="fr-FR" u="sng" dirty="0" smtClean="0"/>
                        <a:t>N</a:t>
                      </a:r>
                      <a:r>
                        <a:rPr lang="fr-FR" u="sng" baseline="0" dirty="0" smtClean="0"/>
                        <a:t> = / durée suivi</a:t>
                      </a:r>
                      <a:endParaRPr lang="fr-FR" u="sng" dirty="0"/>
                    </a:p>
                  </a:txBody>
                  <a:tcPr anchor="ctr"/>
                </a:tc>
                <a:tc>
                  <a:txBody>
                    <a:bodyPr/>
                    <a:lstStyle/>
                    <a:p>
                      <a:pPr algn="ctr"/>
                      <a:r>
                        <a:rPr lang="fr-FR" u="sng" dirty="0" smtClean="0">
                          <a:solidFill>
                            <a:schemeClr val="bg1"/>
                          </a:solidFill>
                        </a:rPr>
                        <a:t>Issues</a:t>
                      </a:r>
                      <a:endParaRPr lang="fr-FR" u="sng" dirty="0">
                        <a:solidFill>
                          <a:schemeClr val="bg1"/>
                        </a:solidFill>
                      </a:endParaRPr>
                    </a:p>
                  </a:txBody>
                  <a:tcPr anchor="ctr"/>
                </a:tc>
                <a:tc>
                  <a:txBody>
                    <a:bodyPr/>
                    <a:lstStyle/>
                    <a:p>
                      <a:pPr algn="ctr"/>
                      <a:r>
                        <a:rPr lang="fr-FR" u="sng" dirty="0" smtClean="0"/>
                        <a:t>Résultats</a:t>
                      </a:r>
                    </a:p>
                    <a:p>
                      <a:pPr algn="ctr"/>
                      <a:r>
                        <a:rPr lang="fr-FR" u="sng" dirty="0" smtClean="0"/>
                        <a:t>(95%</a:t>
                      </a:r>
                      <a:r>
                        <a:rPr lang="fr-FR" u="sng" baseline="0" dirty="0" smtClean="0"/>
                        <a:t> I.C.)</a:t>
                      </a:r>
                      <a:endParaRPr lang="fr-FR" u="sng" dirty="0"/>
                    </a:p>
                  </a:txBody>
                  <a:tcPr anchor="ctr"/>
                </a:tc>
                <a:tc>
                  <a:txBody>
                    <a:bodyPr/>
                    <a:lstStyle/>
                    <a:p>
                      <a:pPr algn="ctr"/>
                      <a:r>
                        <a:rPr lang="fr-FR" u="sng" dirty="0" smtClean="0"/>
                        <a:t>Qualité</a:t>
                      </a:r>
                      <a:endParaRPr lang="fr-FR" u="sng" dirty="0"/>
                    </a:p>
                  </a:txBody>
                  <a:tcPr anchor="ctr"/>
                </a:tc>
              </a:tr>
              <a:tr h="929640">
                <a:tc>
                  <a:txBody>
                    <a:bodyPr/>
                    <a:lstStyle/>
                    <a:p>
                      <a:pPr algn="ctr"/>
                      <a:r>
                        <a:rPr lang="fr-FR" b="1" dirty="0" smtClean="0"/>
                        <a:t>Ki.</a:t>
                      </a:r>
                      <a:r>
                        <a:rPr lang="fr-FR" b="1" baseline="0" dirty="0" smtClean="0"/>
                        <a:t> &amp; al</a:t>
                      </a:r>
                    </a:p>
                    <a:p>
                      <a:pPr algn="ctr"/>
                      <a:r>
                        <a:rPr lang="fr-FR" b="1" baseline="0" dirty="0" smtClean="0"/>
                        <a:t>2000</a:t>
                      </a:r>
                      <a:endParaRPr lang="fr-FR" b="1" dirty="0"/>
                    </a:p>
                  </a:txBody>
                  <a:tcPr anchor="ctr"/>
                </a:tc>
                <a:tc>
                  <a:txBody>
                    <a:bodyPr/>
                    <a:lstStyle/>
                    <a:p>
                      <a:pPr algn="ctr"/>
                      <a:r>
                        <a:rPr lang="fr-FR" b="1" dirty="0" smtClean="0"/>
                        <a:t>ECR</a:t>
                      </a:r>
                      <a:endParaRPr lang="fr-FR" b="1" dirty="0"/>
                    </a:p>
                  </a:txBody>
                  <a:tcPr anchor="ctr"/>
                </a:tc>
                <a:tc>
                  <a:txBody>
                    <a:bodyPr/>
                    <a:lstStyle/>
                    <a:p>
                      <a:pPr algn="ctr"/>
                      <a:r>
                        <a:rPr lang="fr-FR" sz="1200" b="1" dirty="0" smtClean="0"/>
                        <a:t>257 / 12+2 </a:t>
                      </a:r>
                      <a:r>
                        <a:rPr lang="fr-FR" sz="1200" b="1" dirty="0" smtClean="0">
                          <a:solidFill>
                            <a:schemeClr val="tx1"/>
                          </a:solidFill>
                        </a:rPr>
                        <a:t>sem.</a:t>
                      </a:r>
                      <a:endParaRPr lang="fr-FR" sz="1200" b="1" dirty="0">
                        <a:solidFill>
                          <a:schemeClr val="tx1"/>
                        </a:solidFill>
                      </a:endParaRPr>
                    </a:p>
                  </a:txBody>
                  <a:tcPr anchor="ctr"/>
                </a:tc>
                <a:tc>
                  <a:txBody>
                    <a:bodyPr/>
                    <a:lstStyle/>
                    <a:p>
                      <a:pPr algn="ctr"/>
                      <a:r>
                        <a:rPr lang="fr-FR" sz="1600" b="1" dirty="0" err="1" smtClean="0"/>
                        <a:t>Chg</a:t>
                      </a:r>
                      <a:r>
                        <a:rPr lang="fr-FR" sz="1600" b="1" dirty="0" smtClean="0"/>
                        <a:t> de vol / Circ. Mollet / Clinique</a:t>
                      </a:r>
                      <a:endParaRPr lang="fr-FR" sz="1600" b="1" dirty="0"/>
                    </a:p>
                  </a:txBody>
                  <a:tcPr anchor="ctr"/>
                </a:tc>
                <a:tc>
                  <a:txBody>
                    <a:bodyPr/>
                    <a:lstStyle/>
                    <a:p>
                      <a:pPr algn="ctr"/>
                      <a:r>
                        <a:rPr lang="fr-FR" sz="1600" b="1" dirty="0" smtClean="0"/>
                        <a:t>-</a:t>
                      </a:r>
                      <a:r>
                        <a:rPr lang="fr-FR" sz="1200" b="1" dirty="0" smtClean="0"/>
                        <a:t>99.9g [-130.3</a:t>
                      </a:r>
                      <a:r>
                        <a:rPr lang="fr-FR" sz="1200" b="1" baseline="0" dirty="0" smtClean="0"/>
                        <a:t> à -69.6] </a:t>
                      </a:r>
                      <a:r>
                        <a:rPr lang="fr-FR" sz="1200" b="1" dirty="0" smtClean="0"/>
                        <a:t>p</a:t>
                      </a:r>
                      <a:r>
                        <a:rPr lang="fr-FR" sz="1200" b="1" baseline="0" dirty="0" smtClean="0"/>
                        <a:t> &lt;0.001 </a:t>
                      </a:r>
                      <a:br>
                        <a:rPr lang="fr-FR" sz="1200" b="1" baseline="0" dirty="0" smtClean="0"/>
                      </a:br>
                      <a:r>
                        <a:rPr lang="fr-FR" sz="1200" b="1" baseline="0" dirty="0" smtClean="0"/>
                        <a:t>-0.94cm [-1.73 à -0.88] p&lt;0.001</a:t>
                      </a:r>
                      <a:endParaRPr lang="fr-FR" sz="1200" b="1" dirty="0"/>
                    </a:p>
                  </a:txBody>
                  <a:tcPr anchor="ctr"/>
                </a:tc>
                <a:tc>
                  <a:txBody>
                    <a:bodyPr/>
                    <a:lstStyle/>
                    <a:p>
                      <a:pPr algn="ctr"/>
                      <a:r>
                        <a:rPr lang="fr-FR" b="1" dirty="0" smtClean="0"/>
                        <a:t>Bonne</a:t>
                      </a:r>
                      <a:endParaRPr lang="fr-FR" b="1" dirty="0"/>
                    </a:p>
                  </a:txBody>
                  <a:tcPr anchor="ctr"/>
                </a:tc>
              </a:tr>
              <a:tr h="797112">
                <a:tc>
                  <a:txBody>
                    <a:bodyPr/>
                    <a:lstStyle/>
                    <a:p>
                      <a:pPr algn="ctr"/>
                      <a:r>
                        <a:rPr lang="fr-FR" b="0" dirty="0" err="1" smtClean="0"/>
                        <a:t>Sc</a:t>
                      </a:r>
                      <a:r>
                        <a:rPr lang="fr-FR" b="0" dirty="0" smtClean="0"/>
                        <a:t> &amp; al</a:t>
                      </a:r>
                    </a:p>
                    <a:p>
                      <a:pPr algn="ctr"/>
                      <a:r>
                        <a:rPr lang="fr-FR" b="0" dirty="0" smtClean="0"/>
                        <a:t>2003</a:t>
                      </a:r>
                      <a:endParaRPr lang="fr-FR" b="0" dirty="0"/>
                    </a:p>
                  </a:txBody>
                  <a:tcPr anchor="ctr"/>
                </a:tc>
                <a:tc>
                  <a:txBody>
                    <a:bodyPr/>
                    <a:lstStyle/>
                    <a:p>
                      <a:pPr algn="ctr"/>
                      <a:r>
                        <a:rPr lang="fr-FR" dirty="0" err="1" smtClean="0"/>
                        <a:t>Obs</a:t>
                      </a:r>
                      <a:endParaRPr lang="fr-FR" dirty="0"/>
                    </a:p>
                  </a:txBody>
                  <a:tcPr anchor="ctr"/>
                </a:tc>
                <a:tc>
                  <a:txBody>
                    <a:bodyPr/>
                    <a:lstStyle/>
                    <a:p>
                      <a:pPr algn="ctr"/>
                      <a:r>
                        <a:rPr lang="fr-FR" sz="1400" dirty="0" smtClean="0"/>
                        <a:t>65 / 6 </a:t>
                      </a:r>
                      <a:r>
                        <a:rPr lang="fr-FR" sz="1400" dirty="0" smtClean="0">
                          <a:solidFill>
                            <a:schemeClr val="tx1"/>
                          </a:solidFill>
                        </a:rPr>
                        <a:t>sem.</a:t>
                      </a:r>
                      <a:endParaRPr lang="fr-FR" sz="1400" dirty="0">
                        <a:solidFill>
                          <a:schemeClr val="tx1"/>
                        </a:solidFill>
                      </a:endParaRPr>
                    </a:p>
                  </a:txBody>
                  <a:tcPr anchor="ctr"/>
                </a:tc>
                <a:tc>
                  <a:txBody>
                    <a:bodyPr/>
                    <a:lstStyle/>
                    <a:p>
                      <a:pPr algn="ctr"/>
                      <a:r>
                        <a:rPr lang="fr-FR" sz="1600" dirty="0" err="1" smtClean="0"/>
                        <a:t>Réd</a:t>
                      </a:r>
                      <a:r>
                        <a:rPr lang="fr-FR" sz="1600" dirty="0" smtClean="0"/>
                        <a:t> des </a:t>
                      </a:r>
                      <a:r>
                        <a:rPr lang="fr-FR" sz="1600" dirty="0" err="1" smtClean="0"/>
                        <a:t>sx</a:t>
                      </a:r>
                      <a:r>
                        <a:rPr lang="fr-FR" sz="1600" dirty="0" smtClean="0"/>
                        <a:t> subjectifs + </a:t>
                      </a:r>
                      <a:r>
                        <a:rPr lang="fr-FR" sz="1600" dirty="0" err="1" smtClean="0"/>
                        <a:t>tolérabilité</a:t>
                      </a:r>
                      <a:endParaRPr lang="fr-FR" sz="1600" dirty="0"/>
                    </a:p>
                  </a:txBody>
                  <a:tcPr anchor="ctr"/>
                </a:tc>
                <a:tc>
                  <a:txBody>
                    <a:bodyPr/>
                    <a:lstStyle/>
                    <a:p>
                      <a:pPr algn="ctr"/>
                      <a:r>
                        <a:rPr lang="fr-FR" sz="1400" dirty="0" smtClean="0"/>
                        <a:t>Amélioration des </a:t>
                      </a:r>
                      <a:r>
                        <a:rPr lang="fr-FR" sz="1400" dirty="0" err="1" smtClean="0"/>
                        <a:t>sx</a:t>
                      </a:r>
                      <a:r>
                        <a:rPr lang="fr-FR" sz="1400" dirty="0" smtClean="0"/>
                        <a:t> subjectifs</a:t>
                      </a:r>
                      <a:r>
                        <a:rPr lang="fr-FR" sz="1400" baseline="0" dirty="0" smtClean="0"/>
                        <a:t> (dim. de 3 points)</a:t>
                      </a:r>
                      <a:endParaRPr lang="fr-FR" sz="1400" dirty="0"/>
                    </a:p>
                  </a:txBody>
                  <a:tcPr anchor="ctr"/>
                </a:tc>
                <a:tc>
                  <a:txBody>
                    <a:bodyPr/>
                    <a:lstStyle/>
                    <a:p>
                      <a:pPr algn="ctr"/>
                      <a:r>
                        <a:rPr lang="fr-FR" dirty="0" smtClean="0"/>
                        <a:t>Faible</a:t>
                      </a:r>
                      <a:endParaRPr lang="fr-FR" dirty="0"/>
                    </a:p>
                  </a:txBody>
                  <a:tcPr anchor="ctr"/>
                </a:tc>
              </a:tr>
              <a:tr h="1028700">
                <a:tc>
                  <a:txBody>
                    <a:bodyPr/>
                    <a:lstStyle/>
                    <a:p>
                      <a:pPr algn="ctr"/>
                      <a:r>
                        <a:rPr lang="fr-FR" b="0" dirty="0" smtClean="0"/>
                        <a:t>Ka &amp; al</a:t>
                      </a:r>
                    </a:p>
                    <a:p>
                      <a:pPr algn="ctr"/>
                      <a:r>
                        <a:rPr lang="fr-FR" b="0" dirty="0" smtClean="0"/>
                        <a:t>2004</a:t>
                      </a:r>
                      <a:endParaRPr lang="fr-FR" b="0" dirty="0"/>
                    </a:p>
                  </a:txBody>
                  <a:tcPr anchor="ctr"/>
                </a:tc>
                <a:tc>
                  <a:txBody>
                    <a:bodyPr/>
                    <a:lstStyle/>
                    <a:p>
                      <a:pPr algn="ctr"/>
                      <a:r>
                        <a:rPr lang="fr-FR" dirty="0" smtClean="0"/>
                        <a:t>ECR-Croisé</a:t>
                      </a:r>
                      <a:endParaRPr lang="fr-FR" dirty="0"/>
                    </a:p>
                  </a:txBody>
                  <a:tcPr anchor="ctr"/>
                </a:tc>
                <a:tc>
                  <a:txBody>
                    <a:bodyPr/>
                    <a:lstStyle/>
                    <a:p>
                      <a:pPr algn="ctr"/>
                      <a:r>
                        <a:rPr lang="fr-FR" sz="1400" dirty="0" smtClean="0"/>
                        <a:t>71 / </a:t>
                      </a:r>
                      <a:r>
                        <a:rPr lang="fr-FR" sz="1400" dirty="0" smtClean="0">
                          <a:solidFill>
                            <a:schemeClr val="tx1"/>
                          </a:solidFill>
                        </a:rPr>
                        <a:t>16 sem.</a:t>
                      </a:r>
                      <a:endParaRPr lang="fr-FR" sz="1400" dirty="0">
                        <a:solidFill>
                          <a:schemeClr val="tx1"/>
                        </a:solidFill>
                      </a:endParaRPr>
                    </a:p>
                  </a:txBody>
                  <a:tcPr anchor="ctr"/>
                </a:tc>
                <a:tc>
                  <a:txBody>
                    <a:bodyPr/>
                    <a:lstStyle/>
                    <a:p>
                      <a:pPr algn="ctr"/>
                      <a:r>
                        <a:rPr lang="fr-FR" sz="1200" dirty="0" smtClean="0"/>
                        <a:t>Débit sanguin </a:t>
                      </a:r>
                      <a:r>
                        <a:rPr lang="fr-FR" sz="1200" dirty="0" err="1" smtClean="0"/>
                        <a:t>microvasculaire</a:t>
                      </a:r>
                      <a:r>
                        <a:rPr lang="fr-FR" sz="1200" dirty="0" smtClean="0"/>
                        <a:t> cutané / pression en oxygène transcutané</a:t>
                      </a:r>
                      <a:endParaRPr lang="fr-FR" sz="1200" dirty="0"/>
                    </a:p>
                  </a:txBody>
                  <a:tcPr anchor="ctr"/>
                </a:tc>
                <a:tc>
                  <a:txBody>
                    <a:bodyPr/>
                    <a:lstStyle/>
                    <a:p>
                      <a:pPr algn="ctr"/>
                      <a:r>
                        <a:rPr lang="fr-FR" sz="1200" dirty="0" smtClean="0"/>
                        <a:t>282.8 [299.9</a:t>
                      </a:r>
                      <a:r>
                        <a:rPr lang="fr-FR" sz="1200" baseline="0" dirty="0" smtClean="0"/>
                        <a:t> à 335.7] p&lt;0.0001 8.63 </a:t>
                      </a:r>
                      <a:r>
                        <a:rPr lang="fr-FR" sz="1200" baseline="0" dirty="0" err="1" smtClean="0"/>
                        <a:t>mmHg</a:t>
                      </a:r>
                      <a:r>
                        <a:rPr lang="fr-FR" sz="1200" baseline="0" dirty="0" smtClean="0"/>
                        <a:t> [5.88 à 11.38] p&lt;0.0001</a:t>
                      </a:r>
                      <a:endParaRPr lang="fr-FR" sz="1200" dirty="0"/>
                    </a:p>
                  </a:txBody>
                  <a:tcPr anchor="ctr"/>
                </a:tc>
                <a:tc>
                  <a:txBody>
                    <a:bodyPr/>
                    <a:lstStyle/>
                    <a:p>
                      <a:pPr algn="ctr"/>
                      <a:r>
                        <a:rPr lang="fr-FR" dirty="0" smtClean="0"/>
                        <a:t>Modérée</a:t>
                      </a:r>
                      <a:endParaRPr lang="fr-FR" dirty="0"/>
                    </a:p>
                  </a:txBody>
                  <a:tcPr anchor="ctr"/>
                </a:tc>
              </a:tr>
              <a:tr h="868680">
                <a:tc>
                  <a:txBody>
                    <a:bodyPr/>
                    <a:lstStyle/>
                    <a:p>
                      <a:pPr algn="ctr"/>
                      <a:r>
                        <a:rPr lang="fr-FR" b="0" dirty="0" smtClean="0"/>
                        <a:t>M. &amp; al</a:t>
                      </a:r>
                    </a:p>
                    <a:p>
                      <a:pPr algn="ctr"/>
                      <a:r>
                        <a:rPr lang="fr-FR" b="0" dirty="0" smtClean="0"/>
                        <a:t>2006</a:t>
                      </a:r>
                    </a:p>
                  </a:txBody>
                  <a:tcPr anchor="ctr"/>
                </a:tc>
                <a:tc>
                  <a:txBody>
                    <a:bodyPr/>
                    <a:lstStyle/>
                    <a:p>
                      <a:pPr algn="ctr"/>
                      <a:r>
                        <a:rPr lang="fr-FR" dirty="0" err="1" smtClean="0"/>
                        <a:t>Obs</a:t>
                      </a:r>
                      <a:endParaRPr lang="fr-FR" dirty="0"/>
                    </a:p>
                  </a:txBody>
                  <a:tcPr anchor="ctr"/>
                </a:tc>
                <a:tc>
                  <a:txBody>
                    <a:bodyPr/>
                    <a:lstStyle/>
                    <a:p>
                      <a:pPr algn="ctr"/>
                      <a:r>
                        <a:rPr lang="fr-FR" sz="1400" dirty="0" smtClean="0"/>
                        <a:t>39 / 6 </a:t>
                      </a:r>
                      <a:r>
                        <a:rPr lang="fr-FR" sz="1400" dirty="0" smtClean="0">
                          <a:solidFill>
                            <a:schemeClr val="tx1"/>
                          </a:solidFill>
                        </a:rPr>
                        <a:t>sem.</a:t>
                      </a:r>
                      <a:endParaRPr lang="fr-FR" sz="1400" dirty="0">
                        <a:solidFill>
                          <a:schemeClr val="tx1"/>
                        </a:solidFill>
                      </a:endParaRPr>
                    </a:p>
                  </a:txBody>
                  <a:tcPr anchor="ctr"/>
                </a:tc>
                <a:tc>
                  <a:txBody>
                    <a:bodyPr/>
                    <a:lstStyle/>
                    <a:p>
                      <a:pPr algn="ctr"/>
                      <a:r>
                        <a:rPr lang="fr-FR" sz="1400" dirty="0" err="1" smtClean="0"/>
                        <a:t>Chg</a:t>
                      </a:r>
                      <a:r>
                        <a:rPr lang="fr-FR" sz="1400" dirty="0" smtClean="0"/>
                        <a:t> vol au MI / circ.</a:t>
                      </a:r>
                      <a:r>
                        <a:rPr lang="fr-FR" sz="1400" baseline="0" dirty="0" smtClean="0"/>
                        <a:t>/ clinique</a:t>
                      </a:r>
                      <a:endParaRPr lang="fr-FR" sz="1400" dirty="0"/>
                    </a:p>
                  </a:txBody>
                  <a:tcPr anchor="ctr"/>
                </a:tc>
                <a:tc>
                  <a:txBody>
                    <a:bodyPr/>
                    <a:lstStyle/>
                    <a:p>
                      <a:pPr algn="ctr"/>
                      <a:r>
                        <a:rPr lang="fr-FR" sz="1200" dirty="0" smtClean="0"/>
                        <a:t>32.7ml (p&lt;0.001)  4.4mm (p&lt;0.001)</a:t>
                      </a:r>
                      <a:r>
                        <a:rPr lang="fr-FR" sz="1200" baseline="0" dirty="0" smtClean="0"/>
                        <a:t>  2.6/10 (p&lt;0.001)</a:t>
                      </a:r>
                      <a:endParaRPr lang="fr-FR" sz="1200" dirty="0"/>
                    </a:p>
                  </a:txBody>
                  <a:tcPr anchor="ctr"/>
                </a:tc>
                <a:tc>
                  <a:txBody>
                    <a:bodyPr/>
                    <a:lstStyle/>
                    <a:p>
                      <a:pPr algn="ctr"/>
                      <a:r>
                        <a:rPr lang="fr-FR" smtClean="0"/>
                        <a:t>Faible </a:t>
                      </a:r>
                      <a:endParaRPr lang="fr-FR" dirty="0"/>
                    </a:p>
                  </a:txBody>
                  <a:tcPr anchor="ctr"/>
                </a:tc>
              </a:tr>
              <a:tr h="929640">
                <a:tc>
                  <a:txBody>
                    <a:bodyPr/>
                    <a:lstStyle/>
                    <a:p>
                      <a:pPr algn="ctr"/>
                      <a:r>
                        <a:rPr lang="fr-FR" b="0" dirty="0" smtClean="0"/>
                        <a:t>E.R. &amp;</a:t>
                      </a:r>
                      <a:r>
                        <a:rPr lang="fr-FR" b="0" baseline="0" dirty="0" smtClean="0"/>
                        <a:t> al</a:t>
                      </a:r>
                    </a:p>
                    <a:p>
                      <a:pPr algn="ctr"/>
                      <a:r>
                        <a:rPr lang="fr-FR" b="0" baseline="0" dirty="0" smtClean="0"/>
                        <a:t>2011</a:t>
                      </a:r>
                      <a:endParaRPr lang="fr-FR" b="0" dirty="0"/>
                    </a:p>
                  </a:txBody>
                  <a:tcPr anchor="ctr"/>
                </a:tc>
                <a:tc>
                  <a:txBody>
                    <a:bodyPr/>
                    <a:lstStyle/>
                    <a:p>
                      <a:pPr algn="ctr"/>
                      <a:r>
                        <a:rPr lang="fr-FR" dirty="0" smtClean="0"/>
                        <a:t>ECR</a:t>
                      </a:r>
                      <a:endParaRPr lang="fr-FR" dirty="0"/>
                    </a:p>
                  </a:txBody>
                  <a:tcPr anchor="ctr"/>
                </a:tc>
                <a:tc>
                  <a:txBody>
                    <a:bodyPr/>
                    <a:lstStyle/>
                    <a:p>
                      <a:pPr algn="ctr"/>
                      <a:r>
                        <a:rPr lang="fr-FR" sz="1400" dirty="0" smtClean="0"/>
                        <a:t>248 / 12 </a:t>
                      </a:r>
                      <a:r>
                        <a:rPr lang="fr-FR" sz="1400" dirty="0" smtClean="0">
                          <a:solidFill>
                            <a:schemeClr val="tx1"/>
                          </a:solidFill>
                        </a:rPr>
                        <a:t>sem.</a:t>
                      </a:r>
                      <a:endParaRPr lang="fr-FR" sz="1400" dirty="0">
                        <a:solidFill>
                          <a:schemeClr val="tx1"/>
                        </a:solidFill>
                      </a:endParaRPr>
                    </a:p>
                  </a:txBody>
                  <a:tcPr anchor="ctr"/>
                </a:tc>
                <a:tc>
                  <a:txBody>
                    <a:bodyPr/>
                    <a:lstStyle/>
                    <a:p>
                      <a:pPr algn="ctr"/>
                      <a:r>
                        <a:rPr lang="fr-FR" sz="1400" dirty="0" smtClean="0"/>
                        <a:t> </a:t>
                      </a:r>
                      <a:r>
                        <a:rPr lang="fr-FR" sz="1400" dirty="0" err="1" smtClean="0"/>
                        <a:t>Chg</a:t>
                      </a:r>
                      <a:r>
                        <a:rPr lang="fr-FR" sz="1400" dirty="0" smtClean="0"/>
                        <a:t> de vol</a:t>
                      </a:r>
                      <a:r>
                        <a:rPr lang="fr-FR" sz="1400" baseline="0" dirty="0" smtClean="0"/>
                        <a:t> au MI </a:t>
                      </a:r>
                      <a:endParaRPr lang="fr-FR" sz="1400" dirty="0"/>
                    </a:p>
                  </a:txBody>
                  <a:tcPr anchor="ctr"/>
                </a:tc>
                <a:tc>
                  <a:txBody>
                    <a:bodyPr/>
                    <a:lstStyle/>
                    <a:p>
                      <a:pPr algn="ctr"/>
                      <a:r>
                        <a:rPr lang="fr-FR" sz="1200" dirty="0" smtClean="0"/>
                        <a:t>-19,9g [-37,5</a:t>
                      </a:r>
                      <a:r>
                        <a:rPr lang="fr-FR" sz="1200" baseline="0" dirty="0" smtClean="0"/>
                        <a:t> à -2,3] p0,0268</a:t>
                      </a:r>
                      <a:endParaRPr lang="fr-FR" sz="1200" dirty="0"/>
                    </a:p>
                  </a:txBody>
                  <a:tcPr anchor="ctr"/>
                </a:tc>
                <a:tc>
                  <a:txBody>
                    <a:bodyPr/>
                    <a:lstStyle/>
                    <a:p>
                      <a:pPr algn="ctr"/>
                      <a:r>
                        <a:rPr lang="fr-FR" dirty="0" smtClean="0"/>
                        <a:t>Modérée</a:t>
                      </a:r>
                      <a:endParaRPr lang="fr-FR" dirty="0"/>
                    </a:p>
                  </a:txBody>
                  <a:tcPr anchor="ctr"/>
                </a:tc>
              </a:tr>
            </a:tbl>
          </a:graphicData>
        </a:graphic>
      </p:graphicFrame>
    </p:spTree>
    <p:extLst>
      <p:ext uri="{BB962C8B-B14F-4D97-AF65-F5344CB8AC3E}">
        <p14:creationId xmlns:p14="http://schemas.microsoft.com/office/powerpoint/2010/main" val="181883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558633"/>
            <a:ext cx="8610600" cy="1293028"/>
          </a:xfrm>
        </p:spPr>
        <p:txBody>
          <a:bodyPr>
            <a:noAutofit/>
          </a:bodyPr>
          <a:lstStyle/>
          <a:p>
            <a:r>
              <a:rPr lang="fr-FR" sz="3200" b="1" dirty="0" err="1" smtClean="0"/>
              <a:t>Efficacy</a:t>
            </a:r>
            <a:r>
              <a:rPr lang="fr-FR" sz="3200" b="1" dirty="0" smtClean="0"/>
              <a:t> of </a:t>
            </a:r>
            <a:r>
              <a:rPr lang="fr-FR" sz="3200" b="1" dirty="0" err="1" smtClean="0"/>
              <a:t>orally</a:t>
            </a:r>
            <a:r>
              <a:rPr lang="fr-FR" sz="3200" b="1" dirty="0" smtClean="0"/>
              <a:t> </a:t>
            </a:r>
            <a:r>
              <a:rPr lang="fr-FR" sz="3200" b="1" dirty="0" err="1" smtClean="0"/>
              <a:t>administered</a:t>
            </a:r>
            <a:r>
              <a:rPr lang="fr-FR" sz="3200" b="1" dirty="0" smtClean="0"/>
              <a:t> </a:t>
            </a:r>
            <a:r>
              <a:rPr lang="fr-FR" sz="3200" b="1" dirty="0" err="1" smtClean="0"/>
              <a:t>extract</a:t>
            </a:r>
            <a:r>
              <a:rPr lang="fr-FR" sz="3200" b="1" dirty="0" smtClean="0"/>
              <a:t> of </a:t>
            </a:r>
            <a:r>
              <a:rPr lang="fr-FR" sz="3200" b="1" dirty="0" err="1" smtClean="0"/>
              <a:t>red</a:t>
            </a:r>
            <a:r>
              <a:rPr lang="fr-FR" sz="3200" b="1" dirty="0" smtClean="0"/>
              <a:t> vine </a:t>
            </a:r>
            <a:r>
              <a:rPr lang="fr-FR" sz="3200" b="1" dirty="0" err="1" smtClean="0"/>
              <a:t>leaf</a:t>
            </a:r>
            <a:r>
              <a:rPr lang="fr-FR" sz="3200" b="1" dirty="0" smtClean="0"/>
              <a:t> in </a:t>
            </a:r>
            <a:r>
              <a:rPr lang="fr-FR" sz="3200" b="1" dirty="0" err="1" smtClean="0"/>
              <a:t>chronic</a:t>
            </a:r>
            <a:r>
              <a:rPr lang="fr-FR" sz="3200" b="1" dirty="0" smtClean="0"/>
              <a:t> </a:t>
            </a:r>
            <a:r>
              <a:rPr lang="fr-FR" sz="3200" b="1" dirty="0" err="1" smtClean="0"/>
              <a:t>venous</a:t>
            </a:r>
            <a:r>
              <a:rPr lang="fr-FR" sz="3200" b="1" dirty="0" smtClean="0"/>
              <a:t> </a:t>
            </a:r>
            <a:r>
              <a:rPr lang="fr-FR" sz="3200" b="1" dirty="0" err="1" smtClean="0"/>
              <a:t>insufficiency</a:t>
            </a:r>
            <a:endParaRPr lang="fr-FR" sz="3200" b="1" dirty="0"/>
          </a:p>
        </p:txBody>
      </p:sp>
      <p:graphicFrame>
        <p:nvGraphicFramePr>
          <p:cNvPr id="4" name="Espace réservé du contenu 3"/>
          <p:cNvGraphicFramePr>
            <a:graphicFrameLocks/>
          </p:cNvGraphicFramePr>
          <p:nvPr>
            <p:extLst>
              <p:ext uri="{D42A27DB-BD31-4B8C-83A1-F6EECF244321}">
                <p14:modId xmlns:p14="http://schemas.microsoft.com/office/powerpoint/2010/main" val="2105796801"/>
              </p:ext>
            </p:extLst>
          </p:nvPr>
        </p:nvGraphicFramePr>
        <p:xfrm>
          <a:off x="480060" y="1851661"/>
          <a:ext cx="11201400" cy="4724312"/>
        </p:xfrm>
        <a:graphic>
          <a:graphicData uri="http://schemas.openxmlformats.org/drawingml/2006/table">
            <a:tbl>
              <a:tblPr firstRow="1" bandRow="1">
                <a:tableStyleId>{69012ECD-51FC-41F1-AA8D-1B2483CD663E}</a:tableStyleId>
              </a:tblPr>
              <a:tblGrid>
                <a:gridCol w="3733800"/>
                <a:gridCol w="3733800"/>
                <a:gridCol w="3733800"/>
              </a:tblGrid>
              <a:tr h="255624">
                <a:tc>
                  <a:txBody>
                    <a:bodyPr/>
                    <a:lstStyle/>
                    <a:p>
                      <a:pPr algn="ctr"/>
                      <a:r>
                        <a:rPr lang="fr-FR" sz="1400" u="sng" dirty="0" smtClean="0"/>
                        <a:t>Biais</a:t>
                      </a:r>
                      <a:endParaRPr lang="fr-FR" sz="1400" u="sng" dirty="0"/>
                    </a:p>
                  </a:txBody>
                  <a:tcPr anchor="ctr"/>
                </a:tc>
                <a:tc>
                  <a:txBody>
                    <a:bodyPr/>
                    <a:lstStyle/>
                    <a:p>
                      <a:pPr algn="ctr"/>
                      <a:r>
                        <a:rPr lang="fr-FR" sz="1400" u="sng" dirty="0" smtClean="0"/>
                        <a:t>Forces</a:t>
                      </a:r>
                      <a:endParaRPr lang="fr-FR" sz="1400" u="sng" dirty="0"/>
                    </a:p>
                  </a:txBody>
                  <a:tcPr anchor="ctr"/>
                </a:tc>
                <a:tc>
                  <a:txBody>
                    <a:bodyPr/>
                    <a:lstStyle/>
                    <a:p>
                      <a:pPr algn="ctr"/>
                      <a:r>
                        <a:rPr lang="fr-FR" sz="1400" u="sng" dirty="0" smtClean="0"/>
                        <a:t>Faiblesses</a:t>
                      </a:r>
                      <a:endParaRPr lang="fr-FR" sz="1400" u="sng" dirty="0"/>
                    </a:p>
                  </a:txBody>
                  <a:tcPr anchor="ctr"/>
                </a:tc>
              </a:tr>
              <a:tr h="792436">
                <a:tc>
                  <a:txBody>
                    <a:bodyPr/>
                    <a:lstStyle/>
                    <a:p>
                      <a:pPr marL="285750" indent="-285750" algn="ctr">
                        <a:buFont typeface="Arial" charset="0"/>
                        <a:buChar char="•"/>
                      </a:pPr>
                      <a:r>
                        <a:rPr lang="fr-FR" sz="1400" dirty="0" smtClean="0"/>
                        <a:t>O</a:t>
                      </a:r>
                      <a:r>
                        <a:rPr lang="fr-FR" sz="1400" baseline="0" dirty="0" smtClean="0"/>
                        <a:t> : Observation</a:t>
                      </a:r>
                      <a:endParaRPr lang="fr-FR" sz="1400" dirty="0"/>
                    </a:p>
                  </a:txBody>
                  <a:tcPr anchor="ctr"/>
                </a:tc>
                <a:tc>
                  <a:txBody>
                    <a:bodyPr/>
                    <a:lstStyle/>
                    <a:p>
                      <a:pPr marL="285750" indent="-285750" algn="l">
                        <a:buFont typeface="Arial" charset="0"/>
                        <a:buChar char="•"/>
                      </a:pPr>
                      <a:r>
                        <a:rPr lang="fr-FR" sz="1400" dirty="0" smtClean="0"/>
                        <a:t>Double</a:t>
                      </a:r>
                      <a:r>
                        <a:rPr lang="fr-FR" sz="1400" baseline="0" dirty="0" smtClean="0"/>
                        <a:t> aveugle</a:t>
                      </a:r>
                    </a:p>
                    <a:p>
                      <a:pPr marL="285750" indent="-285750" algn="l">
                        <a:buFont typeface="Arial" charset="0"/>
                        <a:buChar char="•"/>
                      </a:pPr>
                      <a:r>
                        <a:rPr lang="fr-FR" sz="1400" b="1" baseline="0" dirty="0" smtClean="0"/>
                        <a:t>Standardisation de l’évaluation des patients</a:t>
                      </a:r>
                    </a:p>
                    <a:p>
                      <a:pPr marL="285750" indent="-285750" algn="l">
                        <a:buFont typeface="Arial" charset="0"/>
                        <a:buChar char="•"/>
                      </a:pPr>
                      <a:r>
                        <a:rPr lang="fr-FR" sz="1400" baseline="0" dirty="0" smtClean="0"/>
                        <a:t>Outils standardisés</a:t>
                      </a:r>
                    </a:p>
                  </a:txBody>
                  <a:tcPr anchor="ctr"/>
                </a:tc>
                <a:tc>
                  <a:txBody>
                    <a:bodyPr/>
                    <a:lstStyle/>
                    <a:p>
                      <a:pPr marL="285750" indent="-285750" algn="l">
                        <a:buFont typeface="Arial" charset="0"/>
                        <a:buChar char="•"/>
                      </a:pPr>
                      <a:endParaRPr lang="fr-FR" sz="1400" dirty="0" smtClean="0"/>
                    </a:p>
                  </a:txBody>
                  <a:tcPr anchor="ctr"/>
                </a:tc>
              </a:tr>
              <a:tr h="792436">
                <a:tc>
                  <a:txBody>
                    <a:bodyPr/>
                    <a:lstStyle/>
                    <a:p>
                      <a:pPr marL="285750" indent="-285750" algn="ctr">
                        <a:buFont typeface="Arial" charset="0"/>
                        <a:buChar char="•"/>
                      </a:pPr>
                      <a:r>
                        <a:rPr lang="fr-FR" sz="1400" dirty="0" smtClean="0"/>
                        <a:t>S</a:t>
                      </a:r>
                      <a:r>
                        <a:rPr lang="fr-FR" sz="1400" baseline="0" dirty="0" smtClean="0"/>
                        <a:t> : </a:t>
                      </a:r>
                      <a:r>
                        <a:rPr lang="fr-FR" sz="1400" dirty="0" smtClean="0"/>
                        <a:t>Sélection</a:t>
                      </a:r>
                      <a:endParaRPr lang="fr-FR" sz="1400" dirty="0"/>
                    </a:p>
                  </a:txBody>
                  <a:tcPr anchor="ctr"/>
                </a:tc>
                <a:tc>
                  <a:txBody>
                    <a:bodyPr/>
                    <a:lstStyle/>
                    <a:p>
                      <a:pPr marL="285750" indent="-285750" algn="l">
                        <a:buFont typeface="Arial" charset="0"/>
                        <a:buChar char="•"/>
                      </a:pPr>
                      <a:r>
                        <a:rPr lang="fr-FR" sz="1400" baseline="0" dirty="0" smtClean="0"/>
                        <a:t>Multicentrique</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dirty="0" smtClean="0"/>
                        <a:t>Analyse</a:t>
                      </a:r>
                      <a:r>
                        <a:rPr lang="fr-FR" sz="1400" baseline="0" dirty="0" smtClean="0"/>
                        <a:t> par intention thérapeutique</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baseline="0" dirty="0" smtClean="0"/>
                        <a:t>Faible nombre de </a:t>
                      </a:r>
                      <a:r>
                        <a:rPr lang="fr-FR" sz="1400" baseline="0" dirty="0" smtClean="0">
                          <a:solidFill>
                            <a:schemeClr val="tx1"/>
                          </a:solidFill>
                        </a:rPr>
                        <a:t>pertes au </a:t>
                      </a:r>
                      <a:r>
                        <a:rPr lang="fr-FR" sz="1400" baseline="0" dirty="0" smtClean="0"/>
                        <a:t>suivi</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b="1" dirty="0" smtClean="0">
                          <a:solidFill>
                            <a:schemeClr val="tx1"/>
                          </a:solidFill>
                        </a:rPr>
                        <a:t>Patients plus âgés dans </a:t>
                      </a:r>
                      <a:r>
                        <a:rPr lang="fr-FR" sz="1400" b="1" dirty="0" smtClean="0"/>
                        <a:t>le groupe placebo</a:t>
                      </a:r>
                    </a:p>
                  </a:txBody>
                  <a:tcPr anchor="ctr"/>
                </a:tc>
              </a:tr>
              <a:tr h="792436">
                <a:tc>
                  <a:txBody>
                    <a:bodyPr/>
                    <a:lstStyle/>
                    <a:p>
                      <a:pPr marL="285750" indent="-285750" algn="ctr">
                        <a:buFont typeface="Arial" charset="0"/>
                        <a:buChar char="•"/>
                      </a:pPr>
                      <a:r>
                        <a:rPr lang="fr-FR" sz="1400" dirty="0" smtClean="0"/>
                        <a:t>P</a:t>
                      </a:r>
                      <a:r>
                        <a:rPr lang="fr-FR" sz="1400" baseline="0" dirty="0" smtClean="0"/>
                        <a:t> : Publication</a:t>
                      </a:r>
                      <a:endParaRPr lang="fr-FR" sz="1400" dirty="0"/>
                    </a:p>
                  </a:txBody>
                  <a:tcPr anchor="ctr"/>
                </a:tc>
                <a:tc>
                  <a:txBody>
                    <a:bodyPr/>
                    <a:lstStyle/>
                    <a:p>
                      <a:pPr marL="285750" indent="-285750" algn="l">
                        <a:buFont typeface="Arial" charset="0"/>
                        <a:buChar char="•"/>
                      </a:pPr>
                      <a:endParaRPr lang="fr-FR" sz="1400" dirty="0"/>
                    </a:p>
                  </a:txBody>
                  <a:tcPr anchor="ctr"/>
                </a:tc>
                <a:tc>
                  <a:txBody>
                    <a:bodyPr/>
                    <a:lstStyle/>
                    <a:p>
                      <a:pPr marL="285750" indent="-285750" algn="l">
                        <a:buFont typeface="Arial" charset="0"/>
                        <a:buChar char="•"/>
                      </a:pPr>
                      <a:r>
                        <a:rPr lang="fr-FR" sz="1400" b="1" dirty="0" smtClean="0"/>
                        <a:t>Financé</a:t>
                      </a:r>
                      <a:r>
                        <a:rPr lang="fr-FR" sz="1400" b="1" baseline="0" dirty="0" smtClean="0"/>
                        <a:t> par </a:t>
                      </a:r>
                      <a:r>
                        <a:rPr lang="fr-FR" sz="1400" b="1" baseline="0" dirty="0" err="1" smtClean="0"/>
                        <a:t>Boerhinger</a:t>
                      </a:r>
                      <a:endParaRPr lang="fr-FR" sz="1400" b="1" dirty="0" smtClean="0"/>
                    </a:p>
                  </a:txBody>
                  <a:tcPr anchor="ctr"/>
                </a:tc>
              </a:tr>
              <a:tr h="1329247">
                <a:tc>
                  <a:txBody>
                    <a:bodyPr/>
                    <a:lstStyle/>
                    <a:p>
                      <a:pPr marL="285750" indent="-285750" algn="ctr">
                        <a:buFont typeface="Arial" charset="0"/>
                        <a:buChar char="•"/>
                      </a:pPr>
                      <a:r>
                        <a:rPr lang="fr-FR" sz="1400" dirty="0" smtClean="0"/>
                        <a:t>FC : Facteurs</a:t>
                      </a:r>
                      <a:r>
                        <a:rPr lang="fr-FR" sz="1400" baseline="0" dirty="0" smtClean="0"/>
                        <a:t> de Confusion</a:t>
                      </a:r>
                      <a:endParaRPr lang="fr-FR" sz="1400" dirty="0"/>
                    </a:p>
                  </a:txBody>
                  <a:tcPr anchor="ctr"/>
                </a:tc>
                <a:tc>
                  <a:txBody>
                    <a:bodyPr/>
                    <a:lstStyle/>
                    <a:p>
                      <a:pPr marL="285750" indent="-285750" algn="l">
                        <a:buFont typeface="Arial" charset="0"/>
                        <a:buChar char="•"/>
                      </a:pPr>
                      <a:r>
                        <a:rPr lang="fr-FR" sz="1400" dirty="0" smtClean="0"/>
                        <a:t>Étude randomisée</a:t>
                      </a:r>
                    </a:p>
                    <a:p>
                      <a:pPr marL="285750" indent="-285750" algn="l">
                        <a:buFont typeface="Arial" charset="0"/>
                        <a:buChar char="•"/>
                      </a:pPr>
                      <a:r>
                        <a:rPr lang="fr-FR" sz="1400" dirty="0" smtClean="0"/>
                        <a:t>Exclusion</a:t>
                      </a:r>
                      <a:r>
                        <a:rPr lang="fr-FR" sz="1400" baseline="0" dirty="0" smtClean="0"/>
                        <a:t> des cas avec autres traitements en cours /  autres conditions</a:t>
                      </a:r>
                    </a:p>
                    <a:p>
                      <a:pPr marL="285750" indent="-285750" algn="l">
                        <a:buFont typeface="Arial" charset="0"/>
                        <a:buChar char="•"/>
                      </a:pPr>
                      <a:r>
                        <a:rPr lang="fr-FR" sz="1400" baseline="0" dirty="0" smtClean="0"/>
                        <a:t>Directives claires données au patient avant la visite pour prises de </a:t>
                      </a:r>
                      <a:r>
                        <a:rPr lang="fr-FR" sz="1400" baseline="0" dirty="0" smtClean="0">
                          <a:solidFill>
                            <a:schemeClr val="tx1"/>
                          </a:solidFill>
                        </a:rPr>
                        <a:t>mesures</a:t>
                      </a:r>
                    </a:p>
                  </a:txBody>
                  <a:tcPr anchor="ctr"/>
                </a:tc>
                <a:tc>
                  <a:txBody>
                    <a:bodyPr/>
                    <a:lstStyle/>
                    <a:p>
                      <a:pPr marL="285750" indent="-285750" algn="l">
                        <a:buFont typeface="Arial" charset="0"/>
                        <a:buChar char="•"/>
                      </a:pPr>
                      <a:r>
                        <a:rPr lang="fr-FR" sz="1400" baseline="0" dirty="0" smtClean="0">
                          <a:solidFill>
                            <a:schemeClr val="tx1"/>
                          </a:solidFill>
                        </a:rPr>
                        <a:t>Tableaux comparatifs peu élaborés</a:t>
                      </a:r>
                    </a:p>
                  </a:txBody>
                  <a:tcPr anchor="ctr"/>
                </a:tc>
              </a:tr>
              <a:tr h="434561">
                <a:tc>
                  <a:txBody>
                    <a:bodyPr/>
                    <a:lstStyle/>
                    <a:p>
                      <a:pPr marL="285750" indent="-285750" algn="ctr">
                        <a:buFont typeface="Arial" charset="0"/>
                        <a:buChar char="•"/>
                      </a:pPr>
                      <a:r>
                        <a:rPr lang="fr-FR" sz="1400" dirty="0" smtClean="0"/>
                        <a:t>Validité Externe</a:t>
                      </a:r>
                      <a:endParaRPr lang="fr-FR" sz="1400" dirty="0"/>
                    </a:p>
                  </a:txBody>
                  <a:tcPr anchor="ctr"/>
                </a:tc>
                <a:tc gridSpan="2">
                  <a:txBody>
                    <a:bodyPr/>
                    <a:lstStyle/>
                    <a:p>
                      <a:pPr marL="285750" indent="-285750" algn="l">
                        <a:buFont typeface="Arial" charset="0"/>
                        <a:buChar char="•"/>
                      </a:pPr>
                      <a:r>
                        <a:rPr lang="fr-FR" sz="1400" b="1" dirty="0" smtClean="0"/>
                        <a:t>Critères d’exclusion</a:t>
                      </a:r>
                      <a:r>
                        <a:rPr lang="fr-FR" sz="1400" b="1" baseline="0" dirty="0" smtClean="0"/>
                        <a:t> trop nombreux </a:t>
                      </a:r>
                      <a:r>
                        <a:rPr lang="fr-FR" sz="1400" baseline="0" dirty="0" smtClean="0"/>
                        <a:t>(résultats </a:t>
                      </a:r>
                      <a:r>
                        <a:rPr lang="fr-FR" sz="1400" baseline="0" dirty="0" smtClean="0">
                          <a:solidFill>
                            <a:schemeClr val="tx1"/>
                          </a:solidFill>
                        </a:rPr>
                        <a:t>non-applicables chez personnes âgées, diabétiques, éthylisme chronique, immobilité, etc.)</a:t>
                      </a:r>
                      <a:endParaRPr lang="fr-FR" sz="1400" dirty="0" smtClean="0">
                        <a:solidFill>
                          <a:schemeClr val="tx1"/>
                        </a:solidFill>
                      </a:endParaRPr>
                    </a:p>
                  </a:txBody>
                  <a:tcPr anchor="ctr"/>
                </a:tc>
                <a:tc hMerge="1">
                  <a:txBody>
                    <a:bodyPr/>
                    <a:lstStyle/>
                    <a:p>
                      <a:pPr marL="285750" indent="-285750" algn="l">
                        <a:buFont typeface="Arial" charset="0"/>
                        <a:buChar char="•"/>
                      </a:pPr>
                      <a:endParaRPr lang="fr-FR" sz="1400" baseline="0" dirty="0" smtClean="0"/>
                    </a:p>
                  </a:txBody>
                  <a:tcPr anchor="ctr"/>
                </a:tc>
              </a:tr>
            </a:tbl>
          </a:graphicData>
        </a:graphic>
      </p:graphicFrame>
    </p:spTree>
    <p:extLst>
      <p:ext uri="{BB962C8B-B14F-4D97-AF65-F5344CB8AC3E}">
        <p14:creationId xmlns:p14="http://schemas.microsoft.com/office/powerpoint/2010/main" val="465871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98180" y="102028"/>
            <a:ext cx="2368084" cy="523220"/>
          </a:xfrm>
          <a:prstGeom prst="rect">
            <a:avLst/>
          </a:prstGeom>
          <a:noFill/>
        </p:spPr>
        <p:txBody>
          <a:bodyPr wrap="square" rtlCol="0">
            <a:spAutoFit/>
          </a:bodyPr>
          <a:lstStyle/>
          <a:p>
            <a:r>
              <a:rPr lang="fr-CA" sz="2800" b="1" dirty="0" smtClean="0"/>
              <a:t>Résultats</a:t>
            </a:r>
            <a:endParaRPr lang="fr-CA" sz="2800" b="1" dirty="0"/>
          </a:p>
        </p:txBody>
      </p:sp>
      <p:sp>
        <p:nvSpPr>
          <p:cNvPr id="9" name="Espace réservé du contenu 8"/>
          <p:cNvSpPr>
            <a:spLocks noGrp="1"/>
          </p:cNvSpPr>
          <p:nvPr>
            <p:ph idx="1"/>
          </p:nvPr>
        </p:nvSpPr>
        <p:spPr/>
        <p:txBody>
          <a:bodyPr/>
          <a:lstStyle/>
          <a:p>
            <a:endParaRPr lang="fr-CA"/>
          </a:p>
        </p:txBody>
      </p:sp>
      <p:graphicFrame>
        <p:nvGraphicFramePr>
          <p:cNvPr id="10" name="Espace réservé du contenu 3"/>
          <p:cNvGraphicFramePr>
            <a:graphicFrameLocks/>
          </p:cNvGraphicFramePr>
          <p:nvPr>
            <p:extLst>
              <p:ext uri="{D42A27DB-BD31-4B8C-83A1-F6EECF244321}">
                <p14:modId xmlns:p14="http://schemas.microsoft.com/office/powerpoint/2010/main" val="408787002"/>
              </p:ext>
            </p:extLst>
          </p:nvPr>
        </p:nvGraphicFramePr>
        <p:xfrm>
          <a:off x="549149" y="827228"/>
          <a:ext cx="11309478" cy="5472607"/>
        </p:xfrm>
        <a:graphic>
          <a:graphicData uri="http://schemas.openxmlformats.org/drawingml/2006/table">
            <a:tbl>
              <a:tblPr firstRow="1" bandRow="1">
                <a:tableStyleId>{5C22544A-7EE6-4342-B048-85BDC9FD1C3A}</a:tableStyleId>
              </a:tblPr>
              <a:tblGrid>
                <a:gridCol w="1884913"/>
                <a:gridCol w="1884913"/>
                <a:gridCol w="1884913"/>
                <a:gridCol w="1884913"/>
                <a:gridCol w="1884913"/>
                <a:gridCol w="1884913"/>
              </a:tblGrid>
              <a:tr h="892987">
                <a:tc>
                  <a:txBody>
                    <a:bodyPr/>
                    <a:lstStyle/>
                    <a:p>
                      <a:pPr algn="ctr"/>
                      <a:r>
                        <a:rPr lang="fr-FR" u="sng" dirty="0" smtClean="0"/>
                        <a:t>Études</a:t>
                      </a:r>
                      <a:endParaRPr lang="fr-FR" u="sng" dirty="0"/>
                    </a:p>
                  </a:txBody>
                  <a:tcPr anchor="ctr"/>
                </a:tc>
                <a:tc>
                  <a:txBody>
                    <a:bodyPr/>
                    <a:lstStyle/>
                    <a:p>
                      <a:pPr algn="ctr"/>
                      <a:r>
                        <a:rPr lang="fr-FR" u="sng" dirty="0" smtClean="0"/>
                        <a:t>Type</a:t>
                      </a:r>
                      <a:endParaRPr lang="fr-FR" u="sng" dirty="0"/>
                    </a:p>
                  </a:txBody>
                  <a:tcPr anchor="ctr"/>
                </a:tc>
                <a:tc>
                  <a:txBody>
                    <a:bodyPr/>
                    <a:lstStyle/>
                    <a:p>
                      <a:pPr algn="ctr"/>
                      <a:r>
                        <a:rPr lang="fr-FR" u="sng" dirty="0" smtClean="0"/>
                        <a:t>N</a:t>
                      </a:r>
                      <a:r>
                        <a:rPr lang="fr-FR" u="sng" baseline="0" dirty="0" smtClean="0"/>
                        <a:t> = / durée suivi</a:t>
                      </a:r>
                      <a:endParaRPr lang="fr-FR" u="sng" dirty="0"/>
                    </a:p>
                  </a:txBody>
                  <a:tcPr anchor="ctr"/>
                </a:tc>
                <a:tc>
                  <a:txBody>
                    <a:bodyPr/>
                    <a:lstStyle/>
                    <a:p>
                      <a:pPr algn="ctr"/>
                      <a:r>
                        <a:rPr lang="fr-FR" u="sng" dirty="0" smtClean="0">
                          <a:solidFill>
                            <a:schemeClr val="bg1"/>
                          </a:solidFill>
                        </a:rPr>
                        <a:t>Issues</a:t>
                      </a:r>
                      <a:endParaRPr lang="fr-FR" u="sng" dirty="0">
                        <a:solidFill>
                          <a:schemeClr val="bg1"/>
                        </a:solidFill>
                      </a:endParaRPr>
                    </a:p>
                  </a:txBody>
                  <a:tcPr anchor="ctr"/>
                </a:tc>
                <a:tc>
                  <a:txBody>
                    <a:bodyPr/>
                    <a:lstStyle/>
                    <a:p>
                      <a:pPr algn="ctr"/>
                      <a:r>
                        <a:rPr lang="fr-FR" u="sng" dirty="0" smtClean="0"/>
                        <a:t>Résultats</a:t>
                      </a:r>
                    </a:p>
                    <a:p>
                      <a:pPr algn="ctr"/>
                      <a:r>
                        <a:rPr lang="fr-FR" u="sng" dirty="0" smtClean="0"/>
                        <a:t>(95%</a:t>
                      </a:r>
                      <a:r>
                        <a:rPr lang="fr-FR" u="sng" baseline="0" dirty="0" smtClean="0"/>
                        <a:t> I.C.)</a:t>
                      </a:r>
                      <a:endParaRPr lang="fr-FR" u="sng" dirty="0"/>
                    </a:p>
                  </a:txBody>
                  <a:tcPr anchor="ctr"/>
                </a:tc>
                <a:tc>
                  <a:txBody>
                    <a:bodyPr/>
                    <a:lstStyle/>
                    <a:p>
                      <a:pPr algn="ctr"/>
                      <a:r>
                        <a:rPr lang="fr-FR" u="sng" dirty="0" smtClean="0"/>
                        <a:t>Qualité</a:t>
                      </a:r>
                      <a:endParaRPr lang="fr-FR" u="sng" dirty="0"/>
                    </a:p>
                  </a:txBody>
                  <a:tcPr anchor="ctr"/>
                </a:tc>
              </a:tr>
              <a:tr h="929640">
                <a:tc>
                  <a:txBody>
                    <a:bodyPr/>
                    <a:lstStyle/>
                    <a:p>
                      <a:pPr algn="ctr"/>
                      <a:r>
                        <a:rPr lang="fr-FR" b="0" dirty="0" smtClean="0"/>
                        <a:t>Ki.</a:t>
                      </a:r>
                      <a:r>
                        <a:rPr lang="fr-FR" b="0" baseline="0" dirty="0" smtClean="0"/>
                        <a:t> &amp; al</a:t>
                      </a:r>
                    </a:p>
                    <a:p>
                      <a:pPr algn="ctr"/>
                      <a:r>
                        <a:rPr lang="fr-FR" b="0" baseline="0" dirty="0" smtClean="0"/>
                        <a:t>2000</a:t>
                      </a:r>
                      <a:endParaRPr lang="fr-FR" b="0" dirty="0"/>
                    </a:p>
                  </a:txBody>
                  <a:tcPr anchor="ctr"/>
                </a:tc>
                <a:tc>
                  <a:txBody>
                    <a:bodyPr/>
                    <a:lstStyle/>
                    <a:p>
                      <a:pPr algn="ctr"/>
                      <a:r>
                        <a:rPr lang="fr-FR" dirty="0" smtClean="0"/>
                        <a:t>ECR</a:t>
                      </a:r>
                      <a:endParaRPr lang="fr-FR" dirty="0"/>
                    </a:p>
                  </a:txBody>
                  <a:tcPr anchor="ctr"/>
                </a:tc>
                <a:tc>
                  <a:txBody>
                    <a:bodyPr/>
                    <a:lstStyle/>
                    <a:p>
                      <a:pPr algn="ctr"/>
                      <a:r>
                        <a:rPr lang="fr-FR" sz="1200" dirty="0" smtClean="0"/>
                        <a:t>257 / 12+2 sem.</a:t>
                      </a:r>
                      <a:endParaRPr lang="fr-FR" sz="1200" dirty="0"/>
                    </a:p>
                  </a:txBody>
                  <a:tcPr anchor="ctr"/>
                </a:tc>
                <a:tc>
                  <a:txBody>
                    <a:bodyPr/>
                    <a:lstStyle/>
                    <a:p>
                      <a:pPr algn="ctr"/>
                      <a:r>
                        <a:rPr lang="fr-FR" sz="1600" dirty="0" err="1" smtClean="0"/>
                        <a:t>Chg</a:t>
                      </a:r>
                      <a:r>
                        <a:rPr lang="fr-FR" sz="1600" dirty="0" smtClean="0"/>
                        <a:t> de vol / Circ. Mollet / Clinique</a:t>
                      </a:r>
                      <a:endParaRPr lang="fr-FR" sz="1600" dirty="0"/>
                    </a:p>
                  </a:txBody>
                  <a:tcPr anchor="ctr"/>
                </a:tc>
                <a:tc>
                  <a:txBody>
                    <a:bodyPr/>
                    <a:lstStyle/>
                    <a:p>
                      <a:pPr algn="ctr"/>
                      <a:r>
                        <a:rPr lang="fr-FR" sz="1600" dirty="0" smtClean="0"/>
                        <a:t>-</a:t>
                      </a:r>
                      <a:r>
                        <a:rPr lang="fr-FR" sz="1200" dirty="0" smtClean="0"/>
                        <a:t>99.9g [-130.3</a:t>
                      </a:r>
                      <a:r>
                        <a:rPr lang="fr-FR" sz="1200" baseline="0" dirty="0" smtClean="0"/>
                        <a:t> à -69.6] </a:t>
                      </a:r>
                      <a:r>
                        <a:rPr lang="fr-FR" sz="1200" dirty="0" smtClean="0"/>
                        <a:t>p</a:t>
                      </a:r>
                      <a:r>
                        <a:rPr lang="fr-FR" sz="1200" baseline="0" dirty="0" smtClean="0"/>
                        <a:t> &lt;0.001 </a:t>
                      </a:r>
                      <a:br>
                        <a:rPr lang="fr-FR" sz="1200" baseline="0" dirty="0" smtClean="0"/>
                      </a:br>
                      <a:r>
                        <a:rPr lang="fr-FR" sz="1200" baseline="0" dirty="0" smtClean="0"/>
                        <a:t>-0.94cm [-1.73 à -0.88] p&lt;0.001</a:t>
                      </a:r>
                      <a:endParaRPr lang="fr-FR" sz="1200" dirty="0"/>
                    </a:p>
                  </a:txBody>
                  <a:tcPr anchor="ctr"/>
                </a:tc>
                <a:tc>
                  <a:txBody>
                    <a:bodyPr/>
                    <a:lstStyle/>
                    <a:p>
                      <a:pPr algn="ctr"/>
                      <a:r>
                        <a:rPr lang="fr-FR" dirty="0" smtClean="0"/>
                        <a:t>Bonne</a:t>
                      </a:r>
                      <a:endParaRPr lang="fr-FR" dirty="0"/>
                    </a:p>
                  </a:txBody>
                  <a:tcPr anchor="ctr"/>
                </a:tc>
              </a:tr>
              <a:tr h="797112">
                <a:tc>
                  <a:txBody>
                    <a:bodyPr/>
                    <a:lstStyle/>
                    <a:p>
                      <a:pPr algn="ctr"/>
                      <a:r>
                        <a:rPr lang="fr-FR" b="1" dirty="0" err="1" smtClean="0"/>
                        <a:t>Sc</a:t>
                      </a:r>
                      <a:r>
                        <a:rPr lang="fr-FR" b="1" dirty="0" smtClean="0"/>
                        <a:t> &amp; al</a:t>
                      </a:r>
                    </a:p>
                    <a:p>
                      <a:pPr algn="ctr"/>
                      <a:r>
                        <a:rPr lang="fr-FR" b="1" dirty="0" smtClean="0"/>
                        <a:t>2003</a:t>
                      </a:r>
                      <a:endParaRPr lang="fr-FR" b="1" dirty="0"/>
                    </a:p>
                  </a:txBody>
                  <a:tcPr anchor="ctr"/>
                </a:tc>
                <a:tc>
                  <a:txBody>
                    <a:bodyPr/>
                    <a:lstStyle/>
                    <a:p>
                      <a:pPr algn="ctr"/>
                      <a:r>
                        <a:rPr lang="fr-FR" b="1" dirty="0" err="1" smtClean="0"/>
                        <a:t>Obs</a:t>
                      </a:r>
                      <a:endParaRPr lang="fr-FR" b="1" dirty="0"/>
                    </a:p>
                  </a:txBody>
                  <a:tcPr anchor="ctr"/>
                </a:tc>
                <a:tc>
                  <a:txBody>
                    <a:bodyPr/>
                    <a:lstStyle/>
                    <a:p>
                      <a:pPr algn="ctr"/>
                      <a:r>
                        <a:rPr lang="fr-FR" sz="1400" b="1" dirty="0" smtClean="0"/>
                        <a:t>65 / 6 sem.</a:t>
                      </a:r>
                      <a:endParaRPr lang="fr-FR" sz="1400" b="1" dirty="0"/>
                    </a:p>
                  </a:txBody>
                  <a:tcPr anchor="ctr"/>
                </a:tc>
                <a:tc>
                  <a:txBody>
                    <a:bodyPr/>
                    <a:lstStyle/>
                    <a:p>
                      <a:pPr algn="ctr"/>
                      <a:r>
                        <a:rPr lang="fr-FR" sz="1600" b="1" dirty="0" err="1" smtClean="0"/>
                        <a:t>Réd</a:t>
                      </a:r>
                      <a:r>
                        <a:rPr lang="fr-FR" sz="1600" b="1" dirty="0" smtClean="0"/>
                        <a:t> des </a:t>
                      </a:r>
                      <a:r>
                        <a:rPr lang="fr-FR" sz="1600" b="1" dirty="0" err="1" smtClean="0"/>
                        <a:t>sx</a:t>
                      </a:r>
                      <a:r>
                        <a:rPr lang="fr-FR" sz="1600" b="1" dirty="0" smtClean="0"/>
                        <a:t> subjectifs + </a:t>
                      </a:r>
                      <a:r>
                        <a:rPr lang="fr-FR" sz="1600" b="1" dirty="0" err="1" smtClean="0"/>
                        <a:t>tolérabilité</a:t>
                      </a:r>
                      <a:endParaRPr lang="fr-FR" sz="1600" b="1" dirty="0"/>
                    </a:p>
                  </a:txBody>
                  <a:tcPr anchor="ctr"/>
                </a:tc>
                <a:tc>
                  <a:txBody>
                    <a:bodyPr/>
                    <a:lstStyle/>
                    <a:p>
                      <a:pPr algn="ctr"/>
                      <a:r>
                        <a:rPr lang="fr-FR" sz="1400" b="1" dirty="0" smtClean="0"/>
                        <a:t>Amélioration des </a:t>
                      </a:r>
                      <a:r>
                        <a:rPr lang="fr-FR" sz="1400" b="1" dirty="0" err="1" smtClean="0"/>
                        <a:t>sx</a:t>
                      </a:r>
                      <a:r>
                        <a:rPr lang="fr-FR" sz="1400" b="1" dirty="0" smtClean="0"/>
                        <a:t> subjectifs</a:t>
                      </a:r>
                      <a:r>
                        <a:rPr lang="fr-FR" sz="1400" b="1" baseline="0" dirty="0" smtClean="0"/>
                        <a:t> (dim. de 3 points)</a:t>
                      </a:r>
                      <a:endParaRPr lang="fr-FR" sz="1400" b="1" dirty="0"/>
                    </a:p>
                  </a:txBody>
                  <a:tcPr anchor="ctr"/>
                </a:tc>
                <a:tc>
                  <a:txBody>
                    <a:bodyPr/>
                    <a:lstStyle/>
                    <a:p>
                      <a:pPr algn="ctr"/>
                      <a:r>
                        <a:rPr lang="fr-FR" b="1" dirty="0" smtClean="0"/>
                        <a:t>Faible</a:t>
                      </a:r>
                      <a:endParaRPr lang="fr-FR" b="1" dirty="0"/>
                    </a:p>
                  </a:txBody>
                  <a:tcPr anchor="ctr"/>
                </a:tc>
              </a:tr>
              <a:tr h="1028700">
                <a:tc>
                  <a:txBody>
                    <a:bodyPr/>
                    <a:lstStyle/>
                    <a:p>
                      <a:pPr algn="ctr"/>
                      <a:r>
                        <a:rPr lang="fr-FR" b="0" dirty="0" smtClean="0"/>
                        <a:t>Ka &amp; al</a:t>
                      </a:r>
                    </a:p>
                    <a:p>
                      <a:pPr algn="ctr"/>
                      <a:r>
                        <a:rPr lang="fr-FR" b="0" dirty="0" smtClean="0"/>
                        <a:t>2004</a:t>
                      </a:r>
                      <a:endParaRPr lang="fr-FR" b="0" dirty="0"/>
                    </a:p>
                  </a:txBody>
                  <a:tcPr anchor="ctr"/>
                </a:tc>
                <a:tc>
                  <a:txBody>
                    <a:bodyPr/>
                    <a:lstStyle/>
                    <a:p>
                      <a:pPr algn="ctr"/>
                      <a:r>
                        <a:rPr lang="fr-FR" dirty="0" smtClean="0"/>
                        <a:t>ECR-Croisé</a:t>
                      </a:r>
                      <a:endParaRPr lang="fr-FR" dirty="0"/>
                    </a:p>
                  </a:txBody>
                  <a:tcPr anchor="ctr"/>
                </a:tc>
                <a:tc>
                  <a:txBody>
                    <a:bodyPr/>
                    <a:lstStyle/>
                    <a:p>
                      <a:pPr algn="ctr"/>
                      <a:r>
                        <a:rPr lang="fr-FR" sz="1400" dirty="0" smtClean="0"/>
                        <a:t>71 / 16 sem.</a:t>
                      </a:r>
                      <a:endParaRPr lang="fr-FR" sz="1400" dirty="0"/>
                    </a:p>
                  </a:txBody>
                  <a:tcPr anchor="ctr"/>
                </a:tc>
                <a:tc>
                  <a:txBody>
                    <a:bodyPr/>
                    <a:lstStyle/>
                    <a:p>
                      <a:pPr algn="ctr"/>
                      <a:r>
                        <a:rPr lang="fr-FR" sz="1200" dirty="0" smtClean="0"/>
                        <a:t>Débit sanguin </a:t>
                      </a:r>
                      <a:r>
                        <a:rPr lang="fr-FR" sz="1200" dirty="0" err="1" smtClean="0"/>
                        <a:t>microvasculaire</a:t>
                      </a:r>
                      <a:r>
                        <a:rPr lang="fr-FR" sz="1200" dirty="0" smtClean="0"/>
                        <a:t> cutané / pression en oxygène transcutané</a:t>
                      </a:r>
                      <a:endParaRPr lang="fr-FR" sz="1200" dirty="0"/>
                    </a:p>
                  </a:txBody>
                  <a:tcPr anchor="ctr"/>
                </a:tc>
                <a:tc>
                  <a:txBody>
                    <a:bodyPr/>
                    <a:lstStyle/>
                    <a:p>
                      <a:pPr algn="ctr"/>
                      <a:r>
                        <a:rPr lang="fr-FR" sz="1200" dirty="0" smtClean="0"/>
                        <a:t>282.8 [299.9</a:t>
                      </a:r>
                      <a:r>
                        <a:rPr lang="fr-FR" sz="1200" baseline="0" dirty="0" smtClean="0"/>
                        <a:t> à 335.7] p&lt;0.0001 8.63 </a:t>
                      </a:r>
                      <a:r>
                        <a:rPr lang="fr-FR" sz="1200" baseline="0" dirty="0" err="1" smtClean="0"/>
                        <a:t>mmHg</a:t>
                      </a:r>
                      <a:r>
                        <a:rPr lang="fr-FR" sz="1200" baseline="0" dirty="0" smtClean="0"/>
                        <a:t> [5.88 à 11.38] p&lt;0.0001</a:t>
                      </a:r>
                      <a:endParaRPr lang="fr-FR" sz="1200" dirty="0"/>
                    </a:p>
                  </a:txBody>
                  <a:tcPr anchor="ctr"/>
                </a:tc>
                <a:tc>
                  <a:txBody>
                    <a:bodyPr/>
                    <a:lstStyle/>
                    <a:p>
                      <a:pPr algn="ctr"/>
                      <a:r>
                        <a:rPr lang="fr-FR" dirty="0" smtClean="0"/>
                        <a:t>Modérée</a:t>
                      </a:r>
                      <a:endParaRPr lang="fr-FR" dirty="0"/>
                    </a:p>
                  </a:txBody>
                  <a:tcPr anchor="ctr"/>
                </a:tc>
              </a:tr>
              <a:tr h="868680">
                <a:tc>
                  <a:txBody>
                    <a:bodyPr/>
                    <a:lstStyle/>
                    <a:p>
                      <a:pPr algn="ctr"/>
                      <a:r>
                        <a:rPr lang="fr-FR" b="0" dirty="0" smtClean="0"/>
                        <a:t>M. &amp; al</a:t>
                      </a:r>
                    </a:p>
                    <a:p>
                      <a:pPr algn="ctr"/>
                      <a:r>
                        <a:rPr lang="fr-FR" b="0" dirty="0" smtClean="0"/>
                        <a:t>2006</a:t>
                      </a:r>
                    </a:p>
                  </a:txBody>
                  <a:tcPr anchor="ctr"/>
                </a:tc>
                <a:tc>
                  <a:txBody>
                    <a:bodyPr/>
                    <a:lstStyle/>
                    <a:p>
                      <a:pPr algn="ctr"/>
                      <a:r>
                        <a:rPr lang="fr-FR" dirty="0" err="1" smtClean="0"/>
                        <a:t>Obs</a:t>
                      </a:r>
                      <a:endParaRPr lang="fr-FR" dirty="0"/>
                    </a:p>
                  </a:txBody>
                  <a:tcPr anchor="ctr"/>
                </a:tc>
                <a:tc>
                  <a:txBody>
                    <a:bodyPr/>
                    <a:lstStyle/>
                    <a:p>
                      <a:pPr algn="ctr"/>
                      <a:r>
                        <a:rPr lang="fr-FR" sz="1400" dirty="0" smtClean="0"/>
                        <a:t>39 / 6 sem.</a:t>
                      </a:r>
                      <a:endParaRPr lang="fr-FR" sz="1400" dirty="0"/>
                    </a:p>
                  </a:txBody>
                  <a:tcPr anchor="ctr"/>
                </a:tc>
                <a:tc>
                  <a:txBody>
                    <a:bodyPr/>
                    <a:lstStyle/>
                    <a:p>
                      <a:pPr algn="ctr"/>
                      <a:r>
                        <a:rPr lang="fr-FR" sz="1400" dirty="0" err="1" smtClean="0"/>
                        <a:t>Chg</a:t>
                      </a:r>
                      <a:r>
                        <a:rPr lang="fr-FR" sz="1400" dirty="0" smtClean="0"/>
                        <a:t> vol au MI / circ.</a:t>
                      </a:r>
                      <a:r>
                        <a:rPr lang="fr-FR" sz="1400" baseline="0" dirty="0" smtClean="0"/>
                        <a:t>/ clinique</a:t>
                      </a:r>
                      <a:endParaRPr lang="fr-FR" sz="1400" dirty="0"/>
                    </a:p>
                  </a:txBody>
                  <a:tcPr anchor="ctr"/>
                </a:tc>
                <a:tc>
                  <a:txBody>
                    <a:bodyPr/>
                    <a:lstStyle/>
                    <a:p>
                      <a:pPr algn="ctr"/>
                      <a:r>
                        <a:rPr lang="fr-FR" sz="1200" dirty="0" smtClean="0"/>
                        <a:t>32.7ml (p&lt;0.001)  4.4mm (p&lt;0.001)</a:t>
                      </a:r>
                      <a:r>
                        <a:rPr lang="fr-FR" sz="1200" baseline="0" dirty="0" smtClean="0"/>
                        <a:t>  2.6/10 (p&lt;0.001)</a:t>
                      </a:r>
                      <a:endParaRPr lang="fr-FR" sz="1200" dirty="0"/>
                    </a:p>
                  </a:txBody>
                  <a:tcPr anchor="ctr"/>
                </a:tc>
                <a:tc>
                  <a:txBody>
                    <a:bodyPr/>
                    <a:lstStyle/>
                    <a:p>
                      <a:pPr algn="ctr"/>
                      <a:r>
                        <a:rPr lang="fr-FR" smtClean="0"/>
                        <a:t>Faible </a:t>
                      </a:r>
                      <a:endParaRPr lang="fr-FR" dirty="0"/>
                    </a:p>
                  </a:txBody>
                  <a:tcPr anchor="ctr"/>
                </a:tc>
              </a:tr>
              <a:tr h="929640">
                <a:tc>
                  <a:txBody>
                    <a:bodyPr/>
                    <a:lstStyle/>
                    <a:p>
                      <a:pPr algn="ctr"/>
                      <a:r>
                        <a:rPr lang="fr-FR" b="0" dirty="0" smtClean="0"/>
                        <a:t>E.R. &amp;</a:t>
                      </a:r>
                      <a:r>
                        <a:rPr lang="fr-FR" b="0" baseline="0" dirty="0" smtClean="0"/>
                        <a:t> al</a:t>
                      </a:r>
                    </a:p>
                    <a:p>
                      <a:pPr algn="ctr"/>
                      <a:r>
                        <a:rPr lang="fr-FR" b="0" baseline="0" dirty="0" smtClean="0"/>
                        <a:t>2011</a:t>
                      </a:r>
                      <a:endParaRPr lang="fr-FR" b="0" dirty="0"/>
                    </a:p>
                  </a:txBody>
                  <a:tcPr anchor="ctr"/>
                </a:tc>
                <a:tc>
                  <a:txBody>
                    <a:bodyPr/>
                    <a:lstStyle/>
                    <a:p>
                      <a:pPr algn="ctr"/>
                      <a:r>
                        <a:rPr lang="fr-FR" dirty="0" smtClean="0"/>
                        <a:t>ECR</a:t>
                      </a:r>
                      <a:endParaRPr lang="fr-FR" dirty="0"/>
                    </a:p>
                  </a:txBody>
                  <a:tcPr anchor="ctr"/>
                </a:tc>
                <a:tc>
                  <a:txBody>
                    <a:bodyPr/>
                    <a:lstStyle/>
                    <a:p>
                      <a:pPr algn="ctr"/>
                      <a:r>
                        <a:rPr lang="fr-FR" sz="1400" dirty="0" smtClean="0"/>
                        <a:t>248 / 12 sem.</a:t>
                      </a:r>
                      <a:endParaRPr lang="fr-FR" sz="1400" dirty="0"/>
                    </a:p>
                  </a:txBody>
                  <a:tcPr anchor="ctr"/>
                </a:tc>
                <a:tc>
                  <a:txBody>
                    <a:bodyPr/>
                    <a:lstStyle/>
                    <a:p>
                      <a:pPr algn="ctr"/>
                      <a:r>
                        <a:rPr lang="fr-FR" sz="1400" dirty="0" smtClean="0"/>
                        <a:t> </a:t>
                      </a:r>
                      <a:r>
                        <a:rPr lang="fr-FR" sz="1400" dirty="0" err="1" smtClean="0"/>
                        <a:t>Chg</a:t>
                      </a:r>
                      <a:r>
                        <a:rPr lang="fr-FR" sz="1400" dirty="0" smtClean="0"/>
                        <a:t> de vol</a:t>
                      </a:r>
                      <a:r>
                        <a:rPr lang="fr-FR" sz="1400" baseline="0" dirty="0" smtClean="0"/>
                        <a:t> au MI </a:t>
                      </a:r>
                      <a:endParaRPr lang="fr-FR" sz="1400" dirty="0"/>
                    </a:p>
                  </a:txBody>
                  <a:tcPr anchor="ctr"/>
                </a:tc>
                <a:tc>
                  <a:txBody>
                    <a:bodyPr/>
                    <a:lstStyle/>
                    <a:p>
                      <a:pPr algn="ctr"/>
                      <a:r>
                        <a:rPr lang="fr-FR" sz="1200" dirty="0" smtClean="0"/>
                        <a:t>-19,9g [-37,5</a:t>
                      </a:r>
                      <a:r>
                        <a:rPr lang="fr-FR" sz="1200" baseline="0" dirty="0" smtClean="0"/>
                        <a:t> à -2,3] p0,0268</a:t>
                      </a:r>
                      <a:endParaRPr lang="fr-FR" sz="1200" dirty="0"/>
                    </a:p>
                  </a:txBody>
                  <a:tcPr anchor="ctr"/>
                </a:tc>
                <a:tc>
                  <a:txBody>
                    <a:bodyPr/>
                    <a:lstStyle/>
                    <a:p>
                      <a:pPr algn="ctr"/>
                      <a:r>
                        <a:rPr lang="fr-FR" dirty="0" smtClean="0"/>
                        <a:t>Modérée</a:t>
                      </a:r>
                      <a:endParaRPr lang="fr-FR" dirty="0"/>
                    </a:p>
                  </a:txBody>
                  <a:tcPr anchor="ctr"/>
                </a:tc>
              </a:tr>
            </a:tbl>
          </a:graphicData>
        </a:graphic>
      </p:graphicFrame>
    </p:spTree>
    <p:extLst>
      <p:ext uri="{BB962C8B-B14F-4D97-AF65-F5344CB8AC3E}">
        <p14:creationId xmlns:p14="http://schemas.microsoft.com/office/powerpoint/2010/main" val="53012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700087"/>
            <a:ext cx="8610600" cy="1151573"/>
          </a:xfrm>
        </p:spPr>
        <p:txBody>
          <a:bodyPr>
            <a:noAutofit/>
          </a:bodyPr>
          <a:lstStyle/>
          <a:p>
            <a:r>
              <a:rPr lang="fr-FR" sz="2400" b="1" dirty="0" err="1" smtClean="0"/>
              <a:t>Oedema</a:t>
            </a:r>
            <a:r>
              <a:rPr lang="fr-FR" sz="2400" b="1" dirty="0" smtClean="0"/>
              <a:t> Protective </a:t>
            </a:r>
            <a:r>
              <a:rPr lang="fr-FR" sz="2400" b="1" dirty="0" err="1" smtClean="0"/>
              <a:t>Properties</a:t>
            </a:r>
            <a:r>
              <a:rPr lang="fr-FR" sz="2400" b="1" dirty="0" smtClean="0"/>
              <a:t> of the </a:t>
            </a:r>
            <a:r>
              <a:rPr lang="fr-FR" sz="2400" b="1" dirty="0" err="1" smtClean="0"/>
              <a:t>Red</a:t>
            </a:r>
            <a:r>
              <a:rPr lang="fr-FR" sz="2400" b="1" dirty="0" smtClean="0"/>
              <a:t> vine </a:t>
            </a:r>
            <a:r>
              <a:rPr lang="fr-FR" sz="2400" b="1" dirty="0" err="1" smtClean="0"/>
              <a:t>leaf</a:t>
            </a:r>
            <a:r>
              <a:rPr lang="fr-FR" sz="2400" b="1" dirty="0" smtClean="0"/>
              <a:t> </a:t>
            </a:r>
            <a:r>
              <a:rPr lang="fr-FR" sz="2400" b="1" dirty="0" err="1" smtClean="0"/>
              <a:t>extract</a:t>
            </a:r>
            <a:r>
              <a:rPr lang="fr-FR" sz="2400" b="1" dirty="0" smtClean="0"/>
              <a:t> As 195 in the </a:t>
            </a:r>
            <a:r>
              <a:rPr lang="fr-FR" sz="2400" b="1" dirty="0" err="1" smtClean="0"/>
              <a:t>treatment</a:t>
            </a:r>
            <a:r>
              <a:rPr lang="fr-FR" sz="2400" b="1" dirty="0" smtClean="0"/>
              <a:t> of </a:t>
            </a:r>
            <a:r>
              <a:rPr lang="fr-FR" sz="2400" b="1" dirty="0" err="1" smtClean="0"/>
              <a:t>chronic</a:t>
            </a:r>
            <a:r>
              <a:rPr lang="fr-FR" sz="2400" b="1" dirty="0" smtClean="0"/>
              <a:t> </a:t>
            </a:r>
            <a:r>
              <a:rPr lang="fr-FR" sz="2400" b="1" dirty="0" err="1" smtClean="0"/>
              <a:t>venous</a:t>
            </a:r>
            <a:r>
              <a:rPr lang="fr-FR" sz="2400" b="1" dirty="0" smtClean="0"/>
              <a:t> </a:t>
            </a:r>
            <a:r>
              <a:rPr lang="fr-FR" sz="2400" b="1" dirty="0" err="1" smtClean="0"/>
              <a:t>Insufficiency</a:t>
            </a:r>
            <a:endParaRPr lang="fr-FR" sz="2400" b="1" dirty="0"/>
          </a:p>
        </p:txBody>
      </p:sp>
      <p:graphicFrame>
        <p:nvGraphicFramePr>
          <p:cNvPr id="4" name="Espace réservé du contenu 3"/>
          <p:cNvGraphicFramePr>
            <a:graphicFrameLocks/>
          </p:cNvGraphicFramePr>
          <p:nvPr>
            <p:extLst>
              <p:ext uri="{D42A27DB-BD31-4B8C-83A1-F6EECF244321}">
                <p14:modId xmlns:p14="http://schemas.microsoft.com/office/powerpoint/2010/main" val="637534783"/>
              </p:ext>
            </p:extLst>
          </p:nvPr>
        </p:nvGraphicFramePr>
        <p:xfrm>
          <a:off x="480060" y="1851661"/>
          <a:ext cx="11201400" cy="4598360"/>
        </p:xfrm>
        <a:graphic>
          <a:graphicData uri="http://schemas.openxmlformats.org/drawingml/2006/table">
            <a:tbl>
              <a:tblPr firstRow="1" bandRow="1">
                <a:tableStyleId>{69012ECD-51FC-41F1-AA8D-1B2483CD663E}</a:tableStyleId>
              </a:tblPr>
              <a:tblGrid>
                <a:gridCol w="3733800"/>
                <a:gridCol w="3733800"/>
                <a:gridCol w="3733800"/>
              </a:tblGrid>
              <a:tr h="255624">
                <a:tc>
                  <a:txBody>
                    <a:bodyPr/>
                    <a:lstStyle/>
                    <a:p>
                      <a:pPr algn="ctr"/>
                      <a:r>
                        <a:rPr lang="fr-FR" sz="1400" u="sng" dirty="0" smtClean="0"/>
                        <a:t>Biais</a:t>
                      </a:r>
                      <a:endParaRPr lang="fr-FR" sz="1400" u="sng" dirty="0"/>
                    </a:p>
                  </a:txBody>
                  <a:tcPr anchor="ctr"/>
                </a:tc>
                <a:tc>
                  <a:txBody>
                    <a:bodyPr/>
                    <a:lstStyle/>
                    <a:p>
                      <a:pPr algn="ctr"/>
                      <a:r>
                        <a:rPr lang="fr-FR" sz="1400" u="sng" dirty="0" smtClean="0"/>
                        <a:t>Forces</a:t>
                      </a:r>
                      <a:endParaRPr lang="fr-FR" sz="1400" u="sng" dirty="0"/>
                    </a:p>
                  </a:txBody>
                  <a:tcPr anchor="ctr"/>
                </a:tc>
                <a:tc>
                  <a:txBody>
                    <a:bodyPr/>
                    <a:lstStyle/>
                    <a:p>
                      <a:pPr algn="ctr"/>
                      <a:r>
                        <a:rPr lang="fr-FR" sz="1400" u="sng" dirty="0" smtClean="0"/>
                        <a:t>Faiblesses</a:t>
                      </a:r>
                      <a:endParaRPr lang="fr-FR" sz="1400" u="sng" dirty="0"/>
                    </a:p>
                  </a:txBody>
                  <a:tcPr anchor="ctr"/>
                </a:tc>
              </a:tr>
              <a:tr h="792436">
                <a:tc>
                  <a:txBody>
                    <a:bodyPr/>
                    <a:lstStyle/>
                    <a:p>
                      <a:pPr marL="285750" indent="-285750" algn="ctr">
                        <a:buFont typeface="Arial" charset="0"/>
                        <a:buChar char="•"/>
                      </a:pPr>
                      <a:r>
                        <a:rPr lang="fr-FR" sz="1400" dirty="0" smtClean="0"/>
                        <a:t>O</a:t>
                      </a:r>
                      <a:r>
                        <a:rPr lang="fr-FR" sz="1400" baseline="0" dirty="0" smtClean="0"/>
                        <a:t> : Observation</a:t>
                      </a:r>
                      <a:endParaRPr lang="fr-FR" sz="1400" dirty="0"/>
                    </a:p>
                  </a:txBody>
                  <a:tcPr anchor="ctr"/>
                </a:tc>
                <a:tc>
                  <a:txBody>
                    <a:bodyPr/>
                    <a:lstStyle/>
                    <a:p>
                      <a:pPr marL="285750" indent="-285750" algn="l">
                        <a:buFont typeface="Arial" charset="0"/>
                        <a:buChar char="•"/>
                      </a:pPr>
                      <a:endParaRPr lang="fr-FR" sz="1400" baseline="0" dirty="0" smtClean="0"/>
                    </a:p>
                  </a:txBody>
                  <a:tcPr anchor="ctr"/>
                </a:tc>
                <a:tc>
                  <a:txBody>
                    <a:bodyPr/>
                    <a:lstStyle/>
                    <a:p>
                      <a:pPr marL="285750" indent="-285750" algn="l">
                        <a:buFont typeface="Arial" charset="0"/>
                        <a:buChar char="•"/>
                      </a:pPr>
                      <a:r>
                        <a:rPr lang="fr-FR" sz="1400" b="1" dirty="0" smtClean="0"/>
                        <a:t>Issue</a:t>
                      </a:r>
                      <a:r>
                        <a:rPr lang="fr-FR" sz="1400" b="1" baseline="0" dirty="0" smtClean="0"/>
                        <a:t> uniquement subjective</a:t>
                      </a:r>
                      <a:endParaRPr lang="fr-FR" sz="1400" b="1" dirty="0" smtClean="0"/>
                    </a:p>
                  </a:txBody>
                  <a:tcPr anchor="ctr"/>
                </a:tc>
              </a:tr>
              <a:tr h="792436">
                <a:tc>
                  <a:txBody>
                    <a:bodyPr/>
                    <a:lstStyle/>
                    <a:p>
                      <a:pPr marL="285750" indent="-285750" algn="ctr">
                        <a:buFont typeface="Arial" charset="0"/>
                        <a:buChar char="•"/>
                      </a:pPr>
                      <a:r>
                        <a:rPr lang="fr-FR" sz="1400" dirty="0" smtClean="0"/>
                        <a:t>S</a:t>
                      </a:r>
                      <a:r>
                        <a:rPr lang="fr-FR" sz="1400" baseline="0" dirty="0" smtClean="0"/>
                        <a:t> : </a:t>
                      </a:r>
                      <a:r>
                        <a:rPr lang="fr-FR" sz="1400" dirty="0" smtClean="0"/>
                        <a:t>Sélection</a:t>
                      </a:r>
                      <a:endParaRPr lang="fr-FR" sz="1400" dirty="0"/>
                    </a:p>
                  </a:txBody>
                  <a:tcPr anchor="ctr"/>
                </a:tc>
                <a:tc>
                  <a:txBody>
                    <a:bodyPr/>
                    <a:lstStyle/>
                    <a:p>
                      <a:pPr marL="285750" indent="-285750" algn="l">
                        <a:buFont typeface="Arial" charset="0"/>
                        <a:buChar char="•"/>
                      </a:pPr>
                      <a:r>
                        <a:rPr lang="fr-FR" sz="1400" baseline="0" dirty="0" smtClean="0"/>
                        <a:t>Multicentrique</a:t>
                      </a:r>
                    </a:p>
                    <a:p>
                      <a:pPr marL="285750" indent="-285750" algn="l">
                        <a:buFont typeface="Arial" charset="0"/>
                        <a:buChar char="•"/>
                      </a:pPr>
                      <a:r>
                        <a:rPr lang="fr-FR" sz="1400" baseline="0" dirty="0" smtClean="0"/>
                        <a:t>Plus grand spectre d’âge</a:t>
                      </a:r>
                    </a:p>
                    <a:p>
                      <a:pPr marL="285750" indent="-285750" algn="l">
                        <a:buFont typeface="Arial" charset="0"/>
                        <a:buChar char="•"/>
                      </a:pPr>
                      <a:r>
                        <a:rPr lang="fr-FR" sz="1400" baseline="0" dirty="0" smtClean="0"/>
                        <a:t>Analyse par intention thérapeutique</a:t>
                      </a:r>
                    </a:p>
                    <a:p>
                      <a:pPr marL="285750" indent="-285750" algn="l">
                        <a:buFont typeface="Arial" charset="0"/>
                        <a:buChar char="•"/>
                      </a:pPr>
                      <a:r>
                        <a:rPr lang="fr-FR" sz="1400" baseline="0" dirty="0" err="1" smtClean="0"/>
                        <a:t>Worst</a:t>
                      </a:r>
                      <a:r>
                        <a:rPr lang="fr-FR" sz="1400" baseline="0" dirty="0" smtClean="0"/>
                        <a:t> case scenario</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dirty="0" smtClean="0"/>
                        <a:t>Moyenne d’âge relativement</a:t>
                      </a:r>
                      <a:r>
                        <a:rPr lang="fr-FR" sz="1400" baseline="0" dirty="0" smtClean="0"/>
                        <a:t> jeune</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baseline="0" dirty="0" smtClean="0"/>
                        <a:t>10% de perte au suivi sur nombre déjà restreint de </a:t>
                      </a:r>
                      <a:r>
                        <a:rPr lang="fr-FR" sz="1400" baseline="0" dirty="0" smtClean="0">
                          <a:solidFill>
                            <a:schemeClr val="tx1"/>
                          </a:solidFill>
                        </a:rPr>
                        <a:t>patients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baseline="0" dirty="0" smtClean="0"/>
                        <a:t>Faible fréquence des suivis</a:t>
                      </a:r>
                      <a:endParaRPr lang="fr-FR" sz="1400" dirty="0" smtClean="0"/>
                    </a:p>
                  </a:txBody>
                  <a:tcPr anchor="ctr"/>
                </a:tc>
              </a:tr>
              <a:tr h="792436">
                <a:tc>
                  <a:txBody>
                    <a:bodyPr/>
                    <a:lstStyle/>
                    <a:p>
                      <a:pPr marL="285750" indent="-285750" algn="ctr">
                        <a:buFont typeface="Arial" charset="0"/>
                        <a:buChar char="•"/>
                      </a:pPr>
                      <a:r>
                        <a:rPr lang="fr-FR" sz="1400" dirty="0" smtClean="0"/>
                        <a:t>P</a:t>
                      </a:r>
                      <a:r>
                        <a:rPr lang="fr-FR" sz="1400" baseline="0" dirty="0" smtClean="0"/>
                        <a:t> : Publication</a:t>
                      </a:r>
                      <a:endParaRPr lang="fr-FR" sz="1400" dirty="0"/>
                    </a:p>
                  </a:txBody>
                  <a:tcPr anchor="ctr"/>
                </a:tc>
                <a:tc>
                  <a:txBody>
                    <a:bodyPr/>
                    <a:lstStyle/>
                    <a:p>
                      <a:pPr marL="285750" indent="-285750" algn="l">
                        <a:buFont typeface="Arial" charset="0"/>
                        <a:buChar char="•"/>
                      </a:pPr>
                      <a:endParaRPr lang="fr-FR" sz="1400" dirty="0"/>
                    </a:p>
                  </a:txBody>
                  <a:tcPr anchor="ctr"/>
                </a:tc>
                <a:tc>
                  <a:txBody>
                    <a:bodyPr/>
                    <a:lstStyle/>
                    <a:p>
                      <a:pPr marL="285750" indent="-285750" algn="l">
                        <a:buFont typeface="Arial" charset="0"/>
                        <a:buChar char="•"/>
                      </a:pPr>
                      <a:r>
                        <a:rPr lang="fr-FR" sz="1400" b="1" dirty="0" smtClean="0"/>
                        <a:t>Commandité par </a:t>
                      </a:r>
                      <a:r>
                        <a:rPr lang="fr-FR" sz="1400" b="1" dirty="0" err="1" smtClean="0"/>
                        <a:t>Boerhinger</a:t>
                      </a:r>
                      <a:r>
                        <a:rPr lang="fr-FR" sz="1400" b="1" dirty="0" smtClean="0"/>
                        <a:t> </a:t>
                      </a:r>
                      <a:r>
                        <a:rPr lang="fr-FR" sz="1400" b="1" dirty="0" err="1" smtClean="0"/>
                        <a:t>Ingerheim</a:t>
                      </a:r>
                      <a:endParaRPr lang="fr-FR" sz="1400" b="1" dirty="0" smtClean="0"/>
                    </a:p>
                  </a:txBody>
                  <a:tcPr anchor="ctr"/>
                </a:tc>
              </a:tr>
              <a:tr h="1329247">
                <a:tc>
                  <a:txBody>
                    <a:bodyPr/>
                    <a:lstStyle/>
                    <a:p>
                      <a:pPr marL="285750" indent="-285750" algn="ctr">
                        <a:buFont typeface="Arial" charset="0"/>
                        <a:buChar char="•"/>
                      </a:pPr>
                      <a:r>
                        <a:rPr lang="fr-FR" sz="1400" dirty="0" smtClean="0"/>
                        <a:t>FC : Facteurs</a:t>
                      </a:r>
                      <a:r>
                        <a:rPr lang="fr-FR" sz="1400" baseline="0" dirty="0" smtClean="0"/>
                        <a:t> de Confusion</a:t>
                      </a:r>
                      <a:endParaRPr lang="fr-FR" sz="1400" dirty="0"/>
                    </a:p>
                  </a:txBody>
                  <a:tcPr anchor="ctr"/>
                </a:tc>
                <a:tc>
                  <a:txBody>
                    <a:bodyPr/>
                    <a:lstStyle/>
                    <a:p>
                      <a:pPr marL="285750" indent="-285750" algn="l">
                        <a:buFont typeface="Arial" charset="0"/>
                        <a:buChar char="•"/>
                      </a:pPr>
                      <a:r>
                        <a:rPr lang="fr-FR" sz="1400" baseline="0" dirty="0" smtClean="0"/>
                        <a:t>Arrêt de la médication usuelle / thérapie de compression dans les 14 jours avant début de l’étude</a:t>
                      </a:r>
                    </a:p>
                  </a:txBody>
                  <a:tcPr anchor="ctr"/>
                </a:tc>
                <a:tc>
                  <a:txBody>
                    <a:bodyPr/>
                    <a:lstStyle/>
                    <a:p>
                      <a:pPr marL="285750" indent="-285750" algn="l">
                        <a:buFont typeface="Arial" charset="0"/>
                        <a:buChar char="•"/>
                      </a:pPr>
                      <a:r>
                        <a:rPr lang="fr-FR" sz="1400" b="1" baseline="0" dirty="0" smtClean="0"/>
                        <a:t>Absence de groupe contrôle</a:t>
                      </a:r>
                    </a:p>
                    <a:p>
                      <a:pPr marL="285750" indent="-285750" algn="l">
                        <a:buFont typeface="Arial" charset="0"/>
                        <a:buChar char="•"/>
                      </a:pPr>
                      <a:r>
                        <a:rPr lang="fr-FR" sz="1400" baseline="0" dirty="0" smtClean="0"/>
                        <a:t>Diminution de la dose chez certains </a:t>
                      </a:r>
                      <a:r>
                        <a:rPr lang="fr-FR" sz="1400" baseline="0" dirty="0" smtClean="0">
                          <a:solidFill>
                            <a:schemeClr val="tx1"/>
                          </a:solidFill>
                        </a:rPr>
                        <a:t>patients </a:t>
                      </a:r>
                      <a:r>
                        <a:rPr lang="fr-CA" sz="1400" baseline="0" noProof="0" dirty="0" smtClean="0">
                          <a:solidFill>
                            <a:schemeClr val="tx1"/>
                          </a:solidFill>
                        </a:rPr>
                        <a:t>per-étude</a:t>
                      </a:r>
                    </a:p>
                  </a:txBody>
                  <a:tcPr anchor="ctr"/>
                </a:tc>
              </a:tr>
              <a:tr h="434561">
                <a:tc>
                  <a:txBody>
                    <a:bodyPr/>
                    <a:lstStyle/>
                    <a:p>
                      <a:pPr marL="285750" indent="-285750" algn="ctr">
                        <a:buFont typeface="Arial" charset="0"/>
                        <a:buChar char="•"/>
                      </a:pPr>
                      <a:r>
                        <a:rPr lang="fr-FR" sz="1400" dirty="0" smtClean="0"/>
                        <a:t>Validité Externe</a:t>
                      </a:r>
                      <a:endParaRPr lang="fr-FR" sz="1400" dirty="0"/>
                    </a:p>
                  </a:txBody>
                  <a:tcPr anchor="ctr"/>
                </a:tc>
                <a:tc gridSpan="2">
                  <a:txBody>
                    <a:bodyPr/>
                    <a:lstStyle/>
                    <a:p>
                      <a:pPr marL="285750" indent="-285750" algn="l">
                        <a:buFont typeface="Arial" charset="0"/>
                        <a:buChar char="•"/>
                      </a:pPr>
                      <a:r>
                        <a:rPr lang="fr-FR" sz="1400" dirty="0" smtClean="0"/>
                        <a:t>Critères d’exclusion</a:t>
                      </a:r>
                      <a:r>
                        <a:rPr lang="fr-FR" sz="1400" baseline="0" dirty="0" smtClean="0"/>
                        <a:t> trop nombreux / peu précis</a:t>
                      </a:r>
                      <a:endParaRPr lang="fr-FR" sz="1400" dirty="0" smtClean="0"/>
                    </a:p>
                  </a:txBody>
                  <a:tcPr anchor="ctr"/>
                </a:tc>
                <a:tc hMerge="1">
                  <a:txBody>
                    <a:bodyPr/>
                    <a:lstStyle/>
                    <a:p>
                      <a:pPr marL="285750" indent="-285750" algn="l">
                        <a:buFont typeface="Arial" charset="0"/>
                        <a:buChar char="•"/>
                      </a:pPr>
                      <a:endParaRPr lang="fr-FR" sz="1400" baseline="0" dirty="0" smtClean="0"/>
                    </a:p>
                  </a:txBody>
                  <a:tcPr anchor="ctr"/>
                </a:tc>
              </a:tr>
            </a:tbl>
          </a:graphicData>
        </a:graphic>
      </p:graphicFrame>
    </p:spTree>
    <p:extLst>
      <p:ext uri="{BB962C8B-B14F-4D97-AF65-F5344CB8AC3E}">
        <p14:creationId xmlns:p14="http://schemas.microsoft.com/office/powerpoint/2010/main" val="1556636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98180" y="102028"/>
            <a:ext cx="2368084" cy="523220"/>
          </a:xfrm>
          <a:prstGeom prst="rect">
            <a:avLst/>
          </a:prstGeom>
          <a:noFill/>
        </p:spPr>
        <p:txBody>
          <a:bodyPr wrap="square" rtlCol="0">
            <a:spAutoFit/>
          </a:bodyPr>
          <a:lstStyle/>
          <a:p>
            <a:r>
              <a:rPr lang="fr-CA" sz="2800" b="1" dirty="0" smtClean="0"/>
              <a:t>Résultats</a:t>
            </a:r>
            <a:endParaRPr lang="fr-CA" sz="2800" b="1" dirty="0"/>
          </a:p>
        </p:txBody>
      </p:sp>
      <p:sp>
        <p:nvSpPr>
          <p:cNvPr id="3" name="Espace réservé du contenu 2"/>
          <p:cNvSpPr>
            <a:spLocks noGrp="1"/>
          </p:cNvSpPr>
          <p:nvPr>
            <p:ph idx="1"/>
          </p:nvPr>
        </p:nvSpPr>
        <p:spPr/>
        <p:txBody>
          <a:bodyPr/>
          <a:lstStyle/>
          <a:p>
            <a:endParaRPr lang="fr-CA"/>
          </a:p>
        </p:txBody>
      </p:sp>
      <p:graphicFrame>
        <p:nvGraphicFramePr>
          <p:cNvPr id="5" name="Espace réservé du contenu 3"/>
          <p:cNvGraphicFramePr>
            <a:graphicFrameLocks/>
          </p:cNvGraphicFramePr>
          <p:nvPr>
            <p:extLst>
              <p:ext uri="{D42A27DB-BD31-4B8C-83A1-F6EECF244321}">
                <p14:modId xmlns:p14="http://schemas.microsoft.com/office/powerpoint/2010/main" val="139062612"/>
              </p:ext>
            </p:extLst>
          </p:nvPr>
        </p:nvGraphicFramePr>
        <p:xfrm>
          <a:off x="549149" y="827228"/>
          <a:ext cx="11309478" cy="5472607"/>
        </p:xfrm>
        <a:graphic>
          <a:graphicData uri="http://schemas.openxmlformats.org/drawingml/2006/table">
            <a:tbl>
              <a:tblPr firstRow="1" bandRow="1">
                <a:tableStyleId>{5C22544A-7EE6-4342-B048-85BDC9FD1C3A}</a:tableStyleId>
              </a:tblPr>
              <a:tblGrid>
                <a:gridCol w="1884913"/>
                <a:gridCol w="1884913"/>
                <a:gridCol w="1884913"/>
                <a:gridCol w="1884913"/>
                <a:gridCol w="1884913"/>
                <a:gridCol w="1884913"/>
              </a:tblGrid>
              <a:tr h="892987">
                <a:tc>
                  <a:txBody>
                    <a:bodyPr/>
                    <a:lstStyle/>
                    <a:p>
                      <a:pPr algn="ctr"/>
                      <a:r>
                        <a:rPr lang="fr-FR" u="sng" dirty="0" smtClean="0"/>
                        <a:t>Études</a:t>
                      </a:r>
                      <a:endParaRPr lang="fr-FR" u="sng" dirty="0"/>
                    </a:p>
                  </a:txBody>
                  <a:tcPr anchor="ctr"/>
                </a:tc>
                <a:tc>
                  <a:txBody>
                    <a:bodyPr/>
                    <a:lstStyle/>
                    <a:p>
                      <a:pPr algn="ctr"/>
                      <a:r>
                        <a:rPr lang="fr-FR" u="sng" dirty="0" smtClean="0"/>
                        <a:t>Type</a:t>
                      </a:r>
                      <a:endParaRPr lang="fr-FR" u="sng" dirty="0"/>
                    </a:p>
                  </a:txBody>
                  <a:tcPr anchor="ctr"/>
                </a:tc>
                <a:tc>
                  <a:txBody>
                    <a:bodyPr/>
                    <a:lstStyle/>
                    <a:p>
                      <a:pPr algn="ctr"/>
                      <a:r>
                        <a:rPr lang="fr-FR" u="sng" dirty="0" smtClean="0"/>
                        <a:t>N</a:t>
                      </a:r>
                      <a:r>
                        <a:rPr lang="fr-FR" u="sng" baseline="0" dirty="0" smtClean="0"/>
                        <a:t> = / durée suivi</a:t>
                      </a:r>
                      <a:endParaRPr lang="fr-FR" u="sng" dirty="0"/>
                    </a:p>
                  </a:txBody>
                  <a:tcPr anchor="ctr"/>
                </a:tc>
                <a:tc>
                  <a:txBody>
                    <a:bodyPr/>
                    <a:lstStyle/>
                    <a:p>
                      <a:pPr algn="ctr"/>
                      <a:r>
                        <a:rPr lang="fr-FR" u="sng" dirty="0" smtClean="0">
                          <a:solidFill>
                            <a:schemeClr val="bg1"/>
                          </a:solidFill>
                        </a:rPr>
                        <a:t>Issues</a:t>
                      </a:r>
                      <a:endParaRPr lang="fr-FR" u="sng" dirty="0">
                        <a:solidFill>
                          <a:schemeClr val="bg1"/>
                        </a:solidFill>
                      </a:endParaRPr>
                    </a:p>
                  </a:txBody>
                  <a:tcPr anchor="ctr"/>
                </a:tc>
                <a:tc>
                  <a:txBody>
                    <a:bodyPr/>
                    <a:lstStyle/>
                    <a:p>
                      <a:pPr algn="ctr"/>
                      <a:r>
                        <a:rPr lang="fr-FR" u="sng" dirty="0" smtClean="0"/>
                        <a:t>Résultats</a:t>
                      </a:r>
                    </a:p>
                    <a:p>
                      <a:pPr algn="ctr"/>
                      <a:r>
                        <a:rPr lang="fr-FR" u="sng" dirty="0" smtClean="0"/>
                        <a:t>(95%</a:t>
                      </a:r>
                      <a:r>
                        <a:rPr lang="fr-FR" u="sng" baseline="0" dirty="0" smtClean="0"/>
                        <a:t> I.C.)</a:t>
                      </a:r>
                      <a:endParaRPr lang="fr-FR" u="sng" dirty="0"/>
                    </a:p>
                  </a:txBody>
                  <a:tcPr anchor="ctr"/>
                </a:tc>
                <a:tc>
                  <a:txBody>
                    <a:bodyPr/>
                    <a:lstStyle/>
                    <a:p>
                      <a:pPr algn="ctr"/>
                      <a:r>
                        <a:rPr lang="fr-FR" u="sng" dirty="0" smtClean="0"/>
                        <a:t>Qualité</a:t>
                      </a:r>
                      <a:endParaRPr lang="fr-FR" u="sng" dirty="0"/>
                    </a:p>
                  </a:txBody>
                  <a:tcPr anchor="ctr"/>
                </a:tc>
              </a:tr>
              <a:tr h="929640">
                <a:tc>
                  <a:txBody>
                    <a:bodyPr/>
                    <a:lstStyle/>
                    <a:p>
                      <a:pPr algn="ctr"/>
                      <a:r>
                        <a:rPr lang="fr-FR" b="0" dirty="0" smtClean="0"/>
                        <a:t>Ki.</a:t>
                      </a:r>
                      <a:r>
                        <a:rPr lang="fr-FR" b="0" baseline="0" dirty="0" smtClean="0"/>
                        <a:t> &amp; al</a:t>
                      </a:r>
                    </a:p>
                    <a:p>
                      <a:pPr algn="ctr"/>
                      <a:r>
                        <a:rPr lang="fr-FR" b="0" baseline="0" dirty="0" smtClean="0"/>
                        <a:t>2000</a:t>
                      </a:r>
                      <a:endParaRPr lang="fr-FR" b="0" dirty="0"/>
                    </a:p>
                  </a:txBody>
                  <a:tcPr anchor="ctr"/>
                </a:tc>
                <a:tc>
                  <a:txBody>
                    <a:bodyPr/>
                    <a:lstStyle/>
                    <a:p>
                      <a:pPr algn="ctr"/>
                      <a:r>
                        <a:rPr lang="fr-FR" dirty="0" smtClean="0"/>
                        <a:t>ECR</a:t>
                      </a:r>
                      <a:endParaRPr lang="fr-FR" dirty="0"/>
                    </a:p>
                  </a:txBody>
                  <a:tcPr anchor="ctr"/>
                </a:tc>
                <a:tc>
                  <a:txBody>
                    <a:bodyPr/>
                    <a:lstStyle/>
                    <a:p>
                      <a:pPr algn="ctr"/>
                      <a:r>
                        <a:rPr lang="fr-FR" sz="1200" dirty="0" smtClean="0"/>
                        <a:t>257 / 12+2 sem.</a:t>
                      </a:r>
                      <a:endParaRPr lang="fr-FR" sz="1200" dirty="0"/>
                    </a:p>
                  </a:txBody>
                  <a:tcPr anchor="ctr"/>
                </a:tc>
                <a:tc>
                  <a:txBody>
                    <a:bodyPr/>
                    <a:lstStyle/>
                    <a:p>
                      <a:pPr algn="ctr"/>
                      <a:r>
                        <a:rPr lang="fr-FR" sz="1600" dirty="0" err="1" smtClean="0"/>
                        <a:t>Chg</a:t>
                      </a:r>
                      <a:r>
                        <a:rPr lang="fr-FR" sz="1600" dirty="0" smtClean="0"/>
                        <a:t> de vol / Circ. Mollet / Clinique</a:t>
                      </a:r>
                      <a:endParaRPr lang="fr-FR" sz="1600" dirty="0"/>
                    </a:p>
                  </a:txBody>
                  <a:tcPr anchor="ctr"/>
                </a:tc>
                <a:tc>
                  <a:txBody>
                    <a:bodyPr/>
                    <a:lstStyle/>
                    <a:p>
                      <a:pPr algn="ctr"/>
                      <a:r>
                        <a:rPr lang="fr-FR" sz="1600" dirty="0" smtClean="0"/>
                        <a:t>-</a:t>
                      </a:r>
                      <a:r>
                        <a:rPr lang="fr-FR" sz="1200" dirty="0" smtClean="0"/>
                        <a:t>99.9g [-130.3</a:t>
                      </a:r>
                      <a:r>
                        <a:rPr lang="fr-FR" sz="1200" baseline="0" dirty="0" smtClean="0"/>
                        <a:t> à -69.6] </a:t>
                      </a:r>
                      <a:r>
                        <a:rPr lang="fr-FR" sz="1200" dirty="0" smtClean="0"/>
                        <a:t>p</a:t>
                      </a:r>
                      <a:r>
                        <a:rPr lang="fr-FR" sz="1200" baseline="0" dirty="0" smtClean="0"/>
                        <a:t> &lt;0.001 </a:t>
                      </a:r>
                      <a:br>
                        <a:rPr lang="fr-FR" sz="1200" baseline="0" dirty="0" smtClean="0"/>
                      </a:br>
                      <a:r>
                        <a:rPr lang="fr-FR" sz="1200" baseline="0" dirty="0" smtClean="0"/>
                        <a:t>-0.94cm [-1.73 à -0.88] p&lt;0.001</a:t>
                      </a:r>
                      <a:endParaRPr lang="fr-FR" sz="1200" dirty="0"/>
                    </a:p>
                  </a:txBody>
                  <a:tcPr anchor="ctr"/>
                </a:tc>
                <a:tc>
                  <a:txBody>
                    <a:bodyPr/>
                    <a:lstStyle/>
                    <a:p>
                      <a:pPr algn="ctr"/>
                      <a:r>
                        <a:rPr lang="fr-FR" dirty="0" smtClean="0"/>
                        <a:t>Bonne</a:t>
                      </a:r>
                      <a:endParaRPr lang="fr-FR" dirty="0"/>
                    </a:p>
                  </a:txBody>
                  <a:tcPr anchor="ctr"/>
                </a:tc>
              </a:tr>
              <a:tr h="797112">
                <a:tc>
                  <a:txBody>
                    <a:bodyPr/>
                    <a:lstStyle/>
                    <a:p>
                      <a:pPr algn="ctr"/>
                      <a:r>
                        <a:rPr lang="fr-FR" b="0" dirty="0" err="1" smtClean="0"/>
                        <a:t>Sc</a:t>
                      </a:r>
                      <a:r>
                        <a:rPr lang="fr-FR" b="0" dirty="0" smtClean="0"/>
                        <a:t> &amp; al</a:t>
                      </a:r>
                    </a:p>
                    <a:p>
                      <a:pPr algn="ctr"/>
                      <a:r>
                        <a:rPr lang="fr-FR" b="0" dirty="0" smtClean="0"/>
                        <a:t>2003</a:t>
                      </a:r>
                      <a:endParaRPr lang="fr-FR" b="0" dirty="0"/>
                    </a:p>
                  </a:txBody>
                  <a:tcPr anchor="ctr"/>
                </a:tc>
                <a:tc>
                  <a:txBody>
                    <a:bodyPr/>
                    <a:lstStyle/>
                    <a:p>
                      <a:pPr algn="ctr"/>
                      <a:r>
                        <a:rPr lang="fr-FR" dirty="0" err="1" smtClean="0"/>
                        <a:t>Obs</a:t>
                      </a:r>
                      <a:endParaRPr lang="fr-FR" dirty="0"/>
                    </a:p>
                  </a:txBody>
                  <a:tcPr anchor="ctr"/>
                </a:tc>
                <a:tc>
                  <a:txBody>
                    <a:bodyPr/>
                    <a:lstStyle/>
                    <a:p>
                      <a:pPr algn="ctr"/>
                      <a:r>
                        <a:rPr lang="fr-FR" sz="1400" dirty="0" smtClean="0"/>
                        <a:t>65 / 6 sem.</a:t>
                      </a:r>
                      <a:endParaRPr lang="fr-FR" sz="1400" dirty="0"/>
                    </a:p>
                  </a:txBody>
                  <a:tcPr anchor="ctr"/>
                </a:tc>
                <a:tc>
                  <a:txBody>
                    <a:bodyPr/>
                    <a:lstStyle/>
                    <a:p>
                      <a:pPr algn="ctr"/>
                      <a:r>
                        <a:rPr lang="fr-FR" sz="1600" dirty="0" err="1" smtClean="0"/>
                        <a:t>Réd</a:t>
                      </a:r>
                      <a:r>
                        <a:rPr lang="fr-FR" sz="1600" dirty="0" smtClean="0"/>
                        <a:t> des </a:t>
                      </a:r>
                      <a:r>
                        <a:rPr lang="fr-FR" sz="1600" dirty="0" err="1" smtClean="0"/>
                        <a:t>sx</a:t>
                      </a:r>
                      <a:r>
                        <a:rPr lang="fr-FR" sz="1600" dirty="0" smtClean="0"/>
                        <a:t> subjectifs + </a:t>
                      </a:r>
                      <a:r>
                        <a:rPr lang="fr-FR" sz="1600" dirty="0" err="1" smtClean="0"/>
                        <a:t>tolérabilité</a:t>
                      </a:r>
                      <a:endParaRPr lang="fr-FR" sz="1600" dirty="0"/>
                    </a:p>
                  </a:txBody>
                  <a:tcPr anchor="ctr"/>
                </a:tc>
                <a:tc>
                  <a:txBody>
                    <a:bodyPr/>
                    <a:lstStyle/>
                    <a:p>
                      <a:pPr algn="ctr"/>
                      <a:r>
                        <a:rPr lang="fr-FR" sz="1400" dirty="0" smtClean="0"/>
                        <a:t>Amélioration des </a:t>
                      </a:r>
                      <a:r>
                        <a:rPr lang="fr-FR" sz="1400" dirty="0" err="1" smtClean="0"/>
                        <a:t>sx</a:t>
                      </a:r>
                      <a:r>
                        <a:rPr lang="fr-FR" sz="1400" dirty="0" smtClean="0"/>
                        <a:t> subjectifs</a:t>
                      </a:r>
                      <a:r>
                        <a:rPr lang="fr-FR" sz="1400" baseline="0" dirty="0" smtClean="0"/>
                        <a:t> (dim. de 3 points)</a:t>
                      </a:r>
                      <a:endParaRPr lang="fr-FR" sz="1400" dirty="0"/>
                    </a:p>
                  </a:txBody>
                  <a:tcPr anchor="ctr"/>
                </a:tc>
                <a:tc>
                  <a:txBody>
                    <a:bodyPr/>
                    <a:lstStyle/>
                    <a:p>
                      <a:pPr algn="ctr"/>
                      <a:r>
                        <a:rPr lang="fr-FR" dirty="0" smtClean="0"/>
                        <a:t>Faible</a:t>
                      </a:r>
                      <a:endParaRPr lang="fr-FR" dirty="0"/>
                    </a:p>
                  </a:txBody>
                  <a:tcPr anchor="ctr"/>
                </a:tc>
              </a:tr>
              <a:tr h="1028700">
                <a:tc>
                  <a:txBody>
                    <a:bodyPr/>
                    <a:lstStyle/>
                    <a:p>
                      <a:pPr algn="ctr"/>
                      <a:r>
                        <a:rPr lang="fr-FR" b="1" dirty="0" smtClean="0"/>
                        <a:t>Ka &amp; al</a:t>
                      </a:r>
                    </a:p>
                    <a:p>
                      <a:pPr algn="ctr"/>
                      <a:r>
                        <a:rPr lang="fr-FR" b="1" dirty="0" smtClean="0"/>
                        <a:t>2004</a:t>
                      </a:r>
                      <a:endParaRPr lang="fr-FR" b="1" dirty="0"/>
                    </a:p>
                  </a:txBody>
                  <a:tcPr anchor="ctr"/>
                </a:tc>
                <a:tc>
                  <a:txBody>
                    <a:bodyPr/>
                    <a:lstStyle/>
                    <a:p>
                      <a:pPr algn="ctr"/>
                      <a:r>
                        <a:rPr lang="fr-FR" b="1" dirty="0" smtClean="0"/>
                        <a:t>ECR-Croisé</a:t>
                      </a:r>
                      <a:endParaRPr lang="fr-FR" b="1" dirty="0"/>
                    </a:p>
                  </a:txBody>
                  <a:tcPr anchor="ctr"/>
                </a:tc>
                <a:tc>
                  <a:txBody>
                    <a:bodyPr/>
                    <a:lstStyle/>
                    <a:p>
                      <a:pPr algn="ctr"/>
                      <a:r>
                        <a:rPr lang="fr-FR" sz="1400" b="1" dirty="0" smtClean="0"/>
                        <a:t>71 / 16 sem.</a:t>
                      </a:r>
                      <a:endParaRPr lang="fr-FR" sz="1400" b="1" dirty="0"/>
                    </a:p>
                  </a:txBody>
                  <a:tcPr anchor="ctr"/>
                </a:tc>
                <a:tc>
                  <a:txBody>
                    <a:bodyPr/>
                    <a:lstStyle/>
                    <a:p>
                      <a:pPr algn="ctr"/>
                      <a:r>
                        <a:rPr lang="fr-FR" sz="1200" b="1" dirty="0" smtClean="0"/>
                        <a:t>Débit sanguin </a:t>
                      </a:r>
                      <a:r>
                        <a:rPr lang="fr-FR" sz="1200" b="1" dirty="0" err="1" smtClean="0"/>
                        <a:t>microvasculaire</a:t>
                      </a:r>
                      <a:r>
                        <a:rPr lang="fr-FR" sz="1200" b="1" dirty="0" smtClean="0"/>
                        <a:t> cutané / pression en oxygène transcutané</a:t>
                      </a:r>
                      <a:endParaRPr lang="fr-FR" sz="1200" b="1" dirty="0"/>
                    </a:p>
                  </a:txBody>
                  <a:tcPr anchor="ctr"/>
                </a:tc>
                <a:tc>
                  <a:txBody>
                    <a:bodyPr/>
                    <a:lstStyle/>
                    <a:p>
                      <a:pPr algn="ctr"/>
                      <a:r>
                        <a:rPr lang="fr-FR" sz="1200" b="1" dirty="0" smtClean="0"/>
                        <a:t>282.8 [299.9</a:t>
                      </a:r>
                      <a:r>
                        <a:rPr lang="fr-FR" sz="1200" b="1" baseline="0" dirty="0" smtClean="0"/>
                        <a:t> à 335.7] p&lt;0.0001 8.63 </a:t>
                      </a:r>
                      <a:r>
                        <a:rPr lang="fr-FR" sz="1200" b="1" baseline="0" dirty="0" err="1" smtClean="0"/>
                        <a:t>mmHg</a:t>
                      </a:r>
                      <a:r>
                        <a:rPr lang="fr-FR" sz="1200" b="1" baseline="0" dirty="0" smtClean="0"/>
                        <a:t> [5.88 à 11.38] p&lt;0.0001</a:t>
                      </a:r>
                      <a:endParaRPr lang="fr-FR" sz="1200" b="1" dirty="0"/>
                    </a:p>
                  </a:txBody>
                  <a:tcPr anchor="ctr"/>
                </a:tc>
                <a:tc>
                  <a:txBody>
                    <a:bodyPr/>
                    <a:lstStyle/>
                    <a:p>
                      <a:pPr algn="ctr"/>
                      <a:r>
                        <a:rPr lang="fr-FR" b="1" dirty="0" smtClean="0"/>
                        <a:t>Modérée</a:t>
                      </a:r>
                      <a:endParaRPr lang="fr-FR" b="1" dirty="0"/>
                    </a:p>
                  </a:txBody>
                  <a:tcPr anchor="ctr"/>
                </a:tc>
              </a:tr>
              <a:tr h="868680">
                <a:tc>
                  <a:txBody>
                    <a:bodyPr/>
                    <a:lstStyle/>
                    <a:p>
                      <a:pPr algn="ctr"/>
                      <a:r>
                        <a:rPr lang="fr-FR" b="0" dirty="0" smtClean="0"/>
                        <a:t>M. &amp; al</a:t>
                      </a:r>
                    </a:p>
                    <a:p>
                      <a:pPr algn="ctr"/>
                      <a:r>
                        <a:rPr lang="fr-FR" b="0" dirty="0" smtClean="0"/>
                        <a:t>2006</a:t>
                      </a:r>
                    </a:p>
                  </a:txBody>
                  <a:tcPr anchor="ctr"/>
                </a:tc>
                <a:tc>
                  <a:txBody>
                    <a:bodyPr/>
                    <a:lstStyle/>
                    <a:p>
                      <a:pPr algn="ctr"/>
                      <a:r>
                        <a:rPr lang="fr-FR" dirty="0" err="1" smtClean="0"/>
                        <a:t>Obs</a:t>
                      </a:r>
                      <a:endParaRPr lang="fr-FR" dirty="0"/>
                    </a:p>
                  </a:txBody>
                  <a:tcPr anchor="ctr"/>
                </a:tc>
                <a:tc>
                  <a:txBody>
                    <a:bodyPr/>
                    <a:lstStyle/>
                    <a:p>
                      <a:pPr algn="ctr"/>
                      <a:r>
                        <a:rPr lang="fr-FR" sz="1400" dirty="0" smtClean="0"/>
                        <a:t>39 / 6 sem.</a:t>
                      </a:r>
                      <a:endParaRPr lang="fr-FR" sz="1400" dirty="0"/>
                    </a:p>
                  </a:txBody>
                  <a:tcPr anchor="ctr"/>
                </a:tc>
                <a:tc>
                  <a:txBody>
                    <a:bodyPr/>
                    <a:lstStyle/>
                    <a:p>
                      <a:pPr algn="ctr"/>
                      <a:r>
                        <a:rPr lang="fr-FR" sz="1400" dirty="0" err="1" smtClean="0"/>
                        <a:t>Chg</a:t>
                      </a:r>
                      <a:r>
                        <a:rPr lang="fr-FR" sz="1400" dirty="0" smtClean="0"/>
                        <a:t> vol au MI / circ.</a:t>
                      </a:r>
                      <a:r>
                        <a:rPr lang="fr-FR" sz="1400" baseline="0" dirty="0" smtClean="0"/>
                        <a:t>/ clinique</a:t>
                      </a:r>
                      <a:endParaRPr lang="fr-FR" sz="1400" dirty="0"/>
                    </a:p>
                  </a:txBody>
                  <a:tcPr anchor="ctr"/>
                </a:tc>
                <a:tc>
                  <a:txBody>
                    <a:bodyPr/>
                    <a:lstStyle/>
                    <a:p>
                      <a:pPr algn="ctr"/>
                      <a:r>
                        <a:rPr lang="fr-FR" sz="1200" dirty="0" smtClean="0"/>
                        <a:t>32.7ml (p&lt;0.001)  4.4mm (p&lt;0.001)</a:t>
                      </a:r>
                      <a:r>
                        <a:rPr lang="fr-FR" sz="1200" baseline="0" dirty="0" smtClean="0"/>
                        <a:t>  2.6/10 (p&lt;0.001)</a:t>
                      </a:r>
                      <a:endParaRPr lang="fr-FR" sz="1200" dirty="0"/>
                    </a:p>
                  </a:txBody>
                  <a:tcPr anchor="ctr"/>
                </a:tc>
                <a:tc>
                  <a:txBody>
                    <a:bodyPr/>
                    <a:lstStyle/>
                    <a:p>
                      <a:pPr algn="ctr"/>
                      <a:r>
                        <a:rPr lang="fr-FR" smtClean="0"/>
                        <a:t>Faible </a:t>
                      </a:r>
                      <a:endParaRPr lang="fr-FR" dirty="0"/>
                    </a:p>
                  </a:txBody>
                  <a:tcPr anchor="ctr"/>
                </a:tc>
              </a:tr>
              <a:tr h="929640">
                <a:tc>
                  <a:txBody>
                    <a:bodyPr/>
                    <a:lstStyle/>
                    <a:p>
                      <a:pPr algn="ctr"/>
                      <a:r>
                        <a:rPr lang="fr-FR" b="0" dirty="0" smtClean="0"/>
                        <a:t>E.R. &amp;</a:t>
                      </a:r>
                      <a:r>
                        <a:rPr lang="fr-FR" b="0" baseline="0" dirty="0" smtClean="0"/>
                        <a:t> al</a:t>
                      </a:r>
                    </a:p>
                    <a:p>
                      <a:pPr algn="ctr"/>
                      <a:r>
                        <a:rPr lang="fr-FR" b="0" baseline="0" dirty="0" smtClean="0"/>
                        <a:t>2011</a:t>
                      </a:r>
                      <a:endParaRPr lang="fr-FR" b="0" dirty="0"/>
                    </a:p>
                  </a:txBody>
                  <a:tcPr anchor="ctr"/>
                </a:tc>
                <a:tc>
                  <a:txBody>
                    <a:bodyPr/>
                    <a:lstStyle/>
                    <a:p>
                      <a:pPr algn="ctr"/>
                      <a:r>
                        <a:rPr lang="fr-FR" dirty="0" smtClean="0"/>
                        <a:t>ECR</a:t>
                      </a:r>
                      <a:endParaRPr lang="fr-FR" dirty="0"/>
                    </a:p>
                  </a:txBody>
                  <a:tcPr anchor="ctr"/>
                </a:tc>
                <a:tc>
                  <a:txBody>
                    <a:bodyPr/>
                    <a:lstStyle/>
                    <a:p>
                      <a:pPr algn="ctr"/>
                      <a:r>
                        <a:rPr lang="fr-FR" sz="1400" dirty="0" smtClean="0"/>
                        <a:t>248 / 12 sem.</a:t>
                      </a:r>
                      <a:endParaRPr lang="fr-FR" sz="1400" dirty="0"/>
                    </a:p>
                  </a:txBody>
                  <a:tcPr anchor="ctr"/>
                </a:tc>
                <a:tc>
                  <a:txBody>
                    <a:bodyPr/>
                    <a:lstStyle/>
                    <a:p>
                      <a:pPr algn="ctr"/>
                      <a:r>
                        <a:rPr lang="fr-FR" sz="1400" dirty="0" smtClean="0"/>
                        <a:t> </a:t>
                      </a:r>
                      <a:r>
                        <a:rPr lang="fr-FR" sz="1400" dirty="0" err="1" smtClean="0"/>
                        <a:t>Chg</a:t>
                      </a:r>
                      <a:r>
                        <a:rPr lang="fr-FR" sz="1400" dirty="0" smtClean="0"/>
                        <a:t> de vol</a:t>
                      </a:r>
                      <a:r>
                        <a:rPr lang="fr-FR" sz="1400" baseline="0" dirty="0" smtClean="0"/>
                        <a:t> au MI </a:t>
                      </a:r>
                      <a:endParaRPr lang="fr-FR" sz="1400" dirty="0"/>
                    </a:p>
                  </a:txBody>
                  <a:tcPr anchor="ctr"/>
                </a:tc>
                <a:tc>
                  <a:txBody>
                    <a:bodyPr/>
                    <a:lstStyle/>
                    <a:p>
                      <a:pPr algn="ctr"/>
                      <a:r>
                        <a:rPr lang="fr-FR" sz="1200" dirty="0" smtClean="0"/>
                        <a:t>-19,9g [-37,5</a:t>
                      </a:r>
                      <a:r>
                        <a:rPr lang="fr-FR" sz="1200" baseline="0" dirty="0" smtClean="0"/>
                        <a:t> à -2,3] p0,0268</a:t>
                      </a:r>
                      <a:endParaRPr lang="fr-FR" sz="1200" dirty="0"/>
                    </a:p>
                  </a:txBody>
                  <a:tcPr anchor="ctr"/>
                </a:tc>
                <a:tc>
                  <a:txBody>
                    <a:bodyPr/>
                    <a:lstStyle/>
                    <a:p>
                      <a:pPr algn="ctr"/>
                      <a:r>
                        <a:rPr lang="fr-FR" dirty="0" smtClean="0"/>
                        <a:t>Modérée</a:t>
                      </a:r>
                      <a:endParaRPr lang="fr-FR" dirty="0"/>
                    </a:p>
                  </a:txBody>
                  <a:tcPr anchor="ctr"/>
                </a:tc>
              </a:tr>
            </a:tbl>
          </a:graphicData>
        </a:graphic>
      </p:graphicFrame>
    </p:spTree>
    <p:extLst>
      <p:ext uri="{BB962C8B-B14F-4D97-AF65-F5344CB8AC3E}">
        <p14:creationId xmlns:p14="http://schemas.microsoft.com/office/powerpoint/2010/main" val="178576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040" y="611973"/>
            <a:ext cx="8610600" cy="1293028"/>
          </a:xfrm>
        </p:spPr>
        <p:txBody>
          <a:bodyPr>
            <a:noAutofit/>
          </a:bodyPr>
          <a:lstStyle/>
          <a:p>
            <a:r>
              <a:rPr lang="fr-FR" sz="2400" b="1" dirty="0" err="1" smtClean="0"/>
              <a:t>Improvement</a:t>
            </a:r>
            <a:r>
              <a:rPr lang="fr-FR" sz="2400" b="1" dirty="0" smtClean="0"/>
              <a:t> of </a:t>
            </a:r>
            <a:r>
              <a:rPr lang="fr-FR" sz="2400" b="1" dirty="0" err="1" smtClean="0"/>
              <a:t>cutaneous</a:t>
            </a:r>
            <a:r>
              <a:rPr lang="fr-FR" sz="2400" b="1" dirty="0" smtClean="0"/>
              <a:t> microcirculation and </a:t>
            </a:r>
            <a:r>
              <a:rPr lang="fr-FR" sz="2400" b="1" dirty="0" err="1" smtClean="0"/>
              <a:t>oxygen</a:t>
            </a:r>
            <a:r>
              <a:rPr lang="fr-FR" sz="2400" b="1" dirty="0" smtClean="0"/>
              <a:t> </a:t>
            </a:r>
            <a:r>
              <a:rPr lang="fr-FR" sz="2400" b="1" dirty="0" err="1" smtClean="0"/>
              <a:t>supply</a:t>
            </a:r>
            <a:r>
              <a:rPr lang="fr-FR" sz="2400" b="1" dirty="0" smtClean="0"/>
              <a:t> in patients </a:t>
            </a:r>
            <a:r>
              <a:rPr lang="fr-FR" sz="2400" b="1" dirty="0" err="1" smtClean="0"/>
              <a:t>with</a:t>
            </a:r>
            <a:r>
              <a:rPr lang="fr-FR" sz="2400" b="1" dirty="0" smtClean="0"/>
              <a:t> CVI by </a:t>
            </a:r>
            <a:r>
              <a:rPr lang="fr-FR" sz="2400" b="1" dirty="0" err="1" smtClean="0"/>
              <a:t>orally</a:t>
            </a:r>
            <a:r>
              <a:rPr lang="fr-FR" sz="2400" b="1" dirty="0" smtClean="0"/>
              <a:t> </a:t>
            </a:r>
            <a:r>
              <a:rPr lang="fr-FR" sz="2400" b="1" dirty="0" err="1" smtClean="0"/>
              <a:t>administered</a:t>
            </a:r>
            <a:r>
              <a:rPr lang="fr-FR" sz="2400" b="1" dirty="0" smtClean="0"/>
              <a:t> </a:t>
            </a:r>
            <a:r>
              <a:rPr lang="fr-FR" sz="2400" b="1" dirty="0" err="1" smtClean="0"/>
              <a:t>extract</a:t>
            </a:r>
            <a:r>
              <a:rPr lang="fr-FR" sz="2400" b="1" dirty="0" smtClean="0"/>
              <a:t> of </a:t>
            </a:r>
            <a:r>
              <a:rPr lang="fr-FR" sz="2400" b="1" dirty="0" err="1" smtClean="0"/>
              <a:t>red</a:t>
            </a:r>
            <a:r>
              <a:rPr lang="fr-FR" sz="2400" b="1" dirty="0" smtClean="0"/>
              <a:t> vine </a:t>
            </a:r>
            <a:r>
              <a:rPr lang="fr-FR" sz="2400" b="1" dirty="0" err="1" smtClean="0"/>
              <a:t>leaves</a:t>
            </a:r>
            <a:endParaRPr lang="fr-FR" sz="24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705958650"/>
              </p:ext>
            </p:extLst>
          </p:nvPr>
        </p:nvGraphicFramePr>
        <p:xfrm>
          <a:off x="685800" y="1794075"/>
          <a:ext cx="10820400" cy="4492425"/>
        </p:xfrm>
        <a:graphic>
          <a:graphicData uri="http://schemas.openxmlformats.org/drawingml/2006/table">
            <a:tbl>
              <a:tblPr firstRow="1" bandRow="1">
                <a:tableStyleId>{69012ECD-51FC-41F1-AA8D-1B2483CD663E}</a:tableStyleId>
              </a:tblPr>
              <a:tblGrid>
                <a:gridCol w="3606800"/>
                <a:gridCol w="3606800"/>
                <a:gridCol w="3606800"/>
              </a:tblGrid>
              <a:tr h="540275">
                <a:tc>
                  <a:txBody>
                    <a:bodyPr/>
                    <a:lstStyle/>
                    <a:p>
                      <a:pPr algn="ctr"/>
                      <a:r>
                        <a:rPr lang="fr-FR" sz="1400" u="sng" dirty="0" smtClean="0"/>
                        <a:t>Biais</a:t>
                      </a:r>
                      <a:endParaRPr lang="fr-FR" sz="1400" u="sng" dirty="0"/>
                    </a:p>
                  </a:txBody>
                  <a:tcPr anchor="ctr"/>
                </a:tc>
                <a:tc>
                  <a:txBody>
                    <a:bodyPr/>
                    <a:lstStyle/>
                    <a:p>
                      <a:pPr algn="ctr"/>
                      <a:r>
                        <a:rPr lang="fr-FR" sz="1400" u="sng" dirty="0" smtClean="0"/>
                        <a:t>Forces</a:t>
                      </a:r>
                      <a:endParaRPr lang="fr-FR" sz="1400" u="sng" dirty="0"/>
                    </a:p>
                  </a:txBody>
                  <a:tcPr anchor="ctr"/>
                </a:tc>
                <a:tc>
                  <a:txBody>
                    <a:bodyPr/>
                    <a:lstStyle/>
                    <a:p>
                      <a:pPr algn="ctr"/>
                      <a:r>
                        <a:rPr lang="fr-FR" sz="1400" u="sng" dirty="0" smtClean="0"/>
                        <a:t>Faiblesses</a:t>
                      </a:r>
                      <a:endParaRPr lang="fr-FR" sz="1400" u="sng" dirty="0"/>
                    </a:p>
                  </a:txBody>
                  <a:tcPr anchor="ctr"/>
                </a:tc>
              </a:tr>
              <a:tr h="754905">
                <a:tc>
                  <a:txBody>
                    <a:bodyPr/>
                    <a:lstStyle/>
                    <a:p>
                      <a:pPr marL="285750" indent="-285750" algn="ctr">
                        <a:buFont typeface="Arial" charset="0"/>
                        <a:buChar char="•"/>
                      </a:pPr>
                      <a:r>
                        <a:rPr lang="fr-FR" sz="1400" dirty="0" smtClean="0"/>
                        <a:t>O</a:t>
                      </a:r>
                      <a:r>
                        <a:rPr lang="fr-FR" sz="1400" baseline="0" dirty="0" smtClean="0"/>
                        <a:t> : Observation</a:t>
                      </a:r>
                      <a:endParaRPr lang="fr-FR" sz="1400" dirty="0"/>
                    </a:p>
                  </a:txBody>
                  <a:tcPr anchor="ctr"/>
                </a:tc>
                <a:tc>
                  <a:txBody>
                    <a:bodyPr/>
                    <a:lstStyle/>
                    <a:p>
                      <a:pPr marL="285750" indent="-285750" algn="l">
                        <a:buFont typeface="Arial" charset="0"/>
                        <a:buChar char="•"/>
                      </a:pPr>
                      <a:r>
                        <a:rPr lang="fr-FR" sz="1400" b="1" dirty="0" smtClean="0"/>
                        <a:t>Double</a:t>
                      </a:r>
                      <a:r>
                        <a:rPr lang="fr-FR" sz="1400" b="1" baseline="0" dirty="0" smtClean="0"/>
                        <a:t> aveugle</a:t>
                      </a:r>
                    </a:p>
                    <a:p>
                      <a:pPr marL="285750" indent="-285750" algn="l">
                        <a:buFont typeface="Arial" charset="0"/>
                        <a:buChar char="•"/>
                      </a:pPr>
                      <a:r>
                        <a:rPr lang="fr-FR" sz="1400" dirty="0" smtClean="0"/>
                        <a:t>Étude  randomisée croisée</a:t>
                      </a:r>
                      <a:endParaRPr lang="fr-FR" sz="1400" dirty="0"/>
                    </a:p>
                  </a:txBody>
                  <a:tcPr anchor="ctr"/>
                </a:tc>
                <a:tc>
                  <a:txBody>
                    <a:bodyPr/>
                    <a:lstStyle/>
                    <a:p>
                      <a:pPr marL="285750" indent="-285750" algn="l">
                        <a:buFont typeface="Arial" charset="0"/>
                        <a:buChar char="•"/>
                      </a:pPr>
                      <a:r>
                        <a:rPr lang="fr-FR" sz="1400" b="1" dirty="0" smtClean="0"/>
                        <a:t>Mesure de l’issue</a:t>
                      </a:r>
                    </a:p>
                  </a:txBody>
                  <a:tcPr anchor="ctr"/>
                </a:tc>
              </a:tr>
              <a:tr h="1065748">
                <a:tc>
                  <a:txBody>
                    <a:bodyPr/>
                    <a:lstStyle/>
                    <a:p>
                      <a:pPr marL="285750" indent="-285750" algn="ctr">
                        <a:buFont typeface="Arial" charset="0"/>
                        <a:buChar char="•"/>
                      </a:pPr>
                      <a:r>
                        <a:rPr lang="fr-FR" sz="1400" dirty="0" smtClean="0"/>
                        <a:t>S</a:t>
                      </a:r>
                      <a:r>
                        <a:rPr lang="fr-FR" sz="1400" baseline="0" dirty="0" smtClean="0"/>
                        <a:t> : </a:t>
                      </a:r>
                      <a:r>
                        <a:rPr lang="fr-FR" sz="1400" dirty="0" smtClean="0"/>
                        <a:t>Sélection</a:t>
                      </a:r>
                      <a:endParaRPr lang="fr-FR" sz="1400" dirty="0"/>
                    </a:p>
                  </a:txBody>
                  <a:tcPr anchor="ctr"/>
                </a:tc>
                <a:tc>
                  <a:txBody>
                    <a:bodyPr/>
                    <a:lstStyle/>
                    <a:p>
                      <a:pPr marL="285750" indent="-285750" algn="l">
                        <a:buFont typeface="Arial" charset="0"/>
                        <a:buChar char="•"/>
                      </a:pPr>
                      <a:r>
                        <a:rPr lang="fr-FR" sz="1400" dirty="0" smtClean="0">
                          <a:solidFill>
                            <a:schemeClr val="tx1"/>
                          </a:solidFill>
                        </a:rPr>
                        <a:t>Analyse</a:t>
                      </a:r>
                      <a:r>
                        <a:rPr lang="fr-FR" sz="1400" baseline="0" dirty="0" smtClean="0">
                          <a:solidFill>
                            <a:schemeClr val="tx1"/>
                          </a:solidFill>
                        </a:rPr>
                        <a:t> par intention thérapeutique</a:t>
                      </a:r>
                    </a:p>
                    <a:p>
                      <a:pPr marL="285750" indent="-285750" algn="l">
                        <a:buFont typeface="Arial" charset="0"/>
                        <a:buChar char="•"/>
                      </a:pPr>
                      <a:r>
                        <a:rPr lang="fr-FR" sz="1400" b="1" baseline="0" dirty="0" smtClean="0">
                          <a:solidFill>
                            <a:schemeClr val="tx1"/>
                          </a:solidFill>
                        </a:rPr>
                        <a:t>Aucune perte au suivi</a:t>
                      </a:r>
                    </a:p>
                    <a:p>
                      <a:pPr marL="285750" indent="-285750" algn="l">
                        <a:buFont typeface="Arial" charset="0"/>
                        <a:buChar char="•"/>
                      </a:pPr>
                      <a:r>
                        <a:rPr lang="fr-FR" sz="1400" baseline="0" dirty="0" smtClean="0">
                          <a:solidFill>
                            <a:schemeClr val="tx1"/>
                          </a:solidFill>
                        </a:rPr>
                        <a:t>« </a:t>
                      </a:r>
                      <a:r>
                        <a:rPr lang="fr-FR" sz="1400" baseline="0" dirty="0" err="1" smtClean="0">
                          <a:solidFill>
                            <a:schemeClr val="tx1"/>
                          </a:solidFill>
                        </a:rPr>
                        <a:t>Compliance</a:t>
                      </a:r>
                      <a:r>
                        <a:rPr lang="fr-FR" sz="1400" baseline="0" dirty="0" smtClean="0">
                          <a:solidFill>
                            <a:schemeClr val="tx1"/>
                          </a:solidFill>
                        </a:rPr>
                        <a:t> » 100%</a:t>
                      </a:r>
                    </a:p>
                  </a:txBody>
                  <a:tcPr anchor="ctr"/>
                </a:tc>
                <a:tc>
                  <a:txBody>
                    <a:bodyPr/>
                    <a:lstStyle/>
                    <a:p>
                      <a:pPr marL="285750" indent="-285750" algn="l">
                        <a:buFont typeface="Arial" charset="0"/>
                        <a:buChar char="•"/>
                      </a:pPr>
                      <a:r>
                        <a:rPr lang="fr-FR" sz="1400" dirty="0" smtClean="0"/>
                        <a:t>Aucune mention des critères d’exclusion</a:t>
                      </a:r>
                    </a:p>
                  </a:txBody>
                  <a:tcPr anchor="ctr"/>
                </a:tc>
              </a:tr>
              <a:tr h="754905">
                <a:tc>
                  <a:txBody>
                    <a:bodyPr/>
                    <a:lstStyle/>
                    <a:p>
                      <a:pPr marL="285750" indent="-285750" algn="ctr">
                        <a:buFont typeface="Arial" charset="0"/>
                        <a:buChar char="•"/>
                      </a:pPr>
                      <a:r>
                        <a:rPr lang="fr-FR" sz="1400" dirty="0" smtClean="0"/>
                        <a:t>P</a:t>
                      </a:r>
                      <a:r>
                        <a:rPr lang="fr-FR" sz="1400" baseline="0" dirty="0" smtClean="0"/>
                        <a:t> : Publication</a:t>
                      </a:r>
                      <a:endParaRPr lang="fr-FR" sz="1400" dirty="0"/>
                    </a:p>
                  </a:txBody>
                  <a:tcPr anchor="ctr"/>
                </a:tc>
                <a:tc>
                  <a:txBody>
                    <a:bodyPr/>
                    <a:lstStyle/>
                    <a:p>
                      <a:pPr marL="285750" indent="-285750" algn="l">
                        <a:buFont typeface="Arial" charset="0"/>
                        <a:buChar char="•"/>
                      </a:pPr>
                      <a:endParaRPr lang="fr-FR" sz="1400" dirty="0"/>
                    </a:p>
                  </a:txBody>
                  <a:tcPr anchor="ctr"/>
                </a:tc>
                <a:tc>
                  <a:txBody>
                    <a:bodyPr/>
                    <a:lstStyle/>
                    <a:p>
                      <a:pPr marL="285750" indent="-285750" algn="l">
                        <a:buFont typeface="Arial" charset="0"/>
                        <a:buChar char="•"/>
                      </a:pPr>
                      <a:r>
                        <a:rPr lang="fr-FR" sz="1400" dirty="0" smtClean="0"/>
                        <a:t>Étude</a:t>
                      </a:r>
                      <a:r>
                        <a:rPr lang="fr-FR" sz="1400" baseline="0" dirty="0" smtClean="0"/>
                        <a:t> </a:t>
                      </a:r>
                      <a:r>
                        <a:rPr lang="fr-FR" sz="1400" baseline="0" dirty="0" smtClean="0">
                          <a:solidFill>
                            <a:schemeClr val="tx1"/>
                          </a:solidFill>
                        </a:rPr>
                        <a:t>commanditée p</a:t>
                      </a:r>
                      <a:r>
                        <a:rPr lang="fr-FR" sz="1400" baseline="0" dirty="0" smtClean="0"/>
                        <a:t>ar </a:t>
                      </a:r>
                      <a:r>
                        <a:rPr lang="fr-FR" sz="1400" baseline="0" dirty="0" err="1" smtClean="0"/>
                        <a:t>Boerhinger</a:t>
                      </a:r>
                      <a:r>
                        <a:rPr lang="fr-FR" sz="1400" baseline="0" dirty="0" smtClean="0"/>
                        <a:t> </a:t>
                      </a:r>
                      <a:r>
                        <a:rPr lang="fr-FR" sz="1400" baseline="0" dirty="0" err="1" smtClean="0"/>
                        <a:t>Ingelheim</a:t>
                      </a:r>
                      <a:endParaRPr lang="fr-FR" sz="1400" dirty="0" smtClean="0"/>
                    </a:p>
                  </a:txBody>
                  <a:tcPr anchor="ctr"/>
                </a:tc>
              </a:tr>
              <a:tr h="1376592">
                <a:tc>
                  <a:txBody>
                    <a:bodyPr/>
                    <a:lstStyle/>
                    <a:p>
                      <a:pPr marL="285750" indent="-285750" algn="ctr">
                        <a:buFont typeface="Arial" charset="0"/>
                        <a:buChar char="•"/>
                      </a:pPr>
                      <a:r>
                        <a:rPr lang="fr-FR" sz="1400" dirty="0" smtClean="0"/>
                        <a:t>FC : Facteurs</a:t>
                      </a:r>
                      <a:r>
                        <a:rPr lang="fr-FR" sz="1400" baseline="0" dirty="0" smtClean="0"/>
                        <a:t> de Confusion</a:t>
                      </a:r>
                      <a:endParaRPr lang="fr-FR" sz="1400" dirty="0"/>
                    </a:p>
                  </a:txBody>
                  <a:tcPr anchor="ctr"/>
                </a:tc>
                <a:tc>
                  <a:txBody>
                    <a:bodyPr/>
                    <a:lstStyle/>
                    <a:p>
                      <a:pPr marL="285750" indent="-285750" algn="l">
                        <a:buFont typeface="Arial" charset="0"/>
                        <a:buChar char="•"/>
                      </a:pPr>
                      <a:r>
                        <a:rPr lang="fr-FR" sz="1400" baseline="0" dirty="0" smtClean="0"/>
                        <a:t>Tableau comparatif</a:t>
                      </a:r>
                      <a:r>
                        <a:rPr lang="fr-FR" sz="1400" strike="sngStrike" baseline="0" dirty="0" smtClean="0"/>
                        <a:t>s</a:t>
                      </a:r>
                      <a:r>
                        <a:rPr lang="fr-FR" sz="1400" baseline="0" dirty="0" smtClean="0"/>
                        <a:t> des données démographiques </a:t>
                      </a:r>
                      <a:r>
                        <a:rPr lang="fr-FR" sz="1400" baseline="0" dirty="0" smtClean="0">
                          <a:solidFill>
                            <a:schemeClr val="tx1"/>
                          </a:solidFill>
                        </a:rPr>
                        <a:t>élaborées et groupes comparables</a:t>
                      </a:r>
                    </a:p>
                    <a:p>
                      <a:pPr marL="285750" indent="-285750" algn="l">
                        <a:buFont typeface="Arial" charset="0"/>
                        <a:buChar char="•"/>
                      </a:pPr>
                      <a:r>
                        <a:rPr lang="fr-FR" sz="1400" b="1" baseline="0" dirty="0" smtClean="0"/>
                        <a:t>Étude randomisée</a:t>
                      </a:r>
                      <a:endParaRPr lang="fr-FR" sz="1400" b="1" dirty="0" smtClean="0"/>
                    </a:p>
                  </a:txBody>
                  <a:tcPr anchor="ctr"/>
                </a:tc>
                <a:tc>
                  <a:txBody>
                    <a:bodyPr/>
                    <a:lstStyle/>
                    <a:p>
                      <a:pPr marL="285750" indent="-285750" algn="l">
                        <a:buFont typeface="Arial" charset="0"/>
                        <a:buChar char="•"/>
                      </a:pPr>
                      <a:endParaRPr lang="fr-FR" sz="1400" baseline="0" dirty="0" smtClean="0"/>
                    </a:p>
                  </a:txBody>
                  <a:tcPr anchor="ctr"/>
                </a:tc>
              </a:tr>
            </a:tbl>
          </a:graphicData>
        </a:graphic>
      </p:graphicFrame>
    </p:spTree>
    <p:extLst>
      <p:ext uri="{BB962C8B-B14F-4D97-AF65-F5344CB8AC3E}">
        <p14:creationId xmlns:p14="http://schemas.microsoft.com/office/powerpoint/2010/main" val="694376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850170152"/>
              </p:ext>
            </p:extLst>
          </p:nvPr>
        </p:nvGraphicFramePr>
        <p:xfrm>
          <a:off x="549149" y="827228"/>
          <a:ext cx="11309478" cy="5472607"/>
        </p:xfrm>
        <a:graphic>
          <a:graphicData uri="http://schemas.openxmlformats.org/drawingml/2006/table">
            <a:tbl>
              <a:tblPr firstRow="1" bandRow="1">
                <a:tableStyleId>{5C22544A-7EE6-4342-B048-85BDC9FD1C3A}</a:tableStyleId>
              </a:tblPr>
              <a:tblGrid>
                <a:gridCol w="1884913"/>
                <a:gridCol w="1884913"/>
                <a:gridCol w="1884913"/>
                <a:gridCol w="1884913"/>
                <a:gridCol w="1884913"/>
                <a:gridCol w="1884913"/>
              </a:tblGrid>
              <a:tr h="892987">
                <a:tc>
                  <a:txBody>
                    <a:bodyPr/>
                    <a:lstStyle/>
                    <a:p>
                      <a:pPr algn="ctr"/>
                      <a:r>
                        <a:rPr lang="fr-FR" u="sng" dirty="0" smtClean="0"/>
                        <a:t>Études</a:t>
                      </a:r>
                      <a:endParaRPr lang="fr-FR" u="sng" dirty="0"/>
                    </a:p>
                  </a:txBody>
                  <a:tcPr anchor="ctr"/>
                </a:tc>
                <a:tc>
                  <a:txBody>
                    <a:bodyPr/>
                    <a:lstStyle/>
                    <a:p>
                      <a:pPr algn="ctr"/>
                      <a:r>
                        <a:rPr lang="fr-FR" u="sng" dirty="0" smtClean="0"/>
                        <a:t>Type</a:t>
                      </a:r>
                      <a:endParaRPr lang="fr-FR" u="sng" dirty="0"/>
                    </a:p>
                  </a:txBody>
                  <a:tcPr anchor="ctr"/>
                </a:tc>
                <a:tc>
                  <a:txBody>
                    <a:bodyPr/>
                    <a:lstStyle/>
                    <a:p>
                      <a:pPr algn="ctr"/>
                      <a:r>
                        <a:rPr lang="fr-FR" u="sng" dirty="0" smtClean="0"/>
                        <a:t>N</a:t>
                      </a:r>
                      <a:r>
                        <a:rPr lang="fr-FR" u="sng" baseline="0" dirty="0" smtClean="0"/>
                        <a:t> = / durée suivi</a:t>
                      </a:r>
                      <a:endParaRPr lang="fr-FR" u="sng" dirty="0"/>
                    </a:p>
                  </a:txBody>
                  <a:tcPr anchor="ctr"/>
                </a:tc>
                <a:tc>
                  <a:txBody>
                    <a:bodyPr/>
                    <a:lstStyle/>
                    <a:p>
                      <a:pPr algn="ctr"/>
                      <a:r>
                        <a:rPr lang="fr-FR" u="sng" dirty="0" smtClean="0">
                          <a:solidFill>
                            <a:schemeClr val="bg1"/>
                          </a:solidFill>
                        </a:rPr>
                        <a:t>Issues</a:t>
                      </a:r>
                      <a:endParaRPr lang="fr-FR" u="sng" dirty="0">
                        <a:solidFill>
                          <a:schemeClr val="bg1"/>
                        </a:solidFill>
                      </a:endParaRPr>
                    </a:p>
                  </a:txBody>
                  <a:tcPr anchor="ctr"/>
                </a:tc>
                <a:tc>
                  <a:txBody>
                    <a:bodyPr/>
                    <a:lstStyle/>
                    <a:p>
                      <a:pPr algn="ctr"/>
                      <a:r>
                        <a:rPr lang="fr-FR" u="sng" dirty="0" smtClean="0"/>
                        <a:t>Résultats</a:t>
                      </a:r>
                    </a:p>
                    <a:p>
                      <a:pPr algn="ctr"/>
                      <a:r>
                        <a:rPr lang="fr-FR" u="sng" dirty="0" smtClean="0"/>
                        <a:t>(95%</a:t>
                      </a:r>
                      <a:r>
                        <a:rPr lang="fr-FR" u="sng" baseline="0" dirty="0" smtClean="0"/>
                        <a:t> I.C.)</a:t>
                      </a:r>
                      <a:endParaRPr lang="fr-FR" u="sng" dirty="0"/>
                    </a:p>
                  </a:txBody>
                  <a:tcPr anchor="ctr"/>
                </a:tc>
                <a:tc>
                  <a:txBody>
                    <a:bodyPr/>
                    <a:lstStyle/>
                    <a:p>
                      <a:pPr algn="ctr"/>
                      <a:r>
                        <a:rPr lang="fr-FR" u="sng" dirty="0" smtClean="0"/>
                        <a:t>Qualité</a:t>
                      </a:r>
                      <a:endParaRPr lang="fr-FR" u="sng" dirty="0"/>
                    </a:p>
                  </a:txBody>
                  <a:tcPr anchor="ctr"/>
                </a:tc>
              </a:tr>
              <a:tr h="929640">
                <a:tc>
                  <a:txBody>
                    <a:bodyPr/>
                    <a:lstStyle/>
                    <a:p>
                      <a:pPr algn="ctr"/>
                      <a:r>
                        <a:rPr lang="fr-FR" b="0" dirty="0" smtClean="0"/>
                        <a:t>Ki.</a:t>
                      </a:r>
                      <a:r>
                        <a:rPr lang="fr-FR" b="0" baseline="0" dirty="0" smtClean="0"/>
                        <a:t> &amp; al</a:t>
                      </a:r>
                    </a:p>
                    <a:p>
                      <a:pPr algn="ctr"/>
                      <a:r>
                        <a:rPr lang="fr-FR" b="0" baseline="0" dirty="0" smtClean="0"/>
                        <a:t>2000</a:t>
                      </a:r>
                      <a:endParaRPr lang="fr-FR" b="0" dirty="0"/>
                    </a:p>
                  </a:txBody>
                  <a:tcPr anchor="ctr"/>
                </a:tc>
                <a:tc>
                  <a:txBody>
                    <a:bodyPr/>
                    <a:lstStyle/>
                    <a:p>
                      <a:pPr algn="ctr"/>
                      <a:r>
                        <a:rPr lang="fr-FR" dirty="0" smtClean="0"/>
                        <a:t>ECR</a:t>
                      </a:r>
                      <a:endParaRPr lang="fr-FR" dirty="0"/>
                    </a:p>
                  </a:txBody>
                  <a:tcPr anchor="ctr"/>
                </a:tc>
                <a:tc>
                  <a:txBody>
                    <a:bodyPr/>
                    <a:lstStyle/>
                    <a:p>
                      <a:pPr algn="ctr"/>
                      <a:r>
                        <a:rPr lang="fr-FR" sz="1200" dirty="0" smtClean="0"/>
                        <a:t>257 / 12+2 sem.</a:t>
                      </a:r>
                      <a:endParaRPr lang="fr-FR" sz="1200" dirty="0"/>
                    </a:p>
                  </a:txBody>
                  <a:tcPr anchor="ctr"/>
                </a:tc>
                <a:tc>
                  <a:txBody>
                    <a:bodyPr/>
                    <a:lstStyle/>
                    <a:p>
                      <a:pPr algn="ctr"/>
                      <a:r>
                        <a:rPr lang="fr-FR" sz="1600" dirty="0" err="1" smtClean="0"/>
                        <a:t>Chg</a:t>
                      </a:r>
                      <a:r>
                        <a:rPr lang="fr-FR" sz="1600" dirty="0" smtClean="0"/>
                        <a:t> de vol / Circ. Mollet / Clinique</a:t>
                      </a:r>
                      <a:endParaRPr lang="fr-FR" sz="1600" dirty="0"/>
                    </a:p>
                  </a:txBody>
                  <a:tcPr anchor="ctr"/>
                </a:tc>
                <a:tc>
                  <a:txBody>
                    <a:bodyPr/>
                    <a:lstStyle/>
                    <a:p>
                      <a:pPr algn="ctr"/>
                      <a:r>
                        <a:rPr lang="fr-FR" sz="1600" dirty="0" smtClean="0"/>
                        <a:t>-</a:t>
                      </a:r>
                      <a:r>
                        <a:rPr lang="fr-FR" sz="1200" dirty="0" smtClean="0"/>
                        <a:t>99.9g [-130.3</a:t>
                      </a:r>
                      <a:r>
                        <a:rPr lang="fr-FR" sz="1200" baseline="0" dirty="0" smtClean="0"/>
                        <a:t> à -69.6] </a:t>
                      </a:r>
                      <a:r>
                        <a:rPr lang="fr-FR" sz="1200" dirty="0" smtClean="0"/>
                        <a:t>p</a:t>
                      </a:r>
                      <a:r>
                        <a:rPr lang="fr-FR" sz="1200" baseline="0" dirty="0" smtClean="0"/>
                        <a:t> &lt;0.001 </a:t>
                      </a:r>
                      <a:br>
                        <a:rPr lang="fr-FR" sz="1200" baseline="0" dirty="0" smtClean="0"/>
                      </a:br>
                      <a:r>
                        <a:rPr lang="fr-FR" sz="1200" baseline="0" dirty="0" smtClean="0"/>
                        <a:t>-0.94cm [-1.73 à -0.88] p&lt;0.001</a:t>
                      </a:r>
                      <a:endParaRPr lang="fr-FR" sz="1200" dirty="0"/>
                    </a:p>
                  </a:txBody>
                  <a:tcPr anchor="ctr"/>
                </a:tc>
                <a:tc>
                  <a:txBody>
                    <a:bodyPr/>
                    <a:lstStyle/>
                    <a:p>
                      <a:pPr algn="ctr"/>
                      <a:r>
                        <a:rPr lang="fr-FR" dirty="0" smtClean="0"/>
                        <a:t>Bonne</a:t>
                      </a:r>
                      <a:endParaRPr lang="fr-FR" dirty="0"/>
                    </a:p>
                  </a:txBody>
                  <a:tcPr anchor="ctr"/>
                </a:tc>
              </a:tr>
              <a:tr h="797112">
                <a:tc>
                  <a:txBody>
                    <a:bodyPr/>
                    <a:lstStyle/>
                    <a:p>
                      <a:pPr algn="ctr"/>
                      <a:r>
                        <a:rPr lang="fr-FR" b="0" dirty="0" err="1" smtClean="0"/>
                        <a:t>Sc</a:t>
                      </a:r>
                      <a:r>
                        <a:rPr lang="fr-FR" b="0" dirty="0" smtClean="0"/>
                        <a:t> &amp; al</a:t>
                      </a:r>
                    </a:p>
                    <a:p>
                      <a:pPr algn="ctr"/>
                      <a:r>
                        <a:rPr lang="fr-FR" b="0" dirty="0" smtClean="0"/>
                        <a:t>2003</a:t>
                      </a:r>
                      <a:endParaRPr lang="fr-FR" b="0" dirty="0"/>
                    </a:p>
                  </a:txBody>
                  <a:tcPr anchor="ctr"/>
                </a:tc>
                <a:tc>
                  <a:txBody>
                    <a:bodyPr/>
                    <a:lstStyle/>
                    <a:p>
                      <a:pPr algn="ctr"/>
                      <a:r>
                        <a:rPr lang="fr-FR" dirty="0" err="1" smtClean="0"/>
                        <a:t>Obs</a:t>
                      </a:r>
                      <a:endParaRPr lang="fr-FR" dirty="0"/>
                    </a:p>
                  </a:txBody>
                  <a:tcPr anchor="ctr"/>
                </a:tc>
                <a:tc>
                  <a:txBody>
                    <a:bodyPr/>
                    <a:lstStyle/>
                    <a:p>
                      <a:pPr algn="ctr"/>
                      <a:r>
                        <a:rPr lang="fr-FR" sz="1400" dirty="0" smtClean="0"/>
                        <a:t>65 / 6 sem.</a:t>
                      </a:r>
                      <a:endParaRPr lang="fr-FR" sz="1400" dirty="0"/>
                    </a:p>
                  </a:txBody>
                  <a:tcPr anchor="ctr"/>
                </a:tc>
                <a:tc>
                  <a:txBody>
                    <a:bodyPr/>
                    <a:lstStyle/>
                    <a:p>
                      <a:pPr algn="ctr"/>
                      <a:r>
                        <a:rPr lang="fr-FR" sz="1600" dirty="0" err="1" smtClean="0"/>
                        <a:t>Réd</a:t>
                      </a:r>
                      <a:r>
                        <a:rPr lang="fr-FR" sz="1600" dirty="0" smtClean="0"/>
                        <a:t> des </a:t>
                      </a:r>
                      <a:r>
                        <a:rPr lang="fr-FR" sz="1600" dirty="0" err="1" smtClean="0"/>
                        <a:t>sx</a:t>
                      </a:r>
                      <a:r>
                        <a:rPr lang="fr-FR" sz="1600" dirty="0" smtClean="0"/>
                        <a:t> subjectifs + </a:t>
                      </a:r>
                      <a:r>
                        <a:rPr lang="fr-FR" sz="1600" dirty="0" err="1" smtClean="0"/>
                        <a:t>tolérabilité</a:t>
                      </a:r>
                      <a:endParaRPr lang="fr-FR" sz="1600" dirty="0"/>
                    </a:p>
                  </a:txBody>
                  <a:tcPr anchor="ctr"/>
                </a:tc>
                <a:tc>
                  <a:txBody>
                    <a:bodyPr/>
                    <a:lstStyle/>
                    <a:p>
                      <a:pPr algn="ctr"/>
                      <a:r>
                        <a:rPr lang="fr-FR" sz="1400" dirty="0" smtClean="0"/>
                        <a:t>Amélioration des </a:t>
                      </a:r>
                      <a:r>
                        <a:rPr lang="fr-FR" sz="1400" dirty="0" err="1" smtClean="0"/>
                        <a:t>sx</a:t>
                      </a:r>
                      <a:r>
                        <a:rPr lang="fr-FR" sz="1400" dirty="0" smtClean="0"/>
                        <a:t> subjectifs</a:t>
                      </a:r>
                      <a:r>
                        <a:rPr lang="fr-FR" sz="1400" baseline="0" dirty="0" smtClean="0"/>
                        <a:t> (dim. de 3 points)</a:t>
                      </a:r>
                      <a:endParaRPr lang="fr-FR" sz="1400" dirty="0"/>
                    </a:p>
                  </a:txBody>
                  <a:tcPr anchor="ctr"/>
                </a:tc>
                <a:tc>
                  <a:txBody>
                    <a:bodyPr/>
                    <a:lstStyle/>
                    <a:p>
                      <a:pPr algn="ctr"/>
                      <a:r>
                        <a:rPr lang="fr-FR" dirty="0" smtClean="0"/>
                        <a:t>Faible</a:t>
                      </a:r>
                      <a:endParaRPr lang="fr-FR" dirty="0"/>
                    </a:p>
                  </a:txBody>
                  <a:tcPr anchor="ctr"/>
                </a:tc>
              </a:tr>
              <a:tr h="1028700">
                <a:tc>
                  <a:txBody>
                    <a:bodyPr/>
                    <a:lstStyle/>
                    <a:p>
                      <a:pPr algn="ctr"/>
                      <a:r>
                        <a:rPr lang="fr-FR" b="0" dirty="0" smtClean="0"/>
                        <a:t>Ka &amp; al</a:t>
                      </a:r>
                    </a:p>
                    <a:p>
                      <a:pPr algn="ctr"/>
                      <a:r>
                        <a:rPr lang="fr-FR" b="0" dirty="0" smtClean="0"/>
                        <a:t>2004</a:t>
                      </a:r>
                      <a:endParaRPr lang="fr-FR" b="0" dirty="0"/>
                    </a:p>
                  </a:txBody>
                  <a:tcPr anchor="ctr"/>
                </a:tc>
                <a:tc>
                  <a:txBody>
                    <a:bodyPr/>
                    <a:lstStyle/>
                    <a:p>
                      <a:pPr algn="ctr"/>
                      <a:r>
                        <a:rPr lang="fr-FR" dirty="0" smtClean="0"/>
                        <a:t>ECR-Croisé</a:t>
                      </a:r>
                      <a:endParaRPr lang="fr-FR" dirty="0"/>
                    </a:p>
                  </a:txBody>
                  <a:tcPr anchor="ctr"/>
                </a:tc>
                <a:tc>
                  <a:txBody>
                    <a:bodyPr/>
                    <a:lstStyle/>
                    <a:p>
                      <a:pPr algn="ctr"/>
                      <a:r>
                        <a:rPr lang="fr-FR" sz="1400" dirty="0" smtClean="0"/>
                        <a:t>71 / 16 sem.</a:t>
                      </a:r>
                      <a:endParaRPr lang="fr-FR" sz="1400" dirty="0"/>
                    </a:p>
                  </a:txBody>
                  <a:tcPr anchor="ctr"/>
                </a:tc>
                <a:tc>
                  <a:txBody>
                    <a:bodyPr/>
                    <a:lstStyle/>
                    <a:p>
                      <a:pPr algn="ctr"/>
                      <a:r>
                        <a:rPr lang="fr-FR" sz="1200" dirty="0" smtClean="0"/>
                        <a:t>Débit sanguin </a:t>
                      </a:r>
                      <a:r>
                        <a:rPr lang="fr-FR" sz="1200" dirty="0" err="1" smtClean="0"/>
                        <a:t>microvasculaire</a:t>
                      </a:r>
                      <a:r>
                        <a:rPr lang="fr-FR" sz="1200" dirty="0" smtClean="0"/>
                        <a:t> cutané / pression en oxygène transcutané</a:t>
                      </a:r>
                      <a:endParaRPr lang="fr-FR" sz="1200" dirty="0"/>
                    </a:p>
                  </a:txBody>
                  <a:tcPr anchor="ctr"/>
                </a:tc>
                <a:tc>
                  <a:txBody>
                    <a:bodyPr/>
                    <a:lstStyle/>
                    <a:p>
                      <a:pPr algn="ctr"/>
                      <a:r>
                        <a:rPr lang="fr-FR" sz="1200" dirty="0" smtClean="0"/>
                        <a:t>282.8 [299.9</a:t>
                      </a:r>
                      <a:r>
                        <a:rPr lang="fr-FR" sz="1200" baseline="0" dirty="0" smtClean="0"/>
                        <a:t> à 335.7] p&lt;0.0001 8.63 </a:t>
                      </a:r>
                      <a:r>
                        <a:rPr lang="fr-FR" sz="1200" baseline="0" dirty="0" err="1" smtClean="0"/>
                        <a:t>mmHg</a:t>
                      </a:r>
                      <a:r>
                        <a:rPr lang="fr-FR" sz="1200" baseline="0" dirty="0" smtClean="0"/>
                        <a:t> [5.88 à 11.38] p&lt;0.0001</a:t>
                      </a:r>
                      <a:endParaRPr lang="fr-FR" sz="1200" dirty="0"/>
                    </a:p>
                  </a:txBody>
                  <a:tcPr anchor="ctr"/>
                </a:tc>
                <a:tc>
                  <a:txBody>
                    <a:bodyPr/>
                    <a:lstStyle/>
                    <a:p>
                      <a:pPr algn="ctr"/>
                      <a:r>
                        <a:rPr lang="fr-FR" dirty="0" smtClean="0"/>
                        <a:t>Modérée</a:t>
                      </a:r>
                      <a:endParaRPr lang="fr-FR" dirty="0"/>
                    </a:p>
                  </a:txBody>
                  <a:tcPr anchor="ctr"/>
                </a:tc>
              </a:tr>
              <a:tr h="868680">
                <a:tc>
                  <a:txBody>
                    <a:bodyPr/>
                    <a:lstStyle/>
                    <a:p>
                      <a:pPr algn="ctr"/>
                      <a:r>
                        <a:rPr lang="fr-FR" b="1" dirty="0" smtClean="0"/>
                        <a:t>M. &amp; al</a:t>
                      </a:r>
                    </a:p>
                    <a:p>
                      <a:pPr algn="ctr"/>
                      <a:r>
                        <a:rPr lang="fr-FR" b="1" dirty="0" smtClean="0"/>
                        <a:t>2006</a:t>
                      </a:r>
                    </a:p>
                  </a:txBody>
                  <a:tcPr anchor="ctr"/>
                </a:tc>
                <a:tc>
                  <a:txBody>
                    <a:bodyPr/>
                    <a:lstStyle/>
                    <a:p>
                      <a:pPr algn="ctr"/>
                      <a:r>
                        <a:rPr lang="fr-FR" b="1" dirty="0" err="1" smtClean="0"/>
                        <a:t>Obs</a:t>
                      </a:r>
                      <a:endParaRPr lang="fr-FR" b="1" dirty="0"/>
                    </a:p>
                  </a:txBody>
                  <a:tcPr anchor="ctr"/>
                </a:tc>
                <a:tc>
                  <a:txBody>
                    <a:bodyPr/>
                    <a:lstStyle/>
                    <a:p>
                      <a:pPr algn="ctr"/>
                      <a:r>
                        <a:rPr lang="fr-FR" sz="1400" b="1" dirty="0" smtClean="0"/>
                        <a:t>39 / 6 sem.</a:t>
                      </a:r>
                      <a:endParaRPr lang="fr-FR" sz="1400" b="1" dirty="0"/>
                    </a:p>
                  </a:txBody>
                  <a:tcPr anchor="ctr"/>
                </a:tc>
                <a:tc>
                  <a:txBody>
                    <a:bodyPr/>
                    <a:lstStyle/>
                    <a:p>
                      <a:pPr algn="ctr"/>
                      <a:r>
                        <a:rPr lang="fr-FR" sz="1400" b="1" dirty="0" err="1" smtClean="0"/>
                        <a:t>Chg</a:t>
                      </a:r>
                      <a:r>
                        <a:rPr lang="fr-FR" sz="1400" b="1" dirty="0" smtClean="0"/>
                        <a:t> vol au MI / circ.</a:t>
                      </a:r>
                      <a:r>
                        <a:rPr lang="fr-FR" sz="1400" b="1" baseline="0" dirty="0" smtClean="0"/>
                        <a:t>/ clinique</a:t>
                      </a:r>
                      <a:endParaRPr lang="fr-FR" sz="1400" b="1" dirty="0"/>
                    </a:p>
                  </a:txBody>
                  <a:tcPr anchor="ctr"/>
                </a:tc>
                <a:tc>
                  <a:txBody>
                    <a:bodyPr/>
                    <a:lstStyle/>
                    <a:p>
                      <a:pPr algn="ctr"/>
                      <a:r>
                        <a:rPr lang="fr-FR" sz="1200" b="1" dirty="0" smtClean="0"/>
                        <a:t>32.7ml (p&lt;0.001)  4.4mm (p&lt;0.001)</a:t>
                      </a:r>
                      <a:r>
                        <a:rPr lang="fr-FR" sz="1200" b="1" baseline="0" dirty="0" smtClean="0"/>
                        <a:t>  2.6/10 (p&lt;0.001)</a:t>
                      </a:r>
                      <a:endParaRPr lang="fr-FR" sz="1200" b="1" dirty="0"/>
                    </a:p>
                  </a:txBody>
                  <a:tcPr anchor="ctr"/>
                </a:tc>
                <a:tc>
                  <a:txBody>
                    <a:bodyPr/>
                    <a:lstStyle/>
                    <a:p>
                      <a:pPr algn="ctr"/>
                      <a:r>
                        <a:rPr lang="fr-FR" b="1" dirty="0" smtClean="0"/>
                        <a:t>Faible </a:t>
                      </a:r>
                      <a:endParaRPr lang="fr-FR" b="1" dirty="0"/>
                    </a:p>
                  </a:txBody>
                  <a:tcPr anchor="ctr"/>
                </a:tc>
              </a:tr>
              <a:tr h="929640">
                <a:tc>
                  <a:txBody>
                    <a:bodyPr/>
                    <a:lstStyle/>
                    <a:p>
                      <a:pPr algn="ctr"/>
                      <a:r>
                        <a:rPr lang="fr-FR" b="0" dirty="0" smtClean="0"/>
                        <a:t>E.R. &amp;</a:t>
                      </a:r>
                      <a:r>
                        <a:rPr lang="fr-FR" b="0" baseline="0" dirty="0" smtClean="0"/>
                        <a:t> al</a:t>
                      </a:r>
                    </a:p>
                    <a:p>
                      <a:pPr algn="ctr"/>
                      <a:r>
                        <a:rPr lang="fr-FR" b="0" baseline="0" dirty="0" smtClean="0"/>
                        <a:t>2011</a:t>
                      </a:r>
                      <a:endParaRPr lang="fr-FR" b="0" dirty="0"/>
                    </a:p>
                  </a:txBody>
                  <a:tcPr anchor="ctr"/>
                </a:tc>
                <a:tc>
                  <a:txBody>
                    <a:bodyPr/>
                    <a:lstStyle/>
                    <a:p>
                      <a:pPr algn="ctr"/>
                      <a:r>
                        <a:rPr lang="fr-FR" dirty="0" smtClean="0"/>
                        <a:t>ECR</a:t>
                      </a:r>
                      <a:endParaRPr lang="fr-FR" dirty="0"/>
                    </a:p>
                  </a:txBody>
                  <a:tcPr anchor="ctr"/>
                </a:tc>
                <a:tc>
                  <a:txBody>
                    <a:bodyPr/>
                    <a:lstStyle/>
                    <a:p>
                      <a:pPr algn="ctr"/>
                      <a:r>
                        <a:rPr lang="fr-FR" sz="1400" dirty="0" smtClean="0"/>
                        <a:t>248 / 12 sem.</a:t>
                      </a:r>
                      <a:endParaRPr lang="fr-FR" sz="1400" dirty="0"/>
                    </a:p>
                  </a:txBody>
                  <a:tcPr anchor="ctr"/>
                </a:tc>
                <a:tc>
                  <a:txBody>
                    <a:bodyPr/>
                    <a:lstStyle/>
                    <a:p>
                      <a:pPr algn="ctr"/>
                      <a:r>
                        <a:rPr lang="fr-FR" sz="1400" dirty="0" smtClean="0"/>
                        <a:t> </a:t>
                      </a:r>
                      <a:r>
                        <a:rPr lang="fr-FR" sz="1400" dirty="0" err="1" smtClean="0"/>
                        <a:t>Chg</a:t>
                      </a:r>
                      <a:r>
                        <a:rPr lang="fr-FR" sz="1400" dirty="0" smtClean="0"/>
                        <a:t> de vol</a:t>
                      </a:r>
                      <a:r>
                        <a:rPr lang="fr-FR" sz="1400" baseline="0" dirty="0" smtClean="0"/>
                        <a:t> au MI </a:t>
                      </a:r>
                      <a:endParaRPr lang="fr-FR" sz="1400" dirty="0"/>
                    </a:p>
                  </a:txBody>
                  <a:tcPr anchor="ctr"/>
                </a:tc>
                <a:tc>
                  <a:txBody>
                    <a:bodyPr/>
                    <a:lstStyle/>
                    <a:p>
                      <a:pPr algn="ctr"/>
                      <a:r>
                        <a:rPr lang="fr-FR" sz="1200" dirty="0" smtClean="0"/>
                        <a:t>-19,9g [-37,5</a:t>
                      </a:r>
                      <a:r>
                        <a:rPr lang="fr-FR" sz="1200" baseline="0" dirty="0" smtClean="0"/>
                        <a:t> à -2,3] p0,0268</a:t>
                      </a:r>
                      <a:endParaRPr lang="fr-FR" sz="1200" dirty="0"/>
                    </a:p>
                  </a:txBody>
                  <a:tcPr anchor="ctr"/>
                </a:tc>
                <a:tc>
                  <a:txBody>
                    <a:bodyPr/>
                    <a:lstStyle/>
                    <a:p>
                      <a:pPr algn="ctr"/>
                      <a:r>
                        <a:rPr lang="fr-FR" dirty="0" smtClean="0"/>
                        <a:t>Modérée</a:t>
                      </a:r>
                      <a:endParaRPr lang="fr-FR" dirty="0"/>
                    </a:p>
                  </a:txBody>
                  <a:tcPr anchor="ctr"/>
                </a:tc>
              </a:tr>
            </a:tbl>
          </a:graphicData>
        </a:graphic>
      </p:graphicFrame>
      <p:sp>
        <p:nvSpPr>
          <p:cNvPr id="2" name="ZoneTexte 1"/>
          <p:cNvSpPr txBox="1"/>
          <p:nvPr/>
        </p:nvSpPr>
        <p:spPr>
          <a:xfrm>
            <a:off x="8298180" y="102028"/>
            <a:ext cx="2368084" cy="523220"/>
          </a:xfrm>
          <a:prstGeom prst="rect">
            <a:avLst/>
          </a:prstGeom>
          <a:noFill/>
        </p:spPr>
        <p:txBody>
          <a:bodyPr wrap="square" rtlCol="0">
            <a:spAutoFit/>
          </a:bodyPr>
          <a:lstStyle/>
          <a:p>
            <a:r>
              <a:rPr lang="fr-CA" sz="2800" b="1" dirty="0" smtClean="0"/>
              <a:t>Résultats</a:t>
            </a:r>
            <a:endParaRPr lang="fr-CA" sz="2800" b="1" dirty="0"/>
          </a:p>
        </p:txBody>
      </p:sp>
    </p:spTree>
    <p:extLst>
      <p:ext uri="{BB962C8B-B14F-4D97-AF65-F5344CB8AC3E}">
        <p14:creationId xmlns:p14="http://schemas.microsoft.com/office/powerpoint/2010/main" val="186616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7980" y="558633"/>
            <a:ext cx="8610600" cy="1293028"/>
          </a:xfrm>
        </p:spPr>
        <p:txBody>
          <a:bodyPr>
            <a:noAutofit/>
          </a:bodyPr>
          <a:lstStyle/>
          <a:p>
            <a:r>
              <a:rPr lang="fr-FR" sz="2800" b="1" dirty="0" err="1" smtClean="0"/>
              <a:t>Efficacy</a:t>
            </a:r>
            <a:r>
              <a:rPr lang="fr-FR" sz="2800" b="1" dirty="0" smtClean="0"/>
              <a:t> of the </a:t>
            </a:r>
            <a:r>
              <a:rPr lang="fr-FR" sz="2800" b="1" dirty="0" err="1" smtClean="0"/>
              <a:t>red</a:t>
            </a:r>
            <a:r>
              <a:rPr lang="fr-FR" sz="2800" b="1" dirty="0" smtClean="0"/>
              <a:t> vine </a:t>
            </a:r>
            <a:r>
              <a:rPr lang="fr-FR" sz="2800" b="1" dirty="0" err="1" smtClean="0"/>
              <a:t>leaf</a:t>
            </a:r>
            <a:r>
              <a:rPr lang="fr-FR" sz="2800" b="1" dirty="0" smtClean="0"/>
              <a:t> </a:t>
            </a:r>
            <a:r>
              <a:rPr lang="fr-FR" sz="2800" b="1" dirty="0" err="1" smtClean="0"/>
              <a:t>extract</a:t>
            </a:r>
            <a:r>
              <a:rPr lang="fr-FR" sz="2800" b="1" dirty="0" smtClean="0"/>
              <a:t> in </a:t>
            </a:r>
            <a:r>
              <a:rPr lang="fr-FR" sz="2800" b="1" dirty="0" err="1" smtClean="0"/>
              <a:t>chronic</a:t>
            </a:r>
            <a:r>
              <a:rPr lang="fr-FR" sz="2800" b="1" dirty="0" smtClean="0"/>
              <a:t> </a:t>
            </a:r>
            <a:r>
              <a:rPr lang="fr-FR" sz="2800" b="1" dirty="0" err="1" smtClean="0"/>
              <a:t>venous</a:t>
            </a:r>
            <a:r>
              <a:rPr lang="fr-FR" sz="2800" b="1" dirty="0" smtClean="0"/>
              <a:t> </a:t>
            </a:r>
            <a:r>
              <a:rPr lang="fr-FR" sz="2800" b="1" dirty="0" err="1" smtClean="0"/>
              <a:t>insuffisiency</a:t>
            </a:r>
            <a:endParaRPr lang="fr-FR" sz="2800" b="1" dirty="0"/>
          </a:p>
        </p:txBody>
      </p:sp>
      <p:graphicFrame>
        <p:nvGraphicFramePr>
          <p:cNvPr id="4" name="Espace réservé du contenu 3"/>
          <p:cNvGraphicFramePr>
            <a:graphicFrameLocks/>
          </p:cNvGraphicFramePr>
          <p:nvPr>
            <p:extLst>
              <p:ext uri="{D42A27DB-BD31-4B8C-83A1-F6EECF244321}">
                <p14:modId xmlns:p14="http://schemas.microsoft.com/office/powerpoint/2010/main" val="407207339"/>
              </p:ext>
            </p:extLst>
          </p:nvPr>
        </p:nvGraphicFramePr>
        <p:xfrm>
          <a:off x="480060" y="1851661"/>
          <a:ext cx="11201400" cy="4445916"/>
        </p:xfrm>
        <a:graphic>
          <a:graphicData uri="http://schemas.openxmlformats.org/drawingml/2006/table">
            <a:tbl>
              <a:tblPr firstRow="1" bandRow="1">
                <a:tableStyleId>{69012ECD-51FC-41F1-AA8D-1B2483CD663E}</a:tableStyleId>
              </a:tblPr>
              <a:tblGrid>
                <a:gridCol w="3733800"/>
                <a:gridCol w="3733800"/>
                <a:gridCol w="3733800"/>
              </a:tblGrid>
              <a:tr h="255624">
                <a:tc>
                  <a:txBody>
                    <a:bodyPr/>
                    <a:lstStyle/>
                    <a:p>
                      <a:pPr algn="ctr"/>
                      <a:r>
                        <a:rPr lang="fr-FR" sz="1400" u="sng" dirty="0" smtClean="0"/>
                        <a:t>Biais</a:t>
                      </a:r>
                      <a:endParaRPr lang="fr-FR" sz="1400" u="sng" dirty="0"/>
                    </a:p>
                  </a:txBody>
                  <a:tcPr anchor="ctr"/>
                </a:tc>
                <a:tc>
                  <a:txBody>
                    <a:bodyPr/>
                    <a:lstStyle/>
                    <a:p>
                      <a:pPr algn="ctr"/>
                      <a:r>
                        <a:rPr lang="fr-FR" sz="1400" u="sng" dirty="0" smtClean="0"/>
                        <a:t>Forces</a:t>
                      </a:r>
                      <a:endParaRPr lang="fr-FR" sz="1400" u="sng" dirty="0"/>
                    </a:p>
                  </a:txBody>
                  <a:tcPr anchor="ctr"/>
                </a:tc>
                <a:tc>
                  <a:txBody>
                    <a:bodyPr/>
                    <a:lstStyle/>
                    <a:p>
                      <a:pPr algn="ctr"/>
                      <a:r>
                        <a:rPr lang="fr-FR" sz="1400" u="sng" dirty="0" smtClean="0"/>
                        <a:t>Faiblesses</a:t>
                      </a:r>
                      <a:endParaRPr lang="fr-FR" sz="1400" u="sng" dirty="0"/>
                    </a:p>
                  </a:txBody>
                  <a:tcPr anchor="ctr"/>
                </a:tc>
              </a:tr>
              <a:tr h="792436">
                <a:tc>
                  <a:txBody>
                    <a:bodyPr/>
                    <a:lstStyle/>
                    <a:p>
                      <a:pPr marL="285750" indent="-285750" algn="ctr">
                        <a:buFont typeface="Arial" charset="0"/>
                        <a:buChar char="•"/>
                      </a:pPr>
                      <a:r>
                        <a:rPr lang="fr-FR" sz="1400" dirty="0" smtClean="0"/>
                        <a:t>O</a:t>
                      </a:r>
                      <a:r>
                        <a:rPr lang="fr-FR" sz="1400" baseline="0" dirty="0" smtClean="0"/>
                        <a:t> : Observation</a:t>
                      </a:r>
                      <a:endParaRPr lang="fr-FR" sz="1400" dirty="0"/>
                    </a:p>
                  </a:txBody>
                  <a:tcPr anchor="ctr"/>
                </a:tc>
                <a:tc>
                  <a:txBody>
                    <a:bodyPr/>
                    <a:lstStyle/>
                    <a:p>
                      <a:pPr marL="285750" indent="-285750" algn="l">
                        <a:buFont typeface="Arial" charset="0"/>
                        <a:buChar char="•"/>
                      </a:pPr>
                      <a:endParaRPr lang="fr-FR" sz="1400" baseline="0" dirty="0" smtClean="0"/>
                    </a:p>
                  </a:txBody>
                  <a:tcPr anchor="ctr"/>
                </a:tc>
                <a:tc>
                  <a:txBody>
                    <a:bodyPr/>
                    <a:lstStyle/>
                    <a:p>
                      <a:pPr marL="285750" indent="-285750" algn="l">
                        <a:buFont typeface="Arial" charset="0"/>
                        <a:buChar char="•"/>
                      </a:pPr>
                      <a:endParaRPr lang="fr-FR" sz="1400" dirty="0" smtClean="0"/>
                    </a:p>
                  </a:txBody>
                  <a:tcPr anchor="ctr"/>
                </a:tc>
              </a:tr>
              <a:tr h="792436">
                <a:tc>
                  <a:txBody>
                    <a:bodyPr/>
                    <a:lstStyle/>
                    <a:p>
                      <a:pPr marL="285750" indent="-285750" algn="ctr">
                        <a:buFont typeface="Arial" charset="0"/>
                        <a:buChar char="•"/>
                      </a:pPr>
                      <a:r>
                        <a:rPr lang="fr-FR" sz="1400" dirty="0" smtClean="0"/>
                        <a:t>S</a:t>
                      </a:r>
                      <a:r>
                        <a:rPr lang="fr-FR" sz="1400" baseline="0" dirty="0" smtClean="0"/>
                        <a:t> : </a:t>
                      </a:r>
                      <a:r>
                        <a:rPr lang="fr-FR" sz="1400" dirty="0" smtClean="0"/>
                        <a:t>Sélection</a:t>
                      </a:r>
                      <a:endParaRPr lang="fr-FR" sz="1400" dirty="0"/>
                    </a:p>
                  </a:txBody>
                  <a:tcPr anchor="ctr"/>
                </a:tc>
                <a:tc>
                  <a:txBody>
                    <a:bodyPr/>
                    <a:lstStyle/>
                    <a:p>
                      <a:pPr marL="285750" indent="-285750" algn="l">
                        <a:buFont typeface="Arial" charset="0"/>
                        <a:buChar char="•"/>
                      </a:pPr>
                      <a:r>
                        <a:rPr lang="fr-FR" sz="1400" baseline="0" dirty="0" smtClean="0"/>
                        <a:t>Étude de sous-groupe pour les hommes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dirty="0" smtClean="0"/>
                        <a:t>Perte au suivi de</a:t>
                      </a:r>
                      <a:r>
                        <a:rPr lang="fr-FR" sz="1400" baseline="0" dirty="0" smtClean="0"/>
                        <a:t> 8%, pas de dé</a:t>
                      </a:r>
                      <a:r>
                        <a:rPr lang="fr-FR" sz="1400" baseline="0" dirty="0" smtClean="0">
                          <a:solidFill>
                            <a:schemeClr val="tx1"/>
                          </a:solidFill>
                        </a:rPr>
                        <a:t>tails</a:t>
                      </a:r>
                      <a:r>
                        <a:rPr lang="fr-FR" sz="1400" baseline="0" dirty="0" smtClean="0"/>
                        <a:t> sur les raisons de perte au suivi</a:t>
                      </a:r>
                      <a:endParaRPr lang="fr-FR" sz="1400" dirty="0" smtClean="0"/>
                    </a:p>
                  </a:txBody>
                  <a:tcPr anchor="ctr"/>
                </a:tc>
              </a:tr>
              <a:tr h="792436">
                <a:tc>
                  <a:txBody>
                    <a:bodyPr/>
                    <a:lstStyle/>
                    <a:p>
                      <a:pPr marL="285750" indent="-285750" algn="ctr">
                        <a:buFont typeface="Arial" charset="0"/>
                        <a:buChar char="•"/>
                      </a:pPr>
                      <a:r>
                        <a:rPr lang="fr-FR" sz="1400" dirty="0" smtClean="0"/>
                        <a:t>P</a:t>
                      </a:r>
                      <a:r>
                        <a:rPr lang="fr-FR" sz="1400" baseline="0" dirty="0" smtClean="0"/>
                        <a:t> : Publication</a:t>
                      </a:r>
                      <a:endParaRPr lang="fr-FR" sz="1400" dirty="0"/>
                    </a:p>
                  </a:txBody>
                  <a:tcPr anchor="ctr"/>
                </a:tc>
                <a:tc>
                  <a:txBody>
                    <a:bodyPr/>
                    <a:lstStyle/>
                    <a:p>
                      <a:pPr marL="285750" indent="-285750" algn="l">
                        <a:buFont typeface="Arial" charset="0"/>
                        <a:buChar char="•"/>
                      </a:pPr>
                      <a:endParaRPr lang="fr-FR" sz="1400" dirty="0"/>
                    </a:p>
                  </a:txBody>
                  <a:tcPr anchor="ctr"/>
                </a:tc>
                <a:tc>
                  <a:txBody>
                    <a:bodyPr/>
                    <a:lstStyle/>
                    <a:p>
                      <a:pPr marL="285750" indent="-285750" algn="l">
                        <a:buFont typeface="Arial" charset="0"/>
                        <a:buChar char="•"/>
                      </a:pPr>
                      <a:r>
                        <a:rPr lang="fr-FR" sz="1400" b="1" dirty="0" smtClean="0"/>
                        <a:t>Manque de révision</a:t>
                      </a:r>
                      <a:r>
                        <a:rPr lang="fr-FR" sz="1400" dirty="0" smtClean="0"/>
                        <a:t> de l’article, données </a:t>
                      </a:r>
                      <a:r>
                        <a:rPr lang="fr-FR" sz="1400" dirty="0" smtClean="0">
                          <a:solidFill>
                            <a:schemeClr val="tx1"/>
                          </a:solidFill>
                        </a:rPr>
                        <a:t>contradictoires au sein </a:t>
                      </a:r>
                      <a:r>
                        <a:rPr lang="fr-FR" sz="1400" dirty="0" smtClean="0"/>
                        <a:t>du texte</a:t>
                      </a:r>
                    </a:p>
                  </a:txBody>
                  <a:tcPr anchor="ctr"/>
                </a:tc>
              </a:tr>
              <a:tr h="1329247">
                <a:tc>
                  <a:txBody>
                    <a:bodyPr/>
                    <a:lstStyle/>
                    <a:p>
                      <a:pPr marL="285750" indent="-285750" algn="ctr">
                        <a:buFont typeface="Arial" charset="0"/>
                        <a:buChar char="•"/>
                      </a:pPr>
                      <a:r>
                        <a:rPr lang="fr-FR" sz="1400" dirty="0" smtClean="0"/>
                        <a:t>FC : Facteurs</a:t>
                      </a:r>
                      <a:r>
                        <a:rPr lang="fr-FR" sz="1400" baseline="0" dirty="0" smtClean="0"/>
                        <a:t> de Confusion</a:t>
                      </a:r>
                      <a:endParaRPr lang="fr-FR" sz="1400" dirty="0"/>
                    </a:p>
                  </a:txBody>
                  <a:tcPr anchor="ctr"/>
                </a:tc>
                <a:tc>
                  <a:txBody>
                    <a:bodyPr/>
                    <a:lstStyle/>
                    <a:p>
                      <a:pPr marL="285750" indent="-285750" algn="l">
                        <a:buFont typeface="Arial" charset="0"/>
                        <a:buChar char="•"/>
                      </a:pPr>
                      <a:endParaRPr lang="fr-FR" sz="1400" baseline="0" dirty="0" smtClean="0"/>
                    </a:p>
                  </a:txBody>
                  <a:tcPr anchor="ctr"/>
                </a:tc>
                <a:tc>
                  <a:txBody>
                    <a:bodyPr/>
                    <a:lstStyle/>
                    <a:p>
                      <a:pPr marL="285750" indent="-285750" algn="l">
                        <a:buFont typeface="Arial" charset="0"/>
                        <a:buChar char="•"/>
                      </a:pPr>
                      <a:r>
                        <a:rPr lang="fr-CA" sz="1400" b="1" baseline="0" noProof="0" dirty="0" smtClean="0"/>
                        <a:t>Pas de groupe contrôle</a:t>
                      </a:r>
                    </a:p>
                  </a:txBody>
                  <a:tcPr anchor="ctr"/>
                </a:tc>
              </a:tr>
              <a:tr h="434561">
                <a:tc>
                  <a:txBody>
                    <a:bodyPr/>
                    <a:lstStyle/>
                    <a:p>
                      <a:pPr marL="285750" indent="-285750" algn="ctr">
                        <a:buFont typeface="Arial" charset="0"/>
                        <a:buChar char="•"/>
                      </a:pPr>
                      <a:r>
                        <a:rPr lang="fr-FR" sz="1400" dirty="0" smtClean="0"/>
                        <a:t>Validité Externe</a:t>
                      </a:r>
                      <a:endParaRPr lang="fr-FR" sz="1400" dirty="0"/>
                    </a:p>
                  </a:txBody>
                  <a:tcPr anchor="ctr"/>
                </a:tc>
                <a:tc gridSpan="2">
                  <a:txBody>
                    <a:bodyPr/>
                    <a:lstStyle/>
                    <a:p>
                      <a:pPr marL="285750" indent="-285750" algn="l">
                        <a:buFont typeface="Arial" charset="0"/>
                        <a:buChar char="•"/>
                      </a:pPr>
                      <a:r>
                        <a:rPr lang="fr-FR" sz="1400" b="1" dirty="0" smtClean="0"/>
                        <a:t>Faible</a:t>
                      </a:r>
                      <a:r>
                        <a:rPr lang="fr-FR" sz="1400" b="1" baseline="0" dirty="0" smtClean="0"/>
                        <a:t> nombre de participants</a:t>
                      </a:r>
                      <a:r>
                        <a:rPr lang="fr-FR" sz="1400" baseline="0" dirty="0" smtClean="0"/>
                        <a:t>, donc extrapolation limitée</a:t>
                      </a:r>
                      <a:endParaRPr lang="fr-FR" sz="1400" dirty="0" smtClean="0"/>
                    </a:p>
                  </a:txBody>
                  <a:tcPr anchor="ctr"/>
                </a:tc>
                <a:tc hMerge="1">
                  <a:txBody>
                    <a:bodyPr/>
                    <a:lstStyle/>
                    <a:p>
                      <a:pPr marL="285750" indent="-285750" algn="l">
                        <a:buFont typeface="Arial" charset="0"/>
                        <a:buChar char="•"/>
                      </a:pPr>
                      <a:endParaRPr lang="fr-FR" sz="1400" baseline="0" dirty="0" smtClean="0"/>
                    </a:p>
                  </a:txBody>
                  <a:tcPr anchor="ctr"/>
                </a:tc>
              </a:tr>
            </a:tbl>
          </a:graphicData>
        </a:graphic>
      </p:graphicFrame>
    </p:spTree>
    <p:extLst>
      <p:ext uri="{BB962C8B-B14F-4D97-AF65-F5344CB8AC3E}">
        <p14:creationId xmlns:p14="http://schemas.microsoft.com/office/powerpoint/2010/main" val="905949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Nos patients</a:t>
            </a:r>
            <a:r>
              <a:rPr lang="mr-IN" dirty="0" smtClean="0"/>
              <a:t>…</a:t>
            </a:r>
            <a:endParaRPr lang="fr-FR" dirty="0"/>
          </a:p>
        </p:txBody>
      </p:sp>
      <p:pic>
        <p:nvPicPr>
          <p:cNvPr id="1026" name="Picture 2" descr="mage associé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37" y="2549770"/>
            <a:ext cx="4425126" cy="23211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ésultats de recherche d'images pour « elderly me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370" y="2435469"/>
            <a:ext cx="3621594" cy="254977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960087" y="4993975"/>
            <a:ext cx="1871025" cy="369332"/>
          </a:xfrm>
          <a:prstGeom prst="rect">
            <a:avLst/>
          </a:prstGeom>
          <a:noFill/>
        </p:spPr>
        <p:txBody>
          <a:bodyPr wrap="none" rtlCol="0">
            <a:spAutoFit/>
          </a:bodyPr>
          <a:lstStyle/>
          <a:p>
            <a:r>
              <a:rPr lang="fr-FR" dirty="0" smtClean="0"/>
              <a:t>Mme Ouellette</a:t>
            </a:r>
            <a:endParaRPr lang="fr-FR" dirty="0"/>
          </a:p>
        </p:txBody>
      </p:sp>
      <p:sp>
        <p:nvSpPr>
          <p:cNvPr id="4" name="ZoneTexte 3"/>
          <p:cNvSpPr txBox="1"/>
          <p:nvPr/>
        </p:nvSpPr>
        <p:spPr>
          <a:xfrm>
            <a:off x="8707356" y="5109447"/>
            <a:ext cx="907621" cy="369332"/>
          </a:xfrm>
          <a:prstGeom prst="rect">
            <a:avLst/>
          </a:prstGeom>
          <a:noFill/>
        </p:spPr>
        <p:txBody>
          <a:bodyPr wrap="none" rtlCol="0">
            <a:spAutoFit/>
          </a:bodyPr>
          <a:lstStyle/>
          <a:p>
            <a:r>
              <a:rPr lang="fr-FR" dirty="0" smtClean="0"/>
              <a:t>M. Riel</a:t>
            </a:r>
            <a:endParaRPr lang="fr-FR" dirty="0"/>
          </a:p>
        </p:txBody>
      </p:sp>
    </p:spTree>
    <p:extLst>
      <p:ext uri="{BB962C8B-B14F-4D97-AF65-F5344CB8AC3E}">
        <p14:creationId xmlns:p14="http://schemas.microsoft.com/office/powerpoint/2010/main" val="182298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800" decel="100000"/>
                                        <p:tgtEl>
                                          <p:spTgt spid="1026"/>
                                        </p:tgtEl>
                                      </p:cBhvr>
                                    </p:animEffect>
                                    <p:anim calcmode="lin" valueType="num">
                                      <p:cBhvr>
                                        <p:cTn id="8" dur="800" decel="100000" fill="hold"/>
                                        <p:tgtEl>
                                          <p:spTgt spid="1026"/>
                                        </p:tgtEl>
                                        <p:attrNameLst>
                                          <p:attrName>style.rotation</p:attrName>
                                        </p:attrNameLst>
                                      </p:cBhvr>
                                      <p:tavLst>
                                        <p:tav tm="0">
                                          <p:val>
                                            <p:fltVal val="-90"/>
                                          </p:val>
                                        </p:tav>
                                        <p:tav tm="100000">
                                          <p:val>
                                            <p:fltVal val="0"/>
                                          </p:val>
                                        </p:tav>
                                      </p:tavLst>
                                    </p:anim>
                                    <p:anim calcmode="lin" valueType="num">
                                      <p:cBhvr>
                                        <p:cTn id="9" dur="800" decel="100000" fill="hold"/>
                                        <p:tgtEl>
                                          <p:spTgt spid="1026"/>
                                        </p:tgtEl>
                                        <p:attrNameLst>
                                          <p:attrName>ppt_x</p:attrName>
                                        </p:attrNameLst>
                                      </p:cBhvr>
                                      <p:tavLst>
                                        <p:tav tm="0">
                                          <p:val>
                                            <p:strVal val="#ppt_x+0.4"/>
                                          </p:val>
                                        </p:tav>
                                        <p:tav tm="100000">
                                          <p:val>
                                            <p:strVal val="#ppt_x-0.05"/>
                                          </p:val>
                                        </p:tav>
                                      </p:tavLst>
                                    </p:anim>
                                    <p:anim calcmode="lin" valueType="num">
                                      <p:cBhvr>
                                        <p:cTn id="10" dur="800" decel="100000" fill="hold"/>
                                        <p:tgtEl>
                                          <p:spTgt spid="10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p:cTn id="22"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25" dur="1000" fill="hold"/>
                                        <p:tgtEl>
                                          <p:spTgt spid="1028"/>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028"/>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799248172"/>
              </p:ext>
            </p:extLst>
          </p:nvPr>
        </p:nvGraphicFramePr>
        <p:xfrm>
          <a:off x="549149" y="827228"/>
          <a:ext cx="11309478" cy="5517250"/>
        </p:xfrm>
        <a:graphic>
          <a:graphicData uri="http://schemas.openxmlformats.org/drawingml/2006/table">
            <a:tbl>
              <a:tblPr firstRow="1" bandRow="1">
                <a:tableStyleId>{5C22544A-7EE6-4342-B048-85BDC9FD1C3A}</a:tableStyleId>
              </a:tblPr>
              <a:tblGrid>
                <a:gridCol w="1884913"/>
                <a:gridCol w="1884913"/>
                <a:gridCol w="1884913"/>
                <a:gridCol w="1884913"/>
                <a:gridCol w="1884913"/>
                <a:gridCol w="1884913"/>
              </a:tblGrid>
              <a:tr h="892987">
                <a:tc>
                  <a:txBody>
                    <a:bodyPr/>
                    <a:lstStyle/>
                    <a:p>
                      <a:pPr algn="ctr"/>
                      <a:r>
                        <a:rPr lang="fr-FR" u="sng" dirty="0" smtClean="0"/>
                        <a:t>Études</a:t>
                      </a:r>
                      <a:endParaRPr lang="fr-FR" u="sng" dirty="0"/>
                    </a:p>
                  </a:txBody>
                  <a:tcPr anchor="ctr"/>
                </a:tc>
                <a:tc>
                  <a:txBody>
                    <a:bodyPr/>
                    <a:lstStyle/>
                    <a:p>
                      <a:pPr algn="ctr"/>
                      <a:r>
                        <a:rPr lang="fr-FR" u="sng" dirty="0" smtClean="0"/>
                        <a:t>Type</a:t>
                      </a:r>
                      <a:endParaRPr lang="fr-FR" u="sng" dirty="0"/>
                    </a:p>
                  </a:txBody>
                  <a:tcPr anchor="ctr"/>
                </a:tc>
                <a:tc>
                  <a:txBody>
                    <a:bodyPr/>
                    <a:lstStyle/>
                    <a:p>
                      <a:pPr algn="ctr"/>
                      <a:r>
                        <a:rPr lang="fr-FR" u="sng" dirty="0" smtClean="0"/>
                        <a:t>N</a:t>
                      </a:r>
                      <a:r>
                        <a:rPr lang="fr-FR" u="sng" baseline="0" dirty="0" smtClean="0"/>
                        <a:t> = / durée suivi</a:t>
                      </a:r>
                      <a:endParaRPr lang="fr-FR" u="sng" dirty="0"/>
                    </a:p>
                  </a:txBody>
                  <a:tcPr anchor="ctr"/>
                </a:tc>
                <a:tc>
                  <a:txBody>
                    <a:bodyPr/>
                    <a:lstStyle/>
                    <a:p>
                      <a:pPr algn="ctr"/>
                      <a:r>
                        <a:rPr lang="fr-FR" u="sng" dirty="0" smtClean="0">
                          <a:solidFill>
                            <a:schemeClr val="bg1"/>
                          </a:solidFill>
                        </a:rPr>
                        <a:t>Issues</a:t>
                      </a:r>
                      <a:endParaRPr lang="fr-FR" u="sng" dirty="0">
                        <a:solidFill>
                          <a:schemeClr val="bg1"/>
                        </a:solidFill>
                      </a:endParaRPr>
                    </a:p>
                  </a:txBody>
                  <a:tcPr anchor="ctr"/>
                </a:tc>
                <a:tc>
                  <a:txBody>
                    <a:bodyPr/>
                    <a:lstStyle/>
                    <a:p>
                      <a:pPr algn="ctr"/>
                      <a:r>
                        <a:rPr lang="fr-FR" u="sng" dirty="0" smtClean="0"/>
                        <a:t>Résultats</a:t>
                      </a:r>
                    </a:p>
                    <a:p>
                      <a:pPr algn="ctr"/>
                      <a:r>
                        <a:rPr lang="fr-FR" u="sng" dirty="0" smtClean="0"/>
                        <a:t>(95%</a:t>
                      </a:r>
                      <a:r>
                        <a:rPr lang="fr-FR" u="sng" baseline="0" dirty="0" smtClean="0"/>
                        <a:t> I.C.)</a:t>
                      </a:r>
                      <a:endParaRPr lang="fr-FR" u="sng" dirty="0"/>
                    </a:p>
                  </a:txBody>
                  <a:tcPr anchor="ctr"/>
                </a:tc>
                <a:tc>
                  <a:txBody>
                    <a:bodyPr/>
                    <a:lstStyle/>
                    <a:p>
                      <a:pPr algn="ctr"/>
                      <a:r>
                        <a:rPr lang="fr-FR" u="sng" dirty="0" smtClean="0"/>
                        <a:t>Qualité</a:t>
                      </a:r>
                      <a:endParaRPr lang="fr-FR" u="sng" dirty="0"/>
                    </a:p>
                  </a:txBody>
                  <a:tcPr anchor="ctr"/>
                </a:tc>
              </a:tr>
              <a:tr h="929640">
                <a:tc>
                  <a:txBody>
                    <a:bodyPr/>
                    <a:lstStyle/>
                    <a:p>
                      <a:pPr algn="ctr"/>
                      <a:r>
                        <a:rPr lang="fr-FR" b="0" dirty="0" smtClean="0"/>
                        <a:t>Ki.</a:t>
                      </a:r>
                      <a:r>
                        <a:rPr lang="fr-FR" b="0" baseline="0" dirty="0" smtClean="0"/>
                        <a:t> &amp; al</a:t>
                      </a:r>
                    </a:p>
                    <a:p>
                      <a:pPr algn="ctr"/>
                      <a:r>
                        <a:rPr lang="fr-FR" b="0" baseline="0" dirty="0" smtClean="0"/>
                        <a:t>2000</a:t>
                      </a:r>
                      <a:endParaRPr lang="fr-FR" b="0" dirty="0"/>
                    </a:p>
                  </a:txBody>
                  <a:tcPr anchor="ctr"/>
                </a:tc>
                <a:tc>
                  <a:txBody>
                    <a:bodyPr/>
                    <a:lstStyle/>
                    <a:p>
                      <a:pPr algn="ctr"/>
                      <a:r>
                        <a:rPr lang="fr-FR" dirty="0" smtClean="0"/>
                        <a:t>ECR</a:t>
                      </a:r>
                      <a:endParaRPr lang="fr-FR" dirty="0"/>
                    </a:p>
                  </a:txBody>
                  <a:tcPr anchor="ctr"/>
                </a:tc>
                <a:tc>
                  <a:txBody>
                    <a:bodyPr/>
                    <a:lstStyle/>
                    <a:p>
                      <a:pPr algn="ctr"/>
                      <a:r>
                        <a:rPr lang="fr-FR" sz="1200" dirty="0" smtClean="0"/>
                        <a:t>257 / </a:t>
                      </a:r>
                      <a:r>
                        <a:rPr lang="fr-FR" sz="1200" dirty="0" smtClean="0">
                          <a:solidFill>
                            <a:schemeClr val="tx1"/>
                          </a:solidFill>
                        </a:rPr>
                        <a:t>12+2 sem.</a:t>
                      </a:r>
                      <a:endParaRPr lang="fr-FR" sz="1200" dirty="0">
                        <a:solidFill>
                          <a:schemeClr val="tx1"/>
                        </a:solidFill>
                      </a:endParaRPr>
                    </a:p>
                  </a:txBody>
                  <a:tcPr anchor="ctr"/>
                </a:tc>
                <a:tc>
                  <a:txBody>
                    <a:bodyPr/>
                    <a:lstStyle/>
                    <a:p>
                      <a:pPr algn="ctr"/>
                      <a:r>
                        <a:rPr lang="fr-FR" sz="1600" dirty="0" err="1" smtClean="0"/>
                        <a:t>Chg</a:t>
                      </a:r>
                      <a:r>
                        <a:rPr lang="fr-FR" sz="1600" dirty="0" smtClean="0"/>
                        <a:t> de vol / Circ. Mollet / Clinique</a:t>
                      </a:r>
                      <a:endParaRPr lang="fr-FR" sz="1600" dirty="0"/>
                    </a:p>
                  </a:txBody>
                  <a:tcPr anchor="ctr"/>
                </a:tc>
                <a:tc>
                  <a:txBody>
                    <a:bodyPr/>
                    <a:lstStyle/>
                    <a:p>
                      <a:pPr algn="ctr"/>
                      <a:r>
                        <a:rPr lang="fr-FR" sz="1600" dirty="0" smtClean="0"/>
                        <a:t>-</a:t>
                      </a:r>
                      <a:r>
                        <a:rPr lang="fr-FR" sz="1200" dirty="0" smtClean="0"/>
                        <a:t>99.9g [-130.3</a:t>
                      </a:r>
                      <a:r>
                        <a:rPr lang="fr-FR" sz="1200" baseline="0" dirty="0" smtClean="0"/>
                        <a:t> à -69.6] </a:t>
                      </a:r>
                      <a:r>
                        <a:rPr lang="fr-FR" sz="1200" dirty="0" smtClean="0"/>
                        <a:t>p</a:t>
                      </a:r>
                      <a:r>
                        <a:rPr lang="fr-FR" sz="1200" baseline="0" dirty="0" smtClean="0"/>
                        <a:t> &lt;0.001 </a:t>
                      </a:r>
                      <a:br>
                        <a:rPr lang="fr-FR" sz="1200" baseline="0" dirty="0" smtClean="0"/>
                      </a:br>
                      <a:r>
                        <a:rPr lang="fr-FR" sz="1200" baseline="0" dirty="0" smtClean="0"/>
                        <a:t>-0.94cm [-1.73 à -0.88] p&lt;0.001</a:t>
                      </a:r>
                      <a:endParaRPr lang="fr-FR" sz="1200" dirty="0"/>
                    </a:p>
                  </a:txBody>
                  <a:tcPr anchor="ctr"/>
                </a:tc>
                <a:tc>
                  <a:txBody>
                    <a:bodyPr/>
                    <a:lstStyle/>
                    <a:p>
                      <a:pPr algn="ctr"/>
                      <a:r>
                        <a:rPr lang="fr-FR" dirty="0" smtClean="0"/>
                        <a:t>Bonne</a:t>
                      </a:r>
                      <a:endParaRPr lang="fr-FR" dirty="0"/>
                    </a:p>
                  </a:txBody>
                  <a:tcPr anchor="ctr"/>
                </a:tc>
              </a:tr>
              <a:tr h="797112">
                <a:tc>
                  <a:txBody>
                    <a:bodyPr/>
                    <a:lstStyle/>
                    <a:p>
                      <a:pPr algn="ctr"/>
                      <a:r>
                        <a:rPr lang="fr-FR" b="0" dirty="0" err="1" smtClean="0"/>
                        <a:t>Sc</a:t>
                      </a:r>
                      <a:r>
                        <a:rPr lang="fr-FR" b="0" dirty="0" smtClean="0"/>
                        <a:t> &amp; al</a:t>
                      </a:r>
                    </a:p>
                    <a:p>
                      <a:pPr algn="ctr"/>
                      <a:r>
                        <a:rPr lang="fr-FR" b="0" dirty="0" smtClean="0"/>
                        <a:t>2003</a:t>
                      </a:r>
                      <a:endParaRPr lang="fr-FR" b="0" dirty="0"/>
                    </a:p>
                  </a:txBody>
                  <a:tcPr anchor="ctr"/>
                </a:tc>
                <a:tc>
                  <a:txBody>
                    <a:bodyPr/>
                    <a:lstStyle/>
                    <a:p>
                      <a:pPr algn="ctr"/>
                      <a:r>
                        <a:rPr lang="fr-FR" dirty="0" err="1" smtClean="0"/>
                        <a:t>Obs</a:t>
                      </a:r>
                      <a:endParaRPr lang="fr-FR" dirty="0"/>
                    </a:p>
                  </a:txBody>
                  <a:tcPr anchor="ctr"/>
                </a:tc>
                <a:tc>
                  <a:txBody>
                    <a:bodyPr/>
                    <a:lstStyle/>
                    <a:p>
                      <a:pPr algn="ctr"/>
                      <a:r>
                        <a:rPr lang="fr-FR" sz="1400" dirty="0" smtClean="0"/>
                        <a:t>65 / 6 </a:t>
                      </a:r>
                      <a:r>
                        <a:rPr lang="fr-FR" sz="1400" dirty="0" smtClean="0">
                          <a:solidFill>
                            <a:schemeClr val="tx1"/>
                          </a:solidFill>
                        </a:rPr>
                        <a:t>sem.</a:t>
                      </a:r>
                      <a:endParaRPr lang="fr-FR" sz="1400" dirty="0">
                        <a:solidFill>
                          <a:schemeClr val="tx1"/>
                        </a:solidFill>
                      </a:endParaRPr>
                    </a:p>
                  </a:txBody>
                  <a:tcPr anchor="ctr"/>
                </a:tc>
                <a:tc>
                  <a:txBody>
                    <a:bodyPr/>
                    <a:lstStyle/>
                    <a:p>
                      <a:pPr algn="ctr"/>
                      <a:r>
                        <a:rPr lang="fr-FR" sz="1600" dirty="0" err="1" smtClean="0"/>
                        <a:t>Réd</a:t>
                      </a:r>
                      <a:r>
                        <a:rPr lang="fr-FR" sz="1600" dirty="0" smtClean="0"/>
                        <a:t> des </a:t>
                      </a:r>
                      <a:r>
                        <a:rPr lang="fr-FR" sz="1600" dirty="0" err="1" smtClean="0"/>
                        <a:t>sx</a:t>
                      </a:r>
                      <a:r>
                        <a:rPr lang="fr-FR" sz="1600" dirty="0" smtClean="0"/>
                        <a:t> subjectifs + </a:t>
                      </a:r>
                      <a:r>
                        <a:rPr lang="fr-FR" sz="1600" dirty="0" err="1" smtClean="0"/>
                        <a:t>tolérabilité</a:t>
                      </a:r>
                      <a:endParaRPr lang="fr-FR" sz="1600" dirty="0"/>
                    </a:p>
                  </a:txBody>
                  <a:tcPr anchor="ctr"/>
                </a:tc>
                <a:tc>
                  <a:txBody>
                    <a:bodyPr/>
                    <a:lstStyle/>
                    <a:p>
                      <a:pPr algn="ctr"/>
                      <a:r>
                        <a:rPr lang="fr-FR" sz="1400" dirty="0" smtClean="0"/>
                        <a:t>Amélioration des </a:t>
                      </a:r>
                      <a:r>
                        <a:rPr lang="fr-FR" sz="1400" dirty="0" err="1" smtClean="0"/>
                        <a:t>sx</a:t>
                      </a:r>
                      <a:r>
                        <a:rPr lang="fr-FR" sz="1400" dirty="0" smtClean="0"/>
                        <a:t> subjectifs</a:t>
                      </a:r>
                      <a:r>
                        <a:rPr lang="fr-FR" sz="1400" baseline="0" dirty="0" smtClean="0"/>
                        <a:t> (dim. de 3 points)</a:t>
                      </a:r>
                      <a:endParaRPr lang="fr-FR" sz="1400" dirty="0"/>
                    </a:p>
                  </a:txBody>
                  <a:tcPr anchor="ctr"/>
                </a:tc>
                <a:tc>
                  <a:txBody>
                    <a:bodyPr/>
                    <a:lstStyle/>
                    <a:p>
                      <a:pPr algn="ctr"/>
                      <a:r>
                        <a:rPr lang="fr-FR" dirty="0" smtClean="0"/>
                        <a:t>Faible</a:t>
                      </a:r>
                      <a:endParaRPr lang="fr-FR" dirty="0"/>
                    </a:p>
                  </a:txBody>
                  <a:tcPr anchor="ctr"/>
                </a:tc>
              </a:tr>
              <a:tr h="1028700">
                <a:tc>
                  <a:txBody>
                    <a:bodyPr/>
                    <a:lstStyle/>
                    <a:p>
                      <a:pPr algn="ctr"/>
                      <a:r>
                        <a:rPr lang="fr-FR" b="0" dirty="0" smtClean="0"/>
                        <a:t>Ka &amp; al</a:t>
                      </a:r>
                    </a:p>
                    <a:p>
                      <a:pPr algn="ctr"/>
                      <a:r>
                        <a:rPr lang="fr-FR" b="0" dirty="0" smtClean="0"/>
                        <a:t>2004</a:t>
                      </a:r>
                      <a:endParaRPr lang="fr-FR" b="0" dirty="0"/>
                    </a:p>
                  </a:txBody>
                  <a:tcPr anchor="ctr"/>
                </a:tc>
                <a:tc>
                  <a:txBody>
                    <a:bodyPr/>
                    <a:lstStyle/>
                    <a:p>
                      <a:pPr algn="ctr"/>
                      <a:r>
                        <a:rPr lang="fr-FR" dirty="0" smtClean="0"/>
                        <a:t>ECR-Croisé</a:t>
                      </a:r>
                      <a:endParaRPr lang="fr-FR" dirty="0"/>
                    </a:p>
                  </a:txBody>
                  <a:tcPr anchor="ctr"/>
                </a:tc>
                <a:tc>
                  <a:txBody>
                    <a:bodyPr/>
                    <a:lstStyle/>
                    <a:p>
                      <a:pPr algn="ctr"/>
                      <a:r>
                        <a:rPr lang="fr-FR" sz="1400" dirty="0" smtClean="0"/>
                        <a:t>71 / 16 </a:t>
                      </a:r>
                      <a:r>
                        <a:rPr lang="fr-FR" sz="1400" dirty="0" smtClean="0">
                          <a:solidFill>
                            <a:schemeClr val="tx1"/>
                          </a:solidFill>
                        </a:rPr>
                        <a:t>sem.</a:t>
                      </a:r>
                      <a:endParaRPr lang="fr-FR" sz="1400" dirty="0">
                        <a:solidFill>
                          <a:schemeClr val="tx1"/>
                        </a:solidFill>
                      </a:endParaRPr>
                    </a:p>
                  </a:txBody>
                  <a:tcPr anchor="ctr"/>
                </a:tc>
                <a:tc>
                  <a:txBody>
                    <a:bodyPr/>
                    <a:lstStyle/>
                    <a:p>
                      <a:pPr algn="ctr"/>
                      <a:r>
                        <a:rPr lang="fr-FR" sz="1200" dirty="0" smtClean="0"/>
                        <a:t>Débit sanguin </a:t>
                      </a:r>
                      <a:r>
                        <a:rPr lang="fr-FR" sz="1200" dirty="0" err="1" smtClean="0"/>
                        <a:t>microvasculaire</a:t>
                      </a:r>
                      <a:r>
                        <a:rPr lang="fr-FR" sz="1200" dirty="0" smtClean="0"/>
                        <a:t> cutané / pression en oxygène transcutané</a:t>
                      </a:r>
                      <a:endParaRPr lang="fr-FR" sz="1200" dirty="0"/>
                    </a:p>
                  </a:txBody>
                  <a:tcPr anchor="ctr"/>
                </a:tc>
                <a:tc>
                  <a:txBody>
                    <a:bodyPr/>
                    <a:lstStyle/>
                    <a:p>
                      <a:pPr algn="ctr"/>
                      <a:r>
                        <a:rPr lang="fr-FR" sz="1200" dirty="0" smtClean="0"/>
                        <a:t>282.8 [299.9</a:t>
                      </a:r>
                      <a:r>
                        <a:rPr lang="fr-FR" sz="1200" baseline="0" dirty="0" smtClean="0"/>
                        <a:t> à 335.7] p&lt;0.0001 8.63 </a:t>
                      </a:r>
                      <a:r>
                        <a:rPr lang="fr-FR" sz="1200" baseline="0" dirty="0" err="1" smtClean="0"/>
                        <a:t>mmHg</a:t>
                      </a:r>
                      <a:r>
                        <a:rPr lang="fr-FR" sz="1200" baseline="0" dirty="0" smtClean="0"/>
                        <a:t> [5.88 à 11.38] p&lt;0.0001</a:t>
                      </a:r>
                      <a:endParaRPr lang="fr-FR" sz="1200" dirty="0"/>
                    </a:p>
                  </a:txBody>
                  <a:tcPr anchor="ctr"/>
                </a:tc>
                <a:tc>
                  <a:txBody>
                    <a:bodyPr/>
                    <a:lstStyle/>
                    <a:p>
                      <a:pPr algn="ctr"/>
                      <a:r>
                        <a:rPr lang="fr-FR" dirty="0" smtClean="0"/>
                        <a:t>Modérée</a:t>
                      </a:r>
                      <a:endParaRPr lang="fr-FR" dirty="0"/>
                    </a:p>
                  </a:txBody>
                  <a:tcPr anchor="ctr"/>
                </a:tc>
              </a:tr>
              <a:tr h="913323">
                <a:tc>
                  <a:txBody>
                    <a:bodyPr/>
                    <a:lstStyle/>
                    <a:p>
                      <a:pPr algn="ctr"/>
                      <a:r>
                        <a:rPr lang="fr-FR" b="0" dirty="0" smtClean="0"/>
                        <a:t>M. &amp; al</a:t>
                      </a:r>
                    </a:p>
                    <a:p>
                      <a:pPr algn="ctr"/>
                      <a:r>
                        <a:rPr lang="fr-FR" b="0" dirty="0" smtClean="0"/>
                        <a:t>2006</a:t>
                      </a:r>
                    </a:p>
                  </a:txBody>
                  <a:tcPr anchor="ctr"/>
                </a:tc>
                <a:tc>
                  <a:txBody>
                    <a:bodyPr/>
                    <a:lstStyle/>
                    <a:p>
                      <a:pPr algn="ctr"/>
                      <a:r>
                        <a:rPr lang="fr-FR" dirty="0" err="1" smtClean="0"/>
                        <a:t>Obs</a:t>
                      </a:r>
                      <a:endParaRPr lang="fr-FR" dirty="0"/>
                    </a:p>
                  </a:txBody>
                  <a:tcPr anchor="ctr"/>
                </a:tc>
                <a:tc>
                  <a:txBody>
                    <a:bodyPr/>
                    <a:lstStyle/>
                    <a:p>
                      <a:pPr algn="ctr"/>
                      <a:r>
                        <a:rPr lang="fr-FR" sz="1400" dirty="0" smtClean="0"/>
                        <a:t>39 / 6 </a:t>
                      </a:r>
                      <a:r>
                        <a:rPr lang="fr-FR" sz="1400" dirty="0" smtClean="0">
                          <a:solidFill>
                            <a:schemeClr val="tx1"/>
                          </a:solidFill>
                        </a:rPr>
                        <a:t>sem.</a:t>
                      </a:r>
                      <a:endParaRPr lang="fr-FR" sz="1400" dirty="0">
                        <a:solidFill>
                          <a:schemeClr val="tx1"/>
                        </a:solidFill>
                      </a:endParaRPr>
                    </a:p>
                  </a:txBody>
                  <a:tcPr anchor="ctr"/>
                </a:tc>
                <a:tc>
                  <a:txBody>
                    <a:bodyPr/>
                    <a:lstStyle/>
                    <a:p>
                      <a:pPr algn="ctr"/>
                      <a:r>
                        <a:rPr lang="fr-FR" sz="1400" dirty="0" err="1" smtClean="0"/>
                        <a:t>Chg</a:t>
                      </a:r>
                      <a:r>
                        <a:rPr lang="fr-FR" sz="1400" dirty="0" smtClean="0"/>
                        <a:t> vol au MI / circ.</a:t>
                      </a:r>
                      <a:r>
                        <a:rPr lang="fr-FR" sz="1400" baseline="0" dirty="0" smtClean="0"/>
                        <a:t>/ clinique</a:t>
                      </a:r>
                      <a:endParaRPr lang="fr-FR" sz="1400" dirty="0"/>
                    </a:p>
                  </a:txBody>
                  <a:tcPr anchor="ctr"/>
                </a:tc>
                <a:tc>
                  <a:txBody>
                    <a:bodyPr/>
                    <a:lstStyle/>
                    <a:p>
                      <a:pPr algn="ctr"/>
                      <a:r>
                        <a:rPr lang="fr-FR" sz="1200" dirty="0" smtClean="0"/>
                        <a:t>32.7ml (p&lt;0.001)  4.4mm (p&lt;0.001)</a:t>
                      </a:r>
                      <a:r>
                        <a:rPr lang="fr-FR" sz="1200" baseline="0" dirty="0" smtClean="0"/>
                        <a:t>  2.6/10 (p&lt;0.001)</a:t>
                      </a:r>
                      <a:endParaRPr lang="fr-FR" sz="1200" dirty="0"/>
                    </a:p>
                  </a:txBody>
                  <a:tcPr anchor="ctr"/>
                </a:tc>
                <a:tc>
                  <a:txBody>
                    <a:bodyPr/>
                    <a:lstStyle/>
                    <a:p>
                      <a:pPr algn="ctr"/>
                      <a:r>
                        <a:rPr lang="fr-FR" smtClean="0"/>
                        <a:t>Faible </a:t>
                      </a:r>
                      <a:endParaRPr lang="fr-FR" dirty="0"/>
                    </a:p>
                  </a:txBody>
                  <a:tcPr anchor="ctr"/>
                </a:tc>
              </a:tr>
              <a:tr h="929640">
                <a:tc>
                  <a:txBody>
                    <a:bodyPr/>
                    <a:lstStyle/>
                    <a:p>
                      <a:pPr algn="ctr"/>
                      <a:r>
                        <a:rPr lang="fr-FR" b="1" dirty="0" smtClean="0"/>
                        <a:t>E.R. &amp;</a:t>
                      </a:r>
                      <a:r>
                        <a:rPr lang="fr-FR" b="1" baseline="0" dirty="0" smtClean="0"/>
                        <a:t> al</a:t>
                      </a:r>
                    </a:p>
                    <a:p>
                      <a:pPr algn="ctr"/>
                      <a:r>
                        <a:rPr lang="fr-FR" b="1" baseline="0" dirty="0" smtClean="0"/>
                        <a:t>2011</a:t>
                      </a:r>
                      <a:endParaRPr lang="fr-FR" b="1" dirty="0"/>
                    </a:p>
                  </a:txBody>
                  <a:tcPr anchor="ctr"/>
                </a:tc>
                <a:tc>
                  <a:txBody>
                    <a:bodyPr/>
                    <a:lstStyle/>
                    <a:p>
                      <a:pPr algn="ctr"/>
                      <a:r>
                        <a:rPr lang="fr-FR" b="1" dirty="0" smtClean="0"/>
                        <a:t>ECR</a:t>
                      </a:r>
                      <a:endParaRPr lang="fr-FR" b="1" dirty="0"/>
                    </a:p>
                  </a:txBody>
                  <a:tcPr anchor="ctr"/>
                </a:tc>
                <a:tc>
                  <a:txBody>
                    <a:bodyPr/>
                    <a:lstStyle/>
                    <a:p>
                      <a:pPr algn="ctr"/>
                      <a:r>
                        <a:rPr lang="fr-FR" sz="1400" b="1" dirty="0" smtClean="0"/>
                        <a:t>248 / 12 </a:t>
                      </a:r>
                      <a:r>
                        <a:rPr lang="fr-FR" sz="1400" b="1" dirty="0" smtClean="0">
                          <a:solidFill>
                            <a:schemeClr val="tx1"/>
                          </a:solidFill>
                        </a:rPr>
                        <a:t>sem.</a:t>
                      </a:r>
                      <a:endParaRPr lang="fr-FR" sz="1400" b="1" dirty="0">
                        <a:solidFill>
                          <a:schemeClr val="tx1"/>
                        </a:solidFill>
                      </a:endParaRPr>
                    </a:p>
                  </a:txBody>
                  <a:tcPr anchor="ctr"/>
                </a:tc>
                <a:tc>
                  <a:txBody>
                    <a:bodyPr/>
                    <a:lstStyle/>
                    <a:p>
                      <a:pPr algn="ctr"/>
                      <a:r>
                        <a:rPr lang="fr-FR" sz="1400" b="1" dirty="0" smtClean="0"/>
                        <a:t> </a:t>
                      </a:r>
                      <a:r>
                        <a:rPr lang="fr-FR" sz="1400" b="1" dirty="0" err="1" smtClean="0"/>
                        <a:t>Chg</a:t>
                      </a:r>
                      <a:r>
                        <a:rPr lang="fr-FR" sz="1400" b="1" dirty="0" smtClean="0"/>
                        <a:t> de vol</a:t>
                      </a:r>
                      <a:r>
                        <a:rPr lang="fr-FR" sz="1400" b="1" baseline="0" dirty="0" smtClean="0"/>
                        <a:t> au MI </a:t>
                      </a:r>
                      <a:endParaRPr lang="fr-FR" sz="1400" b="1" dirty="0"/>
                    </a:p>
                  </a:txBody>
                  <a:tcPr anchor="ctr"/>
                </a:tc>
                <a:tc>
                  <a:txBody>
                    <a:bodyPr/>
                    <a:lstStyle/>
                    <a:p>
                      <a:pPr algn="ctr"/>
                      <a:r>
                        <a:rPr lang="fr-FR" sz="1200" b="1" dirty="0" smtClean="0"/>
                        <a:t>-19,9g [-37,5</a:t>
                      </a:r>
                      <a:r>
                        <a:rPr lang="fr-FR" sz="1200" b="1" baseline="0" dirty="0" smtClean="0"/>
                        <a:t> à -2,3] p0,0268</a:t>
                      </a:r>
                      <a:endParaRPr lang="fr-FR" sz="1200" b="1" dirty="0"/>
                    </a:p>
                  </a:txBody>
                  <a:tcPr anchor="ctr"/>
                </a:tc>
                <a:tc>
                  <a:txBody>
                    <a:bodyPr/>
                    <a:lstStyle/>
                    <a:p>
                      <a:pPr algn="ctr"/>
                      <a:r>
                        <a:rPr lang="fr-FR" b="1" dirty="0" smtClean="0"/>
                        <a:t>Modérée</a:t>
                      </a:r>
                      <a:endParaRPr lang="fr-FR" b="1" dirty="0"/>
                    </a:p>
                  </a:txBody>
                  <a:tcPr anchor="ctr"/>
                </a:tc>
              </a:tr>
            </a:tbl>
          </a:graphicData>
        </a:graphic>
      </p:graphicFrame>
      <p:sp>
        <p:nvSpPr>
          <p:cNvPr id="2" name="ZoneTexte 1"/>
          <p:cNvSpPr txBox="1"/>
          <p:nvPr/>
        </p:nvSpPr>
        <p:spPr>
          <a:xfrm>
            <a:off x="8298180" y="102028"/>
            <a:ext cx="2368084" cy="523220"/>
          </a:xfrm>
          <a:prstGeom prst="rect">
            <a:avLst/>
          </a:prstGeom>
          <a:noFill/>
        </p:spPr>
        <p:txBody>
          <a:bodyPr wrap="square" rtlCol="0">
            <a:spAutoFit/>
          </a:bodyPr>
          <a:lstStyle/>
          <a:p>
            <a:r>
              <a:rPr lang="fr-CA" sz="2800" b="1" dirty="0" smtClean="0"/>
              <a:t>Résultats</a:t>
            </a:r>
            <a:endParaRPr lang="fr-CA" sz="2800" b="1" dirty="0"/>
          </a:p>
        </p:txBody>
      </p:sp>
    </p:spTree>
    <p:extLst>
      <p:ext uri="{BB962C8B-B14F-4D97-AF65-F5344CB8AC3E}">
        <p14:creationId xmlns:p14="http://schemas.microsoft.com/office/powerpoint/2010/main" val="28082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764373"/>
            <a:ext cx="8610600" cy="1029703"/>
          </a:xfrm>
        </p:spPr>
        <p:txBody>
          <a:bodyPr>
            <a:noAutofit/>
          </a:bodyPr>
          <a:lstStyle/>
          <a:p>
            <a:r>
              <a:rPr lang="fr-FR" sz="2400" b="1" dirty="0" err="1" smtClean="0"/>
              <a:t>Efficacy</a:t>
            </a:r>
            <a:r>
              <a:rPr lang="fr-FR" sz="2400" b="1" dirty="0" smtClean="0"/>
              <a:t> and </a:t>
            </a:r>
            <a:r>
              <a:rPr lang="fr-FR" sz="2400" b="1" dirty="0" err="1" smtClean="0"/>
              <a:t>tolerability</a:t>
            </a:r>
            <a:r>
              <a:rPr lang="fr-FR" sz="2400" b="1" dirty="0" smtClean="0"/>
              <a:t> of a </a:t>
            </a:r>
            <a:r>
              <a:rPr lang="fr-FR" sz="2400" b="1" dirty="0" err="1" smtClean="0"/>
              <a:t>red-leaf</a:t>
            </a:r>
            <a:r>
              <a:rPr lang="fr-FR" sz="2400" b="1" dirty="0" smtClean="0"/>
              <a:t> </a:t>
            </a:r>
            <a:r>
              <a:rPr lang="fr-FR" sz="2400" b="1" dirty="0" err="1" smtClean="0"/>
              <a:t>extract</a:t>
            </a:r>
            <a:r>
              <a:rPr lang="fr-FR" sz="2400" b="1" dirty="0" smtClean="0"/>
              <a:t> in patients </a:t>
            </a:r>
            <a:r>
              <a:rPr lang="fr-FR" sz="2400" b="1" dirty="0" err="1" smtClean="0"/>
              <a:t>suffering</a:t>
            </a:r>
            <a:r>
              <a:rPr lang="fr-FR" sz="2400" b="1" dirty="0" smtClean="0"/>
              <a:t> </a:t>
            </a:r>
            <a:r>
              <a:rPr lang="fr-FR" sz="2400" b="1" dirty="0" err="1" smtClean="0"/>
              <a:t>From</a:t>
            </a:r>
            <a:r>
              <a:rPr lang="fr-FR" sz="2400" b="1" dirty="0" smtClean="0"/>
              <a:t> </a:t>
            </a:r>
            <a:r>
              <a:rPr lang="fr-FR" sz="2400" b="1" dirty="0" err="1" smtClean="0"/>
              <a:t>chronic</a:t>
            </a:r>
            <a:r>
              <a:rPr lang="fr-FR" sz="2400" b="1" dirty="0" smtClean="0"/>
              <a:t> </a:t>
            </a:r>
            <a:r>
              <a:rPr lang="fr-FR" sz="2400" b="1" dirty="0" err="1" smtClean="0"/>
              <a:t>venous</a:t>
            </a:r>
            <a:r>
              <a:rPr lang="fr-FR" sz="2400" b="1" dirty="0" smtClean="0"/>
              <a:t> </a:t>
            </a:r>
            <a:r>
              <a:rPr lang="fr-FR" sz="2400" b="1" dirty="0" err="1" smtClean="0"/>
              <a:t>insufficiency</a:t>
            </a:r>
            <a:endParaRPr lang="fr-FR" sz="24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319128019"/>
              </p:ext>
            </p:extLst>
          </p:nvPr>
        </p:nvGraphicFramePr>
        <p:xfrm>
          <a:off x="685800" y="1794076"/>
          <a:ext cx="10820400" cy="4363720"/>
        </p:xfrm>
        <a:graphic>
          <a:graphicData uri="http://schemas.openxmlformats.org/drawingml/2006/table">
            <a:tbl>
              <a:tblPr firstRow="1" bandRow="1">
                <a:tableStyleId>{69012ECD-51FC-41F1-AA8D-1B2483CD663E}</a:tableStyleId>
              </a:tblPr>
              <a:tblGrid>
                <a:gridCol w="3606800"/>
                <a:gridCol w="3606800"/>
                <a:gridCol w="3606800"/>
              </a:tblGrid>
              <a:tr h="370840">
                <a:tc>
                  <a:txBody>
                    <a:bodyPr/>
                    <a:lstStyle/>
                    <a:p>
                      <a:pPr algn="ctr"/>
                      <a:r>
                        <a:rPr lang="fr-FR" sz="1400" u="sng" dirty="0" smtClean="0"/>
                        <a:t>Biais</a:t>
                      </a:r>
                      <a:endParaRPr lang="fr-FR" sz="1400" u="sng" dirty="0"/>
                    </a:p>
                  </a:txBody>
                  <a:tcPr anchor="ctr"/>
                </a:tc>
                <a:tc>
                  <a:txBody>
                    <a:bodyPr/>
                    <a:lstStyle/>
                    <a:p>
                      <a:pPr algn="ctr"/>
                      <a:r>
                        <a:rPr lang="fr-FR" sz="1400" u="sng" dirty="0" smtClean="0"/>
                        <a:t>Forces</a:t>
                      </a:r>
                      <a:endParaRPr lang="fr-FR" sz="1400" u="sng" dirty="0"/>
                    </a:p>
                  </a:txBody>
                  <a:tcPr anchor="ctr"/>
                </a:tc>
                <a:tc>
                  <a:txBody>
                    <a:bodyPr/>
                    <a:lstStyle/>
                    <a:p>
                      <a:pPr algn="ctr"/>
                      <a:r>
                        <a:rPr lang="fr-FR" sz="1400" u="sng" dirty="0" smtClean="0"/>
                        <a:t>Faiblesses</a:t>
                      </a:r>
                      <a:endParaRPr lang="fr-FR" sz="1400" u="sng" dirty="0"/>
                    </a:p>
                  </a:txBody>
                  <a:tcPr anchor="ctr"/>
                </a:tc>
              </a:tr>
              <a:tr h="370840">
                <a:tc>
                  <a:txBody>
                    <a:bodyPr/>
                    <a:lstStyle/>
                    <a:p>
                      <a:pPr marL="285750" indent="-285750" algn="ctr">
                        <a:buFont typeface="Arial" charset="0"/>
                        <a:buChar char="•"/>
                      </a:pPr>
                      <a:r>
                        <a:rPr lang="fr-FR" sz="1400" dirty="0" smtClean="0"/>
                        <a:t>O</a:t>
                      </a:r>
                      <a:r>
                        <a:rPr lang="fr-FR" sz="1400" baseline="0" dirty="0" smtClean="0"/>
                        <a:t> : Observation</a:t>
                      </a:r>
                      <a:endParaRPr lang="fr-FR" sz="1400" dirty="0"/>
                    </a:p>
                  </a:txBody>
                  <a:tcPr anchor="ctr"/>
                </a:tc>
                <a:tc>
                  <a:txBody>
                    <a:bodyPr/>
                    <a:lstStyle/>
                    <a:p>
                      <a:pPr marL="285750" indent="-285750" algn="l">
                        <a:buFont typeface="Arial" charset="0"/>
                        <a:buChar char="•"/>
                      </a:pPr>
                      <a:r>
                        <a:rPr lang="fr-FR" sz="1400" b="1" dirty="0" smtClean="0"/>
                        <a:t>Double</a:t>
                      </a:r>
                      <a:r>
                        <a:rPr lang="fr-FR" sz="1400" b="1" baseline="0" dirty="0" smtClean="0"/>
                        <a:t> aveugle</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b="1" baseline="0" dirty="0" smtClean="0"/>
                        <a:t>Issue objectif / </a:t>
                      </a:r>
                      <a:r>
                        <a:rPr lang="fr-FR" sz="1400" b="1" baseline="0" dirty="0" err="1" smtClean="0"/>
                        <a:t>pré-établis</a:t>
                      </a:r>
                      <a:endParaRPr lang="fr-FR" sz="1400" b="1" baseline="0" dirty="0" smtClean="0"/>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baseline="0" dirty="0" smtClean="0"/>
                        <a:t>Standardisation des évaluateurs</a:t>
                      </a:r>
                    </a:p>
                    <a:p>
                      <a:pPr marL="285750" indent="-285750" algn="l">
                        <a:buFont typeface="Arial" charset="0"/>
                        <a:buChar char="•"/>
                      </a:pPr>
                      <a:r>
                        <a:rPr lang="fr-FR" sz="1400" baseline="0" dirty="0" smtClean="0"/>
                        <a:t>Suivi rigoureux </a:t>
                      </a:r>
                    </a:p>
                    <a:p>
                      <a:pPr marL="285750" indent="-285750" algn="ctr">
                        <a:buFont typeface="Arial" charset="0"/>
                        <a:buChar char="•"/>
                      </a:pPr>
                      <a:endParaRPr lang="fr-FR" sz="1400" dirty="0"/>
                    </a:p>
                  </a:txBody>
                  <a:tcPr anchor="ctr"/>
                </a:tc>
                <a:tc>
                  <a:txBody>
                    <a:bodyPr/>
                    <a:lstStyle/>
                    <a:p>
                      <a:pPr marL="285750" indent="-285750" algn="l">
                        <a:buFont typeface="Arial" charset="0"/>
                        <a:buChar char="•"/>
                      </a:pPr>
                      <a:endParaRPr lang="fr-FR" sz="1400" dirty="0" smtClean="0"/>
                    </a:p>
                  </a:txBody>
                  <a:tcPr anchor="ctr"/>
                </a:tc>
              </a:tr>
              <a:tr h="370840">
                <a:tc>
                  <a:txBody>
                    <a:bodyPr/>
                    <a:lstStyle/>
                    <a:p>
                      <a:pPr marL="285750" indent="-285750" algn="ctr">
                        <a:buFont typeface="Arial" charset="0"/>
                        <a:buChar char="•"/>
                      </a:pPr>
                      <a:r>
                        <a:rPr lang="fr-FR" sz="1400" dirty="0" smtClean="0"/>
                        <a:t>S</a:t>
                      </a:r>
                      <a:r>
                        <a:rPr lang="fr-FR" sz="1400" baseline="0" dirty="0" smtClean="0"/>
                        <a:t> : </a:t>
                      </a:r>
                      <a:r>
                        <a:rPr lang="fr-FR" sz="1400" dirty="0" smtClean="0"/>
                        <a:t>Sélection</a:t>
                      </a:r>
                      <a:endParaRPr lang="fr-FR" sz="1400" dirty="0"/>
                    </a:p>
                  </a:txBody>
                  <a:tcPr anchor="ctr"/>
                </a:tc>
                <a:tc>
                  <a:txBody>
                    <a:bodyPr/>
                    <a:lstStyle/>
                    <a:p>
                      <a:pPr marL="285750" indent="-285750" algn="l">
                        <a:buFont typeface="Arial" charset="0"/>
                        <a:buChar char="•"/>
                      </a:pPr>
                      <a:r>
                        <a:rPr lang="fr-FR" sz="1400" b="1" dirty="0" smtClean="0"/>
                        <a:t>Analyse</a:t>
                      </a:r>
                      <a:r>
                        <a:rPr lang="fr-FR" sz="1400" b="1" baseline="0" dirty="0" smtClean="0"/>
                        <a:t> par intention thérapeutique</a:t>
                      </a:r>
                    </a:p>
                    <a:p>
                      <a:pPr marL="285750" indent="-285750" algn="l">
                        <a:buFont typeface="Arial" charset="0"/>
                        <a:buChar char="•"/>
                      </a:pPr>
                      <a:r>
                        <a:rPr lang="fr-FR" sz="1400" b="1" baseline="0" dirty="0" smtClean="0"/>
                        <a:t>Analyse per-protocole</a:t>
                      </a:r>
                    </a:p>
                    <a:p>
                      <a:pPr marL="285750" indent="-285750" algn="l">
                        <a:buFont typeface="Arial" charset="0"/>
                        <a:buChar char="•"/>
                      </a:pPr>
                      <a:r>
                        <a:rPr lang="fr-FR" sz="1400" baseline="0" dirty="0" smtClean="0"/>
                        <a:t>Multicentrique</a:t>
                      </a:r>
                      <a:endParaRPr lang="fr-FR" sz="14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dirty="0" smtClean="0">
                          <a:solidFill>
                            <a:schemeClr val="tx1"/>
                          </a:solidFill>
                        </a:rPr>
                        <a:t>Pertes au suivi nombreuses (7% des participants)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fr-FR" sz="1400" dirty="0" smtClean="0">
                          <a:solidFill>
                            <a:schemeClr val="tx1"/>
                          </a:solidFill>
                        </a:rPr>
                        <a:t>Caractéristiques</a:t>
                      </a:r>
                      <a:r>
                        <a:rPr lang="fr-FR" sz="1400" baseline="0" dirty="0" smtClean="0">
                          <a:solidFill>
                            <a:schemeClr val="tx1"/>
                          </a:solidFill>
                        </a:rPr>
                        <a:t> des perdus de vue non-analysées</a:t>
                      </a:r>
                      <a:endParaRPr lang="fr-FR" sz="1400" dirty="0" smtClean="0">
                        <a:solidFill>
                          <a:schemeClr val="tx1"/>
                        </a:solidFill>
                      </a:endParaRPr>
                    </a:p>
                    <a:p>
                      <a:pPr marL="285750" indent="-285750" algn="ctr">
                        <a:buFont typeface="Arial" charset="0"/>
                        <a:buChar char="•"/>
                      </a:pPr>
                      <a:endParaRPr lang="fr-FR" sz="1400" dirty="0" smtClean="0"/>
                    </a:p>
                  </a:txBody>
                  <a:tcPr anchor="ctr"/>
                </a:tc>
              </a:tr>
              <a:tr h="370840">
                <a:tc>
                  <a:txBody>
                    <a:bodyPr/>
                    <a:lstStyle/>
                    <a:p>
                      <a:pPr marL="285750" indent="-285750" algn="ctr">
                        <a:buFont typeface="Arial" charset="0"/>
                        <a:buChar char="•"/>
                      </a:pPr>
                      <a:r>
                        <a:rPr lang="fr-FR" sz="1400" dirty="0" smtClean="0"/>
                        <a:t>P</a:t>
                      </a:r>
                      <a:r>
                        <a:rPr lang="fr-FR" sz="1400" baseline="0" dirty="0" smtClean="0"/>
                        <a:t> : Publication</a:t>
                      </a:r>
                      <a:endParaRPr lang="fr-FR" sz="1400" dirty="0"/>
                    </a:p>
                  </a:txBody>
                  <a:tcPr anchor="ctr"/>
                </a:tc>
                <a:tc>
                  <a:txBody>
                    <a:bodyPr/>
                    <a:lstStyle/>
                    <a:p>
                      <a:pPr marL="285750" indent="-285750" algn="l">
                        <a:buFont typeface="Arial" charset="0"/>
                        <a:buChar char="•"/>
                      </a:pPr>
                      <a:endParaRPr lang="fr-FR" sz="1400" dirty="0"/>
                    </a:p>
                  </a:txBody>
                  <a:tcPr anchor="ctr"/>
                </a:tc>
                <a:tc>
                  <a:txBody>
                    <a:bodyPr/>
                    <a:lstStyle/>
                    <a:p>
                      <a:pPr marL="285750" indent="-285750" algn="ctr">
                        <a:buFont typeface="Arial" charset="0"/>
                        <a:buChar char="•"/>
                      </a:pPr>
                      <a:r>
                        <a:rPr lang="fr-FR" sz="1400" b="1" dirty="0" smtClean="0"/>
                        <a:t>Étude</a:t>
                      </a:r>
                      <a:r>
                        <a:rPr lang="fr-FR" sz="1400" b="1" baseline="0" dirty="0" smtClean="0"/>
                        <a:t> </a:t>
                      </a:r>
                      <a:r>
                        <a:rPr lang="fr-FR" sz="1400" b="1" baseline="0" dirty="0" smtClean="0">
                          <a:solidFill>
                            <a:schemeClr val="tx1"/>
                          </a:solidFill>
                        </a:rPr>
                        <a:t>commanditée par </a:t>
                      </a:r>
                      <a:r>
                        <a:rPr lang="fr-FR" sz="1400" b="1" baseline="0" dirty="0" err="1" smtClean="0"/>
                        <a:t>Boerhinger</a:t>
                      </a:r>
                      <a:endParaRPr lang="fr-FR" sz="1400" b="1" baseline="0" dirty="0" smtClean="0"/>
                    </a:p>
                    <a:p>
                      <a:pPr marL="285750" indent="-285750" algn="ctr">
                        <a:buFont typeface="Arial" charset="0"/>
                        <a:buChar char="•"/>
                      </a:pPr>
                      <a:r>
                        <a:rPr lang="fr-FR" sz="1400" b="1" dirty="0" smtClean="0"/>
                        <a:t>2/5</a:t>
                      </a:r>
                      <a:r>
                        <a:rPr lang="fr-FR" sz="1400" b="1" baseline="0" dirty="0" smtClean="0"/>
                        <a:t> auteurs sont des employés de </a:t>
                      </a:r>
                      <a:r>
                        <a:rPr lang="fr-FR" sz="1400" b="1" baseline="0" dirty="0" err="1" smtClean="0"/>
                        <a:t>Boerhinger</a:t>
                      </a:r>
                      <a:endParaRPr lang="fr-FR" sz="1400" b="1" dirty="0" smtClean="0"/>
                    </a:p>
                  </a:txBody>
                  <a:tcPr anchor="ctr"/>
                </a:tc>
              </a:tr>
              <a:tr h="370840">
                <a:tc>
                  <a:txBody>
                    <a:bodyPr/>
                    <a:lstStyle/>
                    <a:p>
                      <a:pPr marL="285750" indent="-285750" algn="ctr">
                        <a:buFont typeface="Arial" charset="0"/>
                        <a:buChar char="•"/>
                      </a:pPr>
                      <a:r>
                        <a:rPr lang="fr-FR" sz="1400" dirty="0" smtClean="0"/>
                        <a:t>FC : Facteurs</a:t>
                      </a:r>
                      <a:r>
                        <a:rPr lang="fr-FR" sz="1400" baseline="0" dirty="0" smtClean="0"/>
                        <a:t> de Confusion</a:t>
                      </a:r>
                      <a:endParaRPr lang="fr-FR" sz="1400" dirty="0"/>
                    </a:p>
                  </a:txBody>
                  <a:tcPr anchor="ctr"/>
                </a:tc>
                <a:tc>
                  <a:txBody>
                    <a:bodyPr/>
                    <a:lstStyle/>
                    <a:p>
                      <a:pPr marL="285750" indent="-285750" algn="l">
                        <a:buFont typeface="Arial" charset="0"/>
                        <a:buChar char="•"/>
                      </a:pPr>
                      <a:r>
                        <a:rPr lang="fr-FR" sz="1400" dirty="0" smtClean="0"/>
                        <a:t>Étude randomisée</a:t>
                      </a:r>
                    </a:p>
                    <a:p>
                      <a:pPr marL="285750" indent="-285750" algn="l">
                        <a:buFont typeface="Arial" charset="0"/>
                        <a:buChar char="•"/>
                      </a:pPr>
                      <a:r>
                        <a:rPr lang="fr-FR" sz="1400" dirty="0" smtClean="0"/>
                        <a:t>Mention de</a:t>
                      </a:r>
                      <a:r>
                        <a:rPr lang="fr-FR" sz="1400" baseline="0" dirty="0" smtClean="0"/>
                        <a:t> groupes comparables</a:t>
                      </a:r>
                    </a:p>
                    <a:p>
                      <a:pPr marL="285750" indent="-285750" algn="l">
                        <a:buFont typeface="Arial" charset="0"/>
                        <a:buChar char="•"/>
                      </a:pPr>
                      <a:r>
                        <a:rPr lang="fr-FR" sz="1400" dirty="0" smtClean="0"/>
                        <a:t>Variables</a:t>
                      </a:r>
                      <a:r>
                        <a:rPr lang="fr-FR" sz="1400" baseline="0" dirty="0" smtClean="0"/>
                        <a:t> de bases identifiées et comparables</a:t>
                      </a:r>
                      <a:endParaRPr lang="fr-FR" sz="1400" dirty="0" smtClean="0"/>
                    </a:p>
                  </a:txBody>
                  <a:tcPr anchor="ctr"/>
                </a:tc>
                <a:tc>
                  <a:txBody>
                    <a:bodyPr/>
                    <a:lstStyle/>
                    <a:p>
                      <a:pPr marL="285750" indent="-285750" algn="l">
                        <a:buFont typeface="Arial" charset="0"/>
                        <a:buChar char="•"/>
                      </a:pPr>
                      <a:r>
                        <a:rPr lang="fr-FR" sz="1400" baseline="0" dirty="0" smtClean="0"/>
                        <a:t>Absence de </a:t>
                      </a:r>
                      <a:r>
                        <a:rPr lang="fr-FR" sz="1400" baseline="0" dirty="0" smtClean="0">
                          <a:solidFill>
                            <a:schemeClr val="tx1"/>
                          </a:solidFill>
                        </a:rPr>
                        <a:t>tableaux comparatifs </a:t>
                      </a:r>
                      <a:r>
                        <a:rPr lang="fr-FR" sz="1400" baseline="0" dirty="0" smtClean="0"/>
                        <a:t>(éléments démographiques)</a:t>
                      </a:r>
                    </a:p>
                  </a:txBody>
                  <a:tcPr anchor="ctr"/>
                </a:tc>
              </a:tr>
            </a:tbl>
          </a:graphicData>
        </a:graphic>
      </p:graphicFrame>
    </p:spTree>
    <p:extLst>
      <p:ext uri="{BB962C8B-B14F-4D97-AF65-F5344CB8AC3E}">
        <p14:creationId xmlns:p14="http://schemas.microsoft.com/office/powerpoint/2010/main" val="328213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Discussion</a:t>
            </a:r>
            <a:endParaRPr lang="fr-CA" dirty="0"/>
          </a:p>
        </p:txBody>
      </p:sp>
      <p:sp>
        <p:nvSpPr>
          <p:cNvPr id="3" name="Espace réservé du contenu 2"/>
          <p:cNvSpPr>
            <a:spLocks noGrp="1"/>
          </p:cNvSpPr>
          <p:nvPr>
            <p:ph idx="1"/>
          </p:nvPr>
        </p:nvSpPr>
        <p:spPr/>
        <p:txBody>
          <a:bodyPr/>
          <a:lstStyle/>
          <a:p>
            <a:r>
              <a:rPr lang="fr-CA" b="1" dirty="0" smtClean="0"/>
              <a:t>En bref</a:t>
            </a:r>
            <a:r>
              <a:rPr lang="mr-IN" b="1" dirty="0" smtClean="0"/>
              <a:t>…</a:t>
            </a:r>
            <a:endParaRPr lang="fr-CA" b="1" dirty="0" smtClean="0"/>
          </a:p>
          <a:p>
            <a:pPr lvl="1"/>
            <a:r>
              <a:rPr lang="fr-CA" dirty="0" smtClean="0"/>
              <a:t>Peu d’articles disponibles</a:t>
            </a:r>
          </a:p>
          <a:p>
            <a:pPr lvl="1"/>
            <a:r>
              <a:rPr lang="fr-CA" dirty="0"/>
              <a:t>A</a:t>
            </a:r>
            <a:r>
              <a:rPr lang="fr-CA" dirty="0" smtClean="0"/>
              <a:t>rticles financés par </a:t>
            </a:r>
            <a:r>
              <a:rPr lang="fr-CA" dirty="0" err="1" smtClean="0"/>
              <a:t>Boehringer</a:t>
            </a:r>
            <a:r>
              <a:rPr lang="fr-CA" dirty="0" smtClean="0"/>
              <a:t> </a:t>
            </a:r>
            <a:r>
              <a:rPr lang="fr-CA" dirty="0" err="1" smtClean="0"/>
              <a:t>Ingelheim</a:t>
            </a:r>
            <a:r>
              <a:rPr lang="fr-CA" dirty="0" smtClean="0"/>
              <a:t/>
            </a:r>
            <a:br>
              <a:rPr lang="fr-CA" dirty="0" smtClean="0"/>
            </a:br>
            <a:r>
              <a:rPr lang="fr-CA" dirty="0"/>
              <a:t>Peu de </a:t>
            </a:r>
            <a:r>
              <a:rPr lang="fr-CA" dirty="0" smtClean="0"/>
              <a:t>participants </a:t>
            </a:r>
            <a:r>
              <a:rPr lang="fr-CA" dirty="0"/>
              <a:t>dans certaines études (3/5)</a:t>
            </a:r>
          </a:p>
          <a:p>
            <a:pPr lvl="1"/>
            <a:endParaRPr lang="fr-CA" dirty="0" smtClean="0"/>
          </a:p>
          <a:p>
            <a:pPr lvl="1"/>
            <a:r>
              <a:rPr lang="fr-CA" dirty="0" smtClean="0"/>
              <a:t>2 articles de pauvre qualité, 1 intermédiaire, 2 adéquates</a:t>
            </a:r>
            <a:br>
              <a:rPr lang="fr-CA" dirty="0" smtClean="0"/>
            </a:br>
            <a:endParaRPr lang="fr-CA" dirty="0" smtClean="0"/>
          </a:p>
          <a:p>
            <a:pPr lvl="1"/>
            <a:r>
              <a:rPr lang="fr-CA" dirty="0" smtClean="0"/>
              <a:t>Rigueur dans la prise de mesures objectives </a:t>
            </a:r>
          </a:p>
          <a:p>
            <a:pPr lvl="1"/>
            <a:r>
              <a:rPr lang="fr-CA" dirty="0" smtClean="0"/>
              <a:t>Effort des auteurs à standardiser la prise de mesures</a:t>
            </a:r>
          </a:p>
          <a:p>
            <a:pPr lvl="1"/>
            <a:r>
              <a:rPr lang="fr-CA" dirty="0" smtClean="0"/>
              <a:t>Présence d’issues objectives et subjectives </a:t>
            </a:r>
            <a:endParaRPr lang="fr-CA" dirty="0"/>
          </a:p>
        </p:txBody>
      </p:sp>
    </p:spTree>
    <p:extLst>
      <p:ext uri="{BB962C8B-B14F-4D97-AF65-F5344CB8AC3E}">
        <p14:creationId xmlns:p14="http://schemas.microsoft.com/office/powerpoint/2010/main" val="2853709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Conclusion</a:t>
            </a:r>
            <a:endParaRPr lang="fr-CA" dirty="0"/>
          </a:p>
        </p:txBody>
      </p:sp>
      <p:sp>
        <p:nvSpPr>
          <p:cNvPr id="3" name="Espace réservé du contenu 2"/>
          <p:cNvSpPr>
            <a:spLocks noGrp="1"/>
          </p:cNvSpPr>
          <p:nvPr>
            <p:ph idx="1"/>
          </p:nvPr>
        </p:nvSpPr>
        <p:spPr/>
        <p:txBody>
          <a:bodyPr>
            <a:normAutofit lnSpcReduction="10000"/>
          </a:bodyPr>
          <a:lstStyle/>
          <a:p>
            <a:r>
              <a:rPr lang="fr-CA" u="sng" dirty="0" smtClean="0"/>
              <a:t>Aucune réponse définitive </a:t>
            </a:r>
            <a:r>
              <a:rPr lang="fr-CA" dirty="0" smtClean="0"/>
              <a:t>à la question clinique</a:t>
            </a:r>
            <a:r>
              <a:rPr lang="mr-IN" dirty="0" smtClean="0"/>
              <a:t>…</a:t>
            </a:r>
            <a:r>
              <a:rPr lang="fr-CA" dirty="0" smtClean="0"/>
              <a:t> mais suggère une réponse favorable</a:t>
            </a:r>
            <a:br>
              <a:rPr lang="fr-CA" dirty="0" smtClean="0"/>
            </a:br>
            <a:endParaRPr lang="fr-CA" dirty="0" smtClean="0"/>
          </a:p>
          <a:p>
            <a:r>
              <a:rPr lang="fr-FR" dirty="0" smtClean="0"/>
              <a:t>Avoir </a:t>
            </a:r>
            <a:r>
              <a:rPr lang="fr-FR" dirty="0"/>
              <a:t>une ouverture p/r aux </a:t>
            </a:r>
            <a:r>
              <a:rPr lang="fr-FR" dirty="0" smtClean="0"/>
              <a:t>traitements </a:t>
            </a:r>
            <a:r>
              <a:rPr lang="fr-FR" dirty="0"/>
              <a:t>non </a:t>
            </a:r>
            <a:r>
              <a:rPr lang="fr-FR" dirty="0" smtClean="0"/>
              <a:t>conventionnels</a:t>
            </a:r>
            <a:br>
              <a:rPr lang="fr-FR" dirty="0" smtClean="0"/>
            </a:br>
            <a:endParaRPr lang="fr-FR" dirty="0"/>
          </a:p>
          <a:p>
            <a:r>
              <a:rPr lang="fr-FR" dirty="0" smtClean="0"/>
              <a:t>Option thérapeutique intéressante </a:t>
            </a:r>
            <a:r>
              <a:rPr lang="fr-FR" dirty="0" smtClean="0">
                <a:sym typeface="Wingdings"/>
              </a:rPr>
              <a:t> nouvel arsenal thérapeutique?</a:t>
            </a:r>
            <a:r>
              <a:rPr lang="fr-FR" dirty="0" smtClean="0"/>
              <a:t/>
            </a:r>
            <a:br>
              <a:rPr lang="fr-FR" dirty="0" smtClean="0"/>
            </a:br>
            <a:endParaRPr lang="fr-FR" dirty="0"/>
          </a:p>
          <a:p>
            <a:r>
              <a:rPr lang="fr-FR" dirty="0" smtClean="0"/>
              <a:t>Nécessité d’études ultérieures </a:t>
            </a:r>
          </a:p>
          <a:p>
            <a:pPr lvl="1"/>
            <a:r>
              <a:rPr lang="fr-FR" dirty="0" smtClean="0"/>
              <a:t>+ grand nombre</a:t>
            </a:r>
            <a:r>
              <a:rPr lang="fr-FR" strike="sngStrike" dirty="0" smtClean="0"/>
              <a:t>s</a:t>
            </a:r>
            <a:r>
              <a:rPr lang="fr-FR" dirty="0" smtClean="0"/>
              <a:t> de participants</a:t>
            </a:r>
          </a:p>
          <a:p>
            <a:pPr lvl="1"/>
            <a:r>
              <a:rPr lang="fr-FR" dirty="0" smtClean="0"/>
              <a:t>Indépendant</a:t>
            </a:r>
          </a:p>
          <a:p>
            <a:pPr lvl="1"/>
            <a:r>
              <a:rPr lang="fr-FR" dirty="0" smtClean="0"/>
              <a:t>+ longue durée</a:t>
            </a:r>
          </a:p>
          <a:p>
            <a:pPr lvl="1"/>
            <a:r>
              <a:rPr lang="fr-FR" dirty="0" smtClean="0"/>
              <a:t>Pt diabétique? Pt avec maladie ulcéreuse? </a:t>
            </a:r>
            <a:endParaRPr lang="fr-FR" dirty="0"/>
          </a:p>
          <a:p>
            <a:endParaRPr lang="fr-CA" dirty="0" smtClean="0"/>
          </a:p>
        </p:txBody>
      </p:sp>
    </p:spTree>
    <p:extLst>
      <p:ext uri="{BB962C8B-B14F-4D97-AF65-F5344CB8AC3E}">
        <p14:creationId xmlns:p14="http://schemas.microsoft.com/office/powerpoint/2010/main" val="1214122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Références</a:t>
            </a:r>
            <a:endParaRPr lang="fr-CA" dirty="0"/>
          </a:p>
        </p:txBody>
      </p:sp>
      <p:sp>
        <p:nvSpPr>
          <p:cNvPr id="3" name="Espace réservé du contenu 2"/>
          <p:cNvSpPr>
            <a:spLocks noGrp="1"/>
          </p:cNvSpPr>
          <p:nvPr>
            <p:ph idx="1"/>
          </p:nvPr>
        </p:nvSpPr>
        <p:spPr>
          <a:xfrm>
            <a:off x="685800" y="2194560"/>
            <a:ext cx="10820400" cy="4450080"/>
          </a:xfrm>
        </p:spPr>
        <p:txBody>
          <a:bodyPr>
            <a:normAutofit fontScale="55000" lnSpcReduction="20000"/>
          </a:bodyPr>
          <a:lstStyle/>
          <a:p>
            <a:pPr>
              <a:lnSpc>
                <a:spcPct val="170000"/>
              </a:lnSpc>
            </a:pPr>
            <a:r>
              <a:rPr lang="fr-CA" dirty="0" err="1" smtClean="0"/>
              <a:t>Kalus</a:t>
            </a:r>
            <a:r>
              <a:rPr lang="fr-CA" dirty="0" smtClean="0"/>
              <a:t> U, </a:t>
            </a:r>
            <a:r>
              <a:rPr lang="fr-CA" dirty="0" err="1" smtClean="0"/>
              <a:t>Koscielny</a:t>
            </a:r>
            <a:r>
              <a:rPr lang="fr-CA" dirty="0" smtClean="0"/>
              <a:t> J, </a:t>
            </a:r>
            <a:r>
              <a:rPr lang="fr-CA" dirty="0" err="1" smtClean="0"/>
              <a:t>Grigorov</a:t>
            </a:r>
            <a:r>
              <a:rPr lang="fr-CA" dirty="0" smtClean="0"/>
              <a:t> A, Schaefer E, </a:t>
            </a:r>
            <a:r>
              <a:rPr lang="fr-CA" dirty="0" err="1" smtClean="0"/>
              <a:t>Peil</a:t>
            </a:r>
            <a:r>
              <a:rPr lang="fr-CA" dirty="0" smtClean="0"/>
              <a:t> H, </a:t>
            </a:r>
            <a:r>
              <a:rPr lang="fr-CA" dirty="0" err="1" smtClean="0"/>
              <a:t>Kiesewetter</a:t>
            </a:r>
            <a:r>
              <a:rPr lang="fr-CA" dirty="0" smtClean="0"/>
              <a:t> H. </a:t>
            </a:r>
            <a:r>
              <a:rPr lang="fr-CA" dirty="0"/>
              <a:t>(</a:t>
            </a:r>
            <a:r>
              <a:rPr lang="fr-CA" dirty="0" smtClean="0"/>
              <a:t>2004). </a:t>
            </a:r>
            <a:r>
              <a:rPr lang="fr-CA" dirty="0" err="1" smtClean="0"/>
              <a:t>Improvement</a:t>
            </a:r>
            <a:r>
              <a:rPr lang="fr-CA" dirty="0" smtClean="0"/>
              <a:t> of </a:t>
            </a:r>
            <a:r>
              <a:rPr lang="fr-CA" dirty="0" err="1" smtClean="0"/>
              <a:t>cutaneous</a:t>
            </a:r>
            <a:r>
              <a:rPr lang="fr-CA" dirty="0" smtClean="0"/>
              <a:t> microcirculation and </a:t>
            </a:r>
            <a:r>
              <a:rPr lang="fr-CA" dirty="0" err="1" smtClean="0"/>
              <a:t>oxygen</a:t>
            </a:r>
            <a:r>
              <a:rPr lang="fr-CA" dirty="0" smtClean="0"/>
              <a:t> </a:t>
            </a:r>
            <a:r>
              <a:rPr lang="fr-CA" dirty="0" err="1" smtClean="0"/>
              <a:t>supply</a:t>
            </a:r>
            <a:r>
              <a:rPr lang="fr-CA" dirty="0" smtClean="0"/>
              <a:t> in patients </a:t>
            </a:r>
            <a:r>
              <a:rPr lang="fr-CA" dirty="0" err="1" smtClean="0"/>
              <a:t>with</a:t>
            </a:r>
            <a:r>
              <a:rPr lang="fr-CA" dirty="0" smtClean="0"/>
              <a:t> </a:t>
            </a:r>
            <a:r>
              <a:rPr lang="fr-CA" dirty="0" err="1" smtClean="0"/>
              <a:t>chronic</a:t>
            </a:r>
            <a:r>
              <a:rPr lang="fr-CA" dirty="0" smtClean="0"/>
              <a:t> </a:t>
            </a:r>
            <a:r>
              <a:rPr lang="fr-CA" dirty="0" err="1" smtClean="0"/>
              <a:t>venous</a:t>
            </a:r>
            <a:r>
              <a:rPr lang="fr-CA" dirty="0" smtClean="0"/>
              <a:t> </a:t>
            </a:r>
            <a:r>
              <a:rPr lang="fr-CA" dirty="0" err="1" smtClean="0"/>
              <a:t>insufficiency</a:t>
            </a:r>
            <a:r>
              <a:rPr lang="fr-CA" dirty="0" smtClean="0"/>
              <a:t> by </a:t>
            </a:r>
            <a:r>
              <a:rPr lang="fr-CA" dirty="0" err="1" smtClean="0"/>
              <a:t>orally</a:t>
            </a:r>
            <a:r>
              <a:rPr lang="fr-CA" dirty="0" smtClean="0"/>
              <a:t> </a:t>
            </a:r>
            <a:r>
              <a:rPr lang="fr-CA" dirty="0" err="1" smtClean="0"/>
              <a:t>administered</a:t>
            </a:r>
            <a:r>
              <a:rPr lang="fr-CA" dirty="0" smtClean="0"/>
              <a:t> </a:t>
            </a:r>
            <a:r>
              <a:rPr lang="fr-CA" dirty="0" err="1" smtClean="0"/>
              <a:t>extract</a:t>
            </a:r>
            <a:r>
              <a:rPr lang="fr-CA" dirty="0" smtClean="0"/>
              <a:t> of </a:t>
            </a:r>
            <a:r>
              <a:rPr lang="fr-CA" dirty="0" err="1" smtClean="0"/>
              <a:t>red</a:t>
            </a:r>
            <a:r>
              <a:rPr lang="fr-CA" dirty="0" smtClean="0"/>
              <a:t> vine </a:t>
            </a:r>
            <a:r>
              <a:rPr lang="fr-CA" dirty="0" err="1" smtClean="0"/>
              <a:t>leaves</a:t>
            </a:r>
            <a:r>
              <a:rPr lang="fr-CA" dirty="0" smtClean="0"/>
              <a:t> AS 195. </a:t>
            </a:r>
            <a:r>
              <a:rPr lang="fr-CA" i="1" dirty="0" err="1" smtClean="0"/>
              <a:t>Drugs</a:t>
            </a:r>
            <a:r>
              <a:rPr lang="fr-CA" i="1" dirty="0" smtClean="0"/>
              <a:t> in R&amp;D</a:t>
            </a:r>
            <a:r>
              <a:rPr lang="fr-CA" dirty="0" smtClean="0"/>
              <a:t>, </a:t>
            </a:r>
            <a:r>
              <a:rPr lang="fr-CA" i="1" dirty="0" smtClean="0"/>
              <a:t>5</a:t>
            </a:r>
            <a:r>
              <a:rPr lang="fr-CA" dirty="0" smtClean="0"/>
              <a:t>(3), 63-71</a:t>
            </a:r>
          </a:p>
          <a:p>
            <a:pPr>
              <a:lnSpc>
                <a:spcPct val="170000"/>
              </a:lnSpc>
            </a:pPr>
            <a:r>
              <a:rPr lang="fr-CA" dirty="0" err="1" smtClean="0"/>
              <a:t>Kiesewetter</a:t>
            </a:r>
            <a:r>
              <a:rPr lang="fr-CA" dirty="0" smtClean="0"/>
              <a:t> H, </a:t>
            </a:r>
            <a:r>
              <a:rPr lang="fr-CA" dirty="0" err="1" smtClean="0"/>
              <a:t>Koscielny</a:t>
            </a:r>
            <a:r>
              <a:rPr lang="fr-CA" dirty="0" smtClean="0"/>
              <a:t> J, </a:t>
            </a:r>
            <a:r>
              <a:rPr lang="fr-CA" dirty="0" err="1" smtClean="0"/>
              <a:t>Kalus</a:t>
            </a:r>
            <a:r>
              <a:rPr lang="fr-CA" dirty="0"/>
              <a:t> </a:t>
            </a:r>
            <a:r>
              <a:rPr lang="fr-CA" dirty="0" smtClean="0"/>
              <a:t>U, Vix J-M, </a:t>
            </a:r>
            <a:r>
              <a:rPr lang="fr-CA" dirty="0" err="1" smtClean="0"/>
              <a:t>Peil</a:t>
            </a:r>
            <a:r>
              <a:rPr lang="fr-CA" dirty="0"/>
              <a:t> </a:t>
            </a:r>
            <a:r>
              <a:rPr lang="fr-CA" dirty="0" smtClean="0"/>
              <a:t>H, </a:t>
            </a:r>
            <a:r>
              <a:rPr lang="fr-CA" dirty="0" err="1" smtClean="0"/>
              <a:t>Petrini</a:t>
            </a:r>
            <a:r>
              <a:rPr lang="fr-CA" dirty="0" smtClean="0"/>
              <a:t> O. (2000). </a:t>
            </a:r>
            <a:r>
              <a:rPr lang="fr-CA" dirty="0" err="1" smtClean="0"/>
              <a:t>Efficacy</a:t>
            </a:r>
            <a:r>
              <a:rPr lang="fr-CA" dirty="0" smtClean="0"/>
              <a:t> of </a:t>
            </a:r>
            <a:r>
              <a:rPr lang="fr-CA" dirty="0" err="1" smtClean="0"/>
              <a:t>orally</a:t>
            </a:r>
            <a:r>
              <a:rPr lang="fr-CA" dirty="0" smtClean="0"/>
              <a:t> </a:t>
            </a:r>
            <a:r>
              <a:rPr lang="fr-CA" dirty="0" err="1" smtClean="0"/>
              <a:t>administered</a:t>
            </a:r>
            <a:r>
              <a:rPr lang="fr-CA" dirty="0" smtClean="0"/>
              <a:t> </a:t>
            </a:r>
            <a:r>
              <a:rPr lang="fr-CA" dirty="0" err="1" smtClean="0"/>
              <a:t>extract</a:t>
            </a:r>
            <a:r>
              <a:rPr lang="fr-CA" dirty="0" smtClean="0"/>
              <a:t> of </a:t>
            </a:r>
            <a:r>
              <a:rPr lang="fr-CA" dirty="0" err="1" smtClean="0"/>
              <a:t>red</a:t>
            </a:r>
            <a:r>
              <a:rPr lang="fr-CA" dirty="0" smtClean="0"/>
              <a:t> vine </a:t>
            </a:r>
            <a:r>
              <a:rPr lang="fr-CA" dirty="0" err="1" smtClean="0"/>
              <a:t>leaf</a:t>
            </a:r>
            <a:r>
              <a:rPr lang="fr-CA" dirty="0" smtClean="0"/>
              <a:t> AS 195 in </a:t>
            </a:r>
            <a:r>
              <a:rPr lang="fr-CA" dirty="0" err="1" smtClean="0"/>
              <a:t>chronic</a:t>
            </a:r>
            <a:r>
              <a:rPr lang="fr-CA" dirty="0" smtClean="0"/>
              <a:t> </a:t>
            </a:r>
            <a:r>
              <a:rPr lang="fr-CA" dirty="0" err="1" smtClean="0"/>
              <a:t>venous</a:t>
            </a:r>
            <a:r>
              <a:rPr lang="fr-CA" dirty="0" smtClean="0"/>
              <a:t> </a:t>
            </a:r>
            <a:r>
              <a:rPr lang="fr-CA" dirty="0" err="1" smtClean="0"/>
              <a:t>insufficiency</a:t>
            </a:r>
            <a:r>
              <a:rPr lang="fr-CA" dirty="0" smtClean="0"/>
              <a:t>. </a:t>
            </a:r>
            <a:r>
              <a:rPr lang="fr-CA" i="1" dirty="0" smtClean="0"/>
              <a:t>Drug </a:t>
            </a:r>
            <a:r>
              <a:rPr lang="fr-CA" i="1" dirty="0" err="1" smtClean="0"/>
              <a:t>Research</a:t>
            </a:r>
            <a:r>
              <a:rPr lang="fr-CA" i="1" dirty="0" smtClean="0"/>
              <a:t>, 50</a:t>
            </a:r>
            <a:r>
              <a:rPr lang="fr-CA" dirty="0" smtClean="0"/>
              <a:t>(1), 109-117</a:t>
            </a:r>
          </a:p>
          <a:p>
            <a:pPr>
              <a:lnSpc>
                <a:spcPct val="170000"/>
              </a:lnSpc>
            </a:pPr>
            <a:r>
              <a:rPr lang="fr-CA" dirty="0" smtClean="0"/>
              <a:t>Monsieur R, Van </a:t>
            </a:r>
            <a:r>
              <a:rPr lang="fr-CA" dirty="0" err="1" smtClean="0"/>
              <a:t>Snick</a:t>
            </a:r>
            <a:r>
              <a:rPr lang="fr-CA" dirty="0" smtClean="0"/>
              <a:t> G. (2006). </a:t>
            </a:r>
            <a:r>
              <a:rPr lang="fr-CA" dirty="0" err="1" smtClean="0"/>
              <a:t>Efficacy</a:t>
            </a:r>
            <a:r>
              <a:rPr lang="fr-CA" dirty="0" smtClean="0"/>
              <a:t> of the </a:t>
            </a:r>
            <a:r>
              <a:rPr lang="fr-CA" dirty="0" err="1" smtClean="0"/>
              <a:t>red</a:t>
            </a:r>
            <a:r>
              <a:rPr lang="fr-CA" dirty="0" smtClean="0"/>
              <a:t> vine </a:t>
            </a:r>
            <a:r>
              <a:rPr lang="fr-CA" dirty="0" err="1" smtClean="0"/>
              <a:t>leaf</a:t>
            </a:r>
            <a:r>
              <a:rPr lang="fr-CA" dirty="0" smtClean="0"/>
              <a:t> </a:t>
            </a:r>
            <a:r>
              <a:rPr lang="fr-CA" dirty="0" err="1" smtClean="0"/>
              <a:t>extract</a:t>
            </a:r>
            <a:r>
              <a:rPr lang="fr-CA" dirty="0" smtClean="0"/>
              <a:t> AF 195 in </a:t>
            </a:r>
            <a:r>
              <a:rPr lang="fr-CA" dirty="0" err="1" smtClean="0"/>
              <a:t>chronic</a:t>
            </a:r>
            <a:r>
              <a:rPr lang="fr-CA" dirty="0" smtClean="0"/>
              <a:t> </a:t>
            </a:r>
            <a:r>
              <a:rPr lang="fr-CA" dirty="0" err="1" smtClean="0"/>
              <a:t>venous</a:t>
            </a:r>
            <a:r>
              <a:rPr lang="fr-CA" dirty="0" smtClean="0"/>
              <a:t> </a:t>
            </a:r>
            <a:r>
              <a:rPr lang="fr-CA" dirty="0" err="1" smtClean="0"/>
              <a:t>insufficiency</a:t>
            </a:r>
            <a:r>
              <a:rPr lang="fr-CA" dirty="0" smtClean="0"/>
              <a:t>. </a:t>
            </a:r>
            <a:r>
              <a:rPr lang="fr-CA" i="1" dirty="0" smtClean="0"/>
              <a:t>Praxis, 95</a:t>
            </a:r>
            <a:r>
              <a:rPr lang="fr-CA" dirty="0" smtClean="0"/>
              <a:t>, 187-190</a:t>
            </a:r>
          </a:p>
          <a:p>
            <a:pPr>
              <a:lnSpc>
                <a:spcPct val="170000"/>
              </a:lnSpc>
            </a:pPr>
            <a:r>
              <a:rPr lang="fr-CA" dirty="0" err="1" smtClean="0"/>
              <a:t>Nees</a:t>
            </a:r>
            <a:r>
              <a:rPr lang="fr-CA" dirty="0" smtClean="0"/>
              <a:t> S, Weiss D, </a:t>
            </a:r>
            <a:r>
              <a:rPr lang="fr-CA" dirty="0" err="1" smtClean="0"/>
              <a:t>Klinke</a:t>
            </a:r>
            <a:r>
              <a:rPr lang="fr-CA" dirty="0" smtClean="0"/>
              <a:t> E, </a:t>
            </a:r>
            <a:r>
              <a:rPr lang="fr-CA" dirty="0" err="1" smtClean="0"/>
              <a:t>Rampp</a:t>
            </a:r>
            <a:r>
              <a:rPr lang="fr-CA" dirty="0" smtClean="0"/>
              <a:t> F, </a:t>
            </a:r>
            <a:r>
              <a:rPr lang="fr-CA" dirty="0" err="1" smtClean="0"/>
              <a:t>Heilmeier</a:t>
            </a:r>
            <a:r>
              <a:rPr lang="fr-CA" dirty="0" smtClean="0"/>
              <a:t> B. (2003). Protective </a:t>
            </a:r>
            <a:r>
              <a:rPr lang="fr-CA" dirty="0" err="1" smtClean="0"/>
              <a:t>effects</a:t>
            </a:r>
            <a:r>
              <a:rPr lang="fr-CA" dirty="0" smtClean="0"/>
              <a:t> of </a:t>
            </a:r>
            <a:r>
              <a:rPr lang="fr-CA" dirty="0" err="1" smtClean="0"/>
              <a:t>flavonoids</a:t>
            </a:r>
            <a:r>
              <a:rPr lang="fr-CA" dirty="0" smtClean="0"/>
              <a:t> </a:t>
            </a:r>
            <a:r>
              <a:rPr lang="fr-CA" dirty="0" err="1" smtClean="0"/>
              <a:t>contained</a:t>
            </a:r>
            <a:r>
              <a:rPr lang="fr-CA" dirty="0" smtClean="0"/>
              <a:t> in the </a:t>
            </a:r>
            <a:r>
              <a:rPr lang="fr-CA" dirty="0" err="1" smtClean="0"/>
              <a:t>red</a:t>
            </a:r>
            <a:r>
              <a:rPr lang="fr-CA" dirty="0" smtClean="0"/>
              <a:t> vine </a:t>
            </a:r>
            <a:r>
              <a:rPr lang="fr-CA" dirty="0" err="1" smtClean="0"/>
              <a:t>leaf</a:t>
            </a:r>
            <a:r>
              <a:rPr lang="fr-CA" dirty="0" smtClean="0"/>
              <a:t> on </a:t>
            </a:r>
            <a:r>
              <a:rPr lang="fr-CA" dirty="0" err="1" smtClean="0"/>
              <a:t>venular</a:t>
            </a:r>
            <a:r>
              <a:rPr lang="fr-CA" dirty="0" smtClean="0"/>
              <a:t> </a:t>
            </a:r>
            <a:r>
              <a:rPr lang="fr-CA" dirty="0" err="1" smtClean="0"/>
              <a:t>endothelium</a:t>
            </a:r>
            <a:r>
              <a:rPr lang="fr-CA" dirty="0" smtClean="0"/>
              <a:t> </a:t>
            </a:r>
            <a:r>
              <a:rPr lang="fr-CA" dirty="0" err="1" smtClean="0"/>
              <a:t>against</a:t>
            </a:r>
            <a:r>
              <a:rPr lang="fr-CA" dirty="0" smtClean="0"/>
              <a:t> the </a:t>
            </a:r>
            <a:r>
              <a:rPr lang="fr-CA" dirty="0" err="1" smtClean="0"/>
              <a:t>attack</a:t>
            </a:r>
            <a:r>
              <a:rPr lang="fr-CA" dirty="0" smtClean="0"/>
              <a:t> of </a:t>
            </a:r>
            <a:r>
              <a:rPr lang="fr-CA" dirty="0" err="1" smtClean="0"/>
              <a:t>activated</a:t>
            </a:r>
            <a:r>
              <a:rPr lang="fr-CA" dirty="0" smtClean="0"/>
              <a:t> </a:t>
            </a:r>
            <a:r>
              <a:rPr lang="fr-CA" dirty="0" err="1" smtClean="0"/>
              <a:t>blood</a:t>
            </a:r>
            <a:r>
              <a:rPr lang="fr-CA" dirty="0" smtClean="0"/>
              <a:t> components in vitro. </a:t>
            </a:r>
            <a:r>
              <a:rPr lang="fr-CA" i="1" dirty="0" smtClean="0"/>
              <a:t>Drug </a:t>
            </a:r>
            <a:r>
              <a:rPr lang="fr-CA" i="1" dirty="0" err="1" smtClean="0"/>
              <a:t>Research</a:t>
            </a:r>
            <a:r>
              <a:rPr lang="fr-CA" i="1" dirty="0" smtClean="0"/>
              <a:t>, 53</a:t>
            </a:r>
            <a:r>
              <a:rPr lang="fr-CA" dirty="0" smtClean="0"/>
              <a:t>(5), 330-341</a:t>
            </a:r>
          </a:p>
          <a:p>
            <a:pPr>
              <a:lnSpc>
                <a:spcPct val="170000"/>
              </a:lnSpc>
            </a:pPr>
            <a:r>
              <a:rPr lang="fr-CA" dirty="0" smtClean="0"/>
              <a:t>Rabe E, </a:t>
            </a:r>
            <a:r>
              <a:rPr lang="fr-CA" dirty="0" err="1" smtClean="0"/>
              <a:t>Stucker</a:t>
            </a:r>
            <a:r>
              <a:rPr lang="fr-CA" dirty="0" smtClean="0"/>
              <a:t> M, </a:t>
            </a:r>
            <a:r>
              <a:rPr lang="fr-CA" dirty="0" err="1" smtClean="0"/>
              <a:t>Esperester</a:t>
            </a:r>
            <a:r>
              <a:rPr lang="fr-CA" dirty="0" smtClean="0"/>
              <a:t> A, </a:t>
            </a:r>
            <a:r>
              <a:rPr lang="fr-CA" dirty="0" err="1" smtClean="0"/>
              <a:t>Schafer</a:t>
            </a:r>
            <a:r>
              <a:rPr lang="fr-CA" dirty="0" smtClean="0"/>
              <a:t> E. (2010). </a:t>
            </a:r>
            <a:r>
              <a:rPr lang="fr-CA" dirty="0" err="1" smtClean="0"/>
              <a:t>Efficacy</a:t>
            </a:r>
            <a:r>
              <a:rPr lang="fr-CA" dirty="0" smtClean="0"/>
              <a:t> and </a:t>
            </a:r>
            <a:r>
              <a:rPr lang="fr-CA" dirty="0" err="1" smtClean="0"/>
              <a:t>tolerability</a:t>
            </a:r>
            <a:r>
              <a:rPr lang="fr-CA" dirty="0" smtClean="0"/>
              <a:t> of a </a:t>
            </a:r>
            <a:r>
              <a:rPr lang="fr-CA" dirty="0" err="1" smtClean="0"/>
              <a:t>red</a:t>
            </a:r>
            <a:r>
              <a:rPr lang="fr-CA" dirty="0" smtClean="0"/>
              <a:t>-vine-</a:t>
            </a:r>
            <a:r>
              <a:rPr lang="fr-CA" dirty="0" err="1" smtClean="0"/>
              <a:t>leaf</a:t>
            </a:r>
            <a:r>
              <a:rPr lang="fr-CA" dirty="0" smtClean="0"/>
              <a:t> </a:t>
            </a:r>
            <a:r>
              <a:rPr lang="fr-CA" dirty="0" err="1" smtClean="0"/>
              <a:t>extract</a:t>
            </a:r>
            <a:r>
              <a:rPr lang="fr-CA" dirty="0" smtClean="0"/>
              <a:t> in patients </a:t>
            </a:r>
            <a:r>
              <a:rPr lang="fr-CA" dirty="0" err="1" smtClean="0"/>
              <a:t>suffering</a:t>
            </a:r>
            <a:r>
              <a:rPr lang="fr-CA" dirty="0" smtClean="0"/>
              <a:t> </a:t>
            </a:r>
            <a:r>
              <a:rPr lang="fr-CA" dirty="0" err="1" smtClean="0"/>
              <a:t>from</a:t>
            </a:r>
            <a:r>
              <a:rPr lang="fr-CA" dirty="0" smtClean="0"/>
              <a:t> </a:t>
            </a:r>
            <a:r>
              <a:rPr lang="fr-CA" dirty="0" err="1" smtClean="0"/>
              <a:t>chronic</a:t>
            </a:r>
            <a:r>
              <a:rPr lang="fr-CA" dirty="0" smtClean="0"/>
              <a:t> </a:t>
            </a:r>
            <a:r>
              <a:rPr lang="fr-CA" dirty="0" err="1" smtClean="0"/>
              <a:t>venous</a:t>
            </a:r>
            <a:r>
              <a:rPr lang="fr-CA" dirty="0" smtClean="0"/>
              <a:t> </a:t>
            </a:r>
            <a:r>
              <a:rPr lang="fr-CA" dirty="0" err="1" smtClean="0"/>
              <a:t>insufficiancy</a:t>
            </a:r>
            <a:r>
              <a:rPr lang="fr-CA" dirty="0" smtClean="0"/>
              <a:t>. </a:t>
            </a:r>
            <a:r>
              <a:rPr lang="fr-CA" i="1" dirty="0" err="1" smtClean="0"/>
              <a:t>European</a:t>
            </a:r>
            <a:r>
              <a:rPr lang="fr-CA" i="1" dirty="0" smtClean="0"/>
              <a:t> Journal of </a:t>
            </a:r>
            <a:r>
              <a:rPr lang="fr-CA" i="1" dirty="0" err="1" smtClean="0"/>
              <a:t>Vascular</a:t>
            </a:r>
            <a:r>
              <a:rPr lang="fr-CA" i="1" dirty="0" smtClean="0"/>
              <a:t> and </a:t>
            </a:r>
            <a:r>
              <a:rPr lang="fr-CA" i="1" dirty="0" err="1" smtClean="0"/>
              <a:t>Endovascular</a:t>
            </a:r>
            <a:r>
              <a:rPr lang="fr-CA" i="1" dirty="0" smtClean="0"/>
              <a:t> </a:t>
            </a:r>
            <a:r>
              <a:rPr lang="fr-CA" i="1" dirty="0" err="1" smtClean="0"/>
              <a:t>Surgery</a:t>
            </a:r>
            <a:r>
              <a:rPr lang="fr-CA" i="1" dirty="0" smtClean="0"/>
              <a:t>, 41</a:t>
            </a:r>
            <a:r>
              <a:rPr lang="fr-CA" dirty="0" smtClean="0"/>
              <a:t>, 540-547</a:t>
            </a:r>
          </a:p>
          <a:p>
            <a:pPr>
              <a:lnSpc>
                <a:spcPct val="170000"/>
              </a:lnSpc>
            </a:pPr>
            <a:r>
              <a:rPr lang="fr-CA" dirty="0" smtClean="0"/>
              <a:t>Schaefer E, </a:t>
            </a:r>
            <a:r>
              <a:rPr lang="fr-CA" dirty="0" err="1" smtClean="0"/>
              <a:t>Peil</a:t>
            </a:r>
            <a:r>
              <a:rPr lang="fr-CA" dirty="0" smtClean="0"/>
              <a:t> H, </a:t>
            </a:r>
            <a:r>
              <a:rPr lang="fr-CA" dirty="0" err="1" smtClean="0"/>
              <a:t>Ambrosetti</a:t>
            </a:r>
            <a:r>
              <a:rPr lang="fr-CA" dirty="0" smtClean="0"/>
              <a:t> L, </a:t>
            </a:r>
            <a:r>
              <a:rPr lang="fr-CA" dirty="0" err="1" smtClean="0"/>
              <a:t>Petrini</a:t>
            </a:r>
            <a:r>
              <a:rPr lang="fr-CA" dirty="0" smtClean="0"/>
              <a:t> O. (2003). </a:t>
            </a:r>
            <a:r>
              <a:rPr lang="fr-CA" dirty="0" err="1" smtClean="0"/>
              <a:t>Oedema</a:t>
            </a:r>
            <a:r>
              <a:rPr lang="fr-CA" dirty="0" smtClean="0"/>
              <a:t> protective </a:t>
            </a:r>
            <a:r>
              <a:rPr lang="fr-CA" dirty="0" err="1" smtClean="0"/>
              <a:t>properties</a:t>
            </a:r>
            <a:r>
              <a:rPr lang="fr-CA" dirty="0" smtClean="0"/>
              <a:t> of the </a:t>
            </a:r>
            <a:r>
              <a:rPr lang="fr-CA" dirty="0" err="1" smtClean="0"/>
              <a:t>red</a:t>
            </a:r>
            <a:r>
              <a:rPr lang="fr-CA" dirty="0" smtClean="0"/>
              <a:t> vine </a:t>
            </a:r>
            <a:r>
              <a:rPr lang="fr-CA" dirty="0" err="1" smtClean="0"/>
              <a:t>leaf</a:t>
            </a:r>
            <a:r>
              <a:rPr lang="fr-CA" dirty="0" smtClean="0"/>
              <a:t> </a:t>
            </a:r>
            <a:r>
              <a:rPr lang="fr-CA" dirty="0" err="1" smtClean="0"/>
              <a:t>extract</a:t>
            </a:r>
            <a:r>
              <a:rPr lang="fr-CA" dirty="0" smtClean="0"/>
              <a:t> in the </a:t>
            </a:r>
            <a:r>
              <a:rPr lang="fr-CA" dirty="0" err="1" smtClean="0"/>
              <a:t>treatement</a:t>
            </a:r>
            <a:r>
              <a:rPr lang="fr-CA" dirty="0" smtClean="0"/>
              <a:t> of </a:t>
            </a:r>
            <a:r>
              <a:rPr lang="fr-CA" dirty="0" err="1" smtClean="0"/>
              <a:t>chronic</a:t>
            </a:r>
            <a:r>
              <a:rPr lang="fr-CA" dirty="0" smtClean="0"/>
              <a:t> </a:t>
            </a:r>
            <a:r>
              <a:rPr lang="fr-CA" dirty="0" err="1" smtClean="0"/>
              <a:t>venous</a:t>
            </a:r>
            <a:r>
              <a:rPr lang="fr-CA" dirty="0" smtClean="0"/>
              <a:t> </a:t>
            </a:r>
            <a:r>
              <a:rPr lang="fr-CA" dirty="0" err="1" smtClean="0"/>
              <a:t>insuffiency</a:t>
            </a:r>
            <a:r>
              <a:rPr lang="fr-CA" dirty="0" smtClean="0"/>
              <a:t>. </a:t>
            </a:r>
            <a:r>
              <a:rPr lang="fr-CA" i="1" dirty="0" smtClean="0"/>
              <a:t>Drug </a:t>
            </a:r>
            <a:r>
              <a:rPr lang="fr-CA" i="1" dirty="0" err="1" smtClean="0"/>
              <a:t>Research</a:t>
            </a:r>
            <a:r>
              <a:rPr lang="fr-CA" i="1" dirty="0" smtClean="0"/>
              <a:t>, 53 </a:t>
            </a:r>
            <a:r>
              <a:rPr lang="fr-CA" dirty="0" smtClean="0"/>
              <a:t>(4), 243-246</a:t>
            </a:r>
            <a:endParaRPr lang="fr-CA" dirty="0"/>
          </a:p>
        </p:txBody>
      </p:sp>
    </p:spTree>
    <p:extLst>
      <p:ext uri="{BB962C8B-B14F-4D97-AF65-F5344CB8AC3E}">
        <p14:creationId xmlns:p14="http://schemas.microsoft.com/office/powerpoint/2010/main" val="212704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remerciements</a:t>
            </a:r>
            <a:endParaRPr lang="fr-CA" dirty="0"/>
          </a:p>
        </p:txBody>
      </p:sp>
      <p:sp>
        <p:nvSpPr>
          <p:cNvPr id="3" name="Espace réservé du contenu 2"/>
          <p:cNvSpPr>
            <a:spLocks noGrp="1"/>
          </p:cNvSpPr>
          <p:nvPr>
            <p:ph idx="1"/>
          </p:nvPr>
        </p:nvSpPr>
        <p:spPr/>
        <p:txBody>
          <a:bodyPr/>
          <a:lstStyle/>
          <a:p>
            <a:pPr>
              <a:lnSpc>
                <a:spcPct val="200000"/>
              </a:lnSpc>
            </a:pPr>
            <a:r>
              <a:rPr lang="fr-CA" dirty="0" smtClean="0"/>
              <a:t>Annie Boutin </a:t>
            </a:r>
            <a:r>
              <a:rPr lang="mr-IN" dirty="0" smtClean="0"/>
              <a:t>–</a:t>
            </a:r>
            <a:r>
              <a:rPr lang="fr-CA" dirty="0" smtClean="0"/>
              <a:t> Bibliothécaire HCM</a:t>
            </a:r>
          </a:p>
          <a:p>
            <a:pPr>
              <a:lnSpc>
                <a:spcPct val="200000"/>
              </a:lnSpc>
            </a:pPr>
            <a:r>
              <a:rPr lang="fr-CA" dirty="0" smtClean="0"/>
              <a:t>Dr Alain Renaud </a:t>
            </a:r>
            <a:r>
              <a:rPr lang="mr-IN" dirty="0" smtClean="0"/>
              <a:t>–</a:t>
            </a:r>
            <a:r>
              <a:rPr lang="fr-CA" dirty="0" smtClean="0"/>
              <a:t> Superviseur</a:t>
            </a:r>
          </a:p>
          <a:p>
            <a:pPr>
              <a:lnSpc>
                <a:spcPct val="200000"/>
              </a:lnSpc>
            </a:pPr>
            <a:r>
              <a:rPr lang="fr-CA" dirty="0" smtClean="0"/>
              <a:t>Université de Montréal</a:t>
            </a:r>
            <a:endParaRPr lang="fr-CA" dirty="0"/>
          </a:p>
        </p:txBody>
      </p:sp>
    </p:spTree>
    <p:extLst>
      <p:ext uri="{BB962C8B-B14F-4D97-AF65-F5344CB8AC3E}">
        <p14:creationId xmlns:p14="http://schemas.microsoft.com/office/powerpoint/2010/main" val="19005567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tistax-canada-30-sec-tv-commercial-frenc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85733" y="1214698"/>
            <a:ext cx="8978157" cy="5049840"/>
          </a:xfrm>
        </p:spPr>
      </p:pic>
    </p:spTree>
    <p:extLst>
      <p:ext uri="{BB962C8B-B14F-4D97-AF65-F5344CB8AC3E}">
        <p14:creationId xmlns:p14="http://schemas.microsoft.com/office/powerpoint/2010/main" val="1876840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Question Clinique</a:t>
            </a:r>
            <a:endParaRPr lang="fr-FR"/>
          </a:p>
        </p:txBody>
      </p:sp>
      <p:sp>
        <p:nvSpPr>
          <p:cNvPr id="3" name="Espace réservé du contenu 2"/>
          <p:cNvSpPr>
            <a:spLocks noGrp="1"/>
          </p:cNvSpPr>
          <p:nvPr>
            <p:ph idx="1"/>
          </p:nvPr>
        </p:nvSpPr>
        <p:spPr>
          <a:xfrm>
            <a:off x="685800" y="3137836"/>
            <a:ext cx="10820400" cy="3080849"/>
          </a:xfrm>
        </p:spPr>
        <p:txBody>
          <a:bodyPr>
            <a:normAutofit/>
          </a:bodyPr>
          <a:lstStyle/>
          <a:p>
            <a:r>
              <a:rPr lang="fr-FR" sz="3200" dirty="0" smtClean="0"/>
              <a:t>L’extrait de vigne rouge est-il un traitement efficace chez les patients atteints d’insuffisance veineuse chronique?</a:t>
            </a:r>
            <a:endParaRPr lang="fr-FR" sz="3200" dirty="0"/>
          </a:p>
        </p:txBody>
      </p:sp>
    </p:spTree>
    <p:extLst>
      <p:ext uri="{BB962C8B-B14F-4D97-AF65-F5344CB8AC3E}">
        <p14:creationId xmlns:p14="http://schemas.microsoft.com/office/powerpoint/2010/main" val="752986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5400" dirty="0" smtClean="0"/>
              <a:t>PICO</a:t>
            </a:r>
            <a:endParaRPr lang="fr-FR" sz="54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528197596"/>
              </p:ext>
            </p:extLst>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9515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t>Introduction</a:t>
            </a:r>
            <a:endParaRPr lang="fr-FR" sz="3600" dirty="0"/>
          </a:p>
        </p:txBody>
      </p:sp>
      <p:sp>
        <p:nvSpPr>
          <p:cNvPr id="3" name="Espace réservé du contenu 2"/>
          <p:cNvSpPr>
            <a:spLocks noGrp="1"/>
          </p:cNvSpPr>
          <p:nvPr>
            <p:ph idx="1"/>
          </p:nvPr>
        </p:nvSpPr>
        <p:spPr>
          <a:xfrm>
            <a:off x="984738" y="2590801"/>
            <a:ext cx="5709139" cy="3048000"/>
          </a:xfrm>
        </p:spPr>
        <p:txBody>
          <a:bodyPr/>
          <a:lstStyle/>
          <a:p>
            <a:r>
              <a:rPr lang="fr-FR" dirty="0" smtClean="0"/>
              <a:t>Insuffisance Veineuse Chronique</a:t>
            </a:r>
          </a:p>
          <a:p>
            <a:pPr lvl="1"/>
            <a:r>
              <a:rPr lang="fr-FR" dirty="0" smtClean="0"/>
              <a:t>Prévalence de 17% dans la population adulte</a:t>
            </a:r>
          </a:p>
          <a:p>
            <a:pPr lvl="1"/>
            <a:r>
              <a:rPr lang="fr-FR" dirty="0" smtClean="0"/>
              <a:t>Dysfonction valvulaire</a:t>
            </a:r>
          </a:p>
        </p:txBody>
      </p:sp>
      <p:pic>
        <p:nvPicPr>
          <p:cNvPr id="2050" name="Picture 2" descr="ésultats de recherche d'images pour « varicose vein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2590800"/>
            <a:ext cx="3810000" cy="3048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02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a:t>
            </a:r>
            <a:endParaRPr lang="fr-FR" dirty="0"/>
          </a:p>
        </p:txBody>
      </p:sp>
      <p:sp>
        <p:nvSpPr>
          <p:cNvPr id="3" name="Espace réservé du contenu 2"/>
          <p:cNvSpPr>
            <a:spLocks noGrp="1"/>
          </p:cNvSpPr>
          <p:nvPr>
            <p:ph idx="1"/>
          </p:nvPr>
        </p:nvSpPr>
        <p:spPr/>
        <p:txBody>
          <a:bodyPr/>
          <a:lstStyle/>
          <a:p>
            <a:endParaRPr lang="fr-FR" dirty="0" smtClean="0"/>
          </a:p>
          <a:p>
            <a:r>
              <a:rPr lang="fr-FR" sz="2400" dirty="0" smtClean="0"/>
              <a:t>Bas compressifs</a:t>
            </a:r>
          </a:p>
          <a:p>
            <a:pPr lvl="1"/>
            <a:r>
              <a:rPr lang="fr-FR" sz="2400" dirty="0" smtClean="0"/>
              <a:t>60-70% des patients « non-</a:t>
            </a:r>
            <a:r>
              <a:rPr lang="fr-FR" sz="2400" dirty="0" err="1" smtClean="0"/>
              <a:t>compliants</a:t>
            </a:r>
            <a:r>
              <a:rPr lang="fr-FR" sz="2400" dirty="0" smtClean="0"/>
              <a:t> »</a:t>
            </a:r>
          </a:p>
          <a:p>
            <a:pPr lvl="2"/>
            <a:r>
              <a:rPr lang="fr-FR" sz="2000" dirty="0" smtClean="0"/>
              <a:t>Difficulté à mettre</a:t>
            </a:r>
          </a:p>
          <a:p>
            <a:pPr lvl="2"/>
            <a:r>
              <a:rPr lang="fr-FR" sz="2000" dirty="0" smtClean="0"/>
              <a:t>Inconfort associé (prurit, rash, sensation de </a:t>
            </a:r>
            <a:br>
              <a:rPr lang="fr-FR" sz="2000" dirty="0" smtClean="0"/>
            </a:br>
            <a:r>
              <a:rPr lang="fr-FR" sz="2000" dirty="0" smtClean="0"/>
              <a:t>compression)</a:t>
            </a:r>
          </a:p>
          <a:p>
            <a:pPr lvl="1"/>
            <a:r>
              <a:rPr lang="fr-FR" sz="2400" dirty="0" smtClean="0"/>
              <a:t>C.I. (ex: index T-B, pouls)</a:t>
            </a:r>
          </a:p>
          <a:p>
            <a:pPr lvl="1"/>
            <a:r>
              <a:rPr lang="fr-FR" sz="2400" dirty="0" smtClean="0"/>
              <a:t>Coût</a:t>
            </a:r>
          </a:p>
          <a:p>
            <a:pPr lvl="1"/>
            <a:endParaRPr lang="fr-FR" dirty="0"/>
          </a:p>
        </p:txBody>
      </p:sp>
      <p:pic>
        <p:nvPicPr>
          <p:cNvPr id="1026" name="Picture 2" descr="ésultats de recherche d'images pour « bas suppo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75" y="2475360"/>
            <a:ext cx="3743325" cy="374332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164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in-Vitro</a:t>
            </a:r>
            <a:endParaRPr lang="fr-FR" dirty="0"/>
          </a:p>
        </p:txBody>
      </p:sp>
      <p:sp>
        <p:nvSpPr>
          <p:cNvPr id="3" name="Espace réservé du contenu 2"/>
          <p:cNvSpPr>
            <a:spLocks noGrp="1"/>
          </p:cNvSpPr>
          <p:nvPr>
            <p:ph idx="1"/>
          </p:nvPr>
        </p:nvSpPr>
        <p:spPr>
          <a:xfrm>
            <a:off x="685800" y="2720340"/>
            <a:ext cx="10820400" cy="3498345"/>
          </a:xfrm>
        </p:spPr>
        <p:txBody>
          <a:bodyPr/>
          <a:lstStyle/>
          <a:p>
            <a:r>
              <a:rPr lang="fr-FR" dirty="0" err="1" smtClean="0"/>
              <a:t>Nees</a:t>
            </a:r>
            <a:r>
              <a:rPr lang="fr-FR" dirty="0" smtClean="0"/>
              <a:t> &amp; al. Protective </a:t>
            </a:r>
            <a:r>
              <a:rPr lang="fr-FR" dirty="0" err="1" smtClean="0"/>
              <a:t>Effect</a:t>
            </a:r>
            <a:r>
              <a:rPr lang="fr-FR" dirty="0" smtClean="0"/>
              <a:t> of </a:t>
            </a:r>
            <a:r>
              <a:rPr lang="fr-FR" dirty="0" err="1" smtClean="0"/>
              <a:t>Fla</a:t>
            </a:r>
            <a:r>
              <a:rPr lang="fr-FR" strike="sngStrike" dirty="0" err="1" smtClean="0"/>
              <a:t>v</a:t>
            </a:r>
            <a:r>
              <a:rPr lang="fr-FR" dirty="0" err="1" smtClean="0"/>
              <a:t>vonoids</a:t>
            </a:r>
            <a:r>
              <a:rPr lang="fr-FR" dirty="0" smtClean="0"/>
              <a:t> </a:t>
            </a:r>
            <a:r>
              <a:rPr lang="fr-FR" dirty="0" err="1" smtClean="0"/>
              <a:t>Contained</a:t>
            </a:r>
            <a:r>
              <a:rPr lang="fr-FR" dirty="0" smtClean="0"/>
              <a:t> in the </a:t>
            </a:r>
            <a:r>
              <a:rPr lang="fr-FR" dirty="0" err="1" smtClean="0"/>
              <a:t>Red</a:t>
            </a:r>
            <a:r>
              <a:rPr lang="fr-FR" dirty="0" smtClean="0"/>
              <a:t> Vine </a:t>
            </a:r>
            <a:r>
              <a:rPr lang="fr-FR" dirty="0" err="1" smtClean="0"/>
              <a:t>Leaf</a:t>
            </a:r>
            <a:r>
              <a:rPr lang="fr-FR" dirty="0" smtClean="0"/>
              <a:t> on </a:t>
            </a:r>
            <a:r>
              <a:rPr lang="fr-FR" dirty="0" err="1" smtClean="0"/>
              <a:t>Venular</a:t>
            </a:r>
            <a:r>
              <a:rPr lang="fr-FR" dirty="0" smtClean="0"/>
              <a:t> </a:t>
            </a:r>
            <a:r>
              <a:rPr lang="fr-FR" dirty="0" err="1" smtClean="0"/>
              <a:t>Endothelium</a:t>
            </a:r>
            <a:r>
              <a:rPr lang="fr-FR" dirty="0" smtClean="0"/>
              <a:t> </a:t>
            </a:r>
            <a:r>
              <a:rPr lang="fr-FR" dirty="0" err="1" smtClean="0"/>
              <a:t>against</a:t>
            </a:r>
            <a:r>
              <a:rPr lang="fr-FR" dirty="0" smtClean="0"/>
              <a:t> the Attack of </a:t>
            </a:r>
            <a:r>
              <a:rPr lang="fr-FR" dirty="0" err="1" smtClean="0"/>
              <a:t>Activated</a:t>
            </a:r>
            <a:r>
              <a:rPr lang="fr-FR" dirty="0" smtClean="0"/>
              <a:t> Blood Components in Vitro </a:t>
            </a:r>
            <a:r>
              <a:rPr lang="mr-IN" dirty="0" smtClean="0"/>
              <a:t>–</a:t>
            </a:r>
            <a:r>
              <a:rPr lang="fr-FR" dirty="0" smtClean="0"/>
              <a:t> 2003</a:t>
            </a:r>
          </a:p>
          <a:p>
            <a:pPr lvl="1"/>
            <a:r>
              <a:rPr lang="fr-FR" dirty="0" smtClean="0"/>
              <a:t>Agent actif </a:t>
            </a:r>
            <a:r>
              <a:rPr lang="fr-FR" dirty="0" smtClean="0">
                <a:sym typeface="Wingdings"/>
              </a:rPr>
              <a:t> Plusieurs Flavonoïdes</a:t>
            </a:r>
          </a:p>
          <a:p>
            <a:pPr lvl="2"/>
            <a:r>
              <a:rPr lang="fr-FR" dirty="0" smtClean="0">
                <a:sym typeface="Wingdings"/>
              </a:rPr>
              <a:t>Propriétés anti-oxydantes et anti-inflammatoires</a:t>
            </a:r>
            <a:endParaRPr lang="fr-FR" dirty="0" smtClean="0"/>
          </a:p>
          <a:p>
            <a:pPr lvl="1"/>
            <a:r>
              <a:rPr lang="fr-FR" dirty="0" smtClean="0"/>
              <a:t>AS 195 maintient l’intégrité cellulaire (cellules endothéliales veineuses) et favorise la réparation des cellules endommagées</a:t>
            </a:r>
          </a:p>
          <a:p>
            <a:pPr lvl="2"/>
            <a:r>
              <a:rPr lang="fr-FR" dirty="0" smtClean="0"/>
              <a:t>   de la perméabilité capillaire</a:t>
            </a:r>
          </a:p>
          <a:p>
            <a:pPr lvl="2"/>
            <a:endParaRPr lang="fr-FR" dirty="0"/>
          </a:p>
        </p:txBody>
      </p:sp>
      <p:cxnSp>
        <p:nvCxnSpPr>
          <p:cNvPr id="5" name="Connecteur droit avec flèche 4"/>
          <p:cNvCxnSpPr/>
          <p:nvPr/>
        </p:nvCxnSpPr>
        <p:spPr>
          <a:xfrm>
            <a:off x="1950720" y="4991100"/>
            <a:ext cx="0" cy="251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8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produit</a:t>
            </a:r>
            <a:endParaRPr lang="fr-FR" dirty="0"/>
          </a:p>
        </p:txBody>
      </p:sp>
      <p:sp>
        <p:nvSpPr>
          <p:cNvPr id="3" name="Espace réservé du contenu 2"/>
          <p:cNvSpPr>
            <a:spLocks noGrp="1"/>
          </p:cNvSpPr>
          <p:nvPr>
            <p:ph idx="1"/>
          </p:nvPr>
        </p:nvSpPr>
        <p:spPr>
          <a:xfrm>
            <a:off x="685800" y="2194560"/>
            <a:ext cx="5503985" cy="4024125"/>
          </a:xfrm>
        </p:spPr>
        <p:txBody>
          <a:bodyPr/>
          <a:lstStyle/>
          <a:p>
            <a:r>
              <a:rPr lang="fr-FR" dirty="0" smtClean="0"/>
              <a:t>Agent actif: vigne rouge</a:t>
            </a:r>
            <a:br>
              <a:rPr lang="fr-FR" dirty="0" smtClean="0"/>
            </a:br>
            <a:endParaRPr lang="fr-FR" dirty="0" smtClean="0"/>
          </a:p>
          <a:p>
            <a:r>
              <a:rPr lang="fr-FR" dirty="0"/>
              <a:t>Produit par: </a:t>
            </a:r>
            <a:r>
              <a:rPr lang="fr-FR" dirty="0" err="1"/>
              <a:t>Boehringer</a:t>
            </a:r>
            <a:r>
              <a:rPr lang="fr-FR" dirty="0"/>
              <a:t> </a:t>
            </a:r>
            <a:r>
              <a:rPr lang="fr-FR" dirty="0" err="1" smtClean="0"/>
              <a:t>Ingelheim</a:t>
            </a:r>
            <a:endParaRPr lang="fr-FR" dirty="0" smtClean="0"/>
          </a:p>
          <a:p>
            <a:pPr lvl="1"/>
            <a:r>
              <a:rPr lang="fr-FR" dirty="0" err="1" smtClean="0"/>
              <a:t>Atrovent</a:t>
            </a:r>
            <a:endParaRPr lang="fr-FR" dirty="0" smtClean="0"/>
          </a:p>
          <a:p>
            <a:pPr lvl="1"/>
            <a:r>
              <a:rPr lang="fr-FR" dirty="0" err="1" smtClean="0"/>
              <a:t>Spiriva</a:t>
            </a:r>
            <a:endParaRPr lang="fr-FR" dirty="0" smtClean="0"/>
          </a:p>
          <a:p>
            <a:pPr lvl="1"/>
            <a:r>
              <a:rPr lang="fr-FR" dirty="0" err="1" smtClean="0"/>
              <a:t>Jardiance</a:t>
            </a:r>
            <a:endParaRPr lang="fr-FR" dirty="0" smtClean="0"/>
          </a:p>
          <a:p>
            <a:pPr lvl="1"/>
            <a:r>
              <a:rPr lang="fr-FR" dirty="0" err="1" smtClean="0"/>
              <a:t>Flomax</a:t>
            </a:r>
            <a:endParaRPr lang="fr-FR" dirty="0" smtClean="0"/>
          </a:p>
          <a:p>
            <a:pPr lvl="1"/>
            <a:r>
              <a:rPr lang="fr-FR" dirty="0" err="1" smtClean="0"/>
              <a:t>Micardis</a:t>
            </a:r>
            <a:endParaRPr lang="fr-FR" dirty="0" smtClean="0"/>
          </a:p>
          <a:p>
            <a:pPr lvl="1"/>
            <a:r>
              <a:rPr lang="fr-FR" dirty="0" err="1" smtClean="0"/>
              <a:t>Pradaxa</a:t>
            </a:r>
            <a:r>
              <a:rPr lang="fr-FR" dirty="0" smtClean="0"/>
              <a:t> / </a:t>
            </a:r>
            <a:r>
              <a:rPr lang="fr-FR" dirty="0" err="1" smtClean="0"/>
              <a:t>Praxbind</a:t>
            </a:r>
            <a:r>
              <a:rPr lang="fr-FR" dirty="0" smtClean="0"/>
              <a:t> </a:t>
            </a:r>
          </a:p>
        </p:txBody>
      </p:sp>
      <p:pic>
        <p:nvPicPr>
          <p:cNvPr id="1026" name="Picture 2" descr="ésultats de recherche d'images pour « antistax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784697"/>
            <a:ext cx="3449189" cy="2710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35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raînée de condensation">
  <a:themeElements>
    <a:clrScheme name="Traînée de condensation">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Traînée de condensatio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înée de condensatio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7564</TotalTime>
  <Words>5395</Words>
  <Application>Microsoft Office PowerPoint</Application>
  <PresentationFormat>Grand écran</PresentationFormat>
  <Paragraphs>725</Paragraphs>
  <Slides>25</Slides>
  <Notes>25</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Calibri</vt:lpstr>
      <vt:lpstr>Century Gothic</vt:lpstr>
      <vt:lpstr>Mangal</vt:lpstr>
      <vt:lpstr>Wingdings</vt:lpstr>
      <vt:lpstr>Traînée de condensation</vt:lpstr>
      <vt:lpstr>Docteur,  un produit miracle à la télé,  de mes bas support je suis libéré?</vt:lpstr>
      <vt:lpstr>Nos patients…</vt:lpstr>
      <vt:lpstr>Présentation PowerPoint</vt:lpstr>
      <vt:lpstr>Question Clinique</vt:lpstr>
      <vt:lpstr>PICO</vt:lpstr>
      <vt:lpstr>Introduction</vt:lpstr>
      <vt:lpstr>Introduction</vt:lpstr>
      <vt:lpstr>in-Vitro</vt:lpstr>
      <vt:lpstr>Le produit</vt:lpstr>
      <vt:lpstr>Méthodologie</vt:lpstr>
      <vt:lpstr>Présentation PowerPoint</vt:lpstr>
      <vt:lpstr>Présentation PowerPoint</vt:lpstr>
      <vt:lpstr>Efficacy of orally administered extract of red vine leaf in chronic venous insufficiency</vt:lpstr>
      <vt:lpstr>Présentation PowerPoint</vt:lpstr>
      <vt:lpstr>Oedema Protective Properties of the Red vine leaf extract As 195 in the treatment of chronic venous Insufficiency</vt:lpstr>
      <vt:lpstr>Présentation PowerPoint</vt:lpstr>
      <vt:lpstr>Improvement of cutaneous microcirculation and oxygen supply in patients with CVI by orally administered extract of red vine leaves</vt:lpstr>
      <vt:lpstr>Présentation PowerPoint</vt:lpstr>
      <vt:lpstr>Efficacy of the red vine leaf extract in chronic venous insuffisiency</vt:lpstr>
      <vt:lpstr>Présentation PowerPoint</vt:lpstr>
      <vt:lpstr>Efficacy and tolerability of a red-leaf extract in patients suffering From chronic venous insufficiency</vt:lpstr>
      <vt:lpstr>Discussion</vt:lpstr>
      <vt:lpstr>Conclusion</vt:lpstr>
      <vt:lpstr>Références</vt:lpstr>
      <vt:lpstr>remerciements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Duchaine Mathieu</dc:creator>
  <cp:lastModifiedBy>Dagenais Danielle</cp:lastModifiedBy>
  <cp:revision>327</cp:revision>
  <cp:lastPrinted>2017-05-13T19:34:13Z</cp:lastPrinted>
  <dcterms:created xsi:type="dcterms:W3CDTF">2017-03-18T16:52:49Z</dcterms:created>
  <dcterms:modified xsi:type="dcterms:W3CDTF">2017-05-28T17:48:55Z</dcterms:modified>
</cp:coreProperties>
</file>