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 id="2147483780" r:id="rId2"/>
  </p:sldMasterIdLst>
  <p:notesMasterIdLst>
    <p:notesMasterId r:id="rId21"/>
  </p:notesMasterIdLst>
  <p:sldIdLst>
    <p:sldId id="256" r:id="rId3"/>
    <p:sldId id="257" r:id="rId4"/>
    <p:sldId id="282" r:id="rId5"/>
    <p:sldId id="258" r:id="rId6"/>
    <p:sldId id="259" r:id="rId7"/>
    <p:sldId id="260" r:id="rId8"/>
    <p:sldId id="273" r:id="rId9"/>
    <p:sldId id="271" r:id="rId10"/>
    <p:sldId id="261" r:id="rId11"/>
    <p:sldId id="294" r:id="rId12"/>
    <p:sldId id="274" r:id="rId13"/>
    <p:sldId id="295" r:id="rId14"/>
    <p:sldId id="281" r:id="rId15"/>
    <p:sldId id="293" r:id="rId16"/>
    <p:sldId id="263" r:id="rId17"/>
    <p:sldId id="265" r:id="rId18"/>
    <p:sldId id="264" r:id="rId19"/>
    <p:sldId id="29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993" autoAdjust="0"/>
  </p:normalViewPr>
  <p:slideViewPr>
    <p:cSldViewPr>
      <p:cViewPr varScale="1">
        <p:scale>
          <a:sx n="82" d="100"/>
          <a:sy n="82" d="100"/>
        </p:scale>
        <p:origin x="15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Yasmina\Desktop\forest%20pl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677996500437558"/>
          <c:y val="3.7893407653940329E-2"/>
          <c:w val="0.55313670166229156"/>
          <c:h val="0.8326195683872849"/>
        </c:manualLayout>
      </c:layout>
      <c:scatterChart>
        <c:scatterStyle val="lineMarker"/>
        <c:varyColors val="0"/>
        <c:ser>
          <c:idx val="0"/>
          <c:order val="0"/>
          <c:tx>
            <c:strRef>
              <c:f>Sheet1!$B$17</c:f>
              <c:strCache>
                <c:ptCount val="1"/>
                <c:pt idx="0">
                  <c:v>Wickens et al. 2017 (Critères IADPSG)</c:v>
                </c:pt>
              </c:strCache>
            </c:strRef>
          </c:tx>
          <c:xVal>
            <c:numRef>
              <c:f>Sheet1!$E$17:$E$19</c:f>
              <c:numCache>
                <c:formatCode>General</c:formatCode>
                <c:ptCount val="3"/>
                <c:pt idx="0">
                  <c:v>0.59000000000000064</c:v>
                </c:pt>
                <c:pt idx="1">
                  <c:v>0.32000000000000067</c:v>
                </c:pt>
                <c:pt idx="2">
                  <c:v>1.08</c:v>
                </c:pt>
              </c:numCache>
            </c:numRef>
          </c:xVal>
          <c:yVal>
            <c:numRef>
              <c:f>Sheet1!$F$17:$F$19</c:f>
              <c:numCache>
                <c:formatCode>General</c:formatCode>
                <c:ptCount val="3"/>
                <c:pt idx="0">
                  <c:v>4</c:v>
                </c:pt>
                <c:pt idx="1">
                  <c:v>4</c:v>
                </c:pt>
                <c:pt idx="2">
                  <c:v>4</c:v>
                </c:pt>
              </c:numCache>
            </c:numRef>
          </c:yVal>
          <c:smooth val="0"/>
        </c:ser>
        <c:ser>
          <c:idx val="1"/>
          <c:order val="1"/>
          <c:tx>
            <c:strRef>
              <c:f>Sheet1!$B$20</c:f>
              <c:strCache>
                <c:ptCount val="1"/>
                <c:pt idx="0">
                  <c:v>Wickens et al. 2017 (Critères Nouvelle-Zélande)</c:v>
                </c:pt>
              </c:strCache>
            </c:strRef>
          </c:tx>
          <c:xVal>
            <c:numRef>
              <c:f>Sheet1!$E$20:$E$22</c:f>
              <c:numCache>
                <c:formatCode>General</c:formatCode>
                <c:ptCount val="3"/>
                <c:pt idx="0">
                  <c:v>0.32000000000000067</c:v>
                </c:pt>
                <c:pt idx="1">
                  <c:v>0.11000000000000011</c:v>
                </c:pt>
                <c:pt idx="2">
                  <c:v>0.96000000000000063</c:v>
                </c:pt>
              </c:numCache>
            </c:numRef>
          </c:xVal>
          <c:yVal>
            <c:numRef>
              <c:f>Sheet1!$F$20:$F$22</c:f>
              <c:numCache>
                <c:formatCode>General</c:formatCode>
                <c:ptCount val="3"/>
                <c:pt idx="0">
                  <c:v>3</c:v>
                </c:pt>
                <c:pt idx="1">
                  <c:v>3</c:v>
                </c:pt>
                <c:pt idx="2">
                  <c:v>3</c:v>
                </c:pt>
              </c:numCache>
            </c:numRef>
          </c:yVal>
          <c:smooth val="0"/>
        </c:ser>
        <c:ser>
          <c:idx val="2"/>
          <c:order val="2"/>
          <c:tx>
            <c:strRef>
              <c:f>Sheet1!$B$23</c:f>
              <c:strCache>
                <c:ptCount val="1"/>
                <c:pt idx="0">
                  <c:v>Laitinen et al. 2008</c:v>
                </c:pt>
              </c:strCache>
            </c:strRef>
          </c:tx>
          <c:xVal>
            <c:numRef>
              <c:f>Sheet1!$E$23:$E$25</c:f>
              <c:numCache>
                <c:formatCode>General</c:formatCode>
                <c:ptCount val="3"/>
                <c:pt idx="0">
                  <c:v>0.44000000000000045</c:v>
                </c:pt>
                <c:pt idx="1">
                  <c:v>0.14000000000000001</c:v>
                </c:pt>
                <c:pt idx="2">
                  <c:v>1.3800000000000001</c:v>
                </c:pt>
              </c:numCache>
            </c:numRef>
          </c:xVal>
          <c:yVal>
            <c:numRef>
              <c:f>Sheet1!$F$23:$F$25</c:f>
              <c:numCache>
                <c:formatCode>General</c:formatCode>
                <c:ptCount val="3"/>
                <c:pt idx="0">
                  <c:v>2</c:v>
                </c:pt>
                <c:pt idx="1">
                  <c:v>2</c:v>
                </c:pt>
                <c:pt idx="2">
                  <c:v>2</c:v>
                </c:pt>
              </c:numCache>
            </c:numRef>
          </c:yVal>
          <c:smooth val="0"/>
        </c:ser>
        <c:ser>
          <c:idx val="3"/>
          <c:order val="3"/>
          <c:tx>
            <c:strRef>
              <c:f>Sheet1!$B$26</c:f>
              <c:strCache>
                <c:ptCount val="1"/>
                <c:pt idx="0">
                  <c:v>Luoto et al. 2010</c:v>
                </c:pt>
              </c:strCache>
            </c:strRef>
          </c:tx>
          <c:xVal>
            <c:numRef>
              <c:f>Sheet1!$E$26:$E$28</c:f>
              <c:numCache>
                <c:formatCode>General</c:formatCode>
                <c:ptCount val="3"/>
                <c:pt idx="0">
                  <c:v>0.27</c:v>
                </c:pt>
                <c:pt idx="1">
                  <c:v>0.11000000000000011</c:v>
                </c:pt>
                <c:pt idx="2">
                  <c:v>0.62000000000000122</c:v>
                </c:pt>
              </c:numCache>
            </c:numRef>
          </c:xVal>
          <c:yVal>
            <c:numRef>
              <c:f>Sheet1!$F$26:$F$28</c:f>
              <c:numCache>
                <c:formatCode>General</c:formatCode>
                <c:ptCount val="3"/>
                <c:pt idx="0">
                  <c:v>1</c:v>
                </c:pt>
                <c:pt idx="1">
                  <c:v>1</c:v>
                </c:pt>
                <c:pt idx="2">
                  <c:v>1</c:v>
                </c:pt>
              </c:numCache>
            </c:numRef>
          </c:yVal>
          <c:smooth val="0"/>
        </c:ser>
        <c:dLbls>
          <c:showLegendKey val="0"/>
          <c:showVal val="0"/>
          <c:showCatName val="0"/>
          <c:showSerName val="0"/>
          <c:showPercent val="0"/>
          <c:showBubbleSize val="0"/>
        </c:dLbls>
        <c:axId val="151953528"/>
        <c:axId val="151953920"/>
      </c:scatterChart>
      <c:valAx>
        <c:axId val="151953528"/>
        <c:scaling>
          <c:orientation val="minMax"/>
        </c:scaling>
        <c:delete val="0"/>
        <c:axPos val="b"/>
        <c:numFmt formatCode="General" sourceLinked="1"/>
        <c:majorTickMark val="out"/>
        <c:minorTickMark val="none"/>
        <c:tickLblPos val="nextTo"/>
        <c:crossAx val="151953920"/>
        <c:crosses val="autoZero"/>
        <c:crossBetween val="midCat"/>
      </c:valAx>
      <c:valAx>
        <c:axId val="151953920"/>
        <c:scaling>
          <c:orientation val="minMax"/>
        </c:scaling>
        <c:delete val="1"/>
        <c:axPos val="l"/>
        <c:numFmt formatCode="General" sourceLinked="1"/>
        <c:majorTickMark val="out"/>
        <c:minorTickMark val="none"/>
        <c:tickLblPos val="none"/>
        <c:crossAx val="151953528"/>
        <c:crosses val="autoZero"/>
        <c:crossBetween val="midCat"/>
      </c:valAx>
    </c:plotArea>
    <c:legend>
      <c:legendPos val="r"/>
      <c:layout>
        <c:manualLayout>
          <c:xMode val="edge"/>
          <c:yMode val="edge"/>
          <c:x val="0"/>
          <c:y val="3.7461115431618765E-2"/>
          <c:w val="0.35115621622849985"/>
          <c:h val="0.82156000523751327"/>
        </c:manualLayout>
      </c:layout>
      <c:overlay val="0"/>
      <c:txPr>
        <a:bodyPr/>
        <a:lstStyle/>
        <a:p>
          <a:pPr>
            <a:defRPr sz="1400"/>
          </a:pPr>
          <a:endParaRPr lang="fr-FR"/>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0.77292</cdr:x>
      <cdr:y>0.0175</cdr:y>
    </cdr:from>
    <cdr:to>
      <cdr:x>0.775</cdr:x>
      <cdr:y>0.8925</cdr:y>
    </cdr:to>
    <cdr:sp macro="" textlink="">
      <cdr:nvSpPr>
        <cdr:cNvPr id="3" name="Straight Connector 2"/>
        <cdr:cNvSpPr/>
      </cdr:nvSpPr>
      <cdr:spPr>
        <a:xfrm xmlns:a="http://schemas.openxmlformats.org/drawingml/2006/main" flipH="1" flipV="1">
          <a:off x="3533775" y="48518"/>
          <a:ext cx="9525" cy="2425303"/>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0.32251</cdr:x>
      <cdr:y>0.93082</cdr:y>
    </cdr:from>
    <cdr:to>
      <cdr:x>0.66472</cdr:x>
      <cdr:y>1</cdr:y>
    </cdr:to>
    <cdr:sp macro="" textlink="">
      <cdr:nvSpPr>
        <cdr:cNvPr id="4" name="TextBox 3"/>
        <cdr:cNvSpPr txBox="1"/>
      </cdr:nvSpPr>
      <cdr:spPr>
        <a:xfrm xmlns:a="http://schemas.openxmlformats.org/drawingml/2006/main">
          <a:off x="1419225" y="2331785"/>
          <a:ext cx="1505917" cy="17329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r>
            <a:rPr lang="fr-CA" sz="1400" dirty="0"/>
            <a:t>Favorise le</a:t>
          </a:r>
          <a:r>
            <a:rPr lang="fr-CA" sz="1400" baseline="0" dirty="0"/>
            <a:t> </a:t>
          </a:r>
          <a:r>
            <a:rPr lang="fr-CA" sz="1400" baseline="0" dirty="0" err="1"/>
            <a:t>probiotique</a:t>
          </a:r>
          <a:endParaRPr lang="fr-CA" sz="1400" dirty="0"/>
        </a:p>
      </cdr:txBody>
    </cdr:sp>
  </cdr:relSizeAnchor>
  <cdr:relSizeAnchor xmlns:cdr="http://schemas.openxmlformats.org/drawingml/2006/chartDrawing">
    <cdr:from>
      <cdr:x>0.75208</cdr:x>
      <cdr:y>0.93471</cdr:y>
    </cdr:from>
    <cdr:to>
      <cdr:x>1</cdr:x>
      <cdr:y>0.98969</cdr:y>
    </cdr:to>
    <cdr:sp macro="" textlink="">
      <cdr:nvSpPr>
        <cdr:cNvPr id="5" name="TextBox 1"/>
        <cdr:cNvSpPr txBox="1"/>
      </cdr:nvSpPr>
      <cdr:spPr>
        <a:xfrm xmlns:a="http://schemas.openxmlformats.org/drawingml/2006/main">
          <a:off x="3476625" y="2590801"/>
          <a:ext cx="1133475" cy="15240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400" dirty="0"/>
            <a:t>Favorise le</a:t>
          </a:r>
          <a:r>
            <a:rPr lang="fr-CA" sz="1400" baseline="0" dirty="0"/>
            <a:t> placebo</a:t>
          </a:r>
          <a:endParaRPr lang="fr-CA"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C26D28-F32E-4CFF-B351-36CC0824EEDF}" type="datetimeFigureOut">
              <a:rPr lang="fr-CA" smtClean="0"/>
              <a:pPr/>
              <a:t>2018-05-28</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CB57DF-73E1-4E46-B160-99BED33E597E}" type="slidenum">
              <a:rPr lang="fr-CA" smtClean="0"/>
              <a:pPr/>
              <a:t>‹N°›</a:t>
            </a:fld>
            <a:endParaRPr lang="fr-CA"/>
          </a:p>
        </p:txBody>
      </p:sp>
    </p:spTree>
    <p:extLst>
      <p:ext uri="{BB962C8B-B14F-4D97-AF65-F5344CB8AC3E}">
        <p14:creationId xmlns:p14="http://schemas.microsoft.com/office/powerpoint/2010/main" val="87875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1</a:t>
            </a:fld>
            <a:endParaRPr lang="fr-CA"/>
          </a:p>
        </p:txBody>
      </p:sp>
    </p:spTree>
    <p:extLst>
      <p:ext uri="{BB962C8B-B14F-4D97-AF65-F5344CB8AC3E}">
        <p14:creationId xmlns:p14="http://schemas.microsoft.com/office/powerpoint/2010/main" val="3294780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Nous pouvons émettre l’hypothèse que les résultats n’étaient pas significatifs selon les critères de l’IADPSG et de la Finlande puisque le seuil de ces critères est plus faible et donc, une femme enceinte ayant un diabète léger serait considérée comme ayant un diabète gestationnel. Il serait possible par exemple que les </a:t>
            </a:r>
            <a:r>
              <a:rPr lang="fr-CA" sz="1200" kern="1200" dirty="0" err="1" smtClean="0">
                <a:solidFill>
                  <a:schemeClr val="tx1"/>
                </a:solidFill>
                <a:latin typeface="+mn-lt"/>
                <a:ea typeface="+mn-ea"/>
                <a:cs typeface="+mn-cs"/>
              </a:rPr>
              <a:t>probiotiques</a:t>
            </a:r>
            <a:r>
              <a:rPr lang="fr-CA" sz="1200" kern="1200" dirty="0" smtClean="0">
                <a:solidFill>
                  <a:schemeClr val="tx1"/>
                </a:solidFill>
                <a:latin typeface="+mn-lt"/>
                <a:ea typeface="+mn-ea"/>
                <a:cs typeface="+mn-cs"/>
              </a:rPr>
              <a:t> bénéficient davantage les femmes ayant un diabète plus sévère et que les femmes ayant un diabète léger ne bénéficient pas autant des </a:t>
            </a:r>
            <a:r>
              <a:rPr lang="fr-CA" sz="1200" kern="1200" dirty="0" err="1" smtClean="0">
                <a:solidFill>
                  <a:schemeClr val="tx1"/>
                </a:solidFill>
                <a:latin typeface="+mn-lt"/>
                <a:ea typeface="+mn-ea"/>
                <a:cs typeface="+mn-cs"/>
              </a:rPr>
              <a:t>probiotiques</a:t>
            </a:r>
            <a:r>
              <a:rPr lang="fr-CA" sz="1200" kern="1200" dirty="0" smtClean="0">
                <a:solidFill>
                  <a:schemeClr val="tx1"/>
                </a:solidFill>
                <a:latin typeface="+mn-lt"/>
                <a:ea typeface="+mn-ea"/>
                <a:cs typeface="+mn-cs"/>
              </a:rPr>
              <a:t>. </a:t>
            </a:r>
          </a:p>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Ensuite, l’étude de Lindsay rapporte qu’il n’y a aucun effet significatif des </a:t>
            </a:r>
            <a:r>
              <a:rPr lang="fr-CA" sz="1200" kern="1200" dirty="0" err="1" smtClean="0">
                <a:solidFill>
                  <a:schemeClr val="tx1"/>
                </a:solidFill>
                <a:latin typeface="+mn-lt"/>
                <a:ea typeface="+mn-ea"/>
                <a:cs typeface="+mn-cs"/>
              </a:rPr>
              <a:t>probiotiques</a:t>
            </a:r>
            <a:r>
              <a:rPr lang="fr-CA" sz="1200" kern="1200" dirty="0" smtClean="0">
                <a:solidFill>
                  <a:schemeClr val="tx1"/>
                </a:solidFill>
                <a:latin typeface="+mn-lt"/>
                <a:ea typeface="+mn-ea"/>
                <a:cs typeface="+mn-cs"/>
              </a:rPr>
              <a:t> sur le taux de glycémie à jeun chez les femmes enceintes. Rappelons que l’étude avait été effectuée chez des femmes enceintes obèses et les </a:t>
            </a:r>
            <a:r>
              <a:rPr lang="fr-CA" sz="1200" kern="1200" dirty="0" err="1" smtClean="0">
                <a:solidFill>
                  <a:schemeClr val="tx1"/>
                </a:solidFill>
                <a:latin typeface="+mn-lt"/>
                <a:ea typeface="+mn-ea"/>
                <a:cs typeface="+mn-cs"/>
              </a:rPr>
              <a:t>probiotiques</a:t>
            </a:r>
            <a:r>
              <a:rPr lang="fr-CA" sz="1200" kern="1200" dirty="0" smtClean="0">
                <a:solidFill>
                  <a:schemeClr val="tx1"/>
                </a:solidFill>
                <a:latin typeface="+mn-lt"/>
                <a:ea typeface="+mn-ea"/>
                <a:cs typeface="+mn-cs"/>
              </a:rPr>
              <a:t> n’avaient été consommés que pendant 4 semaines, soit de la 24</a:t>
            </a:r>
            <a:r>
              <a:rPr lang="fr-CA" sz="1200" kern="1200" baseline="30000" dirty="0" smtClean="0">
                <a:solidFill>
                  <a:schemeClr val="tx1"/>
                </a:solidFill>
                <a:latin typeface="+mn-lt"/>
                <a:ea typeface="+mn-ea"/>
                <a:cs typeface="+mn-cs"/>
              </a:rPr>
              <a:t>e</a:t>
            </a:r>
            <a:r>
              <a:rPr lang="fr-CA" sz="1200" kern="1200" dirty="0" smtClean="0">
                <a:solidFill>
                  <a:schemeClr val="tx1"/>
                </a:solidFill>
                <a:latin typeface="+mn-lt"/>
                <a:ea typeface="+mn-ea"/>
                <a:cs typeface="+mn-cs"/>
              </a:rPr>
              <a:t> à la 28</a:t>
            </a:r>
            <a:r>
              <a:rPr lang="fr-CA" sz="1200" kern="1200" baseline="30000" dirty="0" smtClean="0">
                <a:solidFill>
                  <a:schemeClr val="tx1"/>
                </a:solidFill>
                <a:latin typeface="+mn-lt"/>
                <a:ea typeface="+mn-ea"/>
                <a:cs typeface="+mn-cs"/>
              </a:rPr>
              <a:t>e</a:t>
            </a:r>
            <a:r>
              <a:rPr lang="fr-CA" sz="1200" kern="1200" dirty="0" smtClean="0">
                <a:solidFill>
                  <a:schemeClr val="tx1"/>
                </a:solidFill>
                <a:latin typeface="+mn-lt"/>
                <a:ea typeface="+mn-ea"/>
                <a:cs typeface="+mn-cs"/>
              </a:rPr>
              <a:t> semaine de grossesse. Ainsi, les résultats non significatifs, et allant à l’encontre des résultats des études de </a:t>
            </a:r>
            <a:r>
              <a:rPr lang="fr-CA" sz="1200" kern="1200" dirty="0" err="1" smtClean="0">
                <a:solidFill>
                  <a:schemeClr val="tx1"/>
                </a:solidFill>
                <a:latin typeface="+mn-lt"/>
                <a:ea typeface="+mn-ea"/>
                <a:cs typeface="+mn-cs"/>
              </a:rPr>
              <a:t>Wickens</a:t>
            </a:r>
            <a:r>
              <a:rPr lang="fr-CA" sz="1200" kern="1200" dirty="0" smtClean="0">
                <a:solidFill>
                  <a:schemeClr val="tx1"/>
                </a:solidFill>
                <a:latin typeface="+mn-lt"/>
                <a:ea typeface="+mn-ea"/>
                <a:cs typeface="+mn-cs"/>
              </a:rPr>
              <a:t>, </a:t>
            </a:r>
            <a:r>
              <a:rPr lang="fr-CA" sz="1200" kern="1200" dirty="0" err="1" smtClean="0">
                <a:solidFill>
                  <a:schemeClr val="tx1"/>
                </a:solidFill>
                <a:latin typeface="+mn-lt"/>
                <a:ea typeface="+mn-ea"/>
                <a:cs typeface="+mn-cs"/>
              </a:rPr>
              <a:t>Laitinen</a:t>
            </a:r>
            <a:r>
              <a:rPr lang="fr-CA" sz="1200" kern="1200" dirty="0" smtClean="0">
                <a:solidFill>
                  <a:schemeClr val="tx1"/>
                </a:solidFill>
                <a:latin typeface="+mn-lt"/>
                <a:ea typeface="+mn-ea"/>
                <a:cs typeface="+mn-cs"/>
              </a:rPr>
              <a:t> et Luoto, pourraient être dus au fait que les patientes étaient déjà obèses et donc, potentiellement déjà à risque d’un faible contrôle glycémique et d’une résistance à l’insuline. De plus, comme le traitement n’a été administré qu’entre la 24</a:t>
            </a:r>
            <a:r>
              <a:rPr lang="fr-CA" sz="1200" kern="1200" baseline="30000" dirty="0" smtClean="0">
                <a:solidFill>
                  <a:schemeClr val="tx1"/>
                </a:solidFill>
                <a:latin typeface="+mn-lt"/>
                <a:ea typeface="+mn-ea"/>
                <a:cs typeface="+mn-cs"/>
              </a:rPr>
              <a:t>e</a:t>
            </a:r>
            <a:r>
              <a:rPr lang="fr-CA" sz="1200" kern="1200" dirty="0" smtClean="0">
                <a:solidFill>
                  <a:schemeClr val="tx1"/>
                </a:solidFill>
                <a:latin typeface="+mn-lt"/>
                <a:ea typeface="+mn-ea"/>
                <a:cs typeface="+mn-cs"/>
              </a:rPr>
              <a:t> et la 28</a:t>
            </a:r>
            <a:r>
              <a:rPr lang="fr-CA" sz="1200" kern="1200" baseline="30000" dirty="0" smtClean="0">
                <a:solidFill>
                  <a:schemeClr val="tx1"/>
                </a:solidFill>
                <a:latin typeface="+mn-lt"/>
                <a:ea typeface="+mn-ea"/>
                <a:cs typeface="+mn-cs"/>
              </a:rPr>
              <a:t>e</a:t>
            </a:r>
            <a:r>
              <a:rPr lang="fr-CA" sz="1200" kern="1200" dirty="0" smtClean="0">
                <a:solidFill>
                  <a:schemeClr val="tx1"/>
                </a:solidFill>
                <a:latin typeface="+mn-lt"/>
                <a:ea typeface="+mn-ea"/>
                <a:cs typeface="+mn-cs"/>
              </a:rPr>
              <a:t> semaine de grossesse, il se pourrait que les femmes étaient déjà en train de développer un diabète gestationnel, ayant déjà suffisamment progressé dans leur grossesse. De plus, comme le traitement était de courte durée, il se pourrait que le traitement n’ait pas été suffisamment long pour être bénéfique. Il se pourrait qu’un traitement à plus long terme et administrer dès le début de la grossesse soit davantage bénéfique pour ces femmes à risque.</a:t>
            </a:r>
          </a:p>
          <a:p>
            <a:endParaRPr lang="fr-CA" dirty="0" smtClean="0"/>
          </a:p>
          <a:p>
            <a:endParaRPr lang="fr-CA" dirty="0" smtClean="0"/>
          </a:p>
          <a:p>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14</a:t>
            </a:fld>
            <a:endParaRPr lang="fr-CA"/>
          </a:p>
        </p:txBody>
      </p:sp>
    </p:spTree>
    <p:extLst>
      <p:ext uri="{BB962C8B-B14F-4D97-AF65-F5344CB8AC3E}">
        <p14:creationId xmlns:p14="http://schemas.microsoft.com/office/powerpoint/2010/main" val="3647041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Méthodes conventionnelles</a:t>
            </a:r>
            <a:r>
              <a:rPr lang="fr-CA" baseline="0" dirty="0" smtClean="0"/>
              <a:t> à appliquer pour l’instant</a:t>
            </a:r>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15</a:t>
            </a:fld>
            <a:endParaRPr lang="fr-CA"/>
          </a:p>
        </p:txBody>
      </p:sp>
    </p:spTree>
    <p:extLst>
      <p:ext uri="{BB962C8B-B14F-4D97-AF65-F5344CB8AC3E}">
        <p14:creationId xmlns:p14="http://schemas.microsoft.com/office/powerpoint/2010/main" val="1606155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17</a:t>
            </a:fld>
            <a:endParaRPr lang="fr-CA"/>
          </a:p>
        </p:txBody>
      </p:sp>
    </p:spTree>
    <p:extLst>
      <p:ext uri="{BB962C8B-B14F-4D97-AF65-F5344CB8AC3E}">
        <p14:creationId xmlns:p14="http://schemas.microsoft.com/office/powerpoint/2010/main" val="180946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sz="1200" kern="1200" dirty="0" smtClean="0">
                <a:solidFill>
                  <a:schemeClr val="tx1"/>
                </a:solidFill>
                <a:latin typeface="+mn-lt"/>
                <a:ea typeface="+mn-ea"/>
                <a:cs typeface="+mn-cs"/>
              </a:rPr>
              <a:t>-Donc, 3 à 20% des femmes enceintes développeront un DG, selon la présence de </a:t>
            </a:r>
            <a:r>
              <a:rPr lang="fr-CA" sz="1200" b="1" kern="1200" dirty="0" smtClean="0">
                <a:solidFill>
                  <a:schemeClr val="tx1"/>
                </a:solidFill>
                <a:latin typeface="+mn-lt"/>
                <a:ea typeface="+mn-ea"/>
                <a:cs typeface="+mn-cs"/>
              </a:rPr>
              <a:t>facteurs de risque. </a:t>
            </a:r>
          </a:p>
          <a:p>
            <a:r>
              <a:rPr lang="fr-CA" sz="1200" kern="1200" dirty="0" smtClean="0">
                <a:solidFill>
                  <a:schemeClr val="tx1"/>
                </a:solidFill>
                <a:latin typeface="+mn-lt"/>
                <a:ea typeface="+mn-ea"/>
                <a:cs typeface="+mn-cs"/>
              </a:rPr>
              <a:t>-facteurs de risque: </a:t>
            </a:r>
            <a:r>
              <a:rPr lang="fr-CA" sz="1200" b="1" kern="1200" dirty="0" smtClean="0">
                <a:solidFill>
                  <a:schemeClr val="tx1"/>
                </a:solidFill>
                <a:latin typeface="+mn-lt"/>
                <a:ea typeface="+mn-ea"/>
                <a:cs typeface="+mn-cs"/>
              </a:rPr>
              <a:t>l’obésité et l’âge maternel avancé</a:t>
            </a:r>
            <a:r>
              <a:rPr lang="fr-CA" sz="1200" kern="1200" dirty="0" smtClean="0">
                <a:solidFill>
                  <a:schemeClr val="tx1"/>
                </a:solidFill>
                <a:latin typeface="+mn-lt"/>
                <a:ea typeface="+mn-ea"/>
                <a:cs typeface="+mn-cs"/>
              </a:rPr>
              <a:t>, deux phénomènes de plus en plus courants</a:t>
            </a:r>
          </a:p>
          <a:p>
            <a:r>
              <a:rPr lang="fr-CA" dirty="0" smtClean="0"/>
              <a:t>-Facteurs de risque </a:t>
            </a:r>
            <a:r>
              <a:rPr lang="fr-CA" b="1" dirty="0" smtClean="0"/>
              <a:t>pas</a:t>
            </a:r>
            <a:r>
              <a:rPr lang="fr-CA" b="1" baseline="0" dirty="0" smtClean="0"/>
              <a:t> toujours réversibles</a:t>
            </a:r>
            <a:endParaRPr lang="fr-CA" b="1" dirty="0" smtClean="0"/>
          </a:p>
          <a:p>
            <a:endParaRPr lang="fr-CA" b="1"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3</a:t>
            </a:fld>
            <a:endParaRPr lang="fr-CA"/>
          </a:p>
        </p:txBody>
      </p:sp>
    </p:spTree>
    <p:extLst>
      <p:ext uri="{BB962C8B-B14F-4D97-AF65-F5344CB8AC3E}">
        <p14:creationId xmlns:p14="http://schemas.microsoft.com/office/powerpoint/2010/main" val="944073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Microbiome</a:t>
            </a:r>
            <a:r>
              <a:rPr lang="en-US" sz="1200" kern="1200" baseline="0" dirty="0" smtClean="0">
                <a:solidFill>
                  <a:schemeClr val="tx1"/>
                </a:solidFill>
                <a:latin typeface="+mn-lt"/>
                <a:ea typeface="+mn-ea"/>
                <a:cs typeface="+mn-cs"/>
              </a:rPr>
              <a:t> intestinal: </a:t>
            </a:r>
            <a:r>
              <a:rPr lang="en-US" sz="1200" b="1" kern="1200" baseline="0" dirty="0" err="1" smtClean="0">
                <a:solidFill>
                  <a:schemeClr val="tx1"/>
                </a:solidFill>
                <a:latin typeface="+mn-lt"/>
                <a:ea typeface="+mn-ea"/>
                <a:cs typeface="+mn-cs"/>
              </a:rPr>
              <a:t>Étude</a:t>
            </a:r>
            <a:r>
              <a:rPr lang="en-US" sz="1200" b="1" kern="1200" baseline="0" dirty="0" smtClean="0">
                <a:solidFill>
                  <a:schemeClr val="tx1"/>
                </a:solidFill>
                <a:latin typeface="+mn-lt"/>
                <a:ea typeface="+mn-ea"/>
                <a:cs typeface="+mn-cs"/>
              </a:rPr>
              <a:t> de </a:t>
            </a:r>
            <a:r>
              <a:rPr lang="en-US" sz="1200" b="1" kern="1200" baseline="0" dirty="0" err="1" smtClean="0">
                <a:solidFill>
                  <a:schemeClr val="tx1"/>
                </a:solidFill>
                <a:latin typeface="+mn-lt"/>
                <a:ea typeface="+mn-ea"/>
                <a:cs typeface="+mn-cs"/>
              </a:rPr>
              <a:t>Musso</a:t>
            </a:r>
            <a:r>
              <a:rPr lang="en-US" sz="1200" kern="1200" baseline="0" dirty="0" smtClean="0">
                <a:solidFill>
                  <a:schemeClr val="tx1"/>
                </a:solidFill>
                <a:latin typeface="+mn-lt"/>
                <a:ea typeface="+mn-ea"/>
                <a:cs typeface="+mn-cs"/>
              </a:rPr>
              <a:t>, G., </a:t>
            </a:r>
            <a:r>
              <a:rPr lang="en-US" sz="1200" kern="1200" baseline="0" dirty="0" err="1" smtClean="0">
                <a:solidFill>
                  <a:schemeClr val="tx1"/>
                </a:solidFill>
                <a:latin typeface="+mn-lt"/>
                <a:ea typeface="+mn-ea"/>
                <a:cs typeface="+mn-cs"/>
              </a:rPr>
              <a:t>Gambino</a:t>
            </a:r>
            <a:r>
              <a:rPr lang="en-US" sz="1200" kern="1200" baseline="0" dirty="0" smtClean="0">
                <a:solidFill>
                  <a:schemeClr val="tx1"/>
                </a:solidFill>
                <a:latin typeface="+mn-lt"/>
                <a:ea typeface="+mn-ea"/>
                <a:cs typeface="+mn-cs"/>
              </a:rPr>
              <a:t>, R., </a:t>
            </a:r>
            <a:r>
              <a:rPr lang="en-US" sz="1200" kern="1200" baseline="0" dirty="0" err="1" smtClean="0">
                <a:solidFill>
                  <a:schemeClr val="tx1"/>
                </a:solidFill>
                <a:latin typeface="+mn-lt"/>
                <a:ea typeface="+mn-ea"/>
                <a:cs typeface="+mn-cs"/>
              </a:rPr>
              <a:t>Cassader</a:t>
            </a:r>
            <a:r>
              <a:rPr lang="en-US" sz="1200" kern="1200" baseline="0" dirty="0" smtClean="0">
                <a:solidFill>
                  <a:schemeClr val="tx1"/>
                </a:solidFill>
                <a:latin typeface="+mn-lt"/>
                <a:ea typeface="+mn-ea"/>
                <a:cs typeface="+mn-cs"/>
              </a:rPr>
              <a:t>, M. et coll. (2011). Interactions between gut </a:t>
            </a:r>
            <a:r>
              <a:rPr lang="en-US" sz="1200" kern="1200" baseline="0" dirty="0" err="1" smtClean="0">
                <a:solidFill>
                  <a:schemeClr val="tx1"/>
                </a:solidFill>
                <a:latin typeface="+mn-lt"/>
                <a:ea typeface="+mn-ea"/>
                <a:cs typeface="+mn-cs"/>
              </a:rPr>
              <a:t>microbiota</a:t>
            </a:r>
            <a:r>
              <a:rPr lang="en-US" sz="1200" kern="1200" baseline="0" dirty="0" smtClean="0">
                <a:solidFill>
                  <a:schemeClr val="tx1"/>
                </a:solidFill>
                <a:latin typeface="+mn-lt"/>
                <a:ea typeface="+mn-ea"/>
                <a:cs typeface="+mn-cs"/>
              </a:rPr>
              <a:t> and host metabolism predisposing to obesity and diabetes. </a:t>
            </a:r>
            <a:r>
              <a:rPr lang="en-US" sz="1200" i="1" kern="1200" baseline="0" dirty="0" smtClean="0">
                <a:solidFill>
                  <a:schemeClr val="tx1"/>
                </a:solidFill>
                <a:latin typeface="+mn-lt"/>
                <a:ea typeface="+mn-ea"/>
                <a:cs typeface="+mn-cs"/>
              </a:rPr>
              <a:t>Annual Review of Medicine, 62, 361-380 </a:t>
            </a:r>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4</a:t>
            </a:fld>
            <a:endParaRPr lang="fr-CA"/>
          </a:p>
        </p:txBody>
      </p:sp>
    </p:spTree>
    <p:extLst>
      <p:ext uri="{BB962C8B-B14F-4D97-AF65-F5344CB8AC3E}">
        <p14:creationId xmlns:p14="http://schemas.microsoft.com/office/powerpoint/2010/main" val="14948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err="1" smtClean="0"/>
              <a:t>Mots</a:t>
            </a:r>
            <a:r>
              <a:rPr lang="en-CA" dirty="0" smtClean="0"/>
              <a:t> </a:t>
            </a:r>
            <a:r>
              <a:rPr lang="en-CA" dirty="0" err="1" smtClean="0"/>
              <a:t>clés</a:t>
            </a:r>
            <a:r>
              <a:rPr lang="en-CA" dirty="0" smtClean="0"/>
              <a:t> MESH: Utilisation</a:t>
            </a:r>
            <a:r>
              <a:rPr lang="en-CA" baseline="0" dirty="0" smtClean="0"/>
              <a:t> </a:t>
            </a:r>
            <a:r>
              <a:rPr lang="en-CA" baseline="0" dirty="0" err="1" smtClean="0"/>
              <a:t>systématique</a:t>
            </a:r>
            <a:r>
              <a:rPr lang="en-CA" baseline="0" dirty="0" smtClean="0"/>
              <a:t> </a:t>
            </a:r>
            <a:r>
              <a:rPr lang="en-CA" baseline="0" dirty="0" err="1" smtClean="0"/>
              <a:t>dans</a:t>
            </a:r>
            <a:r>
              <a:rPr lang="en-CA" baseline="0" dirty="0" smtClean="0"/>
              <a:t> </a:t>
            </a:r>
            <a:r>
              <a:rPr lang="en-CA" baseline="0" dirty="0" err="1" smtClean="0"/>
              <a:t>toutes</a:t>
            </a:r>
            <a:r>
              <a:rPr lang="en-CA" baseline="0" dirty="0" smtClean="0"/>
              <a:t> les bases de </a:t>
            </a:r>
            <a:r>
              <a:rPr lang="en-CA" baseline="0" dirty="0" err="1" smtClean="0"/>
              <a:t>données</a:t>
            </a:r>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6</a:t>
            </a:fld>
            <a:endParaRPr lang="fr-CA"/>
          </a:p>
        </p:txBody>
      </p:sp>
    </p:spTree>
    <p:extLst>
      <p:ext uri="{BB962C8B-B14F-4D97-AF65-F5344CB8AC3E}">
        <p14:creationId xmlns:p14="http://schemas.microsoft.com/office/powerpoint/2010/main" val="381500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err="1" smtClean="0"/>
              <a:t>Puisque</a:t>
            </a:r>
            <a:r>
              <a:rPr lang="en-CA" b="1" dirty="0" smtClean="0"/>
              <a:t> </a:t>
            </a:r>
            <a:r>
              <a:rPr lang="en-CA" b="1" dirty="0" err="1" smtClean="0"/>
              <a:t>peu</a:t>
            </a:r>
            <a:r>
              <a:rPr lang="en-CA" b="1" dirty="0" smtClean="0"/>
              <a:t> </a:t>
            </a:r>
            <a:r>
              <a:rPr lang="en-CA" b="1" dirty="0" err="1" smtClean="0"/>
              <a:t>d’études</a:t>
            </a:r>
            <a:r>
              <a:rPr lang="en-CA" b="1" dirty="0" smtClean="0"/>
              <a:t> </a:t>
            </a:r>
            <a:r>
              <a:rPr lang="en-CA" b="1" dirty="0" err="1" smtClean="0"/>
              <a:t>sur</a:t>
            </a:r>
            <a:r>
              <a:rPr lang="en-CA" b="1" dirty="0" smtClean="0"/>
              <a:t> le </a:t>
            </a:r>
            <a:r>
              <a:rPr lang="en-CA" b="1" dirty="0" err="1" smtClean="0"/>
              <a:t>sujet</a:t>
            </a:r>
            <a:r>
              <a:rPr lang="en-CA" b="1" dirty="0" smtClean="0"/>
              <a:t> existent</a:t>
            </a:r>
            <a:r>
              <a:rPr lang="en-CA" dirty="0" smtClean="0"/>
              <a:t>, la date de publication des</a:t>
            </a:r>
            <a:r>
              <a:rPr lang="en-CA" baseline="0" dirty="0" smtClean="0"/>
              <a:t> </a:t>
            </a:r>
            <a:r>
              <a:rPr lang="en-CA" baseline="0" dirty="0" err="1" smtClean="0"/>
              <a:t>études</a:t>
            </a:r>
            <a:r>
              <a:rPr lang="en-CA" baseline="0" dirty="0" smtClean="0"/>
              <a:t> </a:t>
            </a:r>
            <a:r>
              <a:rPr lang="en-CA" baseline="0" dirty="0" err="1" smtClean="0"/>
              <a:t>n’était</a:t>
            </a:r>
            <a:r>
              <a:rPr lang="en-CA" baseline="0" dirty="0" smtClean="0"/>
              <a:t> pas </a:t>
            </a:r>
            <a:r>
              <a:rPr lang="en-CA" baseline="0" dirty="0" err="1" smtClean="0"/>
              <a:t>regardée</a:t>
            </a:r>
            <a:r>
              <a:rPr lang="en-CA" baseline="0" dirty="0" smtClean="0"/>
              <a:t> et </a:t>
            </a:r>
            <a:r>
              <a:rPr lang="en-CA" baseline="0" dirty="0" err="1" smtClean="0"/>
              <a:t>tous</a:t>
            </a:r>
            <a:r>
              <a:rPr lang="en-CA" baseline="0" dirty="0" smtClean="0"/>
              <a:t> les types de </a:t>
            </a:r>
            <a:r>
              <a:rPr lang="en-CA" baseline="0" dirty="0" err="1" smtClean="0"/>
              <a:t>probiotique</a:t>
            </a:r>
            <a:r>
              <a:rPr lang="en-CA" baseline="0" dirty="0" smtClean="0"/>
              <a:t> </a:t>
            </a:r>
            <a:r>
              <a:rPr lang="en-CA" baseline="0" dirty="0" err="1" smtClean="0"/>
              <a:t>ont</a:t>
            </a:r>
            <a:r>
              <a:rPr lang="en-CA" baseline="0" dirty="0" smtClean="0"/>
              <a:t> </a:t>
            </a:r>
            <a:r>
              <a:rPr lang="en-CA" baseline="0" dirty="0" err="1" smtClean="0"/>
              <a:t>été</a:t>
            </a:r>
            <a:r>
              <a:rPr lang="en-CA" baseline="0" dirty="0" smtClean="0"/>
              <a:t> </a:t>
            </a:r>
            <a:r>
              <a:rPr lang="en-CA" baseline="0" dirty="0" err="1" smtClean="0"/>
              <a:t>inclus</a:t>
            </a:r>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7</a:t>
            </a:fld>
            <a:endParaRPr lang="fr-CA"/>
          </a:p>
        </p:txBody>
      </p:sp>
    </p:spTree>
    <p:extLst>
      <p:ext uri="{BB962C8B-B14F-4D97-AF65-F5344CB8AC3E}">
        <p14:creationId xmlns:p14="http://schemas.microsoft.com/office/powerpoint/2010/main" val="784274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err="1" smtClean="0"/>
              <a:t>Diagramme</a:t>
            </a:r>
            <a:r>
              <a:rPr lang="en-CA" b="1" dirty="0" smtClean="0"/>
              <a:t> de </a:t>
            </a:r>
            <a:r>
              <a:rPr lang="en-CA" b="1" dirty="0" err="1" smtClean="0"/>
              <a:t>Prisma</a:t>
            </a:r>
            <a:endParaRPr lang="fr-CA" b="1"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8</a:t>
            </a:fld>
            <a:endParaRPr lang="fr-CA"/>
          </a:p>
        </p:txBody>
      </p:sp>
    </p:spTree>
    <p:extLst>
      <p:ext uri="{BB962C8B-B14F-4D97-AF65-F5344CB8AC3E}">
        <p14:creationId xmlns:p14="http://schemas.microsoft.com/office/powerpoint/2010/main" val="208387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9</a:t>
            </a:fld>
            <a:endParaRPr lang="fr-CA"/>
          </a:p>
        </p:txBody>
      </p:sp>
    </p:spTree>
    <p:extLst>
      <p:ext uri="{BB962C8B-B14F-4D97-AF65-F5344CB8AC3E}">
        <p14:creationId xmlns:p14="http://schemas.microsoft.com/office/powerpoint/2010/main" val="3264541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A" sz="1200" kern="1200" dirty="0" smtClean="0">
              <a:solidFill>
                <a:schemeClr val="tx1"/>
              </a:solidFill>
              <a:latin typeface="+mn-lt"/>
              <a:ea typeface="+mn-ea"/>
              <a:cs typeface="+mn-cs"/>
            </a:endParaRPr>
          </a:p>
          <a:p>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10</a:t>
            </a:fld>
            <a:endParaRPr lang="fr-CA"/>
          </a:p>
        </p:txBody>
      </p:sp>
    </p:spTree>
    <p:extLst>
      <p:ext uri="{BB962C8B-B14F-4D97-AF65-F5344CB8AC3E}">
        <p14:creationId xmlns:p14="http://schemas.microsoft.com/office/powerpoint/2010/main" val="1996429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A" dirty="0"/>
          </a:p>
        </p:txBody>
      </p:sp>
      <p:sp>
        <p:nvSpPr>
          <p:cNvPr id="4" name="Slide Number Placeholder 3"/>
          <p:cNvSpPr>
            <a:spLocks noGrp="1"/>
          </p:cNvSpPr>
          <p:nvPr>
            <p:ph type="sldNum" sz="quarter" idx="10"/>
          </p:nvPr>
        </p:nvSpPr>
        <p:spPr/>
        <p:txBody>
          <a:bodyPr/>
          <a:lstStyle/>
          <a:p>
            <a:fld id="{E7CB57DF-73E1-4E46-B160-99BED33E597E}" type="slidenum">
              <a:rPr lang="fr-CA" smtClean="0"/>
              <a:pPr/>
              <a:t>11</a:t>
            </a:fld>
            <a:endParaRPr lang="fr-CA"/>
          </a:p>
        </p:txBody>
      </p:sp>
    </p:spTree>
    <p:extLst>
      <p:ext uri="{BB962C8B-B14F-4D97-AF65-F5344CB8AC3E}">
        <p14:creationId xmlns:p14="http://schemas.microsoft.com/office/powerpoint/2010/main" val="653985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Date Placeholder 3"/>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0E5EA11-15A3-4D58-BC4C-27721B4D13CA}" type="datetimeFigureOut">
              <a:rPr lang="fr-CA" smtClean="0"/>
              <a:pPr/>
              <a:t>2018-05-28</a:t>
            </a:fld>
            <a:endParaRPr lang="fr-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r-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D418DEB-31A0-4C74-A48A-3190A7DFEFD2}" type="slidenum">
              <a:rPr lang="fr-CA" smtClean="0"/>
              <a:pPr/>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0E5EA11-15A3-4D58-BC4C-27721B4D13CA}" type="datetimeFigureOut">
              <a:rPr lang="fr-CA" smtClean="0"/>
              <a:pPr/>
              <a:t>2018-05-28</a:t>
            </a:fld>
            <a:endParaRPr lang="fr-CA"/>
          </a:p>
        </p:txBody>
      </p:sp>
      <p:sp>
        <p:nvSpPr>
          <p:cNvPr id="9" name="Slide Number Placeholder 8"/>
          <p:cNvSpPr>
            <a:spLocks noGrp="1"/>
          </p:cNvSpPr>
          <p:nvPr>
            <p:ph type="sldNum" sz="quarter" idx="15"/>
          </p:nvPr>
        </p:nvSpPr>
        <p:spPr/>
        <p:txBody>
          <a:bodyPr rtlCol="0"/>
          <a:lstStyle/>
          <a:p>
            <a:fld id="{0D418DEB-31A0-4C74-A48A-3190A7DFEFD2}" type="slidenum">
              <a:rPr lang="fr-CA" smtClean="0"/>
              <a:pPr/>
              <a:t>‹N°›</a:t>
            </a:fld>
            <a:endParaRPr lang="fr-CA"/>
          </a:p>
        </p:txBody>
      </p:sp>
      <p:sp>
        <p:nvSpPr>
          <p:cNvPr id="10" name="Footer Placeholder 9"/>
          <p:cNvSpPr>
            <a:spLocks noGrp="1"/>
          </p:cNvSpPr>
          <p:nvPr>
            <p:ph type="ftr" sz="quarter" idx="16"/>
          </p:nvPr>
        </p:nvSpPr>
        <p:spPr/>
        <p:txBody>
          <a:bodyPr rtlCol="0"/>
          <a:lstStyle/>
          <a:p>
            <a:endParaRPr lang="fr-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r-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D418DEB-31A0-4C74-A48A-3190A7DFEFD2}"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0D418DEB-31A0-4C74-A48A-3190A7DFEFD2}" type="slidenum">
              <a:rPr lang="fr-CA" smtClean="0"/>
              <a:pPr/>
              <a:t>‹N°›</a:t>
            </a:fld>
            <a:endParaRPr lang="fr-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0D418DEB-31A0-4C74-A48A-3190A7DFEFD2}" type="slidenum">
              <a:rPr lang="fr-CA" smtClean="0"/>
              <a:pPr/>
              <a:t>‹N°›</a:t>
            </a:fld>
            <a:endParaRPr lang="fr-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0E5EA11-15A3-4D58-BC4C-27721B4D13CA}" type="datetimeFigureOut">
              <a:rPr lang="fr-CA" smtClean="0"/>
              <a:pPr/>
              <a:t>2018-05-28</a:t>
            </a:fld>
            <a:endParaRPr lang="fr-CA"/>
          </a:p>
        </p:txBody>
      </p:sp>
      <p:sp>
        <p:nvSpPr>
          <p:cNvPr id="7" name="Slide Number Placeholder 6"/>
          <p:cNvSpPr>
            <a:spLocks noGrp="1"/>
          </p:cNvSpPr>
          <p:nvPr>
            <p:ph type="sldNum" sz="quarter" idx="11"/>
          </p:nvPr>
        </p:nvSpPr>
        <p:spPr/>
        <p:txBody>
          <a:bodyPr rtlCol="0"/>
          <a:lstStyle/>
          <a:p>
            <a:fld id="{0D418DEB-31A0-4C74-A48A-3190A7DFEFD2}" type="slidenum">
              <a:rPr lang="fr-CA" smtClean="0"/>
              <a:pPr/>
              <a:t>‹N°›</a:t>
            </a:fld>
            <a:endParaRPr lang="fr-CA"/>
          </a:p>
        </p:txBody>
      </p:sp>
      <p:sp>
        <p:nvSpPr>
          <p:cNvPr id="8" name="Footer Placeholder 7"/>
          <p:cNvSpPr>
            <a:spLocks noGrp="1"/>
          </p:cNvSpPr>
          <p:nvPr>
            <p:ph type="ftr" sz="quarter" idx="12"/>
          </p:nvPr>
        </p:nvSpPr>
        <p:spPr/>
        <p:txBody>
          <a:bodyPr rtlCol="0"/>
          <a:lstStyle/>
          <a:p>
            <a:endParaRPr lang="fr-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0E5EA11-15A3-4D58-BC4C-27721B4D13CA}" type="datetimeFigureOut">
              <a:rPr lang="fr-CA" smtClean="0"/>
              <a:pPr/>
              <a:t>2018-05-28</a:t>
            </a:fld>
            <a:endParaRPr lang="fr-CA"/>
          </a:p>
        </p:txBody>
      </p:sp>
      <p:sp>
        <p:nvSpPr>
          <p:cNvPr id="22" name="Slide Number Placeholder 21"/>
          <p:cNvSpPr>
            <a:spLocks noGrp="1"/>
          </p:cNvSpPr>
          <p:nvPr>
            <p:ph type="sldNum" sz="quarter" idx="15"/>
          </p:nvPr>
        </p:nvSpPr>
        <p:spPr/>
        <p:txBody>
          <a:bodyPr rtlCol="0"/>
          <a:lstStyle/>
          <a:p>
            <a:fld id="{0D418DEB-31A0-4C74-A48A-3190A7DFEFD2}" type="slidenum">
              <a:rPr lang="fr-CA" smtClean="0"/>
              <a:pPr/>
              <a:t>‹N°›</a:t>
            </a:fld>
            <a:endParaRPr lang="fr-CA"/>
          </a:p>
        </p:txBody>
      </p:sp>
      <p:sp>
        <p:nvSpPr>
          <p:cNvPr id="23" name="Footer Placeholder 22"/>
          <p:cNvSpPr>
            <a:spLocks noGrp="1"/>
          </p:cNvSpPr>
          <p:nvPr>
            <p:ph type="ftr" sz="quarter" idx="16"/>
          </p:nvPr>
        </p:nvSpPr>
        <p:spPr/>
        <p:txBody>
          <a:bodyPr rtlCol="0"/>
          <a:lstStyle/>
          <a:p>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0E5EA11-15A3-4D58-BC4C-27721B4D13CA}" type="datetimeFigureOut">
              <a:rPr lang="fr-CA" smtClean="0"/>
              <a:pPr/>
              <a:t>2018-05-28</a:t>
            </a:fld>
            <a:endParaRPr lang="fr-CA"/>
          </a:p>
        </p:txBody>
      </p:sp>
      <p:sp>
        <p:nvSpPr>
          <p:cNvPr id="18" name="Slide Number Placeholder 17"/>
          <p:cNvSpPr>
            <a:spLocks noGrp="1"/>
          </p:cNvSpPr>
          <p:nvPr>
            <p:ph type="sldNum" sz="quarter" idx="11"/>
          </p:nvPr>
        </p:nvSpPr>
        <p:spPr/>
        <p:txBody>
          <a:bodyPr rtlCol="0"/>
          <a:lstStyle/>
          <a:p>
            <a:fld id="{0D418DEB-31A0-4C74-A48A-3190A7DFEFD2}" type="slidenum">
              <a:rPr lang="fr-CA" smtClean="0"/>
              <a:pPr/>
              <a:t>‹N°›</a:t>
            </a:fld>
            <a:endParaRPr lang="fr-CA"/>
          </a:p>
        </p:txBody>
      </p:sp>
      <p:sp>
        <p:nvSpPr>
          <p:cNvPr id="21" name="Footer Placeholder 20"/>
          <p:cNvSpPr>
            <a:spLocks noGrp="1"/>
          </p:cNvSpPr>
          <p:nvPr>
            <p:ph type="ftr" sz="quarter" idx="12"/>
          </p:nvPr>
        </p:nvSpPr>
        <p:spPr/>
        <p:txBody>
          <a:bodyPr rtlCol="0"/>
          <a:lstStyle/>
          <a:p>
            <a:endParaRPr lang="fr-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Date Placeholder 4"/>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Date Placeholder 6"/>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Date Placeholder 2"/>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5EA11-15A3-4D58-BC4C-27721B4D13CA}" type="datetimeFigureOut">
              <a:rPr lang="fr-CA" smtClean="0"/>
              <a:pPr/>
              <a:t>2018-05-28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0D418DEB-31A0-4C74-A48A-3190A7DFEFD2}"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5EA11-15A3-4D58-BC4C-27721B4D13CA}" type="datetimeFigureOut">
              <a:rPr lang="fr-CA" smtClean="0"/>
              <a:pPr/>
              <a:t>2018-05-28</a:t>
            </a:fld>
            <a:endParaRPr lang="fr-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18DEB-31A0-4C74-A48A-3190A7DFEFD2}"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E5EA11-15A3-4D58-BC4C-27721B4D13CA}" type="datetimeFigureOut">
              <a:rPr lang="fr-CA" smtClean="0"/>
              <a:pPr/>
              <a:t>2018-05-28</a:t>
            </a:fld>
            <a:endParaRPr lang="fr-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D418DEB-31A0-4C74-A48A-3190A7DFEFD2}"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844824"/>
            <a:ext cx="6858000" cy="1894362"/>
          </a:xfrm>
        </p:spPr>
        <p:txBody>
          <a:bodyPr>
            <a:noAutofit/>
          </a:bodyPr>
          <a:lstStyle/>
          <a:p>
            <a:pPr algn="ctr"/>
            <a:r>
              <a:rPr lang="en-CA" sz="3600" dirty="0" smtClean="0">
                <a:latin typeface="Calibri" pitchFamily="34" charset="0"/>
              </a:rPr>
              <a:t>Les </a:t>
            </a:r>
            <a:r>
              <a:rPr lang="en-CA" sz="3600" dirty="0" err="1" smtClean="0">
                <a:latin typeface="Calibri" pitchFamily="34" charset="0"/>
              </a:rPr>
              <a:t>probiotiques</a:t>
            </a:r>
            <a:r>
              <a:rPr lang="en-CA" sz="3600" dirty="0" smtClean="0">
                <a:latin typeface="Calibri" pitchFamily="34" charset="0"/>
              </a:rPr>
              <a:t> </a:t>
            </a:r>
            <a:r>
              <a:rPr lang="en-CA" sz="3600" dirty="0" err="1" smtClean="0">
                <a:latin typeface="Calibri" pitchFamily="34" charset="0"/>
              </a:rPr>
              <a:t>comme</a:t>
            </a:r>
            <a:r>
              <a:rPr lang="en-CA" sz="3600" dirty="0" smtClean="0">
                <a:latin typeface="Calibri" pitchFamily="34" charset="0"/>
              </a:rPr>
              <a:t> nouvelle avenue de </a:t>
            </a:r>
            <a:r>
              <a:rPr lang="en-CA" sz="3600" dirty="0" err="1" smtClean="0">
                <a:latin typeface="Calibri" pitchFamily="34" charset="0"/>
              </a:rPr>
              <a:t>prévention</a:t>
            </a:r>
            <a:r>
              <a:rPr lang="en-CA" sz="3600" dirty="0" smtClean="0">
                <a:latin typeface="Calibri" pitchFamily="34" charset="0"/>
              </a:rPr>
              <a:t> du </a:t>
            </a:r>
            <a:r>
              <a:rPr lang="en-CA" sz="3600" dirty="0" err="1" smtClean="0">
                <a:latin typeface="Calibri" pitchFamily="34" charset="0"/>
              </a:rPr>
              <a:t>diabète</a:t>
            </a:r>
            <a:r>
              <a:rPr lang="en-CA" sz="3600" dirty="0" smtClean="0">
                <a:latin typeface="Calibri" pitchFamily="34" charset="0"/>
              </a:rPr>
              <a:t> </a:t>
            </a:r>
            <a:r>
              <a:rPr lang="en-CA" sz="3600" dirty="0" err="1" smtClean="0">
                <a:latin typeface="Calibri" pitchFamily="34" charset="0"/>
              </a:rPr>
              <a:t>gestationnel</a:t>
            </a:r>
            <a:endParaRPr lang="fr-CA" sz="3600" dirty="0">
              <a:latin typeface="Calibri" pitchFamily="34" charset="0"/>
            </a:endParaRPr>
          </a:p>
        </p:txBody>
      </p:sp>
      <p:sp>
        <p:nvSpPr>
          <p:cNvPr id="3" name="Subtitle 2"/>
          <p:cNvSpPr>
            <a:spLocks noGrp="1"/>
          </p:cNvSpPr>
          <p:nvPr>
            <p:ph type="subTitle" idx="1"/>
          </p:nvPr>
        </p:nvSpPr>
        <p:spPr>
          <a:xfrm>
            <a:off x="2267744" y="4437112"/>
            <a:ext cx="6172200" cy="1371600"/>
          </a:xfrm>
        </p:spPr>
        <p:txBody>
          <a:bodyPr>
            <a:noAutofit/>
          </a:bodyPr>
          <a:lstStyle/>
          <a:p>
            <a:r>
              <a:rPr lang="en-CA" dirty="0" err="1" smtClean="0"/>
              <a:t>Yasmina</a:t>
            </a:r>
            <a:r>
              <a:rPr lang="en-CA" dirty="0" smtClean="0"/>
              <a:t> Charbonneau-</a:t>
            </a:r>
            <a:r>
              <a:rPr lang="en-CA" dirty="0" err="1" smtClean="0"/>
              <a:t>Hammoud</a:t>
            </a:r>
            <a:endParaRPr lang="en-CA" dirty="0" smtClean="0"/>
          </a:p>
          <a:p>
            <a:r>
              <a:rPr lang="en-CA" dirty="0" err="1" smtClean="0"/>
              <a:t>Résidente</a:t>
            </a:r>
            <a:r>
              <a:rPr lang="en-CA" dirty="0" smtClean="0"/>
              <a:t> en </a:t>
            </a:r>
            <a:r>
              <a:rPr lang="en-CA" dirty="0" err="1" smtClean="0"/>
              <a:t>médecine</a:t>
            </a:r>
            <a:r>
              <a:rPr lang="en-CA" dirty="0" smtClean="0"/>
              <a:t> </a:t>
            </a:r>
            <a:r>
              <a:rPr lang="en-CA" dirty="0" err="1" smtClean="0"/>
              <a:t>familiale</a:t>
            </a:r>
            <a:endParaRPr lang="en-CA" dirty="0" smtClean="0"/>
          </a:p>
          <a:p>
            <a:r>
              <a:rPr lang="en-CA" dirty="0" smtClean="0"/>
              <a:t>UMF Bordeaux-</a:t>
            </a:r>
            <a:r>
              <a:rPr lang="en-CA" dirty="0" err="1" smtClean="0"/>
              <a:t>Cartierville</a:t>
            </a:r>
            <a:endParaRPr lang="en-CA" dirty="0" smtClean="0"/>
          </a:p>
          <a:p>
            <a:endParaRPr lang="en-CA" sz="1600" dirty="0" smtClean="0"/>
          </a:p>
          <a:p>
            <a:r>
              <a:rPr lang="en-CA" sz="1600" dirty="0" smtClean="0"/>
              <a:t>Travail </a:t>
            </a:r>
            <a:r>
              <a:rPr lang="en-CA" sz="1600" dirty="0" err="1" smtClean="0"/>
              <a:t>supervisé</a:t>
            </a:r>
            <a:r>
              <a:rPr lang="en-CA" sz="1600" dirty="0" smtClean="0"/>
              <a:t> par</a:t>
            </a:r>
          </a:p>
          <a:p>
            <a:r>
              <a:rPr lang="en-CA" sz="1600" dirty="0" smtClean="0"/>
              <a:t> Dr Dominique </a:t>
            </a:r>
            <a:r>
              <a:rPr lang="en-CA" sz="1600" dirty="0" err="1" smtClean="0"/>
              <a:t>Pilon</a:t>
            </a:r>
            <a:r>
              <a:rPr lang="en-CA" sz="1600" dirty="0" smtClean="0"/>
              <a:t> et </a:t>
            </a:r>
            <a:r>
              <a:rPr lang="en-CA" sz="1600" dirty="0" err="1" smtClean="0"/>
              <a:t>Dre</a:t>
            </a:r>
            <a:r>
              <a:rPr lang="en-CA" sz="1600" dirty="0" smtClean="0"/>
              <a:t> </a:t>
            </a:r>
            <a:r>
              <a:rPr lang="en-CA" sz="1600" dirty="0" err="1" smtClean="0"/>
              <a:t>Stefania</a:t>
            </a:r>
            <a:r>
              <a:rPr lang="en-CA" sz="1600" dirty="0" smtClean="0"/>
              <a:t> </a:t>
            </a:r>
            <a:r>
              <a:rPr lang="en-CA" sz="1600" dirty="0" err="1" smtClean="0"/>
              <a:t>Vandelli</a:t>
            </a:r>
            <a:endParaRPr lang="fr-CA" sz="1600" dirty="0" smtClean="0"/>
          </a:p>
          <a:p>
            <a:r>
              <a:rPr lang="en-CA" sz="1600" dirty="0" smtClean="0"/>
              <a:t>1e </a:t>
            </a:r>
            <a:r>
              <a:rPr lang="en-CA" sz="1600" dirty="0" err="1" smtClean="0"/>
              <a:t>juin</a:t>
            </a:r>
            <a:r>
              <a:rPr lang="en-CA" sz="1600" dirty="0" smtClean="0"/>
              <a:t>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6512" y="548680"/>
          <a:ext cx="9143999" cy="6072772"/>
        </p:xfrm>
        <a:graphic>
          <a:graphicData uri="http://schemas.openxmlformats.org/drawingml/2006/table">
            <a:tbl>
              <a:tblPr firstRow="1" bandRow="1">
                <a:tableStyleId>{5C22544A-7EE6-4342-B048-85BDC9FD1C3A}</a:tableStyleId>
              </a:tblPr>
              <a:tblGrid>
                <a:gridCol w="950498"/>
                <a:gridCol w="1713798"/>
                <a:gridCol w="936104"/>
                <a:gridCol w="1080120"/>
                <a:gridCol w="1259804"/>
                <a:gridCol w="1404492"/>
                <a:gridCol w="989575"/>
                <a:gridCol w="809608"/>
              </a:tblGrid>
              <a:tr h="292896">
                <a:tc rowSpan="2">
                  <a:txBody>
                    <a:bodyPr/>
                    <a:lstStyle/>
                    <a:p>
                      <a:pPr algn="ctr"/>
                      <a:r>
                        <a:rPr lang="en-CA" sz="1400" dirty="0" err="1" smtClean="0"/>
                        <a:t>Études</a:t>
                      </a:r>
                      <a:endParaRPr lang="fr-CA" sz="1400" dirty="0"/>
                    </a:p>
                  </a:txBody>
                  <a:tcPr anchor="ctr"/>
                </a:tc>
                <a:tc rowSpan="2">
                  <a:txBody>
                    <a:bodyPr/>
                    <a:lstStyle/>
                    <a:p>
                      <a:pPr algn="ctr"/>
                      <a:r>
                        <a:rPr lang="en-CA" sz="1400" dirty="0" err="1" smtClean="0"/>
                        <a:t>Résultats</a:t>
                      </a:r>
                      <a:endParaRPr lang="fr-CA" sz="1400" dirty="0"/>
                    </a:p>
                  </a:txBody>
                  <a:tcPr anchor="ctr"/>
                </a:tc>
                <a:tc rowSpan="2">
                  <a:txBody>
                    <a:bodyPr/>
                    <a:lstStyle/>
                    <a:p>
                      <a:pPr algn="ctr"/>
                      <a:r>
                        <a:rPr lang="en-CA" sz="1400" dirty="0" smtClean="0"/>
                        <a:t>IC </a:t>
                      </a:r>
                      <a:r>
                        <a:rPr lang="en-CA" sz="1400" dirty="0" err="1" smtClean="0"/>
                        <a:t>ou</a:t>
                      </a:r>
                      <a:r>
                        <a:rPr lang="en-CA" sz="1400" dirty="0" smtClean="0"/>
                        <a:t> </a:t>
                      </a:r>
                      <a:r>
                        <a:rPr lang="en-CA" sz="1400" baseline="0" dirty="0" smtClean="0"/>
                        <a:t> </a:t>
                      </a:r>
                    </a:p>
                    <a:p>
                      <a:pPr algn="ctr"/>
                      <a:r>
                        <a:rPr lang="en-CA" sz="1400" baseline="0" dirty="0" err="1" smtClean="0"/>
                        <a:t>valeur</a:t>
                      </a:r>
                      <a:r>
                        <a:rPr lang="en-CA" sz="1400" baseline="0" dirty="0" smtClean="0"/>
                        <a:t> p</a:t>
                      </a:r>
                      <a:endParaRPr lang="fr-CA" sz="1400" dirty="0"/>
                    </a:p>
                  </a:txBody>
                  <a:tcPr anchor="ctr"/>
                </a:tc>
                <a:tc gridSpan="5">
                  <a:txBody>
                    <a:bodyPr/>
                    <a:lstStyle/>
                    <a:p>
                      <a:pPr algn="ctr"/>
                      <a:r>
                        <a:rPr lang="en-CA" sz="1400" b="1" dirty="0" err="1" smtClean="0"/>
                        <a:t>Validité</a:t>
                      </a:r>
                      <a:r>
                        <a:rPr lang="en-CA" sz="1400" b="1" dirty="0" smtClean="0"/>
                        <a:t> interne</a:t>
                      </a:r>
                    </a:p>
                  </a:txBody>
                  <a:tcPr>
                    <a:lnB w="12700" cap="flat" cmpd="sng" algn="ctr">
                      <a:solidFill>
                        <a:schemeClr val="tx1"/>
                      </a:solidFill>
                      <a:prstDash val="solid"/>
                      <a:round/>
                      <a:headEnd type="none" w="med" len="med"/>
                      <a:tailEnd type="none" w="med" len="med"/>
                    </a:lnB>
                  </a:tcPr>
                </a:tc>
                <a:tc hMerge="1">
                  <a:txBody>
                    <a:bodyPr/>
                    <a:lstStyle/>
                    <a:p>
                      <a:endParaRPr lang="fr-CA"/>
                    </a:p>
                  </a:txBody>
                  <a:tcPr>
                    <a:lnB w="12700" cap="flat" cmpd="sng" algn="ctr">
                      <a:solidFill>
                        <a:schemeClr val="tx1"/>
                      </a:solidFill>
                      <a:prstDash val="solid"/>
                      <a:round/>
                      <a:headEnd type="none" w="med" len="med"/>
                      <a:tailEnd type="none" w="med" len="med"/>
                    </a:lnB>
                  </a:tcPr>
                </a:tc>
                <a:tc hMerge="1">
                  <a:txBody>
                    <a:bodyPr/>
                    <a:lstStyle/>
                    <a:p>
                      <a:endParaRPr lang="fr-CA"/>
                    </a:p>
                  </a:txBody>
                  <a:tcPr>
                    <a:lnB w="12700" cap="flat" cmpd="sng" algn="ctr">
                      <a:solidFill>
                        <a:schemeClr val="tx1"/>
                      </a:solidFill>
                      <a:prstDash val="solid"/>
                      <a:round/>
                      <a:headEnd type="none" w="med" len="med"/>
                      <a:tailEnd type="none" w="med" len="med"/>
                    </a:lnB>
                  </a:tcPr>
                </a:tc>
                <a:tc hMerge="1">
                  <a:txBody>
                    <a:bodyPr/>
                    <a:lstStyle/>
                    <a:p>
                      <a:endParaRPr lang="fr-CA" dirty="0"/>
                    </a:p>
                  </a:txBody>
                  <a:tcPr>
                    <a:lnB w="12700" cap="flat" cmpd="sng" algn="ctr">
                      <a:solidFill>
                        <a:schemeClr val="tx1"/>
                      </a:solidFill>
                      <a:prstDash val="solid"/>
                      <a:round/>
                      <a:headEnd type="none" w="med" len="med"/>
                      <a:tailEnd type="none" w="med" len="med"/>
                    </a:lnB>
                  </a:tcPr>
                </a:tc>
                <a:tc hMerge="1">
                  <a:txBody>
                    <a:bodyPr/>
                    <a:lstStyle/>
                    <a:p>
                      <a:pPr algn="ctr"/>
                      <a:endParaRPr lang="en-CA" dirty="0" smtClean="0"/>
                    </a:p>
                  </a:txBody>
                  <a:tcPr>
                    <a:lnB w="12700" cap="flat" cmpd="sng" algn="ctr">
                      <a:solidFill>
                        <a:schemeClr val="tx1"/>
                      </a:solidFill>
                      <a:prstDash val="solid"/>
                      <a:round/>
                      <a:headEnd type="none" w="med" len="med"/>
                      <a:tailEnd type="none" w="med" len="med"/>
                    </a:lnB>
                  </a:tcPr>
                </a:tc>
              </a:tr>
              <a:tr h="497924">
                <a:tc vMerge="1">
                  <a:txBody>
                    <a:bodyPr/>
                    <a:lstStyle/>
                    <a:p>
                      <a:endParaRPr lang="fr-CA"/>
                    </a:p>
                  </a:txBody>
                  <a:tcPr/>
                </a:tc>
                <a:tc vMerge="1">
                  <a:txBody>
                    <a:bodyPr/>
                    <a:lstStyle/>
                    <a:p>
                      <a:endParaRPr lang="fr-CA"/>
                    </a:p>
                  </a:txBody>
                  <a:tcPr/>
                </a:tc>
                <a:tc vMerge="1">
                  <a:txBody>
                    <a:bodyPr/>
                    <a:lstStyle/>
                    <a:p>
                      <a:endParaRPr lang="fr-CA"/>
                    </a:p>
                  </a:txBody>
                  <a:tcPr/>
                </a:tc>
                <a:tc>
                  <a:txBody>
                    <a:bodyPr/>
                    <a:lstStyle/>
                    <a:p>
                      <a:r>
                        <a:rPr lang="en-CA" sz="1400" b="1" dirty="0" err="1" smtClean="0"/>
                        <a:t>Facteurs</a:t>
                      </a:r>
                      <a:r>
                        <a:rPr lang="en-CA" sz="1400" b="1" dirty="0" smtClean="0"/>
                        <a:t> de confusion</a:t>
                      </a:r>
                      <a:endParaRPr lang="fr-CA" sz="1400" b="1" dirty="0"/>
                    </a:p>
                  </a:txBody>
                  <a:tcPr>
                    <a:lnT w="12700" cap="flat" cmpd="sng" algn="ctr">
                      <a:solidFill>
                        <a:schemeClr val="tx1"/>
                      </a:solidFill>
                      <a:prstDash val="solid"/>
                      <a:round/>
                      <a:headEnd type="none" w="med" len="med"/>
                      <a:tailEnd type="none" w="med" len="med"/>
                    </a:lnT>
                  </a:tcPr>
                </a:tc>
                <a:tc>
                  <a:txBody>
                    <a:bodyPr/>
                    <a:lstStyle/>
                    <a:p>
                      <a:r>
                        <a:rPr lang="en-CA" sz="1400" b="1" dirty="0" err="1" smtClean="0"/>
                        <a:t>Biais</a:t>
                      </a:r>
                      <a:r>
                        <a:rPr lang="en-CA" sz="1400" b="1" dirty="0" smtClean="0"/>
                        <a:t> </a:t>
                      </a:r>
                      <a:r>
                        <a:rPr lang="en-CA" sz="1400" b="1" dirty="0" err="1" smtClean="0"/>
                        <a:t>d’observation</a:t>
                      </a:r>
                      <a:endParaRPr lang="fr-CA" sz="1400" b="1" dirty="0"/>
                    </a:p>
                  </a:txBody>
                  <a:tcPr>
                    <a:lnT w="12700" cap="flat" cmpd="sng" algn="ctr">
                      <a:solidFill>
                        <a:schemeClr val="tx1"/>
                      </a:solidFill>
                      <a:prstDash val="solid"/>
                      <a:round/>
                      <a:headEnd type="none" w="med" len="med"/>
                      <a:tailEnd type="none" w="med" len="med"/>
                    </a:lnT>
                  </a:tcPr>
                </a:tc>
                <a:tc>
                  <a:txBody>
                    <a:bodyPr/>
                    <a:lstStyle/>
                    <a:p>
                      <a:r>
                        <a:rPr lang="en-CA" sz="1400" b="1" dirty="0" smtClean="0"/>
                        <a:t>Randomisation</a:t>
                      </a:r>
                      <a:endParaRPr lang="fr-CA" sz="1400" b="1" dirty="0"/>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err="1" smtClean="0"/>
                        <a:t>Biais</a:t>
                      </a:r>
                      <a:r>
                        <a:rPr lang="en-CA" sz="1400" b="1" dirty="0" smtClean="0"/>
                        <a:t> de </a:t>
                      </a:r>
                      <a:r>
                        <a:rPr lang="en-CA" sz="1400" b="1" dirty="0" err="1" smtClean="0"/>
                        <a:t>sélection</a:t>
                      </a:r>
                      <a:endParaRPr lang="fr-CA" sz="1400" b="1" dirty="0" smtClean="0"/>
                    </a:p>
                  </a:txBody>
                  <a:tcPr>
                    <a:lnT w="12700" cap="flat" cmpd="sng" algn="ctr">
                      <a:solidFill>
                        <a:schemeClr val="tx1"/>
                      </a:solidFill>
                      <a:prstDash val="solid"/>
                      <a:round/>
                      <a:headEnd type="none" w="med" len="med"/>
                      <a:tailEnd type="none" w="med" len="med"/>
                    </a:lnT>
                  </a:tcPr>
                </a:tc>
                <a:tc>
                  <a:txBody>
                    <a:bodyPr/>
                    <a:lstStyle/>
                    <a:p>
                      <a:r>
                        <a:rPr lang="en-CA" sz="1400" b="1" dirty="0" smtClean="0"/>
                        <a:t>Global</a:t>
                      </a:r>
                      <a:endParaRPr lang="fr-CA" sz="1400" b="1" dirty="0"/>
                    </a:p>
                  </a:txBody>
                  <a:tcPr>
                    <a:lnT w="12700" cap="flat" cmpd="sng" algn="ctr">
                      <a:solidFill>
                        <a:schemeClr val="tx1"/>
                      </a:solidFill>
                      <a:prstDash val="solid"/>
                      <a:round/>
                      <a:headEnd type="none" w="med" len="med"/>
                      <a:tailEnd type="none" w="med" len="med"/>
                    </a:lnT>
                  </a:tcPr>
                </a:tc>
              </a:tr>
              <a:tr h="977240">
                <a:tc>
                  <a:txBody>
                    <a:bodyPr/>
                    <a:lstStyle/>
                    <a:p>
                      <a:r>
                        <a:rPr lang="en-CA" sz="1300" b="1" dirty="0" err="1" smtClean="0"/>
                        <a:t>Laitinen</a:t>
                      </a:r>
                      <a:r>
                        <a:rPr lang="en-CA" sz="1300" b="1" dirty="0" smtClean="0"/>
                        <a:t> et al. 2008</a:t>
                      </a:r>
                    </a:p>
                    <a:p>
                      <a:r>
                        <a:rPr lang="en-CA" sz="1300" b="1" dirty="0" smtClean="0"/>
                        <a:t>(</a:t>
                      </a:r>
                      <a:r>
                        <a:rPr lang="en-CA" sz="1300" b="1" dirty="0" err="1" smtClean="0"/>
                        <a:t>Finlande</a:t>
                      </a:r>
                      <a:r>
                        <a:rPr lang="en-CA" sz="1300" b="1" dirty="0" smtClean="0"/>
                        <a:t>)</a:t>
                      </a:r>
                      <a:endParaRPr lang="fr-CA" sz="1300" b="1" dirty="0" smtClean="0"/>
                    </a:p>
                    <a:p>
                      <a:endParaRPr lang="fr-CA" sz="1300" b="1" dirty="0" smtClean="0"/>
                    </a:p>
                  </a:txBody>
                  <a:tcPr/>
                </a:tc>
                <a:tc>
                  <a:txBody>
                    <a:bodyPr/>
                    <a:lstStyle/>
                    <a:p>
                      <a:r>
                        <a:rPr lang="fr-CA" sz="1300" dirty="0" smtClean="0"/>
                        <a:t>Glucose anormal</a:t>
                      </a:r>
                      <a:r>
                        <a:rPr lang="fr-CA" sz="1300" baseline="0" dirty="0" smtClean="0"/>
                        <a:t> 3</a:t>
                      </a:r>
                      <a:r>
                        <a:rPr lang="fr-CA" sz="1300" baseline="30000" dirty="0" smtClean="0"/>
                        <a:t>e</a:t>
                      </a:r>
                      <a:r>
                        <a:rPr lang="fr-CA" sz="1300" baseline="0" dirty="0" smtClean="0"/>
                        <a:t> trimestre:  </a:t>
                      </a:r>
                      <a:r>
                        <a:rPr lang="fr-CA" sz="1300" kern="1200" baseline="0" dirty="0" smtClean="0">
                          <a:solidFill>
                            <a:schemeClr val="dk1"/>
                          </a:solidFill>
                          <a:latin typeface="+mn-lt"/>
                          <a:ea typeface="+mn-ea"/>
                          <a:cs typeface="+mn-cs"/>
                        </a:rPr>
                        <a:t>OR 0.31</a:t>
                      </a:r>
                    </a:p>
                    <a:p>
                      <a:endParaRPr lang="fr-CA" sz="500" kern="1200" baseline="0" dirty="0" smtClean="0">
                        <a:solidFill>
                          <a:schemeClr val="dk1"/>
                        </a:solidFill>
                        <a:latin typeface="+mn-lt"/>
                        <a:ea typeface="+mn-ea"/>
                        <a:cs typeface="+mn-cs"/>
                      </a:endParaRPr>
                    </a:p>
                    <a:p>
                      <a:r>
                        <a:rPr lang="en-CA" sz="1300" kern="1200" baseline="0" dirty="0" err="1" smtClean="0">
                          <a:solidFill>
                            <a:schemeClr val="dk1"/>
                          </a:solidFill>
                          <a:latin typeface="+mn-lt"/>
                          <a:ea typeface="+mn-ea"/>
                          <a:cs typeface="+mn-cs"/>
                        </a:rPr>
                        <a:t>Risque</a:t>
                      </a:r>
                      <a:r>
                        <a:rPr lang="en-CA" sz="1300" kern="1200" baseline="0" dirty="0" smtClean="0">
                          <a:solidFill>
                            <a:schemeClr val="dk1"/>
                          </a:solidFill>
                          <a:latin typeface="+mn-lt"/>
                          <a:ea typeface="+mn-ea"/>
                          <a:cs typeface="+mn-cs"/>
                        </a:rPr>
                        <a:t> de DBG:</a:t>
                      </a:r>
                      <a:endParaRPr lang="fr-CA" sz="1300" kern="1200" baseline="0" dirty="0" smtClean="0">
                        <a:solidFill>
                          <a:schemeClr val="dk1"/>
                        </a:solidFill>
                        <a:latin typeface="+mn-lt"/>
                        <a:ea typeface="+mn-ea"/>
                        <a:cs typeface="+mn-cs"/>
                      </a:endParaRPr>
                    </a:p>
                    <a:p>
                      <a:r>
                        <a:rPr lang="fr-CA" sz="1300" kern="1200" baseline="0" dirty="0" smtClean="0">
                          <a:solidFill>
                            <a:schemeClr val="dk1"/>
                          </a:solidFill>
                          <a:latin typeface="+mn-lt"/>
                          <a:ea typeface="+mn-ea"/>
                          <a:cs typeface="+mn-cs"/>
                        </a:rPr>
                        <a:t>OR 0.44</a:t>
                      </a:r>
                      <a:endParaRPr lang="en-CA" sz="1300" kern="1200" baseline="0" dirty="0" smtClean="0">
                        <a:solidFill>
                          <a:schemeClr val="dk1"/>
                        </a:solidFill>
                        <a:latin typeface="+mn-lt"/>
                        <a:ea typeface="+mn-ea"/>
                        <a:cs typeface="+mn-cs"/>
                      </a:endParaRPr>
                    </a:p>
                  </a:txBody>
                  <a:tcPr/>
                </a:tc>
                <a:tc>
                  <a:txBody>
                    <a:bodyPr/>
                    <a:lstStyle/>
                    <a:p>
                      <a:endParaRPr lang="fr-CA" sz="1300" kern="1200" baseline="0" dirty="0" smtClean="0">
                        <a:solidFill>
                          <a:schemeClr val="dk1"/>
                        </a:solidFill>
                        <a:latin typeface="+mn-lt"/>
                        <a:ea typeface="+mn-ea"/>
                        <a:cs typeface="+mn-cs"/>
                      </a:endParaRPr>
                    </a:p>
                    <a:p>
                      <a:r>
                        <a:rPr lang="fr-CA" sz="1300" kern="1200" baseline="0" dirty="0" smtClean="0">
                          <a:solidFill>
                            <a:schemeClr val="dk1"/>
                          </a:solidFill>
                          <a:latin typeface="+mn-lt"/>
                          <a:ea typeface="+mn-ea"/>
                          <a:cs typeface="+mn-cs"/>
                        </a:rPr>
                        <a:t>0.12-0.78</a:t>
                      </a:r>
                    </a:p>
                    <a:p>
                      <a:endParaRPr lang="en-CA" sz="500" kern="1200" baseline="0" dirty="0" smtClean="0">
                        <a:solidFill>
                          <a:schemeClr val="dk1"/>
                        </a:solidFill>
                        <a:latin typeface="+mn-lt"/>
                        <a:ea typeface="+mn-ea"/>
                        <a:cs typeface="+mn-cs"/>
                      </a:endParaRPr>
                    </a:p>
                    <a:p>
                      <a:endParaRPr lang="en-CA" sz="1300" kern="1200" baseline="0" dirty="0" smtClean="0">
                        <a:solidFill>
                          <a:schemeClr val="dk1"/>
                        </a:solidFill>
                        <a:latin typeface="+mn-lt"/>
                        <a:ea typeface="+mn-ea"/>
                        <a:cs typeface="+mn-cs"/>
                      </a:endParaRPr>
                    </a:p>
                    <a:p>
                      <a:r>
                        <a:rPr lang="fr-CA" sz="1300" kern="1200" baseline="0" dirty="0" smtClean="0">
                          <a:solidFill>
                            <a:schemeClr val="dk1"/>
                          </a:solidFill>
                          <a:latin typeface="+mn-lt"/>
                          <a:ea typeface="+mn-ea"/>
                          <a:cs typeface="+mn-cs"/>
                        </a:rPr>
                        <a:t>0.14-1.38</a:t>
                      </a:r>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kern="1200" dirty="0" smtClean="0">
                          <a:solidFill>
                            <a:schemeClr val="dk1"/>
                          </a:solidFill>
                          <a:latin typeface="+mn-lt"/>
                          <a:ea typeface="+mn-ea"/>
                          <a:cs typeface="+mn-cs"/>
                        </a:rPr>
                        <a:t>Critères d’exclusion adéquats</a:t>
                      </a:r>
                    </a:p>
                    <a:p>
                      <a:endParaRPr lang="fr-CA" sz="1300" kern="1200" dirty="0" smtClean="0">
                        <a:solidFill>
                          <a:schemeClr val="dk1"/>
                        </a:solidFill>
                        <a:latin typeface="+mn-lt"/>
                        <a:ea typeface="+mn-ea"/>
                        <a:cs typeface="+mn-cs"/>
                      </a:endParaRPr>
                    </a:p>
                  </a:txBody>
                  <a:tcPr/>
                </a:tc>
                <a:tc>
                  <a:txBody>
                    <a:bodyPr/>
                    <a:lstStyle/>
                    <a:p>
                      <a:r>
                        <a:rPr lang="en-CA" sz="1300" b="0" dirty="0" smtClean="0"/>
                        <a:t>Double </a:t>
                      </a:r>
                      <a:r>
                        <a:rPr lang="en-CA" sz="1300" b="0" dirty="0" err="1" smtClean="0"/>
                        <a:t>aveugle</a:t>
                      </a:r>
                      <a:endParaRPr lang="fr-CA" sz="1300" b="0" dirty="0"/>
                    </a:p>
                  </a:txBody>
                  <a:tcPr/>
                </a:tc>
                <a:tc>
                  <a:txBody>
                    <a:bodyPr/>
                    <a:lstStyle/>
                    <a:p>
                      <a:r>
                        <a:rPr lang="en-CA" sz="1300" baseline="0" dirty="0" err="1" smtClean="0"/>
                        <a:t>Efficace</a:t>
                      </a:r>
                      <a:endParaRPr lang="fr-CA" sz="1300" dirty="0"/>
                    </a:p>
                  </a:txBody>
                  <a:tcPr/>
                </a:tc>
                <a:tc>
                  <a:txBody>
                    <a:bodyPr/>
                    <a:lstStyle/>
                    <a:p>
                      <a:r>
                        <a:rPr lang="en-CA" sz="1300" dirty="0" smtClean="0"/>
                        <a:t>Participants </a:t>
                      </a:r>
                      <a:r>
                        <a:rPr lang="en-CA" sz="1300" dirty="0" err="1" smtClean="0"/>
                        <a:t>volontaires</a:t>
                      </a:r>
                      <a:endParaRPr lang="fr-CA" sz="1300" dirty="0"/>
                    </a:p>
                  </a:txBody>
                  <a:tcPr/>
                </a:tc>
                <a:tc>
                  <a:txBody>
                    <a:bodyPr/>
                    <a:lstStyle/>
                    <a:p>
                      <a:r>
                        <a:rPr lang="en-CA" sz="1300" b="1" dirty="0" smtClean="0">
                          <a:solidFill>
                            <a:srgbClr val="00B050"/>
                          </a:solidFill>
                        </a:rPr>
                        <a:t>Bonne</a:t>
                      </a:r>
                      <a:endParaRPr lang="fr-CA" sz="1300" b="1" dirty="0">
                        <a:solidFill>
                          <a:srgbClr val="00B050"/>
                        </a:solidFill>
                      </a:endParaRPr>
                    </a:p>
                  </a:txBody>
                  <a:tcPr/>
                </a:tc>
              </a:tr>
              <a:tr h="722744">
                <a:tc>
                  <a:txBody>
                    <a:bodyPr/>
                    <a:lstStyle/>
                    <a:p>
                      <a:r>
                        <a:rPr lang="en-CA" sz="1300" b="1" dirty="0" err="1" smtClean="0"/>
                        <a:t>Luoto</a:t>
                      </a:r>
                      <a:r>
                        <a:rPr lang="en-CA" sz="1300" b="1" dirty="0" smtClean="0"/>
                        <a:t> et al. 2010</a:t>
                      </a:r>
                    </a:p>
                    <a:p>
                      <a:r>
                        <a:rPr lang="en-CA" sz="1300" b="1" dirty="0" smtClean="0"/>
                        <a:t>(</a:t>
                      </a:r>
                      <a:r>
                        <a:rPr lang="en-CA" sz="1300" b="1" dirty="0" err="1" smtClean="0"/>
                        <a:t>Finlande</a:t>
                      </a:r>
                      <a:r>
                        <a:rPr lang="en-CA" sz="1300" b="1" dirty="0" smtClean="0"/>
                        <a:t>)</a:t>
                      </a:r>
                      <a:endParaRPr lang="fr-CA"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dirty="0" smtClean="0"/>
                        <a:t>Risque de DBG: </a:t>
                      </a:r>
                      <a:r>
                        <a:rPr lang="fr-CA" sz="1300" kern="1200" dirty="0" smtClean="0">
                          <a:solidFill>
                            <a:schemeClr val="dk1"/>
                          </a:solidFill>
                          <a:latin typeface="+mn-lt"/>
                          <a:ea typeface="+mn-ea"/>
                          <a:cs typeface="+mn-cs"/>
                        </a:rPr>
                        <a:t>OR=0.27</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500" kern="1200" dirty="0" smtClean="0">
                        <a:solidFill>
                          <a:schemeClr val="dk1"/>
                        </a:solidFill>
                        <a:latin typeface="+mn-lt"/>
                        <a:ea typeface="+mn-ea"/>
                        <a:cs typeface="+mn-cs"/>
                      </a:endParaRPr>
                    </a:p>
                  </a:txBody>
                  <a:tcPr/>
                </a:tc>
                <a:tc>
                  <a:txBody>
                    <a:bodyPr/>
                    <a:lstStyle/>
                    <a:p>
                      <a:r>
                        <a:rPr lang="fr-CA" sz="1300" kern="1200" dirty="0" smtClean="0">
                          <a:solidFill>
                            <a:schemeClr val="dk1"/>
                          </a:solidFill>
                          <a:latin typeface="+mn-lt"/>
                          <a:ea typeface="+mn-ea"/>
                          <a:cs typeface="+mn-cs"/>
                        </a:rPr>
                        <a:t>0.11-0.62</a:t>
                      </a:r>
                    </a:p>
                    <a:p>
                      <a:r>
                        <a:rPr lang="fr-CA" sz="1300" kern="1200" dirty="0" smtClean="0">
                          <a:solidFill>
                            <a:schemeClr val="dk1"/>
                          </a:solidFill>
                          <a:latin typeface="+mn-lt"/>
                          <a:ea typeface="+mn-ea"/>
                          <a:cs typeface="+mn-cs"/>
                        </a:rPr>
                        <a:t>p=0.002</a:t>
                      </a:r>
                    </a:p>
                    <a:p>
                      <a:endParaRPr lang="fr-CA" sz="500" kern="1200" dirty="0" smtClean="0">
                        <a:solidFill>
                          <a:schemeClr val="dk1"/>
                        </a:solidFill>
                        <a:latin typeface="+mn-lt"/>
                        <a:ea typeface="+mn-ea"/>
                        <a:cs typeface="+mn-cs"/>
                      </a:endParaRPr>
                    </a:p>
                  </a:txBody>
                  <a:tcPr/>
                </a:tc>
                <a:tc>
                  <a:txBody>
                    <a:bodyPr/>
                    <a:lstStyle/>
                    <a:p>
                      <a:r>
                        <a:rPr lang="fr-CA" sz="1300" kern="1200" dirty="0" smtClean="0">
                          <a:solidFill>
                            <a:schemeClr val="dk1"/>
                          </a:solidFill>
                          <a:latin typeface="+mn-lt"/>
                          <a:ea typeface="+mn-ea"/>
                          <a:cs typeface="+mn-cs"/>
                        </a:rPr>
                        <a:t>Analyse par stratification</a:t>
                      </a:r>
                    </a:p>
                    <a:p>
                      <a:endParaRPr lang="fr-CA" sz="1300" dirty="0">
                        <a:solidFill>
                          <a:srgbClr val="FF0000"/>
                        </a:solidFill>
                      </a:endParaRPr>
                    </a:p>
                  </a:txBody>
                  <a:tcPr/>
                </a:tc>
                <a:tc>
                  <a:txBody>
                    <a:bodyPr/>
                    <a:lstStyle/>
                    <a:p>
                      <a:r>
                        <a:rPr lang="en-CA" sz="1300" b="0" dirty="0" smtClean="0"/>
                        <a:t>Double </a:t>
                      </a:r>
                      <a:r>
                        <a:rPr lang="en-CA" sz="1300" b="0" dirty="0" err="1" smtClean="0"/>
                        <a:t>aveugle</a:t>
                      </a:r>
                      <a:endParaRPr lang="fr-CA" sz="1300" b="0" dirty="0"/>
                    </a:p>
                  </a:txBody>
                  <a:tcPr/>
                </a:tc>
                <a:tc>
                  <a:txBody>
                    <a:bodyPr/>
                    <a:lstStyle/>
                    <a:p>
                      <a:r>
                        <a:rPr lang="en-CA" sz="1300" dirty="0" err="1" smtClean="0"/>
                        <a:t>Efficace</a:t>
                      </a:r>
                      <a:endParaRPr lang="fr-CA" sz="1300" dirty="0"/>
                    </a:p>
                  </a:txBody>
                  <a:tcPr/>
                </a:tc>
                <a:tc>
                  <a:txBody>
                    <a:bodyPr/>
                    <a:lstStyle/>
                    <a:p>
                      <a:r>
                        <a:rPr lang="en-CA" sz="1300" dirty="0" smtClean="0"/>
                        <a:t>Participants </a:t>
                      </a:r>
                      <a:r>
                        <a:rPr lang="en-CA" sz="1300" dirty="0" err="1" smtClean="0"/>
                        <a:t>volontaires</a:t>
                      </a:r>
                      <a:endParaRPr lang="fr-CA" sz="1300" dirty="0"/>
                    </a:p>
                  </a:txBody>
                  <a:tcPr/>
                </a:tc>
                <a:tc>
                  <a:txBody>
                    <a:bodyPr/>
                    <a:lstStyle/>
                    <a:p>
                      <a:r>
                        <a:rPr lang="en-CA" sz="1300" b="1" dirty="0" smtClean="0">
                          <a:solidFill>
                            <a:srgbClr val="00B050"/>
                          </a:solidFill>
                        </a:rPr>
                        <a:t>Bonne</a:t>
                      </a:r>
                      <a:endParaRPr lang="fr-CA" sz="1300" b="1" dirty="0">
                        <a:solidFill>
                          <a:srgbClr val="00B050"/>
                        </a:solidFill>
                      </a:endParaRPr>
                    </a:p>
                  </a:txBody>
                  <a:tcPr/>
                </a:tc>
              </a:tr>
              <a:tr h="1121102">
                <a:tc>
                  <a:txBody>
                    <a:bodyPr/>
                    <a:lstStyle/>
                    <a:p>
                      <a:r>
                        <a:rPr lang="en-CA" sz="1300" b="1" dirty="0" err="1" smtClean="0"/>
                        <a:t>Asemi</a:t>
                      </a:r>
                      <a:r>
                        <a:rPr lang="en-CA" sz="1300" b="1" dirty="0" smtClean="0"/>
                        <a:t> et al. 2012 </a:t>
                      </a:r>
                    </a:p>
                    <a:p>
                      <a:r>
                        <a:rPr lang="en-CA" sz="1300" b="1" dirty="0" smtClean="0"/>
                        <a:t>(Iran)</a:t>
                      </a:r>
                      <a:endParaRPr lang="fr-CA" sz="1300" b="1" dirty="0" smtClean="0"/>
                    </a:p>
                    <a:p>
                      <a:endParaRPr lang="fr-CA" sz="1300" b="1" dirty="0" smtClean="0"/>
                    </a:p>
                  </a:txBody>
                  <a:tcPr/>
                </a:tc>
                <a:tc>
                  <a:txBody>
                    <a:bodyPr/>
                    <a:lstStyle/>
                    <a:p>
                      <a:r>
                        <a:rPr lang="en-CA" sz="1300" kern="1200" baseline="0" dirty="0" err="1" smtClean="0">
                          <a:solidFill>
                            <a:schemeClr val="dk1"/>
                          </a:solidFill>
                          <a:latin typeface="+mn-lt"/>
                          <a:ea typeface="+mn-ea"/>
                          <a:cs typeface="+mn-cs"/>
                        </a:rPr>
                        <a:t>Différence</a:t>
                      </a:r>
                      <a:r>
                        <a:rPr lang="en-CA" sz="1300" kern="1200" baseline="0" dirty="0" smtClean="0">
                          <a:solidFill>
                            <a:schemeClr val="dk1"/>
                          </a:solidFill>
                          <a:latin typeface="+mn-lt"/>
                          <a:ea typeface="+mn-ea"/>
                          <a:cs typeface="+mn-cs"/>
                        </a:rPr>
                        <a:t> post-</a:t>
                      </a:r>
                      <a:r>
                        <a:rPr lang="en-CA" sz="1300" kern="1200" baseline="0" dirty="0" err="1" smtClean="0">
                          <a:solidFill>
                            <a:schemeClr val="dk1"/>
                          </a:solidFill>
                          <a:latin typeface="+mn-lt"/>
                          <a:ea typeface="+mn-ea"/>
                          <a:cs typeface="+mn-cs"/>
                        </a:rPr>
                        <a:t>tx</a:t>
                      </a:r>
                      <a:r>
                        <a:rPr lang="en-CA" sz="1300" kern="1200" baseline="0" dirty="0" smtClean="0">
                          <a:solidFill>
                            <a:schemeClr val="dk1"/>
                          </a:solidFill>
                          <a:latin typeface="+mn-lt"/>
                          <a:ea typeface="+mn-ea"/>
                          <a:cs typeface="+mn-cs"/>
                        </a:rPr>
                        <a:t> entre les 2 </a:t>
                      </a:r>
                      <a:r>
                        <a:rPr lang="en-CA" sz="1300" kern="1200" baseline="0" dirty="0" err="1" smtClean="0">
                          <a:solidFill>
                            <a:schemeClr val="dk1"/>
                          </a:solidFill>
                          <a:latin typeface="+mn-lt"/>
                          <a:ea typeface="+mn-ea"/>
                          <a:cs typeface="+mn-cs"/>
                        </a:rPr>
                        <a:t>groupes</a:t>
                      </a:r>
                      <a:r>
                        <a:rPr lang="en-CA" sz="1300" kern="1200" baseline="0" dirty="0" smtClean="0">
                          <a:solidFill>
                            <a:schemeClr val="dk1"/>
                          </a:solidFill>
                          <a:latin typeface="+mn-lt"/>
                          <a:ea typeface="+mn-ea"/>
                          <a:cs typeface="+mn-cs"/>
                        </a:rPr>
                        <a:t> pour </a:t>
                      </a:r>
                      <a:r>
                        <a:rPr lang="en-CA" sz="1300" kern="1200" baseline="0" dirty="0" err="1" smtClean="0">
                          <a:solidFill>
                            <a:schemeClr val="dk1"/>
                          </a:solidFill>
                          <a:latin typeface="+mn-lt"/>
                          <a:ea typeface="+mn-ea"/>
                          <a:cs typeface="+mn-cs"/>
                        </a:rPr>
                        <a:t>insuline</a:t>
                      </a:r>
                      <a:r>
                        <a:rPr lang="en-CA" sz="1300" kern="1200" baseline="0" dirty="0" smtClean="0">
                          <a:solidFill>
                            <a:schemeClr val="dk1"/>
                          </a:solidFill>
                          <a:latin typeface="+mn-lt"/>
                          <a:ea typeface="+mn-ea"/>
                          <a:cs typeface="+mn-cs"/>
                        </a:rPr>
                        <a:t> et</a:t>
                      </a:r>
                    </a:p>
                    <a:p>
                      <a:r>
                        <a:rPr lang="en-CA" sz="1300" kern="1200" baseline="0" dirty="0" smtClean="0">
                          <a:solidFill>
                            <a:schemeClr val="dk1"/>
                          </a:solidFill>
                          <a:latin typeface="+mn-lt"/>
                          <a:ea typeface="+mn-ea"/>
                          <a:cs typeface="+mn-cs"/>
                        </a:rPr>
                        <a:t>Pour résistance</a:t>
                      </a:r>
                      <a:endParaRPr lang="fr-CA" sz="1300" kern="1200" baseline="0" dirty="0" smtClean="0">
                        <a:solidFill>
                          <a:schemeClr val="dk1"/>
                        </a:solidFill>
                        <a:latin typeface="+mn-lt"/>
                        <a:ea typeface="+mn-ea"/>
                        <a:cs typeface="+mn-cs"/>
                      </a:endParaRPr>
                    </a:p>
                    <a:p>
                      <a:r>
                        <a:rPr lang="fr-CA" sz="1300" kern="1200" baseline="0" dirty="0" smtClean="0">
                          <a:solidFill>
                            <a:schemeClr val="dk1"/>
                          </a:solidFill>
                          <a:latin typeface="+mn-lt"/>
                          <a:ea typeface="+mn-ea"/>
                          <a:cs typeface="+mn-cs"/>
                        </a:rPr>
                        <a:t>Différence post-</a:t>
                      </a:r>
                      <a:r>
                        <a:rPr lang="fr-CA" sz="1300" kern="1200" baseline="0" dirty="0" err="1" smtClean="0">
                          <a:solidFill>
                            <a:schemeClr val="dk1"/>
                          </a:solidFill>
                          <a:latin typeface="+mn-lt"/>
                          <a:ea typeface="+mn-ea"/>
                          <a:cs typeface="+mn-cs"/>
                        </a:rPr>
                        <a:t>tx</a:t>
                      </a:r>
                      <a:r>
                        <a:rPr lang="fr-CA" sz="1300" kern="1200" baseline="0" dirty="0" smtClean="0">
                          <a:solidFill>
                            <a:schemeClr val="dk1"/>
                          </a:solidFill>
                          <a:latin typeface="+mn-lt"/>
                          <a:ea typeface="+mn-ea"/>
                          <a:cs typeface="+mn-cs"/>
                        </a:rPr>
                        <a:t> insuline: 1.2 +/- 1.2 </a:t>
                      </a:r>
                    </a:p>
                    <a:p>
                      <a:r>
                        <a:rPr lang="fr-CA" sz="1300" kern="1200" baseline="0" dirty="0" smtClean="0">
                          <a:solidFill>
                            <a:schemeClr val="dk1"/>
                          </a:solidFill>
                          <a:latin typeface="+mn-lt"/>
                          <a:ea typeface="+mn-ea"/>
                          <a:cs typeface="+mn-cs"/>
                        </a:rPr>
                        <a:t>Résistance: -0.2+/-0.3</a:t>
                      </a:r>
                    </a:p>
                  </a:txBody>
                  <a:tcPr/>
                </a:tc>
                <a:tc>
                  <a:txBody>
                    <a:bodyPr/>
                    <a:lstStyle/>
                    <a:p>
                      <a:endParaRPr lang="fr-CA" sz="1300" kern="1200" baseline="0" dirty="0" smtClean="0">
                        <a:solidFill>
                          <a:schemeClr val="dk1"/>
                        </a:solidFill>
                        <a:latin typeface="+mn-lt"/>
                        <a:ea typeface="+mn-ea"/>
                        <a:cs typeface="+mn-cs"/>
                      </a:endParaRPr>
                    </a:p>
                    <a:p>
                      <a:endParaRPr lang="fr-CA" sz="1300" kern="1200" baseline="0" dirty="0" smtClean="0">
                        <a:solidFill>
                          <a:schemeClr val="dk1"/>
                        </a:solidFill>
                        <a:latin typeface="+mn-lt"/>
                        <a:ea typeface="+mn-ea"/>
                        <a:cs typeface="+mn-cs"/>
                      </a:endParaRPr>
                    </a:p>
                    <a:p>
                      <a:r>
                        <a:rPr lang="en-CA" sz="1300" dirty="0" smtClean="0"/>
                        <a:t>p=0.02</a:t>
                      </a:r>
                    </a:p>
                    <a:p>
                      <a:r>
                        <a:rPr lang="en-CA" sz="1300" dirty="0" smtClean="0"/>
                        <a:t>p=0.01</a:t>
                      </a:r>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dirty="0" smtClean="0"/>
                        <a:t>DB</a:t>
                      </a:r>
                      <a:r>
                        <a:rPr lang="en-CA" sz="1300" baseline="0" dirty="0" smtClean="0"/>
                        <a:t> et </a:t>
                      </a:r>
                      <a:r>
                        <a:rPr lang="en-CA" sz="1300" baseline="0" dirty="0" err="1" smtClean="0"/>
                        <a:t>maladie</a:t>
                      </a:r>
                      <a:r>
                        <a:rPr lang="en-CA" sz="1300" baseline="0" dirty="0" smtClean="0"/>
                        <a:t> </a:t>
                      </a:r>
                      <a:r>
                        <a:rPr lang="en-CA" sz="1300" baseline="0" dirty="0" err="1" smtClean="0"/>
                        <a:t>chronique</a:t>
                      </a:r>
                      <a:r>
                        <a:rPr lang="en-CA" sz="1300" baseline="0" dirty="0" smtClean="0"/>
                        <a:t> non </a:t>
                      </a:r>
                      <a:r>
                        <a:rPr lang="en-CA" sz="1300" baseline="0" dirty="0" err="1" smtClean="0"/>
                        <a:t>exclues</a:t>
                      </a:r>
                      <a:endParaRPr lang="fr-CA" sz="1300" dirty="0" smtClean="0"/>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b="0" dirty="0" smtClean="0"/>
                        <a:t>Simple </a:t>
                      </a:r>
                      <a:r>
                        <a:rPr lang="en-CA" sz="1300" b="0" dirty="0" err="1" smtClean="0"/>
                        <a:t>aveugle</a:t>
                      </a:r>
                      <a:endParaRPr lang="fr-CA" sz="1300" b="0" dirty="0" smtClean="0"/>
                    </a:p>
                    <a:p>
                      <a:endParaRPr lang="fr-CA" sz="13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dirty="0" err="1" smtClean="0"/>
                        <a:t>Inefficace</a:t>
                      </a:r>
                      <a:r>
                        <a:rPr lang="en-CA" sz="1300" dirty="0" smtClean="0"/>
                        <a:t> pour </a:t>
                      </a:r>
                      <a:r>
                        <a:rPr lang="en-CA" sz="1300" dirty="0" err="1" smtClean="0"/>
                        <a:t>l’âge</a:t>
                      </a:r>
                      <a:endParaRPr lang="en-CA" sz="1300" dirty="0" smtClean="0"/>
                    </a:p>
                    <a:p>
                      <a:endParaRPr lang="fr-CA" sz="13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CA" sz="1300" dirty="0" smtClean="0"/>
                        <a:t>Recrutés par les cliniques</a:t>
                      </a:r>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b="1" dirty="0" err="1" smtClean="0">
                          <a:solidFill>
                            <a:srgbClr val="FF0000"/>
                          </a:solidFill>
                        </a:rPr>
                        <a:t>Faible</a:t>
                      </a:r>
                      <a:endParaRPr lang="fr-CA" sz="1300" b="1" dirty="0" smtClean="0">
                        <a:solidFill>
                          <a:srgbClr val="FF0000"/>
                        </a:solidFill>
                      </a:endParaRPr>
                    </a:p>
                    <a:p>
                      <a:endParaRPr lang="fr-CA" sz="1300" b="1" dirty="0">
                        <a:solidFill>
                          <a:srgbClr val="00B050"/>
                        </a:solidFill>
                      </a:endParaRPr>
                    </a:p>
                  </a:txBody>
                  <a:tcPr/>
                </a:tc>
              </a:tr>
              <a:tr h="760908">
                <a:tc>
                  <a:txBody>
                    <a:bodyPr/>
                    <a:lstStyle/>
                    <a:p>
                      <a:r>
                        <a:rPr lang="en-CA" sz="1300" b="1" dirty="0" smtClean="0"/>
                        <a:t>Lindsay et al. 2014</a:t>
                      </a:r>
                    </a:p>
                    <a:p>
                      <a:r>
                        <a:rPr lang="en-CA" sz="1300" b="1" dirty="0" smtClean="0"/>
                        <a:t>(</a:t>
                      </a:r>
                      <a:r>
                        <a:rPr lang="en-CA" sz="1300" b="1" dirty="0" err="1" smtClean="0"/>
                        <a:t>Irlande</a:t>
                      </a:r>
                      <a:r>
                        <a:rPr lang="en-CA" sz="1300" b="1" dirty="0" smtClean="0"/>
                        <a:t>)</a:t>
                      </a:r>
                      <a:endParaRPr lang="fr-CA" sz="1300" b="1" dirty="0" smtClean="0"/>
                    </a:p>
                  </a:txBody>
                  <a:tcPr/>
                </a:tc>
                <a:tc>
                  <a:txBody>
                    <a:bodyPr/>
                    <a:lstStyle/>
                    <a:p>
                      <a:r>
                        <a:rPr lang="fr-CA" sz="1300" dirty="0" smtClean="0"/>
                        <a:t>Gr</a:t>
                      </a:r>
                      <a:r>
                        <a:rPr lang="fr-CA" sz="1300" baseline="0" dirty="0" smtClean="0"/>
                        <a:t> </a:t>
                      </a:r>
                      <a:r>
                        <a:rPr lang="fr-CA" sz="1300" baseline="0" dirty="0" err="1" smtClean="0"/>
                        <a:t>probiotiques</a:t>
                      </a:r>
                      <a:r>
                        <a:rPr lang="fr-CA" sz="1300" baseline="0" dirty="0" smtClean="0"/>
                        <a:t>: 16.1% </a:t>
                      </a:r>
                    </a:p>
                    <a:p>
                      <a:r>
                        <a:rPr lang="fr-CA" sz="1300" baseline="0" dirty="0" smtClean="0"/>
                        <a:t>Gr placebo: 14.9% </a:t>
                      </a:r>
                      <a:endParaRPr lang="fr-CA" sz="1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13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sz="1300" baseline="0" dirty="0" smtClean="0"/>
                        <a:t>p=0.561</a:t>
                      </a:r>
                      <a:endParaRPr lang="fr-CA" sz="1300" dirty="0" smtClean="0"/>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dirty="0" smtClean="0"/>
                        <a:t>Analyse par stratification</a:t>
                      </a:r>
                      <a:endParaRPr lang="fr-CA" sz="1300" u="sng" dirty="0" smtClean="0"/>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dirty="0" smtClean="0"/>
                        <a:t>Double aveugle</a:t>
                      </a:r>
                    </a:p>
                    <a:p>
                      <a:endParaRPr lang="fr-CA" sz="13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dirty="0" err="1" smtClean="0"/>
                        <a:t>Inefficace</a:t>
                      </a:r>
                      <a:r>
                        <a:rPr lang="en-CA" sz="1300" baseline="0" dirty="0" smtClean="0"/>
                        <a:t> pour </a:t>
                      </a:r>
                      <a:r>
                        <a:rPr lang="en-CA" sz="1300" baseline="0" dirty="0" err="1" smtClean="0"/>
                        <a:t>l’IMC</a:t>
                      </a:r>
                      <a:r>
                        <a:rPr lang="en-CA" sz="1300" baseline="0" dirty="0" smtClean="0"/>
                        <a:t>, </a:t>
                      </a:r>
                      <a:r>
                        <a:rPr lang="en-CA" sz="1300" baseline="0" dirty="0" err="1" smtClean="0"/>
                        <a:t>mais</a:t>
                      </a:r>
                      <a:r>
                        <a:rPr lang="en-CA" sz="1300" baseline="0" dirty="0" smtClean="0"/>
                        <a:t> </a:t>
                      </a:r>
                      <a:r>
                        <a:rPr lang="en-CA" sz="1300" baseline="0" dirty="0" err="1" smtClean="0"/>
                        <a:t>stratifié</a:t>
                      </a:r>
                      <a:endParaRPr lang="fr-CA" sz="1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dirty="0" smtClean="0"/>
                        <a:t>Participants </a:t>
                      </a:r>
                      <a:r>
                        <a:rPr lang="en-CA" sz="1300" dirty="0" err="1" smtClean="0"/>
                        <a:t>volontaires</a:t>
                      </a:r>
                      <a:endParaRPr lang="fr-CA" sz="1300" dirty="0" smtClean="0"/>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b="1" dirty="0" smtClean="0">
                          <a:solidFill>
                            <a:srgbClr val="00B050"/>
                          </a:solidFill>
                        </a:rPr>
                        <a:t>Bonne</a:t>
                      </a:r>
                      <a:endParaRPr lang="fr-CA" sz="1300" b="1" dirty="0" smtClean="0">
                        <a:solidFill>
                          <a:srgbClr val="00B050"/>
                        </a:solidFill>
                      </a:endParaRPr>
                    </a:p>
                  </a:txBody>
                  <a:tcPr/>
                </a:tc>
              </a:tr>
              <a:tr h="1224290">
                <a:tc>
                  <a:txBody>
                    <a:bodyPr/>
                    <a:lstStyle/>
                    <a:p>
                      <a:r>
                        <a:rPr lang="en-CA" sz="1300" b="1" dirty="0" err="1" smtClean="0"/>
                        <a:t>Wickens</a:t>
                      </a:r>
                      <a:r>
                        <a:rPr lang="en-CA" sz="1300" b="1" dirty="0" smtClean="0"/>
                        <a:t> et al. 2017</a:t>
                      </a:r>
                    </a:p>
                    <a:p>
                      <a:r>
                        <a:rPr lang="en-CA" sz="1300" b="1" dirty="0" smtClean="0"/>
                        <a:t>(Nouvelle-</a:t>
                      </a:r>
                      <a:r>
                        <a:rPr lang="en-CA" sz="1300" b="1" dirty="0" err="1" smtClean="0"/>
                        <a:t>Zélande</a:t>
                      </a:r>
                      <a:r>
                        <a:rPr lang="en-CA" sz="1300" b="1" dirty="0" smtClean="0"/>
                        <a:t>)</a:t>
                      </a:r>
                      <a:endParaRPr lang="fr-CA" sz="1300" b="1" dirty="0" smtClean="0"/>
                    </a:p>
                  </a:txBody>
                  <a:tcPr/>
                </a:tc>
                <a:tc>
                  <a:txBody>
                    <a:bodyPr/>
                    <a:lstStyle/>
                    <a:p>
                      <a:r>
                        <a:rPr lang="fr-CA" sz="1300" kern="1200" baseline="0" dirty="0" smtClean="0">
                          <a:solidFill>
                            <a:schemeClr val="dk1"/>
                          </a:solidFill>
                          <a:latin typeface="+mn-lt"/>
                          <a:ea typeface="+mn-ea"/>
                          <a:cs typeface="+mn-cs"/>
                        </a:rPr>
                        <a:t>IADPSG: RR=0.59 </a:t>
                      </a:r>
                    </a:p>
                    <a:p>
                      <a:endParaRPr lang="fr-CA" sz="500" kern="1200" baseline="0" dirty="0" smtClean="0">
                        <a:solidFill>
                          <a:schemeClr val="dk1"/>
                        </a:solidFill>
                        <a:latin typeface="+mn-lt"/>
                        <a:ea typeface="+mn-ea"/>
                        <a:cs typeface="+mn-cs"/>
                      </a:endParaRPr>
                    </a:p>
                    <a:p>
                      <a:r>
                        <a:rPr lang="fr-CA" sz="1300" b="0" kern="1200" baseline="0" dirty="0" smtClean="0">
                          <a:solidFill>
                            <a:schemeClr val="dk1"/>
                          </a:solidFill>
                          <a:latin typeface="+mn-lt"/>
                          <a:ea typeface="+mn-ea"/>
                          <a:cs typeface="+mn-cs"/>
                        </a:rPr>
                        <a:t>NZ:  RR=0.32 </a:t>
                      </a:r>
                    </a:p>
                    <a:p>
                      <a:endParaRPr lang="fr-CA" sz="500" b="0" kern="1200" baseline="0" dirty="0" smtClean="0">
                        <a:solidFill>
                          <a:schemeClr val="dk1"/>
                        </a:solidFill>
                        <a:latin typeface="+mn-lt"/>
                        <a:ea typeface="+mn-ea"/>
                        <a:cs typeface="+mn-cs"/>
                      </a:endParaRPr>
                    </a:p>
                    <a:p>
                      <a:r>
                        <a:rPr lang="fr-CA" sz="1300" b="0" kern="1200" baseline="0" dirty="0" smtClean="0">
                          <a:solidFill>
                            <a:schemeClr val="dk1"/>
                          </a:solidFill>
                          <a:latin typeface="+mn-lt"/>
                          <a:ea typeface="+mn-ea"/>
                          <a:cs typeface="+mn-cs"/>
                        </a:rPr>
                        <a:t>IADPSG: &gt; 35 ans RR=0.31 </a:t>
                      </a:r>
                    </a:p>
                    <a:p>
                      <a:endParaRPr lang="fr-CA" sz="500" b="0" kern="1200" baseline="0" dirty="0" smtClean="0">
                        <a:solidFill>
                          <a:schemeClr val="dk1"/>
                        </a:solidFill>
                        <a:latin typeface="+mn-lt"/>
                        <a:ea typeface="+mn-ea"/>
                        <a:cs typeface="+mn-cs"/>
                      </a:endParaRPr>
                    </a:p>
                    <a:p>
                      <a:r>
                        <a:rPr lang="fr-CA" sz="1300" b="0" kern="1200" baseline="0" dirty="0" smtClean="0">
                          <a:solidFill>
                            <a:schemeClr val="dk1"/>
                          </a:solidFill>
                          <a:latin typeface="+mn-lt"/>
                          <a:ea typeface="+mn-ea"/>
                          <a:cs typeface="+mn-cs"/>
                        </a:rPr>
                        <a:t>ATCD de DBG RR=0.00</a:t>
                      </a:r>
                    </a:p>
                  </a:txBody>
                  <a:tcPr/>
                </a:tc>
                <a:tc>
                  <a:txBody>
                    <a:bodyPr/>
                    <a:lstStyle/>
                    <a:p>
                      <a:r>
                        <a:rPr lang="en-CA" sz="1300" dirty="0" smtClean="0"/>
                        <a:t>0.32-1.08</a:t>
                      </a:r>
                    </a:p>
                    <a:p>
                      <a:endParaRPr lang="en-CA" sz="500" dirty="0" smtClean="0"/>
                    </a:p>
                    <a:p>
                      <a:r>
                        <a:rPr lang="en-CA" sz="1300" dirty="0" smtClean="0"/>
                        <a:t>0.11-0.96</a:t>
                      </a:r>
                    </a:p>
                    <a:p>
                      <a:endParaRPr lang="en-CA" sz="500" dirty="0" smtClean="0"/>
                    </a:p>
                    <a:p>
                      <a:endParaRPr lang="en-CA" sz="1300" dirty="0" smtClean="0"/>
                    </a:p>
                    <a:p>
                      <a:r>
                        <a:rPr lang="en-CA" sz="1300" dirty="0" smtClean="0"/>
                        <a:t>0.12-0.81</a:t>
                      </a:r>
                    </a:p>
                    <a:p>
                      <a:endParaRPr lang="en-CA" sz="500" dirty="0" smtClean="0"/>
                    </a:p>
                    <a:p>
                      <a:r>
                        <a:rPr lang="en-CA" sz="1300" dirty="0" smtClean="0"/>
                        <a:t>0.0 –0.66</a:t>
                      </a:r>
                      <a:endParaRPr lang="fr-CA" sz="1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dirty="0" smtClean="0"/>
                        <a:t>Analyse par stratification</a:t>
                      </a:r>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dirty="0" smtClean="0"/>
                        <a:t>Double aveugle</a:t>
                      </a:r>
                    </a:p>
                    <a:p>
                      <a:endParaRPr lang="fr-CA" sz="13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dirty="0" smtClean="0"/>
                        <a:t>Efficace</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300" dirty="0" smtClean="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CA" sz="1300" b="0" kern="1200" dirty="0" smtClean="0">
                          <a:solidFill>
                            <a:schemeClr val="dk1"/>
                          </a:solidFill>
                          <a:latin typeface="+mn-lt"/>
                          <a:ea typeface="+mn-ea"/>
                          <a:cs typeface="+mn-cs"/>
                        </a:rPr>
                        <a:t>Participants volontaires</a:t>
                      </a:r>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b="1" dirty="0" smtClean="0">
                          <a:solidFill>
                            <a:srgbClr val="00B050"/>
                          </a:solidFill>
                        </a:rPr>
                        <a:t>Bonne</a:t>
                      </a:r>
                      <a:endParaRPr lang="fr-CA" sz="1300" b="1" dirty="0" smtClean="0">
                        <a:solidFill>
                          <a:srgbClr val="00B05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A" sz="1300" b="1" dirty="0" smtClean="0">
                        <a:solidFill>
                          <a:srgbClr val="00B050"/>
                        </a:solidFill>
                      </a:endParaRPr>
                    </a:p>
                  </a:txBody>
                  <a:tcPr/>
                </a:tc>
              </a:tr>
            </a:tbl>
          </a:graphicData>
        </a:graphic>
      </p:graphicFrame>
      <p:sp>
        <p:nvSpPr>
          <p:cNvPr id="5" name="Title 1"/>
          <p:cNvSpPr>
            <a:spLocks noGrp="1"/>
          </p:cNvSpPr>
          <p:nvPr>
            <p:ph type="title"/>
          </p:nvPr>
        </p:nvSpPr>
        <p:spPr>
          <a:xfrm>
            <a:off x="539552" y="-171400"/>
            <a:ext cx="8229600" cy="882352"/>
          </a:xfrm>
        </p:spPr>
        <p:txBody>
          <a:bodyPr/>
          <a:lstStyle/>
          <a:p>
            <a:r>
              <a:rPr lang="en-CA" dirty="0" err="1" smtClean="0">
                <a:solidFill>
                  <a:schemeClr val="tx2"/>
                </a:solidFill>
              </a:rPr>
              <a:t>Résultats</a:t>
            </a:r>
            <a:endParaRPr lang="fr-CA"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solidFill>
                  <a:schemeClr val="tx2"/>
                </a:solidFill>
              </a:rPr>
              <a:t>Résultats</a:t>
            </a:r>
            <a:endParaRPr lang="fr-CA" dirty="0">
              <a:solidFill>
                <a:schemeClr val="tx2"/>
              </a:solidFill>
            </a:endParaRPr>
          </a:p>
        </p:txBody>
      </p:sp>
      <p:graphicFrame>
        <p:nvGraphicFramePr>
          <p:cNvPr id="4" name="Chart 3"/>
          <p:cNvGraphicFramePr/>
          <p:nvPr/>
        </p:nvGraphicFramePr>
        <p:xfrm>
          <a:off x="827584" y="1700808"/>
          <a:ext cx="6336704"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355976" y="6093296"/>
            <a:ext cx="1944216" cy="430887"/>
          </a:xfrm>
          <a:prstGeom prst="rect">
            <a:avLst/>
          </a:prstGeom>
          <a:noFill/>
        </p:spPr>
        <p:txBody>
          <a:bodyPr wrap="square" rtlCol="0">
            <a:spAutoFit/>
          </a:bodyPr>
          <a:lstStyle/>
          <a:p>
            <a:pPr algn="ctr"/>
            <a:r>
              <a:rPr lang="fr-CA" sz="2200" b="1" dirty="0" smtClean="0"/>
              <a:t>Forrest plot</a:t>
            </a:r>
            <a:endParaRPr lang="fr-CA" sz="2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chemeClr val="tx2"/>
                </a:solidFill>
              </a:rPr>
              <a:t>Discussion</a:t>
            </a:r>
            <a:endParaRPr lang="fr-CA" dirty="0" smtClean="0">
              <a:solidFill>
                <a:schemeClr val="tx2"/>
              </a:solidFill>
            </a:endParaRPr>
          </a:p>
        </p:txBody>
      </p:sp>
      <p:sp>
        <p:nvSpPr>
          <p:cNvPr id="3" name="Content Placeholder 2"/>
          <p:cNvSpPr>
            <a:spLocks noGrp="1"/>
          </p:cNvSpPr>
          <p:nvPr>
            <p:ph idx="1"/>
          </p:nvPr>
        </p:nvSpPr>
        <p:spPr>
          <a:xfrm>
            <a:off x="467544" y="1772816"/>
            <a:ext cx="8229600" cy="4525963"/>
          </a:xfrm>
        </p:spPr>
        <p:txBody>
          <a:bodyPr/>
          <a:lstStyle/>
          <a:p>
            <a:r>
              <a:rPr lang="en-CA" dirty="0" err="1" smtClean="0"/>
              <a:t>Tendance</a:t>
            </a:r>
            <a:r>
              <a:rPr lang="en-CA" dirty="0" smtClean="0"/>
              <a:t> des </a:t>
            </a:r>
            <a:r>
              <a:rPr lang="en-CA" dirty="0" err="1" smtClean="0"/>
              <a:t>résultats</a:t>
            </a:r>
            <a:r>
              <a:rPr lang="en-CA" dirty="0" smtClean="0"/>
              <a:t> </a:t>
            </a:r>
            <a:r>
              <a:rPr lang="en-CA" dirty="0" err="1" smtClean="0"/>
              <a:t>similaires</a:t>
            </a:r>
            <a:endParaRPr lang="en-CA" dirty="0" smtClean="0"/>
          </a:p>
          <a:p>
            <a:r>
              <a:rPr lang="en-CA" dirty="0" err="1" smtClean="0"/>
              <a:t>Tous</a:t>
            </a:r>
            <a:r>
              <a:rPr lang="en-CA" dirty="0" smtClean="0"/>
              <a:t> des </a:t>
            </a:r>
            <a:r>
              <a:rPr lang="en-CA" dirty="0" err="1" smtClean="0"/>
              <a:t>essais</a:t>
            </a:r>
            <a:r>
              <a:rPr lang="en-CA" dirty="0" smtClean="0"/>
              <a:t> </a:t>
            </a:r>
            <a:r>
              <a:rPr lang="en-CA" dirty="0" err="1" smtClean="0"/>
              <a:t>cliniques</a:t>
            </a:r>
            <a:r>
              <a:rPr lang="en-CA" dirty="0" smtClean="0"/>
              <a:t> </a:t>
            </a:r>
            <a:r>
              <a:rPr lang="en-CA" dirty="0" err="1" smtClean="0"/>
              <a:t>randomisés</a:t>
            </a:r>
            <a:endParaRPr lang="en-CA" dirty="0" smtClean="0"/>
          </a:p>
          <a:p>
            <a:r>
              <a:rPr lang="en-CA" dirty="0" smtClean="0"/>
              <a:t>Bonne </a:t>
            </a:r>
            <a:r>
              <a:rPr lang="en-CA" dirty="0" err="1" smtClean="0"/>
              <a:t>validité</a:t>
            </a:r>
            <a:r>
              <a:rPr lang="en-CA" dirty="0" smtClean="0"/>
              <a:t> interne </a:t>
            </a:r>
            <a:r>
              <a:rPr lang="en-CA" dirty="0" err="1" smtClean="0"/>
              <a:t>majoritairement</a:t>
            </a:r>
            <a:endParaRPr lang="en-CA" dirty="0" smtClean="0"/>
          </a:p>
          <a:p>
            <a:r>
              <a:rPr lang="en-CA" dirty="0" err="1" smtClean="0"/>
              <a:t>Échantillon</a:t>
            </a:r>
            <a:r>
              <a:rPr lang="en-CA" dirty="0" smtClean="0"/>
              <a:t> </a:t>
            </a:r>
            <a:r>
              <a:rPr lang="en-CA" dirty="0" err="1" smtClean="0"/>
              <a:t>suffisant</a:t>
            </a:r>
            <a:endParaRPr lang="en-CA" dirty="0" smtClean="0"/>
          </a:p>
          <a:p>
            <a:r>
              <a:rPr lang="en-CA" dirty="0" smtClean="0"/>
              <a:t>Population </a:t>
            </a:r>
            <a:r>
              <a:rPr lang="en-CA" dirty="0" err="1" smtClean="0"/>
              <a:t>variée</a:t>
            </a:r>
            <a:endParaRPr lang="en-CA" dirty="0" smtClean="0"/>
          </a:p>
          <a:p>
            <a:endParaRPr lang="en-CA" dirty="0" smtClean="0"/>
          </a:p>
          <a:p>
            <a:endParaRPr lang="fr-CA" dirty="0"/>
          </a:p>
        </p:txBody>
      </p:sp>
      <p:pic>
        <p:nvPicPr>
          <p:cNvPr id="4" name="Picture 3" descr="index.png"/>
          <p:cNvPicPr>
            <a:picLocks noChangeAspect="1"/>
          </p:cNvPicPr>
          <p:nvPr/>
        </p:nvPicPr>
        <p:blipFill>
          <a:blip r:embed="rId2" cstate="print"/>
          <a:stretch>
            <a:fillRect/>
          </a:stretch>
        </p:blipFill>
        <p:spPr>
          <a:xfrm>
            <a:off x="7092280" y="476672"/>
            <a:ext cx="1481336" cy="159792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Discussion</a:t>
            </a:r>
            <a:endParaRPr lang="fr-CA" dirty="0">
              <a:solidFill>
                <a:schemeClr val="tx2"/>
              </a:solidFill>
            </a:endParaRPr>
          </a:p>
        </p:txBody>
      </p:sp>
      <p:sp>
        <p:nvSpPr>
          <p:cNvPr id="3" name="Content Placeholder 2"/>
          <p:cNvSpPr>
            <a:spLocks noGrp="1"/>
          </p:cNvSpPr>
          <p:nvPr>
            <p:ph idx="1"/>
          </p:nvPr>
        </p:nvSpPr>
        <p:spPr/>
        <p:txBody>
          <a:bodyPr/>
          <a:lstStyle/>
          <a:p>
            <a:r>
              <a:rPr lang="en-CA" dirty="0" smtClean="0"/>
              <a:t>Grande </a:t>
            </a:r>
            <a:r>
              <a:rPr lang="en-CA" dirty="0" err="1" smtClean="0"/>
              <a:t>hétérogénéité</a:t>
            </a:r>
            <a:r>
              <a:rPr lang="en-CA" dirty="0" smtClean="0"/>
              <a:t> des </a:t>
            </a:r>
            <a:r>
              <a:rPr lang="en-CA" dirty="0" err="1" smtClean="0"/>
              <a:t>études</a:t>
            </a:r>
            <a:endParaRPr lang="en-CA" dirty="0" smtClean="0"/>
          </a:p>
          <a:p>
            <a:pPr lvl="1"/>
            <a:r>
              <a:rPr lang="en-CA" dirty="0" smtClean="0"/>
              <a:t>Instruments de </a:t>
            </a:r>
            <a:r>
              <a:rPr lang="en-CA" dirty="0" err="1" smtClean="0"/>
              <a:t>mesure</a:t>
            </a:r>
            <a:endParaRPr lang="en-CA" dirty="0" smtClean="0"/>
          </a:p>
          <a:p>
            <a:pPr lvl="1"/>
            <a:r>
              <a:rPr lang="en-CA" dirty="0" err="1" smtClean="0"/>
              <a:t>Critères</a:t>
            </a:r>
            <a:r>
              <a:rPr lang="en-CA" dirty="0" smtClean="0"/>
              <a:t> </a:t>
            </a:r>
            <a:r>
              <a:rPr lang="en-CA" dirty="0" err="1" smtClean="0"/>
              <a:t>diagnostiques</a:t>
            </a:r>
            <a:r>
              <a:rPr lang="en-CA" dirty="0" smtClean="0"/>
              <a:t> </a:t>
            </a:r>
            <a:r>
              <a:rPr lang="en-CA" dirty="0" err="1" smtClean="0"/>
              <a:t>différents</a:t>
            </a:r>
            <a:endParaRPr lang="en-CA" dirty="0" smtClean="0"/>
          </a:p>
          <a:p>
            <a:pPr lvl="1"/>
            <a:r>
              <a:rPr lang="en-CA" dirty="0" err="1" smtClean="0"/>
              <a:t>Probiotiques</a:t>
            </a:r>
            <a:endParaRPr lang="en-CA" dirty="0" smtClean="0"/>
          </a:p>
          <a:p>
            <a:pPr lvl="1"/>
            <a:r>
              <a:rPr lang="en-CA" dirty="0" err="1" smtClean="0"/>
              <a:t>Comorbidités</a:t>
            </a:r>
            <a:r>
              <a:rPr lang="en-CA" dirty="0" smtClean="0"/>
              <a:t> chez les femmes enceintes</a:t>
            </a:r>
          </a:p>
          <a:p>
            <a:pPr lvl="2"/>
            <a:r>
              <a:rPr lang="en-CA" dirty="0" err="1" smtClean="0"/>
              <a:t>Obésité</a:t>
            </a:r>
            <a:r>
              <a:rPr lang="en-CA" dirty="0" smtClean="0"/>
              <a:t> et </a:t>
            </a:r>
            <a:r>
              <a:rPr lang="en-CA" dirty="0" err="1" smtClean="0"/>
              <a:t>maladie</a:t>
            </a:r>
            <a:r>
              <a:rPr lang="en-CA" dirty="0" smtClean="0"/>
              <a:t> </a:t>
            </a:r>
            <a:r>
              <a:rPr lang="en-CA" dirty="0" err="1" smtClean="0"/>
              <a:t>atopique</a:t>
            </a:r>
            <a:r>
              <a:rPr lang="en-CA" dirty="0" smtClean="0"/>
              <a:t> </a:t>
            </a:r>
            <a:r>
              <a:rPr lang="en-CA" dirty="0" err="1" smtClean="0"/>
              <a:t>engendre</a:t>
            </a:r>
            <a:r>
              <a:rPr lang="en-CA" dirty="0" smtClean="0"/>
              <a:t> </a:t>
            </a:r>
            <a:r>
              <a:rPr lang="en-CA" dirty="0" err="1" smtClean="0"/>
              <a:t>état</a:t>
            </a:r>
            <a:r>
              <a:rPr lang="en-CA" dirty="0" smtClean="0"/>
              <a:t> </a:t>
            </a:r>
            <a:r>
              <a:rPr lang="en-CA" dirty="0" err="1" smtClean="0"/>
              <a:t>inflammatoire</a:t>
            </a:r>
            <a:endParaRPr lang="fr-CA" dirty="0"/>
          </a:p>
        </p:txBody>
      </p:sp>
      <p:pic>
        <p:nvPicPr>
          <p:cNvPr id="4" name="Picture 3" descr="index.png"/>
          <p:cNvPicPr>
            <a:picLocks noChangeAspect="1"/>
          </p:cNvPicPr>
          <p:nvPr/>
        </p:nvPicPr>
        <p:blipFill>
          <a:blip r:embed="rId2" cstate="print"/>
          <a:stretch>
            <a:fillRect/>
          </a:stretch>
        </p:blipFill>
        <p:spPr>
          <a:xfrm>
            <a:off x="6948264" y="764704"/>
            <a:ext cx="1575619" cy="157561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solidFill>
                  <a:schemeClr val="tx2"/>
                </a:solidFill>
              </a:rPr>
              <a:t>Discussion</a:t>
            </a:r>
            <a:endParaRPr lang="fr-CA" dirty="0">
              <a:solidFill>
                <a:schemeClr val="tx2"/>
              </a:solidFill>
            </a:endParaRPr>
          </a:p>
        </p:txBody>
      </p:sp>
      <p:sp>
        <p:nvSpPr>
          <p:cNvPr id="3" name="Content Placeholder 2"/>
          <p:cNvSpPr>
            <a:spLocks noGrp="1"/>
          </p:cNvSpPr>
          <p:nvPr>
            <p:ph idx="1"/>
          </p:nvPr>
        </p:nvSpPr>
        <p:spPr>
          <a:xfrm>
            <a:off x="457200" y="1600200"/>
            <a:ext cx="8229600" cy="4709120"/>
          </a:xfrm>
        </p:spPr>
        <p:txBody>
          <a:bodyPr>
            <a:normAutofit/>
          </a:bodyPr>
          <a:lstStyle/>
          <a:p>
            <a:pPr>
              <a:buNone/>
            </a:pPr>
            <a:r>
              <a:rPr lang="fr-CA" dirty="0" smtClean="0"/>
              <a:t>Hypothèses</a:t>
            </a:r>
          </a:p>
          <a:p>
            <a:r>
              <a:rPr lang="fr-CA" sz="2800" dirty="0" err="1" smtClean="0"/>
              <a:t>Probiotiques</a:t>
            </a:r>
            <a:r>
              <a:rPr lang="fr-CA" sz="2800" dirty="0" smtClean="0"/>
              <a:t> plus avantageux pour diabète sévère</a:t>
            </a:r>
          </a:p>
          <a:p>
            <a:r>
              <a:rPr lang="fr-CA" sz="2800" dirty="0" smtClean="0"/>
              <a:t>Traitement à plus long terme et administration dès le début de la grossesse plus bénéfique </a:t>
            </a:r>
          </a:p>
          <a:p>
            <a:r>
              <a:rPr lang="fr-CA" sz="2800" dirty="0" smtClean="0"/>
              <a:t>Prometteurs chez femmes </a:t>
            </a:r>
            <a:r>
              <a:rPr lang="fr-CA" sz="2800" dirty="0" smtClean="0">
                <a:latin typeface="Arial"/>
                <a:cs typeface="Arial"/>
              </a:rPr>
              <a:t>&gt; </a:t>
            </a:r>
            <a:r>
              <a:rPr lang="fr-CA" sz="2800" dirty="0" smtClean="0"/>
              <a:t>35 ans, avec antécédent de diabète gestationnel</a:t>
            </a:r>
          </a:p>
          <a:p>
            <a:r>
              <a:rPr lang="fr-CA" sz="2800" dirty="0" smtClean="0"/>
              <a:t>Prises de </a:t>
            </a:r>
            <a:r>
              <a:rPr lang="fr-CA" sz="2800" dirty="0" err="1" smtClean="0"/>
              <a:t>probiotiques</a:t>
            </a:r>
            <a:r>
              <a:rPr lang="fr-CA" sz="2800" dirty="0" smtClean="0"/>
              <a:t> sécuritaires, mais peu de données</a:t>
            </a:r>
          </a:p>
          <a:p>
            <a:pPr>
              <a:buNone/>
            </a:pPr>
            <a:endParaRPr lang="fr-CA" dirty="0" smtClean="0"/>
          </a:p>
          <a:p>
            <a:endParaRPr lang="fr-CA" dirty="0" smtClean="0"/>
          </a:p>
          <a:p>
            <a:endParaRPr lang="fr-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Conclusion</a:t>
            </a:r>
            <a:endParaRPr lang="fr-CA" dirty="0">
              <a:solidFill>
                <a:schemeClr val="tx2"/>
              </a:solidFill>
            </a:endParaRPr>
          </a:p>
        </p:txBody>
      </p:sp>
      <p:sp>
        <p:nvSpPr>
          <p:cNvPr id="3" name="Content Placeholder 2"/>
          <p:cNvSpPr>
            <a:spLocks noGrp="1"/>
          </p:cNvSpPr>
          <p:nvPr>
            <p:ph idx="1"/>
          </p:nvPr>
        </p:nvSpPr>
        <p:spPr>
          <a:xfrm>
            <a:off x="457200" y="1600200"/>
            <a:ext cx="8229600" cy="4925144"/>
          </a:xfrm>
        </p:spPr>
        <p:txBody>
          <a:bodyPr>
            <a:normAutofit/>
          </a:bodyPr>
          <a:lstStyle/>
          <a:p>
            <a:r>
              <a:rPr lang="en-CA" sz="2400" dirty="0" err="1" smtClean="0"/>
              <a:t>Peu</a:t>
            </a:r>
            <a:r>
              <a:rPr lang="en-CA" sz="2400" dirty="0" smtClean="0"/>
              <a:t> de </a:t>
            </a:r>
            <a:r>
              <a:rPr lang="en-CA" sz="2400" dirty="0" err="1" smtClean="0"/>
              <a:t>données</a:t>
            </a:r>
            <a:r>
              <a:rPr lang="en-CA" sz="2400" dirty="0" smtClean="0"/>
              <a:t> </a:t>
            </a:r>
            <a:r>
              <a:rPr lang="en-CA" sz="2400" dirty="0" err="1" smtClean="0"/>
              <a:t>scientifiques</a:t>
            </a:r>
            <a:r>
              <a:rPr lang="en-CA" sz="2400" dirty="0" smtClean="0"/>
              <a:t> </a:t>
            </a:r>
            <a:r>
              <a:rPr lang="en-CA" sz="2400" dirty="0" err="1" smtClean="0"/>
              <a:t>sur</a:t>
            </a:r>
            <a:r>
              <a:rPr lang="en-CA" sz="2400" dirty="0" smtClean="0"/>
              <a:t> le </a:t>
            </a:r>
            <a:r>
              <a:rPr lang="en-CA" sz="2400" dirty="0" err="1" smtClean="0"/>
              <a:t>sujet</a:t>
            </a:r>
            <a:endParaRPr lang="en-CA" sz="2400" dirty="0" smtClean="0"/>
          </a:p>
          <a:p>
            <a:pPr lvl="1"/>
            <a:r>
              <a:rPr lang="en-CA" sz="2400" dirty="0" err="1" smtClean="0"/>
              <a:t>Très</a:t>
            </a:r>
            <a:r>
              <a:rPr lang="en-CA" sz="2400" dirty="0" smtClean="0"/>
              <a:t> </a:t>
            </a:r>
            <a:r>
              <a:rPr lang="en-CA" sz="2400" dirty="0" err="1" smtClean="0"/>
              <a:t>hétérogènes</a:t>
            </a:r>
            <a:endParaRPr lang="en-CA" sz="2400" dirty="0" smtClean="0"/>
          </a:p>
          <a:p>
            <a:r>
              <a:rPr lang="en-CA" sz="2400" dirty="0" err="1" smtClean="0"/>
              <a:t>Semble</a:t>
            </a:r>
            <a:r>
              <a:rPr lang="en-CA" sz="2400" dirty="0" smtClean="0"/>
              <a:t> </a:t>
            </a:r>
            <a:r>
              <a:rPr lang="en-CA" sz="2400" dirty="0" err="1" smtClean="0"/>
              <a:t>toutefois</a:t>
            </a:r>
            <a:r>
              <a:rPr lang="en-CA" sz="2400" dirty="0" smtClean="0"/>
              <a:t> </a:t>
            </a:r>
            <a:r>
              <a:rPr lang="en-CA" sz="2400" dirty="0" err="1" smtClean="0"/>
              <a:t>prometteurs</a:t>
            </a:r>
            <a:endParaRPr lang="en-CA" sz="2400" dirty="0" smtClean="0"/>
          </a:p>
          <a:p>
            <a:r>
              <a:rPr lang="en-CA" sz="2400" dirty="0" err="1" smtClean="0"/>
              <a:t>Études</a:t>
            </a:r>
            <a:r>
              <a:rPr lang="en-CA" sz="2400" dirty="0" smtClean="0"/>
              <a:t> futures</a:t>
            </a:r>
          </a:p>
          <a:p>
            <a:pPr lvl="1"/>
            <a:r>
              <a:rPr lang="en-CA" sz="2400" dirty="0" smtClean="0"/>
              <a:t>Ahmed et al. </a:t>
            </a:r>
            <a:r>
              <a:rPr lang="en-CA" sz="2400" dirty="0" err="1" smtClean="0"/>
              <a:t>sur</a:t>
            </a:r>
            <a:r>
              <a:rPr lang="en-CA" sz="2400" dirty="0" smtClean="0"/>
              <a:t> </a:t>
            </a:r>
            <a:r>
              <a:rPr lang="en-CA" sz="2400" dirty="0" err="1" smtClean="0"/>
              <a:t>l’efficacité</a:t>
            </a:r>
            <a:r>
              <a:rPr lang="en-CA" sz="2400" dirty="0" smtClean="0"/>
              <a:t> du </a:t>
            </a:r>
            <a:r>
              <a:rPr lang="fr-CA" sz="2400" i="1" dirty="0" err="1" smtClean="0"/>
              <a:t>Lactobacillus</a:t>
            </a:r>
            <a:r>
              <a:rPr lang="fr-CA" sz="2400" i="1" dirty="0" smtClean="0"/>
              <a:t> </a:t>
            </a:r>
            <a:r>
              <a:rPr lang="fr-CA" sz="2400" i="1" dirty="0" err="1" smtClean="0"/>
              <a:t>rhamnosus</a:t>
            </a:r>
            <a:r>
              <a:rPr lang="fr-CA" sz="2400" dirty="0" smtClean="0"/>
              <a:t> </a:t>
            </a:r>
            <a:endParaRPr lang="en-CA" sz="2400" dirty="0" smtClean="0"/>
          </a:p>
          <a:p>
            <a:pPr lvl="1"/>
            <a:r>
              <a:rPr lang="fr-CA" sz="2400" dirty="0" smtClean="0"/>
              <a:t>Pas d’études canadiennes en cours, mais serait intéressant</a:t>
            </a:r>
          </a:p>
          <a:p>
            <a:pPr>
              <a:buNone/>
            </a:pPr>
            <a:endParaRPr lang="en-CA" sz="2400" dirty="0" smtClean="0"/>
          </a:p>
          <a:p>
            <a:r>
              <a:rPr lang="en-CA" sz="2400" dirty="0" err="1" smtClean="0"/>
              <a:t>Actuellement</a:t>
            </a:r>
            <a:r>
              <a:rPr lang="en-CA" sz="2400" dirty="0" smtClean="0"/>
              <a:t>, pas </a:t>
            </a:r>
            <a:r>
              <a:rPr lang="en-CA" sz="2400" dirty="0" err="1" smtClean="0"/>
              <a:t>une</a:t>
            </a:r>
            <a:r>
              <a:rPr lang="en-CA" sz="2400" dirty="0" smtClean="0"/>
              <a:t> option à </a:t>
            </a:r>
            <a:r>
              <a:rPr lang="en-CA" sz="2400" dirty="0" err="1" smtClean="0"/>
              <a:t>généraliser</a:t>
            </a:r>
            <a:r>
              <a:rPr lang="en-CA" sz="2400" dirty="0" smtClean="0"/>
              <a:t> en </a:t>
            </a:r>
            <a:r>
              <a:rPr lang="en-CA" sz="2400" dirty="0" err="1" smtClean="0"/>
              <a:t>clinique</a:t>
            </a:r>
            <a:r>
              <a:rPr lang="en-CA" sz="2400" dirty="0" smtClean="0"/>
              <a:t> pour la </a:t>
            </a:r>
            <a:r>
              <a:rPr lang="en-CA" sz="2400" dirty="0" err="1" smtClean="0"/>
              <a:t>prévention</a:t>
            </a:r>
            <a:endParaRPr lang="en-CA" sz="2400" dirty="0" smtClean="0"/>
          </a:p>
          <a:p>
            <a:r>
              <a:rPr lang="en-CA" sz="2400" dirty="0" err="1" smtClean="0"/>
              <a:t>Serait</a:t>
            </a:r>
            <a:r>
              <a:rPr lang="en-CA" sz="2400" dirty="0" smtClean="0"/>
              <a:t> a priori </a:t>
            </a:r>
            <a:r>
              <a:rPr lang="en-CA" sz="2400" dirty="0" err="1" smtClean="0"/>
              <a:t>sécuritaire</a:t>
            </a:r>
            <a:endParaRPr lang="en-CA" sz="2400" dirty="0" smtClean="0"/>
          </a:p>
          <a:p>
            <a:pPr lvl="1"/>
            <a:r>
              <a:rPr lang="en-CA" sz="2000" dirty="0" smtClean="0"/>
              <a:t>Prudence quant aux types de </a:t>
            </a:r>
            <a:r>
              <a:rPr lang="en-CA" sz="2000" dirty="0" err="1" smtClean="0"/>
              <a:t>probiotiques</a:t>
            </a:r>
            <a:r>
              <a:rPr lang="en-CA" sz="2000" dirty="0" smtClean="0"/>
              <a:t> </a:t>
            </a:r>
            <a:r>
              <a:rPr lang="en-CA" sz="2000" dirty="0" err="1" smtClean="0"/>
              <a:t>employés</a:t>
            </a:r>
            <a:endParaRPr lang="en-CA" sz="2000" dirty="0" smtClean="0"/>
          </a:p>
          <a:p>
            <a:endParaRPr lang="en-CA"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solidFill>
                  <a:schemeClr val="tx2"/>
                </a:solidFill>
              </a:rPr>
              <a:t>Remerciement</a:t>
            </a:r>
            <a:endParaRPr lang="fr-CA" dirty="0">
              <a:solidFill>
                <a:schemeClr val="tx2"/>
              </a:solidFill>
            </a:endParaRPr>
          </a:p>
        </p:txBody>
      </p:sp>
      <p:sp>
        <p:nvSpPr>
          <p:cNvPr id="3" name="Content Placeholder 2"/>
          <p:cNvSpPr>
            <a:spLocks noGrp="1"/>
          </p:cNvSpPr>
          <p:nvPr>
            <p:ph idx="1"/>
          </p:nvPr>
        </p:nvSpPr>
        <p:spPr/>
        <p:txBody>
          <a:bodyPr/>
          <a:lstStyle/>
          <a:p>
            <a:r>
              <a:rPr lang="fr-CA" dirty="0" smtClean="0"/>
              <a:t>UMF Bordeaux-</a:t>
            </a:r>
            <a:r>
              <a:rPr lang="fr-CA" dirty="0" err="1" smtClean="0"/>
              <a:t>Cartierville</a:t>
            </a:r>
            <a:endParaRPr lang="fr-CA" dirty="0" smtClean="0"/>
          </a:p>
          <a:p>
            <a:r>
              <a:rPr lang="fr-CA" dirty="0" smtClean="0"/>
              <a:t>Superviseurs Dr Pilon et </a:t>
            </a:r>
            <a:r>
              <a:rPr lang="fr-CA" dirty="0" err="1" smtClean="0"/>
              <a:t>Dre</a:t>
            </a:r>
            <a:r>
              <a:rPr lang="fr-CA" dirty="0" smtClean="0"/>
              <a:t> </a:t>
            </a:r>
            <a:r>
              <a:rPr lang="fr-CA" dirty="0" err="1" smtClean="0"/>
              <a:t>Vandelli</a:t>
            </a:r>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solidFill>
                  <a:schemeClr val="tx2"/>
                </a:solidFill>
              </a:rPr>
              <a:t>Références</a:t>
            </a:r>
            <a:endParaRPr lang="fr-CA" dirty="0">
              <a:solidFill>
                <a:schemeClr val="tx2"/>
              </a:solidFill>
            </a:endParaRPr>
          </a:p>
        </p:txBody>
      </p:sp>
      <p:sp>
        <p:nvSpPr>
          <p:cNvPr id="3" name="Content Placeholder 2"/>
          <p:cNvSpPr>
            <a:spLocks noGrp="1"/>
          </p:cNvSpPr>
          <p:nvPr>
            <p:ph idx="1"/>
          </p:nvPr>
        </p:nvSpPr>
        <p:spPr>
          <a:xfrm>
            <a:off x="395536" y="1196752"/>
            <a:ext cx="8291264" cy="5661248"/>
          </a:xfrm>
        </p:spPr>
        <p:txBody>
          <a:bodyPr>
            <a:noAutofit/>
          </a:bodyPr>
          <a:lstStyle/>
          <a:p>
            <a:r>
              <a:rPr lang="en-CA" sz="1050" dirty="0" err="1"/>
              <a:t>Dabelea</a:t>
            </a:r>
            <a:r>
              <a:rPr lang="en-CA" sz="1050" dirty="0"/>
              <a:t>, D., Snell-</a:t>
            </a:r>
            <a:r>
              <a:rPr lang="en-CA" sz="1050" dirty="0" err="1"/>
              <a:t>Bergeon</a:t>
            </a:r>
            <a:r>
              <a:rPr lang="en-CA" sz="1050" dirty="0"/>
              <a:t>, J. K., Hartsfield, C. L. et coll. (2005). Increasing prevalence of gestational diabetes mellitus (GDM) over time and by birth cohort: Kaiser Permanente of Colorado GDM Screening Program. </a:t>
            </a:r>
            <a:r>
              <a:rPr lang="en-CA" sz="1050" i="1" dirty="0"/>
              <a:t>American Diabetes Care, </a:t>
            </a:r>
            <a:r>
              <a:rPr lang="en-CA" sz="1050" dirty="0"/>
              <a:t>28(3), </a:t>
            </a:r>
            <a:r>
              <a:rPr lang="en-CA" sz="1050" dirty="0" smtClean="0"/>
              <a:t>579</a:t>
            </a:r>
            <a:endParaRPr lang="fr-CA" sz="1050" dirty="0"/>
          </a:p>
          <a:p>
            <a:r>
              <a:rPr lang="en-CA" sz="1050" dirty="0" err="1"/>
              <a:t>Musso</a:t>
            </a:r>
            <a:r>
              <a:rPr lang="en-CA" sz="1050" dirty="0"/>
              <a:t>, G., </a:t>
            </a:r>
            <a:r>
              <a:rPr lang="en-CA" sz="1050" dirty="0" err="1"/>
              <a:t>Gambino</a:t>
            </a:r>
            <a:r>
              <a:rPr lang="en-CA" sz="1050" dirty="0"/>
              <a:t>, R., </a:t>
            </a:r>
            <a:r>
              <a:rPr lang="en-CA" sz="1050" dirty="0" err="1"/>
              <a:t>Cassader</a:t>
            </a:r>
            <a:r>
              <a:rPr lang="en-CA" sz="1050" dirty="0"/>
              <a:t>, M. et coll. (2011). Interactions between gut </a:t>
            </a:r>
            <a:r>
              <a:rPr lang="en-CA" sz="1050" dirty="0" err="1"/>
              <a:t>microbiota</a:t>
            </a:r>
            <a:r>
              <a:rPr lang="en-CA" sz="1050" dirty="0"/>
              <a:t> and host metabolism predisposing to obesity and diabetes. </a:t>
            </a:r>
            <a:r>
              <a:rPr lang="en-CA" sz="1050" i="1" dirty="0"/>
              <a:t>Annual Review of Medicine, </a:t>
            </a:r>
            <a:r>
              <a:rPr lang="en-CA" sz="1050" dirty="0"/>
              <a:t>62, 361-380</a:t>
            </a:r>
            <a:endParaRPr lang="fr-CA" sz="1050" dirty="0"/>
          </a:p>
          <a:p>
            <a:r>
              <a:rPr lang="en-CA" sz="1050" dirty="0" err="1"/>
              <a:t>Moher</a:t>
            </a:r>
            <a:r>
              <a:rPr lang="en-CA" sz="1050" dirty="0"/>
              <a:t>, D., </a:t>
            </a:r>
            <a:r>
              <a:rPr lang="en-CA" sz="1050" dirty="0" err="1"/>
              <a:t>Liberati</a:t>
            </a:r>
            <a:r>
              <a:rPr lang="en-CA" sz="1050" dirty="0"/>
              <a:t>, A., </a:t>
            </a:r>
            <a:r>
              <a:rPr lang="en-CA" sz="1050" dirty="0" err="1"/>
              <a:t>Tetzlaff</a:t>
            </a:r>
            <a:r>
              <a:rPr lang="en-CA" sz="1050" dirty="0"/>
              <a:t>, J., Altman, D. G. et PRISMA Group (2009). Preferred Reporting Items for Systematic Reviews and Meta-Analyses: The PRISMA Statement. </a:t>
            </a:r>
            <a:r>
              <a:rPr lang="en-CA" sz="1050" i="1" dirty="0" err="1"/>
              <a:t>PLoS</a:t>
            </a:r>
            <a:r>
              <a:rPr lang="en-CA" sz="1050" i="1" dirty="0"/>
              <a:t> Medicine, </a:t>
            </a:r>
            <a:r>
              <a:rPr lang="en-CA" sz="1050" dirty="0"/>
              <a:t>6(7), https://doi.org/10.1371/journal.pmed.1000097 </a:t>
            </a:r>
            <a:endParaRPr lang="fr-CA" sz="1050" dirty="0"/>
          </a:p>
          <a:p>
            <a:r>
              <a:rPr lang="en-CA" sz="1050" b="1" dirty="0" err="1"/>
              <a:t>Wickens</a:t>
            </a:r>
            <a:r>
              <a:rPr lang="en-CA" sz="1050" b="1" dirty="0"/>
              <a:t>, K. L., </a:t>
            </a:r>
            <a:r>
              <a:rPr lang="en-CA" sz="1050" b="1" dirty="0" err="1"/>
              <a:t>Barthow</a:t>
            </a:r>
            <a:r>
              <a:rPr lang="en-CA" sz="1050" b="1" dirty="0"/>
              <a:t>, C. A., Murphy, R. et coll. (2017). Early pregnancy </a:t>
            </a:r>
            <a:r>
              <a:rPr lang="en-CA" sz="1050" b="1" dirty="0" err="1"/>
              <a:t>probiotic</a:t>
            </a:r>
            <a:r>
              <a:rPr lang="en-CA" sz="1050" b="1" dirty="0"/>
              <a:t> supplementation with </a:t>
            </a:r>
            <a:r>
              <a:rPr lang="en-CA" sz="1050" b="1" i="1" dirty="0"/>
              <a:t>Lactobacillus </a:t>
            </a:r>
            <a:r>
              <a:rPr lang="en-CA" sz="1050" b="1" i="1" dirty="0" err="1"/>
              <a:t>rhamnosus</a:t>
            </a:r>
            <a:r>
              <a:rPr lang="en-CA" sz="1050" b="1" dirty="0"/>
              <a:t> HN001 may reduce the prevalence of gestational diabetes mellitus: a randomised controlled trial. </a:t>
            </a:r>
            <a:r>
              <a:rPr lang="en-CA" sz="1050" b="1" i="1" dirty="0"/>
              <a:t>British Journal of Nutrition, </a:t>
            </a:r>
            <a:r>
              <a:rPr lang="en-CA" sz="1050" b="1" dirty="0"/>
              <a:t>117, 804-813. </a:t>
            </a:r>
            <a:r>
              <a:rPr lang="en-CA" sz="1050" b="1" dirty="0" err="1"/>
              <a:t>doi</a:t>
            </a:r>
            <a:r>
              <a:rPr lang="en-CA" sz="1050" b="1" dirty="0"/>
              <a:t>: 10.1017/S0007114517000289</a:t>
            </a:r>
            <a:endParaRPr lang="fr-CA" sz="1050" dirty="0"/>
          </a:p>
          <a:p>
            <a:r>
              <a:rPr lang="en-CA" sz="1050" b="1" dirty="0"/>
              <a:t>Lindsay, K. L., </a:t>
            </a:r>
            <a:r>
              <a:rPr lang="en-CA" sz="1050" b="1" dirty="0" err="1"/>
              <a:t>Kennely</a:t>
            </a:r>
            <a:r>
              <a:rPr lang="en-CA" sz="1050" b="1" dirty="0"/>
              <a:t>, M., </a:t>
            </a:r>
            <a:r>
              <a:rPr lang="en-CA" sz="1050" b="1" dirty="0" err="1"/>
              <a:t>Culliton</a:t>
            </a:r>
            <a:r>
              <a:rPr lang="en-CA" sz="1050" b="1" dirty="0"/>
              <a:t>, M. et coll. (2014). </a:t>
            </a:r>
            <a:r>
              <a:rPr lang="en-CA" sz="1050" b="1" dirty="0" err="1"/>
              <a:t>Probiotics</a:t>
            </a:r>
            <a:r>
              <a:rPr lang="en-CA" sz="1050" b="1" dirty="0"/>
              <a:t> in obese pregnancy do not reduce maternal fasting glucose: a double-blind, placebo-controlled, randomized trial (</a:t>
            </a:r>
            <a:r>
              <a:rPr lang="en-CA" sz="1050" b="1" dirty="0" err="1"/>
              <a:t>Probiotics</a:t>
            </a:r>
            <a:r>
              <a:rPr lang="en-CA" sz="1050" b="1" dirty="0"/>
              <a:t> in Pregnancy Study). </a:t>
            </a:r>
            <a:r>
              <a:rPr lang="en-CA" sz="1050" b="1" i="1" dirty="0"/>
              <a:t>The American Journal of Clinical Nutrition, </a:t>
            </a:r>
            <a:r>
              <a:rPr lang="en-CA" sz="1050" b="1" dirty="0"/>
              <a:t>99, 1432-1439. </a:t>
            </a:r>
            <a:r>
              <a:rPr lang="en-CA" sz="1050" b="1" dirty="0" err="1"/>
              <a:t>doi</a:t>
            </a:r>
            <a:r>
              <a:rPr lang="en-CA" sz="1050" b="1" dirty="0"/>
              <a:t>: 10.3945/ajcn.113.079723</a:t>
            </a:r>
            <a:endParaRPr lang="fr-CA" sz="1050" dirty="0"/>
          </a:p>
          <a:p>
            <a:r>
              <a:rPr lang="en-CA" sz="1050" dirty="0"/>
              <a:t>Carpenter, M. W., </a:t>
            </a:r>
            <a:r>
              <a:rPr lang="en-CA" sz="1050" dirty="0" err="1"/>
              <a:t>Coustan</a:t>
            </a:r>
            <a:r>
              <a:rPr lang="en-CA" sz="1050" dirty="0"/>
              <a:t>, D. R. (1982). Criteria for screening tests for gestational diabetes. </a:t>
            </a:r>
            <a:r>
              <a:rPr lang="en-CA" sz="1050" i="1" dirty="0"/>
              <a:t>American Journal of Obstetrics and Gynecology, </a:t>
            </a:r>
            <a:r>
              <a:rPr lang="en-CA" sz="1050" dirty="0"/>
              <a:t>144(7), 768-773. </a:t>
            </a:r>
            <a:endParaRPr lang="fr-CA" sz="1050" dirty="0"/>
          </a:p>
          <a:p>
            <a:r>
              <a:rPr lang="en-CA" sz="1050" b="1" dirty="0" err="1"/>
              <a:t>Asemi</a:t>
            </a:r>
            <a:r>
              <a:rPr lang="en-CA" sz="1050" b="1" dirty="0"/>
              <a:t>, Z., </a:t>
            </a:r>
            <a:r>
              <a:rPr lang="en-CA" sz="1050" b="1" dirty="0" err="1"/>
              <a:t>Samimi</a:t>
            </a:r>
            <a:r>
              <a:rPr lang="en-CA" sz="1050" b="1" dirty="0"/>
              <a:t>, M., </a:t>
            </a:r>
            <a:r>
              <a:rPr lang="en-CA" sz="1050" b="1" dirty="0" err="1"/>
              <a:t>Tabassi</a:t>
            </a:r>
            <a:r>
              <a:rPr lang="en-CA" sz="1050" b="1" dirty="0"/>
              <a:t>, Z. et coll. (2013). Effect of daily consumption of </a:t>
            </a:r>
            <a:r>
              <a:rPr lang="en-CA" sz="1050" b="1" dirty="0" err="1"/>
              <a:t>probiotic</a:t>
            </a:r>
            <a:r>
              <a:rPr lang="en-CA" sz="1050" b="1" dirty="0"/>
              <a:t> yoghurt on insulin resistance in pregnant women: a randomized controlled trial. </a:t>
            </a:r>
            <a:r>
              <a:rPr lang="en-CA" sz="1050" b="1" i="1" dirty="0"/>
              <a:t>European Journal of Clinical Nutrition, </a:t>
            </a:r>
            <a:r>
              <a:rPr lang="en-CA" sz="1050" b="1" dirty="0"/>
              <a:t>67, 71-74. </a:t>
            </a:r>
            <a:r>
              <a:rPr lang="en-CA" sz="1050" b="1" dirty="0" err="1"/>
              <a:t>doi</a:t>
            </a:r>
            <a:r>
              <a:rPr lang="en-CA" sz="1050" b="1" dirty="0"/>
              <a:t>: 10.1038/ejcn.2012.189</a:t>
            </a:r>
            <a:endParaRPr lang="fr-CA" sz="1050" dirty="0"/>
          </a:p>
          <a:p>
            <a:r>
              <a:rPr lang="en-CA" sz="1050" dirty="0"/>
              <a:t>Matthews, D. R., </a:t>
            </a:r>
            <a:r>
              <a:rPr lang="en-CA" sz="1050" dirty="0" err="1"/>
              <a:t>Hosker</a:t>
            </a:r>
            <a:r>
              <a:rPr lang="en-CA" sz="1050" dirty="0"/>
              <a:t>, J. P., </a:t>
            </a:r>
            <a:r>
              <a:rPr lang="en-CA" sz="1050" dirty="0" err="1"/>
              <a:t>Rudenski</a:t>
            </a:r>
            <a:r>
              <a:rPr lang="en-CA" sz="1050" dirty="0"/>
              <a:t>, A. S. et coll. (1985). </a:t>
            </a:r>
            <a:r>
              <a:rPr lang="en-CA" sz="1050" dirty="0" err="1"/>
              <a:t>Homeostatis</a:t>
            </a:r>
            <a:r>
              <a:rPr lang="en-CA" sz="1050" dirty="0"/>
              <a:t> model assessment: insulin resistance and beta-cell function from fasting plasma glucose and insulin concentrations in man. </a:t>
            </a:r>
            <a:r>
              <a:rPr lang="en-CA" sz="1050" i="1" dirty="0" err="1"/>
              <a:t>Diabetologia</a:t>
            </a:r>
            <a:r>
              <a:rPr lang="en-CA" sz="1050" i="1" dirty="0"/>
              <a:t>, </a:t>
            </a:r>
            <a:r>
              <a:rPr lang="en-CA" sz="1050" dirty="0"/>
              <a:t>28, 412-419.</a:t>
            </a:r>
            <a:endParaRPr lang="fr-CA" sz="1050" dirty="0"/>
          </a:p>
          <a:p>
            <a:r>
              <a:rPr lang="en-CA" sz="1050" b="1" dirty="0" err="1"/>
              <a:t>Laitinen</a:t>
            </a:r>
            <a:r>
              <a:rPr lang="en-CA" sz="1050" b="1" dirty="0"/>
              <a:t>, K., </a:t>
            </a:r>
            <a:r>
              <a:rPr lang="en-CA" sz="1050" b="1" dirty="0" err="1"/>
              <a:t>Poussa</a:t>
            </a:r>
            <a:r>
              <a:rPr lang="en-CA" sz="1050" b="1" dirty="0"/>
              <a:t>, T., </a:t>
            </a:r>
            <a:r>
              <a:rPr lang="en-CA" sz="1050" b="1" dirty="0" err="1"/>
              <a:t>Isolauri</a:t>
            </a:r>
            <a:r>
              <a:rPr lang="en-CA" sz="1050" b="1" dirty="0"/>
              <a:t>, E. et the Nutrition, Allergy, Mucosal  Immunology and Intestinal </a:t>
            </a:r>
            <a:r>
              <a:rPr lang="en-CA" sz="1050" b="1" dirty="0" err="1"/>
              <a:t>Microbiota</a:t>
            </a:r>
            <a:r>
              <a:rPr lang="en-CA" sz="1050" b="1" dirty="0"/>
              <a:t> Group. (2009). </a:t>
            </a:r>
            <a:r>
              <a:rPr lang="en-CA" sz="1050" b="1" dirty="0" err="1"/>
              <a:t>Probiotics</a:t>
            </a:r>
            <a:r>
              <a:rPr lang="en-CA" sz="1050" b="1" dirty="0"/>
              <a:t> and dietary counselling contribute to glucose regulation during and after pregnancy: a randomised controlled trial. </a:t>
            </a:r>
            <a:r>
              <a:rPr lang="en-CA" sz="1050" b="1" i="1" dirty="0"/>
              <a:t>British Journal of Nutrition, </a:t>
            </a:r>
            <a:r>
              <a:rPr lang="en-CA" sz="1050" b="1" dirty="0"/>
              <a:t>101, 1679-1687. </a:t>
            </a:r>
            <a:r>
              <a:rPr lang="en-CA" sz="1050" b="1" dirty="0" err="1"/>
              <a:t>doi</a:t>
            </a:r>
            <a:r>
              <a:rPr lang="en-CA" sz="1050" b="1" dirty="0"/>
              <a:t>: 10.1017/S0007114508111461</a:t>
            </a:r>
            <a:endParaRPr lang="fr-CA" sz="1050" dirty="0"/>
          </a:p>
          <a:p>
            <a:r>
              <a:rPr lang="en-CA" sz="1050" dirty="0"/>
              <a:t>Katz, A., </a:t>
            </a:r>
            <a:r>
              <a:rPr lang="en-CA" sz="1050" dirty="0" err="1"/>
              <a:t>Nambi</a:t>
            </a:r>
            <a:r>
              <a:rPr lang="en-CA" sz="1050" dirty="0"/>
              <a:t>, S. S., Mather, K. et coll. (2000). Quantitative insulin sensitivity check index: a simple accurate method for assessing insulin sensitivity in humans. </a:t>
            </a:r>
            <a:r>
              <a:rPr lang="en-CA" sz="1050" i="1" dirty="0"/>
              <a:t>Journal of Clinical Endocrinology and Metabolism, </a:t>
            </a:r>
            <a:r>
              <a:rPr lang="en-CA" sz="1050" dirty="0"/>
              <a:t>85, 2402-2410.</a:t>
            </a:r>
            <a:endParaRPr lang="fr-CA" sz="1050" dirty="0"/>
          </a:p>
          <a:p>
            <a:r>
              <a:rPr lang="en-CA" sz="1050" b="1" dirty="0" err="1"/>
              <a:t>Luoto</a:t>
            </a:r>
            <a:r>
              <a:rPr lang="en-CA" sz="1050" b="1" dirty="0"/>
              <a:t>, R., </a:t>
            </a:r>
            <a:r>
              <a:rPr lang="en-CA" sz="1050" b="1" dirty="0" err="1"/>
              <a:t>Laitinen</a:t>
            </a:r>
            <a:r>
              <a:rPr lang="en-CA" sz="1050" b="1" dirty="0"/>
              <a:t>, K., </a:t>
            </a:r>
            <a:r>
              <a:rPr lang="en-CA" sz="1050" b="1" dirty="0" err="1"/>
              <a:t>Nermes</a:t>
            </a:r>
            <a:r>
              <a:rPr lang="en-CA" sz="1050" b="1" dirty="0"/>
              <a:t>, M. et </a:t>
            </a:r>
            <a:r>
              <a:rPr lang="en-CA" sz="1050" b="1" dirty="0" err="1"/>
              <a:t>Isolauri</a:t>
            </a:r>
            <a:r>
              <a:rPr lang="en-CA" sz="1050" b="1" dirty="0"/>
              <a:t>, E. (2010). Impact of maternal </a:t>
            </a:r>
            <a:r>
              <a:rPr lang="en-CA" sz="1050" b="1" dirty="0" err="1"/>
              <a:t>probiotic</a:t>
            </a:r>
            <a:r>
              <a:rPr lang="en-CA" sz="1050" b="1" dirty="0"/>
              <a:t>-supplemented dietary counselling on pregnancy outcome and prenatal and postnatal growth: a double-blind, placebo-controlled study. </a:t>
            </a:r>
            <a:r>
              <a:rPr lang="en-CA" sz="1050" b="1" i="1" dirty="0"/>
              <a:t>British Journal of Nutrition, </a:t>
            </a:r>
            <a:r>
              <a:rPr lang="en-CA" sz="1050" b="1" dirty="0"/>
              <a:t>103, 1792-1799. </a:t>
            </a:r>
            <a:r>
              <a:rPr lang="en-CA" sz="1050" b="1" dirty="0" err="1"/>
              <a:t>doi</a:t>
            </a:r>
            <a:r>
              <a:rPr lang="en-CA" sz="1050" b="1" dirty="0"/>
              <a:t>: 10.1017/S0007114509993898</a:t>
            </a:r>
            <a:endParaRPr lang="fr-CA" sz="1050" dirty="0"/>
          </a:p>
          <a:p>
            <a:r>
              <a:rPr lang="en-CA" sz="1050" dirty="0"/>
              <a:t>Ahmed, B. (2011). </a:t>
            </a:r>
            <a:r>
              <a:rPr lang="en-CA" sz="1050" dirty="0" err="1"/>
              <a:t>Probiotics</a:t>
            </a:r>
            <a:r>
              <a:rPr lang="en-CA" sz="1050" dirty="0"/>
              <a:t> (</a:t>
            </a:r>
            <a:r>
              <a:rPr lang="en-CA" sz="1050" i="1" dirty="0"/>
              <a:t>Lactobacillus </a:t>
            </a:r>
            <a:r>
              <a:rPr lang="en-CA" sz="1050" i="1" dirty="0" err="1"/>
              <a:t>Rhamnosus</a:t>
            </a:r>
            <a:r>
              <a:rPr lang="en-CA" sz="1050" dirty="0"/>
              <a:t>) in reducing glucose intolerance during and after pregnancy (GRIP). </a:t>
            </a:r>
            <a:r>
              <a:rPr lang="fr-CA" sz="1050" i="1" dirty="0"/>
              <a:t>Prépublication, </a:t>
            </a:r>
            <a:r>
              <a:rPr lang="fr-CA" sz="1050" dirty="0"/>
              <a:t>Repéré dans </a:t>
            </a:r>
            <a:r>
              <a:rPr lang="fr-CA" sz="1050" dirty="0" err="1"/>
              <a:t>ClinicalTrials</a:t>
            </a:r>
            <a:r>
              <a:rPr lang="fr-CA" sz="1050" dirty="0"/>
              <a:t>: https://clinicaltrials.gov/ct2/show/NCT01436448.</a:t>
            </a:r>
          </a:p>
          <a:p>
            <a:r>
              <a:rPr lang="fr-CA" sz="1050" dirty="0"/>
              <a:t>Berger, H., Gagnon, R. et </a:t>
            </a:r>
            <a:r>
              <a:rPr lang="fr-CA" sz="1050" dirty="0" err="1"/>
              <a:t>Sermer</a:t>
            </a:r>
            <a:r>
              <a:rPr lang="fr-CA" sz="1050" dirty="0"/>
              <a:t>, M. (2016). </a:t>
            </a:r>
            <a:r>
              <a:rPr lang="en-CA" sz="1050" dirty="0"/>
              <a:t>Diabetes in Pregnancy. </a:t>
            </a:r>
            <a:r>
              <a:rPr lang="en-CA" sz="1050" i="1" dirty="0"/>
              <a:t>Journal of Obstetrics and Gynaecology Canada, </a:t>
            </a:r>
            <a:r>
              <a:rPr lang="en-CA" sz="1050" dirty="0"/>
              <a:t>38 (7), 667-679. https://www.jogc.com/article/S1701-2163(16)39087-9/abstract</a:t>
            </a:r>
            <a:endParaRPr lang="fr-CA" sz="1050" dirty="0"/>
          </a:p>
          <a:p>
            <a:r>
              <a:rPr lang="fr-CA" sz="1050" dirty="0" err="1"/>
              <a:t>Feig</a:t>
            </a:r>
            <a:r>
              <a:rPr lang="fr-CA" sz="1050" dirty="0"/>
              <a:t>, D. S., Berger, H., Donovan, L., et coll. </a:t>
            </a:r>
            <a:r>
              <a:rPr lang="en-CA" sz="1050" dirty="0"/>
              <a:t>(2018). Diabetes and Pregnancy: Diabetes Canada Clinical Practice Guidelines Expert Committee. </a:t>
            </a:r>
            <a:r>
              <a:rPr lang="en-CA" sz="1050" i="1" dirty="0"/>
              <a:t>Canadian Journal of Diabetes, </a:t>
            </a:r>
            <a:r>
              <a:rPr lang="en-CA" sz="1050" dirty="0"/>
              <a:t>42, 255-282, https://</a:t>
            </a:r>
            <a:r>
              <a:rPr lang="en-CA" sz="1050" dirty="0" smtClean="0"/>
              <a:t>doi.org/10.1016/j.jcjd.2017.10.038</a:t>
            </a:r>
            <a:endParaRPr lang="fr-CA" sz="105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4" name="Picture 3" descr="Question-mark-blackandwhite.png"/>
          <p:cNvPicPr>
            <a:picLocks noChangeAspect="1"/>
          </p:cNvPicPr>
          <p:nvPr/>
        </p:nvPicPr>
        <p:blipFill>
          <a:blip r:embed="rId2" cstate="print"/>
          <a:stretch>
            <a:fillRect/>
          </a:stretch>
        </p:blipFill>
        <p:spPr>
          <a:xfrm>
            <a:off x="2771800" y="2060848"/>
            <a:ext cx="3024336" cy="302433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Introduction</a:t>
            </a:r>
            <a:endParaRPr lang="fr-CA" dirty="0">
              <a:solidFill>
                <a:schemeClr val="tx2"/>
              </a:solidFill>
            </a:endParaRPr>
          </a:p>
        </p:txBody>
      </p:sp>
      <p:sp>
        <p:nvSpPr>
          <p:cNvPr id="4" name="TextBox 3"/>
          <p:cNvSpPr txBox="1"/>
          <p:nvPr/>
        </p:nvSpPr>
        <p:spPr>
          <a:xfrm>
            <a:off x="1187624" y="1556792"/>
            <a:ext cx="6912768" cy="830997"/>
          </a:xfrm>
          <a:prstGeom prst="rect">
            <a:avLst/>
          </a:prstGeom>
          <a:noFill/>
          <a:ln w="38100">
            <a:noFill/>
          </a:ln>
        </p:spPr>
        <p:txBody>
          <a:bodyPr wrap="square" rtlCol="0">
            <a:spAutoFit/>
          </a:bodyPr>
          <a:lstStyle/>
          <a:p>
            <a:pPr algn="ctr"/>
            <a:r>
              <a:rPr lang="fr-CA" sz="2400" b="1" dirty="0" smtClean="0"/>
              <a:t>Multiples changements physiologiques lors de la grossesse</a:t>
            </a:r>
            <a:endParaRPr lang="fr-CA" sz="2400" b="1" dirty="0"/>
          </a:p>
        </p:txBody>
      </p:sp>
      <p:sp>
        <p:nvSpPr>
          <p:cNvPr id="5" name="TextBox 4"/>
          <p:cNvSpPr txBox="1"/>
          <p:nvPr/>
        </p:nvSpPr>
        <p:spPr>
          <a:xfrm>
            <a:off x="395536" y="2996952"/>
            <a:ext cx="3816424" cy="707886"/>
          </a:xfrm>
          <a:prstGeom prst="rect">
            <a:avLst/>
          </a:prstGeom>
          <a:noFill/>
          <a:ln w="38100">
            <a:solidFill>
              <a:schemeClr val="accent1"/>
            </a:solidFill>
          </a:ln>
        </p:spPr>
        <p:txBody>
          <a:bodyPr wrap="square" rtlCol="0">
            <a:spAutoFit/>
          </a:bodyPr>
          <a:lstStyle/>
          <a:p>
            <a:r>
              <a:rPr lang="fr-CA" sz="2000" b="1" dirty="0" smtClean="0"/>
              <a:t>↑ résistance à l’insuline</a:t>
            </a:r>
          </a:p>
          <a:p>
            <a:r>
              <a:rPr lang="fr-CA" sz="2000" dirty="0" smtClean="0"/>
              <a:t>Favorise croissance du </a:t>
            </a:r>
            <a:r>
              <a:rPr lang="fr-CA" sz="2000" dirty="0" err="1" smtClean="0"/>
              <a:t>foetus</a:t>
            </a:r>
            <a:endParaRPr lang="fr-CA" sz="2000" dirty="0" smtClean="0"/>
          </a:p>
        </p:txBody>
      </p:sp>
      <p:sp>
        <p:nvSpPr>
          <p:cNvPr id="7" name="TextBox 6"/>
          <p:cNvSpPr txBox="1"/>
          <p:nvPr/>
        </p:nvSpPr>
        <p:spPr>
          <a:xfrm>
            <a:off x="2915816" y="4797152"/>
            <a:ext cx="3744416" cy="461665"/>
          </a:xfrm>
          <a:prstGeom prst="rect">
            <a:avLst/>
          </a:prstGeom>
          <a:noFill/>
          <a:ln w="38100">
            <a:solidFill>
              <a:schemeClr val="accent1"/>
            </a:solidFill>
          </a:ln>
        </p:spPr>
        <p:txBody>
          <a:bodyPr wrap="square" rtlCol="0">
            <a:spAutoFit/>
          </a:bodyPr>
          <a:lstStyle/>
          <a:p>
            <a:pPr algn="ctr"/>
            <a:r>
              <a:rPr lang="fr-CA" sz="2400" b="1" dirty="0" smtClean="0"/>
              <a:t>Diabète gestationnel</a:t>
            </a:r>
            <a:endParaRPr lang="fr-CA" sz="2400" b="1" dirty="0"/>
          </a:p>
        </p:txBody>
      </p:sp>
      <p:sp>
        <p:nvSpPr>
          <p:cNvPr id="8" name="TextBox 7"/>
          <p:cNvSpPr txBox="1"/>
          <p:nvPr/>
        </p:nvSpPr>
        <p:spPr>
          <a:xfrm>
            <a:off x="5220072" y="2996952"/>
            <a:ext cx="3456384" cy="707886"/>
          </a:xfrm>
          <a:prstGeom prst="rect">
            <a:avLst/>
          </a:prstGeom>
          <a:noFill/>
          <a:ln w="38100">
            <a:solidFill>
              <a:schemeClr val="accent1"/>
            </a:solidFill>
          </a:ln>
        </p:spPr>
        <p:txBody>
          <a:bodyPr wrap="square" rtlCol="0" anchor="ctr">
            <a:spAutoFit/>
          </a:bodyPr>
          <a:lstStyle/>
          <a:p>
            <a:pPr algn="ctr"/>
            <a:r>
              <a:rPr lang="fr-CA" sz="2000" b="1" dirty="0"/>
              <a:t>Fonction pancréatique insuffisante</a:t>
            </a:r>
          </a:p>
        </p:txBody>
      </p:sp>
      <p:sp>
        <p:nvSpPr>
          <p:cNvPr id="10" name="TextBox 9"/>
          <p:cNvSpPr txBox="1"/>
          <p:nvPr/>
        </p:nvSpPr>
        <p:spPr>
          <a:xfrm>
            <a:off x="4499992" y="2996952"/>
            <a:ext cx="504056" cy="615553"/>
          </a:xfrm>
          <a:prstGeom prst="rect">
            <a:avLst/>
          </a:prstGeom>
          <a:noFill/>
        </p:spPr>
        <p:txBody>
          <a:bodyPr wrap="square" rtlCol="0">
            <a:spAutoFit/>
          </a:bodyPr>
          <a:lstStyle/>
          <a:p>
            <a:pPr algn="ctr"/>
            <a:r>
              <a:rPr lang="fr-CA" sz="3400" dirty="0" smtClean="0">
                <a:solidFill>
                  <a:srgbClr val="0070C0"/>
                </a:solidFill>
              </a:rPr>
              <a:t>+</a:t>
            </a:r>
            <a:endParaRPr lang="fr-CA" sz="3400" dirty="0">
              <a:solidFill>
                <a:srgbClr val="0070C0"/>
              </a:solidFill>
            </a:endParaRPr>
          </a:p>
        </p:txBody>
      </p:sp>
      <p:cxnSp>
        <p:nvCxnSpPr>
          <p:cNvPr id="12" name="Straight Arrow Connector 11"/>
          <p:cNvCxnSpPr>
            <a:endCxn id="7" idx="0"/>
          </p:cNvCxnSpPr>
          <p:nvPr/>
        </p:nvCxnSpPr>
        <p:spPr>
          <a:xfrm>
            <a:off x="4788024" y="3933056"/>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solidFill>
                  <a:schemeClr val="tx2"/>
                </a:solidFill>
              </a:rPr>
              <a:t>Introduction</a:t>
            </a:r>
            <a:endParaRPr lang="fr-CA" dirty="0">
              <a:solidFill>
                <a:schemeClr val="tx2"/>
              </a:solidFill>
            </a:endParaRPr>
          </a:p>
        </p:txBody>
      </p:sp>
      <p:sp>
        <p:nvSpPr>
          <p:cNvPr id="3" name="Content Placeholder 2"/>
          <p:cNvSpPr>
            <a:spLocks noGrp="1"/>
          </p:cNvSpPr>
          <p:nvPr>
            <p:ph idx="1"/>
          </p:nvPr>
        </p:nvSpPr>
        <p:spPr>
          <a:xfrm>
            <a:off x="323528" y="1600200"/>
            <a:ext cx="8363272" cy="4709120"/>
          </a:xfrm>
        </p:spPr>
        <p:txBody>
          <a:bodyPr>
            <a:normAutofit/>
          </a:bodyPr>
          <a:lstStyle/>
          <a:p>
            <a:r>
              <a:rPr lang="en-CA" dirty="0" smtClean="0"/>
              <a:t>3 à 20% des femmes enceintes avec </a:t>
            </a:r>
            <a:r>
              <a:rPr lang="en-CA" dirty="0" err="1" smtClean="0"/>
              <a:t>diabète</a:t>
            </a:r>
            <a:r>
              <a:rPr lang="en-CA" dirty="0" smtClean="0"/>
              <a:t> </a:t>
            </a:r>
            <a:r>
              <a:rPr lang="en-CA" dirty="0" err="1" smtClean="0"/>
              <a:t>gestationnel</a:t>
            </a:r>
            <a:endParaRPr lang="en-CA" dirty="0"/>
          </a:p>
          <a:p>
            <a:pPr>
              <a:buNone/>
            </a:pPr>
            <a:endParaRPr lang="en-CA" sz="1000" dirty="0" smtClean="0"/>
          </a:p>
          <a:p>
            <a:r>
              <a:rPr lang="en-CA" dirty="0" smtClean="0"/>
              <a:t>Incidence en augmentation </a:t>
            </a:r>
            <a:r>
              <a:rPr lang="en-CA" dirty="0" err="1" smtClean="0"/>
              <a:t>mondialement</a:t>
            </a:r>
            <a:endParaRPr lang="en-CA" dirty="0" smtClean="0"/>
          </a:p>
          <a:p>
            <a:pPr lvl="1"/>
            <a:r>
              <a:rPr lang="en-CA" dirty="0" smtClean="0"/>
              <a:t>↑</a:t>
            </a:r>
            <a:r>
              <a:rPr lang="en-CA" dirty="0" err="1" smtClean="0"/>
              <a:t>Obésité</a:t>
            </a:r>
            <a:r>
              <a:rPr lang="en-CA" dirty="0" smtClean="0"/>
              <a:t> et </a:t>
            </a:r>
            <a:r>
              <a:rPr lang="en-CA" dirty="0" err="1" smtClean="0"/>
              <a:t>âge</a:t>
            </a:r>
            <a:r>
              <a:rPr lang="en-CA" dirty="0" smtClean="0"/>
              <a:t> </a:t>
            </a:r>
            <a:r>
              <a:rPr lang="en-CA" dirty="0" err="1" smtClean="0"/>
              <a:t>maternel</a:t>
            </a:r>
            <a:r>
              <a:rPr lang="en-CA" dirty="0" smtClean="0"/>
              <a:t> </a:t>
            </a:r>
            <a:r>
              <a:rPr lang="en-CA" dirty="0" err="1" smtClean="0"/>
              <a:t>avancé</a:t>
            </a:r>
            <a:endParaRPr lang="en-CA" dirty="0" smtClean="0"/>
          </a:p>
          <a:p>
            <a:pPr lvl="1">
              <a:buNone/>
            </a:pPr>
            <a:endParaRPr lang="en-CA" sz="1000" dirty="0" smtClean="0"/>
          </a:p>
          <a:p>
            <a:r>
              <a:rPr lang="en-CA" dirty="0" err="1" smtClean="0"/>
              <a:t>Facteurs</a:t>
            </a:r>
            <a:r>
              <a:rPr lang="en-CA" dirty="0" smtClean="0"/>
              <a:t> de </a:t>
            </a:r>
            <a:r>
              <a:rPr lang="en-CA" dirty="0" err="1" smtClean="0"/>
              <a:t>risque</a:t>
            </a:r>
            <a:r>
              <a:rPr lang="en-CA" dirty="0" smtClean="0"/>
              <a:t> </a:t>
            </a:r>
            <a:r>
              <a:rPr lang="en-CA" dirty="0" err="1" smtClean="0"/>
              <a:t>parfois</a:t>
            </a:r>
            <a:r>
              <a:rPr lang="en-CA" dirty="0" smtClean="0"/>
              <a:t> non-</a:t>
            </a:r>
            <a:r>
              <a:rPr lang="en-CA" dirty="0" err="1" smtClean="0"/>
              <a:t>réversibles</a:t>
            </a:r>
            <a:endParaRPr lang="en-CA" dirty="0" smtClean="0"/>
          </a:p>
          <a:p>
            <a:pPr lvl="1"/>
            <a:r>
              <a:rPr lang="en-CA" dirty="0" err="1" smtClean="0"/>
              <a:t>Antécédent</a:t>
            </a:r>
            <a:r>
              <a:rPr lang="en-CA" dirty="0" smtClean="0"/>
              <a:t> de </a:t>
            </a:r>
            <a:r>
              <a:rPr lang="en-CA" dirty="0" err="1" smtClean="0"/>
              <a:t>diabète</a:t>
            </a:r>
            <a:r>
              <a:rPr lang="en-CA" dirty="0" smtClean="0"/>
              <a:t> </a:t>
            </a:r>
            <a:r>
              <a:rPr lang="en-CA" dirty="0" err="1" smtClean="0"/>
              <a:t>gestationnel</a:t>
            </a:r>
            <a:r>
              <a:rPr lang="en-CA" dirty="0" smtClean="0"/>
              <a:t>, </a:t>
            </a:r>
            <a:r>
              <a:rPr lang="en-CA" dirty="0" err="1" smtClean="0"/>
              <a:t>âge</a:t>
            </a:r>
            <a:r>
              <a:rPr lang="en-CA" dirty="0" smtClean="0"/>
              <a:t> </a:t>
            </a:r>
            <a:r>
              <a:rPr lang="en-CA" dirty="0" err="1" smtClean="0"/>
              <a:t>maternel</a:t>
            </a:r>
            <a:endParaRPr lang="en-CA" dirty="0" smtClean="0"/>
          </a:p>
          <a:p>
            <a:pPr lvl="1">
              <a:buNone/>
            </a:pPr>
            <a:endParaRPr lang="en-CA" sz="1000" dirty="0" smtClean="0"/>
          </a:p>
          <a:p>
            <a:r>
              <a:rPr lang="en-CA" dirty="0" smtClean="0"/>
              <a:t>Multiples complications </a:t>
            </a:r>
            <a:r>
              <a:rPr lang="en-CA" dirty="0" err="1" smtClean="0"/>
              <a:t>maternelles</a:t>
            </a:r>
            <a:r>
              <a:rPr lang="en-CA" dirty="0" smtClean="0"/>
              <a:t> et </a:t>
            </a:r>
            <a:r>
              <a:rPr lang="en-CA" dirty="0" err="1" smtClean="0"/>
              <a:t>foetales</a:t>
            </a:r>
            <a:endParaRPr lang="en-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Introduction</a:t>
            </a:r>
            <a:endParaRPr lang="fr-CA" dirty="0">
              <a:solidFill>
                <a:schemeClr val="tx2"/>
              </a:solidFill>
            </a:endParaRPr>
          </a:p>
        </p:txBody>
      </p:sp>
      <p:sp>
        <p:nvSpPr>
          <p:cNvPr id="3" name="Content Placeholder 2"/>
          <p:cNvSpPr>
            <a:spLocks noGrp="1"/>
          </p:cNvSpPr>
          <p:nvPr>
            <p:ph idx="1"/>
          </p:nvPr>
        </p:nvSpPr>
        <p:spPr/>
        <p:txBody>
          <a:bodyPr/>
          <a:lstStyle/>
          <a:p>
            <a:r>
              <a:rPr lang="fr-CA" dirty="0" err="1" smtClean="0"/>
              <a:t>Microbiome</a:t>
            </a:r>
            <a:r>
              <a:rPr lang="fr-CA" dirty="0" smtClean="0"/>
              <a:t> intestinal</a:t>
            </a:r>
          </a:p>
          <a:p>
            <a:pPr lvl="1"/>
            <a:r>
              <a:rPr lang="fr-CA" dirty="0" smtClean="0"/>
              <a:t>Prédisposition à l’obésité et au diabète</a:t>
            </a:r>
          </a:p>
          <a:p>
            <a:pPr lvl="2"/>
            <a:r>
              <a:rPr lang="en-CA" dirty="0" err="1" smtClean="0"/>
              <a:t>Étude</a:t>
            </a:r>
            <a:r>
              <a:rPr lang="en-CA" dirty="0" smtClean="0"/>
              <a:t> de </a:t>
            </a:r>
            <a:r>
              <a:rPr lang="en-CA" dirty="0" err="1" smtClean="0"/>
              <a:t>Musso</a:t>
            </a:r>
            <a:r>
              <a:rPr lang="en-CA" dirty="0" smtClean="0"/>
              <a:t> et al. (2011)</a:t>
            </a:r>
            <a:endParaRPr lang="fr-CA" dirty="0" smtClean="0"/>
          </a:p>
          <a:p>
            <a:pPr lvl="1">
              <a:buNone/>
            </a:pPr>
            <a:endParaRPr lang="fr-CA" dirty="0" smtClean="0"/>
          </a:p>
          <a:p>
            <a:r>
              <a:rPr lang="fr-CA" dirty="0" err="1" smtClean="0"/>
              <a:t>Probiotiques</a:t>
            </a:r>
            <a:r>
              <a:rPr lang="fr-CA" dirty="0" smtClean="0"/>
              <a:t> comme mécanisme de régulation du </a:t>
            </a:r>
            <a:r>
              <a:rPr lang="fr-CA" dirty="0" err="1" smtClean="0"/>
              <a:t>microbiote</a:t>
            </a:r>
            <a:r>
              <a:rPr lang="fr-CA" dirty="0" smtClean="0"/>
              <a:t> potentiel</a:t>
            </a:r>
          </a:p>
          <a:p>
            <a:pPr>
              <a:buNone/>
            </a:pPr>
            <a:endParaRPr lang="fr-CA" dirty="0" smtClean="0"/>
          </a:p>
          <a:p>
            <a:r>
              <a:rPr lang="fr-CA" dirty="0" smtClean="0"/>
              <a:t>Prévention simple à appliquer</a:t>
            </a:r>
          </a:p>
          <a:p>
            <a:endParaRPr lang="fr-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Introduction</a:t>
            </a:r>
            <a:endParaRPr lang="fr-CA" dirty="0">
              <a:solidFill>
                <a:schemeClr val="tx2"/>
              </a:solidFill>
            </a:endParaRPr>
          </a:p>
        </p:txBody>
      </p:sp>
      <p:graphicFrame>
        <p:nvGraphicFramePr>
          <p:cNvPr id="8" name="Content Placeholder 7"/>
          <p:cNvGraphicFramePr>
            <a:graphicFrameLocks noGrp="1"/>
          </p:cNvGraphicFramePr>
          <p:nvPr>
            <p:ph idx="1"/>
          </p:nvPr>
        </p:nvGraphicFramePr>
        <p:xfrm>
          <a:off x="827584" y="2132856"/>
          <a:ext cx="7355160" cy="2952327"/>
        </p:xfrm>
        <a:graphic>
          <a:graphicData uri="http://schemas.openxmlformats.org/drawingml/2006/table">
            <a:tbl>
              <a:tblPr firstRow="1" bandRow="1">
                <a:tableStyleId>{69CF1AB2-1976-4502-BF36-3FF5EA218861}</a:tableStyleId>
              </a:tblPr>
              <a:tblGrid>
                <a:gridCol w="1618164"/>
                <a:gridCol w="5736996"/>
              </a:tblGrid>
              <a:tr h="1119849">
                <a:tc>
                  <a:txBody>
                    <a:bodyPr/>
                    <a:lstStyle/>
                    <a:p>
                      <a:r>
                        <a:rPr lang="en-CA" sz="3000" dirty="0" smtClean="0"/>
                        <a:t>P</a:t>
                      </a:r>
                      <a:endParaRPr lang="fr-CA" sz="3000" dirty="0"/>
                    </a:p>
                  </a:txBody>
                  <a:tcPr/>
                </a:tc>
                <a:tc>
                  <a:txBody>
                    <a:bodyPr/>
                    <a:lstStyle/>
                    <a:p>
                      <a:r>
                        <a:rPr lang="en-CA" sz="3000" b="0" dirty="0" smtClean="0"/>
                        <a:t>Femmes enceintes </a:t>
                      </a:r>
                      <a:r>
                        <a:rPr lang="en-CA" sz="3000" b="0" dirty="0" err="1" smtClean="0"/>
                        <a:t>n’ayant</a:t>
                      </a:r>
                      <a:r>
                        <a:rPr lang="en-CA" sz="3000" b="0" dirty="0" smtClean="0"/>
                        <a:t> pas de </a:t>
                      </a:r>
                      <a:r>
                        <a:rPr lang="en-CA" sz="3000" b="0" dirty="0" err="1" smtClean="0"/>
                        <a:t>diabète</a:t>
                      </a:r>
                      <a:r>
                        <a:rPr lang="en-CA" sz="3000" b="0" dirty="0" smtClean="0"/>
                        <a:t> </a:t>
                      </a:r>
                      <a:r>
                        <a:rPr lang="en-CA" sz="3000" b="0" dirty="0" err="1" smtClean="0"/>
                        <a:t>gestationnel</a:t>
                      </a:r>
                      <a:endParaRPr lang="fr-CA" sz="3000" b="0" dirty="0"/>
                    </a:p>
                  </a:txBody>
                  <a:tcPr/>
                </a:tc>
              </a:tr>
              <a:tr h="610826">
                <a:tc>
                  <a:txBody>
                    <a:bodyPr/>
                    <a:lstStyle/>
                    <a:p>
                      <a:r>
                        <a:rPr lang="en-CA" sz="3000" b="1" dirty="0" smtClean="0"/>
                        <a:t>I</a:t>
                      </a:r>
                      <a:endParaRPr lang="fr-CA" sz="3000" b="1" dirty="0"/>
                    </a:p>
                  </a:txBody>
                  <a:tcPr/>
                </a:tc>
                <a:tc>
                  <a:txBody>
                    <a:bodyPr/>
                    <a:lstStyle/>
                    <a:p>
                      <a:r>
                        <a:rPr lang="en-CA" sz="3000" dirty="0" err="1" smtClean="0"/>
                        <a:t>Emploi</a:t>
                      </a:r>
                      <a:r>
                        <a:rPr lang="en-CA" sz="3000" dirty="0" smtClean="0"/>
                        <a:t> de </a:t>
                      </a:r>
                      <a:r>
                        <a:rPr lang="en-CA" sz="3000" dirty="0" err="1" smtClean="0"/>
                        <a:t>probiotiques</a:t>
                      </a:r>
                      <a:endParaRPr lang="fr-CA" sz="3000" dirty="0"/>
                    </a:p>
                  </a:txBody>
                  <a:tcPr/>
                </a:tc>
              </a:tr>
              <a:tr h="610826">
                <a:tc>
                  <a:txBody>
                    <a:bodyPr/>
                    <a:lstStyle/>
                    <a:p>
                      <a:r>
                        <a:rPr lang="en-CA" sz="3000" b="1" dirty="0" smtClean="0"/>
                        <a:t>C</a:t>
                      </a:r>
                      <a:endParaRPr lang="fr-CA" sz="3000" b="1" dirty="0"/>
                    </a:p>
                  </a:txBody>
                  <a:tcPr/>
                </a:tc>
                <a:tc>
                  <a:txBody>
                    <a:bodyPr/>
                    <a:lstStyle/>
                    <a:p>
                      <a:r>
                        <a:rPr lang="en-CA" sz="3000" dirty="0" err="1" smtClean="0"/>
                        <a:t>Aucune</a:t>
                      </a:r>
                      <a:r>
                        <a:rPr lang="en-CA" sz="3000" dirty="0" smtClean="0"/>
                        <a:t> intervention</a:t>
                      </a:r>
                      <a:endParaRPr lang="fr-CA" sz="3000" dirty="0"/>
                    </a:p>
                  </a:txBody>
                  <a:tcPr/>
                </a:tc>
              </a:tr>
              <a:tr h="610826">
                <a:tc>
                  <a:txBody>
                    <a:bodyPr/>
                    <a:lstStyle/>
                    <a:p>
                      <a:r>
                        <a:rPr lang="en-CA" sz="3000" b="1" dirty="0" smtClean="0"/>
                        <a:t>O</a:t>
                      </a:r>
                      <a:endParaRPr lang="fr-CA" sz="3000" b="1" dirty="0"/>
                    </a:p>
                  </a:txBody>
                  <a:tcPr/>
                </a:tc>
                <a:tc>
                  <a:txBody>
                    <a:bodyPr/>
                    <a:lstStyle/>
                    <a:p>
                      <a:r>
                        <a:rPr lang="en-CA" sz="3000" dirty="0" err="1" smtClean="0"/>
                        <a:t>L’incidence</a:t>
                      </a:r>
                      <a:r>
                        <a:rPr lang="en-CA" sz="3000" baseline="0" dirty="0" smtClean="0"/>
                        <a:t> de </a:t>
                      </a:r>
                      <a:r>
                        <a:rPr lang="en-CA" sz="3000" baseline="0" dirty="0" err="1" smtClean="0"/>
                        <a:t>diabète</a:t>
                      </a:r>
                      <a:r>
                        <a:rPr lang="en-CA" sz="3000" baseline="0" dirty="0" smtClean="0"/>
                        <a:t> </a:t>
                      </a:r>
                      <a:r>
                        <a:rPr lang="en-CA" sz="3000" baseline="0" dirty="0" err="1" smtClean="0"/>
                        <a:t>gestationnel</a:t>
                      </a:r>
                      <a:endParaRPr lang="fr-CA" sz="30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solidFill>
                  <a:schemeClr val="tx2"/>
                </a:solidFill>
              </a:rPr>
              <a:t>Méthodologie</a:t>
            </a:r>
            <a:endParaRPr lang="fr-CA" dirty="0">
              <a:solidFill>
                <a:schemeClr val="tx2"/>
              </a:solidFill>
            </a:endParaRP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en-CA" dirty="0" smtClean="0"/>
              <a:t>19 mars 2018</a:t>
            </a:r>
          </a:p>
          <a:p>
            <a:r>
              <a:rPr lang="en-CA" dirty="0" smtClean="0"/>
              <a:t>5 bases de </a:t>
            </a:r>
            <a:r>
              <a:rPr lang="en-CA" dirty="0" err="1" smtClean="0"/>
              <a:t>données</a:t>
            </a:r>
            <a:r>
              <a:rPr lang="en-CA" dirty="0" smtClean="0"/>
              <a:t> </a:t>
            </a:r>
            <a:r>
              <a:rPr lang="en-CA" dirty="0" err="1" smtClean="0"/>
              <a:t>scientifiques</a:t>
            </a:r>
            <a:endParaRPr lang="en-CA" dirty="0" smtClean="0"/>
          </a:p>
          <a:p>
            <a:pPr lvl="1"/>
            <a:r>
              <a:rPr lang="en-CA" dirty="0" err="1" smtClean="0"/>
              <a:t>Pubmed</a:t>
            </a:r>
            <a:endParaRPr lang="en-CA" dirty="0" smtClean="0"/>
          </a:p>
          <a:p>
            <a:pPr lvl="1"/>
            <a:r>
              <a:rPr lang="en-CA" dirty="0" smtClean="0"/>
              <a:t>Ovid Medline</a:t>
            </a:r>
          </a:p>
          <a:p>
            <a:pPr lvl="1"/>
            <a:r>
              <a:rPr lang="en-CA" dirty="0" smtClean="0"/>
              <a:t>Ovid </a:t>
            </a:r>
            <a:r>
              <a:rPr lang="en-CA" dirty="0" err="1" smtClean="0"/>
              <a:t>Embase</a:t>
            </a:r>
            <a:endParaRPr lang="en-CA" dirty="0" smtClean="0"/>
          </a:p>
          <a:p>
            <a:pPr lvl="1"/>
            <a:r>
              <a:rPr lang="en-CA" dirty="0" smtClean="0"/>
              <a:t>Cochrane</a:t>
            </a:r>
          </a:p>
          <a:p>
            <a:pPr lvl="1"/>
            <a:r>
              <a:rPr lang="en-CA" dirty="0" smtClean="0"/>
              <a:t>EBM Reviews: </a:t>
            </a:r>
            <a:r>
              <a:rPr lang="fr-CA" dirty="0" smtClean="0"/>
              <a:t>Cochrane Central </a:t>
            </a:r>
            <a:r>
              <a:rPr lang="fr-CA" dirty="0" err="1" smtClean="0"/>
              <a:t>Register</a:t>
            </a:r>
            <a:r>
              <a:rPr lang="fr-CA" dirty="0" smtClean="0"/>
              <a:t> of </a:t>
            </a:r>
            <a:r>
              <a:rPr lang="fr-CA" dirty="0" err="1" smtClean="0"/>
              <a:t>Controlled</a:t>
            </a:r>
            <a:r>
              <a:rPr lang="fr-CA" dirty="0" smtClean="0"/>
              <a:t> Trials</a:t>
            </a:r>
            <a:endParaRPr lang="en-CA" dirty="0" smtClean="0"/>
          </a:p>
          <a:p>
            <a:r>
              <a:rPr lang="en-CA" dirty="0" err="1" smtClean="0"/>
              <a:t>Mots</a:t>
            </a:r>
            <a:r>
              <a:rPr lang="en-CA" dirty="0" smtClean="0"/>
              <a:t> </a:t>
            </a:r>
            <a:r>
              <a:rPr lang="en-CA" dirty="0" err="1" smtClean="0"/>
              <a:t>clés</a:t>
            </a:r>
            <a:r>
              <a:rPr lang="en-CA" dirty="0" smtClean="0"/>
              <a:t> Mesh</a:t>
            </a:r>
          </a:p>
          <a:p>
            <a:pPr lvl="1"/>
            <a:r>
              <a:rPr lang="en-CA" dirty="0" smtClean="0">
                <a:latin typeface="Arial"/>
                <a:cs typeface="Arial"/>
              </a:rPr>
              <a:t>«</a:t>
            </a:r>
            <a:r>
              <a:rPr lang="en-CA" dirty="0" err="1" smtClean="0"/>
              <a:t>Probiotics</a:t>
            </a:r>
            <a:r>
              <a:rPr lang="en-CA" dirty="0" smtClean="0">
                <a:latin typeface="Arial"/>
                <a:cs typeface="Arial"/>
              </a:rPr>
              <a:t>»</a:t>
            </a:r>
            <a:r>
              <a:rPr lang="en-CA" dirty="0" smtClean="0"/>
              <a:t> AND </a:t>
            </a:r>
          </a:p>
          <a:p>
            <a:pPr lvl="1"/>
            <a:r>
              <a:rPr lang="en-CA" dirty="0" smtClean="0">
                <a:latin typeface="Arial"/>
                <a:cs typeface="Arial"/>
              </a:rPr>
              <a:t>«</a:t>
            </a:r>
            <a:r>
              <a:rPr lang="en-CA" dirty="0" smtClean="0"/>
              <a:t>Pregnancy</a:t>
            </a:r>
            <a:r>
              <a:rPr lang="en-CA" dirty="0" smtClean="0">
                <a:latin typeface="Arial"/>
                <a:cs typeface="Arial"/>
              </a:rPr>
              <a:t>»</a:t>
            </a:r>
            <a:r>
              <a:rPr lang="en-CA" dirty="0" smtClean="0"/>
              <a:t> AND </a:t>
            </a:r>
          </a:p>
          <a:p>
            <a:pPr lvl="1"/>
            <a:r>
              <a:rPr lang="en-CA" dirty="0" smtClean="0">
                <a:latin typeface="Arial"/>
                <a:cs typeface="Arial"/>
              </a:rPr>
              <a:t>«</a:t>
            </a:r>
            <a:r>
              <a:rPr lang="en-CA" dirty="0" smtClean="0"/>
              <a:t>Diabetes</a:t>
            </a:r>
            <a:r>
              <a:rPr lang="en-CA" dirty="0" smtClean="0">
                <a:latin typeface="Arial"/>
                <a:cs typeface="Arial"/>
              </a:rPr>
              <a:t>»</a:t>
            </a:r>
            <a:endParaRPr lang="en-CA" dirty="0" smtClean="0"/>
          </a:p>
          <a:p>
            <a:pPr lvl="1">
              <a:buNone/>
            </a:pPr>
            <a:endParaRPr lang="fr-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solidFill>
                  <a:schemeClr val="tx2"/>
                </a:solidFill>
              </a:rPr>
              <a:t>Méthodologie</a:t>
            </a:r>
            <a:endParaRPr lang="fr-CA" dirty="0">
              <a:solidFill>
                <a:schemeClr val="tx2"/>
              </a:solidFill>
            </a:endParaRPr>
          </a:p>
        </p:txBody>
      </p:sp>
      <p:sp>
        <p:nvSpPr>
          <p:cNvPr id="6" name="Content Placeholder 2"/>
          <p:cNvSpPr>
            <a:spLocks noGrp="1"/>
          </p:cNvSpPr>
          <p:nvPr>
            <p:ph idx="1"/>
          </p:nvPr>
        </p:nvSpPr>
        <p:spPr>
          <a:xfrm>
            <a:off x="251520" y="1484784"/>
            <a:ext cx="4320480" cy="4536504"/>
          </a:xfrm>
          <a:solidFill>
            <a:schemeClr val="accent3">
              <a:lumMod val="20000"/>
              <a:lumOff val="80000"/>
            </a:schemeClr>
          </a:solidFill>
          <a:ln w="38100">
            <a:solidFill>
              <a:srgbClr val="92D050"/>
            </a:solidFill>
          </a:ln>
        </p:spPr>
        <p:txBody>
          <a:bodyPr>
            <a:normAutofit/>
          </a:bodyPr>
          <a:lstStyle/>
          <a:p>
            <a:pPr algn="ctr">
              <a:buNone/>
            </a:pPr>
            <a:r>
              <a:rPr lang="en-CA" sz="3000" b="1" dirty="0" err="1" smtClean="0"/>
              <a:t>Critères</a:t>
            </a:r>
            <a:r>
              <a:rPr lang="en-CA" sz="3000" b="1" dirty="0" smtClean="0"/>
              <a:t> </a:t>
            </a:r>
            <a:r>
              <a:rPr lang="en-CA" sz="3000" b="1" dirty="0" err="1" smtClean="0"/>
              <a:t>d’inclusion</a:t>
            </a:r>
            <a:endParaRPr lang="en-CA" sz="3000" dirty="0" smtClean="0"/>
          </a:p>
          <a:p>
            <a:r>
              <a:rPr lang="en-CA" sz="2600" dirty="0" err="1" smtClean="0"/>
              <a:t>Français</a:t>
            </a:r>
            <a:r>
              <a:rPr lang="en-CA" sz="2600" dirty="0" smtClean="0"/>
              <a:t> </a:t>
            </a:r>
            <a:r>
              <a:rPr lang="en-CA" sz="2600" dirty="0" err="1" smtClean="0"/>
              <a:t>ou</a:t>
            </a:r>
            <a:r>
              <a:rPr lang="en-CA" sz="2600" dirty="0" smtClean="0"/>
              <a:t> </a:t>
            </a:r>
            <a:r>
              <a:rPr lang="en-CA" sz="2600" dirty="0" err="1" smtClean="0"/>
              <a:t>anglais</a:t>
            </a:r>
            <a:endParaRPr lang="en-CA" sz="2600" dirty="0" smtClean="0"/>
          </a:p>
          <a:p>
            <a:r>
              <a:rPr lang="en-CA" sz="2600" dirty="0" err="1" smtClean="0"/>
              <a:t>Humains</a:t>
            </a:r>
            <a:endParaRPr lang="en-CA" sz="2600" dirty="0" smtClean="0"/>
          </a:p>
          <a:p>
            <a:r>
              <a:rPr lang="en-CA" sz="2600" dirty="0" err="1" smtClean="0"/>
              <a:t>Visée</a:t>
            </a:r>
            <a:r>
              <a:rPr lang="en-CA" sz="2600" dirty="0" smtClean="0"/>
              <a:t> </a:t>
            </a:r>
            <a:r>
              <a:rPr lang="en-CA" sz="2600" dirty="0" err="1" smtClean="0"/>
              <a:t>préventive</a:t>
            </a:r>
            <a:endParaRPr lang="en-CA" sz="2600" dirty="0" smtClean="0"/>
          </a:p>
          <a:p>
            <a:r>
              <a:rPr lang="en-CA" sz="2600" dirty="0" smtClean="0"/>
              <a:t>Femmes enceintes </a:t>
            </a:r>
            <a:r>
              <a:rPr lang="en-CA" sz="2600" dirty="0" err="1" smtClean="0"/>
              <a:t>n’ayant</a:t>
            </a:r>
            <a:r>
              <a:rPr lang="en-CA" sz="2600" dirty="0" smtClean="0"/>
              <a:t> pas de </a:t>
            </a:r>
            <a:r>
              <a:rPr lang="en-CA" sz="2600" dirty="0" err="1" smtClean="0"/>
              <a:t>diabète</a:t>
            </a:r>
            <a:r>
              <a:rPr lang="en-CA" sz="2600" dirty="0" smtClean="0"/>
              <a:t> </a:t>
            </a:r>
            <a:r>
              <a:rPr lang="en-CA" sz="2600" dirty="0" err="1" smtClean="0"/>
              <a:t>gestationnel</a:t>
            </a:r>
            <a:endParaRPr lang="en-CA" sz="2600" dirty="0" smtClean="0"/>
          </a:p>
          <a:p>
            <a:r>
              <a:rPr lang="en-CA" sz="2600" dirty="0" err="1" smtClean="0"/>
              <a:t>Tous</a:t>
            </a:r>
            <a:r>
              <a:rPr lang="en-CA" sz="2600" dirty="0" smtClean="0"/>
              <a:t> les types de </a:t>
            </a:r>
            <a:r>
              <a:rPr lang="en-CA" sz="2600" dirty="0" err="1" smtClean="0"/>
              <a:t>probiotique</a:t>
            </a:r>
            <a:endParaRPr lang="en-CA" sz="2600" dirty="0" smtClean="0"/>
          </a:p>
          <a:p>
            <a:r>
              <a:rPr lang="en-CA" sz="2600" dirty="0" err="1" smtClean="0"/>
              <a:t>Aucune</a:t>
            </a:r>
            <a:r>
              <a:rPr lang="en-CA" sz="2600" dirty="0" smtClean="0"/>
              <a:t> </a:t>
            </a:r>
            <a:r>
              <a:rPr lang="en-CA" sz="2600" dirty="0" err="1" smtClean="0"/>
              <a:t>limite</a:t>
            </a:r>
            <a:r>
              <a:rPr lang="en-CA" sz="2600" dirty="0" smtClean="0"/>
              <a:t> </a:t>
            </a:r>
            <a:r>
              <a:rPr lang="en-CA" sz="2600" dirty="0" err="1" smtClean="0"/>
              <a:t>temporelle</a:t>
            </a:r>
            <a:endParaRPr lang="en-CA" sz="2600" dirty="0" smtClean="0"/>
          </a:p>
        </p:txBody>
      </p:sp>
      <p:sp>
        <p:nvSpPr>
          <p:cNvPr id="7" name="Content Placeholder 2"/>
          <p:cNvSpPr txBox="1">
            <a:spLocks/>
          </p:cNvSpPr>
          <p:nvPr/>
        </p:nvSpPr>
        <p:spPr>
          <a:xfrm>
            <a:off x="4716016" y="1484784"/>
            <a:ext cx="4248472" cy="4497363"/>
          </a:xfrm>
          <a:prstGeom prst="rect">
            <a:avLst/>
          </a:prstGeom>
          <a:solidFill>
            <a:schemeClr val="accent2">
              <a:lumMod val="20000"/>
              <a:lumOff val="80000"/>
            </a:schemeClr>
          </a:solidFill>
          <a:ln w="38100">
            <a:solidFill>
              <a:srgbClr val="C00000"/>
            </a:solidFill>
          </a:ln>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3000" b="1" i="0" u="none" strike="noStrike" kern="1200" cap="none" spc="0" normalizeH="0" baseline="0" noProof="0" dirty="0" err="1" smtClean="0">
                <a:ln>
                  <a:noFill/>
                </a:ln>
                <a:solidFill>
                  <a:schemeClr val="tx1"/>
                </a:solidFill>
                <a:effectLst/>
                <a:uLnTx/>
                <a:uFillTx/>
                <a:latin typeface="+mn-lt"/>
                <a:ea typeface="+mn-ea"/>
                <a:cs typeface="+mn-cs"/>
              </a:rPr>
              <a:t>Critères</a:t>
            </a:r>
            <a:r>
              <a:rPr kumimoji="0" lang="en-CA" sz="3000" b="1" i="0" u="none" strike="noStrike" kern="1200" cap="none" spc="0" normalizeH="0" baseline="0" noProof="0" dirty="0" smtClean="0">
                <a:ln>
                  <a:noFill/>
                </a:ln>
                <a:solidFill>
                  <a:schemeClr val="tx1"/>
                </a:solidFill>
                <a:effectLst/>
                <a:uLnTx/>
                <a:uFillTx/>
                <a:latin typeface="+mn-lt"/>
                <a:ea typeface="+mn-ea"/>
                <a:cs typeface="+mn-cs"/>
              </a:rPr>
              <a:t> </a:t>
            </a:r>
            <a:r>
              <a:rPr kumimoji="0" lang="en-CA" sz="3000" b="1" i="0" u="none" strike="noStrike" kern="1200" cap="none" spc="0" normalizeH="0" baseline="0" noProof="0" dirty="0" err="1" smtClean="0">
                <a:ln>
                  <a:noFill/>
                </a:ln>
                <a:solidFill>
                  <a:schemeClr val="tx1"/>
                </a:solidFill>
                <a:effectLst/>
                <a:uLnTx/>
                <a:uFillTx/>
                <a:latin typeface="+mn-lt"/>
                <a:ea typeface="+mn-ea"/>
                <a:cs typeface="+mn-cs"/>
              </a:rPr>
              <a:t>d’exclusion</a:t>
            </a: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2600" b="0" i="0" u="none" strike="noStrike" kern="1200" cap="none" spc="0" normalizeH="0" baseline="0" noProof="0" dirty="0" smtClean="0">
                <a:ln>
                  <a:noFill/>
                </a:ln>
                <a:solidFill>
                  <a:schemeClr val="tx1"/>
                </a:solidFill>
                <a:effectLst/>
                <a:uLnTx/>
                <a:uFillTx/>
                <a:latin typeface="+mn-lt"/>
                <a:ea typeface="+mn-ea"/>
                <a:cs typeface="+mn-cs"/>
              </a:rPr>
              <a:t>Femmes enceintes avec un </a:t>
            </a:r>
            <a:r>
              <a:rPr kumimoji="0" lang="en-CA" sz="2600" b="0" i="0" u="none" strike="noStrike" kern="1200" cap="none" spc="0" normalizeH="0" baseline="0" noProof="0" dirty="0" err="1" smtClean="0">
                <a:ln>
                  <a:noFill/>
                </a:ln>
                <a:solidFill>
                  <a:schemeClr val="tx1"/>
                </a:solidFill>
                <a:effectLst/>
                <a:uLnTx/>
                <a:uFillTx/>
                <a:latin typeface="+mn-lt"/>
                <a:ea typeface="+mn-ea"/>
                <a:cs typeface="+mn-cs"/>
              </a:rPr>
              <a:t>diabète</a:t>
            </a:r>
            <a:r>
              <a:rPr kumimoji="0" lang="en-CA"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CA" sz="2600" b="0" i="0" u="none" strike="noStrike" kern="1200" cap="none" spc="0" normalizeH="0" baseline="0" noProof="0" dirty="0" err="1" smtClean="0">
                <a:ln>
                  <a:noFill/>
                </a:ln>
                <a:solidFill>
                  <a:schemeClr val="tx1"/>
                </a:solidFill>
                <a:effectLst/>
                <a:uLnTx/>
                <a:uFillTx/>
                <a:latin typeface="+mn-lt"/>
                <a:ea typeface="+mn-ea"/>
                <a:cs typeface="+mn-cs"/>
              </a:rPr>
              <a:t>gestationnel</a:t>
            </a:r>
            <a:endParaRPr kumimoji="0" lang="en-CA" sz="2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CA" sz="2600" dirty="0" smtClean="0"/>
              <a:t>Revues </a:t>
            </a:r>
            <a:r>
              <a:rPr lang="en-CA" sz="2600" dirty="0" err="1" smtClean="0"/>
              <a:t>systématiques</a:t>
            </a:r>
            <a:endParaRPr kumimoji="0" lang="en-CA" sz="2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 pos="8801100" algn="r"/>
              </a:tabLst>
            </a:pPr>
            <a:r>
              <a:rPr kumimoji="0" lang="en-CA" sz="14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n-CA" sz="14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endParaRPr kumimoji="0" lang="fr-CA"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 pos="8801100" algn="r"/>
              </a:tabLst>
            </a:pPr>
            <a:endParaRPr kumimoji="0" lang="fr-CA"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5868144" y="332656"/>
            <a:ext cx="1440160" cy="523220"/>
          </a:xfrm>
          <a:prstGeom prst="rect">
            <a:avLst/>
          </a:prstGeom>
          <a:noFill/>
          <a:ln w="38100">
            <a:solidFill>
              <a:schemeClr val="accent1">
                <a:lumMod val="75000"/>
              </a:schemeClr>
            </a:solidFill>
          </a:ln>
        </p:spPr>
        <p:txBody>
          <a:bodyPr wrap="square" rtlCol="0">
            <a:spAutoFit/>
          </a:bodyPr>
          <a:lstStyle/>
          <a:p>
            <a:pPr algn="ctr"/>
            <a:r>
              <a:rPr lang="en-CA" sz="1400" b="1" dirty="0" err="1" smtClean="0"/>
              <a:t>Pubmed</a:t>
            </a:r>
            <a:endParaRPr lang="en-CA" sz="1400" b="1" dirty="0" smtClean="0"/>
          </a:p>
          <a:p>
            <a:pPr algn="ctr"/>
            <a:r>
              <a:rPr lang="en-CA" sz="1400" dirty="0" smtClean="0"/>
              <a:t>(n= 39 )</a:t>
            </a:r>
            <a:endParaRPr lang="fr-CA" sz="1400" dirty="0"/>
          </a:p>
        </p:txBody>
      </p:sp>
      <p:sp>
        <p:nvSpPr>
          <p:cNvPr id="10" name="TextBox 9"/>
          <p:cNvSpPr txBox="1"/>
          <p:nvPr/>
        </p:nvSpPr>
        <p:spPr>
          <a:xfrm>
            <a:off x="2195736" y="332656"/>
            <a:ext cx="1656184" cy="523220"/>
          </a:xfrm>
          <a:prstGeom prst="rect">
            <a:avLst/>
          </a:prstGeom>
          <a:noFill/>
          <a:ln w="38100">
            <a:solidFill>
              <a:schemeClr val="accent1">
                <a:lumMod val="75000"/>
              </a:schemeClr>
            </a:solidFill>
          </a:ln>
        </p:spPr>
        <p:txBody>
          <a:bodyPr wrap="square" rtlCol="0">
            <a:spAutoFit/>
          </a:bodyPr>
          <a:lstStyle/>
          <a:p>
            <a:pPr algn="ctr"/>
            <a:r>
              <a:rPr lang="en-CA" sz="1400" b="1" dirty="0" smtClean="0"/>
              <a:t>Ovid Medline</a:t>
            </a:r>
          </a:p>
          <a:p>
            <a:pPr algn="ctr"/>
            <a:r>
              <a:rPr lang="en-CA" sz="1400" dirty="0" smtClean="0"/>
              <a:t>(n= 11 )</a:t>
            </a:r>
            <a:endParaRPr lang="fr-CA" sz="1400" dirty="0"/>
          </a:p>
        </p:txBody>
      </p:sp>
      <p:sp>
        <p:nvSpPr>
          <p:cNvPr id="11" name="TextBox 10"/>
          <p:cNvSpPr txBox="1"/>
          <p:nvPr/>
        </p:nvSpPr>
        <p:spPr>
          <a:xfrm>
            <a:off x="3995936" y="332656"/>
            <a:ext cx="1728192" cy="523220"/>
          </a:xfrm>
          <a:prstGeom prst="rect">
            <a:avLst/>
          </a:prstGeom>
          <a:noFill/>
          <a:ln w="38100">
            <a:solidFill>
              <a:schemeClr val="accent1">
                <a:lumMod val="75000"/>
              </a:schemeClr>
            </a:solidFill>
          </a:ln>
        </p:spPr>
        <p:txBody>
          <a:bodyPr wrap="square" rtlCol="0">
            <a:spAutoFit/>
          </a:bodyPr>
          <a:lstStyle/>
          <a:p>
            <a:pPr algn="ctr"/>
            <a:r>
              <a:rPr lang="en-CA" sz="1400" b="1" dirty="0" smtClean="0"/>
              <a:t>Ovid </a:t>
            </a:r>
            <a:r>
              <a:rPr lang="en-CA" sz="1400" b="1" dirty="0" err="1" smtClean="0"/>
              <a:t>Embase</a:t>
            </a:r>
            <a:endParaRPr lang="en-CA" sz="1400" b="1" dirty="0" smtClean="0"/>
          </a:p>
          <a:p>
            <a:pPr algn="ctr"/>
            <a:r>
              <a:rPr lang="en-CA" sz="1400" dirty="0" smtClean="0"/>
              <a:t>(n= 13 )</a:t>
            </a:r>
            <a:endParaRPr lang="fr-CA" sz="1400" dirty="0"/>
          </a:p>
        </p:txBody>
      </p:sp>
      <p:sp>
        <p:nvSpPr>
          <p:cNvPr id="12" name="TextBox 11"/>
          <p:cNvSpPr txBox="1"/>
          <p:nvPr/>
        </p:nvSpPr>
        <p:spPr>
          <a:xfrm>
            <a:off x="7452320" y="332656"/>
            <a:ext cx="1368152" cy="523220"/>
          </a:xfrm>
          <a:prstGeom prst="rect">
            <a:avLst/>
          </a:prstGeom>
          <a:noFill/>
          <a:ln w="38100">
            <a:solidFill>
              <a:schemeClr val="accent1">
                <a:lumMod val="75000"/>
              </a:schemeClr>
            </a:solidFill>
          </a:ln>
        </p:spPr>
        <p:txBody>
          <a:bodyPr wrap="square" rtlCol="0">
            <a:spAutoFit/>
          </a:bodyPr>
          <a:lstStyle/>
          <a:p>
            <a:pPr algn="ctr"/>
            <a:r>
              <a:rPr lang="en-CA" sz="1400" b="1" dirty="0" smtClean="0"/>
              <a:t>Cochrane</a:t>
            </a:r>
          </a:p>
          <a:p>
            <a:pPr algn="ctr"/>
            <a:r>
              <a:rPr lang="en-CA" sz="1400" dirty="0" smtClean="0"/>
              <a:t>(n= 18 )</a:t>
            </a:r>
            <a:endParaRPr lang="fr-CA" sz="1400" dirty="0"/>
          </a:p>
        </p:txBody>
      </p:sp>
      <p:sp>
        <p:nvSpPr>
          <p:cNvPr id="13" name="TextBox 12"/>
          <p:cNvSpPr txBox="1"/>
          <p:nvPr/>
        </p:nvSpPr>
        <p:spPr>
          <a:xfrm>
            <a:off x="179512" y="188640"/>
            <a:ext cx="1907704" cy="1169551"/>
          </a:xfrm>
          <a:prstGeom prst="rect">
            <a:avLst/>
          </a:prstGeom>
          <a:noFill/>
          <a:ln w="38100">
            <a:solidFill>
              <a:schemeClr val="accent1">
                <a:lumMod val="75000"/>
              </a:schemeClr>
            </a:solidFill>
          </a:ln>
        </p:spPr>
        <p:txBody>
          <a:bodyPr wrap="square" rtlCol="0">
            <a:spAutoFit/>
          </a:bodyPr>
          <a:lstStyle/>
          <a:p>
            <a:pPr algn="ctr"/>
            <a:r>
              <a:rPr lang="en-CA" sz="1400" b="1" dirty="0" smtClean="0"/>
              <a:t>EBM reviews</a:t>
            </a:r>
          </a:p>
          <a:p>
            <a:pPr algn="ctr"/>
            <a:r>
              <a:rPr lang="en-CA" sz="1400" b="1" dirty="0" smtClean="0"/>
              <a:t>Cochrane Central Register of Controlled Trials via Ovid</a:t>
            </a:r>
          </a:p>
          <a:p>
            <a:pPr algn="ctr"/>
            <a:r>
              <a:rPr lang="en-CA" sz="1400" dirty="0" smtClean="0"/>
              <a:t>(n= 8 )</a:t>
            </a:r>
            <a:endParaRPr lang="fr-CA" sz="1400" dirty="0"/>
          </a:p>
        </p:txBody>
      </p:sp>
      <p:sp>
        <p:nvSpPr>
          <p:cNvPr id="14" name="TextBox 13"/>
          <p:cNvSpPr txBox="1"/>
          <p:nvPr/>
        </p:nvSpPr>
        <p:spPr>
          <a:xfrm>
            <a:off x="1619672" y="1628800"/>
            <a:ext cx="2952328" cy="738664"/>
          </a:xfrm>
          <a:prstGeom prst="rect">
            <a:avLst/>
          </a:prstGeom>
          <a:noFill/>
          <a:ln w="38100">
            <a:solidFill>
              <a:schemeClr val="accent1">
                <a:lumMod val="75000"/>
              </a:schemeClr>
            </a:solidFill>
          </a:ln>
        </p:spPr>
        <p:txBody>
          <a:bodyPr wrap="square" rtlCol="0">
            <a:spAutoFit/>
          </a:bodyPr>
          <a:lstStyle/>
          <a:p>
            <a:pPr algn="ctr"/>
            <a:r>
              <a:rPr lang="en-CA" sz="1400" b="1" dirty="0" err="1" smtClean="0"/>
              <a:t>Résultats</a:t>
            </a:r>
            <a:r>
              <a:rPr lang="en-CA" sz="1400" b="1" dirty="0" smtClean="0"/>
              <a:t> après </a:t>
            </a:r>
            <a:r>
              <a:rPr lang="en-CA" sz="1400" b="1" dirty="0" err="1" smtClean="0"/>
              <a:t>que</a:t>
            </a:r>
            <a:r>
              <a:rPr lang="en-CA" sz="1400" b="1" dirty="0" smtClean="0"/>
              <a:t> les</a:t>
            </a:r>
          </a:p>
          <a:p>
            <a:pPr algn="ctr"/>
            <a:r>
              <a:rPr lang="en-CA" sz="1400" b="1" dirty="0" smtClean="0"/>
              <a:t> </a:t>
            </a:r>
            <a:r>
              <a:rPr lang="en-CA" sz="1400" b="1" dirty="0" err="1" smtClean="0"/>
              <a:t>doublons</a:t>
            </a:r>
            <a:r>
              <a:rPr lang="en-CA" sz="1400" b="1" dirty="0" smtClean="0"/>
              <a:t> </a:t>
            </a:r>
            <a:r>
              <a:rPr lang="en-CA" sz="1400" b="1" dirty="0" err="1" smtClean="0"/>
              <a:t>aient</a:t>
            </a:r>
            <a:r>
              <a:rPr lang="en-CA" sz="1400" b="1" dirty="0" smtClean="0"/>
              <a:t> </a:t>
            </a:r>
            <a:r>
              <a:rPr lang="en-CA" sz="1400" b="1" dirty="0" err="1" smtClean="0"/>
              <a:t>été</a:t>
            </a:r>
            <a:r>
              <a:rPr lang="en-CA" sz="1400" b="1" dirty="0" smtClean="0"/>
              <a:t> </a:t>
            </a:r>
            <a:r>
              <a:rPr lang="en-CA" sz="1400" b="1" dirty="0" err="1" smtClean="0"/>
              <a:t>retirés</a:t>
            </a:r>
            <a:endParaRPr lang="en-CA" sz="1400" b="1" dirty="0" smtClean="0"/>
          </a:p>
          <a:p>
            <a:pPr algn="ctr"/>
            <a:r>
              <a:rPr lang="en-CA" sz="1400" dirty="0" smtClean="0"/>
              <a:t>(n=  44 )</a:t>
            </a:r>
            <a:endParaRPr lang="fr-CA" sz="1400" dirty="0"/>
          </a:p>
        </p:txBody>
      </p:sp>
      <p:sp>
        <p:nvSpPr>
          <p:cNvPr id="15" name="TextBox 14"/>
          <p:cNvSpPr txBox="1"/>
          <p:nvPr/>
        </p:nvSpPr>
        <p:spPr>
          <a:xfrm>
            <a:off x="1619672" y="2708920"/>
            <a:ext cx="2952328" cy="523220"/>
          </a:xfrm>
          <a:prstGeom prst="rect">
            <a:avLst/>
          </a:prstGeom>
          <a:noFill/>
          <a:ln w="38100">
            <a:solidFill>
              <a:schemeClr val="accent1">
                <a:lumMod val="75000"/>
              </a:schemeClr>
            </a:solidFill>
          </a:ln>
        </p:spPr>
        <p:txBody>
          <a:bodyPr wrap="square" rtlCol="0">
            <a:spAutoFit/>
          </a:bodyPr>
          <a:lstStyle/>
          <a:p>
            <a:pPr algn="ctr"/>
            <a:r>
              <a:rPr lang="en-CA" sz="1400" b="1" dirty="0" err="1" smtClean="0"/>
              <a:t>Études</a:t>
            </a:r>
            <a:r>
              <a:rPr lang="en-CA" sz="1400" b="1" dirty="0" smtClean="0"/>
              <a:t> </a:t>
            </a:r>
            <a:r>
              <a:rPr lang="en-CA" sz="1400" b="1" dirty="0" err="1" smtClean="0"/>
              <a:t>évaluées</a:t>
            </a:r>
            <a:endParaRPr lang="en-CA" sz="1400" b="1" dirty="0" smtClean="0"/>
          </a:p>
          <a:p>
            <a:pPr algn="ctr"/>
            <a:r>
              <a:rPr lang="en-CA" sz="1400" dirty="0" smtClean="0"/>
              <a:t>(n= 44 )</a:t>
            </a:r>
            <a:endParaRPr lang="fr-CA" sz="1400" dirty="0"/>
          </a:p>
        </p:txBody>
      </p:sp>
      <p:sp>
        <p:nvSpPr>
          <p:cNvPr id="16" name="TextBox 15"/>
          <p:cNvSpPr txBox="1"/>
          <p:nvPr/>
        </p:nvSpPr>
        <p:spPr>
          <a:xfrm>
            <a:off x="5148064" y="1628800"/>
            <a:ext cx="2520280" cy="954107"/>
          </a:xfrm>
          <a:prstGeom prst="rect">
            <a:avLst/>
          </a:prstGeom>
          <a:noFill/>
          <a:ln w="38100">
            <a:solidFill>
              <a:schemeClr val="accent1">
                <a:lumMod val="75000"/>
              </a:schemeClr>
            </a:solidFill>
          </a:ln>
        </p:spPr>
        <p:txBody>
          <a:bodyPr wrap="square" rtlCol="0">
            <a:spAutoFit/>
          </a:bodyPr>
          <a:lstStyle/>
          <a:p>
            <a:pPr algn="ctr"/>
            <a:r>
              <a:rPr lang="en-CA" sz="1400" b="1" dirty="0" err="1" smtClean="0"/>
              <a:t>Études</a:t>
            </a:r>
            <a:r>
              <a:rPr lang="en-CA" sz="1400" b="1" dirty="0"/>
              <a:t> </a:t>
            </a:r>
            <a:r>
              <a:rPr lang="en-CA" sz="1400" b="1" dirty="0" err="1" smtClean="0"/>
              <a:t>exclues</a:t>
            </a:r>
            <a:endParaRPr lang="en-CA" sz="1400" b="1" dirty="0" smtClean="0"/>
          </a:p>
          <a:p>
            <a:pPr algn="ctr"/>
            <a:r>
              <a:rPr lang="en-CA" sz="1400" dirty="0" smtClean="0"/>
              <a:t>(n= 16 )</a:t>
            </a:r>
          </a:p>
          <a:p>
            <a:pPr algn="ctr"/>
            <a:r>
              <a:rPr lang="en-CA" sz="1400" dirty="0" smtClean="0"/>
              <a:t>Pas en lien avec la </a:t>
            </a:r>
          </a:p>
          <a:p>
            <a:pPr algn="ctr"/>
            <a:r>
              <a:rPr lang="en-CA" sz="1400" dirty="0" smtClean="0"/>
              <a:t>question de base (n= 16 )</a:t>
            </a:r>
            <a:endParaRPr lang="fr-CA" sz="1400" dirty="0"/>
          </a:p>
        </p:txBody>
      </p:sp>
      <p:sp>
        <p:nvSpPr>
          <p:cNvPr id="17" name="TextBox 16"/>
          <p:cNvSpPr txBox="1"/>
          <p:nvPr/>
        </p:nvSpPr>
        <p:spPr>
          <a:xfrm>
            <a:off x="1619672" y="3573016"/>
            <a:ext cx="2952328" cy="738664"/>
          </a:xfrm>
          <a:prstGeom prst="rect">
            <a:avLst/>
          </a:prstGeom>
          <a:noFill/>
          <a:ln w="38100">
            <a:solidFill>
              <a:schemeClr val="accent1">
                <a:lumMod val="75000"/>
              </a:schemeClr>
            </a:solidFill>
          </a:ln>
        </p:spPr>
        <p:txBody>
          <a:bodyPr wrap="square" rtlCol="0">
            <a:spAutoFit/>
          </a:bodyPr>
          <a:lstStyle/>
          <a:p>
            <a:pPr algn="ctr"/>
            <a:r>
              <a:rPr lang="en-CA" sz="1400" b="1" dirty="0" err="1" smtClean="0"/>
              <a:t>Études</a:t>
            </a:r>
            <a:r>
              <a:rPr lang="en-CA" sz="1400" b="1" dirty="0" smtClean="0"/>
              <a:t> </a:t>
            </a:r>
            <a:r>
              <a:rPr lang="en-CA" sz="1400" b="1" dirty="0" err="1" smtClean="0"/>
              <a:t>complètes</a:t>
            </a:r>
            <a:endParaRPr lang="en-CA" sz="1400" b="1" dirty="0" smtClean="0"/>
          </a:p>
          <a:p>
            <a:pPr algn="ctr"/>
            <a:r>
              <a:rPr lang="en-CA" sz="1400" b="1" dirty="0" err="1"/>
              <a:t>é</a:t>
            </a:r>
            <a:r>
              <a:rPr lang="en-CA" sz="1400" b="1" dirty="0" err="1" smtClean="0"/>
              <a:t>tudiées</a:t>
            </a:r>
            <a:r>
              <a:rPr lang="en-CA" sz="1400" b="1" dirty="0" smtClean="0"/>
              <a:t> pour </a:t>
            </a:r>
            <a:r>
              <a:rPr lang="en-CA" sz="1400" b="1" dirty="0" err="1" smtClean="0"/>
              <a:t>éligibilité</a:t>
            </a:r>
            <a:endParaRPr lang="en-CA" sz="1400" b="1" dirty="0" smtClean="0"/>
          </a:p>
          <a:p>
            <a:pPr algn="ctr"/>
            <a:r>
              <a:rPr lang="en-CA" sz="1400" dirty="0" smtClean="0"/>
              <a:t>(n= 28 )</a:t>
            </a:r>
            <a:endParaRPr lang="fr-CA" sz="1400" dirty="0"/>
          </a:p>
        </p:txBody>
      </p:sp>
      <p:sp>
        <p:nvSpPr>
          <p:cNvPr id="18" name="TextBox 17"/>
          <p:cNvSpPr txBox="1"/>
          <p:nvPr/>
        </p:nvSpPr>
        <p:spPr>
          <a:xfrm>
            <a:off x="1619672" y="4725144"/>
            <a:ext cx="2952328" cy="738664"/>
          </a:xfrm>
          <a:prstGeom prst="rect">
            <a:avLst/>
          </a:prstGeom>
          <a:noFill/>
          <a:ln w="38100">
            <a:solidFill>
              <a:schemeClr val="accent1">
                <a:lumMod val="75000"/>
              </a:schemeClr>
            </a:solidFill>
          </a:ln>
        </p:spPr>
        <p:txBody>
          <a:bodyPr wrap="square" rtlCol="0">
            <a:spAutoFit/>
          </a:bodyPr>
          <a:lstStyle/>
          <a:p>
            <a:pPr algn="ctr"/>
            <a:r>
              <a:rPr lang="en-CA" sz="1400" b="1" dirty="0" err="1" smtClean="0"/>
              <a:t>Études</a:t>
            </a:r>
            <a:r>
              <a:rPr lang="en-CA" sz="1400" b="1" dirty="0" smtClean="0"/>
              <a:t> </a:t>
            </a:r>
            <a:r>
              <a:rPr lang="en-CA" sz="1400" b="1" dirty="0" err="1" smtClean="0"/>
              <a:t>retenues</a:t>
            </a:r>
            <a:r>
              <a:rPr lang="en-CA" sz="1400" b="1" dirty="0" smtClean="0"/>
              <a:t> après </a:t>
            </a:r>
            <a:r>
              <a:rPr lang="en-CA" sz="1400" b="1" dirty="0" err="1" smtClean="0"/>
              <a:t>évaluation</a:t>
            </a:r>
            <a:r>
              <a:rPr lang="en-CA" sz="1400" b="1" dirty="0" smtClean="0"/>
              <a:t>, </a:t>
            </a:r>
            <a:r>
              <a:rPr lang="en-CA" sz="1400" b="1" dirty="0" err="1" smtClean="0"/>
              <a:t>selon</a:t>
            </a:r>
            <a:r>
              <a:rPr lang="en-CA" sz="1400" b="1" dirty="0" smtClean="0"/>
              <a:t> </a:t>
            </a:r>
            <a:r>
              <a:rPr lang="en-CA" sz="1400" b="1" dirty="0" err="1" smtClean="0"/>
              <a:t>critères</a:t>
            </a:r>
            <a:r>
              <a:rPr lang="en-CA" sz="1400" b="1" dirty="0" smtClean="0"/>
              <a:t> </a:t>
            </a:r>
            <a:r>
              <a:rPr lang="en-CA" sz="1400" b="1" dirty="0" err="1" smtClean="0"/>
              <a:t>d’inclusion</a:t>
            </a:r>
            <a:endParaRPr lang="en-CA" sz="1400" b="1" dirty="0" smtClean="0"/>
          </a:p>
          <a:p>
            <a:pPr algn="ctr"/>
            <a:r>
              <a:rPr lang="en-CA" sz="1400" dirty="0" smtClean="0"/>
              <a:t>(n=  4 )</a:t>
            </a:r>
            <a:endParaRPr lang="fr-CA" sz="1400" dirty="0"/>
          </a:p>
        </p:txBody>
      </p:sp>
      <p:sp>
        <p:nvSpPr>
          <p:cNvPr id="19" name="TextBox 18"/>
          <p:cNvSpPr txBox="1"/>
          <p:nvPr/>
        </p:nvSpPr>
        <p:spPr>
          <a:xfrm>
            <a:off x="1619672" y="6021288"/>
            <a:ext cx="2952328" cy="523220"/>
          </a:xfrm>
          <a:prstGeom prst="rect">
            <a:avLst/>
          </a:prstGeom>
          <a:noFill/>
          <a:ln w="76200">
            <a:solidFill>
              <a:schemeClr val="accent1">
                <a:lumMod val="75000"/>
              </a:schemeClr>
            </a:solidFill>
          </a:ln>
        </p:spPr>
        <p:txBody>
          <a:bodyPr wrap="square" rtlCol="0">
            <a:spAutoFit/>
          </a:bodyPr>
          <a:lstStyle/>
          <a:p>
            <a:pPr algn="ctr"/>
            <a:r>
              <a:rPr lang="en-CA" sz="1400" b="1" dirty="0" err="1" smtClean="0"/>
              <a:t>Études</a:t>
            </a:r>
            <a:r>
              <a:rPr lang="en-CA" sz="1400" b="1" dirty="0" smtClean="0"/>
              <a:t> </a:t>
            </a:r>
            <a:r>
              <a:rPr lang="en-CA" sz="1400" b="1" dirty="0" err="1" smtClean="0"/>
              <a:t>incluses</a:t>
            </a:r>
            <a:r>
              <a:rPr lang="en-CA" sz="1400" b="1" dirty="0" smtClean="0"/>
              <a:t> au final</a:t>
            </a:r>
          </a:p>
          <a:p>
            <a:pPr algn="ctr"/>
            <a:r>
              <a:rPr lang="en-CA" sz="1400" dirty="0" smtClean="0"/>
              <a:t>(n= 5 )</a:t>
            </a:r>
            <a:endParaRPr lang="fr-CA" sz="1400" dirty="0"/>
          </a:p>
        </p:txBody>
      </p:sp>
      <p:sp>
        <p:nvSpPr>
          <p:cNvPr id="20" name="TextBox 19"/>
          <p:cNvSpPr txBox="1"/>
          <p:nvPr/>
        </p:nvSpPr>
        <p:spPr>
          <a:xfrm>
            <a:off x="5076056" y="2780928"/>
            <a:ext cx="2664296" cy="1708160"/>
          </a:xfrm>
          <a:prstGeom prst="rect">
            <a:avLst/>
          </a:prstGeom>
          <a:noFill/>
          <a:ln w="38100">
            <a:solidFill>
              <a:schemeClr val="accent1">
                <a:lumMod val="75000"/>
              </a:schemeClr>
            </a:solidFill>
          </a:ln>
        </p:spPr>
        <p:txBody>
          <a:bodyPr wrap="square" rtlCol="0">
            <a:spAutoFit/>
          </a:bodyPr>
          <a:lstStyle/>
          <a:p>
            <a:pPr algn="ctr"/>
            <a:r>
              <a:rPr lang="en-CA" sz="1400" b="1" dirty="0" err="1" smtClean="0"/>
              <a:t>Études</a:t>
            </a:r>
            <a:r>
              <a:rPr lang="en-CA" sz="1400" b="1" dirty="0"/>
              <a:t> </a:t>
            </a:r>
            <a:r>
              <a:rPr lang="en-CA" sz="1400" b="1" dirty="0" err="1" smtClean="0"/>
              <a:t>complètes</a:t>
            </a:r>
            <a:r>
              <a:rPr lang="en-CA" sz="1400" b="1" dirty="0" smtClean="0"/>
              <a:t> </a:t>
            </a:r>
            <a:r>
              <a:rPr lang="en-CA" sz="1400" b="1" dirty="0" err="1" smtClean="0"/>
              <a:t>rejetées</a:t>
            </a:r>
            <a:endParaRPr lang="en-CA" sz="1400" dirty="0" smtClean="0"/>
          </a:p>
          <a:p>
            <a:pPr algn="ctr"/>
            <a:r>
              <a:rPr lang="en-CA" sz="1400" dirty="0" smtClean="0"/>
              <a:t>(n= 24 )</a:t>
            </a:r>
          </a:p>
          <a:p>
            <a:pPr algn="ctr"/>
            <a:r>
              <a:rPr lang="fr-CA" sz="1400" dirty="0"/>
              <a:t>Pas la bonne </a:t>
            </a:r>
            <a:r>
              <a:rPr lang="fr-CA" sz="1400" dirty="0" smtClean="0"/>
              <a:t>population (</a:t>
            </a:r>
            <a:r>
              <a:rPr lang="fr-CA" sz="1400" dirty="0"/>
              <a:t>n = 7</a:t>
            </a:r>
            <a:r>
              <a:rPr lang="fr-CA" sz="1400" dirty="0" smtClean="0"/>
              <a:t>)</a:t>
            </a:r>
          </a:p>
          <a:p>
            <a:pPr algn="ctr"/>
            <a:endParaRPr lang="fr-CA" sz="200" dirty="0"/>
          </a:p>
          <a:p>
            <a:pPr algn="ctr"/>
            <a:r>
              <a:rPr lang="fr-CA" sz="1400" dirty="0"/>
              <a:t>Étude en </a:t>
            </a:r>
            <a:r>
              <a:rPr lang="fr-CA" sz="1400" dirty="0" smtClean="0"/>
              <a:t>cours</a:t>
            </a:r>
            <a:r>
              <a:rPr lang="fr-CA" sz="1400" dirty="0"/>
              <a:t> </a:t>
            </a:r>
            <a:r>
              <a:rPr lang="fr-CA" sz="1400" dirty="0" smtClean="0"/>
              <a:t>(n </a:t>
            </a:r>
            <a:r>
              <a:rPr lang="fr-CA" sz="1400" dirty="0"/>
              <a:t>= 3</a:t>
            </a:r>
            <a:r>
              <a:rPr lang="fr-CA" sz="1400" dirty="0" smtClean="0"/>
              <a:t>)</a:t>
            </a:r>
          </a:p>
          <a:p>
            <a:pPr algn="ctr"/>
            <a:endParaRPr lang="fr-CA" sz="200" dirty="0"/>
          </a:p>
          <a:p>
            <a:pPr algn="ctr"/>
            <a:r>
              <a:rPr lang="fr-CA" sz="1400" dirty="0"/>
              <a:t>Revues </a:t>
            </a:r>
            <a:r>
              <a:rPr lang="fr-CA" sz="1400" dirty="0" smtClean="0"/>
              <a:t>systématiques </a:t>
            </a:r>
          </a:p>
          <a:p>
            <a:pPr algn="ctr"/>
            <a:r>
              <a:rPr lang="fr-CA" sz="1400" dirty="0"/>
              <a:t>M</a:t>
            </a:r>
            <a:r>
              <a:rPr lang="fr-CA" sz="1400" dirty="0" smtClean="0"/>
              <a:t>is </a:t>
            </a:r>
            <a:r>
              <a:rPr lang="fr-CA" sz="1400" dirty="0"/>
              <a:t>de côté pour évaluation dans un deuxième temps </a:t>
            </a:r>
            <a:r>
              <a:rPr lang="fr-CA" sz="1400" dirty="0" smtClean="0"/>
              <a:t> (</a:t>
            </a:r>
            <a:r>
              <a:rPr lang="fr-CA" sz="1400" dirty="0"/>
              <a:t>n = 14</a:t>
            </a:r>
            <a:r>
              <a:rPr lang="fr-CA" sz="1400" dirty="0" smtClean="0"/>
              <a:t>)</a:t>
            </a:r>
            <a:endParaRPr lang="fr-CA" sz="1400" dirty="0"/>
          </a:p>
        </p:txBody>
      </p:sp>
      <p:sp>
        <p:nvSpPr>
          <p:cNvPr id="21" name="TextBox 20"/>
          <p:cNvSpPr txBox="1"/>
          <p:nvPr/>
        </p:nvSpPr>
        <p:spPr>
          <a:xfrm>
            <a:off x="5148064" y="4797152"/>
            <a:ext cx="2520280" cy="954107"/>
          </a:xfrm>
          <a:prstGeom prst="rect">
            <a:avLst/>
          </a:prstGeom>
          <a:noFill/>
          <a:ln w="38100">
            <a:solidFill>
              <a:schemeClr val="accent1">
                <a:lumMod val="75000"/>
              </a:schemeClr>
            </a:solidFill>
          </a:ln>
        </p:spPr>
        <p:txBody>
          <a:bodyPr wrap="square" rtlCol="0">
            <a:spAutoFit/>
          </a:bodyPr>
          <a:lstStyle/>
          <a:p>
            <a:pPr algn="ctr"/>
            <a:r>
              <a:rPr lang="en-CA" sz="1400" b="1" dirty="0" smtClean="0"/>
              <a:t>Revues </a:t>
            </a:r>
            <a:r>
              <a:rPr lang="en-CA" sz="1400" b="1" dirty="0" err="1" smtClean="0"/>
              <a:t>systématiques</a:t>
            </a:r>
            <a:r>
              <a:rPr lang="en-CA" sz="1400" b="1" dirty="0" smtClean="0"/>
              <a:t>, </a:t>
            </a:r>
            <a:r>
              <a:rPr lang="en-CA" sz="1400" dirty="0" err="1" smtClean="0"/>
              <a:t>dont</a:t>
            </a:r>
            <a:r>
              <a:rPr lang="en-CA" sz="1400" dirty="0" smtClean="0"/>
              <a:t> </a:t>
            </a:r>
            <a:r>
              <a:rPr lang="en-CA" sz="1400" dirty="0" err="1" smtClean="0"/>
              <a:t>leurs</a:t>
            </a:r>
            <a:r>
              <a:rPr lang="en-CA" sz="1400" dirty="0" smtClean="0"/>
              <a:t> </a:t>
            </a:r>
            <a:r>
              <a:rPr lang="en-CA" sz="1400" dirty="0" err="1" smtClean="0"/>
              <a:t>références</a:t>
            </a:r>
            <a:r>
              <a:rPr lang="en-CA" sz="1400" dirty="0" smtClean="0"/>
              <a:t> </a:t>
            </a:r>
            <a:r>
              <a:rPr lang="en-CA" sz="1400" dirty="0" err="1" smtClean="0"/>
              <a:t>ont</a:t>
            </a:r>
            <a:r>
              <a:rPr lang="en-CA" sz="1400" dirty="0" smtClean="0"/>
              <a:t> </a:t>
            </a:r>
            <a:r>
              <a:rPr lang="en-CA" sz="1400" dirty="0" err="1" smtClean="0"/>
              <a:t>été</a:t>
            </a:r>
            <a:r>
              <a:rPr lang="en-CA" sz="1400" dirty="0" smtClean="0"/>
              <a:t> </a:t>
            </a:r>
            <a:r>
              <a:rPr lang="en-CA" sz="1400" dirty="0" err="1" smtClean="0"/>
              <a:t>étudiées</a:t>
            </a:r>
            <a:endParaRPr lang="en-CA" sz="1400" dirty="0" smtClean="0"/>
          </a:p>
          <a:p>
            <a:pPr algn="ctr"/>
            <a:r>
              <a:rPr lang="en-CA" sz="1400" dirty="0" smtClean="0"/>
              <a:t>(n= 13 )</a:t>
            </a:r>
            <a:endParaRPr lang="fr-CA" sz="1400" dirty="0"/>
          </a:p>
        </p:txBody>
      </p:sp>
      <p:sp>
        <p:nvSpPr>
          <p:cNvPr id="22" name="TextBox 21"/>
          <p:cNvSpPr txBox="1"/>
          <p:nvPr/>
        </p:nvSpPr>
        <p:spPr>
          <a:xfrm>
            <a:off x="5148064" y="5949280"/>
            <a:ext cx="2520280" cy="738664"/>
          </a:xfrm>
          <a:prstGeom prst="rect">
            <a:avLst/>
          </a:prstGeom>
          <a:noFill/>
          <a:ln w="38100">
            <a:solidFill>
              <a:schemeClr val="accent1">
                <a:lumMod val="75000"/>
              </a:schemeClr>
            </a:solidFill>
          </a:ln>
        </p:spPr>
        <p:txBody>
          <a:bodyPr wrap="square" rtlCol="0">
            <a:spAutoFit/>
          </a:bodyPr>
          <a:lstStyle/>
          <a:p>
            <a:pPr algn="ctr"/>
            <a:r>
              <a:rPr lang="en-CA" sz="1400" b="1" dirty="0" err="1" smtClean="0"/>
              <a:t>Études</a:t>
            </a:r>
            <a:r>
              <a:rPr lang="en-CA" sz="1400" b="1" dirty="0" smtClean="0"/>
              <a:t> </a:t>
            </a:r>
            <a:r>
              <a:rPr lang="en-CA" sz="1400" b="1" dirty="0" err="1" smtClean="0"/>
              <a:t>retenues</a:t>
            </a:r>
            <a:r>
              <a:rPr lang="en-CA" sz="1400" b="1" dirty="0" smtClean="0"/>
              <a:t> après </a:t>
            </a:r>
            <a:r>
              <a:rPr lang="en-CA" sz="1400" b="1" dirty="0" err="1" smtClean="0"/>
              <a:t>évaluation</a:t>
            </a:r>
            <a:r>
              <a:rPr lang="en-CA" sz="1400" b="1" dirty="0" smtClean="0"/>
              <a:t> des </a:t>
            </a:r>
            <a:r>
              <a:rPr lang="en-CA" sz="1400" b="1" dirty="0" err="1" smtClean="0"/>
              <a:t>références</a:t>
            </a:r>
            <a:r>
              <a:rPr lang="en-CA" sz="1400" b="1" dirty="0" smtClean="0"/>
              <a:t> </a:t>
            </a:r>
          </a:p>
          <a:p>
            <a:pPr algn="ctr"/>
            <a:r>
              <a:rPr lang="en-CA" sz="1400" dirty="0" smtClean="0"/>
              <a:t>(n= 1 )</a:t>
            </a:r>
            <a:endParaRPr lang="fr-CA" sz="1400" dirty="0"/>
          </a:p>
        </p:txBody>
      </p:sp>
      <p:sp>
        <p:nvSpPr>
          <p:cNvPr id="23" name="TextBox 22"/>
          <p:cNvSpPr txBox="1"/>
          <p:nvPr/>
        </p:nvSpPr>
        <p:spPr>
          <a:xfrm>
            <a:off x="7847856" y="4869160"/>
            <a:ext cx="1116632" cy="738664"/>
          </a:xfrm>
          <a:prstGeom prst="rect">
            <a:avLst/>
          </a:prstGeom>
          <a:noFill/>
          <a:ln w="38100">
            <a:solidFill>
              <a:schemeClr val="accent1">
                <a:lumMod val="75000"/>
              </a:schemeClr>
            </a:solidFill>
          </a:ln>
        </p:spPr>
        <p:txBody>
          <a:bodyPr wrap="square" rtlCol="0">
            <a:spAutoFit/>
          </a:bodyPr>
          <a:lstStyle/>
          <a:p>
            <a:pPr algn="ctr"/>
            <a:r>
              <a:rPr lang="en-CA" sz="1400" b="1" dirty="0" err="1" smtClean="0"/>
              <a:t>Étude</a:t>
            </a:r>
            <a:r>
              <a:rPr lang="en-CA" sz="1400" b="1" dirty="0" smtClean="0"/>
              <a:t> non</a:t>
            </a:r>
          </a:p>
          <a:p>
            <a:pPr algn="ctr"/>
            <a:r>
              <a:rPr lang="en-CA" sz="1400" b="1" dirty="0" smtClean="0"/>
              <a:t> </a:t>
            </a:r>
            <a:r>
              <a:rPr lang="en-CA" sz="1400" b="1" dirty="0" err="1" smtClean="0"/>
              <a:t>disponible</a:t>
            </a:r>
            <a:r>
              <a:rPr lang="en-CA" sz="1400" b="1" dirty="0" smtClean="0"/>
              <a:t> </a:t>
            </a:r>
          </a:p>
          <a:p>
            <a:pPr algn="ctr"/>
            <a:r>
              <a:rPr lang="en-CA" sz="1400" dirty="0" smtClean="0"/>
              <a:t>(n = 1)</a:t>
            </a:r>
            <a:endParaRPr lang="fr-CA" sz="1400" dirty="0"/>
          </a:p>
        </p:txBody>
      </p:sp>
      <p:cxnSp>
        <p:nvCxnSpPr>
          <p:cNvPr id="25" name="Straight Arrow Connector 24"/>
          <p:cNvCxnSpPr>
            <a:stCxn id="5" idx="2"/>
            <a:endCxn id="14" idx="0"/>
          </p:cNvCxnSpPr>
          <p:nvPr/>
        </p:nvCxnSpPr>
        <p:spPr>
          <a:xfrm flipH="1">
            <a:off x="3095836" y="855876"/>
            <a:ext cx="3492388" cy="772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2"/>
            <a:endCxn id="14" idx="0"/>
          </p:cNvCxnSpPr>
          <p:nvPr/>
        </p:nvCxnSpPr>
        <p:spPr>
          <a:xfrm>
            <a:off x="3023828" y="855876"/>
            <a:ext cx="72008" cy="772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1" idx="2"/>
            <a:endCxn id="14" idx="0"/>
          </p:cNvCxnSpPr>
          <p:nvPr/>
        </p:nvCxnSpPr>
        <p:spPr>
          <a:xfrm flipH="1">
            <a:off x="3095836" y="855876"/>
            <a:ext cx="1764196" cy="772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2"/>
            <a:endCxn id="14" idx="0"/>
          </p:cNvCxnSpPr>
          <p:nvPr/>
        </p:nvCxnSpPr>
        <p:spPr>
          <a:xfrm flipH="1">
            <a:off x="3095836" y="855876"/>
            <a:ext cx="5040560" cy="772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4" idx="0"/>
          </p:cNvCxnSpPr>
          <p:nvPr/>
        </p:nvCxnSpPr>
        <p:spPr>
          <a:xfrm>
            <a:off x="1907704" y="1340768"/>
            <a:ext cx="11881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4" idx="2"/>
            <a:endCxn id="15" idx="0"/>
          </p:cNvCxnSpPr>
          <p:nvPr/>
        </p:nvCxnSpPr>
        <p:spPr>
          <a:xfrm>
            <a:off x="3095836" y="2367464"/>
            <a:ext cx="0" cy="3414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5" idx="2"/>
            <a:endCxn id="17" idx="0"/>
          </p:cNvCxnSpPr>
          <p:nvPr/>
        </p:nvCxnSpPr>
        <p:spPr>
          <a:xfrm>
            <a:off x="3095836" y="3232140"/>
            <a:ext cx="0" cy="340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7" idx="2"/>
            <a:endCxn id="18" idx="0"/>
          </p:cNvCxnSpPr>
          <p:nvPr/>
        </p:nvCxnSpPr>
        <p:spPr>
          <a:xfrm>
            <a:off x="3095836" y="4311680"/>
            <a:ext cx="0" cy="413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8" idx="2"/>
            <a:endCxn id="19" idx="0"/>
          </p:cNvCxnSpPr>
          <p:nvPr/>
        </p:nvCxnSpPr>
        <p:spPr>
          <a:xfrm>
            <a:off x="3095836" y="5463808"/>
            <a:ext cx="0" cy="557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5" idx="3"/>
            <a:endCxn id="16" idx="1"/>
          </p:cNvCxnSpPr>
          <p:nvPr/>
        </p:nvCxnSpPr>
        <p:spPr>
          <a:xfrm flipV="1">
            <a:off x="4572000" y="2105854"/>
            <a:ext cx="576064" cy="8646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7" idx="3"/>
            <a:endCxn id="20" idx="1"/>
          </p:cNvCxnSpPr>
          <p:nvPr/>
        </p:nvCxnSpPr>
        <p:spPr>
          <a:xfrm flipV="1">
            <a:off x="4572000" y="3635008"/>
            <a:ext cx="504056" cy="3073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20" idx="2"/>
            <a:endCxn id="21" idx="0"/>
          </p:cNvCxnSpPr>
          <p:nvPr/>
        </p:nvCxnSpPr>
        <p:spPr>
          <a:xfrm>
            <a:off x="6408204" y="4489088"/>
            <a:ext cx="0" cy="30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21" idx="3"/>
            <a:endCxn id="23" idx="1"/>
          </p:cNvCxnSpPr>
          <p:nvPr/>
        </p:nvCxnSpPr>
        <p:spPr>
          <a:xfrm flipV="1">
            <a:off x="7668344" y="5238492"/>
            <a:ext cx="179512" cy="357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1" idx="2"/>
            <a:endCxn id="22" idx="0"/>
          </p:cNvCxnSpPr>
          <p:nvPr/>
        </p:nvCxnSpPr>
        <p:spPr>
          <a:xfrm>
            <a:off x="6408204" y="5751259"/>
            <a:ext cx="0" cy="1980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22" idx="1"/>
            <a:endCxn id="19" idx="3"/>
          </p:cNvCxnSpPr>
          <p:nvPr/>
        </p:nvCxnSpPr>
        <p:spPr>
          <a:xfrm flipH="1" flipV="1">
            <a:off x="4572000" y="6282898"/>
            <a:ext cx="576064" cy="357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882352"/>
          </a:xfrm>
        </p:spPr>
        <p:txBody>
          <a:bodyPr/>
          <a:lstStyle/>
          <a:p>
            <a:r>
              <a:rPr lang="en-CA" dirty="0" err="1" smtClean="0">
                <a:solidFill>
                  <a:schemeClr val="tx2"/>
                </a:solidFill>
              </a:rPr>
              <a:t>Résultats</a:t>
            </a:r>
            <a:endParaRPr lang="fr-CA" dirty="0">
              <a:solidFill>
                <a:schemeClr val="tx2"/>
              </a:solidFill>
            </a:endParaRPr>
          </a:p>
        </p:txBody>
      </p:sp>
      <p:graphicFrame>
        <p:nvGraphicFramePr>
          <p:cNvPr id="4" name="Table 3"/>
          <p:cNvGraphicFramePr>
            <a:graphicFrameLocks noGrp="1"/>
          </p:cNvGraphicFramePr>
          <p:nvPr/>
        </p:nvGraphicFramePr>
        <p:xfrm>
          <a:off x="72008" y="660433"/>
          <a:ext cx="8964488" cy="6187440"/>
        </p:xfrm>
        <a:graphic>
          <a:graphicData uri="http://schemas.openxmlformats.org/drawingml/2006/table">
            <a:tbl>
              <a:tblPr firstRow="1" bandRow="1">
                <a:tableStyleId>{5C22544A-7EE6-4342-B048-85BDC9FD1C3A}</a:tableStyleId>
              </a:tblPr>
              <a:tblGrid>
                <a:gridCol w="1019764"/>
                <a:gridCol w="1089528"/>
                <a:gridCol w="1129978"/>
                <a:gridCol w="1431305"/>
                <a:gridCol w="1205309"/>
                <a:gridCol w="3088604"/>
              </a:tblGrid>
              <a:tr h="464311">
                <a:tc>
                  <a:txBody>
                    <a:bodyPr/>
                    <a:lstStyle/>
                    <a:p>
                      <a:r>
                        <a:rPr lang="en-CA" sz="1400" dirty="0" err="1" smtClean="0"/>
                        <a:t>Études</a:t>
                      </a:r>
                      <a:endParaRPr lang="fr-CA" sz="1400" dirty="0"/>
                    </a:p>
                  </a:txBody>
                  <a:tcPr/>
                </a:tc>
                <a:tc>
                  <a:txBody>
                    <a:bodyPr/>
                    <a:lstStyle/>
                    <a:p>
                      <a:r>
                        <a:rPr lang="en-CA" sz="1400" dirty="0" smtClean="0"/>
                        <a:t>Type </a:t>
                      </a:r>
                      <a:r>
                        <a:rPr lang="en-CA" sz="1400" dirty="0" err="1" smtClean="0"/>
                        <a:t>d’étude</a:t>
                      </a:r>
                      <a:endParaRPr lang="fr-CA" sz="1400" dirty="0"/>
                    </a:p>
                  </a:txBody>
                  <a:tcPr/>
                </a:tc>
                <a:tc>
                  <a:txBody>
                    <a:bodyPr/>
                    <a:lstStyle/>
                    <a:p>
                      <a:r>
                        <a:rPr lang="fr-CA" sz="1400" dirty="0" smtClean="0"/>
                        <a:t>Issues</a:t>
                      </a:r>
                      <a:endParaRPr lang="fr-CA" sz="1400" dirty="0"/>
                    </a:p>
                  </a:txBody>
                  <a:tcPr/>
                </a:tc>
                <a:tc>
                  <a:txBody>
                    <a:bodyPr/>
                    <a:lstStyle/>
                    <a:p>
                      <a:r>
                        <a:rPr lang="fr-CA" sz="1400" dirty="0" err="1" smtClean="0"/>
                        <a:t>Probiotiques</a:t>
                      </a:r>
                      <a:endParaRPr lang="fr-CA" sz="1400" dirty="0"/>
                    </a:p>
                  </a:txBody>
                  <a:tcPr/>
                </a:tc>
                <a:tc>
                  <a:txBody>
                    <a:bodyPr/>
                    <a:lstStyle/>
                    <a:p>
                      <a:r>
                        <a:rPr lang="fr-CA" sz="1400" dirty="0" smtClean="0"/>
                        <a:t>Nb</a:t>
                      </a:r>
                      <a:r>
                        <a:rPr lang="fr-CA" sz="1400" baseline="0" dirty="0" smtClean="0"/>
                        <a:t> patientes/</a:t>
                      </a:r>
                    </a:p>
                    <a:p>
                      <a:r>
                        <a:rPr lang="fr-CA" sz="1400" baseline="0" dirty="0" smtClean="0"/>
                        <a:t>Durée</a:t>
                      </a:r>
                      <a:endParaRPr lang="fr-CA" sz="1400" dirty="0"/>
                    </a:p>
                  </a:txBody>
                  <a:tcPr/>
                </a:tc>
                <a:tc>
                  <a:txBody>
                    <a:bodyPr/>
                    <a:lstStyle/>
                    <a:p>
                      <a:r>
                        <a:rPr lang="en-CA" sz="1400" dirty="0" err="1" smtClean="0"/>
                        <a:t>Mesures</a:t>
                      </a:r>
                      <a:r>
                        <a:rPr lang="en-CA" sz="1400" dirty="0" smtClean="0"/>
                        <a:t> et</a:t>
                      </a:r>
                      <a:r>
                        <a:rPr lang="en-CA" sz="1400" baseline="0" dirty="0" smtClean="0"/>
                        <a:t> </a:t>
                      </a:r>
                      <a:r>
                        <a:rPr lang="en-CA" sz="1400" baseline="0" dirty="0" err="1" smtClean="0"/>
                        <a:t>c</a:t>
                      </a:r>
                      <a:r>
                        <a:rPr lang="en-CA" sz="1400" dirty="0" err="1" smtClean="0"/>
                        <a:t>ritères</a:t>
                      </a:r>
                      <a:r>
                        <a:rPr lang="en-CA" sz="1400" baseline="0" dirty="0" smtClean="0"/>
                        <a:t> </a:t>
                      </a:r>
                      <a:r>
                        <a:rPr lang="en-CA" sz="1400" baseline="0" dirty="0" err="1" smtClean="0"/>
                        <a:t>diagnostiques</a:t>
                      </a:r>
                      <a:endParaRPr lang="fr-CA" sz="1400" dirty="0"/>
                    </a:p>
                  </a:txBody>
                  <a:tcPr/>
                </a:tc>
              </a:tr>
              <a:tr h="872900">
                <a:tc>
                  <a:txBody>
                    <a:bodyPr/>
                    <a:lstStyle/>
                    <a:p>
                      <a:r>
                        <a:rPr lang="en-CA" sz="1300" b="1" dirty="0" err="1" smtClean="0"/>
                        <a:t>Laitinen</a:t>
                      </a:r>
                      <a:r>
                        <a:rPr lang="en-CA" sz="1300" b="1" dirty="0" smtClean="0"/>
                        <a:t> et al. 2008</a:t>
                      </a:r>
                    </a:p>
                    <a:p>
                      <a:r>
                        <a:rPr lang="en-CA" sz="1300" b="1" dirty="0" smtClean="0"/>
                        <a:t>(</a:t>
                      </a:r>
                      <a:r>
                        <a:rPr lang="en-CA" sz="1300" b="1" dirty="0" err="1" smtClean="0"/>
                        <a:t>Finlande</a:t>
                      </a:r>
                      <a:r>
                        <a:rPr lang="en-CA" sz="1300" b="1" dirty="0" smtClean="0"/>
                        <a:t>)</a:t>
                      </a:r>
                      <a:endParaRPr lang="fr-CA" sz="1300" b="1" dirty="0"/>
                    </a:p>
                  </a:txBody>
                  <a:tcPr/>
                </a:tc>
                <a:tc>
                  <a:txBody>
                    <a:bodyPr/>
                    <a:lstStyle/>
                    <a:p>
                      <a:r>
                        <a:rPr lang="en-CA" sz="1300" smtClean="0"/>
                        <a:t>Essai clinique randomisé prospective</a:t>
                      </a:r>
                      <a:endParaRPr lang="fr-CA" sz="1300" dirty="0"/>
                    </a:p>
                  </a:txBody>
                  <a:tcPr/>
                </a:tc>
                <a:tc>
                  <a:txBody>
                    <a:bodyPr/>
                    <a:lstStyle/>
                    <a:p>
                      <a:r>
                        <a:rPr lang="fr-CA" sz="1300" baseline="0" dirty="0" smtClean="0"/>
                        <a:t>Incidence DBG, glucose à jeun, insuline</a:t>
                      </a:r>
                      <a:endParaRPr lang="fr-CA" sz="1300" dirty="0"/>
                    </a:p>
                  </a:txBody>
                  <a:tcPr/>
                </a:tc>
                <a:tc>
                  <a:txBody>
                    <a:bodyPr/>
                    <a:lstStyle/>
                    <a:p>
                      <a:pPr marL="0" algn="l" defTabSz="914400" rtl="0" eaLnBrk="1" latinLnBrk="0" hangingPunct="1"/>
                      <a:r>
                        <a:rPr lang="fr-CA" sz="1300" i="1" kern="1200" dirty="0" smtClean="0">
                          <a:solidFill>
                            <a:schemeClr val="dk1"/>
                          </a:solidFill>
                          <a:latin typeface="+mn-lt"/>
                          <a:ea typeface="+mn-ea"/>
                          <a:cs typeface="+mn-cs"/>
                        </a:rPr>
                        <a:t>L. </a:t>
                      </a:r>
                      <a:r>
                        <a:rPr lang="fr-CA" sz="1300" i="1" kern="1200" dirty="0" err="1" smtClean="0">
                          <a:solidFill>
                            <a:schemeClr val="dk1"/>
                          </a:solidFill>
                          <a:latin typeface="+mn-lt"/>
                          <a:ea typeface="+mn-ea"/>
                          <a:cs typeface="+mn-cs"/>
                        </a:rPr>
                        <a:t>rhamnosus</a:t>
                      </a:r>
                      <a:r>
                        <a:rPr lang="fr-CA" sz="1300" i="1" kern="1200" dirty="0" smtClean="0">
                          <a:solidFill>
                            <a:schemeClr val="dk1"/>
                          </a:solidFill>
                          <a:latin typeface="+mn-lt"/>
                          <a:ea typeface="+mn-ea"/>
                          <a:cs typeface="+mn-cs"/>
                        </a:rPr>
                        <a:t> </a:t>
                      </a:r>
                    </a:p>
                    <a:p>
                      <a:pPr marL="0" algn="l" defTabSz="914400" rtl="0" eaLnBrk="1" latinLnBrk="0" hangingPunct="1"/>
                      <a:r>
                        <a:rPr lang="fr-CA" sz="1300" i="1" kern="1200" dirty="0" smtClean="0">
                          <a:solidFill>
                            <a:schemeClr val="dk1"/>
                          </a:solidFill>
                          <a:latin typeface="+mn-lt"/>
                          <a:ea typeface="+mn-ea"/>
                          <a:cs typeface="+mn-cs"/>
                        </a:rPr>
                        <a:t>B.</a:t>
                      </a:r>
                      <a:r>
                        <a:rPr lang="fr-CA" sz="1300" i="1" kern="1200" baseline="0" dirty="0" smtClean="0">
                          <a:solidFill>
                            <a:schemeClr val="dk1"/>
                          </a:solidFill>
                          <a:latin typeface="+mn-lt"/>
                          <a:ea typeface="+mn-ea"/>
                          <a:cs typeface="+mn-cs"/>
                        </a:rPr>
                        <a:t> </a:t>
                      </a:r>
                      <a:r>
                        <a:rPr lang="fr-CA" sz="1300" i="1" kern="1200" dirty="0" err="1" smtClean="0">
                          <a:solidFill>
                            <a:schemeClr val="dk1"/>
                          </a:solidFill>
                          <a:latin typeface="+mn-lt"/>
                          <a:ea typeface="+mn-ea"/>
                          <a:cs typeface="+mn-cs"/>
                        </a:rPr>
                        <a:t>lactis</a:t>
                      </a:r>
                      <a:r>
                        <a:rPr lang="fr-CA" sz="1300" i="1" kern="1200" dirty="0" smtClean="0">
                          <a:solidFill>
                            <a:schemeClr val="dk1"/>
                          </a:solidFill>
                          <a:latin typeface="+mn-lt"/>
                          <a:ea typeface="+mn-ea"/>
                          <a:cs typeface="+mn-cs"/>
                        </a:rPr>
                        <a:t> </a:t>
                      </a:r>
                    </a:p>
                    <a:p>
                      <a:pPr marL="0" algn="l" defTabSz="914400" rtl="0" eaLnBrk="1" latinLnBrk="0" hangingPunct="1"/>
                      <a:r>
                        <a:rPr lang="fr-CA" sz="1300" i="0" kern="1200" dirty="0" smtClean="0">
                          <a:solidFill>
                            <a:schemeClr val="dk1"/>
                          </a:solidFill>
                          <a:latin typeface="+mn-lt"/>
                          <a:ea typeface="+mn-ea"/>
                          <a:cs typeface="+mn-cs"/>
                        </a:rPr>
                        <a:t>(capsule)</a:t>
                      </a:r>
                    </a:p>
                  </a:txBody>
                  <a:tcPr/>
                </a:tc>
                <a:tc>
                  <a:txBody>
                    <a:bodyPr/>
                    <a:lstStyle/>
                    <a:p>
                      <a:r>
                        <a:rPr lang="fr-CA" sz="1300" dirty="0" smtClean="0"/>
                        <a:t>256/ début de grossesse ad fin de l’allaitement</a:t>
                      </a:r>
                      <a:endParaRPr lang="fr-CA" sz="1300" dirty="0"/>
                    </a:p>
                  </a:txBody>
                  <a:tcPr/>
                </a:tc>
                <a:tc>
                  <a:txBody>
                    <a:bodyPr/>
                    <a:lstStyle/>
                    <a:p>
                      <a:r>
                        <a:rPr lang="en-CA" sz="1300" dirty="0" err="1" smtClean="0"/>
                        <a:t>Valeurs</a:t>
                      </a:r>
                      <a:r>
                        <a:rPr lang="en-CA" sz="1300" dirty="0" smtClean="0"/>
                        <a:t> de </a:t>
                      </a:r>
                      <a:r>
                        <a:rPr lang="en-CA" sz="1300" dirty="0" err="1" smtClean="0"/>
                        <a:t>référence</a:t>
                      </a:r>
                      <a:r>
                        <a:rPr lang="en-CA" sz="1300" dirty="0" smtClean="0"/>
                        <a:t> </a:t>
                      </a:r>
                      <a:r>
                        <a:rPr lang="en-CA" sz="1300" dirty="0" err="1" smtClean="0"/>
                        <a:t>finlandaises</a:t>
                      </a:r>
                      <a:r>
                        <a:rPr lang="en-CA" sz="1300" dirty="0" smtClean="0"/>
                        <a:t>:</a:t>
                      </a:r>
                      <a:endParaRPr lang="fr-CA" sz="1300" dirty="0" smtClean="0"/>
                    </a:p>
                    <a:p>
                      <a:r>
                        <a:rPr lang="fr-CA" sz="1300" kern="1200" dirty="0" smtClean="0">
                          <a:solidFill>
                            <a:schemeClr val="dk1"/>
                          </a:solidFill>
                          <a:latin typeface="+mn-lt"/>
                          <a:ea typeface="+mn-ea"/>
                          <a:cs typeface="+mn-cs"/>
                        </a:rPr>
                        <a:t>-Glucose à jeun &gt; 4.8 </a:t>
                      </a:r>
                      <a:r>
                        <a:rPr lang="fr-CA" sz="1300" kern="1200" dirty="0" err="1" smtClean="0">
                          <a:solidFill>
                            <a:schemeClr val="dk1"/>
                          </a:solidFill>
                          <a:latin typeface="+mn-lt"/>
                          <a:ea typeface="+mn-ea"/>
                          <a:cs typeface="+mn-cs"/>
                        </a:rPr>
                        <a:t>mmol</a:t>
                      </a:r>
                      <a:r>
                        <a:rPr lang="fr-CA" sz="1300" kern="1200" dirty="0" smtClean="0">
                          <a:solidFill>
                            <a:schemeClr val="dk1"/>
                          </a:solidFill>
                          <a:latin typeface="+mn-lt"/>
                          <a:ea typeface="+mn-ea"/>
                          <a:cs typeface="+mn-cs"/>
                        </a:rPr>
                        <a:t>/l</a:t>
                      </a:r>
                    </a:p>
                    <a:p>
                      <a:r>
                        <a:rPr lang="fr-CA" sz="1300" kern="1200" dirty="0" smtClean="0">
                          <a:solidFill>
                            <a:schemeClr val="dk1"/>
                          </a:solidFill>
                          <a:latin typeface="+mn-lt"/>
                          <a:ea typeface="+mn-ea"/>
                          <a:cs typeface="+mn-cs"/>
                        </a:rPr>
                        <a:t>-Glucose post 1h &gt; 10.0 </a:t>
                      </a:r>
                      <a:r>
                        <a:rPr lang="fr-CA" sz="1300" kern="1200" dirty="0" err="1" smtClean="0">
                          <a:solidFill>
                            <a:schemeClr val="dk1"/>
                          </a:solidFill>
                          <a:latin typeface="+mn-lt"/>
                          <a:ea typeface="+mn-ea"/>
                          <a:cs typeface="+mn-cs"/>
                        </a:rPr>
                        <a:t>mmol</a:t>
                      </a:r>
                      <a:r>
                        <a:rPr lang="fr-CA" sz="1300" kern="1200" dirty="0" smtClean="0">
                          <a:solidFill>
                            <a:schemeClr val="dk1"/>
                          </a:solidFill>
                          <a:latin typeface="+mn-lt"/>
                          <a:ea typeface="+mn-ea"/>
                          <a:cs typeface="+mn-cs"/>
                        </a:rPr>
                        <a:t>/l</a:t>
                      </a:r>
                    </a:p>
                    <a:p>
                      <a:r>
                        <a:rPr lang="fr-CA" sz="1300" kern="1200" dirty="0" smtClean="0">
                          <a:solidFill>
                            <a:schemeClr val="dk1"/>
                          </a:solidFill>
                          <a:latin typeface="+mn-lt"/>
                          <a:ea typeface="+mn-ea"/>
                          <a:cs typeface="+mn-cs"/>
                        </a:rPr>
                        <a:t>-Glucose post 2h &gt; 8.7 </a:t>
                      </a:r>
                      <a:r>
                        <a:rPr lang="fr-CA" sz="1300" kern="1200" dirty="0" err="1" smtClean="0">
                          <a:solidFill>
                            <a:schemeClr val="dk1"/>
                          </a:solidFill>
                          <a:latin typeface="+mn-lt"/>
                          <a:ea typeface="+mn-ea"/>
                          <a:cs typeface="+mn-cs"/>
                        </a:rPr>
                        <a:t>mmol</a:t>
                      </a:r>
                      <a:r>
                        <a:rPr lang="fr-CA" sz="1300" kern="1200" dirty="0" smtClean="0">
                          <a:solidFill>
                            <a:schemeClr val="dk1"/>
                          </a:solidFill>
                          <a:latin typeface="+mn-lt"/>
                          <a:ea typeface="+mn-ea"/>
                          <a:cs typeface="+mn-cs"/>
                        </a:rPr>
                        <a:t>/l</a:t>
                      </a:r>
                      <a:endParaRPr lang="fr-CA" sz="1300" dirty="0" smtClean="0"/>
                    </a:p>
                  </a:txBody>
                  <a:tcPr/>
                </a:tc>
              </a:tr>
              <a:tr h="977552">
                <a:tc>
                  <a:txBody>
                    <a:bodyPr/>
                    <a:lstStyle/>
                    <a:p>
                      <a:r>
                        <a:rPr lang="en-CA" sz="1300" b="1" dirty="0" err="1" smtClean="0"/>
                        <a:t>Luoto</a:t>
                      </a:r>
                      <a:r>
                        <a:rPr lang="en-CA" sz="1300" b="1" dirty="0" smtClean="0"/>
                        <a:t> et al. 2010</a:t>
                      </a:r>
                    </a:p>
                    <a:p>
                      <a:r>
                        <a:rPr lang="en-CA" sz="1300" b="1" dirty="0" smtClean="0"/>
                        <a:t>(</a:t>
                      </a:r>
                      <a:r>
                        <a:rPr lang="en-CA" sz="1300" b="1" dirty="0" err="1" smtClean="0"/>
                        <a:t>Finlande</a:t>
                      </a:r>
                      <a:r>
                        <a:rPr lang="en-CA" sz="1300" b="1" dirty="0" smtClean="0"/>
                        <a:t>)</a:t>
                      </a:r>
                      <a:endParaRPr lang="fr-CA" sz="1300" b="1" dirty="0"/>
                    </a:p>
                  </a:txBody>
                  <a:tcPr/>
                </a:tc>
                <a:tc>
                  <a:txBody>
                    <a:bodyPr/>
                    <a:lstStyle/>
                    <a:p>
                      <a:r>
                        <a:rPr lang="en-CA" sz="1300" dirty="0" err="1" smtClean="0"/>
                        <a:t>Essai</a:t>
                      </a:r>
                      <a:r>
                        <a:rPr lang="en-CA" sz="1300" baseline="0" dirty="0" smtClean="0"/>
                        <a:t> </a:t>
                      </a:r>
                      <a:r>
                        <a:rPr lang="en-CA" sz="1300" baseline="0" dirty="0" err="1" smtClean="0"/>
                        <a:t>clinique</a:t>
                      </a:r>
                      <a:r>
                        <a:rPr lang="en-CA" sz="1300" baseline="0" dirty="0" smtClean="0"/>
                        <a:t> </a:t>
                      </a:r>
                      <a:r>
                        <a:rPr lang="en-CA" sz="1300" baseline="0" dirty="0" err="1" smtClean="0"/>
                        <a:t>randomisé</a:t>
                      </a:r>
                      <a:r>
                        <a:rPr lang="en-CA" sz="1300" baseline="0" dirty="0" smtClean="0"/>
                        <a:t> prospective</a:t>
                      </a:r>
                      <a:endParaRPr lang="fr-CA" sz="1300" dirty="0"/>
                    </a:p>
                  </a:txBody>
                  <a:tcPr/>
                </a:tc>
                <a:tc>
                  <a:txBody>
                    <a:bodyPr/>
                    <a:lstStyle/>
                    <a:p>
                      <a:r>
                        <a:rPr lang="fr-CA" sz="1300" dirty="0" smtClean="0"/>
                        <a:t>Incidence DBG</a:t>
                      </a:r>
                      <a:r>
                        <a:rPr lang="fr-CA" sz="1300" baseline="0" dirty="0" smtClean="0"/>
                        <a:t> et évaluation sécurité</a:t>
                      </a:r>
                      <a:endParaRPr lang="fr-CA" sz="1300" dirty="0"/>
                    </a:p>
                  </a:txBody>
                  <a:tcPr/>
                </a:tc>
                <a:tc>
                  <a:txBody>
                    <a:bodyPr/>
                    <a:lstStyle/>
                    <a:p>
                      <a:pPr marL="0" algn="l" defTabSz="914400" rtl="0" eaLnBrk="1" latinLnBrk="0" hangingPunct="1"/>
                      <a:r>
                        <a:rPr lang="fr-CA" sz="1300" i="1" kern="1200" dirty="0" smtClean="0">
                          <a:solidFill>
                            <a:schemeClr val="dk1"/>
                          </a:solidFill>
                          <a:latin typeface="+mn-lt"/>
                          <a:ea typeface="+mn-ea"/>
                          <a:cs typeface="+mn-cs"/>
                        </a:rPr>
                        <a:t>L. </a:t>
                      </a:r>
                      <a:r>
                        <a:rPr lang="fr-CA" sz="1300" i="1" kern="1200" dirty="0" err="1" smtClean="0">
                          <a:solidFill>
                            <a:schemeClr val="dk1"/>
                          </a:solidFill>
                          <a:latin typeface="+mn-lt"/>
                          <a:ea typeface="+mn-ea"/>
                          <a:cs typeface="+mn-cs"/>
                        </a:rPr>
                        <a:t>rhamnosus</a:t>
                      </a:r>
                      <a:r>
                        <a:rPr lang="fr-CA" sz="1300" i="1" kern="1200" dirty="0" smtClean="0">
                          <a:solidFill>
                            <a:schemeClr val="dk1"/>
                          </a:solidFill>
                          <a:latin typeface="+mn-lt"/>
                          <a:ea typeface="+mn-ea"/>
                          <a:cs typeface="+mn-cs"/>
                        </a:rPr>
                        <a:t> </a:t>
                      </a:r>
                    </a:p>
                    <a:p>
                      <a:pPr marL="0" algn="l" defTabSz="914400" rtl="0" eaLnBrk="1" latinLnBrk="0" hangingPunct="1"/>
                      <a:r>
                        <a:rPr lang="fr-CA" sz="1300" i="1" kern="1200" dirty="0" smtClean="0">
                          <a:solidFill>
                            <a:schemeClr val="dk1"/>
                          </a:solidFill>
                          <a:latin typeface="+mn-lt"/>
                          <a:ea typeface="+mn-ea"/>
                          <a:cs typeface="+mn-cs"/>
                        </a:rPr>
                        <a:t>B. </a:t>
                      </a:r>
                      <a:r>
                        <a:rPr lang="fr-CA" sz="1300" i="1" kern="1200" dirty="0" err="1" smtClean="0">
                          <a:solidFill>
                            <a:schemeClr val="dk1"/>
                          </a:solidFill>
                          <a:latin typeface="+mn-lt"/>
                          <a:ea typeface="+mn-ea"/>
                          <a:cs typeface="+mn-cs"/>
                        </a:rPr>
                        <a:t>lactis</a:t>
                      </a:r>
                      <a:r>
                        <a:rPr lang="fr-CA" sz="1300" i="1" kern="1200" dirty="0" smtClean="0">
                          <a:solidFill>
                            <a:schemeClr val="dk1"/>
                          </a:solidFill>
                          <a:latin typeface="+mn-lt"/>
                          <a:ea typeface="+mn-ea"/>
                          <a:cs typeface="+mn-cs"/>
                        </a:rPr>
                        <a:t> </a:t>
                      </a:r>
                    </a:p>
                    <a:p>
                      <a:pPr marL="0" algn="l" defTabSz="914400" rtl="0" eaLnBrk="1" latinLnBrk="0" hangingPunct="1"/>
                      <a:r>
                        <a:rPr lang="fr-CA" sz="1300" i="0" kern="1200" dirty="0" smtClean="0">
                          <a:solidFill>
                            <a:schemeClr val="dk1"/>
                          </a:solidFill>
                          <a:latin typeface="+mn-lt"/>
                          <a:ea typeface="+mn-ea"/>
                          <a:cs typeface="+mn-cs"/>
                        </a:rPr>
                        <a:t>(capsule)</a:t>
                      </a:r>
                    </a:p>
                  </a:txBody>
                  <a:tcPr/>
                </a:tc>
                <a:tc>
                  <a:txBody>
                    <a:bodyPr/>
                    <a:lstStyle/>
                    <a:p>
                      <a:r>
                        <a:rPr lang="fr-CA" sz="1300" dirty="0" smtClean="0"/>
                        <a:t>256/ début de grossesse ad fin de l’allaitement</a:t>
                      </a:r>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kern="1200" dirty="0" smtClean="0">
                          <a:solidFill>
                            <a:schemeClr val="dk1"/>
                          </a:solidFill>
                          <a:latin typeface="+mn-lt"/>
                          <a:ea typeface="+mn-ea"/>
                          <a:cs typeface="+mn-cs"/>
                        </a:rPr>
                        <a:t>Critères modifiés de la </a:t>
                      </a:r>
                      <a:r>
                        <a:rPr lang="fr-CA" sz="1300" kern="1200" dirty="0" err="1" smtClean="0">
                          <a:solidFill>
                            <a:schemeClr val="dk1"/>
                          </a:solidFill>
                          <a:latin typeface="+mn-lt"/>
                          <a:ea typeface="+mn-ea"/>
                          <a:cs typeface="+mn-cs"/>
                        </a:rPr>
                        <a:t>Fourth</a:t>
                      </a:r>
                      <a:r>
                        <a:rPr lang="fr-CA" sz="1300" kern="1200" dirty="0" smtClean="0">
                          <a:solidFill>
                            <a:schemeClr val="dk1"/>
                          </a:solidFill>
                          <a:latin typeface="+mn-lt"/>
                          <a:ea typeface="+mn-ea"/>
                          <a:cs typeface="+mn-cs"/>
                        </a:rPr>
                        <a:t> International Workshop </a:t>
                      </a:r>
                      <a:r>
                        <a:rPr lang="fr-CA" sz="1300" kern="1200" dirty="0" err="1" smtClean="0">
                          <a:solidFill>
                            <a:schemeClr val="dk1"/>
                          </a:solidFill>
                          <a:latin typeface="+mn-lt"/>
                          <a:ea typeface="+mn-ea"/>
                          <a:cs typeface="+mn-cs"/>
                        </a:rPr>
                        <a:t>Conference</a:t>
                      </a:r>
                      <a:r>
                        <a:rPr lang="fr-CA" sz="1300" kern="1200" dirty="0" smtClean="0">
                          <a:solidFill>
                            <a:schemeClr val="dk1"/>
                          </a:solidFill>
                          <a:latin typeface="+mn-lt"/>
                          <a:ea typeface="+mn-ea"/>
                          <a:cs typeface="+mn-cs"/>
                        </a:rPr>
                        <a:t> on</a:t>
                      </a:r>
                      <a:r>
                        <a:rPr lang="fr-CA" sz="1300" kern="1200" baseline="0" dirty="0" smtClean="0">
                          <a:solidFill>
                            <a:schemeClr val="dk1"/>
                          </a:solidFill>
                          <a:latin typeface="+mn-lt"/>
                          <a:ea typeface="+mn-ea"/>
                          <a:cs typeface="+mn-cs"/>
                        </a:rPr>
                        <a:t> GDM</a:t>
                      </a:r>
                      <a:r>
                        <a:rPr lang="fr-CA" sz="1300" kern="1200" dirty="0" smtClean="0">
                          <a:solidFill>
                            <a:schemeClr val="dk1"/>
                          </a:solidFill>
                          <a:latin typeface="+mn-lt"/>
                          <a:ea typeface="+mn-ea"/>
                          <a:cs typeface="+mn-cs"/>
                        </a:rPr>
                        <a:t>:</a:t>
                      </a:r>
                    </a:p>
                    <a:p>
                      <a:r>
                        <a:rPr lang="fr-CA" sz="1300" kern="1200" dirty="0" smtClean="0">
                          <a:solidFill>
                            <a:schemeClr val="dk1"/>
                          </a:solidFill>
                          <a:latin typeface="+mn-lt"/>
                          <a:ea typeface="+mn-ea"/>
                          <a:cs typeface="+mn-cs"/>
                        </a:rPr>
                        <a:t>-Glucose à jeun &gt; 4.8 </a:t>
                      </a:r>
                      <a:r>
                        <a:rPr lang="fr-CA" sz="1300" kern="1200" dirty="0" err="1" smtClean="0">
                          <a:solidFill>
                            <a:schemeClr val="dk1"/>
                          </a:solidFill>
                          <a:latin typeface="+mn-lt"/>
                          <a:ea typeface="+mn-ea"/>
                          <a:cs typeface="+mn-cs"/>
                        </a:rPr>
                        <a:t>mmol</a:t>
                      </a:r>
                      <a:r>
                        <a:rPr lang="fr-CA" sz="1300" kern="1200" dirty="0" smtClean="0">
                          <a:solidFill>
                            <a:schemeClr val="dk1"/>
                          </a:solidFill>
                          <a:latin typeface="+mn-lt"/>
                          <a:ea typeface="+mn-ea"/>
                          <a:cs typeface="+mn-cs"/>
                        </a:rPr>
                        <a:t>/l</a:t>
                      </a:r>
                    </a:p>
                    <a:p>
                      <a:r>
                        <a:rPr lang="fr-CA" sz="1300" kern="1200" dirty="0" smtClean="0">
                          <a:solidFill>
                            <a:schemeClr val="dk1"/>
                          </a:solidFill>
                          <a:latin typeface="+mn-lt"/>
                          <a:ea typeface="+mn-ea"/>
                          <a:cs typeface="+mn-cs"/>
                        </a:rPr>
                        <a:t>-Glucose post 1h &gt; 10.0 </a:t>
                      </a:r>
                      <a:r>
                        <a:rPr lang="fr-CA" sz="1300" kern="1200" dirty="0" err="1" smtClean="0">
                          <a:solidFill>
                            <a:schemeClr val="dk1"/>
                          </a:solidFill>
                          <a:latin typeface="+mn-lt"/>
                          <a:ea typeface="+mn-ea"/>
                          <a:cs typeface="+mn-cs"/>
                        </a:rPr>
                        <a:t>mmol</a:t>
                      </a:r>
                      <a:r>
                        <a:rPr lang="fr-CA" sz="1300" kern="1200" dirty="0" smtClean="0">
                          <a:solidFill>
                            <a:schemeClr val="dk1"/>
                          </a:solidFill>
                          <a:latin typeface="+mn-lt"/>
                          <a:ea typeface="+mn-ea"/>
                          <a:cs typeface="+mn-cs"/>
                        </a:rPr>
                        <a:t>/l</a:t>
                      </a:r>
                    </a:p>
                    <a:p>
                      <a:r>
                        <a:rPr lang="fr-CA" sz="1300" kern="1200" dirty="0" smtClean="0">
                          <a:solidFill>
                            <a:schemeClr val="dk1"/>
                          </a:solidFill>
                          <a:latin typeface="+mn-lt"/>
                          <a:ea typeface="+mn-ea"/>
                          <a:cs typeface="+mn-cs"/>
                        </a:rPr>
                        <a:t>-Glucose post 2h &gt; 8.7 </a:t>
                      </a:r>
                      <a:r>
                        <a:rPr lang="fr-CA" sz="1300" kern="1200" dirty="0" err="1" smtClean="0">
                          <a:solidFill>
                            <a:schemeClr val="dk1"/>
                          </a:solidFill>
                          <a:latin typeface="+mn-lt"/>
                          <a:ea typeface="+mn-ea"/>
                          <a:cs typeface="+mn-cs"/>
                        </a:rPr>
                        <a:t>mmol</a:t>
                      </a:r>
                      <a:r>
                        <a:rPr lang="fr-CA" sz="1300" kern="1200" dirty="0" smtClean="0">
                          <a:solidFill>
                            <a:schemeClr val="dk1"/>
                          </a:solidFill>
                          <a:latin typeface="+mn-lt"/>
                          <a:ea typeface="+mn-ea"/>
                          <a:cs typeface="+mn-cs"/>
                        </a:rPr>
                        <a:t>/l</a:t>
                      </a:r>
                    </a:p>
                  </a:txBody>
                  <a:tcPr/>
                </a:tc>
              </a:tr>
              <a:tr h="1076535">
                <a:tc>
                  <a:txBody>
                    <a:bodyPr/>
                    <a:lstStyle/>
                    <a:p>
                      <a:r>
                        <a:rPr lang="en-CA" sz="1300" b="1" dirty="0" err="1" smtClean="0"/>
                        <a:t>Asemi</a:t>
                      </a:r>
                      <a:r>
                        <a:rPr lang="en-CA" sz="1300" b="1" dirty="0" smtClean="0"/>
                        <a:t> et al. 2012 </a:t>
                      </a:r>
                    </a:p>
                    <a:p>
                      <a:r>
                        <a:rPr lang="en-CA" sz="1300" b="1" dirty="0" smtClean="0"/>
                        <a:t>(Iran)</a:t>
                      </a:r>
                      <a:endParaRPr lang="fr-CA" sz="1300" b="1" dirty="0" smtClean="0"/>
                    </a:p>
                    <a:p>
                      <a:endParaRPr lang="fr-CA"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dirty="0" err="1" smtClean="0"/>
                        <a:t>Essai</a:t>
                      </a:r>
                      <a:r>
                        <a:rPr lang="en-CA" sz="1300" dirty="0" smtClean="0"/>
                        <a:t> </a:t>
                      </a:r>
                      <a:r>
                        <a:rPr lang="en-CA" sz="1300" dirty="0" err="1" smtClean="0"/>
                        <a:t>clinique</a:t>
                      </a:r>
                      <a:r>
                        <a:rPr lang="en-CA" sz="1300" dirty="0" smtClean="0"/>
                        <a:t> </a:t>
                      </a:r>
                      <a:r>
                        <a:rPr lang="en-CA" sz="1300" dirty="0" err="1" smtClean="0"/>
                        <a:t>randomisé</a:t>
                      </a:r>
                      <a:endParaRPr lang="fr-CA" sz="1300" dirty="0" smtClean="0"/>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aseline="0" dirty="0" smtClean="0"/>
                        <a:t>Niveau d’insuline, résistance, glucose à jeun</a:t>
                      </a:r>
                      <a:endParaRPr lang="fr-CA" sz="1300" dirty="0" smtClean="0"/>
                    </a:p>
                  </a:txBody>
                  <a:tcPr/>
                </a:tc>
                <a:tc>
                  <a:txBody>
                    <a:bodyPr/>
                    <a:lstStyle/>
                    <a:p>
                      <a:r>
                        <a:rPr lang="fr-CA" sz="1300" i="1" kern="1200" dirty="0" smtClean="0">
                          <a:solidFill>
                            <a:schemeClr val="dk1"/>
                          </a:solidFill>
                          <a:latin typeface="+mn-lt"/>
                          <a:ea typeface="+mn-ea"/>
                          <a:cs typeface="+mn-cs"/>
                        </a:rPr>
                        <a:t>S. </a:t>
                      </a:r>
                      <a:r>
                        <a:rPr lang="fr-CA" sz="1300" i="1" kern="1200" dirty="0" err="1" smtClean="0">
                          <a:solidFill>
                            <a:schemeClr val="dk1"/>
                          </a:solidFill>
                          <a:latin typeface="+mn-lt"/>
                          <a:ea typeface="+mn-ea"/>
                          <a:cs typeface="+mn-cs"/>
                        </a:rPr>
                        <a:t>thermophilus</a:t>
                      </a:r>
                      <a:r>
                        <a:rPr lang="fr-CA" sz="1300" i="1" kern="1200" dirty="0" smtClean="0">
                          <a:solidFill>
                            <a:schemeClr val="dk1"/>
                          </a:solidFill>
                          <a:latin typeface="+mn-lt"/>
                          <a:ea typeface="+mn-ea"/>
                          <a:cs typeface="+mn-cs"/>
                        </a:rPr>
                        <a:t> </a:t>
                      </a:r>
                    </a:p>
                    <a:p>
                      <a:r>
                        <a:rPr lang="fr-CA" sz="1300" i="1" kern="1200" dirty="0" smtClean="0">
                          <a:solidFill>
                            <a:schemeClr val="dk1"/>
                          </a:solidFill>
                          <a:latin typeface="+mn-lt"/>
                          <a:ea typeface="+mn-ea"/>
                          <a:cs typeface="+mn-cs"/>
                        </a:rPr>
                        <a:t>L. </a:t>
                      </a:r>
                      <a:r>
                        <a:rPr lang="fr-CA" sz="1300" i="1" kern="1200" dirty="0" err="1" smtClean="0">
                          <a:solidFill>
                            <a:schemeClr val="dk1"/>
                          </a:solidFill>
                          <a:latin typeface="+mn-lt"/>
                          <a:ea typeface="+mn-ea"/>
                          <a:cs typeface="+mn-cs"/>
                        </a:rPr>
                        <a:t>bulgaricus</a:t>
                      </a:r>
                      <a:r>
                        <a:rPr lang="fr-CA" sz="1300" i="1" kern="1200" dirty="0" smtClean="0">
                          <a:solidFill>
                            <a:schemeClr val="dk1"/>
                          </a:solidFill>
                          <a:latin typeface="+mn-lt"/>
                          <a:ea typeface="+mn-ea"/>
                          <a:cs typeface="+mn-cs"/>
                        </a:rPr>
                        <a:t> </a:t>
                      </a:r>
                    </a:p>
                    <a:p>
                      <a:r>
                        <a:rPr lang="fr-CA" sz="1300" i="1" kern="1200" dirty="0" smtClean="0">
                          <a:solidFill>
                            <a:schemeClr val="dk1"/>
                          </a:solidFill>
                          <a:latin typeface="+mn-lt"/>
                          <a:ea typeface="+mn-ea"/>
                          <a:cs typeface="+mn-cs"/>
                        </a:rPr>
                        <a:t>L. </a:t>
                      </a:r>
                      <a:r>
                        <a:rPr lang="fr-CA" sz="1300" i="1" kern="1200" dirty="0" err="1" smtClean="0">
                          <a:solidFill>
                            <a:schemeClr val="dk1"/>
                          </a:solidFill>
                          <a:latin typeface="+mn-lt"/>
                          <a:ea typeface="+mn-ea"/>
                          <a:cs typeface="+mn-cs"/>
                        </a:rPr>
                        <a:t>acidophilus</a:t>
                      </a:r>
                      <a:r>
                        <a:rPr lang="fr-CA" sz="1300" i="1" kern="1200" dirty="0" smtClean="0">
                          <a:solidFill>
                            <a:schemeClr val="dk1"/>
                          </a:solidFill>
                          <a:latin typeface="+mn-lt"/>
                          <a:ea typeface="+mn-ea"/>
                          <a:cs typeface="+mn-cs"/>
                        </a:rPr>
                        <a:t> </a:t>
                      </a:r>
                    </a:p>
                    <a:p>
                      <a:r>
                        <a:rPr lang="fr-CA" sz="1300" i="1" kern="1200" dirty="0" smtClean="0">
                          <a:solidFill>
                            <a:schemeClr val="dk1"/>
                          </a:solidFill>
                          <a:latin typeface="+mn-lt"/>
                          <a:ea typeface="+mn-ea"/>
                          <a:cs typeface="+mn-cs"/>
                        </a:rPr>
                        <a:t>B.</a:t>
                      </a:r>
                      <a:r>
                        <a:rPr lang="fr-CA" sz="1300" i="1" kern="1200" baseline="0" dirty="0" smtClean="0">
                          <a:solidFill>
                            <a:schemeClr val="dk1"/>
                          </a:solidFill>
                          <a:latin typeface="+mn-lt"/>
                          <a:ea typeface="+mn-ea"/>
                          <a:cs typeface="+mn-cs"/>
                        </a:rPr>
                        <a:t> </a:t>
                      </a:r>
                      <a:r>
                        <a:rPr lang="fr-CA" sz="1300" i="1" kern="1200" dirty="0" err="1" smtClean="0">
                          <a:solidFill>
                            <a:schemeClr val="dk1"/>
                          </a:solidFill>
                          <a:latin typeface="+mn-lt"/>
                          <a:ea typeface="+mn-ea"/>
                          <a:cs typeface="+mn-cs"/>
                        </a:rPr>
                        <a:t>animalis</a:t>
                      </a:r>
                      <a:endParaRPr lang="fr-CA" sz="1300" i="1" kern="1200" dirty="0" smtClean="0">
                        <a:solidFill>
                          <a:schemeClr val="dk1"/>
                        </a:solidFill>
                        <a:latin typeface="+mn-lt"/>
                        <a:ea typeface="+mn-ea"/>
                        <a:cs typeface="+mn-cs"/>
                      </a:endParaRPr>
                    </a:p>
                    <a:p>
                      <a:r>
                        <a:rPr lang="fr-CA" sz="1300" i="0" kern="1200" dirty="0" smtClean="0">
                          <a:solidFill>
                            <a:schemeClr val="dk1"/>
                          </a:solidFill>
                          <a:latin typeface="+mn-lt"/>
                          <a:ea typeface="+mn-ea"/>
                          <a:cs typeface="+mn-cs"/>
                        </a:rPr>
                        <a:t>(yogourt)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dirty="0" smtClean="0"/>
                        <a:t>82/ 9 semaines</a:t>
                      </a:r>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dirty="0" smtClean="0"/>
                        <a:t>Modèle </a:t>
                      </a:r>
                      <a:r>
                        <a:rPr lang="fr-CA" sz="1300" dirty="0" err="1" smtClean="0"/>
                        <a:t>Homeostatic</a:t>
                      </a:r>
                      <a:r>
                        <a:rPr lang="fr-CA" sz="1300" dirty="0" smtClean="0"/>
                        <a:t> model </a:t>
                      </a:r>
                      <a:r>
                        <a:rPr lang="fr-CA" sz="1300" dirty="0" err="1" smtClean="0"/>
                        <a:t>assessment</a:t>
                      </a:r>
                      <a:r>
                        <a:rPr lang="fr-CA" sz="1300" dirty="0" smtClean="0"/>
                        <a:t> of </a:t>
                      </a:r>
                      <a:r>
                        <a:rPr lang="fr-CA" sz="1300" dirty="0" err="1" smtClean="0"/>
                        <a:t>insulin</a:t>
                      </a:r>
                      <a:r>
                        <a:rPr lang="fr-CA" sz="1300" dirty="0" smtClean="0"/>
                        <a:t> </a:t>
                      </a:r>
                      <a:r>
                        <a:rPr lang="fr-CA" sz="1300" dirty="0" err="1" smtClean="0"/>
                        <a:t>resistance</a:t>
                      </a:r>
                      <a:r>
                        <a:rPr lang="fr-CA" sz="1300" dirty="0" smtClean="0"/>
                        <a:t> (HOMA)</a:t>
                      </a:r>
                    </a:p>
                    <a:p>
                      <a:endParaRPr lang="fr-CA" sz="1300" kern="1200" dirty="0" smtClean="0">
                        <a:solidFill>
                          <a:schemeClr val="dk1"/>
                        </a:solidFill>
                        <a:latin typeface="+mn-lt"/>
                        <a:ea typeface="+mn-ea"/>
                        <a:cs typeface="+mn-cs"/>
                      </a:endParaRPr>
                    </a:p>
                  </a:txBody>
                  <a:tcPr/>
                </a:tc>
              </a:tr>
              <a:tr h="977552">
                <a:tc>
                  <a:txBody>
                    <a:bodyPr/>
                    <a:lstStyle/>
                    <a:p>
                      <a:r>
                        <a:rPr lang="en-CA" sz="1300" b="1" dirty="0" smtClean="0"/>
                        <a:t>Lindsay et al. 2014</a:t>
                      </a:r>
                    </a:p>
                    <a:p>
                      <a:r>
                        <a:rPr lang="en-CA" sz="1300" b="1" dirty="0" smtClean="0"/>
                        <a:t>(</a:t>
                      </a:r>
                      <a:r>
                        <a:rPr lang="en-CA" sz="1300" b="1" dirty="0" err="1" smtClean="0"/>
                        <a:t>Irlande</a:t>
                      </a:r>
                      <a:r>
                        <a:rPr lang="en-CA" sz="1300" b="1" dirty="0" smtClean="0"/>
                        <a:t>)</a:t>
                      </a:r>
                      <a:endParaRPr lang="fr-CA" sz="1300" b="1" dirty="0" smtClean="0"/>
                    </a:p>
                    <a:p>
                      <a:endParaRPr lang="fr-CA"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b="0" dirty="0" err="1" smtClean="0"/>
                        <a:t>Essai</a:t>
                      </a:r>
                      <a:r>
                        <a:rPr lang="en-CA" sz="1300" b="0" dirty="0" smtClean="0"/>
                        <a:t> </a:t>
                      </a:r>
                      <a:r>
                        <a:rPr lang="en-CA" sz="1300" b="0" dirty="0" err="1" smtClean="0"/>
                        <a:t>clinique</a:t>
                      </a:r>
                      <a:r>
                        <a:rPr lang="en-CA" sz="1300" b="0" dirty="0" smtClean="0"/>
                        <a:t> </a:t>
                      </a:r>
                      <a:r>
                        <a:rPr lang="en-CA" sz="1300" b="0" dirty="0" err="1" smtClean="0"/>
                        <a:t>randomisé</a:t>
                      </a:r>
                      <a:endParaRPr lang="fr-CA" sz="1300" b="0" dirty="0" smtClean="0"/>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dirty="0" smtClean="0"/>
                        <a:t>Incidence DBG et glycémie</a:t>
                      </a:r>
                      <a:r>
                        <a:rPr lang="fr-CA" sz="1300" b="0" baseline="0" dirty="0" smtClean="0"/>
                        <a:t> à jeun</a:t>
                      </a:r>
                      <a:endParaRPr lang="fr-CA" sz="13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i="1" kern="1200" dirty="0" smtClean="0">
                          <a:solidFill>
                            <a:schemeClr val="dk1"/>
                          </a:solidFill>
                          <a:latin typeface="+mn-lt"/>
                          <a:ea typeface="+mn-ea"/>
                          <a:cs typeface="+mn-cs"/>
                        </a:rPr>
                        <a:t>L. </a:t>
                      </a:r>
                      <a:r>
                        <a:rPr lang="fr-CA" sz="1300" b="0" i="1" kern="1200" dirty="0" err="1" smtClean="0">
                          <a:solidFill>
                            <a:schemeClr val="dk1"/>
                          </a:solidFill>
                          <a:latin typeface="+mn-lt"/>
                          <a:ea typeface="+mn-ea"/>
                          <a:cs typeface="+mn-cs"/>
                        </a:rPr>
                        <a:t>salivarius</a:t>
                      </a:r>
                      <a:r>
                        <a:rPr lang="fr-CA" sz="1300" b="0" kern="1200" dirty="0" smtClean="0">
                          <a:solidFill>
                            <a:schemeClr val="dk1"/>
                          </a:solidFill>
                          <a:latin typeface="+mn-lt"/>
                          <a:ea typeface="+mn-ea"/>
                          <a:cs typeface="+mn-cs"/>
                        </a:rPr>
                        <a:t> (capsule)</a:t>
                      </a:r>
                      <a:endParaRPr lang="fr-CA" sz="1300" b="0" dirty="0" smtClean="0"/>
                    </a:p>
                    <a:p>
                      <a:pPr marL="0" algn="l" defTabSz="914400" rtl="0" eaLnBrk="1" latinLnBrk="0" hangingPunct="1"/>
                      <a:endParaRPr lang="fr-CA" sz="1300" i="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dirty="0" smtClean="0"/>
                        <a:t>175</a:t>
                      </a:r>
                      <a:r>
                        <a:rPr lang="fr-CA" sz="1300" b="0" baseline="0" dirty="0" smtClean="0"/>
                        <a:t>/ Entre 24-28</a:t>
                      </a:r>
                      <a:r>
                        <a:rPr lang="fr-CA" sz="1300" b="0" baseline="30000" dirty="0" smtClean="0"/>
                        <a:t>e</a:t>
                      </a:r>
                      <a:r>
                        <a:rPr lang="fr-CA" sz="1300" b="0" baseline="0" dirty="0" smtClean="0"/>
                        <a:t> semaine de grossesse</a:t>
                      </a:r>
                      <a:endParaRPr lang="fr-CA" sz="1300" b="0" dirty="0" smtClean="0"/>
                    </a:p>
                    <a:p>
                      <a:endParaRPr lang="fr-CA" sz="1300" dirty="0"/>
                    </a:p>
                  </a:txBody>
                  <a:tcPr/>
                </a:tc>
                <a:tc>
                  <a:txBody>
                    <a:bodyPr/>
                    <a:lstStyle/>
                    <a:p>
                      <a:r>
                        <a:rPr lang="fr-CA" sz="1300" b="0" baseline="0" dirty="0" smtClean="0"/>
                        <a:t>Critères Carpenter et </a:t>
                      </a:r>
                      <a:r>
                        <a:rPr lang="fr-CA" sz="1300" b="0" baseline="0" dirty="0" err="1" smtClean="0"/>
                        <a:t>Coustan</a:t>
                      </a:r>
                      <a:r>
                        <a:rPr lang="fr-CA" sz="1300" b="0" baseline="0" dirty="0" smtClean="0"/>
                        <a:t>:</a:t>
                      </a:r>
                    </a:p>
                    <a:p>
                      <a:pPr algn="l">
                        <a:spcAft>
                          <a:spcPts val="0"/>
                        </a:spcAft>
                      </a:pPr>
                      <a:r>
                        <a:rPr lang="fr-CA" sz="1300" b="0" kern="1400" dirty="0" smtClean="0">
                          <a:solidFill>
                            <a:srgbClr val="000000"/>
                          </a:solidFill>
                          <a:latin typeface="+mn-lt"/>
                          <a:ea typeface="Calibri"/>
                          <a:cs typeface="Times New Roman"/>
                        </a:rPr>
                        <a:t>-Glucose à jeun (0h) ≥ 95 mg/</a:t>
                      </a:r>
                      <a:r>
                        <a:rPr lang="fr-CA" sz="1300" b="0" kern="1400" dirty="0" err="1" smtClean="0">
                          <a:solidFill>
                            <a:srgbClr val="000000"/>
                          </a:solidFill>
                          <a:latin typeface="+mn-lt"/>
                          <a:ea typeface="Calibri"/>
                          <a:cs typeface="Times New Roman"/>
                        </a:rPr>
                        <a:t>dL</a:t>
                      </a:r>
                      <a:endParaRPr lang="fr-CA" sz="1300" b="0" kern="1400" dirty="0" smtClean="0">
                        <a:solidFill>
                          <a:srgbClr val="000000"/>
                        </a:solidFill>
                        <a:latin typeface="+mn-lt"/>
                        <a:ea typeface="Times New Roman"/>
                        <a:cs typeface="Times New Roman"/>
                      </a:endParaRPr>
                    </a:p>
                    <a:p>
                      <a:pPr algn="l">
                        <a:spcAft>
                          <a:spcPts val="0"/>
                        </a:spcAft>
                      </a:pPr>
                      <a:r>
                        <a:rPr lang="en-CA" sz="1300" b="0" kern="1400" dirty="0" smtClean="0">
                          <a:solidFill>
                            <a:srgbClr val="000000"/>
                          </a:solidFill>
                          <a:latin typeface="+mn-lt"/>
                          <a:ea typeface="Calibri"/>
                          <a:cs typeface="Times New Roman"/>
                        </a:rPr>
                        <a:t>-Post 1h ≥ 180 mg/</a:t>
                      </a:r>
                      <a:r>
                        <a:rPr lang="en-CA" sz="1300" b="0" kern="1400" dirty="0" err="1" smtClean="0">
                          <a:solidFill>
                            <a:srgbClr val="000000"/>
                          </a:solidFill>
                          <a:latin typeface="+mn-lt"/>
                          <a:ea typeface="Calibri"/>
                          <a:cs typeface="Times New Roman"/>
                        </a:rPr>
                        <a:t>dL</a:t>
                      </a:r>
                      <a:endParaRPr lang="fr-CA" sz="1300" b="0" kern="1400" dirty="0" smtClean="0">
                        <a:solidFill>
                          <a:srgbClr val="000000"/>
                        </a:solidFill>
                        <a:latin typeface="+mn-lt"/>
                        <a:ea typeface="Times New Roman"/>
                        <a:cs typeface="Times New Roman"/>
                      </a:endParaRPr>
                    </a:p>
                    <a:p>
                      <a:pPr algn="l">
                        <a:spcAft>
                          <a:spcPts val="0"/>
                        </a:spcAft>
                      </a:pPr>
                      <a:r>
                        <a:rPr lang="en-CA" sz="1300" b="0" kern="1400" dirty="0" smtClean="0">
                          <a:solidFill>
                            <a:srgbClr val="000000"/>
                          </a:solidFill>
                          <a:latin typeface="+mn-lt"/>
                          <a:ea typeface="Calibri"/>
                          <a:cs typeface="Times New Roman"/>
                        </a:rPr>
                        <a:t>-Post 2h ≥ 155 mg/</a:t>
                      </a:r>
                      <a:r>
                        <a:rPr lang="en-CA" sz="1300" b="0" kern="1400" dirty="0" err="1" smtClean="0">
                          <a:solidFill>
                            <a:srgbClr val="000000"/>
                          </a:solidFill>
                          <a:latin typeface="+mn-lt"/>
                          <a:ea typeface="Calibri"/>
                          <a:cs typeface="Times New Roman"/>
                        </a:rPr>
                        <a:t>dL</a:t>
                      </a:r>
                      <a:endParaRPr lang="fr-CA" sz="1300" b="0" kern="1400" dirty="0" smtClean="0">
                        <a:solidFill>
                          <a:srgbClr val="000000"/>
                        </a:solidFill>
                        <a:latin typeface="+mn-lt"/>
                        <a:ea typeface="Times New Roman"/>
                        <a:cs typeface="Times New Roman"/>
                      </a:endParaRPr>
                    </a:p>
                    <a:p>
                      <a:pPr algn="l">
                        <a:spcAft>
                          <a:spcPts val="0"/>
                        </a:spcAft>
                      </a:pPr>
                      <a:r>
                        <a:rPr lang="fr-CA" sz="1300" b="0" kern="1400" dirty="0" smtClean="0">
                          <a:solidFill>
                            <a:srgbClr val="000000"/>
                          </a:solidFill>
                          <a:latin typeface="+mn-lt"/>
                          <a:ea typeface="Calibri"/>
                          <a:cs typeface="Times New Roman"/>
                        </a:rPr>
                        <a:t>-Post 3h ≥ 140 mg/</a:t>
                      </a:r>
                      <a:r>
                        <a:rPr lang="fr-CA" sz="1300" b="0" kern="1400" dirty="0" err="1" smtClean="0">
                          <a:solidFill>
                            <a:srgbClr val="000000"/>
                          </a:solidFill>
                          <a:latin typeface="+mn-lt"/>
                          <a:ea typeface="Calibri"/>
                          <a:cs typeface="Times New Roman"/>
                        </a:rPr>
                        <a:t>dL</a:t>
                      </a:r>
                      <a:endParaRPr lang="fr-CA" sz="1300" b="0" kern="1400" dirty="0" smtClean="0">
                        <a:solidFill>
                          <a:srgbClr val="000000"/>
                        </a:solidFill>
                        <a:latin typeface="+mn-lt"/>
                        <a:ea typeface="Times New Roman"/>
                        <a:cs typeface="Times New Roman"/>
                      </a:endParaRPr>
                    </a:p>
                  </a:txBody>
                  <a:tcPr/>
                </a:tc>
              </a:tr>
              <a:tr h="977552">
                <a:tc>
                  <a:txBody>
                    <a:bodyPr/>
                    <a:lstStyle/>
                    <a:p>
                      <a:r>
                        <a:rPr lang="en-CA" sz="1300" b="1" dirty="0" err="1" smtClean="0"/>
                        <a:t>Wickens</a:t>
                      </a:r>
                      <a:r>
                        <a:rPr lang="en-CA" sz="1300" b="1" dirty="0" smtClean="0"/>
                        <a:t> et al. 2017</a:t>
                      </a:r>
                    </a:p>
                    <a:p>
                      <a:r>
                        <a:rPr lang="en-CA" sz="1300" b="1" dirty="0" smtClean="0"/>
                        <a:t>(Nouvelle-</a:t>
                      </a:r>
                      <a:r>
                        <a:rPr lang="en-CA" sz="1300" b="1" dirty="0" err="1" smtClean="0"/>
                        <a:t>Zélande</a:t>
                      </a:r>
                      <a:r>
                        <a:rPr lang="en-CA" sz="1300" b="1" dirty="0" smtClean="0"/>
                        <a:t>)</a:t>
                      </a:r>
                      <a:endParaRPr lang="fr-CA" sz="1300" b="1" dirty="0" smtClean="0"/>
                    </a:p>
                    <a:p>
                      <a:endParaRPr lang="fr-CA"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300" b="0" dirty="0" err="1" smtClean="0"/>
                        <a:t>Essai</a:t>
                      </a:r>
                      <a:r>
                        <a:rPr lang="en-CA" sz="1300" b="0" dirty="0" smtClean="0"/>
                        <a:t> </a:t>
                      </a:r>
                      <a:r>
                        <a:rPr lang="en-CA" sz="1300" b="0" dirty="0" err="1" smtClean="0"/>
                        <a:t>clinique</a:t>
                      </a:r>
                      <a:r>
                        <a:rPr lang="en-CA" sz="1300" b="0" dirty="0" smtClean="0"/>
                        <a:t> </a:t>
                      </a:r>
                      <a:r>
                        <a:rPr lang="en-CA" sz="1300" b="0" dirty="0" err="1" smtClean="0"/>
                        <a:t>randomisé</a:t>
                      </a:r>
                      <a:endParaRPr lang="fr-CA" sz="1300" b="0" dirty="0" smtClean="0"/>
                    </a:p>
                    <a:p>
                      <a:endParaRPr lang="fr-CA"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dirty="0" smtClean="0"/>
                        <a:t>Incidence</a:t>
                      </a:r>
                      <a:r>
                        <a:rPr lang="fr-CA" sz="1300" b="0" baseline="0" dirty="0" smtClean="0"/>
                        <a:t> DBG </a:t>
                      </a:r>
                      <a:endParaRPr lang="fr-CA" sz="1300" b="0" dirty="0" smtClean="0"/>
                    </a:p>
                    <a:p>
                      <a:endParaRPr lang="fr-CA" sz="1300" dirty="0"/>
                    </a:p>
                  </a:txBody>
                  <a:tcPr/>
                </a:tc>
                <a:tc>
                  <a:txBody>
                    <a:bodyPr/>
                    <a:lstStyle/>
                    <a:p>
                      <a:r>
                        <a:rPr lang="fr-CA" sz="1300" b="0" i="1" dirty="0" err="1" smtClean="0"/>
                        <a:t>Lactobacillus</a:t>
                      </a:r>
                      <a:r>
                        <a:rPr lang="fr-CA" sz="1300" b="0" i="1" dirty="0" smtClean="0"/>
                        <a:t> </a:t>
                      </a:r>
                      <a:r>
                        <a:rPr lang="fr-CA" sz="1300" b="0" i="1" dirty="0" err="1" smtClean="0"/>
                        <a:t>rhamnosus</a:t>
                      </a:r>
                      <a:endParaRPr lang="fr-CA" sz="1300" b="0" i="1" dirty="0" smtClean="0"/>
                    </a:p>
                    <a:p>
                      <a:r>
                        <a:rPr lang="fr-CA" sz="1300" b="0" i="0" dirty="0" smtClean="0"/>
                        <a:t>(capsule)</a:t>
                      </a:r>
                    </a:p>
                    <a:p>
                      <a:pPr marL="0" algn="l" defTabSz="914400" rtl="0" eaLnBrk="1" latinLnBrk="0" hangingPunct="1"/>
                      <a:endParaRPr lang="fr-CA" sz="1300" i="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00" b="0" i="0" dirty="0" smtClean="0"/>
                        <a:t>423/ </a:t>
                      </a:r>
                      <a:r>
                        <a:rPr lang="en-CA" sz="1300" b="0" dirty="0" smtClean="0"/>
                        <a:t>d</a:t>
                      </a:r>
                      <a:r>
                        <a:rPr lang="en-CA" sz="1300" b="0" baseline="0" dirty="0" smtClean="0"/>
                        <a:t>ébut de </a:t>
                      </a:r>
                      <a:r>
                        <a:rPr lang="en-CA" sz="1300" b="0" baseline="0" dirty="0" err="1" smtClean="0"/>
                        <a:t>grossesse</a:t>
                      </a:r>
                      <a:r>
                        <a:rPr lang="en-CA" sz="1300" b="0" baseline="0" dirty="0" smtClean="0"/>
                        <a:t>, </a:t>
                      </a:r>
                      <a:r>
                        <a:rPr lang="en-CA" sz="1300" b="0" baseline="0" dirty="0" err="1" smtClean="0"/>
                        <a:t>jusqu’à</a:t>
                      </a:r>
                      <a:r>
                        <a:rPr lang="en-CA" sz="1300" b="0" baseline="0" dirty="0" smtClean="0"/>
                        <a:t> 6 </a:t>
                      </a:r>
                      <a:r>
                        <a:rPr lang="en-CA" sz="1300" b="0" baseline="0" dirty="0" err="1" smtClean="0"/>
                        <a:t>mois</a:t>
                      </a:r>
                      <a:r>
                        <a:rPr lang="en-CA" sz="1300" b="0" baseline="0" dirty="0" smtClean="0"/>
                        <a:t> post partum </a:t>
                      </a:r>
                      <a:r>
                        <a:rPr lang="en-CA" sz="1300" b="0" baseline="0" dirty="0" err="1" smtClean="0"/>
                        <a:t>si</a:t>
                      </a:r>
                      <a:r>
                        <a:rPr lang="en-CA" sz="1300" b="0" baseline="0" dirty="0" smtClean="0"/>
                        <a:t> </a:t>
                      </a:r>
                      <a:r>
                        <a:rPr lang="en-CA" sz="1300" b="0" baseline="0" dirty="0" err="1" smtClean="0"/>
                        <a:t>allaité</a:t>
                      </a:r>
                      <a:endParaRPr lang="fr-CA" sz="1300" b="0" i="0" dirty="0" smtClean="0"/>
                    </a:p>
                    <a:p>
                      <a:endParaRPr lang="fr-CA" sz="1300" dirty="0"/>
                    </a:p>
                  </a:txBody>
                  <a:tcPr/>
                </a:tc>
                <a:tc>
                  <a:txBody>
                    <a:bodyPr/>
                    <a:lstStyle/>
                    <a:p>
                      <a:r>
                        <a:rPr lang="en-CA" sz="1300" b="0" kern="1200" dirty="0" err="1" smtClean="0">
                          <a:solidFill>
                            <a:schemeClr val="dk1"/>
                          </a:solidFill>
                          <a:latin typeface="+mn-lt"/>
                          <a:ea typeface="+mn-ea"/>
                          <a:cs typeface="+mn-cs"/>
                        </a:rPr>
                        <a:t>Critères</a:t>
                      </a:r>
                      <a:r>
                        <a:rPr lang="en-CA" sz="1300" b="0" kern="1200" dirty="0" smtClean="0">
                          <a:solidFill>
                            <a:schemeClr val="dk1"/>
                          </a:solidFill>
                          <a:latin typeface="+mn-lt"/>
                          <a:ea typeface="+mn-ea"/>
                          <a:cs typeface="+mn-cs"/>
                        </a:rPr>
                        <a:t> IADPSG:</a:t>
                      </a:r>
                    </a:p>
                    <a:p>
                      <a:r>
                        <a:rPr lang="fr-CA" sz="1300" b="0" kern="1200" dirty="0" smtClean="0">
                          <a:solidFill>
                            <a:schemeClr val="dk1"/>
                          </a:solidFill>
                          <a:latin typeface="+mn-lt"/>
                          <a:ea typeface="+mn-ea"/>
                          <a:cs typeface="+mn-cs"/>
                        </a:rPr>
                        <a:t>-Glucose à jeun ≥ 5.1 </a:t>
                      </a:r>
                      <a:r>
                        <a:rPr lang="fr-CA" sz="1300" b="0" kern="1200" dirty="0" err="1" smtClean="0">
                          <a:solidFill>
                            <a:schemeClr val="dk1"/>
                          </a:solidFill>
                          <a:latin typeface="+mn-lt"/>
                          <a:ea typeface="+mn-ea"/>
                          <a:cs typeface="+mn-cs"/>
                        </a:rPr>
                        <a:t>mmol</a:t>
                      </a:r>
                      <a:r>
                        <a:rPr lang="fr-CA" sz="1300" b="0" kern="1200" dirty="0" smtClean="0">
                          <a:solidFill>
                            <a:schemeClr val="dk1"/>
                          </a:solidFill>
                          <a:latin typeface="+mn-lt"/>
                          <a:ea typeface="+mn-ea"/>
                          <a:cs typeface="+mn-cs"/>
                        </a:rPr>
                        <a:t>/l</a:t>
                      </a:r>
                    </a:p>
                    <a:p>
                      <a:r>
                        <a:rPr lang="fr-CA" sz="1300" b="0" kern="1200" dirty="0" smtClean="0">
                          <a:solidFill>
                            <a:schemeClr val="dk1"/>
                          </a:solidFill>
                          <a:latin typeface="+mn-lt"/>
                          <a:ea typeface="+mn-ea"/>
                          <a:cs typeface="+mn-cs"/>
                        </a:rPr>
                        <a:t>-Post 75 g de glucose à 1h ≥ 10 </a:t>
                      </a:r>
                      <a:r>
                        <a:rPr lang="fr-CA" sz="1300" b="0" kern="1200" dirty="0" err="1" smtClean="0">
                          <a:solidFill>
                            <a:schemeClr val="dk1"/>
                          </a:solidFill>
                          <a:latin typeface="+mn-lt"/>
                          <a:ea typeface="+mn-ea"/>
                          <a:cs typeface="+mn-cs"/>
                        </a:rPr>
                        <a:t>mmol</a:t>
                      </a:r>
                      <a:r>
                        <a:rPr lang="fr-CA" sz="1300" b="0" kern="1200" dirty="0" smtClean="0">
                          <a:solidFill>
                            <a:schemeClr val="dk1"/>
                          </a:solidFill>
                          <a:latin typeface="+mn-lt"/>
                          <a:ea typeface="+mn-ea"/>
                          <a:cs typeface="+mn-cs"/>
                        </a:rPr>
                        <a:t>/l</a:t>
                      </a:r>
                    </a:p>
                    <a:p>
                      <a:r>
                        <a:rPr lang="fr-CA" sz="1300" b="0" kern="1200" dirty="0" smtClean="0">
                          <a:solidFill>
                            <a:schemeClr val="dk1"/>
                          </a:solidFill>
                          <a:latin typeface="+mn-lt"/>
                          <a:ea typeface="+mn-ea"/>
                          <a:cs typeface="+mn-cs"/>
                        </a:rPr>
                        <a:t>-Post 75 g de glucose à 2h ≥ 8.5 </a:t>
                      </a:r>
                      <a:r>
                        <a:rPr lang="fr-CA" sz="1300" b="0" kern="1200" dirty="0" err="1" smtClean="0">
                          <a:solidFill>
                            <a:schemeClr val="dk1"/>
                          </a:solidFill>
                          <a:latin typeface="+mn-lt"/>
                          <a:ea typeface="+mn-ea"/>
                          <a:cs typeface="+mn-cs"/>
                        </a:rPr>
                        <a:t>mmol</a:t>
                      </a:r>
                      <a:r>
                        <a:rPr lang="fr-CA" sz="1300" b="0" kern="1200" dirty="0" smtClean="0">
                          <a:solidFill>
                            <a:schemeClr val="dk1"/>
                          </a:solidFill>
                          <a:latin typeface="+mn-lt"/>
                          <a:ea typeface="+mn-ea"/>
                          <a:cs typeface="+mn-cs"/>
                        </a:rPr>
                        <a:t>/l</a:t>
                      </a:r>
                    </a:p>
                    <a:p>
                      <a:endParaRPr lang="en-CA" sz="400" b="0" kern="1200" baseline="0" dirty="0" smtClean="0">
                        <a:solidFill>
                          <a:schemeClr val="dk1"/>
                        </a:solidFill>
                        <a:latin typeface="+mn-lt"/>
                        <a:ea typeface="+mn-ea"/>
                        <a:cs typeface="+mn-cs"/>
                      </a:endParaRPr>
                    </a:p>
                    <a:p>
                      <a:r>
                        <a:rPr lang="en-CA" sz="1300" b="0" kern="1200" baseline="0" dirty="0" err="1" smtClean="0">
                          <a:solidFill>
                            <a:schemeClr val="dk1"/>
                          </a:solidFill>
                          <a:latin typeface="+mn-lt"/>
                          <a:ea typeface="+mn-ea"/>
                          <a:cs typeface="+mn-cs"/>
                        </a:rPr>
                        <a:t>Critères</a:t>
                      </a:r>
                      <a:r>
                        <a:rPr lang="en-CA" sz="1300" b="0" kern="1200" baseline="0" dirty="0" smtClean="0">
                          <a:solidFill>
                            <a:schemeClr val="dk1"/>
                          </a:solidFill>
                          <a:latin typeface="+mn-lt"/>
                          <a:ea typeface="+mn-ea"/>
                          <a:cs typeface="+mn-cs"/>
                        </a:rPr>
                        <a:t> Nouvelle-</a:t>
                      </a:r>
                      <a:r>
                        <a:rPr lang="en-CA" sz="1300" b="0" kern="1200" baseline="0" dirty="0" err="1" smtClean="0">
                          <a:solidFill>
                            <a:schemeClr val="dk1"/>
                          </a:solidFill>
                          <a:latin typeface="+mn-lt"/>
                          <a:ea typeface="+mn-ea"/>
                          <a:cs typeface="+mn-cs"/>
                        </a:rPr>
                        <a:t>Zélande</a:t>
                      </a:r>
                      <a:r>
                        <a:rPr lang="en-CA" sz="1300" b="0" kern="1200" baseline="0" dirty="0" smtClean="0">
                          <a:solidFill>
                            <a:schemeClr val="dk1"/>
                          </a:solidFill>
                          <a:latin typeface="+mn-lt"/>
                          <a:ea typeface="+mn-ea"/>
                          <a:cs typeface="+mn-cs"/>
                        </a:rPr>
                        <a:t>:</a:t>
                      </a:r>
                    </a:p>
                    <a:p>
                      <a:r>
                        <a:rPr lang="fr-CA" sz="1300" b="0" kern="1200" dirty="0" smtClean="0">
                          <a:solidFill>
                            <a:schemeClr val="dk1"/>
                          </a:solidFill>
                          <a:latin typeface="+mn-lt"/>
                          <a:ea typeface="+mn-ea"/>
                          <a:cs typeface="+mn-cs"/>
                        </a:rPr>
                        <a:t>-Glucose à jeun ≥ 5.5 </a:t>
                      </a:r>
                      <a:r>
                        <a:rPr lang="fr-CA" sz="1300" b="0" kern="1200" dirty="0" err="1" smtClean="0">
                          <a:solidFill>
                            <a:schemeClr val="dk1"/>
                          </a:solidFill>
                          <a:latin typeface="+mn-lt"/>
                          <a:ea typeface="+mn-ea"/>
                          <a:cs typeface="+mn-cs"/>
                        </a:rPr>
                        <a:t>mmol</a:t>
                      </a:r>
                      <a:r>
                        <a:rPr lang="fr-CA" sz="1300" b="0" kern="1200" dirty="0" smtClean="0">
                          <a:solidFill>
                            <a:schemeClr val="dk1"/>
                          </a:solidFill>
                          <a:latin typeface="+mn-lt"/>
                          <a:ea typeface="+mn-ea"/>
                          <a:cs typeface="+mn-cs"/>
                        </a:rPr>
                        <a:t>/l</a:t>
                      </a:r>
                    </a:p>
                    <a:p>
                      <a:r>
                        <a:rPr lang="fr-CA" sz="1300" b="0" kern="1200" dirty="0" smtClean="0">
                          <a:solidFill>
                            <a:schemeClr val="dk1"/>
                          </a:solidFill>
                          <a:latin typeface="+mn-lt"/>
                          <a:ea typeface="+mn-ea"/>
                          <a:cs typeface="+mn-cs"/>
                        </a:rPr>
                        <a:t>-Post 75 g de glucose à 2h ≥ 9 </a:t>
                      </a:r>
                      <a:r>
                        <a:rPr lang="fr-CA" sz="1300" b="0" kern="1200" dirty="0" err="1" smtClean="0">
                          <a:solidFill>
                            <a:schemeClr val="dk1"/>
                          </a:solidFill>
                          <a:latin typeface="+mn-lt"/>
                          <a:ea typeface="+mn-ea"/>
                          <a:cs typeface="+mn-cs"/>
                        </a:rPr>
                        <a:t>mmol</a:t>
                      </a:r>
                      <a:r>
                        <a:rPr lang="fr-CA" sz="1300" b="0" kern="1200" dirty="0" smtClean="0">
                          <a:solidFill>
                            <a:schemeClr val="dk1"/>
                          </a:solidFill>
                          <a:latin typeface="+mn-lt"/>
                          <a:ea typeface="+mn-ea"/>
                          <a:cs typeface="+mn-cs"/>
                        </a:rPr>
                        <a:t>/l</a:t>
                      </a:r>
                    </a:p>
                  </a:txBody>
                  <a:tcPr/>
                </a:tc>
              </a:tr>
            </a:tbl>
          </a:graphicData>
        </a:graphic>
      </p:graphicFrame>
      <p:sp>
        <p:nvSpPr>
          <p:cNvPr id="5" name="5-Point Star 4"/>
          <p:cNvSpPr/>
          <p:nvPr/>
        </p:nvSpPr>
        <p:spPr>
          <a:xfrm>
            <a:off x="0" y="1700808"/>
            <a:ext cx="395536"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5-Point Star 6"/>
          <p:cNvSpPr/>
          <p:nvPr/>
        </p:nvSpPr>
        <p:spPr>
          <a:xfrm>
            <a:off x="0" y="2708920"/>
            <a:ext cx="395536"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5-Point Star 7"/>
          <p:cNvSpPr/>
          <p:nvPr/>
        </p:nvSpPr>
        <p:spPr>
          <a:xfrm>
            <a:off x="0" y="3789040"/>
            <a:ext cx="395536"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5-Point Star 8"/>
          <p:cNvSpPr/>
          <p:nvPr/>
        </p:nvSpPr>
        <p:spPr>
          <a:xfrm>
            <a:off x="0" y="4941168"/>
            <a:ext cx="395536"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5-Point Star 9"/>
          <p:cNvSpPr/>
          <p:nvPr/>
        </p:nvSpPr>
        <p:spPr>
          <a:xfrm>
            <a:off x="0" y="6309320"/>
            <a:ext cx="395536"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P spid="9" grpId="1" animBg="1"/>
      <p:bldP spid="10" grpId="0" animBg="1"/>
      <p:bldP spid="10" grpId="1"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1116</TotalTime>
  <Words>2190</Words>
  <Application>Microsoft Office PowerPoint</Application>
  <PresentationFormat>Affichage à l'écran (4:3)</PresentationFormat>
  <Paragraphs>339</Paragraphs>
  <Slides>18</Slides>
  <Notes>12</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18</vt:i4>
      </vt:variant>
    </vt:vector>
  </HeadingPairs>
  <TitlesOfParts>
    <vt:vector size="26" baseType="lpstr">
      <vt:lpstr>Arial</vt:lpstr>
      <vt:lpstr>Calibri</vt:lpstr>
      <vt:lpstr>Century Schoolbook</vt:lpstr>
      <vt:lpstr>Times New Roman</vt:lpstr>
      <vt:lpstr>Wingdings</vt:lpstr>
      <vt:lpstr>Wingdings 2</vt:lpstr>
      <vt:lpstr>Office Theme</vt:lpstr>
      <vt:lpstr>Oriel</vt:lpstr>
      <vt:lpstr>Les probiotiques comme nouvelle avenue de prévention du diabète gestationnel</vt:lpstr>
      <vt:lpstr>Introduction</vt:lpstr>
      <vt:lpstr>Introduction</vt:lpstr>
      <vt:lpstr>Introduction</vt:lpstr>
      <vt:lpstr>Introduction</vt:lpstr>
      <vt:lpstr>Méthodologie</vt:lpstr>
      <vt:lpstr>Méthodologie</vt:lpstr>
      <vt:lpstr>Présentation PowerPoint</vt:lpstr>
      <vt:lpstr>Résultats</vt:lpstr>
      <vt:lpstr>Résultats</vt:lpstr>
      <vt:lpstr>Résultats</vt:lpstr>
      <vt:lpstr>Discussion</vt:lpstr>
      <vt:lpstr>Discussion</vt:lpstr>
      <vt:lpstr>Discussion</vt:lpstr>
      <vt:lpstr>Conclusion</vt:lpstr>
      <vt:lpstr>Remerciement</vt:lpstr>
      <vt:lpstr>Références</vt:lpstr>
      <vt:lpstr>Présentation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Yasmina</dc:creator>
  <cp:lastModifiedBy>Bouchard Catherine</cp:lastModifiedBy>
  <cp:revision>81</cp:revision>
  <dcterms:created xsi:type="dcterms:W3CDTF">2018-05-14T19:25:17Z</dcterms:created>
  <dcterms:modified xsi:type="dcterms:W3CDTF">2018-05-28T14:04:13Z</dcterms:modified>
</cp:coreProperties>
</file>