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64" r:id="rId3"/>
    <p:sldId id="288" r:id="rId4"/>
    <p:sldId id="259" r:id="rId5"/>
    <p:sldId id="287" r:id="rId6"/>
    <p:sldId id="265" r:id="rId7"/>
    <p:sldId id="262" r:id="rId8"/>
    <p:sldId id="266" r:id="rId9"/>
    <p:sldId id="282" r:id="rId10"/>
    <p:sldId id="267" r:id="rId11"/>
    <p:sldId id="279" r:id="rId12"/>
    <p:sldId id="273" r:id="rId13"/>
    <p:sldId id="281" r:id="rId14"/>
    <p:sldId id="272" r:id="rId15"/>
    <p:sldId id="284" r:id="rId16"/>
    <p:sldId id="289" r:id="rId17"/>
    <p:sldId id="290" r:id="rId18"/>
    <p:sldId id="291" r:id="rId19"/>
    <p:sldId id="292" r:id="rId20"/>
    <p:sldId id="275" r:id="rId21"/>
    <p:sldId id="293" r:id="rId22"/>
    <p:sldId id="276" r:id="rId23"/>
    <p:sldId id="280" r:id="rId24"/>
    <p:sldId id="283" r:id="rId25"/>
    <p:sldId id="268" r:id="rId26"/>
    <p:sldId id="269" r:id="rId27"/>
    <p:sldId id="271" r:id="rId28"/>
    <p:sldId id="294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éatrice Chapdelaine" initials="BC" lastIdx="1" clrIdx="0">
    <p:extLst>
      <p:ext uri="{19B8F6BF-5375-455C-9EA6-DF929625EA0E}">
        <p15:presenceInfo xmlns:p15="http://schemas.microsoft.com/office/powerpoint/2012/main" userId="Béatrice Chapdela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69057" autoAdjust="0"/>
  </p:normalViewPr>
  <p:slideViewPr>
    <p:cSldViewPr snapToGrid="0">
      <p:cViewPr varScale="1">
        <p:scale>
          <a:sx n="63" d="100"/>
          <a:sy n="63" d="100"/>
        </p:scale>
        <p:origin x="1536" y="7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6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526B-C1A1-4CEA-A752-67F1B361CEC6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87F12-C6CA-496F-BA35-BFD4F049189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111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218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98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922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22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Est-ce que c’est grave que les gr ne soient pas comparables vu qu’il y a eu un ajustement pour les facteurs de confusion?</a:t>
            </a:r>
          </a:p>
          <a:p>
            <a:r>
              <a:rPr lang="fr-CA" dirty="0"/>
              <a:t>Oui, car tous les facteurs de confusion n’ont pas été inclus dans l’étude. 1) Il y a les facteurs pronostics que l’on sait qui n’ont pas été inclus dans l’étude (ex: HTA) et pour lesquels aucun contrôle n’a été effectué. 2) Il y a les facteurs pronostics dont on ignore l’existence. Cette non-comparabilité initiale nous laisse supposer que les groupes n’étaient pas comparables non plus pour les facteurs de confusion dont on n’a pas pu tenir compte.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07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Différence de taux d’incidence: excès de vitesse de développement de la maladie dû à l’exposition</a:t>
            </a:r>
          </a:p>
          <a:p>
            <a:endParaRPr lang="fr-CA" dirty="0"/>
          </a:p>
          <a:p>
            <a:r>
              <a:rPr lang="fr-CA" dirty="0"/>
              <a:t>Fraction attribuable: proportion de tous les cas de maladie chez les EXPOSÉS qui est attribuable à l’exposition. 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79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441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D’où la pertinence de vérifier l’indication des IPP ce qu’aucune étude </a:t>
            </a:r>
            <a:r>
              <a:rPr lang="fr-CA"/>
              <a:t>n’a fait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224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306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3783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943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01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 interaction of lansoprazole and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astemizole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tau polymers: potential new clinical use in diagnosis of Alzheimer's disease.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Proton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Inhibitors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Accelerate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Endothelial</a:t>
            </a:r>
            <a:r>
              <a:rPr lang="fr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Senescence.</a:t>
            </a:r>
          </a:p>
          <a:p>
            <a:endParaRPr lang="en-US" sz="654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878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Hazard ratio = rapport des risques instantanés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342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6 périodes de 18 mois</a:t>
            </a:r>
          </a:p>
          <a:p>
            <a:endParaRPr lang="fr-CA" dirty="0"/>
          </a:p>
          <a:p>
            <a:r>
              <a:rPr lang="fr-CA" dirty="0"/>
              <a:t>100%: pas de démence au début</a:t>
            </a:r>
          </a:p>
          <a:p>
            <a:r>
              <a:rPr lang="fr-CA" dirty="0"/>
              <a:t>La hauteur de la marche est proportionnelle au nombre d’événements sur l’intervalle. </a:t>
            </a:r>
          </a:p>
          <a:p>
            <a:r>
              <a:rPr lang="fr-CA" dirty="0"/>
              <a:t>Erreur d’interprétation: une grande marche d’escalier en fin de courbe peut faire artificiellement conclure à une chute brutale de la survie au-delà d’un certain temps (dépend du nombre restant d’individus à risque à la fin)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La mesure d’association statistique utilisée dans les études que je viens de vous présenter est un </a:t>
            </a:r>
            <a:r>
              <a:rPr lang="fr-CA" dirty="0" err="1"/>
              <a:t>hazard</a:t>
            </a:r>
            <a:r>
              <a:rPr lang="fr-CA" dirty="0"/>
              <a:t> ratio ou un rapport des risques instantanés (ou incidences instantanées). </a:t>
            </a:r>
          </a:p>
          <a:p>
            <a:r>
              <a:rPr lang="fr-CA" dirty="0"/>
              <a:t>Analyse de survie </a:t>
            </a:r>
          </a:p>
          <a:p>
            <a:r>
              <a:rPr lang="fr-CA" dirty="0"/>
              <a:t>The </a:t>
            </a:r>
            <a:r>
              <a:rPr lang="fr-CA" dirty="0" err="1"/>
              <a:t>hazard</a:t>
            </a:r>
            <a:r>
              <a:rPr lang="fr-CA" dirty="0"/>
              <a:t> ratio can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interpreted</a:t>
            </a:r>
            <a:r>
              <a:rPr lang="fr-CA" dirty="0"/>
              <a:t> as the chance of an </a:t>
            </a:r>
            <a:r>
              <a:rPr lang="fr-CA" dirty="0" err="1"/>
              <a:t>event</a:t>
            </a:r>
            <a:r>
              <a:rPr lang="fr-CA" dirty="0"/>
              <a:t> </a:t>
            </a:r>
            <a:r>
              <a:rPr lang="fr-CA" dirty="0" err="1"/>
              <a:t>occurring</a:t>
            </a:r>
            <a:r>
              <a:rPr lang="fr-CA" dirty="0"/>
              <a:t> in the </a:t>
            </a:r>
            <a:r>
              <a:rPr lang="fr-CA" dirty="0" err="1"/>
              <a:t>treatment</a:t>
            </a:r>
            <a:r>
              <a:rPr lang="fr-CA" dirty="0"/>
              <a:t> arm </a:t>
            </a:r>
            <a:r>
              <a:rPr lang="fr-CA" dirty="0" err="1"/>
              <a:t>divided</a:t>
            </a:r>
            <a:r>
              <a:rPr lang="fr-CA" dirty="0"/>
              <a:t> by the chance of the </a:t>
            </a:r>
            <a:r>
              <a:rPr lang="fr-CA" dirty="0" err="1"/>
              <a:t>event</a:t>
            </a:r>
            <a:r>
              <a:rPr lang="fr-CA" dirty="0"/>
              <a:t> </a:t>
            </a:r>
            <a:r>
              <a:rPr lang="fr-CA" dirty="0" err="1"/>
              <a:t>occuring</a:t>
            </a:r>
            <a:r>
              <a:rPr lang="fr-CA" dirty="0"/>
              <a:t> in the control arm. </a:t>
            </a:r>
          </a:p>
          <a:p>
            <a:r>
              <a:rPr lang="fr-CA" dirty="0"/>
              <a:t>En général, le HR n’est pas constant, mais est une fonction du temps. </a:t>
            </a:r>
          </a:p>
          <a:p>
            <a:r>
              <a:rPr lang="fr-CA" dirty="0"/>
              <a:t>Modèle de Cox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24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Confirmer qu’il s’agit d’un biais d’information…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316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Biais des volontaires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7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87F12-C6CA-496F-BA35-BFD4F0491892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366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12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443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484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flipV="1">
            <a:off x="762000" y="826323"/>
            <a:ext cx="1" cy="914401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2389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453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45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703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65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055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178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48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9533CE4-7A4D-447D-BA47-0AA8BCCB4A53}" type="datetimeFigureOut">
              <a:rPr lang="fr-CA" smtClean="0"/>
              <a:t>2018-05-28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A91A9EB-F837-4130-AA92-6D9A1AF4F5F8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1E099B-6205-40EB-8684-435989133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37" y="4851009"/>
            <a:ext cx="8341895" cy="1681295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Inhibiteurs de la pompe à protons et déclin cognitif: une mise à jour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6CDF370F-702C-4939-A951-93957B129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Béatrice Chapdelaine et</a:t>
            </a:r>
          </a:p>
          <a:p>
            <a:r>
              <a:rPr lang="fr-CA" dirty="0"/>
              <a:t>Karine Valiquette St-Denis</a:t>
            </a:r>
          </a:p>
          <a:p>
            <a:r>
              <a:rPr lang="fr-CA" dirty="0"/>
              <a:t>UMF de Verdun</a:t>
            </a:r>
          </a:p>
        </p:txBody>
      </p:sp>
    </p:spTree>
    <p:extLst>
      <p:ext uri="{BB962C8B-B14F-4D97-AF65-F5344CB8AC3E}">
        <p14:creationId xmlns:p14="http://schemas.microsoft.com/office/powerpoint/2010/main" val="37574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3DEA996F-0A6C-4884-83E0-A112DB851D16}"/>
              </a:ext>
            </a:extLst>
          </p:cNvPr>
          <p:cNvSpPr txBox="1">
            <a:spLocks/>
          </p:cNvSpPr>
          <p:nvPr/>
        </p:nvSpPr>
        <p:spPr>
          <a:xfrm>
            <a:off x="4089011" y="298880"/>
            <a:ext cx="4284473" cy="8371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/>
              <a:t>Association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ECE2C517-2445-40F2-A856-E5174EEAF6C4}"/>
              </a:ext>
            </a:extLst>
          </p:cNvPr>
          <p:cNvGrpSpPr/>
          <p:nvPr/>
        </p:nvGrpSpPr>
        <p:grpSpPr>
          <a:xfrm>
            <a:off x="3180541" y="1315453"/>
            <a:ext cx="5562463" cy="4551867"/>
            <a:chOff x="3068246" y="1108688"/>
            <a:chExt cx="6055507" cy="5571066"/>
          </a:xfrm>
        </p:grpSpPr>
        <p:pic>
          <p:nvPicPr>
            <p:cNvPr id="4" name="Picture 2" descr="RÃ©sultats de recherche d'images pour Â«Â balanceÂ Â»">
              <a:extLst>
                <a:ext uri="{FF2B5EF4-FFF2-40B4-BE49-F238E27FC236}">
                  <a16:creationId xmlns:a16="http://schemas.microsoft.com/office/drawing/2014/main" xmlns="" id="{C128CB92-7FEB-4DDB-B058-F5A504535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246" y="1108688"/>
              <a:ext cx="6055507" cy="557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8EF317D2-9CAD-4CD9-B759-C6FA3EBE3CE2}"/>
                </a:ext>
              </a:extLst>
            </p:cNvPr>
            <p:cNvSpPr txBox="1"/>
            <p:nvPr/>
          </p:nvSpPr>
          <p:spPr>
            <a:xfrm>
              <a:off x="3152879" y="4578176"/>
              <a:ext cx="1986838" cy="5539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solidFill>
                    <a:schemeClr val="bg1"/>
                  </a:solidFill>
                </a:rPr>
                <a:t>  Positive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46578E4A-85D7-43A9-9AE2-5547C055E1D6}"/>
                </a:ext>
              </a:extLst>
            </p:cNvPr>
            <p:cNvSpPr txBox="1"/>
            <p:nvPr/>
          </p:nvSpPr>
          <p:spPr>
            <a:xfrm>
              <a:off x="7050736" y="4558400"/>
              <a:ext cx="1986838" cy="60904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solidFill>
                    <a:schemeClr val="bg1"/>
                  </a:solidFill>
                </a:rPr>
                <a:t> Négative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BF4E961E-5378-42DD-932C-ACAB3701ADE2}"/>
                </a:ext>
              </a:extLst>
            </p:cNvPr>
            <p:cNvSpPr txBox="1"/>
            <p:nvPr/>
          </p:nvSpPr>
          <p:spPr>
            <a:xfrm>
              <a:off x="5175666" y="6087819"/>
              <a:ext cx="1986838" cy="5539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A" sz="3000" dirty="0">
                  <a:solidFill>
                    <a:schemeClr val="bg1"/>
                  </a:solidFill>
                </a:rPr>
                <a:t>  Neutre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1CF4B8B-AB3A-42DB-AEAC-9E86891DB4AF}"/>
              </a:ext>
            </a:extLst>
          </p:cNvPr>
          <p:cNvSpPr txBox="1"/>
          <p:nvPr/>
        </p:nvSpPr>
        <p:spPr>
          <a:xfrm>
            <a:off x="154360" y="1536977"/>
            <a:ext cx="355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 err="1">
                <a:solidFill>
                  <a:schemeClr val="accent2">
                    <a:lumMod val="75000"/>
                  </a:schemeClr>
                </a:solidFill>
              </a:rPr>
              <a:t>Haenish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</a:rPr>
              <a:t> et al. </a:t>
            </a:r>
            <a:r>
              <a:rPr lang="fr-CA" sz="2800" dirty="0">
                <a:solidFill>
                  <a:schemeClr val="accent2">
                    <a:lumMod val="75000"/>
                  </a:schemeClr>
                </a:solidFill>
              </a:rPr>
              <a:t>(2015, Allemagne)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 err="1">
                <a:solidFill>
                  <a:schemeClr val="accent2">
                    <a:lumMod val="75000"/>
                  </a:schemeClr>
                </a:solidFill>
              </a:rPr>
              <a:t>Gomm</a:t>
            </a: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</a:rPr>
              <a:t> et al.</a:t>
            </a:r>
          </a:p>
          <a:p>
            <a:r>
              <a:rPr lang="fr-CA" sz="2800" dirty="0">
                <a:solidFill>
                  <a:schemeClr val="accent2">
                    <a:lumMod val="75000"/>
                  </a:schemeClr>
                </a:solidFill>
              </a:rPr>
              <a:t>	(2016, Allemagne)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accent2">
                    <a:lumMod val="75000"/>
                  </a:schemeClr>
                </a:solidFill>
              </a:rPr>
              <a:t>Shu-Yu Tai et al.</a:t>
            </a:r>
          </a:p>
          <a:p>
            <a:r>
              <a:rPr lang="fr-CA" sz="2800" dirty="0">
                <a:solidFill>
                  <a:schemeClr val="accent2">
                    <a:lumMod val="75000"/>
                  </a:schemeClr>
                </a:solidFill>
              </a:rPr>
              <a:t>	(2017, Taïwan)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D95D3B8-BF08-4AE5-B0FA-3498EB37B1F4}"/>
              </a:ext>
            </a:extLst>
          </p:cNvPr>
          <p:cNvSpPr txBox="1"/>
          <p:nvPr/>
        </p:nvSpPr>
        <p:spPr>
          <a:xfrm>
            <a:off x="8483356" y="1545537"/>
            <a:ext cx="355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accent5">
                    <a:lumMod val="75000"/>
                  </a:schemeClr>
                </a:solidFill>
              </a:rPr>
              <a:t>Goldstein et al. </a:t>
            </a:r>
            <a:r>
              <a:rPr lang="fr-CA" sz="2800" dirty="0">
                <a:solidFill>
                  <a:schemeClr val="accent5">
                    <a:lumMod val="75000"/>
                  </a:schemeClr>
                </a:solidFill>
              </a:rPr>
              <a:t>(2017, É-U)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D9DC903F-3239-41A0-9CB6-377834DEE2E8}"/>
              </a:ext>
            </a:extLst>
          </p:cNvPr>
          <p:cNvSpPr txBox="1"/>
          <p:nvPr/>
        </p:nvSpPr>
        <p:spPr>
          <a:xfrm>
            <a:off x="1169662" y="5610000"/>
            <a:ext cx="304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err="1">
                <a:solidFill>
                  <a:schemeClr val="accent4">
                    <a:lumMod val="75000"/>
                  </a:schemeClr>
                </a:solidFill>
              </a:rPr>
              <a:t>Taipale</a:t>
            </a:r>
            <a:r>
              <a:rPr lang="fr-CA" sz="2800" b="1" dirty="0">
                <a:solidFill>
                  <a:schemeClr val="accent4">
                    <a:lumMod val="75000"/>
                  </a:schemeClr>
                </a:solidFill>
              </a:rPr>
              <a:t> et al. </a:t>
            </a:r>
            <a:r>
              <a:rPr lang="fr-CA" sz="2800" dirty="0">
                <a:solidFill>
                  <a:schemeClr val="accent4">
                    <a:lumMod val="75000"/>
                  </a:schemeClr>
                </a:solidFill>
              </a:rPr>
              <a:t>(2017, Finlande)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A0BEFA4C-0C29-44BA-B3C3-C255ECEC025B}"/>
              </a:ext>
            </a:extLst>
          </p:cNvPr>
          <p:cNvSpPr txBox="1"/>
          <p:nvPr/>
        </p:nvSpPr>
        <p:spPr>
          <a:xfrm>
            <a:off x="7632907" y="5538387"/>
            <a:ext cx="3045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err="1">
                <a:solidFill>
                  <a:schemeClr val="accent4">
                    <a:lumMod val="75000"/>
                  </a:schemeClr>
                </a:solidFill>
              </a:rPr>
              <a:t>Lochhead</a:t>
            </a:r>
            <a:r>
              <a:rPr lang="fr-CA" sz="2800" b="1" dirty="0">
                <a:solidFill>
                  <a:schemeClr val="accent4">
                    <a:lumMod val="75000"/>
                  </a:schemeClr>
                </a:solidFill>
              </a:rPr>
              <a:t> et al. </a:t>
            </a:r>
            <a:r>
              <a:rPr lang="fr-CA" sz="2800" dirty="0">
                <a:solidFill>
                  <a:schemeClr val="accent4">
                    <a:lumMod val="75000"/>
                  </a:schemeClr>
                </a:solidFill>
              </a:rPr>
              <a:t>(2017, É-U)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6E5BF45D-B01E-427C-B7C1-B2B7D5BB14AD}"/>
              </a:ext>
            </a:extLst>
          </p:cNvPr>
          <p:cNvSpPr txBox="1"/>
          <p:nvPr/>
        </p:nvSpPr>
        <p:spPr>
          <a:xfrm>
            <a:off x="4287475" y="6163560"/>
            <a:ext cx="348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err="1">
                <a:solidFill>
                  <a:schemeClr val="accent4">
                    <a:lumMod val="75000"/>
                  </a:schemeClr>
                </a:solidFill>
              </a:rPr>
              <a:t>Batchelor</a:t>
            </a:r>
            <a:r>
              <a:rPr lang="fr-CA" sz="2800" b="1" dirty="0">
                <a:solidFill>
                  <a:schemeClr val="accent4">
                    <a:lumMod val="75000"/>
                  </a:schemeClr>
                </a:solidFill>
              </a:rPr>
              <a:t> et al. </a:t>
            </a:r>
            <a:r>
              <a:rPr lang="fr-CA" sz="2800" dirty="0">
                <a:solidFill>
                  <a:schemeClr val="accent4">
                    <a:lumMod val="75000"/>
                  </a:schemeClr>
                </a:solidFill>
              </a:rPr>
              <a:t>(2017)</a:t>
            </a:r>
          </a:p>
        </p:txBody>
      </p:sp>
    </p:spTree>
    <p:extLst>
      <p:ext uri="{BB962C8B-B14F-4D97-AF65-F5344CB8AC3E}">
        <p14:creationId xmlns:p14="http://schemas.microsoft.com/office/powerpoint/2010/main" val="390082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98F714F-CE42-43A7-BD49-40C0948BC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12406"/>
              </p:ext>
            </p:extLst>
          </p:nvPr>
        </p:nvGraphicFramePr>
        <p:xfrm>
          <a:off x="258417" y="202832"/>
          <a:ext cx="11698358" cy="597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227">
                  <a:extLst>
                    <a:ext uri="{9D8B030D-6E8A-4147-A177-3AD203B41FA5}">
                      <a16:colId xmlns:a16="http://schemas.microsoft.com/office/drawing/2014/main" xmlns="" val="2181767682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1095880530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103865157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4165929521"/>
                    </a:ext>
                  </a:extLst>
                </a:gridCol>
              </a:tblGrid>
              <a:tr h="58756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Haenisch</a:t>
                      </a:r>
                      <a:r>
                        <a:rPr lang="fr-CA" dirty="0"/>
                        <a:t> et al. (2015)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Gomm</a:t>
                      </a:r>
                      <a:r>
                        <a:rPr lang="fr-CA" dirty="0"/>
                        <a:t> et al. (2016)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Shu-Yu Tai et al. (2017)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448097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Type d’étude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multicentrique (6),</a:t>
                      </a:r>
                    </a:p>
                    <a:p>
                      <a:r>
                        <a:rPr lang="fr-CA" dirty="0"/>
                        <a:t>Prospective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prospective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</a:t>
                      </a:r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rétrospective?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722506"/>
                  </a:ext>
                </a:extLst>
              </a:tr>
              <a:tr h="756564">
                <a:tc>
                  <a:txBody>
                    <a:bodyPr/>
                    <a:lstStyle/>
                    <a:p>
                      <a:r>
                        <a:rPr lang="fr-CA" b="1" dirty="0"/>
                        <a:t>Cadre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Registres de données d’omnipraticiens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Registre de données de l’assurance-maladie ≈ RAMQ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Registre de données de l’assurance-maladie ≈ RAMQ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8915851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≥ 75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3076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≥ 75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73 679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≥ 40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15 726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322018"/>
                  </a:ext>
                </a:extLst>
              </a:tr>
              <a:tr h="863900">
                <a:tc>
                  <a:txBody>
                    <a:bodyPr/>
                    <a:lstStyle/>
                    <a:p>
                      <a:r>
                        <a:rPr lang="fr-CA" b="1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dirty="0" err="1"/>
                        <a:t>dexlansoprazole</a:t>
                      </a:r>
                      <a:endParaRPr lang="fr-CA" dirty="0"/>
                    </a:p>
                    <a:p>
                      <a:r>
                        <a:rPr lang="fr-CA" dirty="0"/>
                        <a:t>(≈ auto-rapportée)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strike="sngStrike" dirty="0" err="1"/>
                        <a:t>dexlansoprazole</a:t>
                      </a:r>
                      <a:endParaRPr lang="fr-CA" strike="sng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trike="noStrike" dirty="0"/>
                        <a:t>(peu explicite)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strike="sngStrike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strike="sngStrike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strike="sngStrike" dirty="0" err="1"/>
                        <a:t>dexlansoprazole</a:t>
                      </a:r>
                      <a:endParaRPr lang="fr-CA" strike="sng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trike="noStrike" dirty="0"/>
                        <a:t>(registre des pharmacies)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5692327"/>
                  </a:ext>
                </a:extLst>
              </a:tr>
              <a:tr h="587563">
                <a:tc>
                  <a:txBody>
                    <a:bodyPr/>
                    <a:lstStyle/>
                    <a:p>
                      <a:r>
                        <a:rPr lang="fr-CA" b="1" dirty="0"/>
                        <a:t>Contrôle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046152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Méthode de dx de démence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Tests neuropsy standardisés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Codes de l’ICD-10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Codes de l’ICD-9-CM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695769"/>
                  </a:ext>
                </a:extLst>
              </a:tr>
              <a:tr h="1210502">
                <a:tc>
                  <a:txBody>
                    <a:bodyPr/>
                    <a:lstStyle/>
                    <a:p>
                      <a:r>
                        <a:rPr lang="fr-CA" b="1" dirty="0"/>
                        <a:t>Résultats </a:t>
                      </a:r>
                    </a:p>
                    <a:p>
                      <a:endParaRPr lang="fr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highlight>
                            <a:srgbClr val="FFFF00"/>
                          </a:highlight>
                        </a:rPr>
                        <a:t>HR = 1,38</a:t>
                      </a:r>
                      <a:r>
                        <a:rPr lang="fr-CA" dirty="0"/>
                        <a:t> (IC 95% 1,04 – 1,83) p = 0,008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*Alzheimer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highlight>
                            <a:srgbClr val="FFFF00"/>
                          </a:highlight>
                        </a:rPr>
                        <a:t>HR = 1,44</a:t>
                      </a:r>
                      <a:r>
                        <a:rPr lang="fr-CA" dirty="0"/>
                        <a:t> (IC 95% 1,36 – 1,52) p &lt; 0,001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*Utilisateurs occasionnels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>
                          <a:highlight>
                            <a:srgbClr val="FFFF00"/>
                          </a:highlight>
                        </a:rPr>
                        <a:t>HR = 1,22</a:t>
                      </a:r>
                      <a:r>
                        <a:rPr lang="fr-CA" dirty="0"/>
                        <a:t> (IC 95% 1,05 – 1,42) p = 0,009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*Relation dose-réponse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1716743"/>
                  </a:ext>
                </a:extLst>
              </a:tr>
            </a:tbl>
          </a:graphicData>
        </a:graphic>
      </p:graphicFrame>
      <p:pic>
        <p:nvPicPr>
          <p:cNvPr id="10242" name="Picture 2" descr="Image associÃ©e">
            <a:extLst>
              <a:ext uri="{FF2B5EF4-FFF2-40B4-BE49-F238E27FC236}">
                <a16:creationId xmlns:a16="http://schemas.microsoft.com/office/drawing/2014/main" xmlns="" id="{CA29D818-A7FD-42F2-88CC-20EAAFE8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4" y="218844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xmlns="" id="{3EDBD1E9-2111-4E05-9CB7-22D5FB60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32" y="216821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rapeau">
            <a:extLst>
              <a:ext uri="{FF2B5EF4-FFF2-40B4-BE49-F238E27FC236}">
                <a16:creationId xmlns:a16="http://schemas.microsoft.com/office/drawing/2014/main" xmlns="" id="{5B64008C-68C7-407C-9A28-9C7DFD35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607" y="216821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3B54A59-9191-4A9B-B22C-441995CC3F35}"/>
              </a:ext>
            </a:extLst>
          </p:cNvPr>
          <p:cNvSpPr txBox="1"/>
          <p:nvPr/>
        </p:nvSpPr>
        <p:spPr>
          <a:xfrm>
            <a:off x="417443" y="6240007"/>
            <a:ext cx="79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ICD: </a:t>
            </a:r>
            <a:r>
              <a:rPr lang="fr-CA" i="1" dirty="0"/>
              <a:t>International Classification of </a:t>
            </a:r>
            <a:r>
              <a:rPr lang="fr-CA" i="1" dirty="0" err="1"/>
              <a:t>Diseases</a:t>
            </a:r>
            <a:r>
              <a:rPr lang="fr-CA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3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AA8A65-1146-4895-A84E-1DE7349A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Courbe de survie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583849E-0E48-42C1-AE57-DF0A5A9F1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18" t="18173" r="9316" b="10547"/>
          <a:stretch/>
        </p:blipFill>
        <p:spPr>
          <a:xfrm>
            <a:off x="3028342" y="1977887"/>
            <a:ext cx="5920048" cy="42948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BB64E0A-B4EC-44E4-BEB5-61CFFFADDC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72" t="31799" r="2806" b="44074"/>
          <a:stretch/>
        </p:blipFill>
        <p:spPr>
          <a:xfrm>
            <a:off x="7287893" y="928922"/>
            <a:ext cx="4179260" cy="7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698F714F-CE42-43A7-BD49-40C0948BC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28504"/>
              </p:ext>
            </p:extLst>
          </p:nvPr>
        </p:nvGraphicFramePr>
        <p:xfrm>
          <a:off x="258417" y="202832"/>
          <a:ext cx="11698358" cy="597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227">
                  <a:extLst>
                    <a:ext uri="{9D8B030D-6E8A-4147-A177-3AD203B41FA5}">
                      <a16:colId xmlns:a16="http://schemas.microsoft.com/office/drawing/2014/main" xmlns="" val="2181767682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1095880530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103865157"/>
                    </a:ext>
                  </a:extLst>
                </a:gridCol>
                <a:gridCol w="3301377">
                  <a:extLst>
                    <a:ext uri="{9D8B030D-6E8A-4147-A177-3AD203B41FA5}">
                      <a16:colId xmlns:a16="http://schemas.microsoft.com/office/drawing/2014/main" xmlns="" val="4165929521"/>
                    </a:ext>
                  </a:extLst>
                </a:gridCol>
              </a:tblGrid>
              <a:tr h="58756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Haenisch</a:t>
                      </a:r>
                      <a:r>
                        <a:rPr lang="fr-CA" dirty="0"/>
                        <a:t> et al. (2015)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Gomm</a:t>
                      </a:r>
                      <a:r>
                        <a:rPr lang="fr-CA" dirty="0"/>
                        <a:t> et al. (2016)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Shu-Yu Tai et al. (2017)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4448097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Type d’étude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multicentrique,</a:t>
                      </a:r>
                    </a:p>
                    <a:p>
                      <a:r>
                        <a:rPr lang="fr-CA" dirty="0"/>
                        <a:t>prospective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prospective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Cohorte, </a:t>
                      </a:r>
                      <a:r>
                        <a:rPr lang="fr-CA" dirty="0">
                          <a:solidFill>
                            <a:srgbClr val="FF0000"/>
                          </a:solidFill>
                        </a:rPr>
                        <a:t>rétrospective?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14722506"/>
                  </a:ext>
                </a:extLst>
              </a:tr>
              <a:tr h="756564">
                <a:tc>
                  <a:txBody>
                    <a:bodyPr/>
                    <a:lstStyle/>
                    <a:p>
                      <a:r>
                        <a:rPr lang="fr-CA" b="1" dirty="0"/>
                        <a:t>Cadre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Registre de données d’omnipraticiens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Registre de données de l’assurance-maladie ≈ RAMQ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Registre de données de l’assurance-maladie ≈ RAMQ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8915851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≥ 75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3076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≥ 75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73 679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≥ 40 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 = 15 726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1322018"/>
                  </a:ext>
                </a:extLst>
              </a:tr>
              <a:tr h="863900">
                <a:tc>
                  <a:txBody>
                    <a:bodyPr/>
                    <a:lstStyle/>
                    <a:p>
                      <a:r>
                        <a:rPr lang="fr-CA" b="1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dirty="0" err="1"/>
                        <a:t>dexlansoprazole</a:t>
                      </a:r>
                      <a:endParaRPr lang="fr-CA" dirty="0"/>
                    </a:p>
                    <a:p>
                      <a:r>
                        <a:rPr lang="fr-CA" dirty="0"/>
                        <a:t>(≈ auto-rapportée)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strike="sngStrike" dirty="0" err="1"/>
                        <a:t>dexlansoprazole</a:t>
                      </a:r>
                      <a:endParaRPr lang="fr-CA" strike="sng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trike="noStrike" dirty="0"/>
                        <a:t>(peu explicite)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strike="sngStrike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strike="sngStrike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strike="sngStrike" dirty="0" err="1"/>
                        <a:t>dexlansoprazole</a:t>
                      </a:r>
                      <a:endParaRPr lang="fr-CA" strike="sng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trike="noStrike" dirty="0"/>
                        <a:t>(registre des pharmacies)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5692327"/>
                  </a:ext>
                </a:extLst>
              </a:tr>
              <a:tr h="587563">
                <a:tc>
                  <a:txBody>
                    <a:bodyPr/>
                    <a:lstStyle/>
                    <a:p>
                      <a:r>
                        <a:rPr lang="fr-CA" b="1" dirty="0"/>
                        <a:t>Contrôle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Non-utilisateurs d’IPP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8046152"/>
                  </a:ext>
                </a:extLst>
              </a:tr>
              <a:tr h="604730">
                <a:tc>
                  <a:txBody>
                    <a:bodyPr/>
                    <a:lstStyle/>
                    <a:p>
                      <a:r>
                        <a:rPr lang="fr-CA" b="1" dirty="0"/>
                        <a:t>Méthode de dx de démence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Tests neuropsy standardisés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Codes de l’ICD-10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Codes de l’ICD-9-CM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4695769"/>
                  </a:ext>
                </a:extLst>
              </a:tr>
              <a:tr h="1210502">
                <a:tc>
                  <a:txBody>
                    <a:bodyPr/>
                    <a:lstStyle/>
                    <a:p>
                      <a:r>
                        <a:rPr lang="fr-CA" b="1" dirty="0"/>
                        <a:t>Résultats </a:t>
                      </a:r>
                    </a:p>
                    <a:p>
                      <a:endParaRPr lang="fr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HR = 1,38 (IC 95% 1,04 – 1,83) p = 0,008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*Alzheimer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HR = 1,44 (IC 95% 1,36 – 1,52) p &lt; 0,001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*Utilisateurs occasionnels d’IPP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HR = 1,22 (IC 95% 1,05 – 1,42) p = 0,009</a:t>
                      </a:r>
                    </a:p>
                    <a:p>
                      <a:endParaRPr lang="fr-CA" dirty="0"/>
                    </a:p>
                    <a:p>
                      <a:r>
                        <a:rPr lang="fr-CA" dirty="0"/>
                        <a:t>*Relation dose-réponse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91716743"/>
                  </a:ext>
                </a:extLst>
              </a:tr>
            </a:tbl>
          </a:graphicData>
        </a:graphic>
      </p:graphicFrame>
      <p:pic>
        <p:nvPicPr>
          <p:cNvPr id="10242" name="Picture 2" descr="Image associÃ©e">
            <a:extLst>
              <a:ext uri="{FF2B5EF4-FFF2-40B4-BE49-F238E27FC236}">
                <a16:creationId xmlns:a16="http://schemas.microsoft.com/office/drawing/2014/main" xmlns="" id="{CA29D818-A7FD-42F2-88CC-20EAAFE8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14" y="218844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associÃ©e">
            <a:extLst>
              <a:ext uri="{FF2B5EF4-FFF2-40B4-BE49-F238E27FC236}">
                <a16:creationId xmlns:a16="http://schemas.microsoft.com/office/drawing/2014/main" xmlns="" id="{3EDBD1E9-2111-4E05-9CB7-22D5FB60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32" y="216821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rapeau">
            <a:extLst>
              <a:ext uri="{FF2B5EF4-FFF2-40B4-BE49-F238E27FC236}">
                <a16:creationId xmlns:a16="http://schemas.microsoft.com/office/drawing/2014/main" xmlns="" id="{5B64008C-68C7-407C-9A28-9C7DFD35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607" y="216821"/>
            <a:ext cx="798996" cy="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73B54A59-9191-4A9B-B22C-441995CC3F35}"/>
              </a:ext>
            </a:extLst>
          </p:cNvPr>
          <p:cNvSpPr txBox="1"/>
          <p:nvPr/>
        </p:nvSpPr>
        <p:spPr>
          <a:xfrm>
            <a:off x="417443" y="6240007"/>
            <a:ext cx="791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ICD: </a:t>
            </a:r>
            <a:r>
              <a:rPr lang="fr-CA" i="1" dirty="0"/>
              <a:t>International Classification of </a:t>
            </a:r>
            <a:r>
              <a:rPr lang="fr-CA" i="1" dirty="0" err="1"/>
              <a:t>Diseases</a:t>
            </a:r>
            <a:r>
              <a:rPr lang="fr-CA" i="1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EECE0E-39F3-45ED-8778-32965DFD2228}"/>
              </a:ext>
            </a:extLst>
          </p:cNvPr>
          <p:cNvSpPr/>
          <p:nvPr/>
        </p:nvSpPr>
        <p:spPr>
          <a:xfrm>
            <a:off x="5621764" y="2036216"/>
            <a:ext cx="2707227" cy="11550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de sélection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A5DA72-721F-45A6-83BC-9AA53CA2353F}"/>
              </a:ext>
            </a:extLst>
          </p:cNvPr>
          <p:cNvSpPr/>
          <p:nvPr/>
        </p:nvSpPr>
        <p:spPr>
          <a:xfrm>
            <a:off x="2335864" y="2268328"/>
            <a:ext cx="2707227" cy="23213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de détection et de rappel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A0FB92C-629C-44EF-8665-76AAE4B9A682}"/>
              </a:ext>
            </a:extLst>
          </p:cNvPr>
          <p:cNvSpPr/>
          <p:nvPr/>
        </p:nvSpPr>
        <p:spPr>
          <a:xfrm>
            <a:off x="5621763" y="4107940"/>
            <a:ext cx="2707227" cy="161047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d’information</a:t>
            </a:r>
          </a:p>
          <a:p>
            <a:pPr algn="ctr"/>
            <a:r>
              <a:rPr lang="fr-CA" sz="3600" dirty="0"/>
              <a:t>différentiel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23FE0D-D432-431A-B250-D36E2FCB0442}"/>
              </a:ext>
            </a:extLst>
          </p:cNvPr>
          <p:cNvSpPr/>
          <p:nvPr/>
        </p:nvSpPr>
        <p:spPr>
          <a:xfrm>
            <a:off x="8828917" y="4107940"/>
            <a:ext cx="2707227" cy="161047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d’information</a:t>
            </a:r>
          </a:p>
          <a:p>
            <a:pPr algn="ctr"/>
            <a:r>
              <a:rPr lang="fr-CA" sz="3600" dirty="0"/>
              <a:t>différentiel</a:t>
            </a:r>
          </a:p>
        </p:txBody>
      </p:sp>
    </p:spTree>
    <p:extLst>
      <p:ext uri="{BB962C8B-B14F-4D97-AF65-F5344CB8AC3E}">
        <p14:creationId xmlns:p14="http://schemas.microsoft.com/office/powerpoint/2010/main" val="36131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2CE02C-2302-495A-94D1-5F623B07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CA" dirty="0"/>
              <a:t>Effet dose-réponse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945FF39-DCF6-4205-AFDB-CE136BE5E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0" t="30400" r="8400" b="15540"/>
          <a:stretch/>
        </p:blipFill>
        <p:spPr>
          <a:xfrm>
            <a:off x="481264" y="1850044"/>
            <a:ext cx="11229472" cy="41041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C69328-2D4B-47EC-AE83-01E4917AB8FB}"/>
              </a:ext>
            </a:extLst>
          </p:cNvPr>
          <p:cNvSpPr/>
          <p:nvPr/>
        </p:nvSpPr>
        <p:spPr>
          <a:xfrm>
            <a:off x="8450981" y="3230053"/>
            <a:ext cx="3070459" cy="14996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9F61F5C-CAB8-44B3-A48F-6084DE3AD501}"/>
              </a:ext>
            </a:extLst>
          </p:cNvPr>
          <p:cNvSpPr/>
          <p:nvPr/>
        </p:nvSpPr>
        <p:spPr>
          <a:xfrm>
            <a:off x="585538" y="3084070"/>
            <a:ext cx="1541646" cy="265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35B60E78-ADB6-42EF-925C-0A018A362D3D}"/>
              </a:ext>
            </a:extLst>
          </p:cNvPr>
          <p:cNvSpPr txBox="1"/>
          <p:nvPr/>
        </p:nvSpPr>
        <p:spPr>
          <a:xfrm>
            <a:off x="9560223" y="6272784"/>
            <a:ext cx="2367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Tiré de Shu-Yu Tai et al.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114A71B-F56D-4A59-AA93-E0A9DB3333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68" t="27288" r="3197" b="57525"/>
          <a:stretch/>
        </p:blipFill>
        <p:spPr>
          <a:xfrm>
            <a:off x="7019056" y="981613"/>
            <a:ext cx="4502384" cy="72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CBA4928-2ADC-4C9A-A347-4E05BAE3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CA" dirty="0"/>
              <a:t>Goldstein et al. (2017)</a:t>
            </a:r>
          </a:p>
        </p:txBody>
      </p:sp>
      <p:pic>
        <p:nvPicPr>
          <p:cNvPr id="12290" name="Picture 2" descr="RÃ©sultats de recherche d'images pour Â«Â Ã©tats-unisÂ Â»">
            <a:extLst>
              <a:ext uri="{FF2B5EF4-FFF2-40B4-BE49-F238E27FC236}">
                <a16:creationId xmlns:a16="http://schemas.microsoft.com/office/drawing/2014/main" xmlns="" id="{AC095A00-EED1-4934-B0AF-C88C48E3A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71" y="911124"/>
            <a:ext cx="1612208" cy="8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87D94BB8-AF0C-42DE-BEFC-BB1901F49E60}"/>
              </a:ext>
            </a:extLst>
          </p:cNvPr>
          <p:cNvSpPr txBox="1">
            <a:spLocks/>
          </p:cNvSpPr>
          <p:nvPr/>
        </p:nvSpPr>
        <p:spPr>
          <a:xfrm>
            <a:off x="603115" y="2226485"/>
            <a:ext cx="11089532" cy="5088715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CA" sz="2800" dirty="0"/>
              <a:t>Étude de cohorte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800" i="1" dirty="0"/>
              <a:t>National </a:t>
            </a:r>
            <a:r>
              <a:rPr lang="fr-CA" sz="2800" i="1" dirty="0" err="1"/>
              <a:t>Alzheimer’s</a:t>
            </a:r>
            <a:r>
              <a:rPr lang="fr-CA" sz="2800" i="1" dirty="0"/>
              <a:t> </a:t>
            </a:r>
            <a:r>
              <a:rPr lang="fr-CA" sz="2800" i="1" dirty="0" err="1"/>
              <a:t>Coordinating</a:t>
            </a:r>
            <a:r>
              <a:rPr lang="fr-CA" sz="2800" i="1" dirty="0"/>
              <a:t> Center </a:t>
            </a:r>
            <a:r>
              <a:rPr lang="fr-CA" sz="2800" dirty="0"/>
              <a:t>(33 centres tertiaires)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800" dirty="0"/>
              <a:t>Population: ≥ 50 ans, volontaires, avec ou sans trouble neurocognitif (TNC) léger, n = 10 486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800" dirty="0"/>
              <a:t>Intervention: IPP, auto-rapportée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sz="2800" dirty="0"/>
              <a:t>Issue: déclin cognitif (TNC léger ad majeur)</a:t>
            </a:r>
          </a:p>
          <a:p>
            <a:pPr marL="0" indent="0">
              <a:buNone/>
            </a:pPr>
            <a:endParaRPr lang="fr-CA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sz="2800" dirty="0"/>
              <a:t>Résultats: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2800" dirty="0"/>
              <a:t> Démence </a:t>
            </a:r>
            <a:r>
              <a:rPr lang="fr-CA" sz="2800" b="1" dirty="0"/>
              <a:t>toutes causes</a:t>
            </a:r>
            <a:r>
              <a:rPr lang="fr-CA" sz="2800" dirty="0"/>
              <a:t>: </a:t>
            </a:r>
          </a:p>
          <a:p>
            <a:pPr marL="457200" lvl="3" indent="0">
              <a:buNone/>
            </a:pPr>
            <a:r>
              <a:rPr lang="fr-CA" sz="2800" dirty="0"/>
              <a:t>HR 0,78 (IC 95% 0,66 – 0,93), </a:t>
            </a:r>
          </a:p>
          <a:p>
            <a:pPr marL="457200" lvl="3" indent="0">
              <a:spcAft>
                <a:spcPts val="0"/>
              </a:spcAft>
              <a:buNone/>
            </a:pPr>
            <a:r>
              <a:rPr lang="fr-CA" sz="2800" dirty="0"/>
              <a:t>p = 0,005</a:t>
            </a:r>
          </a:p>
          <a:p>
            <a:pPr marL="4572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CA" sz="2800" dirty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2800" dirty="0"/>
              <a:t> Démence </a:t>
            </a:r>
            <a:r>
              <a:rPr lang="fr-CA" sz="2800" b="1" dirty="0"/>
              <a:t>Alzheimer</a:t>
            </a:r>
            <a:r>
              <a:rPr lang="fr-CA" sz="2800" dirty="0"/>
              <a:t>: </a:t>
            </a:r>
          </a:p>
          <a:p>
            <a:pPr marL="457200" lvl="3" indent="0">
              <a:buNone/>
            </a:pPr>
            <a:r>
              <a:rPr lang="fr-CA" sz="2800" dirty="0"/>
              <a:t>HR 0,82 (IC 95% 0,69 – 0,98), </a:t>
            </a:r>
          </a:p>
          <a:p>
            <a:pPr marL="457200" lvl="3" indent="0">
              <a:spcAft>
                <a:spcPts val="0"/>
              </a:spcAft>
              <a:buNone/>
            </a:pPr>
            <a:r>
              <a:rPr lang="fr-CA" sz="2800" dirty="0"/>
              <a:t>p = 0,03 </a:t>
            </a:r>
          </a:p>
          <a:p>
            <a:pPr marL="457200" lvl="3" indent="0">
              <a:spcBef>
                <a:spcPts val="0"/>
              </a:spcBef>
              <a:spcAft>
                <a:spcPts val="0"/>
              </a:spcAft>
              <a:buNone/>
            </a:pPr>
            <a:endParaRPr lang="fr-CA" sz="2800" dirty="0"/>
          </a:p>
          <a:p>
            <a:pPr marL="457200" lvl="3" indent="0">
              <a:spcBef>
                <a:spcPts val="0"/>
              </a:spcBef>
              <a:buNone/>
            </a:pPr>
            <a:r>
              <a:rPr lang="fr-CA" sz="2800" dirty="0"/>
              <a:t>Donc, effet protecteur des IPP?</a:t>
            </a:r>
          </a:p>
          <a:p>
            <a:pPr marL="457200" lvl="3" indent="0">
              <a:buNone/>
            </a:pPr>
            <a:r>
              <a:rPr lang="fr-CA" sz="2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730D3-2C69-44AF-BCE4-2E8C159B4C24}"/>
              </a:ext>
            </a:extLst>
          </p:cNvPr>
          <p:cNvSpPr/>
          <p:nvPr/>
        </p:nvSpPr>
        <p:spPr>
          <a:xfrm>
            <a:off x="1168545" y="3832698"/>
            <a:ext cx="3918507" cy="8949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des volontaires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C6ECE65-3B54-4D61-AA0F-78D4D58451F7}"/>
              </a:ext>
            </a:extLst>
          </p:cNvPr>
          <p:cNvSpPr/>
          <p:nvPr/>
        </p:nvSpPr>
        <p:spPr>
          <a:xfrm>
            <a:off x="1168545" y="4869295"/>
            <a:ext cx="3918507" cy="89494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dirty="0"/>
              <a:t>Biais de rappel</a:t>
            </a:r>
          </a:p>
        </p:txBody>
      </p:sp>
    </p:spTree>
    <p:extLst>
      <p:ext uri="{BB962C8B-B14F-4D97-AF65-F5344CB8AC3E}">
        <p14:creationId xmlns:p14="http://schemas.microsoft.com/office/powerpoint/2010/main" val="2781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629B6EB4-CB27-42FF-8E7E-2CC06B003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72113"/>
              </p:ext>
            </p:extLst>
          </p:nvPr>
        </p:nvGraphicFramePr>
        <p:xfrm>
          <a:off x="376135" y="115598"/>
          <a:ext cx="11439731" cy="617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65">
                  <a:extLst>
                    <a:ext uri="{9D8B030D-6E8A-4147-A177-3AD203B41FA5}">
                      <a16:colId xmlns:a16="http://schemas.microsoft.com/office/drawing/2014/main" xmlns="" val="222256020"/>
                    </a:ext>
                  </a:extLst>
                </a:gridCol>
                <a:gridCol w="4993533">
                  <a:extLst>
                    <a:ext uri="{9D8B030D-6E8A-4147-A177-3AD203B41FA5}">
                      <a16:colId xmlns:a16="http://schemas.microsoft.com/office/drawing/2014/main" xmlns="" val="1701488936"/>
                    </a:ext>
                  </a:extLst>
                </a:gridCol>
                <a:gridCol w="4993533">
                  <a:extLst>
                    <a:ext uri="{9D8B030D-6E8A-4147-A177-3AD203B41FA5}">
                      <a16:colId xmlns:a16="http://schemas.microsoft.com/office/drawing/2014/main" xmlns="" val="2739958878"/>
                    </a:ext>
                  </a:extLst>
                </a:gridCol>
              </a:tblGrid>
              <a:tr h="745622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err="1"/>
                        <a:t>Taipale</a:t>
                      </a:r>
                      <a:r>
                        <a:rPr lang="fr-CA" sz="2400" dirty="0"/>
                        <a:t> et al.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 err="1"/>
                        <a:t>Lochhead</a:t>
                      </a:r>
                      <a:r>
                        <a:rPr lang="fr-CA" sz="2400" dirty="0"/>
                        <a:t> et al.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330804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Type d’étude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nichée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05524921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Cadre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>
                          <a:sym typeface="Tw Cen MT"/>
                        </a:rPr>
                        <a:t>Registre de données de l’assurance-maladie ≈ RAMQ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Nurses </a:t>
                      </a:r>
                      <a:r>
                        <a:rPr lang="fr-CA" dirty="0" err="1"/>
                        <a:t>Health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Study</a:t>
                      </a:r>
                      <a:r>
                        <a:rPr lang="fr-CA" dirty="0"/>
                        <a:t> 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02466203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Patients ayant reçu un dx de démence entre 2005 et 2011, n = 70 718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Femmes infirmières, n = 4612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881730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ym typeface="Tw Cen MT"/>
                        </a:defRPr>
                      </a:pPr>
                      <a:r>
                        <a:rPr lang="fr-CA" dirty="0" err="1"/>
                        <a:t>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ésomé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lanso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panto</a:t>
                      </a:r>
                      <a:r>
                        <a:rPr lang="fr-CA" dirty="0"/>
                        <a:t>, </a:t>
                      </a:r>
                      <a:r>
                        <a:rPr lang="fr-CA" dirty="0" err="1"/>
                        <a:t>rabé</a:t>
                      </a:r>
                      <a:r>
                        <a:rPr lang="fr-CA" dirty="0"/>
                        <a:t> et </a:t>
                      </a:r>
                      <a:r>
                        <a:rPr lang="fr-CA" strike="sngStrike" dirty="0" err="1"/>
                        <a:t>dexlansoprazole</a:t>
                      </a:r>
                      <a:r>
                        <a:rPr lang="fr-CA" strike="noStrike" dirty="0"/>
                        <a:t>  </a:t>
                      </a:r>
                      <a:r>
                        <a:rPr lang="fr-CA" dirty="0"/>
                        <a:t>(registre des pharmacies)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IPP, type non spécifié (auto-rapportée)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25714655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Contrôle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Non-utilisateurs d’IPP, n = 282 858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Non-utilisateurs d’IPP, n = 9252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10063181"/>
                  </a:ext>
                </a:extLst>
              </a:tr>
              <a:tr h="745622">
                <a:tc>
                  <a:txBody>
                    <a:bodyPr/>
                    <a:lstStyle/>
                    <a:p>
                      <a:r>
                        <a:rPr lang="fr-CA" b="1" dirty="0"/>
                        <a:t>Méthode dx de démence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Imagerie, DSM-IV, critères NINCDS-ADRDA</a:t>
                      </a:r>
                    </a:p>
                    <a:p>
                      <a:r>
                        <a:rPr lang="fr-CA" dirty="0"/>
                        <a:t>(neurologue, gériatre)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 err="1">
                          <a:sym typeface="Tw Cen MT"/>
                        </a:rPr>
                        <a:t>Cogstate</a:t>
                      </a:r>
                      <a:r>
                        <a:rPr lang="fr-CA" dirty="0">
                          <a:sym typeface="Tw Cen MT"/>
                        </a:rPr>
                        <a:t> cognitive </a:t>
                      </a:r>
                      <a:r>
                        <a:rPr lang="fr-CA" dirty="0" err="1">
                          <a:sym typeface="Tw Cen MT"/>
                        </a:rPr>
                        <a:t>battery</a:t>
                      </a:r>
                      <a:r>
                        <a:rPr lang="fr-CA" dirty="0">
                          <a:sym typeface="Tw Cen MT"/>
                        </a:rPr>
                        <a:t> </a:t>
                      </a:r>
                      <a:endParaRPr lang="fr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5410598"/>
                  </a:ext>
                </a:extLst>
              </a:tr>
              <a:tr h="953554">
                <a:tc>
                  <a:txBody>
                    <a:bodyPr/>
                    <a:lstStyle/>
                    <a:p>
                      <a:r>
                        <a:rPr lang="fr-CA" b="1" dirty="0"/>
                        <a:t>Résultats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800" dirty="0">
                          <a:sym typeface="Tw Cen MT"/>
                        </a:rPr>
                        <a:t>OR =1,02 (IC95% 1,00-1,04) sans période fenêtre
OR =1,03 (IC95% 1,00-1,05) période fenêtre 3 ans
OR =1,05 (IC95% 1,03-1,07) période fenêtre 5 ans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L’augmentation de la durée d’utilisation des IPP est associée à un plus faible score pour «attention» et «vitesse psychomotrice»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743361"/>
                  </a:ext>
                </a:extLst>
              </a:tr>
            </a:tbl>
          </a:graphicData>
        </a:graphic>
      </p:graphicFrame>
      <p:pic>
        <p:nvPicPr>
          <p:cNvPr id="4" name="Capture d’écran 2018-05-26 à 21.21.03.png">
            <a:extLst>
              <a:ext uri="{FF2B5EF4-FFF2-40B4-BE49-F238E27FC236}">
                <a16:creationId xmlns:a16="http://schemas.microsoft.com/office/drawing/2014/main" xmlns="" id="{85692827-5E1C-4820-8537-DA025C013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t="7623" r="21273"/>
          <a:stretch>
            <a:fillRect/>
          </a:stretch>
        </p:blipFill>
        <p:spPr>
          <a:xfrm>
            <a:off x="5622486" y="147682"/>
            <a:ext cx="947027" cy="664315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6" name="1280px-Flag_of_the_United_States.png">
            <a:extLst>
              <a:ext uri="{FF2B5EF4-FFF2-40B4-BE49-F238E27FC236}">
                <a16:creationId xmlns:a16="http://schemas.microsoft.com/office/drawing/2014/main" xmlns="" id="{B2E57C63-248D-472B-A8D1-0FF30792C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166"/>
          <a:stretch>
            <a:fillRect/>
          </a:stretch>
        </p:blipFill>
        <p:spPr>
          <a:xfrm>
            <a:off x="10296890" y="155930"/>
            <a:ext cx="1251378" cy="666708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8" name="Shape 242">
            <a:extLst>
              <a:ext uri="{FF2B5EF4-FFF2-40B4-BE49-F238E27FC236}">
                <a16:creationId xmlns:a16="http://schemas.microsoft.com/office/drawing/2014/main" xmlns="" id="{34FAC625-0560-4AB5-ADCB-A0ABF3110A46}"/>
              </a:ext>
            </a:extLst>
          </p:cNvPr>
          <p:cNvSpPr/>
          <p:nvPr/>
        </p:nvSpPr>
        <p:spPr>
          <a:xfrm>
            <a:off x="376135" y="6419237"/>
            <a:ext cx="1191768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/>
            </a:lvl1pPr>
          </a:lstStyle>
          <a:p>
            <a:r>
              <a:rPr dirty="0"/>
              <a:t>*</a:t>
            </a:r>
            <a:r>
              <a:rPr lang="fr-CA" dirty="0"/>
              <a:t>NINCDS-ADRDA: </a:t>
            </a:r>
            <a:r>
              <a:rPr dirty="0"/>
              <a:t>National Institute of Neurological and Communicative Disorders and Stroke </a:t>
            </a:r>
            <a:r>
              <a:rPr lang="fr-CA" dirty="0"/>
              <a:t>- </a:t>
            </a:r>
            <a:r>
              <a:rPr dirty="0"/>
              <a:t>Alzheimer’s Disease and Related Disorders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77025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Durée d’utilisation</a:t>
            </a:r>
          </a:p>
        </p:txBody>
      </p:sp>
      <p:pic>
        <p:nvPicPr>
          <p:cNvPr id="245" name="Capture d’écran 2018-05-26 à 21.22.4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7614" y="1781126"/>
            <a:ext cx="7776772" cy="483808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8858836" y="2729792"/>
            <a:ext cx="966493" cy="7146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8858836" y="4940451"/>
            <a:ext cx="966493" cy="48388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858836" y="5572673"/>
            <a:ext cx="966493" cy="714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CD192AB-FCD1-45DE-91A4-3FF9E01519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17" t="25058" r="20581" b="60213"/>
          <a:stretch/>
        </p:blipFill>
        <p:spPr>
          <a:xfrm>
            <a:off x="6950236" y="916296"/>
            <a:ext cx="4522097" cy="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748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Effet dose-réponse </a:t>
            </a:r>
          </a:p>
        </p:txBody>
      </p:sp>
      <p:pic>
        <p:nvPicPr>
          <p:cNvPr id="252" name="Capture d’écran 2018-05-26 à 21.22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2480" y="1734341"/>
            <a:ext cx="8647040" cy="487475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/>
        </p:nvSpPr>
        <p:spPr>
          <a:xfrm>
            <a:off x="9133671" y="4754052"/>
            <a:ext cx="1079008" cy="2787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9133671" y="5930919"/>
            <a:ext cx="1079008" cy="2787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FBAACA3-940D-4A70-913B-4D51B041FE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7" t="25058" r="20581" b="60213"/>
          <a:stretch/>
        </p:blipFill>
        <p:spPr>
          <a:xfrm>
            <a:off x="6950236" y="916296"/>
            <a:ext cx="4522097" cy="6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31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Batchelor et al. (2017)</a:t>
            </a:r>
          </a:p>
        </p:txBody>
      </p:sp>
      <p:sp>
        <p:nvSpPr>
          <p:cNvPr id="258" name="Shape 258"/>
          <p:cNvSpPr/>
          <p:nvPr/>
        </p:nvSpPr>
        <p:spPr>
          <a:xfrm>
            <a:off x="687244" y="2322737"/>
            <a:ext cx="11292199" cy="4086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dirty="0"/>
              <a:t> Revue </a:t>
            </a:r>
            <a:r>
              <a:rPr dirty="0" err="1"/>
              <a:t>systématique</a:t>
            </a:r>
            <a:endParaRPr sz="2200" dirty="0"/>
          </a:p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dirty="0"/>
              <a:t> </a:t>
            </a:r>
            <a:r>
              <a:rPr sz="3000" dirty="0"/>
              <a:t>Impact </a:t>
            </a:r>
            <a:r>
              <a:rPr lang="fr-CA" sz="3000" dirty="0"/>
              <a:t>des </a:t>
            </a:r>
            <a:r>
              <a:rPr sz="3000" dirty="0"/>
              <a:t>IPP sur </a:t>
            </a:r>
            <a:r>
              <a:rPr sz="3000" dirty="0" err="1"/>
              <a:t>démence</a:t>
            </a:r>
            <a:r>
              <a:rPr sz="3000" dirty="0"/>
              <a:t> et </a:t>
            </a:r>
            <a:r>
              <a:rPr sz="3000" dirty="0" err="1"/>
              <a:t>déclin</a:t>
            </a:r>
            <a:r>
              <a:rPr sz="3000" dirty="0"/>
              <a:t> </a:t>
            </a:r>
            <a:r>
              <a:rPr sz="3000" dirty="0" err="1"/>
              <a:t>cognitif</a:t>
            </a:r>
            <a:r>
              <a:rPr sz="3000" dirty="0"/>
              <a:t> </a:t>
            </a:r>
            <a:r>
              <a:rPr sz="3000" dirty="0" err="1"/>
              <a:t>aigu</a:t>
            </a:r>
            <a:r>
              <a:rPr sz="3000" dirty="0"/>
              <a:t> (non </a:t>
            </a:r>
            <a:r>
              <a:rPr sz="3000" dirty="0" err="1"/>
              <a:t>abordé</a:t>
            </a:r>
            <a:r>
              <a:rPr sz="3000" dirty="0"/>
              <a:t>)</a:t>
            </a:r>
          </a:p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sz="3000" dirty="0"/>
              <a:t> </a:t>
            </a:r>
            <a:r>
              <a:rPr sz="3000" dirty="0" err="1"/>
              <a:t>Plusieurs</a:t>
            </a:r>
            <a:r>
              <a:rPr sz="3000" dirty="0"/>
              <a:t> </a:t>
            </a:r>
            <a:r>
              <a:rPr lang="fr-CA" sz="3000" dirty="0"/>
              <a:t>moteurs de recherche </a:t>
            </a:r>
            <a:r>
              <a:rPr sz="3000" dirty="0" err="1"/>
              <a:t>utilisé</a:t>
            </a:r>
            <a:r>
              <a:rPr lang="fr-CA" sz="3000" dirty="0"/>
              <a:t>s</a:t>
            </a:r>
            <a:endParaRPr sz="3000" dirty="0"/>
          </a:p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sz="3000" dirty="0"/>
              <a:t> Études sur </a:t>
            </a:r>
            <a:r>
              <a:rPr sz="3000" dirty="0" err="1"/>
              <a:t>humains</a:t>
            </a:r>
            <a:r>
              <a:rPr sz="3000" dirty="0"/>
              <a:t>, langue anglaise, IPP = </a:t>
            </a:r>
            <a:r>
              <a:rPr sz="3000" dirty="0" err="1"/>
              <a:t>facteur</a:t>
            </a:r>
            <a:r>
              <a:rPr sz="3000" dirty="0"/>
              <a:t> </a:t>
            </a:r>
            <a:r>
              <a:rPr sz="3000" dirty="0" err="1"/>
              <a:t>indépendant</a:t>
            </a:r>
            <a:endParaRPr sz="3000" dirty="0"/>
          </a:p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sz="3000" dirty="0"/>
              <a:t> 4 articles </a:t>
            </a:r>
            <a:r>
              <a:rPr sz="3000" dirty="0" err="1"/>
              <a:t>inclus</a:t>
            </a:r>
            <a:r>
              <a:rPr sz="3000" dirty="0"/>
              <a:t> </a:t>
            </a:r>
            <a:r>
              <a:rPr sz="3000" dirty="0" err="1"/>
              <a:t>dont</a:t>
            </a:r>
            <a:r>
              <a:rPr sz="3000" dirty="0"/>
              <a:t> </a:t>
            </a:r>
            <a:r>
              <a:rPr sz="3000" dirty="0" err="1"/>
              <a:t>Gomm</a:t>
            </a:r>
            <a:r>
              <a:rPr sz="3000" dirty="0"/>
              <a:t> et al. et </a:t>
            </a:r>
            <a:r>
              <a:rPr sz="3000" dirty="0" err="1"/>
              <a:t>Haenisch</a:t>
            </a:r>
            <a:r>
              <a:rPr sz="3000" dirty="0"/>
              <a:t> et al.</a:t>
            </a:r>
          </a:p>
          <a:p>
            <a:pPr marL="457200" indent="-457200" defTabSz="914400">
              <a:lnSpc>
                <a:spcPct val="81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sz="3000" dirty="0"/>
              <a:t> </a:t>
            </a:r>
            <a:r>
              <a:rPr sz="3000" dirty="0" err="1"/>
              <a:t>Analyse</a:t>
            </a:r>
            <a:r>
              <a:rPr sz="3000" dirty="0"/>
              <a:t> </a:t>
            </a:r>
            <a:r>
              <a:rPr sz="3000" dirty="0" err="1"/>
              <a:t>biais</a:t>
            </a:r>
            <a:r>
              <a:rPr sz="3000" dirty="0"/>
              <a:t> via </a:t>
            </a:r>
            <a:r>
              <a:rPr sz="3000" dirty="0" err="1"/>
              <a:t>plusieurs</a:t>
            </a:r>
            <a:r>
              <a:rPr sz="3000" dirty="0"/>
              <a:t> </a:t>
            </a:r>
            <a:r>
              <a:rPr sz="3000" dirty="0" err="1"/>
              <a:t>outils</a:t>
            </a:r>
            <a:r>
              <a:rPr sz="3000" dirty="0"/>
              <a:t> </a:t>
            </a:r>
            <a:r>
              <a:rPr sz="3000" dirty="0" err="1"/>
              <a:t>dont</a:t>
            </a:r>
            <a:r>
              <a:rPr sz="3000" dirty="0"/>
              <a:t> Cochrane Tool for Assessing Risk     </a:t>
            </a:r>
            <a:r>
              <a:rPr lang="fr-CA" sz="3000" dirty="0"/>
              <a:t> </a:t>
            </a:r>
            <a:r>
              <a:rPr sz="3000" dirty="0"/>
              <a:t>of Bias</a:t>
            </a:r>
          </a:p>
          <a:p>
            <a:pPr defTabSz="914400">
              <a:lnSpc>
                <a:spcPct val="81000"/>
              </a:lnSpc>
              <a:spcBef>
                <a:spcPts val="1200"/>
              </a:spcBef>
              <a:defRPr sz="3000"/>
            </a:pP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71156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0C2C20-0884-4879-BB82-59DF65A2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25E6663-7214-46F8-98AF-72E642B50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Méthodologie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Résultats et critique des études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Discussion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Conclusion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dirty="0"/>
              <a:t> Bibliographie</a:t>
            </a:r>
          </a:p>
        </p:txBody>
      </p:sp>
    </p:spTree>
    <p:extLst>
      <p:ext uri="{BB962C8B-B14F-4D97-AF65-F5344CB8AC3E}">
        <p14:creationId xmlns:p14="http://schemas.microsoft.com/office/powerpoint/2010/main" val="2019830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3947583" y="5566610"/>
            <a:ext cx="4296834" cy="102248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dirty="0"/>
              <a:t>REVUE SYSTÉMATIQUE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</a:pPr>
            <a:r>
              <a:rPr dirty="0"/>
              <a:t>Association </a:t>
            </a:r>
            <a:r>
              <a:rPr dirty="0" err="1"/>
              <a:t>incertaine</a:t>
            </a:r>
            <a:r>
              <a:rPr dirty="0"/>
              <a:t> entre IPP et </a:t>
            </a:r>
            <a:r>
              <a:rPr dirty="0" err="1"/>
              <a:t>démence</a:t>
            </a:r>
            <a:endParaRPr dirty="0"/>
          </a:p>
        </p:txBody>
      </p:sp>
      <p:sp>
        <p:nvSpPr>
          <p:cNvPr id="261" name="Shape 261"/>
          <p:cNvSpPr/>
          <p:nvPr/>
        </p:nvSpPr>
        <p:spPr>
          <a:xfrm>
            <a:off x="6242369" y="251852"/>
            <a:ext cx="2556880" cy="4079515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b="1" dirty="0" err="1"/>
              <a:t>Herghelegiu</a:t>
            </a:r>
            <a:r>
              <a:rPr b="1" dirty="0"/>
              <a:t> et al.</a:t>
            </a:r>
            <a:r>
              <a:rPr dirty="0"/>
              <a:t> 2016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/>
              <a:t>Étude </a:t>
            </a:r>
            <a:r>
              <a:rPr dirty="0" err="1"/>
              <a:t>transversale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/>
              <a:t>74 </a:t>
            </a:r>
            <a:r>
              <a:rPr dirty="0" err="1"/>
              <a:t>utilisateurs</a:t>
            </a:r>
            <a:r>
              <a:rPr dirty="0"/>
              <a:t> IPP </a:t>
            </a:r>
            <a:r>
              <a:rPr lang="fr-CA" dirty="0"/>
              <a:t>vs. </a:t>
            </a:r>
            <a:r>
              <a:rPr dirty="0"/>
              <a:t> 74 non</a:t>
            </a:r>
            <a:r>
              <a:rPr lang="fr-CA" dirty="0"/>
              <a:t>-</a:t>
            </a:r>
            <a:r>
              <a:rPr dirty="0" err="1"/>
              <a:t>utilisateurs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uFill>
                  <a:solidFill>
                    <a:srgbClr val="0432FF"/>
                  </a:solidFill>
                </a:uFill>
              </a:rPr>
              <a:t>OR = 3</a:t>
            </a:r>
            <a:r>
              <a:rPr lang="fr-CA" dirty="0">
                <a:uFill>
                  <a:solidFill>
                    <a:srgbClr val="0432FF"/>
                  </a:solidFill>
                </a:uFill>
              </a:rPr>
              <a:t>,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67 (IC95% 2</a:t>
            </a:r>
            <a:r>
              <a:rPr lang="fr-CA" dirty="0">
                <a:uFill>
                  <a:solidFill>
                    <a:srgbClr val="0432FF"/>
                  </a:solidFill>
                </a:uFill>
              </a:rPr>
              <a:t>,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23–19</a:t>
            </a:r>
            <a:r>
              <a:rPr lang="fr-CA" dirty="0">
                <a:uFill>
                  <a:solidFill>
                    <a:srgbClr val="0432FF"/>
                  </a:solidFill>
                </a:uFill>
              </a:rPr>
              <a:t>,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15)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 err="1">
                <a:uFill>
                  <a:solidFill>
                    <a:srgbClr val="0432FF"/>
                  </a:solidFill>
                </a:uFill>
              </a:rPr>
              <a:t>Risque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faible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biais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,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mais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taille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limitée</a:t>
            </a:r>
            <a:endParaRPr dirty="0">
              <a:uFill>
                <a:solidFill>
                  <a:srgbClr val="0432FF"/>
                </a:solidFill>
              </a:uFill>
            </a:endParaRPr>
          </a:p>
        </p:txBody>
      </p:sp>
      <p:sp>
        <p:nvSpPr>
          <p:cNvPr id="262" name="Shape 262"/>
          <p:cNvSpPr/>
          <p:nvPr/>
        </p:nvSpPr>
        <p:spPr>
          <a:xfrm flipV="1">
            <a:off x="6019243" y="4331366"/>
            <a:ext cx="1344083" cy="125662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3" name="Shape 263"/>
          <p:cNvSpPr/>
          <p:nvPr/>
        </p:nvSpPr>
        <p:spPr>
          <a:xfrm flipV="1">
            <a:off x="6096000" y="3428999"/>
            <a:ext cx="4780547" cy="2137609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4" name="Shape 264"/>
          <p:cNvSpPr/>
          <p:nvPr/>
        </p:nvSpPr>
        <p:spPr>
          <a:xfrm flipH="1" flipV="1">
            <a:off x="4542432" y="3375308"/>
            <a:ext cx="1483319" cy="2191302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5" name="Shape 265"/>
          <p:cNvSpPr/>
          <p:nvPr/>
        </p:nvSpPr>
        <p:spPr>
          <a:xfrm flipH="1" flipV="1">
            <a:off x="1637903" y="3395661"/>
            <a:ext cx="4381339" cy="2192327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481116" y="255894"/>
            <a:ext cx="2513939" cy="3099264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endParaRPr lang="fr-CA" b="1" dirty="0"/>
          </a:p>
          <a:p>
            <a:pPr algn="ctr"/>
            <a:endParaRPr lang="en-CA" b="1" dirty="0"/>
          </a:p>
          <a:p>
            <a:pPr algn="ctr"/>
            <a:r>
              <a:rPr b="1" dirty="0" err="1"/>
              <a:t>Gomm</a:t>
            </a:r>
            <a:r>
              <a:rPr b="1" dirty="0"/>
              <a:t> et al. </a:t>
            </a:r>
            <a:r>
              <a:rPr dirty="0"/>
              <a:t>2016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 err="1"/>
              <a:t>Haut</a:t>
            </a:r>
            <a:r>
              <a:rPr dirty="0"/>
              <a:t> </a:t>
            </a:r>
            <a:r>
              <a:rPr dirty="0" err="1"/>
              <a:t>risque</a:t>
            </a:r>
            <a:r>
              <a:rPr dirty="0"/>
              <a:t> de </a:t>
            </a:r>
            <a:r>
              <a:rPr dirty="0" err="1"/>
              <a:t>biais</a:t>
            </a: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</p:txBody>
      </p:sp>
      <p:sp>
        <p:nvSpPr>
          <p:cNvPr id="267" name="Shape 267"/>
          <p:cNvSpPr/>
          <p:nvPr/>
        </p:nvSpPr>
        <p:spPr>
          <a:xfrm>
            <a:off x="3361742" y="251853"/>
            <a:ext cx="2513939" cy="3099264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endParaRPr lang="fr-CA" b="1" dirty="0"/>
          </a:p>
          <a:p>
            <a:pPr algn="ctr"/>
            <a:endParaRPr lang="en-CA" b="1" dirty="0"/>
          </a:p>
          <a:p>
            <a:pPr algn="ctr"/>
            <a:endParaRPr lang="en-CA" b="1" dirty="0"/>
          </a:p>
          <a:p>
            <a:pPr algn="ctr"/>
            <a:r>
              <a:rPr b="1" dirty="0" err="1"/>
              <a:t>Haenisch</a:t>
            </a:r>
            <a:r>
              <a:rPr b="1" dirty="0"/>
              <a:t> et al. </a:t>
            </a:r>
            <a:r>
              <a:rPr dirty="0"/>
              <a:t>2015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 err="1"/>
              <a:t>Risque</a:t>
            </a:r>
            <a:r>
              <a:rPr dirty="0"/>
              <a:t> </a:t>
            </a:r>
            <a:r>
              <a:rPr dirty="0" err="1"/>
              <a:t>modéré</a:t>
            </a:r>
            <a:r>
              <a:rPr dirty="0"/>
              <a:t> de </a:t>
            </a:r>
            <a:r>
              <a:rPr dirty="0" err="1"/>
              <a:t>biais</a:t>
            </a: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/>
          </a:p>
        </p:txBody>
      </p:sp>
      <p:sp>
        <p:nvSpPr>
          <p:cNvPr id="268" name="Shape 268"/>
          <p:cNvSpPr/>
          <p:nvPr/>
        </p:nvSpPr>
        <p:spPr>
          <a:xfrm>
            <a:off x="9208876" y="251853"/>
            <a:ext cx="2513940" cy="3382862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endParaRPr lang="fr-CA" b="1" dirty="0"/>
          </a:p>
          <a:p>
            <a:pPr algn="ctr"/>
            <a:r>
              <a:rPr b="1" dirty="0"/>
              <a:t>Booker et al.</a:t>
            </a:r>
            <a:r>
              <a:rPr dirty="0"/>
              <a:t> 2016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/>
              <a:t>Cas</a:t>
            </a:r>
            <a:r>
              <a:rPr lang="fr-CA" dirty="0"/>
              <a:t>-t</a:t>
            </a:r>
            <a:r>
              <a:rPr dirty="0" err="1"/>
              <a:t>émoin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/>
              <a:t>11956 </a:t>
            </a:r>
            <a:r>
              <a:rPr dirty="0" err="1"/>
              <a:t>cas</a:t>
            </a:r>
            <a:endParaRPr dirty="0"/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>
                <a:uFill>
                  <a:solidFill>
                    <a:srgbClr val="0432FF"/>
                  </a:solidFill>
                </a:uFill>
              </a:rPr>
              <a:t>OR = 0,94, (IC95% 0,90-0,97)</a:t>
            </a:r>
          </a:p>
          <a:p>
            <a:pPr marL="285750" indent="-28575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dirty="0" err="1">
                <a:uFill>
                  <a:solidFill>
                    <a:srgbClr val="0432FF"/>
                  </a:solidFill>
                </a:uFill>
              </a:rPr>
              <a:t>Risque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modéré</a:t>
            </a:r>
            <a:r>
              <a:rPr dirty="0">
                <a:uFill>
                  <a:solidFill>
                    <a:srgbClr val="0432FF"/>
                  </a:solidFill>
                </a:uFill>
              </a:rPr>
              <a:t> de </a:t>
            </a:r>
            <a:r>
              <a:rPr dirty="0" err="1">
                <a:uFill>
                  <a:solidFill>
                    <a:srgbClr val="0432FF"/>
                  </a:solidFill>
                </a:uFill>
              </a:rPr>
              <a:t>biais</a:t>
            </a:r>
            <a:endParaRPr dirty="0">
              <a:uFill>
                <a:solidFill>
                  <a:srgbClr val="0432FF"/>
                </a:solidFill>
              </a:u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</a:pPr>
            <a:endParaRPr dirty="0">
              <a:uFill>
                <a:solidFill>
                  <a:srgbClr val="0432FF"/>
                </a:solidFill>
              </a:uFill>
            </a:endParaRPr>
          </a:p>
        </p:txBody>
      </p:sp>
      <p:pic>
        <p:nvPicPr>
          <p:cNvPr id="269" name="image6.jpeg" descr="Image associÃ©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3374" y="2586489"/>
            <a:ext cx="798997" cy="53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6.jpeg" descr="Image associÃ©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4644" y="2584400"/>
            <a:ext cx="798997" cy="532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5875">
            <a:solidFill>
              <a:srgbClr val="487828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73" name="r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1990" y="3634715"/>
            <a:ext cx="900067" cy="6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6.jpeg" descr="Image associÃ©e">
            <a:extLst>
              <a:ext uri="{FF2B5EF4-FFF2-40B4-BE49-F238E27FC236}">
                <a16:creationId xmlns:a16="http://schemas.microsoft.com/office/drawing/2014/main" xmlns="" id="{3402377A-0905-40CB-BE42-140CEAF10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5222" y="2896336"/>
            <a:ext cx="798997" cy="5326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139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75">
            <a:extLst>
              <a:ext uri="{FF2B5EF4-FFF2-40B4-BE49-F238E27FC236}">
                <a16:creationId xmlns:a16="http://schemas.microsoft.com/office/drawing/2014/main" xmlns="" id="{38DFDC98-426D-4D71-A7F0-24ACFDE545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208578"/>
              </p:ext>
            </p:extLst>
          </p:nvPr>
        </p:nvGraphicFramePr>
        <p:xfrm>
          <a:off x="176463" y="287475"/>
          <a:ext cx="11887198" cy="6209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90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9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9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4455">
                <a:tc>
                  <a:txBody>
                    <a:bodyPr/>
                    <a:lstStyle/>
                    <a:p>
                      <a:pPr defTabSz="914400">
                        <a:defRPr sz="1800">
                          <a:sym typeface="Tw Cen MT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err="1">
                          <a:solidFill>
                            <a:schemeClr val="bg1"/>
                          </a:solidFill>
                          <a:sym typeface="Tw Cen MT"/>
                        </a:rPr>
                        <a:t>Taipale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sym typeface="Tw Cen MT"/>
                        </a:rPr>
                        <a:t> et al. (2017)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 err="1">
                          <a:solidFill>
                            <a:schemeClr val="bg1"/>
                          </a:solidFill>
                          <a:sym typeface="Tw Cen MT"/>
                        </a:rPr>
                        <a:t>Lochhead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sym typeface="Tw Cen MT"/>
                        </a:rPr>
                        <a:t> et al. (2017)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sym typeface="Tw Cen MT"/>
                        </a:rPr>
                        <a:t>Revue </a:t>
                      </a:r>
                      <a:r>
                        <a:rPr sz="2400" b="1" dirty="0" err="1">
                          <a:solidFill>
                            <a:schemeClr val="bg1"/>
                          </a:solidFill>
                          <a:sym typeface="Tw Cen MT"/>
                        </a:rPr>
                        <a:t>systématique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sym typeface="Tw Cen MT"/>
                        </a:rPr>
                        <a:t> (2017)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5631">
                <a:tc>
                  <a:txBody>
                    <a:bodyPr/>
                    <a:lstStyle/>
                    <a:p>
                      <a:pPr defTabSz="914400">
                        <a:defRPr sz="1800" b="1">
                          <a:sym typeface="Tw Cen MT"/>
                        </a:defRPr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 err="1">
                          <a:sym typeface="Tw Cen MT"/>
                        </a:rPr>
                        <a:t>Méthode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diagnostique</a:t>
                      </a:r>
                      <a:r>
                        <a:rPr sz="2200" dirty="0">
                          <a:sym typeface="Tw Cen MT"/>
                        </a:rPr>
                        <a:t> de </a:t>
                      </a:r>
                      <a:r>
                        <a:rPr sz="2200" dirty="0" err="1">
                          <a:sym typeface="Tw Cen MT"/>
                        </a:rPr>
                        <a:t>démence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étoffée</a:t>
                      </a:r>
                      <a:r>
                        <a:rPr sz="2200" dirty="0">
                          <a:sym typeface="Tw Cen MT"/>
                        </a:rPr>
                        <a:t>
</a:t>
                      </a:r>
                      <a:r>
                        <a:rPr sz="2200" dirty="0" err="1">
                          <a:sym typeface="Tw Cen MT"/>
                        </a:rPr>
                        <a:t>Période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fenêtre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>
                          <a:sym typeface="Tw Cen MT"/>
                        </a:rPr>
                        <a:t>Impact IPP sur </a:t>
                      </a:r>
                      <a:r>
                        <a:rPr sz="2200" dirty="0" err="1">
                          <a:sym typeface="Tw Cen MT"/>
                        </a:rPr>
                        <a:t>fonctions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cognitives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individuelles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 err="1">
                          <a:sym typeface="Tw Cen MT"/>
                        </a:rPr>
                        <a:t>Méthode</a:t>
                      </a:r>
                      <a:r>
                        <a:rPr lang="fr-CA" sz="2200" dirty="0">
                          <a:sym typeface="Tw Cen MT"/>
                        </a:rPr>
                        <a:t> de</a:t>
                      </a:r>
                      <a:r>
                        <a:rPr sz="2200" dirty="0">
                          <a:sym typeface="Tw Cen MT"/>
                        </a:rPr>
                        <a:t> recherche </a:t>
                      </a:r>
                      <a:r>
                        <a:rPr sz="2200" dirty="0" err="1">
                          <a:sym typeface="Tw Cen MT"/>
                        </a:rPr>
                        <a:t>rigoureuse</a:t>
                      </a:r>
                      <a:r>
                        <a:rPr sz="2200" dirty="0">
                          <a:sym typeface="Tw Cen MT"/>
                        </a:rPr>
                        <a:t>
</a:t>
                      </a:r>
                      <a:r>
                        <a:rPr sz="2200" dirty="0" err="1">
                          <a:sym typeface="Tw Cen MT"/>
                        </a:rPr>
                        <a:t>Évaluation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risque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biais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selon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outils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standardisés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9491">
                <a:tc>
                  <a:txBody>
                    <a:bodyPr/>
                    <a:lstStyle/>
                    <a:p>
                      <a:pPr defTabSz="914400">
                        <a:defRPr sz="1800" b="1">
                          <a:sym typeface="Tw Cen MT"/>
                        </a:defRPr>
                      </a:pPr>
                      <a:endParaRPr dirty="0"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 err="1">
                          <a:sym typeface="Tw Cen MT"/>
                        </a:rPr>
                        <a:t>Démence</a:t>
                      </a:r>
                      <a:r>
                        <a:rPr sz="2200" dirty="0">
                          <a:sym typeface="Tw Cen MT"/>
                        </a:rPr>
                        <a:t> Alzheimer </a:t>
                      </a:r>
                      <a:r>
                        <a:rPr sz="2200" dirty="0" err="1">
                          <a:sym typeface="Tw Cen MT"/>
                        </a:rPr>
                        <a:t>seulement</a:t>
                      </a:r>
                      <a:r>
                        <a:rPr sz="2200" dirty="0">
                          <a:sym typeface="Tw Cen MT"/>
                        </a:rPr>
                        <a:t>
</a:t>
                      </a:r>
                      <a:r>
                        <a:rPr sz="2200" dirty="0" err="1">
                          <a:sym typeface="Tw Cen MT"/>
                        </a:rPr>
                        <a:t>Peu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d’inclusion</a:t>
                      </a:r>
                      <a:r>
                        <a:rPr sz="2200" dirty="0">
                          <a:sym typeface="Tw Cen MT"/>
                        </a:rPr>
                        <a:t> de </a:t>
                      </a:r>
                      <a:r>
                        <a:rPr sz="2200" dirty="0" err="1">
                          <a:sym typeface="Tw Cen MT"/>
                        </a:rPr>
                        <a:t>facteurs</a:t>
                      </a:r>
                      <a:r>
                        <a:rPr sz="2200" dirty="0">
                          <a:sym typeface="Tw Cen MT"/>
                        </a:rPr>
                        <a:t> de confusion
Pas </a:t>
                      </a:r>
                      <a:r>
                        <a:rPr sz="2200" dirty="0" err="1">
                          <a:sym typeface="Tw Cen MT"/>
                        </a:rPr>
                        <a:t>d’info</a:t>
                      </a:r>
                      <a:r>
                        <a:rPr sz="2200" dirty="0">
                          <a:sym typeface="Tw Cen MT"/>
                        </a:rPr>
                        <a:t> sur </a:t>
                      </a:r>
                      <a:r>
                        <a:rPr sz="2200" dirty="0" err="1">
                          <a:sym typeface="Tw Cen MT"/>
                        </a:rPr>
                        <a:t>sévérité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démence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 err="1">
                          <a:sym typeface="Tw Cen MT"/>
                        </a:rPr>
                        <a:t>Participantes</a:t>
                      </a:r>
                      <a:r>
                        <a:rPr sz="2200" dirty="0">
                          <a:sym typeface="Tw Cen MT"/>
                        </a:rPr>
                        <a:t> = femmes </a:t>
                      </a:r>
                      <a:r>
                        <a:rPr sz="2200" dirty="0" err="1">
                          <a:sym typeface="Tw Cen MT"/>
                        </a:rPr>
                        <a:t>seulement</a:t>
                      </a:r>
                      <a:r>
                        <a:rPr sz="2200" dirty="0">
                          <a:sym typeface="Tw Cen MT"/>
                        </a:rPr>
                        <a:t>, diminution </a:t>
                      </a:r>
                      <a:r>
                        <a:rPr sz="2200" dirty="0" err="1">
                          <a:sym typeface="Tw Cen MT"/>
                        </a:rPr>
                        <a:t>validité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externe</a:t>
                      </a:r>
                      <a:r>
                        <a:rPr sz="2200" dirty="0">
                          <a:sym typeface="Tw Cen MT"/>
                        </a:rPr>
                        <a:t>
</a:t>
                      </a:r>
                      <a:r>
                        <a:rPr sz="2200" dirty="0" err="1">
                          <a:sym typeface="Tw Cen MT"/>
                        </a:rPr>
                        <a:t>Évaluation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ponctuelle</a:t>
                      </a:r>
                      <a:r>
                        <a:rPr lang="fr-CA" sz="2200" dirty="0">
                          <a:sym typeface="Tw Cen MT"/>
                        </a:rPr>
                        <a:t> des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fonctions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cognitives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marL="342900" indent="-342900" defTabSz="91440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  <a:defRPr sz="1800"/>
                      </a:pPr>
                      <a:r>
                        <a:rPr sz="2200" dirty="0" err="1">
                          <a:sym typeface="Tw Cen MT"/>
                        </a:rPr>
                        <a:t>Méta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analyse</a:t>
                      </a:r>
                      <a:r>
                        <a:rPr sz="2200" dirty="0">
                          <a:sym typeface="Tw Cen MT"/>
                        </a:rPr>
                        <a:t> non </a:t>
                      </a:r>
                      <a:r>
                        <a:rPr sz="2200" dirty="0" err="1">
                          <a:sym typeface="Tw Cen MT"/>
                        </a:rPr>
                        <a:t>réalisée</a:t>
                      </a:r>
                      <a:r>
                        <a:rPr sz="2200" dirty="0">
                          <a:sym typeface="Tw Cen MT"/>
                        </a:rPr>
                        <a:t>
¾ études = allemandes</a:t>
                      </a:r>
                      <a:r>
                        <a:rPr lang="fr-CA" sz="2200" dirty="0">
                          <a:sym typeface="Tw Cen MT"/>
                        </a:rPr>
                        <a:t>, risque de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chevauchement</a:t>
                      </a:r>
                      <a:r>
                        <a:rPr sz="2200" dirty="0">
                          <a:sym typeface="Tw Cen MT"/>
                        </a:rPr>
                        <a:t> </a:t>
                      </a:r>
                      <a:r>
                        <a:rPr sz="2200" dirty="0" err="1">
                          <a:sym typeface="Tw Cen MT"/>
                        </a:rPr>
                        <a:t>données</a:t>
                      </a:r>
                      <a:endParaRPr sz="2200" dirty="0">
                        <a:sym typeface="Tw Cen MT"/>
                      </a:endParaRP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Capture d’écran 2018-05-26 à 23.17.27.png">
            <a:extLst>
              <a:ext uri="{FF2B5EF4-FFF2-40B4-BE49-F238E27FC236}">
                <a16:creationId xmlns:a16="http://schemas.microsoft.com/office/drawing/2014/main" xmlns="" id="{B6DCFF75-DDAC-4B58-AC43-D765BBEA8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r="4833"/>
          <a:stretch>
            <a:fillRect/>
          </a:stretch>
        </p:blipFill>
        <p:spPr>
          <a:xfrm>
            <a:off x="395167" y="1860352"/>
            <a:ext cx="1072491" cy="1004465"/>
          </a:xfrm>
          <a:prstGeom prst="rect">
            <a:avLst/>
          </a:prstGeom>
          <a:ln w="15875">
            <a:solidFill>
              <a:srgbClr val="487828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4" name="Capture d’écran 2018-05-26 à 23.17.38.png">
            <a:extLst>
              <a:ext uri="{FF2B5EF4-FFF2-40B4-BE49-F238E27FC236}">
                <a16:creationId xmlns:a16="http://schemas.microsoft.com/office/drawing/2014/main" xmlns="" id="{3226B202-9824-49E1-BA99-B1158EA79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167" y="4437694"/>
            <a:ext cx="1069802" cy="964442"/>
          </a:xfrm>
          <a:prstGeom prst="rect">
            <a:avLst/>
          </a:prstGeom>
          <a:ln w="15875">
            <a:solidFill>
              <a:srgbClr val="487828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5" name="Capture d’écran 2018-05-26 à 21.21.03.png">
            <a:extLst>
              <a:ext uri="{FF2B5EF4-FFF2-40B4-BE49-F238E27FC236}">
                <a16:creationId xmlns:a16="http://schemas.microsoft.com/office/drawing/2014/main" xmlns="" id="{8E77D6DE-B526-42BF-BD3D-AB906D640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t="7623" r="21273"/>
          <a:stretch>
            <a:fillRect/>
          </a:stretch>
        </p:blipFill>
        <p:spPr>
          <a:xfrm>
            <a:off x="3958785" y="119909"/>
            <a:ext cx="687234" cy="482077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6" name="1280px-Flag_of_the_United_States.png">
            <a:extLst>
              <a:ext uri="{FF2B5EF4-FFF2-40B4-BE49-F238E27FC236}">
                <a16:creationId xmlns:a16="http://schemas.microsoft.com/office/drawing/2014/main" xmlns="" id="{710B4795-0401-4DFF-97ED-05485DD610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166"/>
          <a:stretch>
            <a:fillRect/>
          </a:stretch>
        </p:blipFill>
        <p:spPr>
          <a:xfrm>
            <a:off x="7471274" y="131241"/>
            <a:ext cx="883565" cy="470745"/>
          </a:xfrm>
          <a:prstGeom prst="rect">
            <a:avLst/>
          </a:prstGeom>
          <a:ln w="15875">
            <a:solidFill>
              <a:schemeClr val="accent1"/>
            </a:solidFill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941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8011D28-74EA-4F36-AB65-C17374FD8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9283" y="393036"/>
            <a:ext cx="3562350" cy="479425"/>
          </a:xfrm>
        </p:spPr>
        <p:txBody>
          <a:bodyPr>
            <a:normAutofit fontScale="90000"/>
          </a:bodyPr>
          <a:lstStyle/>
          <a:p>
            <a:r>
              <a:rPr lang="fr-CA" sz="3200" dirty="0"/>
              <a:t>Facteurs de confusion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549B66C5-9566-484D-BBCB-AED726EA8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616383"/>
              </p:ext>
            </p:extLst>
          </p:nvPr>
        </p:nvGraphicFramePr>
        <p:xfrm>
          <a:off x="322998" y="872461"/>
          <a:ext cx="11546003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53">
                  <a:extLst>
                    <a:ext uri="{9D8B030D-6E8A-4147-A177-3AD203B41FA5}">
                      <a16:colId xmlns:a16="http://schemas.microsoft.com/office/drawing/2014/main" xmlns="" val="4232560077"/>
                    </a:ext>
                  </a:extLst>
                </a:gridCol>
                <a:gridCol w="1795806">
                  <a:extLst>
                    <a:ext uri="{9D8B030D-6E8A-4147-A177-3AD203B41FA5}">
                      <a16:colId xmlns:a16="http://schemas.microsoft.com/office/drawing/2014/main" xmlns="" val="2635200055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3508487957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1608484003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4188852162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428369448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2014130842"/>
                    </a:ext>
                  </a:extLst>
                </a:gridCol>
                <a:gridCol w="1364724">
                  <a:extLst>
                    <a:ext uri="{9D8B030D-6E8A-4147-A177-3AD203B41FA5}">
                      <a16:colId xmlns:a16="http://schemas.microsoft.com/office/drawing/2014/main" xmlns="" val="984872825"/>
                    </a:ext>
                  </a:extLst>
                </a:gridCol>
              </a:tblGrid>
              <a:tr h="349310">
                <a:tc gridSpan="2">
                  <a:txBody>
                    <a:bodyPr/>
                    <a:lstStyle/>
                    <a:p>
                      <a:pPr algn="ctr"/>
                      <a:endParaRPr lang="fr-C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/>
                        <a:t>Haenisch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/>
                        <a:t>Gomm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Shu Yu 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Goldstein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/>
                        <a:t>Taipale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/>
                        <a:t>Lochhead</a:t>
                      </a:r>
                      <a:endParaRPr lang="fr-C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89507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Âge et sexe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48630223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Ethnie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2479592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Niveau d’éducation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72922998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Habitudes de vie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4507319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Dépression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621695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Diabète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77140501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Hypertension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1032244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dirty="0"/>
                        <a:t>Dyslipidémie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24192926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b="0" dirty="0"/>
                        <a:t>MCAS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1558769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b="0" dirty="0"/>
                        <a:t>AVC/ICT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49149028"/>
                  </a:ext>
                </a:extLst>
              </a:tr>
              <a:tr h="326186">
                <a:tc rowSpan="3">
                  <a:txBody>
                    <a:bodyPr/>
                    <a:lstStyle/>
                    <a:p>
                      <a:r>
                        <a:rPr lang="fr-CA" sz="1800" b="0" dirty="0"/>
                        <a:t>Polypharmacie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dirty="0"/>
                        <a:t>En général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89905"/>
                  </a:ext>
                </a:extLst>
              </a:tr>
              <a:tr h="326186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b="0" dirty="0"/>
                        <a:t>Spécifique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107721430"/>
                  </a:ext>
                </a:extLst>
              </a:tr>
              <a:tr h="326186">
                <a:tc vMerge="1">
                  <a:txBody>
                    <a:bodyPr/>
                    <a:lstStyle/>
                    <a:p>
                      <a:endParaRPr lang="fr-CA" b="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CA" sz="1800" b="0" dirty="0"/>
                        <a:t>Anti-H2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50180528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b="0" dirty="0"/>
                        <a:t>Allèle ApoE4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5899689"/>
                  </a:ext>
                </a:extLst>
              </a:tr>
              <a:tr h="326186">
                <a:tc gridSpan="2">
                  <a:txBody>
                    <a:bodyPr/>
                    <a:lstStyle/>
                    <a:p>
                      <a:r>
                        <a:rPr lang="fr-CA" sz="1800" b="0" dirty="0"/>
                        <a:t>Score de comorbidités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8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98021758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553E6696-372B-4BF0-8BEF-83DD9DF4FDF5}"/>
              </a:ext>
            </a:extLst>
          </p:cNvPr>
          <p:cNvSpPr/>
          <p:nvPr/>
        </p:nvSpPr>
        <p:spPr>
          <a:xfrm>
            <a:off x="10809027" y="2333767"/>
            <a:ext cx="723331" cy="43672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B8DF01C7-1B24-41C4-9855-972EE9B1946B}"/>
              </a:ext>
            </a:extLst>
          </p:cNvPr>
          <p:cNvSpPr/>
          <p:nvPr/>
        </p:nvSpPr>
        <p:spPr>
          <a:xfrm>
            <a:off x="3983393" y="5985539"/>
            <a:ext cx="723331" cy="43672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08A4A3B5-A2AB-4713-A3AF-5D2F357AB1EB}"/>
              </a:ext>
            </a:extLst>
          </p:cNvPr>
          <p:cNvSpPr/>
          <p:nvPr/>
        </p:nvSpPr>
        <p:spPr>
          <a:xfrm>
            <a:off x="6716974" y="5256662"/>
            <a:ext cx="723331" cy="43672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65B8319E-F6B0-4A93-A370-00F82F5A3B08}"/>
              </a:ext>
            </a:extLst>
          </p:cNvPr>
          <p:cNvSpPr/>
          <p:nvPr/>
        </p:nvSpPr>
        <p:spPr>
          <a:xfrm>
            <a:off x="10809027" y="5256661"/>
            <a:ext cx="723331" cy="436729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76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44F803-74C9-48E6-930B-5BF4E77A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Tableaux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DDBDB46-4FE1-44A7-B166-F1D257FE99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05" t="30400" r="3132" b="45825"/>
          <a:stretch/>
        </p:blipFill>
        <p:spPr>
          <a:xfrm>
            <a:off x="7305574" y="948512"/>
            <a:ext cx="4081111" cy="675797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56329763-35EC-4C5B-A100-21DA2A9685B7}"/>
              </a:ext>
            </a:extLst>
          </p:cNvPr>
          <p:cNvGrpSpPr/>
          <p:nvPr/>
        </p:nvGrpSpPr>
        <p:grpSpPr>
          <a:xfrm>
            <a:off x="2546397" y="1850409"/>
            <a:ext cx="9486276" cy="4764505"/>
            <a:chOff x="1352862" y="1860034"/>
            <a:chExt cx="9486276" cy="4764505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xmlns="" id="{9C708B20-F449-4489-B9E5-6BE1A3A9012E}"/>
                </a:ext>
              </a:extLst>
            </p:cNvPr>
            <p:cNvGrpSpPr/>
            <p:nvPr/>
          </p:nvGrpSpPr>
          <p:grpSpPr>
            <a:xfrm>
              <a:off x="1352862" y="1860034"/>
              <a:ext cx="9486276" cy="4764505"/>
              <a:chOff x="1352862" y="1840783"/>
              <a:chExt cx="9486276" cy="4764505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xmlns="" id="{31DA804F-2F36-41D4-8702-22AB71227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0276" t="25965" r="18684" b="19532"/>
              <a:stretch/>
            </p:blipFill>
            <p:spPr>
              <a:xfrm>
                <a:off x="1352862" y="1840783"/>
                <a:ext cx="9486276" cy="4764505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BA3E57D-A43A-4383-BC42-E360B7BFF4DB}"/>
                  </a:ext>
                </a:extLst>
              </p:cNvPr>
              <p:cNvSpPr/>
              <p:nvPr/>
            </p:nvSpPr>
            <p:spPr>
              <a:xfrm>
                <a:off x="7151571" y="2193069"/>
                <a:ext cx="3592629" cy="40753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0C9DC9A-B285-49E1-86F9-9EA31CB01821}"/>
                </a:ext>
              </a:extLst>
            </p:cNvPr>
            <p:cNvSpPr/>
            <p:nvPr/>
          </p:nvSpPr>
          <p:spPr>
            <a:xfrm>
              <a:off x="1529234" y="3327386"/>
              <a:ext cx="335544" cy="238841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AD0C645-5B38-47C7-AF21-A9B812BCF6AF}"/>
                </a:ext>
              </a:extLst>
            </p:cNvPr>
            <p:cNvSpPr/>
            <p:nvPr/>
          </p:nvSpPr>
          <p:spPr>
            <a:xfrm>
              <a:off x="1517586" y="4444672"/>
              <a:ext cx="513345" cy="255428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6C52DAA-FA14-4527-9C00-A2285FBB1404}"/>
                </a:ext>
              </a:extLst>
            </p:cNvPr>
            <p:cNvSpPr/>
            <p:nvPr/>
          </p:nvSpPr>
          <p:spPr>
            <a:xfrm>
              <a:off x="1517585" y="4696297"/>
              <a:ext cx="782853" cy="255428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A803DFF-AD2B-4824-B69E-5F9FB3FEC0B3}"/>
                </a:ext>
              </a:extLst>
            </p:cNvPr>
            <p:cNvSpPr/>
            <p:nvPr/>
          </p:nvSpPr>
          <p:spPr>
            <a:xfrm>
              <a:off x="1517585" y="4945450"/>
              <a:ext cx="782853" cy="222749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8F2BA4A-84CE-43FC-B40A-4A123108D359}"/>
                </a:ext>
              </a:extLst>
            </p:cNvPr>
            <p:cNvSpPr/>
            <p:nvPr/>
          </p:nvSpPr>
          <p:spPr>
            <a:xfrm>
              <a:off x="1517584" y="5403924"/>
              <a:ext cx="1437372" cy="222749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1DE12A5-C1F8-4366-BA51-D00AFBEA1DA5}"/>
                </a:ext>
              </a:extLst>
            </p:cNvPr>
            <p:cNvSpPr/>
            <p:nvPr/>
          </p:nvSpPr>
          <p:spPr>
            <a:xfrm>
              <a:off x="1517584" y="5628304"/>
              <a:ext cx="1042736" cy="222749"/>
            </a:xfrm>
            <a:prstGeom prst="rect">
              <a:avLst/>
            </a:prstGeom>
            <a:noFill/>
            <a:ln w="190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59982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4507C5-D3B4-4BAA-B614-D084A19657B9}"/>
              </a:ext>
            </a:extLst>
          </p:cNvPr>
          <p:cNvSpPr txBox="1">
            <a:spLocks/>
          </p:cNvSpPr>
          <p:nvPr/>
        </p:nvSpPr>
        <p:spPr>
          <a:xfrm>
            <a:off x="4339988" y="2878307"/>
            <a:ext cx="6673755" cy="1707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166637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8" descr="RÃ©sultats de recherche d'images pour Â«Â canadaÂ Â»">
            <a:extLst>
              <a:ext uri="{FF2B5EF4-FFF2-40B4-BE49-F238E27FC236}">
                <a16:creationId xmlns:a16="http://schemas.microsoft.com/office/drawing/2014/main" xmlns="" id="{DF03D659-F7F1-48C9-A3AB-14FE344CD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134" y="2494548"/>
            <a:ext cx="3797206" cy="24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E9672FC2-C3C5-46D2-8962-4214315D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r-CA" dirty="0"/>
              <a:t>Si les études allemandes disent vrai… </a:t>
            </a:r>
          </a:p>
        </p:txBody>
      </p:sp>
      <p:sp>
        <p:nvSpPr>
          <p:cNvPr id="59" name="Espace réservé du contenu 2">
            <a:extLst>
              <a:ext uri="{FF2B5EF4-FFF2-40B4-BE49-F238E27FC236}">
                <a16:creationId xmlns:a16="http://schemas.microsoft.com/office/drawing/2014/main" xmlns="" id="{4054ACAC-F4F5-4BB7-8536-8437E3D0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20" y="2285999"/>
            <a:ext cx="11315320" cy="4393933"/>
          </a:xfrm>
        </p:spPr>
        <p:txBody>
          <a:bodyPr>
            <a:normAutofit fontScale="77500" lnSpcReduction="20000"/>
          </a:bodyPr>
          <a:lstStyle/>
          <a:p>
            <a:r>
              <a:rPr lang="fr-CA" sz="3100" b="1" dirty="0"/>
              <a:t>Taux d’incidence de démence chez les canadiens &gt; 65 ans</a:t>
            </a:r>
            <a:r>
              <a:rPr lang="fr-CA" sz="3100" dirty="0"/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CA" sz="3100" dirty="0"/>
              <a:t>14,3/ 1000 p-a                           </a:t>
            </a:r>
            <a:endParaRPr lang="fr-CA" sz="2100" dirty="0"/>
          </a:p>
          <a:p>
            <a:pPr>
              <a:spcBef>
                <a:spcPts val="0"/>
              </a:spcBef>
            </a:pPr>
            <a:r>
              <a:rPr lang="fr-CA" sz="3100" b="1" dirty="0"/>
              <a:t>Nb de canadiens &gt; 65 ans utilisant des IPP</a:t>
            </a:r>
            <a:r>
              <a:rPr lang="fr-CA" sz="3100" dirty="0"/>
              <a:t>: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CA" sz="3100" dirty="0"/>
              <a:t>5% (n = 310 000)                       </a:t>
            </a:r>
            <a:endParaRPr lang="fr-CA" sz="2100" dirty="0"/>
          </a:p>
          <a:p>
            <a:pPr>
              <a:spcBef>
                <a:spcPts val="0"/>
              </a:spcBef>
            </a:pPr>
            <a:r>
              <a:rPr lang="fr-CA" sz="3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↑ </a:t>
            </a:r>
            <a:r>
              <a:rPr lang="fr-CA" sz="3100" b="1" dirty="0"/>
              <a:t>du risque de démence avec les IPP selon études allemandes</a:t>
            </a:r>
            <a:r>
              <a:rPr lang="fr-CA" sz="3100" dirty="0"/>
              <a:t>: </a:t>
            </a:r>
          </a:p>
          <a:p>
            <a:pPr>
              <a:spcBef>
                <a:spcPts val="0"/>
              </a:spcBef>
            </a:pPr>
            <a:r>
              <a:rPr lang="fr-CA" sz="3100" dirty="0"/>
              <a:t>1,4 fois (HR)</a:t>
            </a:r>
          </a:p>
          <a:p>
            <a:pPr lvl="1"/>
            <a:endParaRPr lang="fr-CA" dirty="0"/>
          </a:p>
          <a:p>
            <a:endParaRPr lang="fr-CA" dirty="0"/>
          </a:p>
          <a:p>
            <a:endParaRPr lang="fr-CA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sz="2800" dirty="0"/>
              <a:t> </a:t>
            </a:r>
            <a:r>
              <a:rPr lang="fr-CA" sz="3100" dirty="0"/>
              <a:t>Différence de taux d’incidence: </a:t>
            </a:r>
            <a:r>
              <a:rPr lang="fr-CA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 nouveaux cas incidents</a:t>
            </a:r>
            <a:r>
              <a:rPr lang="fr-C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100" dirty="0"/>
              <a:t>de démence par année chez les &gt; 65 ans dus aux IPP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100" dirty="0"/>
              <a:t> Fraction attribuable: </a:t>
            </a:r>
            <a:r>
              <a:rPr lang="fr-CA" sz="3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8%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xmlns="" id="{C4C6AFED-1ED9-47AF-A49D-3FB4C6DB9E6B}"/>
              </a:ext>
            </a:extLst>
          </p:cNvPr>
          <p:cNvCxnSpPr>
            <a:cxnSpLocks/>
          </p:cNvCxnSpPr>
          <p:nvPr/>
        </p:nvCxnSpPr>
        <p:spPr>
          <a:xfrm>
            <a:off x="4448435" y="4465157"/>
            <a:ext cx="0" cy="6898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49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927041-7D83-4585-8E6A-8025FB52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CA" dirty="0"/>
              <a:t>Relation de causalité?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4CFBE44-9FB4-447B-9CC7-66C1BCC3F89B}"/>
              </a:ext>
            </a:extLst>
          </p:cNvPr>
          <p:cNvGrpSpPr/>
          <p:nvPr/>
        </p:nvGrpSpPr>
        <p:grpSpPr>
          <a:xfrm>
            <a:off x="474263" y="1839198"/>
            <a:ext cx="11243474" cy="3797300"/>
            <a:chOff x="1143000" y="1727200"/>
            <a:chExt cx="5308600" cy="37973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D07EB993-1B09-4A72-8A53-5F37859CE1CF}"/>
                </a:ext>
              </a:extLst>
            </p:cNvPr>
            <p:cNvSpPr/>
            <p:nvPr/>
          </p:nvSpPr>
          <p:spPr>
            <a:xfrm>
              <a:off x="1143000" y="2844800"/>
              <a:ext cx="1896045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/>
                <a:t>Plus de comorbidités</a:t>
              </a: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57CB776D-7653-454B-9EFC-14C3CA1E77DF}"/>
                </a:ext>
              </a:extLst>
            </p:cNvPr>
            <p:cNvSpPr/>
            <p:nvPr/>
          </p:nvSpPr>
          <p:spPr>
            <a:xfrm>
              <a:off x="4849990" y="1727200"/>
              <a:ext cx="1601610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↑ </a:t>
              </a:r>
              <a:r>
                <a:rPr lang="fr-CA" sz="3200" b="1" dirty="0"/>
                <a:t>IPP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C48FA735-D455-40A5-A24D-54992BD20D28}"/>
                </a:ext>
              </a:extLst>
            </p:cNvPr>
            <p:cNvSpPr/>
            <p:nvPr/>
          </p:nvSpPr>
          <p:spPr>
            <a:xfrm>
              <a:off x="4849990" y="4000500"/>
              <a:ext cx="1601610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↑ </a:t>
              </a:r>
              <a:r>
                <a:rPr lang="fr-CA" sz="3200" b="1" dirty="0">
                  <a:cs typeface="Lucida Sans Unicode" panose="020B0602030504020204" pitchFamily="34" charset="0"/>
                </a:rPr>
                <a:t>démence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xmlns="" id="{4D133053-8206-47EB-8BCA-3AF87132AE1E}"/>
                </a:ext>
              </a:extLst>
            </p:cNvPr>
            <p:cNvCxnSpPr>
              <a:cxnSpLocks/>
              <a:stCxn id="5" idx="3"/>
              <a:endCxn id="7" idx="1"/>
            </p:cNvCxnSpPr>
            <p:nvPr/>
          </p:nvCxnSpPr>
          <p:spPr>
            <a:xfrm>
              <a:off x="3039045" y="3606800"/>
              <a:ext cx="1810945" cy="1155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xmlns="" id="{5C8694CE-1D90-4C2B-8374-A2A828FC1ABF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3039045" y="2489200"/>
              <a:ext cx="1810945" cy="1117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AFB1768B-1168-43B8-89F1-C0FA775064D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0021653" y="3363198"/>
            <a:ext cx="0" cy="749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roix 12">
            <a:extLst>
              <a:ext uri="{FF2B5EF4-FFF2-40B4-BE49-F238E27FC236}">
                <a16:creationId xmlns:a16="http://schemas.microsoft.com/office/drawing/2014/main" xmlns="" id="{D470FF7B-5B47-4D9B-91A6-22BDA1D43B5E}"/>
              </a:ext>
            </a:extLst>
          </p:cNvPr>
          <p:cNvSpPr/>
          <p:nvPr/>
        </p:nvSpPr>
        <p:spPr>
          <a:xfrm rot="2846509">
            <a:off x="9769540" y="3424012"/>
            <a:ext cx="595470" cy="583094"/>
          </a:xfrm>
          <a:prstGeom prst="plus">
            <a:avLst>
              <a:gd name="adj" fmla="val 434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D3581C46-D415-4157-8062-3E2440FB5AE7}"/>
              </a:ext>
            </a:extLst>
          </p:cNvPr>
          <p:cNvSpPr/>
          <p:nvPr/>
        </p:nvSpPr>
        <p:spPr>
          <a:xfrm>
            <a:off x="5037559" y="3865981"/>
            <a:ext cx="2646947" cy="1229633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b="1" dirty="0"/>
              <a:t>Suivi médical plus étroit</a:t>
            </a:r>
          </a:p>
        </p:txBody>
      </p:sp>
    </p:spTree>
    <p:extLst>
      <p:ext uri="{BB962C8B-B14F-4D97-AF65-F5344CB8AC3E}">
        <p14:creationId xmlns:p14="http://schemas.microsoft.com/office/powerpoint/2010/main" val="21330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927041-7D83-4585-8E6A-8025FB52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Relation de causalité?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44CFBE44-9FB4-447B-9CC7-66C1BCC3F89B}"/>
              </a:ext>
            </a:extLst>
          </p:cNvPr>
          <p:cNvGrpSpPr/>
          <p:nvPr/>
        </p:nvGrpSpPr>
        <p:grpSpPr>
          <a:xfrm>
            <a:off x="1161769" y="1825853"/>
            <a:ext cx="9444789" cy="3797300"/>
            <a:chOff x="1143000" y="1727200"/>
            <a:chExt cx="5308600" cy="3797300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xmlns="" id="{D07EB993-1B09-4A72-8A53-5F37859CE1CF}"/>
                </a:ext>
              </a:extLst>
            </p:cNvPr>
            <p:cNvSpPr/>
            <p:nvPr/>
          </p:nvSpPr>
          <p:spPr>
            <a:xfrm>
              <a:off x="1143000" y="2844800"/>
              <a:ext cx="2247900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/>
                <a:t>Facteurs ou maladies</a:t>
              </a:r>
            </a:p>
            <a:p>
              <a:pPr algn="ctr"/>
              <a:r>
                <a:rPr lang="fr-CA" sz="3200" b="1" dirty="0"/>
                <a:t>(ex: alcool </a:t>
              </a:r>
              <a:r>
                <a:rPr lang="fr-CA" sz="3200" b="1" dirty="0">
                  <a:sym typeface="Wingdings" panose="05000000000000000000" pitchFamily="2" charset="2"/>
                </a:rPr>
                <a:t> RGO)</a:t>
              </a:r>
              <a:endParaRPr lang="fr-CA" sz="3200" b="1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xmlns="" id="{57CB776D-7653-454B-9EFC-14C3CA1E77DF}"/>
                </a:ext>
              </a:extLst>
            </p:cNvPr>
            <p:cNvSpPr/>
            <p:nvPr/>
          </p:nvSpPr>
          <p:spPr>
            <a:xfrm>
              <a:off x="4203700" y="1727200"/>
              <a:ext cx="2247900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↑ </a:t>
              </a:r>
              <a:r>
                <a:rPr lang="fr-CA" sz="3200" b="1" dirty="0"/>
                <a:t>IPP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C48FA735-D455-40A5-A24D-54992BD20D28}"/>
                </a:ext>
              </a:extLst>
            </p:cNvPr>
            <p:cNvSpPr/>
            <p:nvPr/>
          </p:nvSpPr>
          <p:spPr>
            <a:xfrm>
              <a:off x="4203700" y="4000500"/>
              <a:ext cx="2247900" cy="15240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3200" b="1" dirty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↑ </a:t>
              </a:r>
              <a:r>
                <a:rPr lang="fr-CA" sz="3200" b="1" dirty="0">
                  <a:cs typeface="Lucida Sans Unicode" panose="020B0602030504020204" pitchFamily="34" charset="0"/>
                </a:rPr>
                <a:t>démence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xmlns="" id="{4D133053-8206-47EB-8BCA-3AF87132AE1E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>
              <a:off x="3390900" y="3606800"/>
              <a:ext cx="812800" cy="11557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xmlns="" id="{5C8694CE-1D90-4C2B-8374-A2A828FC1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0900" y="2451100"/>
              <a:ext cx="812800" cy="11176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xmlns="" id="{AFB1768B-1168-43B8-89F1-C0FA775064D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606884" y="3349853"/>
            <a:ext cx="0" cy="7493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roix 12">
            <a:extLst>
              <a:ext uri="{FF2B5EF4-FFF2-40B4-BE49-F238E27FC236}">
                <a16:creationId xmlns:a16="http://schemas.microsoft.com/office/drawing/2014/main" xmlns="" id="{D470FF7B-5B47-4D9B-91A6-22BDA1D43B5E}"/>
              </a:ext>
            </a:extLst>
          </p:cNvPr>
          <p:cNvSpPr/>
          <p:nvPr/>
        </p:nvSpPr>
        <p:spPr>
          <a:xfrm rot="2869833">
            <a:off x="8309148" y="3432956"/>
            <a:ext cx="595470" cy="583094"/>
          </a:xfrm>
          <a:prstGeom prst="plus">
            <a:avLst>
              <a:gd name="adj" fmla="val 434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196F9A5-297B-46CC-AF00-1F1A9EBBD1FF}"/>
              </a:ext>
            </a:extLst>
          </p:cNvPr>
          <p:cNvSpPr txBox="1"/>
          <p:nvPr/>
        </p:nvSpPr>
        <p:spPr>
          <a:xfrm>
            <a:off x="667966" y="5832153"/>
            <a:ext cx="108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Aucune étude n’a contrôlé pour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l’indication</a:t>
            </a:r>
            <a:r>
              <a:rPr lang="fr-CA" sz="3200" dirty="0"/>
              <a:t> de prescrire des IPP ! </a:t>
            </a:r>
          </a:p>
        </p:txBody>
      </p:sp>
    </p:spTree>
    <p:extLst>
      <p:ext uri="{BB962C8B-B14F-4D97-AF65-F5344CB8AC3E}">
        <p14:creationId xmlns:p14="http://schemas.microsoft.com/office/powerpoint/2010/main" val="193912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t>Conclusion</a:t>
            </a:r>
          </a:p>
        </p:txBody>
      </p:sp>
      <p:sp>
        <p:nvSpPr>
          <p:cNvPr id="366" name="Shape 366"/>
          <p:cNvSpPr/>
          <p:nvPr/>
        </p:nvSpPr>
        <p:spPr>
          <a:xfrm>
            <a:off x="509756" y="2624327"/>
            <a:ext cx="9762671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dirty="0"/>
              <a:t> </a:t>
            </a:r>
            <a:r>
              <a:rPr dirty="0">
                <a:latin typeface="Tw Cen MT"/>
                <a:ea typeface="Tw Cen MT"/>
                <a:cs typeface="Tw Cen MT"/>
                <a:sym typeface="Tw Cen MT"/>
              </a:rPr>
              <a:t>Association </a:t>
            </a:r>
            <a:r>
              <a:rPr dirty="0" err="1">
                <a:latin typeface="Tw Cen MT"/>
                <a:ea typeface="Tw Cen MT"/>
                <a:cs typeface="Tw Cen MT"/>
                <a:sym typeface="Tw Cen MT"/>
              </a:rPr>
              <a:t>incertaine</a:t>
            </a:r>
            <a:r>
              <a:rPr dirty="0">
                <a:latin typeface="Tw Cen MT"/>
                <a:ea typeface="Tw Cen MT"/>
                <a:cs typeface="Tw Cen MT"/>
                <a:sym typeface="Tw Cen MT"/>
              </a:rPr>
              <a:t> entre IPP et </a:t>
            </a:r>
            <a:r>
              <a:rPr dirty="0" err="1">
                <a:latin typeface="Tw Cen MT"/>
                <a:ea typeface="Tw Cen MT"/>
                <a:cs typeface="Tw Cen MT"/>
                <a:sym typeface="Tw Cen MT"/>
              </a:rPr>
              <a:t>démence</a:t>
            </a:r>
            <a:r>
              <a:rPr dirty="0">
                <a:latin typeface="Tw Cen MT"/>
                <a:ea typeface="Tw Cen MT"/>
                <a:cs typeface="Tw Cen MT"/>
                <a:sym typeface="Tw Cen MT"/>
              </a:rPr>
              <a:t>/</a:t>
            </a:r>
            <a:r>
              <a:rPr dirty="0" err="1">
                <a:latin typeface="Tw Cen MT"/>
                <a:ea typeface="Tw Cen MT"/>
                <a:cs typeface="Tw Cen MT"/>
                <a:sym typeface="Tw Cen MT"/>
              </a:rPr>
              <a:t>déclin</a:t>
            </a:r>
            <a:r>
              <a:rPr dirty="0">
                <a:latin typeface="Tw Cen MT"/>
                <a:ea typeface="Tw Cen MT"/>
                <a:cs typeface="Tw Cen MT"/>
                <a:sym typeface="Tw Cen MT"/>
              </a:rPr>
              <a:t> </a:t>
            </a:r>
            <a:r>
              <a:rPr dirty="0" err="1">
                <a:latin typeface="Tw Cen MT"/>
                <a:ea typeface="Tw Cen MT"/>
                <a:cs typeface="Tw Cen MT"/>
                <a:sym typeface="Tw Cen MT"/>
              </a:rPr>
              <a:t>cognitif</a:t>
            </a:r>
            <a:endParaRPr dirty="0">
              <a:latin typeface="Tw Cen MT"/>
              <a:ea typeface="Tw Cen MT"/>
              <a:cs typeface="Tw Cen MT"/>
              <a:sym typeface="Tw Cen MT"/>
            </a:endParaRP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dirty="0"/>
              <a:t> </a:t>
            </a:r>
            <a:r>
              <a:rPr lang="fr-CA" dirty="0"/>
              <a:t>Faisabilité d’un e</a:t>
            </a:r>
            <a:r>
              <a:rPr dirty="0" err="1"/>
              <a:t>ssai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</a:t>
            </a:r>
            <a:r>
              <a:rPr dirty="0" err="1"/>
              <a:t>randomisé</a:t>
            </a:r>
            <a:r>
              <a:rPr dirty="0"/>
              <a:t> </a:t>
            </a:r>
            <a:r>
              <a:rPr dirty="0" err="1"/>
              <a:t>peu</a:t>
            </a:r>
            <a:r>
              <a:rPr dirty="0"/>
              <a:t> </a:t>
            </a:r>
            <a:r>
              <a:rPr dirty="0" err="1"/>
              <a:t>réaliste</a:t>
            </a:r>
            <a:endParaRPr dirty="0"/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dirty="0"/>
              <a:t> </a:t>
            </a:r>
            <a:r>
              <a:rPr dirty="0" err="1"/>
              <a:t>Recommandations</a:t>
            </a:r>
            <a:r>
              <a:rPr dirty="0"/>
              <a:t> pour de futures études </a:t>
            </a:r>
            <a:r>
              <a:rPr dirty="0" err="1"/>
              <a:t>observationnelles</a:t>
            </a:r>
            <a:endParaRPr dirty="0"/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3000"/>
            </a:pPr>
            <a:r>
              <a:rPr dirty="0"/>
              <a:t> </a:t>
            </a:r>
            <a:r>
              <a:rPr dirty="0" err="1"/>
              <a:t>Changement</a:t>
            </a:r>
            <a:r>
              <a:rPr dirty="0"/>
              <a:t> de </a:t>
            </a:r>
            <a:r>
              <a:rPr dirty="0" err="1"/>
              <a:t>notre</a:t>
            </a:r>
            <a:r>
              <a:rPr dirty="0"/>
              <a:t> </a:t>
            </a:r>
            <a:r>
              <a:rPr dirty="0" err="1"/>
              <a:t>pratique</a:t>
            </a:r>
            <a:r>
              <a:rPr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31216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16D8F92-4379-4C4C-AF18-9E3364DB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3396889-A30D-4411-9208-B29F6689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52" y="1857982"/>
            <a:ext cx="11232204" cy="541830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Badiola</a:t>
            </a:r>
            <a:r>
              <a:rPr lang="fr-CA" dirty="0"/>
              <a:t> N, Alcalde V, Pujol A, et al. The proton-</a:t>
            </a:r>
            <a:r>
              <a:rPr lang="fr-CA" dirty="0" err="1"/>
              <a:t>pump</a:t>
            </a:r>
            <a:r>
              <a:rPr lang="fr-CA" dirty="0"/>
              <a:t> </a:t>
            </a:r>
            <a:r>
              <a:rPr lang="fr-CA" dirty="0" err="1"/>
              <a:t>inhibitor</a:t>
            </a:r>
            <a:r>
              <a:rPr lang="fr-CA" dirty="0"/>
              <a:t> lansoprazole </a:t>
            </a:r>
            <a:r>
              <a:rPr lang="fr-CA" dirty="0" err="1"/>
              <a:t>enhances</a:t>
            </a: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amyloid beta production. </a:t>
            </a:r>
            <a:r>
              <a:rPr lang="en-US" dirty="0" err="1"/>
              <a:t>PLoS</a:t>
            </a:r>
            <a:r>
              <a:rPr lang="en-US" dirty="0"/>
              <a:t> One. 2013; 8(3): </a:t>
            </a:r>
            <a:r>
              <a:rPr lang="fr-CA" dirty="0"/>
              <a:t>e58837.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Lam</a:t>
            </a:r>
            <a:r>
              <a:rPr lang="fr-CA" dirty="0"/>
              <a:t> JR, Schneider JL, </a:t>
            </a:r>
            <a:r>
              <a:rPr lang="fr-CA" dirty="0" err="1"/>
              <a:t>ZhaoW</a:t>
            </a:r>
            <a:r>
              <a:rPr lang="fr-CA" dirty="0"/>
              <a:t>, Corley DA. </a:t>
            </a:r>
            <a:r>
              <a:rPr lang="en-US" dirty="0"/>
              <a:t>Proton pump inhibitor and histamine 2 receptor antagonist use and vitamin B12 deficiency. JAMA. </a:t>
            </a:r>
            <a:r>
              <a:rPr lang="fr-CA" dirty="0"/>
              <a:t>2013; 310(22):2435-2442.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Gomm</a:t>
            </a:r>
            <a:r>
              <a:rPr lang="en-US" dirty="0"/>
              <a:t> W, von Holt K, </a:t>
            </a:r>
            <a:r>
              <a:rPr lang="en-US" dirty="0" err="1"/>
              <a:t>Thome</a:t>
            </a:r>
            <a:r>
              <a:rPr lang="en-US" dirty="0"/>
              <a:t> F, et al. Association of proton pump inhibitors with risk of dementia: a </a:t>
            </a:r>
            <a:r>
              <a:rPr lang="en-US" dirty="0" err="1"/>
              <a:t>pharmacoepidemiological</a:t>
            </a:r>
            <a:r>
              <a:rPr lang="en-US" dirty="0"/>
              <a:t> </a:t>
            </a:r>
            <a:r>
              <a:rPr lang="fr-CA" dirty="0"/>
              <a:t>claims data </a:t>
            </a:r>
            <a:r>
              <a:rPr lang="fr-CA" dirty="0" err="1"/>
              <a:t>analysis</a:t>
            </a:r>
            <a:r>
              <a:rPr lang="fr-CA" dirty="0"/>
              <a:t>. JAMA </a:t>
            </a:r>
            <a:r>
              <a:rPr lang="fr-CA" dirty="0" err="1"/>
              <a:t>Neurology</a:t>
            </a:r>
            <a:r>
              <a:rPr lang="fr-CA" dirty="0"/>
              <a:t> 2016;73:410–416.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 err="1"/>
              <a:t>Haenisch</a:t>
            </a:r>
            <a:r>
              <a:rPr lang="fr-CA" dirty="0"/>
              <a:t> B, von Holt K, Wiese B et al. Risk of </a:t>
            </a:r>
            <a:r>
              <a:rPr lang="fr-CA" dirty="0" err="1"/>
              <a:t>dementia</a:t>
            </a:r>
            <a:r>
              <a:rPr lang="fr-CA" dirty="0"/>
              <a:t> in </a:t>
            </a:r>
            <a:r>
              <a:rPr lang="fr-CA" dirty="0" err="1"/>
              <a:t>elderly</a:t>
            </a:r>
            <a:r>
              <a:rPr lang="fr-CA" dirty="0"/>
              <a:t> patients </a:t>
            </a:r>
            <a:r>
              <a:rPr lang="en-US" dirty="0"/>
              <a:t>with the use of proton pump inhibitors. Eur Arch Psychiatry Clin Neuroscience </a:t>
            </a:r>
            <a:r>
              <a:rPr lang="fr-CA" dirty="0"/>
              <a:t>2015;265:419–428.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Goldstein, FC, </a:t>
            </a:r>
            <a:r>
              <a:rPr lang="fr-CA" dirty="0" err="1"/>
              <a:t>Steenland</a:t>
            </a:r>
            <a:r>
              <a:rPr lang="fr-CA" dirty="0"/>
              <a:t>, K, Zhao, L, Wharton, W, </a:t>
            </a:r>
            <a:r>
              <a:rPr lang="fr-CA" dirty="0" err="1"/>
              <a:t>Levey</a:t>
            </a:r>
            <a:r>
              <a:rPr lang="fr-CA" dirty="0"/>
              <a:t>, AI, and Hajjar, I (2017). Proton </a:t>
            </a:r>
            <a:r>
              <a:rPr lang="fr-CA" dirty="0" err="1"/>
              <a:t>pump</a:t>
            </a:r>
            <a:r>
              <a:rPr lang="fr-CA" dirty="0"/>
              <a:t> </a:t>
            </a:r>
            <a:r>
              <a:rPr lang="fr-CA" dirty="0" err="1"/>
              <a:t>inhibitors</a:t>
            </a:r>
            <a:r>
              <a:rPr lang="fr-CA" dirty="0"/>
              <a:t> and </a:t>
            </a:r>
            <a:r>
              <a:rPr lang="fr-CA" dirty="0" err="1"/>
              <a:t>risk</a:t>
            </a:r>
            <a:r>
              <a:rPr lang="fr-CA" dirty="0"/>
              <a:t> of </a:t>
            </a:r>
            <a:r>
              <a:rPr lang="fr-CA" dirty="0" err="1"/>
              <a:t>mild</a:t>
            </a:r>
            <a:r>
              <a:rPr lang="fr-CA" dirty="0"/>
              <a:t> cognitive </a:t>
            </a:r>
            <a:r>
              <a:rPr lang="fr-CA" dirty="0" err="1"/>
              <a:t>impairment</a:t>
            </a:r>
            <a:r>
              <a:rPr lang="fr-CA" dirty="0"/>
              <a:t> and </a:t>
            </a:r>
            <a:r>
              <a:rPr lang="fr-CA" dirty="0" err="1"/>
              <a:t>dementia</a:t>
            </a:r>
            <a:r>
              <a:rPr lang="fr-CA" dirty="0"/>
              <a:t>. J Am </a:t>
            </a:r>
            <a:r>
              <a:rPr lang="fr-CA" dirty="0" err="1"/>
              <a:t>Geriatr</a:t>
            </a:r>
            <a:r>
              <a:rPr lang="fr-CA" dirty="0"/>
              <a:t> Soc. 65, 1969-1974.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dirty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S.-Y. Tai, C.-Y. Chien, D.-C. Wu et al., “Risk of </a:t>
            </a:r>
            <a:r>
              <a:rPr lang="fr-CA" dirty="0" err="1"/>
              <a:t>dementia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proton </a:t>
            </a:r>
            <a:r>
              <a:rPr lang="fr-CA" dirty="0" err="1"/>
              <a:t>pump</a:t>
            </a:r>
            <a:r>
              <a:rPr lang="fr-CA" dirty="0"/>
              <a:t> </a:t>
            </a:r>
            <a:r>
              <a:rPr lang="fr-CA" dirty="0" err="1"/>
              <a:t>inhibitor</a:t>
            </a:r>
            <a:r>
              <a:rPr lang="fr-CA" dirty="0"/>
              <a:t> use in Asian population: a </a:t>
            </a:r>
            <a:r>
              <a:rPr lang="fr-CA" dirty="0" err="1"/>
              <a:t>nationwide</a:t>
            </a:r>
            <a:r>
              <a:rPr lang="fr-CA" dirty="0"/>
              <a:t> </a:t>
            </a:r>
            <a:r>
              <a:rPr lang="fr-CA" dirty="0" err="1"/>
              <a:t>cohort</a:t>
            </a:r>
            <a:r>
              <a:rPr lang="fr-CA" dirty="0"/>
              <a:t> </a:t>
            </a:r>
            <a:r>
              <a:rPr lang="fr-CA" dirty="0" err="1"/>
              <a:t>study</a:t>
            </a:r>
            <a:r>
              <a:rPr lang="fr-CA" dirty="0"/>
              <a:t> in Taiwan,” </a:t>
            </a:r>
            <a:r>
              <a:rPr lang="fr-CA" dirty="0" err="1"/>
              <a:t>PLoS</a:t>
            </a:r>
            <a:r>
              <a:rPr lang="fr-CA" dirty="0"/>
              <a:t> One, vol. 12, no. 2, article e0171006, 2017.</a:t>
            </a:r>
          </a:p>
          <a:p>
            <a:pPr marL="0" indent="0" algn="just">
              <a:buNone/>
            </a:pPr>
            <a:r>
              <a:rPr lang="fr-CA" dirty="0" err="1"/>
              <a:t>Taipale</a:t>
            </a:r>
            <a:r>
              <a:rPr lang="fr-CA" dirty="0"/>
              <a:t>, H, </a:t>
            </a:r>
            <a:r>
              <a:rPr lang="fr-CA" dirty="0" err="1"/>
              <a:t>Tolppanen</a:t>
            </a:r>
            <a:r>
              <a:rPr lang="fr-CA" dirty="0"/>
              <a:t>, AM, </a:t>
            </a:r>
            <a:r>
              <a:rPr lang="fr-CA" dirty="0" err="1"/>
              <a:t>Tiihonen</a:t>
            </a:r>
            <a:r>
              <a:rPr lang="fr-CA" dirty="0"/>
              <a:t>, M, </a:t>
            </a:r>
            <a:r>
              <a:rPr lang="fr-CA" dirty="0" err="1"/>
              <a:t>Tanskanen</a:t>
            </a:r>
            <a:r>
              <a:rPr lang="fr-CA" dirty="0"/>
              <a:t>, A, </a:t>
            </a:r>
            <a:r>
              <a:rPr lang="fr-CA" dirty="0" err="1"/>
              <a:t>Tiihonen</a:t>
            </a:r>
            <a:r>
              <a:rPr lang="fr-CA" dirty="0"/>
              <a:t>, J, and </a:t>
            </a:r>
            <a:r>
              <a:rPr lang="fr-CA" dirty="0" err="1"/>
              <a:t>Hartikainen</a:t>
            </a:r>
            <a:r>
              <a:rPr lang="fr-CA" dirty="0"/>
              <a:t>, S (2017). No association </a:t>
            </a:r>
            <a:r>
              <a:rPr lang="fr-CA" dirty="0" err="1"/>
              <a:t>between</a:t>
            </a:r>
            <a:r>
              <a:rPr lang="fr-CA" dirty="0"/>
              <a:t> proton </a:t>
            </a:r>
            <a:r>
              <a:rPr lang="fr-CA" dirty="0" err="1"/>
              <a:t>pump</a:t>
            </a:r>
            <a:r>
              <a:rPr lang="fr-CA" dirty="0"/>
              <a:t> </a:t>
            </a:r>
            <a:r>
              <a:rPr lang="fr-CA" dirty="0" err="1"/>
              <a:t>inhibitor</a:t>
            </a:r>
            <a:r>
              <a:rPr lang="fr-CA" dirty="0"/>
              <a:t> use and </a:t>
            </a:r>
            <a:r>
              <a:rPr lang="fr-CA" dirty="0" err="1"/>
              <a:t>risk</a:t>
            </a:r>
            <a:r>
              <a:rPr lang="fr-CA" dirty="0"/>
              <a:t> of </a:t>
            </a:r>
            <a:r>
              <a:rPr lang="fr-CA" dirty="0" err="1"/>
              <a:t>Alzheimer’s</a:t>
            </a:r>
            <a:r>
              <a:rPr lang="fr-CA" dirty="0"/>
              <a:t> </a:t>
            </a:r>
            <a:r>
              <a:rPr lang="fr-CA" dirty="0" err="1"/>
              <a:t>disease</a:t>
            </a:r>
            <a:r>
              <a:rPr lang="fr-CA" dirty="0"/>
              <a:t>. Am J </a:t>
            </a:r>
            <a:r>
              <a:rPr lang="fr-CA" dirty="0" err="1"/>
              <a:t>Gastroenterol</a:t>
            </a:r>
            <a:r>
              <a:rPr lang="fr-CA" dirty="0"/>
              <a:t>. 112, 1802-1808.</a:t>
            </a:r>
          </a:p>
          <a:p>
            <a:pPr marL="0" indent="0" algn="just">
              <a:buNone/>
            </a:pPr>
            <a:r>
              <a:rPr lang="en-US" dirty="0" err="1"/>
              <a:t>Lochhead</a:t>
            </a:r>
            <a:r>
              <a:rPr lang="en-US" dirty="0"/>
              <a:t>, P, Hagan, K, and Joshi, AD (2017). Association between proton pump inhibitor use and cognitive function in women. Gastroenterology. 153, Array-979.</a:t>
            </a:r>
          </a:p>
          <a:p>
            <a:pPr marL="0" indent="0" algn="just">
              <a:buNone/>
            </a:pPr>
            <a:r>
              <a:rPr lang="fr-CA" dirty="0"/>
              <a:t>R. </a:t>
            </a:r>
            <a:r>
              <a:rPr lang="fr-CA" dirty="0" err="1"/>
              <a:t>Batchelor</a:t>
            </a:r>
            <a:r>
              <a:rPr lang="fr-CA" dirty="0"/>
              <a:t>, J. F. </a:t>
            </a:r>
            <a:r>
              <a:rPr lang="fr-CA" dirty="0" err="1"/>
              <a:t>Gilmartin</a:t>
            </a:r>
            <a:r>
              <a:rPr lang="fr-CA" dirty="0"/>
              <a:t>, W. Kemp, I. Hopper, and D. </a:t>
            </a:r>
            <a:r>
              <a:rPr lang="fr-CA" dirty="0" err="1"/>
              <a:t>Liew</a:t>
            </a:r>
            <a:r>
              <a:rPr lang="fr-CA" dirty="0"/>
              <a:t>, “</a:t>
            </a:r>
            <a:r>
              <a:rPr lang="fr-CA" dirty="0" err="1"/>
              <a:t>Dementia</a:t>
            </a:r>
            <a:r>
              <a:rPr lang="fr-CA" dirty="0"/>
              <a:t>, cognitive </a:t>
            </a:r>
            <a:r>
              <a:rPr lang="fr-CA" dirty="0" err="1"/>
              <a:t>impairment</a:t>
            </a:r>
            <a:r>
              <a:rPr lang="fr-CA" dirty="0"/>
              <a:t> and proton </a:t>
            </a:r>
            <a:r>
              <a:rPr lang="fr-CA" dirty="0" err="1"/>
              <a:t>pump</a:t>
            </a:r>
            <a:r>
              <a:rPr lang="fr-CA" dirty="0"/>
              <a:t> </a:t>
            </a:r>
            <a:r>
              <a:rPr lang="fr-CA" dirty="0" err="1"/>
              <a:t>inhibitor</a:t>
            </a:r>
            <a:r>
              <a:rPr lang="fr-CA" dirty="0"/>
              <a:t> </a:t>
            </a:r>
            <a:r>
              <a:rPr lang="fr-CA" dirty="0" err="1"/>
              <a:t>therapy</a:t>
            </a:r>
            <a:r>
              <a:rPr lang="fr-CA" dirty="0"/>
              <a:t>: a </a:t>
            </a:r>
            <a:r>
              <a:rPr lang="fr-CA" dirty="0" err="1"/>
              <a:t>systematic</a:t>
            </a:r>
            <a:r>
              <a:rPr lang="fr-CA" dirty="0"/>
              <a:t> </a:t>
            </a:r>
            <a:r>
              <a:rPr lang="fr-CA" dirty="0" err="1"/>
              <a:t>review</a:t>
            </a:r>
            <a:r>
              <a:rPr lang="fr-CA" dirty="0"/>
              <a:t>,” Journal of </a:t>
            </a:r>
            <a:r>
              <a:rPr lang="fr-CA" dirty="0" err="1"/>
              <a:t>Gastroenterology</a:t>
            </a:r>
            <a:r>
              <a:rPr lang="fr-CA" dirty="0"/>
              <a:t> and </a:t>
            </a:r>
            <a:r>
              <a:rPr lang="fr-CA" dirty="0" err="1"/>
              <a:t>Hepatology</a:t>
            </a:r>
            <a:r>
              <a:rPr lang="fr-CA" dirty="0"/>
              <a:t>, vol. 32, no. 8, pp. 1426–1435, 2017.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279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7"/>
          </a:xfrm>
          <a:prstGeom prst="rect">
            <a:avLst/>
          </a:prstGeom>
        </p:spPr>
        <p:txBody>
          <a:bodyPr/>
          <a:lstStyle/>
          <a:p>
            <a:r>
              <a:rPr dirty="0"/>
              <a:t>Une </a:t>
            </a:r>
            <a:r>
              <a:rPr dirty="0" err="1"/>
              <a:t>controverse</a:t>
            </a:r>
            <a:r>
              <a:rPr dirty="0"/>
              <a:t> </a:t>
            </a:r>
            <a:r>
              <a:rPr dirty="0" err="1"/>
              <a:t>connue</a:t>
            </a:r>
            <a:r>
              <a:rPr dirty="0"/>
              <a:t> des </a:t>
            </a:r>
            <a:r>
              <a:rPr dirty="0" err="1"/>
              <a:t>médecins</a:t>
            </a:r>
            <a:r>
              <a:rPr dirty="0"/>
              <a:t> de </a:t>
            </a:r>
            <a:r>
              <a:rPr dirty="0" err="1"/>
              <a:t>famille</a:t>
            </a:r>
            <a:r>
              <a:rPr dirty="0"/>
              <a:t>?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024127" y="2286000"/>
            <a:ext cx="9720075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Pas de </a:t>
            </a:r>
            <a:r>
              <a:rPr sz="2800" dirty="0" err="1"/>
              <a:t>donnée</a:t>
            </a:r>
            <a:r>
              <a:rPr sz="2800" dirty="0"/>
              <a:t> </a:t>
            </a:r>
            <a:r>
              <a:rPr sz="2800" dirty="0" err="1"/>
              <a:t>trouvée</a:t>
            </a:r>
            <a:r>
              <a:rPr sz="2800" dirty="0"/>
              <a:t> à </a:t>
            </a:r>
            <a:r>
              <a:rPr sz="2800" dirty="0" err="1"/>
              <a:t>ce</a:t>
            </a:r>
            <a:r>
              <a:rPr sz="2800" dirty="0"/>
              <a:t> </a:t>
            </a:r>
            <a:r>
              <a:rPr sz="2800" dirty="0" err="1"/>
              <a:t>sujet</a:t>
            </a:r>
            <a:endParaRPr sz="2800" dirty="0"/>
          </a:p>
        </p:txBody>
      </p:sp>
      <p:pic>
        <p:nvPicPr>
          <p:cNvPr id="132" name="Capture d’écran 2018-05-27 à 18.31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8026" y="1471211"/>
            <a:ext cx="3383880" cy="46626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45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3902794" y="382016"/>
            <a:ext cx="9720073" cy="1499617"/>
          </a:xfrm>
          <a:prstGeom prst="rect">
            <a:avLst/>
          </a:prstGeom>
        </p:spPr>
        <p:txBody>
          <a:bodyPr/>
          <a:lstStyle/>
          <a:p>
            <a:r>
              <a:t>Mise en contexte</a:t>
            </a:r>
          </a:p>
        </p:txBody>
      </p:sp>
      <p:sp>
        <p:nvSpPr>
          <p:cNvPr id="135" name="Shape 135"/>
          <p:cNvSpPr/>
          <p:nvPr/>
        </p:nvSpPr>
        <p:spPr>
          <a:xfrm>
            <a:off x="3665288" y="1881504"/>
            <a:ext cx="8526712" cy="4238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800"/>
            </a:pPr>
            <a:r>
              <a:rPr b="1" dirty="0" err="1"/>
              <a:t>Inhibiteurs</a:t>
            </a:r>
            <a:r>
              <a:rPr b="1" dirty="0"/>
              <a:t> de la </a:t>
            </a:r>
            <a:r>
              <a:rPr b="1" dirty="0" err="1"/>
              <a:t>pompe</a:t>
            </a:r>
            <a:r>
              <a:rPr b="1" dirty="0"/>
              <a:t> à protons (IPP) </a:t>
            </a:r>
            <a:r>
              <a:rPr dirty="0"/>
              <a:t>: </a:t>
            </a:r>
          </a:p>
          <a:p>
            <a:pPr marL="719999" lvl="3" indent="-137159" defTabSz="9144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/>
              <a:t>Parmi</a:t>
            </a:r>
            <a:r>
              <a:rPr dirty="0"/>
              <a:t> les </a:t>
            </a:r>
            <a:r>
              <a:rPr dirty="0" err="1"/>
              <a:t>médicaments</a:t>
            </a:r>
            <a:r>
              <a:rPr dirty="0"/>
              <a:t> les plus </a:t>
            </a:r>
            <a:r>
              <a:rPr dirty="0" err="1"/>
              <a:t>largement</a:t>
            </a:r>
            <a:r>
              <a:rPr dirty="0"/>
              <a:t> </a:t>
            </a:r>
            <a:r>
              <a:rPr dirty="0" err="1"/>
              <a:t>prescrits</a:t>
            </a:r>
            <a:r>
              <a:rPr dirty="0"/>
              <a:t> </a:t>
            </a:r>
            <a:endParaRPr sz="1400" dirty="0"/>
          </a:p>
          <a:p>
            <a:pPr marL="719999" lvl="3" indent="-137159" defTabSz="9144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rPr dirty="0"/>
              <a:t> Indications précises</a:t>
            </a:r>
            <a:r>
              <a:rPr lang="fr-CA" dirty="0"/>
              <a:t> reconnues</a:t>
            </a:r>
            <a:endParaRPr dirty="0"/>
          </a:p>
          <a:p>
            <a:pPr marL="719999" lvl="3" indent="-137159" defTabSz="9144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/>
              <a:t>Surprescription</a:t>
            </a:r>
            <a:r>
              <a:rPr dirty="0"/>
              <a:t> (</a:t>
            </a:r>
            <a:r>
              <a:rPr dirty="0" err="1"/>
              <a:t>inappropriée</a:t>
            </a:r>
            <a:r>
              <a:rPr dirty="0"/>
              <a:t> dans 40-60% des</a:t>
            </a:r>
            <a:r>
              <a:rPr lang="fr-CA" dirty="0"/>
              <a:t> </a:t>
            </a:r>
            <a:r>
              <a:rPr dirty="0" err="1"/>
              <a:t>cas</a:t>
            </a:r>
            <a:r>
              <a:rPr dirty="0"/>
              <a:t>)</a:t>
            </a:r>
          </a:p>
          <a:p>
            <a:pPr marL="719999" lvl="3" indent="-137159" defTabSz="9144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rPr dirty="0"/>
              <a:t> «Bonne </a:t>
            </a:r>
            <a:r>
              <a:rPr dirty="0" err="1"/>
              <a:t>efficacité</a:t>
            </a:r>
            <a:r>
              <a:rPr dirty="0"/>
              <a:t>, </a:t>
            </a:r>
            <a:r>
              <a:rPr dirty="0" err="1"/>
              <a:t>faible</a:t>
            </a:r>
            <a:r>
              <a:rPr dirty="0"/>
              <a:t> </a:t>
            </a:r>
            <a:r>
              <a:rPr dirty="0" err="1"/>
              <a:t>toxicité</a:t>
            </a:r>
            <a:r>
              <a:rPr dirty="0"/>
              <a:t>»</a:t>
            </a:r>
          </a:p>
          <a:p>
            <a:pPr marL="719999" lvl="3" indent="-137159" defTabSz="91440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800"/>
            </a:pPr>
            <a:r>
              <a:rPr dirty="0"/>
              <a:t> </a:t>
            </a:r>
            <a:r>
              <a:rPr dirty="0" err="1"/>
              <a:t>Amène</a:t>
            </a:r>
            <a:r>
              <a:rPr dirty="0"/>
              <a:t> </a:t>
            </a:r>
            <a:r>
              <a:rPr dirty="0" err="1"/>
              <a:t>questionnements</a:t>
            </a:r>
            <a:r>
              <a:rPr dirty="0"/>
              <a:t> sur </a:t>
            </a:r>
            <a:r>
              <a:rPr dirty="0" err="1"/>
              <a:t>effets</a:t>
            </a:r>
            <a:r>
              <a:rPr dirty="0"/>
              <a:t> </a:t>
            </a:r>
            <a:r>
              <a:rPr dirty="0" err="1"/>
              <a:t>adverses</a:t>
            </a:r>
            <a:r>
              <a:rPr dirty="0"/>
              <a:t> </a:t>
            </a:r>
            <a:r>
              <a:rPr dirty="0" err="1"/>
              <a:t>potentiels</a:t>
            </a:r>
            <a:r>
              <a:rPr dirty="0"/>
              <a:t> </a:t>
            </a:r>
            <a:r>
              <a:rPr dirty="0" err="1"/>
              <a:t>dont</a:t>
            </a:r>
            <a:r>
              <a:rPr dirty="0"/>
              <a:t> la </a:t>
            </a:r>
            <a:r>
              <a:rPr dirty="0" err="1"/>
              <a:t>démence</a:t>
            </a:r>
            <a:endParaRPr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</p:txBody>
      </p:sp>
      <p:pic>
        <p:nvPicPr>
          <p:cNvPr id="136" name="Capture d’écran 2018-05-27 à 17.58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619" y="0"/>
            <a:ext cx="3723906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8880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dementiaÂ Â»">
            <a:extLst>
              <a:ext uri="{FF2B5EF4-FFF2-40B4-BE49-F238E27FC236}">
                <a16:creationId xmlns:a16="http://schemas.microsoft.com/office/drawing/2014/main" xmlns="" id="{B6B39F72-4151-4C39-935A-9D422EE06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r="2445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A8AD79-9A52-4891-BD8E-6A720848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r-CA" dirty="0"/>
              <a:t>Mise en 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3E56CBA-CC79-4C3B-A074-3946D69B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37" y="1941095"/>
            <a:ext cx="6545179" cy="46842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800" dirty="0"/>
              <a:t> La </a:t>
            </a:r>
            <a:r>
              <a:rPr lang="fr-CA" sz="2800" b="1" dirty="0"/>
              <a:t>démence</a:t>
            </a:r>
            <a:r>
              <a:rPr lang="fr-CA" sz="2800" dirty="0"/>
              <a:t> à l’échelle mondiale, c’est:</a:t>
            </a:r>
          </a:p>
          <a:p>
            <a:pPr marL="720000" lvl="3">
              <a:buFont typeface="Arial" panose="020B0604020202020204" pitchFamily="34" charset="0"/>
              <a:buChar char="•"/>
            </a:pPr>
            <a:r>
              <a:rPr lang="fr-CA" sz="2800" dirty="0"/>
              <a:t> 46,8 millions d’individus </a:t>
            </a:r>
            <a:r>
              <a:rPr lang="fr-CA" sz="2200" dirty="0"/>
              <a:t>(2017)</a:t>
            </a:r>
          </a:p>
          <a:p>
            <a:pPr marL="720000" lvl="3">
              <a:buFont typeface="Arial" panose="020B0604020202020204" pitchFamily="34" charset="0"/>
              <a:buChar char="•"/>
            </a:pPr>
            <a:r>
              <a:rPr lang="fr-CA" sz="2800" dirty="0"/>
              <a:t> 604 milliards de $ </a:t>
            </a:r>
            <a:r>
              <a:rPr lang="fr-CA" sz="2200" dirty="0"/>
              <a:t>(2010)</a:t>
            </a:r>
            <a:endParaRPr lang="fr-CA" sz="2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r-CA" sz="2800" dirty="0"/>
              <a:t> Facteurs de risque connus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fr-CA" sz="2800" dirty="0"/>
              <a:t> Associée à beaucoup de morbidité, mortalité</a:t>
            </a:r>
          </a:p>
          <a:p>
            <a:pPr marL="0" indent="0">
              <a:buNone/>
            </a:pPr>
            <a:r>
              <a:rPr lang="fr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Pourrait-il y avoir un lien entre la démence et l’utilisation d’IPP?</a:t>
            </a:r>
          </a:p>
        </p:txBody>
      </p:sp>
    </p:spTree>
    <p:extLst>
      <p:ext uri="{BB962C8B-B14F-4D97-AF65-F5344CB8AC3E}">
        <p14:creationId xmlns:p14="http://schemas.microsoft.com/office/powerpoint/2010/main" val="166176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associÃ©e">
            <a:extLst>
              <a:ext uri="{FF2B5EF4-FFF2-40B4-BE49-F238E27FC236}">
                <a16:creationId xmlns:a16="http://schemas.microsoft.com/office/drawing/2014/main" xmlns="" id="{EB6C3E2D-BF42-49D2-94A0-37B2554A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75" y="0"/>
            <a:ext cx="3123078" cy="31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F3AEEA-CA68-4427-8C9B-E0AA1A73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r-CA" dirty="0"/>
              <a:t>Modèles animaux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5F9BD0B-6E12-4A3C-9D2F-4512704B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11495"/>
            <a:ext cx="10927240" cy="43233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CA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fr-CA" sz="3000" dirty="0"/>
              <a:t>Barrière hémato-encéphalique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↑ </a:t>
            </a:r>
            <a:r>
              <a:rPr lang="fr-CA" sz="3000" dirty="0"/>
              <a:t>de la production du peptide B-amyloïde et </a:t>
            </a:r>
            <a:r>
              <a:rPr lang="fr-CA" sz="3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↓</a:t>
            </a:r>
            <a:r>
              <a:rPr lang="fr-CA" sz="3000" dirty="0"/>
              <a:t> de sa dégradation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3000" dirty="0"/>
              <a:t> Interaction avec la protéine tau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3000" dirty="0"/>
              <a:t> Carence en vitamine B12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3000" dirty="0"/>
              <a:t> Accélération de la sénescence des cellules endothéliales (via un raccourcissement des télomères) </a:t>
            </a:r>
          </a:p>
        </p:txBody>
      </p:sp>
    </p:spTree>
    <p:extLst>
      <p:ext uri="{BB962C8B-B14F-4D97-AF65-F5344CB8AC3E}">
        <p14:creationId xmlns:p14="http://schemas.microsoft.com/office/powerpoint/2010/main" val="167719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Objectif de </a:t>
            </a:r>
            <a:r>
              <a:rPr dirty="0" err="1"/>
              <a:t>notre</a:t>
            </a:r>
            <a:r>
              <a:rPr dirty="0"/>
              <a:t> revue</a:t>
            </a:r>
            <a:r>
              <a:rPr lang="fr-CA" dirty="0"/>
              <a:t> de littérature</a:t>
            </a:r>
            <a:endParaRPr dirty="0"/>
          </a:p>
        </p:txBody>
      </p:sp>
      <p:sp>
        <p:nvSpPr>
          <p:cNvPr id="149" name="Shape 149"/>
          <p:cNvSpPr/>
          <p:nvPr/>
        </p:nvSpPr>
        <p:spPr>
          <a:xfrm>
            <a:off x="703002" y="2922904"/>
            <a:ext cx="10785996" cy="204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defRPr sz="2800"/>
            </a:pPr>
            <a:r>
              <a:rPr dirty="0" err="1"/>
              <a:t>Analyser</a:t>
            </a:r>
            <a:r>
              <a:rPr dirty="0"/>
              <a:t> la </a:t>
            </a:r>
            <a:r>
              <a:rPr dirty="0" err="1"/>
              <a:t>littérature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de </a:t>
            </a:r>
            <a:r>
              <a:rPr dirty="0" err="1"/>
              <a:t>déterminer</a:t>
            </a:r>
            <a:r>
              <a:rPr dirty="0"/>
              <a:t> </a:t>
            </a:r>
            <a:r>
              <a:rPr dirty="0" err="1"/>
              <a:t>s’il</a:t>
            </a:r>
            <a:r>
              <a:rPr dirty="0"/>
              <a:t> </a:t>
            </a:r>
            <a:r>
              <a:rPr dirty="0" err="1"/>
              <a:t>existe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relation entre la </a:t>
            </a:r>
            <a:r>
              <a:rPr dirty="0" err="1"/>
              <a:t>prise</a:t>
            </a:r>
            <a:r>
              <a:rPr dirty="0"/>
              <a:t> </a:t>
            </a:r>
            <a:r>
              <a:rPr dirty="0" err="1"/>
              <a:t>d’IPP</a:t>
            </a:r>
            <a:r>
              <a:rPr dirty="0"/>
              <a:t> et </a:t>
            </a:r>
            <a:r>
              <a:rPr dirty="0" err="1"/>
              <a:t>l’incidence</a:t>
            </a:r>
            <a:r>
              <a:rPr dirty="0"/>
              <a:t> de </a:t>
            </a:r>
            <a:r>
              <a:rPr dirty="0" err="1"/>
              <a:t>démence</a:t>
            </a:r>
            <a:r>
              <a:rPr dirty="0"/>
              <a:t>/</a:t>
            </a:r>
            <a:r>
              <a:rPr dirty="0" err="1"/>
              <a:t>déclin</a:t>
            </a:r>
            <a:r>
              <a:rPr dirty="0"/>
              <a:t> </a:t>
            </a:r>
            <a:r>
              <a:rPr dirty="0" err="1"/>
              <a:t>cognitif</a:t>
            </a:r>
            <a:endParaRPr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  <a:p>
            <a:pPr defTabSz="914400">
              <a:lnSpc>
                <a:spcPct val="90000"/>
              </a:lnSpc>
              <a:spcBef>
                <a:spcPts val="400"/>
              </a:spcBef>
              <a:defRPr sz="2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0489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A91E4832-D45B-42FC-8937-90F2D70CB893}"/>
              </a:ext>
            </a:extLst>
          </p:cNvPr>
          <p:cNvSpPr/>
          <p:nvPr/>
        </p:nvSpPr>
        <p:spPr>
          <a:xfrm>
            <a:off x="2021305" y="359102"/>
            <a:ext cx="3978440" cy="14996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Recherche</a:t>
            </a:r>
          </a:p>
          <a:p>
            <a:pPr algn="ctr"/>
            <a:r>
              <a:rPr lang="fr-CA" dirty="0"/>
              <a:t>PubMed, MEDLINE et Cochrane Library</a:t>
            </a:r>
          </a:p>
          <a:p>
            <a:pPr algn="ctr"/>
            <a:r>
              <a:rPr lang="fr-CA" dirty="0"/>
              <a:t>Mots-clés: </a:t>
            </a:r>
            <a:r>
              <a:rPr lang="fr-CA" i="1" dirty="0" err="1"/>
              <a:t>dementia</a:t>
            </a:r>
            <a:r>
              <a:rPr lang="fr-CA" dirty="0"/>
              <a:t>, </a:t>
            </a:r>
            <a:r>
              <a:rPr lang="fr-CA" i="1" dirty="0"/>
              <a:t>cognition</a:t>
            </a:r>
            <a:r>
              <a:rPr lang="fr-CA" dirty="0"/>
              <a:t>, </a:t>
            </a:r>
            <a:r>
              <a:rPr lang="fr-CA" i="1" dirty="0"/>
              <a:t>proton</a:t>
            </a:r>
            <a:r>
              <a:rPr lang="fr-CA" dirty="0"/>
              <a:t> </a:t>
            </a:r>
            <a:r>
              <a:rPr lang="fr-CA" i="1" dirty="0" err="1"/>
              <a:t>pump</a:t>
            </a:r>
            <a:r>
              <a:rPr lang="fr-CA" i="1" dirty="0"/>
              <a:t> </a:t>
            </a:r>
            <a:r>
              <a:rPr lang="fr-CA" i="1" dirty="0" err="1"/>
              <a:t>inhibitors</a:t>
            </a:r>
            <a:endParaRPr lang="fr-CA" i="1" dirty="0"/>
          </a:p>
          <a:p>
            <a:pPr algn="ctr"/>
            <a:r>
              <a:rPr lang="fr-CA" dirty="0"/>
              <a:t>n = 36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5A82F34-18EF-4C48-916C-750FE0D7C366}"/>
              </a:ext>
            </a:extLst>
          </p:cNvPr>
          <p:cNvSpPr/>
          <p:nvPr/>
        </p:nvSpPr>
        <p:spPr>
          <a:xfrm>
            <a:off x="2021305" y="2532486"/>
            <a:ext cx="3978442" cy="7860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Lecture des titres et abrégés</a:t>
            </a:r>
          </a:p>
          <a:p>
            <a:pPr algn="ctr"/>
            <a:r>
              <a:rPr lang="fr-CA" dirty="0"/>
              <a:t>n = 36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1C44D95-7B72-4CA4-8779-A2E6B3B34630}"/>
              </a:ext>
            </a:extLst>
          </p:cNvPr>
          <p:cNvSpPr/>
          <p:nvPr/>
        </p:nvSpPr>
        <p:spPr>
          <a:xfrm>
            <a:off x="2021305" y="4078867"/>
            <a:ext cx="3978442" cy="7860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Lecture complète des études</a:t>
            </a:r>
          </a:p>
          <a:p>
            <a:pPr algn="ctr"/>
            <a:r>
              <a:rPr lang="fr-CA" dirty="0"/>
              <a:t>n = 7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FEF06611-2645-413C-92A4-62396AA0F1B1}"/>
              </a:ext>
            </a:extLst>
          </p:cNvPr>
          <p:cNvCxnSpPr>
            <a:cxnSpLocks/>
          </p:cNvCxnSpPr>
          <p:nvPr/>
        </p:nvCxnSpPr>
        <p:spPr>
          <a:xfrm>
            <a:off x="3970421" y="1858718"/>
            <a:ext cx="0" cy="55930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xmlns="" id="{57B67D2F-9F00-4062-A92D-0036E577B017}"/>
              </a:ext>
            </a:extLst>
          </p:cNvPr>
          <p:cNvSpPr/>
          <p:nvPr/>
        </p:nvSpPr>
        <p:spPr>
          <a:xfrm>
            <a:off x="6611359" y="2083310"/>
            <a:ext cx="4399538" cy="239242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CA" b="1" dirty="0"/>
              <a:t>Études exclues (n = 29)</a:t>
            </a:r>
          </a:p>
          <a:p>
            <a:pPr algn="ctr"/>
            <a:r>
              <a:rPr lang="fr-CA" dirty="0"/>
              <a:t>Pas de lien direct avec la question (n = 12) </a:t>
            </a:r>
          </a:p>
          <a:p>
            <a:pPr algn="ctr"/>
            <a:r>
              <a:rPr lang="fr-CA" dirty="0"/>
              <a:t>Pas de localisation du texte complet (n =1)</a:t>
            </a:r>
          </a:p>
          <a:p>
            <a:pPr algn="ctr"/>
            <a:r>
              <a:rPr lang="fr-CA" dirty="0"/>
              <a:t>Études animales (n = 4)</a:t>
            </a:r>
          </a:p>
          <a:p>
            <a:pPr algn="ctr"/>
            <a:r>
              <a:rPr lang="fr-CA" dirty="0"/>
              <a:t>Éditoriaux ou avis d’experts (n = 9)</a:t>
            </a:r>
          </a:p>
          <a:p>
            <a:pPr algn="ctr"/>
            <a:r>
              <a:rPr lang="fr-CA" dirty="0"/>
              <a:t>Langue étrangère (n = 1)</a:t>
            </a:r>
          </a:p>
          <a:p>
            <a:pPr algn="ctr"/>
            <a:r>
              <a:rPr lang="fr-CA" dirty="0"/>
              <a:t>Délirium (n = 2)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58A6B615-00E4-40BC-9E13-B3F170A72915}"/>
              </a:ext>
            </a:extLst>
          </p:cNvPr>
          <p:cNvSpPr/>
          <p:nvPr/>
        </p:nvSpPr>
        <p:spPr>
          <a:xfrm>
            <a:off x="2001252" y="5593164"/>
            <a:ext cx="3978442" cy="7860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/>
              <a:t>Études retenues</a:t>
            </a:r>
          </a:p>
          <a:p>
            <a:pPr algn="ctr"/>
            <a:r>
              <a:rPr lang="fr-CA" dirty="0"/>
              <a:t>n = 7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AE8FCD8B-1062-4FC7-BADD-B63503646088}"/>
              </a:ext>
            </a:extLst>
          </p:cNvPr>
          <p:cNvCxnSpPr>
            <a:cxnSpLocks/>
          </p:cNvCxnSpPr>
          <p:nvPr/>
        </p:nvCxnSpPr>
        <p:spPr>
          <a:xfrm>
            <a:off x="3970421" y="3318549"/>
            <a:ext cx="0" cy="55930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6DC22101-0719-4455-80C5-C6A263ABC107}"/>
              </a:ext>
            </a:extLst>
          </p:cNvPr>
          <p:cNvCxnSpPr>
            <a:cxnSpLocks/>
          </p:cNvCxnSpPr>
          <p:nvPr/>
        </p:nvCxnSpPr>
        <p:spPr>
          <a:xfrm>
            <a:off x="3970421" y="4864930"/>
            <a:ext cx="0" cy="55930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C5D3E564-942E-48BD-A8E0-BB6D227F6C67}"/>
              </a:ext>
            </a:extLst>
          </p:cNvPr>
          <p:cNvCxnSpPr>
            <a:cxnSpLocks/>
          </p:cNvCxnSpPr>
          <p:nvPr/>
        </p:nvCxnSpPr>
        <p:spPr>
          <a:xfrm>
            <a:off x="4122821" y="3598202"/>
            <a:ext cx="236621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itre 1">
            <a:extLst>
              <a:ext uri="{FF2B5EF4-FFF2-40B4-BE49-F238E27FC236}">
                <a16:creationId xmlns:a16="http://schemas.microsoft.com/office/drawing/2014/main" xmlns="" id="{AC08FE4D-C444-4EFE-96E3-DC9F19A3CC2E}"/>
              </a:ext>
            </a:extLst>
          </p:cNvPr>
          <p:cNvSpPr txBox="1">
            <a:spLocks/>
          </p:cNvSpPr>
          <p:nvPr/>
        </p:nvSpPr>
        <p:spPr>
          <a:xfrm>
            <a:off x="7408758" y="638755"/>
            <a:ext cx="5902061" cy="14996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/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226028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4507C5-D3B4-4BAA-B614-D084A19657B9}"/>
              </a:ext>
            </a:extLst>
          </p:cNvPr>
          <p:cNvSpPr txBox="1">
            <a:spLocks/>
          </p:cNvSpPr>
          <p:nvPr/>
        </p:nvSpPr>
        <p:spPr>
          <a:xfrm>
            <a:off x="1487606" y="2878307"/>
            <a:ext cx="9526137" cy="17073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/>
              <a:t>Résultats et critique des études</a:t>
            </a:r>
          </a:p>
        </p:txBody>
      </p:sp>
    </p:spTree>
    <p:extLst>
      <p:ext uri="{BB962C8B-B14F-4D97-AF65-F5344CB8AC3E}">
        <p14:creationId xmlns:p14="http://schemas.microsoft.com/office/powerpoint/2010/main" val="514729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33106</TotalTime>
  <Words>2088</Words>
  <Application>Microsoft Office PowerPoint</Application>
  <PresentationFormat>Grand écran</PresentationFormat>
  <Paragraphs>422</Paragraphs>
  <Slides>29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Calibri</vt:lpstr>
      <vt:lpstr>Lucida Sans Unicode</vt:lpstr>
      <vt:lpstr>Tw Cen MT</vt:lpstr>
      <vt:lpstr>Tw Cen MT Condensed</vt:lpstr>
      <vt:lpstr>Wingdings</vt:lpstr>
      <vt:lpstr>Wingdings 3</vt:lpstr>
      <vt:lpstr>Intégral</vt:lpstr>
      <vt:lpstr>Inhibiteurs de la pompe à protons et déclin cognitif: une mise à jour</vt:lpstr>
      <vt:lpstr>Plan de la présentation</vt:lpstr>
      <vt:lpstr>Une controverse connue des médecins de famille?</vt:lpstr>
      <vt:lpstr>Mise en contexte</vt:lpstr>
      <vt:lpstr>Mise en contexte</vt:lpstr>
      <vt:lpstr>Modèles animaux</vt:lpstr>
      <vt:lpstr>Objectif de notre revue de littérature</vt:lpstr>
      <vt:lpstr>Présentation PowerPoint</vt:lpstr>
      <vt:lpstr>Présentation PowerPoint</vt:lpstr>
      <vt:lpstr>Présentation PowerPoint</vt:lpstr>
      <vt:lpstr>Présentation PowerPoint</vt:lpstr>
      <vt:lpstr>Courbe de survie</vt:lpstr>
      <vt:lpstr>Présentation PowerPoint</vt:lpstr>
      <vt:lpstr>Effet dose-réponse </vt:lpstr>
      <vt:lpstr>Goldstein et al. (2017)</vt:lpstr>
      <vt:lpstr>Présentation PowerPoint</vt:lpstr>
      <vt:lpstr>Durée d’utilisation</vt:lpstr>
      <vt:lpstr>Effet dose-réponse </vt:lpstr>
      <vt:lpstr>Batchelor et al. (2017)</vt:lpstr>
      <vt:lpstr>Présentation PowerPoint</vt:lpstr>
      <vt:lpstr>Présentation PowerPoint</vt:lpstr>
      <vt:lpstr>Facteurs de confusion</vt:lpstr>
      <vt:lpstr>Tableaux 1</vt:lpstr>
      <vt:lpstr>Présentation PowerPoint</vt:lpstr>
      <vt:lpstr>Si les études allemandes disent vrai… </vt:lpstr>
      <vt:lpstr>Relation de causalité?</vt:lpstr>
      <vt:lpstr>Relation de causalité?</vt:lpstr>
      <vt:lpstr>Conclusion</vt:lpstr>
      <vt:lpstr>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IPP et déclin cognitif:  une mise à jour</dc:title>
  <dc:creator>Béatrice Chapdelaine</dc:creator>
  <cp:lastModifiedBy>Bouchard Catherine</cp:lastModifiedBy>
  <cp:revision>91</cp:revision>
  <dcterms:created xsi:type="dcterms:W3CDTF">2018-05-04T18:51:37Z</dcterms:created>
  <dcterms:modified xsi:type="dcterms:W3CDTF">2018-05-28T14:09:44Z</dcterms:modified>
</cp:coreProperties>
</file>