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280" r:id="rId3"/>
    <p:sldId id="257" r:id="rId4"/>
    <p:sldId id="271" r:id="rId5"/>
    <p:sldId id="300" r:id="rId6"/>
    <p:sldId id="274" r:id="rId7"/>
    <p:sldId id="261" r:id="rId8"/>
    <p:sldId id="277" r:id="rId9"/>
    <p:sldId id="278" r:id="rId10"/>
    <p:sldId id="279" r:id="rId11"/>
    <p:sldId id="301" r:id="rId12"/>
    <p:sldId id="262" r:id="rId13"/>
    <p:sldId id="288" r:id="rId14"/>
    <p:sldId id="289" r:id="rId15"/>
    <p:sldId id="290" r:id="rId16"/>
    <p:sldId id="304" r:id="rId17"/>
    <p:sldId id="292" r:id="rId18"/>
    <p:sldId id="286" r:id="rId19"/>
    <p:sldId id="287" r:id="rId20"/>
    <p:sldId id="293" r:id="rId21"/>
    <p:sldId id="296" r:id="rId22"/>
    <p:sldId id="297" r:id="rId23"/>
    <p:sldId id="303" r:id="rId24"/>
    <p:sldId id="298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9F91D"/>
    <a:srgbClr val="21A7BD"/>
    <a:srgbClr val="34C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 autoAdjust="0"/>
    <p:restoredTop sz="94660"/>
  </p:normalViewPr>
  <p:slideViewPr>
    <p:cSldViewPr>
      <p:cViewPr varScale="1">
        <p:scale>
          <a:sx n="88" d="100"/>
          <a:sy n="88" d="100"/>
        </p:scale>
        <p:origin x="12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9036B-CFCB-47EC-83D5-F18D89DBDAED}" type="doc">
      <dgm:prSet loTypeId="urn:microsoft.com/office/officeart/2008/layout/Squa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3828D7F-9535-413A-A2D9-7F0553EB2007}">
      <dgm:prSet phldrT="[Text]"/>
      <dgm:spPr/>
      <dgm:t>
        <a:bodyPr/>
        <a:lstStyle/>
        <a:p>
          <a:r>
            <a:rPr lang="fr-FR" dirty="0" smtClean="0">
              <a:latin typeface="+mj-lt"/>
            </a:rPr>
            <a:t>Académie américaine de pédiatrie (2010)</a:t>
          </a:r>
          <a:endParaRPr lang="en-CA" dirty="0">
            <a:latin typeface="+mj-lt"/>
          </a:endParaRPr>
        </a:p>
      </dgm:t>
    </dgm:pt>
    <dgm:pt modelId="{EAD430E6-8936-4BC5-B186-429F34FD5CC3}" type="parTrans" cxnId="{29A3E3F6-3D9B-479B-BDA4-B910E6606AE9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90DC76F0-9529-4BA4-8692-B0821DA6F6C7}" type="sibTrans" cxnId="{29A3E3F6-3D9B-479B-BDA4-B910E6606AE9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5C50465F-C2D5-4BB8-BBBE-BBFC0E2628A4}">
      <dgm:prSet phldrT="[Text]"/>
      <dgm:spPr/>
      <dgm:t>
        <a:bodyPr/>
        <a:lstStyle/>
        <a:p>
          <a:r>
            <a:rPr lang="en-CA" dirty="0" smtClean="0">
              <a:latin typeface="+mj-lt"/>
            </a:rPr>
            <a:t>Dosage </a:t>
          </a:r>
          <a:r>
            <a:rPr lang="en-CA" dirty="0" err="1" smtClean="0">
              <a:latin typeface="+mj-lt"/>
            </a:rPr>
            <a:t>d’Hb</a:t>
          </a:r>
          <a:r>
            <a:rPr lang="en-CA" dirty="0" smtClean="0">
              <a:latin typeface="+mj-lt"/>
            </a:rPr>
            <a:t> chez </a:t>
          </a:r>
          <a:r>
            <a:rPr lang="en-CA" dirty="0" err="1" smtClean="0">
              <a:latin typeface="+mj-lt"/>
            </a:rPr>
            <a:t>tous</a:t>
          </a:r>
          <a:r>
            <a:rPr lang="en-CA" dirty="0" smtClean="0">
              <a:latin typeface="+mj-lt"/>
            </a:rPr>
            <a:t> les </a:t>
          </a:r>
          <a:r>
            <a:rPr lang="en-CA" dirty="0" err="1" smtClean="0">
              <a:latin typeface="+mj-lt"/>
            </a:rPr>
            <a:t>nourrissons</a:t>
          </a:r>
          <a:r>
            <a:rPr lang="en-CA" dirty="0" smtClean="0">
              <a:latin typeface="+mj-lt"/>
            </a:rPr>
            <a:t> de 12 </a:t>
          </a:r>
          <a:r>
            <a:rPr lang="en-CA" dirty="0" err="1" smtClean="0">
              <a:latin typeface="+mj-lt"/>
            </a:rPr>
            <a:t>mois</a:t>
          </a:r>
          <a:r>
            <a:rPr lang="en-CA" dirty="0" smtClean="0">
              <a:latin typeface="+mj-lt"/>
            </a:rPr>
            <a:t>, </a:t>
          </a:r>
          <a:r>
            <a:rPr lang="fr-FR" dirty="0" smtClean="0">
              <a:latin typeface="+mj-lt"/>
            </a:rPr>
            <a:t>Si le taux </a:t>
          </a:r>
          <a:r>
            <a:rPr lang="en-CA" dirty="0" smtClean="0">
              <a:latin typeface="+mj-lt"/>
            </a:rPr>
            <a:t>&lt; </a:t>
          </a:r>
          <a:r>
            <a:rPr lang="fr-FR" dirty="0" smtClean="0">
              <a:latin typeface="+mj-lt"/>
            </a:rPr>
            <a:t>110 g/L : </a:t>
          </a:r>
          <a:endParaRPr lang="en-CA" dirty="0">
            <a:latin typeface="+mj-lt"/>
          </a:endParaRPr>
        </a:p>
      </dgm:t>
    </dgm:pt>
    <dgm:pt modelId="{CC9137E7-BA86-4DD3-BC52-8703903091F1}" type="parTrans" cxnId="{A94FA3C5-8FFE-4CD9-99FC-056B96BB66D6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26AFBF4E-118B-45EC-A0CE-C68A0F69629E}" type="sibTrans" cxnId="{A94FA3C5-8FFE-4CD9-99FC-056B96BB66D6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2BAA0417-F16D-42DA-B00A-6AE07EF81D75}">
      <dgm:prSet phldrT="[Text]"/>
      <dgm:spPr/>
      <dgm:t>
        <a:bodyPr/>
        <a:lstStyle/>
        <a:p>
          <a:r>
            <a:rPr lang="en-CA" dirty="0" smtClean="0">
              <a:latin typeface="+mj-lt"/>
            </a:rPr>
            <a:t>FSC</a:t>
          </a:r>
          <a:endParaRPr lang="en-CA" dirty="0">
            <a:latin typeface="+mj-lt"/>
          </a:endParaRPr>
        </a:p>
      </dgm:t>
    </dgm:pt>
    <dgm:pt modelId="{B789C5B4-45E3-4480-814D-EC27CB688967}" type="parTrans" cxnId="{ECB2419E-5B2C-474B-8FBB-D2A57788DBB6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E8AC5DD3-DB57-4233-A365-0CCDDB32BC34}" type="sibTrans" cxnId="{ECB2419E-5B2C-474B-8FBB-D2A57788DBB6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16B75CD9-CC21-4A42-B5E6-998132D06EE2}">
      <dgm:prSet phldrT="[Text]"/>
      <dgm:spPr/>
      <dgm:t>
        <a:bodyPr/>
        <a:lstStyle/>
        <a:p>
          <a:r>
            <a:rPr lang="fr-FR" dirty="0" smtClean="0">
              <a:latin typeface="+mj-lt"/>
            </a:rPr>
            <a:t>Protéine C réactive</a:t>
          </a:r>
          <a:endParaRPr lang="en-CA" dirty="0">
            <a:latin typeface="+mj-lt"/>
          </a:endParaRPr>
        </a:p>
      </dgm:t>
    </dgm:pt>
    <dgm:pt modelId="{EB91E024-BDFD-4CC5-9FF3-2A08E81199B1}" type="parTrans" cxnId="{6B23CDC2-DA69-4220-A1C4-34407156A85F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8184678E-1428-4703-9BBF-09FAF5A135A1}" type="sibTrans" cxnId="{6B23CDC2-DA69-4220-A1C4-34407156A85F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1C2A25FE-3A15-4263-A6A6-8A61E82748EF}">
      <dgm:prSet phldrT="[Text]"/>
      <dgm:spPr/>
      <dgm:t>
        <a:bodyPr/>
        <a:lstStyle/>
        <a:p>
          <a:r>
            <a:rPr lang="fr-FR" b="0" dirty="0" smtClean="0">
              <a:latin typeface="+mj-lt"/>
            </a:rPr>
            <a:t>Groupe d’étude canadien sur les soins de santé préventif (1994)</a:t>
          </a:r>
          <a:endParaRPr lang="en-CA" dirty="0">
            <a:latin typeface="+mj-lt"/>
          </a:endParaRPr>
        </a:p>
      </dgm:t>
    </dgm:pt>
    <dgm:pt modelId="{BABCEE07-7F31-4AD5-808A-785AD6F978DA}" type="parTrans" cxnId="{8514BC13-144F-4B58-A92D-71526078DACB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59E5E772-6CBC-42DC-9058-FA396D990DF5}" type="sibTrans" cxnId="{8514BC13-144F-4B58-A92D-71526078DACB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7C6DAE84-2E83-4278-8CCD-663FDD8D1884}">
      <dgm:prSet phldrT="[Text]"/>
      <dgm:spPr/>
      <dgm:t>
        <a:bodyPr/>
        <a:lstStyle/>
        <a:p>
          <a:r>
            <a:rPr lang="fr-FR" dirty="0" smtClean="0">
              <a:latin typeface="+mj-lt"/>
            </a:rPr>
            <a:t>Dépistage sélectif</a:t>
          </a:r>
        </a:p>
      </dgm:t>
    </dgm:pt>
    <dgm:pt modelId="{15239924-0846-4673-8887-87AFA5637A5A}" type="parTrans" cxnId="{E58CA83C-1F62-4DEF-87F9-490FB0DF43FA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9FE9BED7-EE51-492B-89AC-FC6BABD30840}" type="sibTrans" cxnId="{E58CA83C-1F62-4DEF-87F9-490FB0DF43FA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656E1B1C-D50C-4CC6-B86B-30AE28D2AA4A}">
      <dgm:prSet phldrT="[Text]"/>
      <dgm:spPr/>
      <dgm:t>
        <a:bodyPr/>
        <a:lstStyle/>
        <a:p>
          <a:r>
            <a:rPr lang="fr-FR" dirty="0" smtClean="0">
              <a:latin typeface="+mj-lt"/>
            </a:rPr>
            <a:t>6 et 12 mois, idéalement à 9 mois</a:t>
          </a:r>
          <a:endParaRPr lang="en-CA" dirty="0">
            <a:latin typeface="+mj-lt"/>
          </a:endParaRPr>
        </a:p>
      </dgm:t>
    </dgm:pt>
    <dgm:pt modelId="{D025F302-5A14-4DE3-949D-9C326257AF1C}" type="parTrans" cxnId="{2BFD4687-0A26-4F04-A58F-31579C128204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144DF42E-8ABB-4AAD-A23D-0EC95AA7A077}" type="sibTrans" cxnId="{2BFD4687-0A26-4F04-A58F-31579C128204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EAD04695-F1AC-468B-B376-B1907AC55934}">
      <dgm:prSet phldrT="[Text]"/>
      <dgm:spPr/>
      <dgm:t>
        <a:bodyPr/>
        <a:lstStyle/>
        <a:p>
          <a:r>
            <a:rPr lang="fr-FR" dirty="0" smtClean="0">
              <a:latin typeface="+mj-lt"/>
            </a:rPr>
            <a:t>Prématurés : à 2 mois et à 6 mois</a:t>
          </a:r>
          <a:endParaRPr lang="en-CA" dirty="0">
            <a:latin typeface="+mj-lt"/>
          </a:endParaRPr>
        </a:p>
      </dgm:t>
    </dgm:pt>
    <dgm:pt modelId="{319A6088-59AB-4E58-9179-D74FA32CED4B}" type="parTrans" cxnId="{44FCBD03-356E-4456-B24C-FD1B7BC2788D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BB6FFA8D-9C7F-468D-B35C-548B5E3304C6}" type="sibTrans" cxnId="{44FCBD03-356E-4456-B24C-FD1B7BC2788D}">
      <dgm:prSet/>
      <dgm:spPr/>
      <dgm:t>
        <a:bodyPr/>
        <a:lstStyle/>
        <a:p>
          <a:endParaRPr lang="en-CA">
            <a:latin typeface="+mj-lt"/>
          </a:endParaRPr>
        </a:p>
      </dgm:t>
    </dgm:pt>
    <dgm:pt modelId="{03429830-0CC5-4D68-9A28-C7124419B1E6}" type="pres">
      <dgm:prSet presAssocID="{FF39036B-CFCB-47EC-83D5-F18D89DBDAE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CA"/>
        </a:p>
      </dgm:t>
    </dgm:pt>
    <dgm:pt modelId="{BF740239-7940-4088-8678-0FEFC9BCFAE7}" type="pres">
      <dgm:prSet presAssocID="{53828D7F-9535-413A-A2D9-7F0553EB2007}" presName="root" presStyleCnt="0">
        <dgm:presLayoutVars>
          <dgm:chMax/>
          <dgm:chPref/>
        </dgm:presLayoutVars>
      </dgm:prSet>
      <dgm:spPr/>
    </dgm:pt>
    <dgm:pt modelId="{13A93C2E-7100-4EF5-8776-7CB161B3A32F}" type="pres">
      <dgm:prSet presAssocID="{53828D7F-9535-413A-A2D9-7F0553EB2007}" presName="rootComposite" presStyleCnt="0">
        <dgm:presLayoutVars/>
      </dgm:prSet>
      <dgm:spPr/>
    </dgm:pt>
    <dgm:pt modelId="{67147B8D-EEEC-4B5A-B12D-C5A4E475425D}" type="pres">
      <dgm:prSet presAssocID="{53828D7F-9535-413A-A2D9-7F0553EB2007}" presName="ParentAccent" presStyleLbl="alignNode1" presStyleIdx="0" presStyleCnt="2"/>
      <dgm:spPr/>
    </dgm:pt>
    <dgm:pt modelId="{F1732AF4-7B85-4D0D-A6A4-215CFF57E68E}" type="pres">
      <dgm:prSet presAssocID="{53828D7F-9535-413A-A2D9-7F0553EB2007}" presName="ParentSmallAccent" presStyleLbl="fgAcc1" presStyleIdx="0" presStyleCnt="2"/>
      <dgm:spPr>
        <a:prstGeom prst="flowChartProcess">
          <a:avLst/>
        </a:prstGeom>
      </dgm:spPr>
    </dgm:pt>
    <dgm:pt modelId="{36C37D4C-90E6-43A0-A703-A935C4FF0B95}" type="pres">
      <dgm:prSet presAssocID="{53828D7F-9535-413A-A2D9-7F0553EB2007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5301C16-AD48-4301-B3FB-6C7CA026B899}" type="pres">
      <dgm:prSet presAssocID="{53828D7F-9535-413A-A2D9-7F0553EB2007}" presName="childShape" presStyleCnt="0">
        <dgm:presLayoutVars>
          <dgm:chMax val="0"/>
          <dgm:chPref val="0"/>
        </dgm:presLayoutVars>
      </dgm:prSet>
      <dgm:spPr/>
    </dgm:pt>
    <dgm:pt modelId="{2D11F2C7-1F3A-4A1C-B808-11A12375EA5C}" type="pres">
      <dgm:prSet presAssocID="{5C50465F-C2D5-4BB8-BBBE-BBFC0E2628A4}" presName="childComposite" presStyleCnt="0">
        <dgm:presLayoutVars>
          <dgm:chMax val="0"/>
          <dgm:chPref val="0"/>
        </dgm:presLayoutVars>
      </dgm:prSet>
      <dgm:spPr/>
    </dgm:pt>
    <dgm:pt modelId="{634AE8AC-F2D9-41E1-9223-CD5B9515D1AD}" type="pres">
      <dgm:prSet presAssocID="{5C50465F-C2D5-4BB8-BBBE-BBFC0E2628A4}" presName="ChildAccent" presStyleLbl="solidFgAcc1" presStyleIdx="0" presStyleCnt="6"/>
      <dgm:spPr>
        <a:prstGeom prst="rightArrow">
          <a:avLst/>
        </a:prstGeom>
      </dgm:spPr>
    </dgm:pt>
    <dgm:pt modelId="{643A8DD3-C0F4-4EA3-957C-380EF1249BD2}" type="pres">
      <dgm:prSet presAssocID="{5C50465F-C2D5-4BB8-BBBE-BBFC0E2628A4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400DF23-E5EF-4434-BD9A-3AD13E12A600}" type="pres">
      <dgm:prSet presAssocID="{2BAA0417-F16D-42DA-B00A-6AE07EF81D75}" presName="childComposite" presStyleCnt="0">
        <dgm:presLayoutVars>
          <dgm:chMax val="0"/>
          <dgm:chPref val="0"/>
        </dgm:presLayoutVars>
      </dgm:prSet>
      <dgm:spPr/>
    </dgm:pt>
    <dgm:pt modelId="{8DEDA51B-918B-4D85-8424-932694761533}" type="pres">
      <dgm:prSet presAssocID="{2BAA0417-F16D-42DA-B00A-6AE07EF81D75}" presName="ChildAccent" presStyleLbl="solidFgAcc1" presStyleIdx="1" presStyleCnt="6"/>
      <dgm:spPr/>
    </dgm:pt>
    <dgm:pt modelId="{626AA5DB-D54F-412A-BA12-C0403C1FC923}" type="pres">
      <dgm:prSet presAssocID="{2BAA0417-F16D-42DA-B00A-6AE07EF81D75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694DF5-16F3-4FFC-A26A-6FF7EF79581E}" type="pres">
      <dgm:prSet presAssocID="{16B75CD9-CC21-4A42-B5E6-998132D06EE2}" presName="childComposite" presStyleCnt="0">
        <dgm:presLayoutVars>
          <dgm:chMax val="0"/>
          <dgm:chPref val="0"/>
        </dgm:presLayoutVars>
      </dgm:prSet>
      <dgm:spPr/>
    </dgm:pt>
    <dgm:pt modelId="{7979B029-CC40-4E86-918D-C8613E7570C1}" type="pres">
      <dgm:prSet presAssocID="{16B75CD9-CC21-4A42-B5E6-998132D06EE2}" presName="ChildAccent" presStyleLbl="solidFgAcc1" presStyleIdx="2" presStyleCnt="6"/>
      <dgm:spPr/>
    </dgm:pt>
    <dgm:pt modelId="{455262BC-C0D9-4E3F-8807-703D0C35D9DE}" type="pres">
      <dgm:prSet presAssocID="{16B75CD9-CC21-4A42-B5E6-998132D06EE2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70909C1-4F2C-4409-A9CF-33514A85B3D6}" type="pres">
      <dgm:prSet presAssocID="{1C2A25FE-3A15-4263-A6A6-8A61E82748EF}" presName="root" presStyleCnt="0">
        <dgm:presLayoutVars>
          <dgm:chMax/>
          <dgm:chPref/>
        </dgm:presLayoutVars>
      </dgm:prSet>
      <dgm:spPr/>
    </dgm:pt>
    <dgm:pt modelId="{328357CD-C89A-4C1D-8CD4-446789765DBD}" type="pres">
      <dgm:prSet presAssocID="{1C2A25FE-3A15-4263-A6A6-8A61E82748EF}" presName="rootComposite" presStyleCnt="0">
        <dgm:presLayoutVars/>
      </dgm:prSet>
      <dgm:spPr/>
    </dgm:pt>
    <dgm:pt modelId="{06242768-EE04-4277-B6C3-82675C2B8998}" type="pres">
      <dgm:prSet presAssocID="{1C2A25FE-3A15-4263-A6A6-8A61E82748EF}" presName="ParentAccent" presStyleLbl="alignNode1" presStyleIdx="1" presStyleCnt="2"/>
      <dgm:spPr/>
    </dgm:pt>
    <dgm:pt modelId="{759E87AB-3A60-4E02-913A-21BBBFD3EA99}" type="pres">
      <dgm:prSet presAssocID="{1C2A25FE-3A15-4263-A6A6-8A61E82748EF}" presName="ParentSmallAccent" presStyleLbl="fgAcc1" presStyleIdx="1" presStyleCnt="2"/>
      <dgm:spPr/>
    </dgm:pt>
    <dgm:pt modelId="{FE88E5A7-31F3-4C5D-969F-244961A83C4B}" type="pres">
      <dgm:prSet presAssocID="{1C2A25FE-3A15-4263-A6A6-8A61E82748EF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F5EDA13-8A0A-4082-A96F-C74F93BC7075}" type="pres">
      <dgm:prSet presAssocID="{1C2A25FE-3A15-4263-A6A6-8A61E82748EF}" presName="childShape" presStyleCnt="0">
        <dgm:presLayoutVars>
          <dgm:chMax val="0"/>
          <dgm:chPref val="0"/>
        </dgm:presLayoutVars>
      </dgm:prSet>
      <dgm:spPr/>
    </dgm:pt>
    <dgm:pt modelId="{FBF090D8-79F7-489D-ACB4-F5DD97B7BE71}" type="pres">
      <dgm:prSet presAssocID="{7C6DAE84-2E83-4278-8CCD-663FDD8D1884}" presName="childComposite" presStyleCnt="0">
        <dgm:presLayoutVars>
          <dgm:chMax val="0"/>
          <dgm:chPref val="0"/>
        </dgm:presLayoutVars>
      </dgm:prSet>
      <dgm:spPr/>
    </dgm:pt>
    <dgm:pt modelId="{4DEEB7C4-80FE-4A70-A9F5-DB46D6748DE1}" type="pres">
      <dgm:prSet presAssocID="{7C6DAE84-2E83-4278-8CCD-663FDD8D1884}" presName="ChildAccent" presStyleLbl="solidFgAcc1" presStyleIdx="3" presStyleCnt="6"/>
      <dgm:spPr>
        <a:prstGeom prst="rightArrow">
          <a:avLst/>
        </a:prstGeom>
      </dgm:spPr>
    </dgm:pt>
    <dgm:pt modelId="{D881BEC7-0DA6-4FF1-9621-F4419D9AE669}" type="pres">
      <dgm:prSet presAssocID="{7C6DAE84-2E83-4278-8CCD-663FDD8D1884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6BEF749-9FD6-4A77-A43C-FA7D36F5CF6D}" type="pres">
      <dgm:prSet presAssocID="{656E1B1C-D50C-4CC6-B86B-30AE28D2AA4A}" presName="childComposite" presStyleCnt="0">
        <dgm:presLayoutVars>
          <dgm:chMax val="0"/>
          <dgm:chPref val="0"/>
        </dgm:presLayoutVars>
      </dgm:prSet>
      <dgm:spPr/>
    </dgm:pt>
    <dgm:pt modelId="{3C256AE3-42BD-4477-BCB7-D2EC58ED3452}" type="pres">
      <dgm:prSet presAssocID="{656E1B1C-D50C-4CC6-B86B-30AE28D2AA4A}" presName="ChildAccent" presStyleLbl="solidFgAcc1" presStyleIdx="4" presStyleCnt="6"/>
      <dgm:spPr/>
    </dgm:pt>
    <dgm:pt modelId="{3152A4FB-169A-4AE9-8012-67B0CEB5AD7D}" type="pres">
      <dgm:prSet presAssocID="{656E1B1C-D50C-4CC6-B86B-30AE28D2AA4A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84E7B59-FEA6-40C5-B4A9-7E1EA4297C9C}" type="pres">
      <dgm:prSet presAssocID="{EAD04695-F1AC-468B-B376-B1907AC55934}" presName="childComposite" presStyleCnt="0">
        <dgm:presLayoutVars>
          <dgm:chMax val="0"/>
          <dgm:chPref val="0"/>
        </dgm:presLayoutVars>
      </dgm:prSet>
      <dgm:spPr/>
    </dgm:pt>
    <dgm:pt modelId="{3C337797-4AE2-48FA-A068-F3D4B5514720}" type="pres">
      <dgm:prSet presAssocID="{EAD04695-F1AC-468B-B376-B1907AC55934}" presName="ChildAccent" presStyleLbl="solidFgAcc1" presStyleIdx="5" presStyleCnt="6"/>
      <dgm:spPr/>
    </dgm:pt>
    <dgm:pt modelId="{9EF574FD-8593-4D89-AD02-3321F01CA938}" type="pres">
      <dgm:prSet presAssocID="{EAD04695-F1AC-468B-B376-B1907AC55934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BD7462C-6B7D-41EC-B44A-AE09C4C3405C}" type="presOf" srcId="{7C6DAE84-2E83-4278-8CCD-663FDD8D1884}" destId="{D881BEC7-0DA6-4FF1-9621-F4419D9AE669}" srcOrd="0" destOrd="0" presId="urn:microsoft.com/office/officeart/2008/layout/SquareAccentList"/>
    <dgm:cxn modelId="{FF23081E-9491-44B7-BAF4-A33164C25C51}" type="presOf" srcId="{EAD04695-F1AC-468B-B376-B1907AC55934}" destId="{9EF574FD-8593-4D89-AD02-3321F01CA938}" srcOrd="0" destOrd="0" presId="urn:microsoft.com/office/officeart/2008/layout/SquareAccentList"/>
    <dgm:cxn modelId="{2BFD4687-0A26-4F04-A58F-31579C128204}" srcId="{1C2A25FE-3A15-4263-A6A6-8A61E82748EF}" destId="{656E1B1C-D50C-4CC6-B86B-30AE28D2AA4A}" srcOrd="1" destOrd="0" parTransId="{D025F302-5A14-4DE3-949D-9C326257AF1C}" sibTransId="{144DF42E-8ABB-4AAD-A23D-0EC95AA7A077}"/>
    <dgm:cxn modelId="{9CC34D81-EF48-4443-AB29-2A0D364B1CB1}" type="presOf" srcId="{53828D7F-9535-413A-A2D9-7F0553EB2007}" destId="{36C37D4C-90E6-43A0-A703-A935C4FF0B95}" srcOrd="0" destOrd="0" presId="urn:microsoft.com/office/officeart/2008/layout/SquareAccentList"/>
    <dgm:cxn modelId="{AF4AF57A-8499-4F9A-AA1E-08954CC9F203}" type="presOf" srcId="{FF39036B-CFCB-47EC-83D5-F18D89DBDAED}" destId="{03429830-0CC5-4D68-9A28-C7124419B1E6}" srcOrd="0" destOrd="0" presId="urn:microsoft.com/office/officeart/2008/layout/SquareAccentList"/>
    <dgm:cxn modelId="{29A3E3F6-3D9B-479B-BDA4-B910E6606AE9}" srcId="{FF39036B-CFCB-47EC-83D5-F18D89DBDAED}" destId="{53828D7F-9535-413A-A2D9-7F0553EB2007}" srcOrd="0" destOrd="0" parTransId="{EAD430E6-8936-4BC5-B186-429F34FD5CC3}" sibTransId="{90DC76F0-9529-4BA4-8692-B0821DA6F6C7}"/>
    <dgm:cxn modelId="{E58CA83C-1F62-4DEF-87F9-490FB0DF43FA}" srcId="{1C2A25FE-3A15-4263-A6A6-8A61E82748EF}" destId="{7C6DAE84-2E83-4278-8CCD-663FDD8D1884}" srcOrd="0" destOrd="0" parTransId="{15239924-0846-4673-8887-87AFA5637A5A}" sibTransId="{9FE9BED7-EE51-492B-89AC-FC6BABD30840}"/>
    <dgm:cxn modelId="{D44F5645-03AC-43EC-BEE7-B8DEA386AF1C}" type="presOf" srcId="{16B75CD9-CC21-4A42-B5E6-998132D06EE2}" destId="{455262BC-C0D9-4E3F-8807-703D0C35D9DE}" srcOrd="0" destOrd="0" presId="urn:microsoft.com/office/officeart/2008/layout/SquareAccentList"/>
    <dgm:cxn modelId="{8514BC13-144F-4B58-A92D-71526078DACB}" srcId="{FF39036B-CFCB-47EC-83D5-F18D89DBDAED}" destId="{1C2A25FE-3A15-4263-A6A6-8A61E82748EF}" srcOrd="1" destOrd="0" parTransId="{BABCEE07-7F31-4AD5-808A-785AD6F978DA}" sibTransId="{59E5E772-6CBC-42DC-9058-FA396D990DF5}"/>
    <dgm:cxn modelId="{44FCBD03-356E-4456-B24C-FD1B7BC2788D}" srcId="{1C2A25FE-3A15-4263-A6A6-8A61E82748EF}" destId="{EAD04695-F1AC-468B-B376-B1907AC55934}" srcOrd="2" destOrd="0" parTransId="{319A6088-59AB-4E58-9179-D74FA32CED4B}" sibTransId="{BB6FFA8D-9C7F-468D-B35C-548B5E3304C6}"/>
    <dgm:cxn modelId="{AAAB8B67-B9EF-4632-A826-BC63CED43AF9}" type="presOf" srcId="{5C50465F-C2D5-4BB8-BBBE-BBFC0E2628A4}" destId="{643A8DD3-C0F4-4EA3-957C-380EF1249BD2}" srcOrd="0" destOrd="0" presId="urn:microsoft.com/office/officeart/2008/layout/SquareAccentList"/>
    <dgm:cxn modelId="{C7C7D69A-87D9-42DD-A1F3-251CA928D45E}" type="presOf" srcId="{656E1B1C-D50C-4CC6-B86B-30AE28D2AA4A}" destId="{3152A4FB-169A-4AE9-8012-67B0CEB5AD7D}" srcOrd="0" destOrd="0" presId="urn:microsoft.com/office/officeart/2008/layout/SquareAccentList"/>
    <dgm:cxn modelId="{D37DF4EC-5F2C-4EE7-AEF1-32620273996B}" type="presOf" srcId="{2BAA0417-F16D-42DA-B00A-6AE07EF81D75}" destId="{626AA5DB-D54F-412A-BA12-C0403C1FC923}" srcOrd="0" destOrd="0" presId="urn:microsoft.com/office/officeart/2008/layout/SquareAccentList"/>
    <dgm:cxn modelId="{6B23CDC2-DA69-4220-A1C4-34407156A85F}" srcId="{53828D7F-9535-413A-A2D9-7F0553EB2007}" destId="{16B75CD9-CC21-4A42-B5E6-998132D06EE2}" srcOrd="2" destOrd="0" parTransId="{EB91E024-BDFD-4CC5-9FF3-2A08E81199B1}" sibTransId="{8184678E-1428-4703-9BBF-09FAF5A135A1}"/>
    <dgm:cxn modelId="{A94FA3C5-8FFE-4CD9-99FC-056B96BB66D6}" srcId="{53828D7F-9535-413A-A2D9-7F0553EB2007}" destId="{5C50465F-C2D5-4BB8-BBBE-BBFC0E2628A4}" srcOrd="0" destOrd="0" parTransId="{CC9137E7-BA86-4DD3-BC52-8703903091F1}" sibTransId="{26AFBF4E-118B-45EC-A0CE-C68A0F69629E}"/>
    <dgm:cxn modelId="{ECB2419E-5B2C-474B-8FBB-D2A57788DBB6}" srcId="{53828D7F-9535-413A-A2D9-7F0553EB2007}" destId="{2BAA0417-F16D-42DA-B00A-6AE07EF81D75}" srcOrd="1" destOrd="0" parTransId="{B789C5B4-45E3-4480-814D-EC27CB688967}" sibTransId="{E8AC5DD3-DB57-4233-A365-0CCDDB32BC34}"/>
    <dgm:cxn modelId="{F3675382-8F95-46AC-90DE-F1CACCCCAB58}" type="presOf" srcId="{1C2A25FE-3A15-4263-A6A6-8A61E82748EF}" destId="{FE88E5A7-31F3-4C5D-969F-244961A83C4B}" srcOrd="0" destOrd="0" presId="urn:microsoft.com/office/officeart/2008/layout/SquareAccentList"/>
    <dgm:cxn modelId="{0675ED57-150F-4B65-851D-56DF2188DA8C}" type="presParOf" srcId="{03429830-0CC5-4D68-9A28-C7124419B1E6}" destId="{BF740239-7940-4088-8678-0FEFC9BCFAE7}" srcOrd="0" destOrd="0" presId="urn:microsoft.com/office/officeart/2008/layout/SquareAccentList"/>
    <dgm:cxn modelId="{8ACB0CB6-2CE6-4B08-A412-764E61E688BF}" type="presParOf" srcId="{BF740239-7940-4088-8678-0FEFC9BCFAE7}" destId="{13A93C2E-7100-4EF5-8776-7CB161B3A32F}" srcOrd="0" destOrd="0" presId="urn:microsoft.com/office/officeart/2008/layout/SquareAccentList"/>
    <dgm:cxn modelId="{6DF62DE1-77D7-459C-8083-4ACC594B59A2}" type="presParOf" srcId="{13A93C2E-7100-4EF5-8776-7CB161B3A32F}" destId="{67147B8D-EEEC-4B5A-B12D-C5A4E475425D}" srcOrd="0" destOrd="0" presId="urn:microsoft.com/office/officeart/2008/layout/SquareAccentList"/>
    <dgm:cxn modelId="{756F3996-E9FF-4F37-8566-9BC1A2ABFEC8}" type="presParOf" srcId="{13A93C2E-7100-4EF5-8776-7CB161B3A32F}" destId="{F1732AF4-7B85-4D0D-A6A4-215CFF57E68E}" srcOrd="1" destOrd="0" presId="urn:microsoft.com/office/officeart/2008/layout/SquareAccentList"/>
    <dgm:cxn modelId="{F3429800-0CCF-4029-9170-98EC8DBAB9AE}" type="presParOf" srcId="{13A93C2E-7100-4EF5-8776-7CB161B3A32F}" destId="{36C37D4C-90E6-43A0-A703-A935C4FF0B95}" srcOrd="2" destOrd="0" presId="urn:microsoft.com/office/officeart/2008/layout/SquareAccentList"/>
    <dgm:cxn modelId="{D714B0B8-2F16-4E2A-8BAB-BDD6804FCB74}" type="presParOf" srcId="{BF740239-7940-4088-8678-0FEFC9BCFAE7}" destId="{05301C16-AD48-4301-B3FB-6C7CA026B899}" srcOrd="1" destOrd="0" presId="urn:microsoft.com/office/officeart/2008/layout/SquareAccentList"/>
    <dgm:cxn modelId="{CA45D34D-EA98-40BE-BB5B-F6D6A7F18935}" type="presParOf" srcId="{05301C16-AD48-4301-B3FB-6C7CA026B899}" destId="{2D11F2C7-1F3A-4A1C-B808-11A12375EA5C}" srcOrd="0" destOrd="0" presId="urn:microsoft.com/office/officeart/2008/layout/SquareAccentList"/>
    <dgm:cxn modelId="{5A9C5834-968B-4011-BA4B-34D404A534EC}" type="presParOf" srcId="{2D11F2C7-1F3A-4A1C-B808-11A12375EA5C}" destId="{634AE8AC-F2D9-41E1-9223-CD5B9515D1AD}" srcOrd="0" destOrd="0" presId="urn:microsoft.com/office/officeart/2008/layout/SquareAccentList"/>
    <dgm:cxn modelId="{DB05EE71-EABF-40A7-A6CC-641CFA2D2013}" type="presParOf" srcId="{2D11F2C7-1F3A-4A1C-B808-11A12375EA5C}" destId="{643A8DD3-C0F4-4EA3-957C-380EF1249BD2}" srcOrd="1" destOrd="0" presId="urn:microsoft.com/office/officeart/2008/layout/SquareAccentList"/>
    <dgm:cxn modelId="{40C41834-053E-460E-A7E3-AFF5F773AFC3}" type="presParOf" srcId="{05301C16-AD48-4301-B3FB-6C7CA026B899}" destId="{8400DF23-E5EF-4434-BD9A-3AD13E12A600}" srcOrd="1" destOrd="0" presId="urn:microsoft.com/office/officeart/2008/layout/SquareAccentList"/>
    <dgm:cxn modelId="{080A1C9A-329A-4EB2-9E3F-6800175DC725}" type="presParOf" srcId="{8400DF23-E5EF-4434-BD9A-3AD13E12A600}" destId="{8DEDA51B-918B-4D85-8424-932694761533}" srcOrd="0" destOrd="0" presId="urn:microsoft.com/office/officeart/2008/layout/SquareAccentList"/>
    <dgm:cxn modelId="{FE7031DD-65FB-4B18-92D2-A756EE878AE3}" type="presParOf" srcId="{8400DF23-E5EF-4434-BD9A-3AD13E12A600}" destId="{626AA5DB-D54F-412A-BA12-C0403C1FC923}" srcOrd="1" destOrd="0" presId="urn:microsoft.com/office/officeart/2008/layout/SquareAccentList"/>
    <dgm:cxn modelId="{8FF1FE80-A845-4814-9AD8-2F88CCCC0026}" type="presParOf" srcId="{05301C16-AD48-4301-B3FB-6C7CA026B899}" destId="{AF694DF5-16F3-4FFC-A26A-6FF7EF79581E}" srcOrd="2" destOrd="0" presId="urn:microsoft.com/office/officeart/2008/layout/SquareAccentList"/>
    <dgm:cxn modelId="{0EF4ACF8-C03D-43D8-9954-9AA3F2418F31}" type="presParOf" srcId="{AF694DF5-16F3-4FFC-A26A-6FF7EF79581E}" destId="{7979B029-CC40-4E86-918D-C8613E7570C1}" srcOrd="0" destOrd="0" presId="urn:microsoft.com/office/officeart/2008/layout/SquareAccentList"/>
    <dgm:cxn modelId="{0077A988-4A4B-44E5-AB20-EC0C47AE8FB7}" type="presParOf" srcId="{AF694DF5-16F3-4FFC-A26A-6FF7EF79581E}" destId="{455262BC-C0D9-4E3F-8807-703D0C35D9DE}" srcOrd="1" destOrd="0" presId="urn:microsoft.com/office/officeart/2008/layout/SquareAccentList"/>
    <dgm:cxn modelId="{36CDC284-92E5-4ADF-9D2D-52A7842C1DE6}" type="presParOf" srcId="{03429830-0CC5-4D68-9A28-C7124419B1E6}" destId="{E70909C1-4F2C-4409-A9CF-33514A85B3D6}" srcOrd="1" destOrd="0" presId="urn:microsoft.com/office/officeart/2008/layout/SquareAccentList"/>
    <dgm:cxn modelId="{B57216D3-8256-4663-A4EF-19C1FA7B3DBC}" type="presParOf" srcId="{E70909C1-4F2C-4409-A9CF-33514A85B3D6}" destId="{328357CD-C89A-4C1D-8CD4-446789765DBD}" srcOrd="0" destOrd="0" presId="urn:microsoft.com/office/officeart/2008/layout/SquareAccentList"/>
    <dgm:cxn modelId="{EEFCDA45-FFE5-4658-ABCB-F094E2A901E2}" type="presParOf" srcId="{328357CD-C89A-4C1D-8CD4-446789765DBD}" destId="{06242768-EE04-4277-B6C3-82675C2B8998}" srcOrd="0" destOrd="0" presId="urn:microsoft.com/office/officeart/2008/layout/SquareAccentList"/>
    <dgm:cxn modelId="{8CD85B18-B1A5-4331-8870-AF9E62888956}" type="presParOf" srcId="{328357CD-C89A-4C1D-8CD4-446789765DBD}" destId="{759E87AB-3A60-4E02-913A-21BBBFD3EA99}" srcOrd="1" destOrd="0" presId="urn:microsoft.com/office/officeart/2008/layout/SquareAccentList"/>
    <dgm:cxn modelId="{BEEE1275-94C1-41F6-B01D-5AF4F3E374FF}" type="presParOf" srcId="{328357CD-C89A-4C1D-8CD4-446789765DBD}" destId="{FE88E5A7-31F3-4C5D-969F-244961A83C4B}" srcOrd="2" destOrd="0" presId="urn:microsoft.com/office/officeart/2008/layout/SquareAccentList"/>
    <dgm:cxn modelId="{408C55A1-3CBC-4A92-A8D2-93D7C628F0A8}" type="presParOf" srcId="{E70909C1-4F2C-4409-A9CF-33514A85B3D6}" destId="{3F5EDA13-8A0A-4082-A96F-C74F93BC7075}" srcOrd="1" destOrd="0" presId="urn:microsoft.com/office/officeart/2008/layout/SquareAccentList"/>
    <dgm:cxn modelId="{4368F1F9-7CB5-436B-9A95-212C86B24C20}" type="presParOf" srcId="{3F5EDA13-8A0A-4082-A96F-C74F93BC7075}" destId="{FBF090D8-79F7-489D-ACB4-F5DD97B7BE71}" srcOrd="0" destOrd="0" presId="urn:microsoft.com/office/officeart/2008/layout/SquareAccentList"/>
    <dgm:cxn modelId="{F32E3BC3-1FF8-47D0-ADC0-E60D2982E135}" type="presParOf" srcId="{FBF090D8-79F7-489D-ACB4-F5DD97B7BE71}" destId="{4DEEB7C4-80FE-4A70-A9F5-DB46D6748DE1}" srcOrd="0" destOrd="0" presId="urn:microsoft.com/office/officeart/2008/layout/SquareAccentList"/>
    <dgm:cxn modelId="{449A94E1-1D3C-4081-855D-C904D2307C6C}" type="presParOf" srcId="{FBF090D8-79F7-489D-ACB4-F5DD97B7BE71}" destId="{D881BEC7-0DA6-4FF1-9621-F4419D9AE669}" srcOrd="1" destOrd="0" presId="urn:microsoft.com/office/officeart/2008/layout/SquareAccentList"/>
    <dgm:cxn modelId="{2F5434DA-7067-4F18-85E3-1E5243F9E5AA}" type="presParOf" srcId="{3F5EDA13-8A0A-4082-A96F-C74F93BC7075}" destId="{56BEF749-9FD6-4A77-A43C-FA7D36F5CF6D}" srcOrd="1" destOrd="0" presId="urn:microsoft.com/office/officeart/2008/layout/SquareAccentList"/>
    <dgm:cxn modelId="{BAFE346A-F9B5-471E-8174-75B27EBD7F35}" type="presParOf" srcId="{56BEF749-9FD6-4A77-A43C-FA7D36F5CF6D}" destId="{3C256AE3-42BD-4477-BCB7-D2EC58ED3452}" srcOrd="0" destOrd="0" presId="urn:microsoft.com/office/officeart/2008/layout/SquareAccentList"/>
    <dgm:cxn modelId="{990A30C4-AF43-4178-9C3E-AF887178785C}" type="presParOf" srcId="{56BEF749-9FD6-4A77-A43C-FA7D36F5CF6D}" destId="{3152A4FB-169A-4AE9-8012-67B0CEB5AD7D}" srcOrd="1" destOrd="0" presId="urn:microsoft.com/office/officeart/2008/layout/SquareAccentList"/>
    <dgm:cxn modelId="{FCE06EBA-EE18-482B-B201-E8E0C304D0C7}" type="presParOf" srcId="{3F5EDA13-8A0A-4082-A96F-C74F93BC7075}" destId="{D84E7B59-FEA6-40C5-B4A9-7E1EA4297C9C}" srcOrd="2" destOrd="0" presId="urn:microsoft.com/office/officeart/2008/layout/SquareAccentList"/>
    <dgm:cxn modelId="{819D4BCF-7D20-4F25-A8A8-87C9E56E7D65}" type="presParOf" srcId="{D84E7B59-FEA6-40C5-B4A9-7E1EA4297C9C}" destId="{3C337797-4AE2-48FA-A068-F3D4B5514720}" srcOrd="0" destOrd="0" presId="urn:microsoft.com/office/officeart/2008/layout/SquareAccentList"/>
    <dgm:cxn modelId="{C2C0B210-8D7B-4022-935C-5D5C26048968}" type="presParOf" srcId="{D84E7B59-FEA6-40C5-B4A9-7E1EA4297C9C}" destId="{9EF574FD-8593-4D89-AD02-3321F01CA93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90870-2A4C-494C-B580-3F0364EAD46B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B8EE1-2438-4AB4-9AAA-33719DC1DFD2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538D7-77AB-4C05-938D-F63C5B5E1F3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3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188323-C3E7-412B-B05E-F4009A251386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BE5CA3-1977-46DA-AC5C-8C2F6E08E8A9}" type="slidenum">
              <a:rPr lang="en-CA" smtClean="0"/>
              <a:t>‹N°›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who.int/gb/archive/pdf_files/WHA55/ewha5525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effectLst/>
              </a:rPr>
              <a:t>Projet de recherche : </a:t>
            </a:r>
            <a:r>
              <a:rPr lang="en-CA" sz="4000" dirty="0">
                <a:effectLst/>
              </a:rPr>
              <a:t/>
            </a:r>
            <a:br>
              <a:rPr lang="en-CA" sz="4000" dirty="0">
                <a:effectLst/>
              </a:rPr>
            </a:br>
            <a:r>
              <a:rPr lang="fr-CA" sz="4000" dirty="0">
                <a:effectLst/>
              </a:rPr>
              <a:t>L’incidence et le risque de carence </a:t>
            </a:r>
            <a:r>
              <a:rPr lang="fr-CA" sz="4000" dirty="0" smtClean="0">
                <a:effectLst/>
              </a:rPr>
              <a:t>en fer </a:t>
            </a:r>
            <a:r>
              <a:rPr lang="fr-CA" sz="4000" dirty="0">
                <a:effectLst/>
              </a:rPr>
              <a:t>chez les nourrissons selon l’âge d’introduction des solides</a:t>
            </a:r>
            <a:endParaRPr lang="en-CA" sz="40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r>
              <a:rPr lang="en-CA" dirty="0" smtClean="0"/>
              <a:t>Par </a:t>
            </a:r>
            <a:r>
              <a:rPr lang="en-CA" dirty="0" err="1" smtClean="0"/>
              <a:t>Ioana</a:t>
            </a:r>
            <a:r>
              <a:rPr lang="en-CA" dirty="0" smtClean="0"/>
              <a:t> </a:t>
            </a:r>
            <a:r>
              <a:rPr lang="en-CA" dirty="0" err="1" smtClean="0"/>
              <a:t>Capilnean</a:t>
            </a:r>
            <a:endParaRPr lang="en-CA" dirty="0" smtClean="0"/>
          </a:p>
          <a:p>
            <a:r>
              <a:rPr lang="en-CA" dirty="0" smtClean="0"/>
              <a:t>R2 </a:t>
            </a:r>
            <a:r>
              <a:rPr lang="en-CA" dirty="0" err="1" smtClean="0"/>
              <a:t>médecine</a:t>
            </a:r>
            <a:r>
              <a:rPr lang="en-CA" dirty="0" smtClean="0"/>
              <a:t> </a:t>
            </a:r>
            <a:r>
              <a:rPr lang="en-CA" dirty="0" err="1" smtClean="0"/>
              <a:t>familiale</a:t>
            </a:r>
            <a:endParaRPr lang="en-CA" dirty="0" smtClean="0"/>
          </a:p>
          <a:p>
            <a:r>
              <a:rPr lang="en-CA" dirty="0" smtClean="0"/>
              <a:t>1er </a:t>
            </a:r>
            <a:r>
              <a:rPr lang="en-CA" dirty="0" err="1" smtClean="0"/>
              <a:t>juin</a:t>
            </a:r>
            <a:r>
              <a:rPr lang="en-CA" dirty="0" smtClean="0"/>
              <a:t> 2018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5040560" cy="2835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Sélection</a:t>
            </a:r>
            <a:r>
              <a:rPr lang="en-CA" dirty="0" smtClean="0"/>
              <a:t> des participants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b="1" dirty="0" smtClean="0">
                <a:latin typeface="+mj-lt"/>
              </a:rPr>
              <a:t>Exclusion: </a:t>
            </a:r>
            <a:endParaRPr lang="fr-FR" sz="2100" b="1" dirty="0" smtClean="0">
              <a:latin typeface="+mj-lt"/>
            </a:endParaRPr>
          </a:p>
          <a:p>
            <a:pPr lvl="1"/>
            <a:r>
              <a:rPr lang="fr-FR" sz="1900" dirty="0" smtClean="0">
                <a:latin typeface="+mj-lt"/>
              </a:rPr>
              <a:t>Hémoglobinopathie</a:t>
            </a:r>
          </a:p>
          <a:p>
            <a:pPr lvl="1"/>
            <a:r>
              <a:rPr lang="fr-FR" sz="1900" dirty="0" smtClean="0">
                <a:latin typeface="+mj-lt"/>
              </a:rPr>
              <a:t>Anémie </a:t>
            </a:r>
            <a:r>
              <a:rPr lang="fr-FR" sz="1900" dirty="0" err="1" smtClean="0">
                <a:latin typeface="+mj-lt"/>
              </a:rPr>
              <a:t>sidéroblastique</a:t>
            </a:r>
            <a:endParaRPr lang="fr-FR" sz="1900" dirty="0">
              <a:latin typeface="+mj-lt"/>
            </a:endParaRPr>
          </a:p>
          <a:p>
            <a:pPr lvl="1"/>
            <a:r>
              <a:rPr lang="fr-FR" sz="1900" dirty="0" smtClean="0">
                <a:latin typeface="+mj-lt"/>
              </a:rPr>
              <a:t>Anémie </a:t>
            </a:r>
            <a:r>
              <a:rPr lang="fr-FR" sz="1900" dirty="0">
                <a:latin typeface="+mj-lt"/>
              </a:rPr>
              <a:t>hémolytique chronique, acquises ou héréditaires (i.e. un déficit en G6PD</a:t>
            </a:r>
            <a:r>
              <a:rPr lang="fr-FR" sz="1900" dirty="0" smtClean="0">
                <a:latin typeface="+mj-lt"/>
              </a:rPr>
              <a:t>)</a:t>
            </a:r>
          </a:p>
          <a:p>
            <a:pPr lvl="1"/>
            <a:r>
              <a:rPr lang="fr-FR" sz="1900" dirty="0" smtClean="0">
                <a:latin typeface="+mj-lt"/>
              </a:rPr>
              <a:t>Hémochromatose génétique</a:t>
            </a:r>
          </a:p>
          <a:p>
            <a:pPr lvl="1"/>
            <a:r>
              <a:rPr lang="fr-CA" sz="1900" dirty="0" smtClean="0">
                <a:latin typeface="+mj-lt"/>
              </a:rPr>
              <a:t>Maladie cœliaque</a:t>
            </a:r>
          </a:p>
          <a:p>
            <a:pPr lvl="1"/>
            <a:r>
              <a:rPr lang="fr-CA" sz="1900" dirty="0">
                <a:latin typeface="+mj-lt"/>
              </a:rPr>
              <a:t>H</a:t>
            </a:r>
            <a:r>
              <a:rPr lang="fr-FR" sz="1900" dirty="0" err="1" smtClean="0">
                <a:latin typeface="+mj-lt"/>
              </a:rPr>
              <a:t>émopathie</a:t>
            </a:r>
            <a:r>
              <a:rPr lang="fr-FR" sz="1900" dirty="0" smtClean="0">
                <a:latin typeface="+mj-lt"/>
              </a:rPr>
              <a:t> </a:t>
            </a:r>
            <a:r>
              <a:rPr lang="fr-FR" sz="1900" dirty="0">
                <a:latin typeface="+mj-lt"/>
              </a:rPr>
              <a:t>maligne (i.e. une leucémie, une maladie de </a:t>
            </a:r>
            <a:r>
              <a:rPr lang="fr-FR" sz="1900" dirty="0" smtClean="0">
                <a:latin typeface="+mj-lt"/>
              </a:rPr>
              <a:t>Hodgkin)</a:t>
            </a:r>
          </a:p>
          <a:p>
            <a:pPr lvl="1"/>
            <a:r>
              <a:rPr lang="fr-FR" sz="1900" dirty="0" smtClean="0">
                <a:latin typeface="+mj-lt"/>
              </a:rPr>
              <a:t>Maladie </a:t>
            </a:r>
            <a:r>
              <a:rPr lang="fr-FR" sz="1900" dirty="0">
                <a:latin typeface="+mj-lt"/>
              </a:rPr>
              <a:t>de malabsorption </a:t>
            </a:r>
            <a:r>
              <a:rPr lang="fr-FR" sz="1900" dirty="0" smtClean="0">
                <a:latin typeface="+mj-lt"/>
              </a:rPr>
              <a:t>(i. e. la </a:t>
            </a:r>
            <a:r>
              <a:rPr lang="fr-FR" sz="1900" dirty="0">
                <a:latin typeface="+mj-lt"/>
              </a:rPr>
              <a:t>fibrose </a:t>
            </a:r>
            <a:r>
              <a:rPr lang="fr-FR" sz="1900" dirty="0" smtClean="0">
                <a:latin typeface="+mj-lt"/>
              </a:rPr>
              <a:t>kystique)</a:t>
            </a:r>
          </a:p>
          <a:p>
            <a:pPr lvl="1"/>
            <a:r>
              <a:rPr lang="fr-FR" sz="1900" dirty="0">
                <a:latin typeface="+mj-lt"/>
              </a:rPr>
              <a:t>M</a:t>
            </a:r>
            <a:r>
              <a:rPr lang="fr-FR" sz="1900" dirty="0" smtClean="0">
                <a:latin typeface="+mj-lt"/>
              </a:rPr>
              <a:t>aladie </a:t>
            </a:r>
            <a:r>
              <a:rPr lang="fr-FR" sz="1900" dirty="0">
                <a:latin typeface="+mj-lt"/>
              </a:rPr>
              <a:t>inflammatoire avec </a:t>
            </a:r>
            <a:r>
              <a:rPr lang="fr-FR" sz="1900" dirty="0" smtClean="0">
                <a:latin typeface="+mj-lt"/>
              </a:rPr>
              <a:t>CRP ≥</a:t>
            </a:r>
            <a:r>
              <a:rPr lang="fr-FR" sz="1900" dirty="0">
                <a:latin typeface="+mj-lt"/>
              </a:rPr>
              <a:t>10mg</a:t>
            </a:r>
            <a:r>
              <a:rPr lang="fr-CA" sz="1900" dirty="0">
                <a:latin typeface="+mj-lt"/>
              </a:rPr>
              <a:t>/L </a:t>
            </a:r>
            <a:endParaRPr lang="fr-CA" sz="1900" dirty="0" smtClean="0">
              <a:latin typeface="+mj-lt"/>
            </a:endParaRPr>
          </a:p>
          <a:p>
            <a:pPr lvl="1"/>
            <a:r>
              <a:rPr lang="fr-CA" sz="1900" dirty="0" smtClean="0">
                <a:latin typeface="+mj-lt"/>
              </a:rPr>
              <a:t>Maladie </a:t>
            </a:r>
            <a:r>
              <a:rPr lang="fr-CA" sz="1900" dirty="0">
                <a:latin typeface="+mj-lt"/>
              </a:rPr>
              <a:t>génétique ou </a:t>
            </a:r>
            <a:r>
              <a:rPr lang="fr-CA" sz="1900" dirty="0" smtClean="0">
                <a:latin typeface="+mj-lt"/>
              </a:rPr>
              <a:t>chromosomique</a:t>
            </a:r>
          </a:p>
          <a:p>
            <a:pPr lvl="1"/>
            <a:r>
              <a:rPr lang="fr-FR" sz="1900" dirty="0" smtClean="0">
                <a:latin typeface="+mj-lt"/>
              </a:rPr>
              <a:t>Complications néonatales </a:t>
            </a:r>
            <a:r>
              <a:rPr lang="fr-FR" sz="1900" dirty="0">
                <a:latin typeface="+mj-lt"/>
              </a:rPr>
              <a:t>(i.e. la prématurité, l’hémorragie néonatale, l’anémie hémolytique du nouveau-né et les infections congénitales</a:t>
            </a:r>
            <a:r>
              <a:rPr lang="fr-FR" sz="1900" dirty="0" smtClean="0">
                <a:latin typeface="+mj-lt"/>
              </a:rPr>
              <a:t>)</a:t>
            </a:r>
            <a:endParaRPr lang="en-CA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46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Analyse </a:t>
            </a:r>
            <a:r>
              <a:rPr lang="en-CA" dirty="0" err="1" smtClean="0"/>
              <a:t>statistiqu</a:t>
            </a:r>
            <a:r>
              <a:rPr lang="en-CA" dirty="0" err="1"/>
              <a:t>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Caractéristiques sociodémographiques</a:t>
            </a:r>
          </a:p>
          <a:p>
            <a:r>
              <a:rPr lang="fr-FR" dirty="0" smtClean="0">
                <a:latin typeface="+mj-lt"/>
              </a:rPr>
              <a:t>Risque relatif - test exact de Fisher  </a:t>
            </a:r>
          </a:p>
          <a:p>
            <a:r>
              <a:rPr lang="fr-FR" dirty="0" smtClean="0">
                <a:latin typeface="+mj-lt"/>
              </a:rPr>
              <a:t>Facteurs de risque potentiels de la carence en fer – analyse de sous-groupes </a:t>
            </a:r>
          </a:p>
          <a:p>
            <a:r>
              <a:rPr lang="fr-FR" dirty="0" smtClean="0">
                <a:latin typeface="+mj-lt"/>
              </a:rPr>
              <a:t>Valeur-</a:t>
            </a:r>
            <a:r>
              <a:rPr lang="fr-FR" i="1" dirty="0" smtClean="0">
                <a:latin typeface="+mj-lt"/>
              </a:rPr>
              <a:t>p</a:t>
            </a:r>
            <a:r>
              <a:rPr lang="fr-FR" dirty="0" smtClean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&lt;</a:t>
            </a:r>
            <a:r>
              <a:rPr lang="fr-FR" dirty="0" smtClean="0">
                <a:latin typeface="+mj-lt"/>
              </a:rPr>
              <a:t> 0.05</a:t>
            </a:r>
          </a:p>
          <a:p>
            <a:pPr marL="0" indent="0">
              <a:buNone/>
            </a:pPr>
            <a:endParaRPr lang="fr-FR" dirty="0" smtClean="0">
              <a:latin typeface="+mj-lt"/>
            </a:endParaRPr>
          </a:p>
          <a:p>
            <a:pPr marL="0" indent="0">
              <a:buNone/>
            </a:pPr>
            <a:endParaRPr lang="en-CA" dirty="0" smtClean="0">
              <a:latin typeface="+mj-lt"/>
            </a:endParaRPr>
          </a:p>
          <a:p>
            <a:pPr marL="0" indent="0">
              <a:buNone/>
            </a:pP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33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9374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b="1" dirty="0"/>
              <a:t>Organigramme des sujets ciblés, inclus et analysés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4678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10952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800" b="1" dirty="0" smtClean="0"/>
              <a:t>Résultats: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Caractéristiques </a:t>
            </a:r>
            <a:r>
              <a:rPr lang="fr-FR" sz="2000" b="1" dirty="0"/>
              <a:t>démographiques et cliniques de la population à l’étude</a:t>
            </a:r>
            <a:endParaRPr lang="en-CA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672574"/>
              </p:ext>
            </p:extLst>
          </p:nvPr>
        </p:nvGraphicFramePr>
        <p:xfrm>
          <a:off x="971600" y="1628800"/>
          <a:ext cx="6912768" cy="51125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09841"/>
                <a:gridCol w="1938684"/>
                <a:gridCol w="1835777"/>
                <a:gridCol w="1428466"/>
              </a:tblGrid>
              <a:tr h="666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Âge d’introduction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des solides &lt; 6 mois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 = 1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Âge d’introduction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des solides &gt; 6 mois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 = 4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 = 5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 anchor="ctr"/>
                </a:tc>
              </a:tr>
              <a:tr h="444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Sexe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, %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4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Féminin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(100%)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(50%)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3 (60%)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</a:tr>
              <a:tr h="889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Accouchement, n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Vaginal spontané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Césarienne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(50%)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(25%)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3 (60%)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(20%)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</a:tr>
              <a:tr h="1111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Poids de naissance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&lt;2.5 kg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2.5 – 3.5 kg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&gt;3.5 kg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(50%)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(25%)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(40%)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(20%)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</a:tr>
              <a:tr h="1333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Code postal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Île-de-Montréal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Ouest-de-l’île-de-Montréal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Couronne Nord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Couronne Sud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3 (75%)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4 (80%)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(20%)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</a:tr>
              <a:tr h="66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Programme SIPPE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4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Oui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Non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(100%)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(50%)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(50%)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(40%)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3 (60%)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810988" y="2492896"/>
            <a:ext cx="69824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80" y="2924944"/>
            <a:ext cx="676399" cy="2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24" y="4869160"/>
            <a:ext cx="676399" cy="29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88" y="4005064"/>
            <a:ext cx="67627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973" y="6453336"/>
            <a:ext cx="67627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6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8944"/>
          </a:xfrm>
        </p:spPr>
        <p:txBody>
          <a:bodyPr>
            <a:noAutofit/>
          </a:bodyPr>
          <a:lstStyle/>
          <a:p>
            <a:r>
              <a:rPr lang="fr-FR" sz="2000" b="1" dirty="0"/>
              <a:t>Résultats: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Caractéristiques </a:t>
            </a:r>
            <a:r>
              <a:rPr lang="fr-FR" sz="2000" b="1" dirty="0"/>
              <a:t>démographiques et cliniques de la population à l’étude</a:t>
            </a:r>
            <a:endParaRPr lang="en-CA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370744"/>
              </p:ext>
            </p:extLst>
          </p:nvPr>
        </p:nvGraphicFramePr>
        <p:xfrm>
          <a:off x="899593" y="1556792"/>
          <a:ext cx="7128791" cy="51845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63273"/>
                <a:gridCol w="1999269"/>
                <a:gridCol w="1893144"/>
                <a:gridCol w="1473105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Âge d’introduction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des solides &lt; 6 mois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 = 1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Âge d’introduction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des solides &gt; 6 mois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 = 4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 = 5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 anchor="ctr"/>
                </a:tc>
              </a:tr>
              <a:tr h="1920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Âge maternel (an</a:t>
                      </a: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&lt;20 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20-25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25-30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&gt;30-35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 &gt;35-40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&gt;40-45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&gt;45-50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&gt;50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4 (100%)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4 (80%)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</a:tr>
              <a:tr h="1536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Origine maternelle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Amérique du Nord Amérique du sud 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Europe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 Afrique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Asie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Australie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4 (100%)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4 (80%)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Nombre d’enfants par famille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&gt;3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(100%)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strike="noStrike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200" strike="noStrike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4 (100%)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(20%)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4 (80%)</a:t>
                      </a:r>
                      <a:endParaRPr lang="en-CA" sz="1200" strike="noStrike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8206" marR="38206" marT="0" marB="0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967867" y="3765502"/>
            <a:ext cx="626232" cy="21602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36" y="5301208"/>
            <a:ext cx="652463" cy="25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35" y="6481990"/>
            <a:ext cx="652463" cy="25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7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Résultats: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Caractéristiques </a:t>
            </a:r>
            <a:r>
              <a:rPr lang="fr-FR" sz="2000" b="1" dirty="0"/>
              <a:t>démographiques et cliniques de tous sujets exclusivement allaités avec ou sans ferritine au dossier</a:t>
            </a:r>
            <a:endParaRPr lang="en-CA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152190"/>
              </p:ext>
            </p:extLst>
          </p:nvPr>
        </p:nvGraphicFramePr>
        <p:xfrm>
          <a:off x="395536" y="1556792"/>
          <a:ext cx="3960440" cy="43586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70569"/>
                <a:gridCol w="1989871"/>
              </a:tblGrid>
              <a:tr h="392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3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 = 116 (%)</a:t>
                      </a:r>
                      <a:endParaRPr lang="en-CA" sz="13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 anchor="ctr"/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3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Sexe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3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Masculin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3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Féminin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49 (42.2%)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67 (57.8%)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</a:tr>
              <a:tr h="78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Accouchement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Vaginal spontané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Césarienne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82 (70.7%)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20 (17.2%)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14 (12.1%)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</a:tr>
              <a:tr h="981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Poids de naissance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&lt;2.5 kg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2.5 – 3.5 kg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&gt;3.5 kg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6 (5.2%)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67 (57.8%)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31 (26.7%)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12 (10.3%)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</a:tr>
              <a:tr h="981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Code postal</a:t>
                      </a:r>
                      <a:endParaRPr lang="en-CA" sz="13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Île-de-Montréal</a:t>
                      </a:r>
                      <a:endParaRPr lang="en-CA" sz="13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Ouest-de-l’île-de-Montréal</a:t>
                      </a:r>
                      <a:endParaRPr lang="en-CA" sz="13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Couronne Nord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Couronne Sud</a:t>
                      </a:r>
                      <a:endParaRPr lang="en-CA" sz="13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68 (58.6%)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11 (9.5%)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9 (7.8%)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28 (24.2%)</a:t>
                      </a:r>
                      <a:endParaRPr lang="en-CA" sz="13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Programme SIPPE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Oui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3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Non</a:t>
                      </a:r>
                      <a:endParaRPr lang="en-CA" sz="13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6 (5.2%)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110 (94.8%)</a:t>
                      </a:r>
                      <a:endParaRPr lang="en-CA" sz="13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091056"/>
              </p:ext>
            </p:extLst>
          </p:nvPr>
        </p:nvGraphicFramePr>
        <p:xfrm>
          <a:off x="4644008" y="1556792"/>
          <a:ext cx="4032448" cy="483937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06398"/>
                <a:gridCol w="2026050"/>
              </a:tblGrid>
              <a:tr h="325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 = 116 (%)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 anchor="ctr"/>
                </a:tc>
              </a:tr>
              <a:tr h="1702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Âge maternel (an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&lt;20 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20-25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25-30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&gt;30-35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 &gt;35-40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&gt;40-45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&gt;45-50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&gt;50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(0.9%)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(1.7%)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(1.7%)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19 (16.4%)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5 (4.3%)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(0.9%)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86 (74.1%)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</a:tr>
              <a:tr h="154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Origine maternelle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Amérique du Nord 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Amérique du Sud 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Europe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 Afrique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Asie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Australie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20 (17.2%)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(0.9%)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5 (4.3%)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(0.9%)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5 (4.3%)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84 (72.4%)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</a:tr>
              <a:tr h="1083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Nombre d’enfants par famille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&gt;3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20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15 (12.9%)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19 (16.4%)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5 (4.3%)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77 (66.4%)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39904" marR="39904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86409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52" y="2677984"/>
            <a:ext cx="792088" cy="24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82" y="3744124"/>
            <a:ext cx="792163" cy="23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13" y="4509121"/>
            <a:ext cx="792163" cy="28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22" y="5733256"/>
            <a:ext cx="99674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22596"/>
            <a:ext cx="792088" cy="2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92" y="4971554"/>
            <a:ext cx="780192" cy="29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76" y="6165304"/>
            <a:ext cx="76800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6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8944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Résultats: </a:t>
            </a:r>
            <a:br>
              <a:rPr lang="fr-FR" sz="2000" b="1" dirty="0" smtClean="0"/>
            </a:br>
            <a:r>
              <a:rPr lang="fr-FR" sz="2000" b="1" dirty="0" smtClean="0"/>
              <a:t>Facteurs de risque potentiels de la carence en fer chez la population à l’étude</a:t>
            </a:r>
            <a:endParaRPr lang="en-CA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644551"/>
              </p:ext>
            </p:extLst>
          </p:nvPr>
        </p:nvGraphicFramePr>
        <p:xfrm>
          <a:off x="1259632" y="947525"/>
          <a:ext cx="6528453" cy="58376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33476"/>
                <a:gridCol w="1903451"/>
                <a:gridCol w="1732330"/>
                <a:gridCol w="1259196"/>
              </a:tblGrid>
              <a:tr h="539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Âge d’introduction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des solides &lt; 6 mois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n = 1 (%)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Âge d’introduction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des solides &gt; 6 mois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n = 4 (%)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n = 5 (%)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 anchor="ctr"/>
                </a:tc>
              </a:tr>
              <a:tr h="719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Types d’aliments introduits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Enrichis de fer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Non-enrichis de fer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4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5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</a:tr>
              <a:tr h="719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Âge d’introduction du lait de vache 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&gt;9 mois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&lt;9 mois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4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5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</a:tr>
              <a:tr h="899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Diète maternelle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Omnivore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Végétarien/végétalien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Inconnu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 (100%)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4 (100%)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5 (100%)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</a:tr>
              <a:tr h="899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Multivitamines postnatales 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Oui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Non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Inconnu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 (100%)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4 (100%)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5 (100%)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</a:tr>
              <a:tr h="719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Tabac maternel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Oui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Non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Inconnu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 (25%)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3 (75%)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2 (40%)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3 (60%)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</a:tr>
              <a:tr h="719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Anémie maternelle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Oui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Non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Inconnu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 (100%)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4 (100%)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5 (100%)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</a:tr>
              <a:tr h="539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Ferritine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&lt;14 </a:t>
                      </a: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ug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/L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&gt;14 </a:t>
                      </a: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ug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/L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 (100%)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 (25%)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3 (75%)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 (20%)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4 (80%)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57925" marR="57925" marT="0" marB="0"/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792163" cy="23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564904"/>
            <a:ext cx="792163" cy="23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68" y="4581128"/>
            <a:ext cx="792088" cy="22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15" y="5301209"/>
            <a:ext cx="792088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68" y="6021288"/>
            <a:ext cx="792088" cy="22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96" y="6597352"/>
            <a:ext cx="792088" cy="21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15" y="3501008"/>
            <a:ext cx="792088" cy="22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27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008112"/>
          </a:xfrm>
        </p:spPr>
        <p:txBody>
          <a:bodyPr>
            <a:noAutofit/>
          </a:bodyPr>
          <a:lstStyle/>
          <a:p>
            <a:r>
              <a:rPr lang="fr-FR" sz="2000" b="1" dirty="0"/>
              <a:t>Résultats: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CA" sz="2000" b="1" dirty="0" smtClean="0"/>
              <a:t>F</a:t>
            </a:r>
            <a:r>
              <a:rPr lang="fr-FR" sz="2000" b="1" dirty="0"/>
              <a:t>acteurs de risque potentiels de la carence en fer de tous sujets exclusivement allaités avec ou sans ferritine au dossier</a:t>
            </a:r>
            <a:endParaRPr lang="en-CA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677673"/>
              </p:ext>
            </p:extLst>
          </p:nvPr>
        </p:nvGraphicFramePr>
        <p:xfrm>
          <a:off x="1259632" y="980728"/>
          <a:ext cx="6160172" cy="581372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41330"/>
                <a:gridCol w="1796074"/>
                <a:gridCol w="1634606"/>
                <a:gridCol w="1188162"/>
              </a:tblGrid>
              <a:tr h="4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Âge d’introduction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des solides &lt; 6 mois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 = 12 (%)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Âge d’introduction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des solides &gt; 6 mois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 = 104 (%)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 = 116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</a:tr>
              <a:tr h="830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Types d’aliments introduits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Enrichis de fer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Non-enrichis de fer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12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104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116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</a:tr>
              <a:tr h="830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Âge d’introduction du lait de vache 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&gt;9 mois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&lt;9 mois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12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104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116 (100%)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</a:tr>
              <a:tr h="830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Diète maternelle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Omnivore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Végétarien/végétalien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12 (100%)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(1.9%)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102 (98.1%)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(1.7%)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114 (98.3%)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</a:tr>
              <a:tr h="830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Multivitamines postnatales 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Oui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Non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12 (100%)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104 (100%)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116 (100%)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</a:tr>
              <a:tr h="66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Tabac maternel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Oui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Non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(8.3%)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4 (33.3%)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7 (58.3%)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(1%)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21 20.2%)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82 (78.8%)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 (1.7%)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25 (21.6%)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89 (76.7%)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</a:tr>
              <a:tr h="66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Anémie maternelle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Oui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Non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12 (100%)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104 (100%)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116 (100%)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</a:tr>
              <a:tr h="664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Ferritine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&lt;14 ug/L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&gt;14 ug/L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Inconnu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(8.3%)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11 (91.7%)</a:t>
                      </a:r>
                      <a:endParaRPr lang="en-CA" sz="105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(1%)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3 (2.9%)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110 (105.8%)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 (0.9%)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4 (3.4%)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05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cs typeface="Times New Roman" panose="02020603050405020304" pitchFamily="18" charset="0"/>
                        </a:rPr>
                        <a:t>111 (95.7%)</a:t>
                      </a:r>
                      <a:endParaRPr lang="en-CA" sz="105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6115" marR="56115" marT="0" marB="0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792163" cy="23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39604"/>
            <a:ext cx="79216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47" y="3609936"/>
            <a:ext cx="792088" cy="20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96" y="4581128"/>
            <a:ext cx="79216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95" y="5301208"/>
            <a:ext cx="79216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94" y="5949280"/>
            <a:ext cx="79216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93" y="6597352"/>
            <a:ext cx="7921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0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92088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 smtClean="0"/>
              <a:t>Résultats: 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000" b="1" dirty="0" smtClean="0"/>
              <a:t>Estimation </a:t>
            </a:r>
            <a:r>
              <a:rPr lang="fr-FR" sz="2000" b="1" dirty="0"/>
              <a:t>du risque relatif de la carence en fer </a:t>
            </a:r>
            <a:endParaRPr lang="en-CA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" y="2348880"/>
            <a:ext cx="9250284" cy="240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3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latin typeface="+mj-lt"/>
              </a:rPr>
              <a:t>Risque de carence en fer : statistiquement non significatif</a:t>
            </a:r>
          </a:p>
          <a:p>
            <a:endParaRPr lang="fr-FR" dirty="0">
              <a:latin typeface="+mj-lt"/>
            </a:endParaRPr>
          </a:p>
          <a:p>
            <a:r>
              <a:rPr lang="fr-FR" dirty="0" smtClean="0">
                <a:latin typeface="+mj-lt"/>
              </a:rPr>
              <a:t>Pratique médicale à l’UMF des Faubourgs</a:t>
            </a:r>
          </a:p>
          <a:p>
            <a:pPr lvl="1"/>
            <a:r>
              <a:rPr lang="fr-FR" dirty="0" smtClean="0">
                <a:latin typeface="+mj-lt"/>
              </a:rPr>
              <a:t>Aliments solides </a:t>
            </a:r>
            <a:r>
              <a:rPr lang="fr-FR" dirty="0">
                <a:latin typeface="+mj-lt"/>
              </a:rPr>
              <a:t>enrichis de </a:t>
            </a:r>
            <a:r>
              <a:rPr lang="fr-FR" dirty="0" smtClean="0">
                <a:latin typeface="+mj-lt"/>
              </a:rPr>
              <a:t>fer</a:t>
            </a:r>
          </a:p>
          <a:p>
            <a:pPr lvl="1"/>
            <a:r>
              <a:rPr lang="fr-FR" dirty="0" smtClean="0">
                <a:latin typeface="+mj-lt"/>
              </a:rPr>
              <a:t>Lait </a:t>
            </a:r>
            <a:r>
              <a:rPr lang="fr-FR" dirty="0">
                <a:latin typeface="+mj-lt"/>
              </a:rPr>
              <a:t>de vache après l’âge de 9 mois  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Pas </a:t>
            </a:r>
            <a:r>
              <a:rPr lang="fr-FR" dirty="0">
                <a:latin typeface="+mj-lt"/>
              </a:rPr>
              <a:t>de dépistage </a:t>
            </a:r>
            <a:r>
              <a:rPr lang="fr-FR" dirty="0" smtClean="0">
                <a:latin typeface="+mj-lt"/>
              </a:rPr>
              <a:t>systématique </a:t>
            </a:r>
            <a:r>
              <a:rPr lang="fr-FR" dirty="0">
                <a:latin typeface="+mj-lt"/>
              </a:rPr>
              <a:t>pour la carence en </a:t>
            </a:r>
            <a:r>
              <a:rPr lang="fr-FR" dirty="0" smtClean="0">
                <a:latin typeface="+mj-lt"/>
              </a:rPr>
              <a:t>fer</a:t>
            </a:r>
          </a:p>
          <a:p>
            <a:pPr lvl="2"/>
            <a:r>
              <a:rPr lang="fr-FR" dirty="0" smtClean="0">
                <a:latin typeface="+mj-lt"/>
              </a:rPr>
              <a:t>Données </a:t>
            </a:r>
            <a:r>
              <a:rPr lang="fr-FR" dirty="0">
                <a:latin typeface="+mj-lt"/>
              </a:rPr>
              <a:t>manquantes </a:t>
            </a:r>
          </a:p>
          <a:p>
            <a:endParaRPr lang="fr-FR" dirty="0" smtClean="0">
              <a:latin typeface="+mj-lt"/>
            </a:endParaRPr>
          </a:p>
          <a:p>
            <a:r>
              <a:rPr lang="fr-CA" dirty="0" smtClean="0">
                <a:latin typeface="+mj-lt"/>
              </a:rPr>
              <a:t>Étude </a:t>
            </a:r>
            <a:r>
              <a:rPr lang="fr-CA" dirty="0">
                <a:latin typeface="+mj-lt"/>
              </a:rPr>
              <a:t>randomisée contrôlée </a:t>
            </a:r>
            <a:r>
              <a:rPr lang="fr-CA" dirty="0" smtClean="0">
                <a:latin typeface="+mj-lt"/>
              </a:rPr>
              <a:t>(Islande 2012) :  </a:t>
            </a:r>
            <a:r>
              <a:rPr lang="fr-CA" dirty="0">
                <a:latin typeface="+mj-lt"/>
              </a:rPr>
              <a:t>sur l’introduction des solides à 4 mois comparé à 6 mois chez les nourrissons exclusivement </a:t>
            </a:r>
            <a:r>
              <a:rPr lang="fr-CA" dirty="0" smtClean="0">
                <a:latin typeface="+mj-lt"/>
              </a:rPr>
              <a:t>allaités</a:t>
            </a:r>
          </a:p>
          <a:p>
            <a:pPr lvl="1"/>
            <a:r>
              <a:rPr lang="fr-CA" dirty="0" smtClean="0">
                <a:latin typeface="+mj-lt"/>
              </a:rPr>
              <a:t>Groupe de 4 </a:t>
            </a:r>
            <a:r>
              <a:rPr lang="fr-CA" dirty="0">
                <a:latin typeface="+mj-lt"/>
              </a:rPr>
              <a:t>mois </a:t>
            </a:r>
            <a:r>
              <a:rPr lang="fr-CA" dirty="0" smtClean="0">
                <a:latin typeface="+mj-lt"/>
              </a:rPr>
              <a:t>: plus </a:t>
            </a:r>
            <a:r>
              <a:rPr lang="fr-CA" dirty="0">
                <a:latin typeface="+mj-lt"/>
              </a:rPr>
              <a:t>de réserves en </a:t>
            </a:r>
            <a:r>
              <a:rPr lang="fr-CA" dirty="0" smtClean="0">
                <a:latin typeface="+mj-lt"/>
              </a:rPr>
              <a:t>fer</a:t>
            </a:r>
          </a:p>
          <a:p>
            <a:pPr lvl="1"/>
            <a:r>
              <a:rPr lang="fr-CA" dirty="0" smtClean="0">
                <a:latin typeface="+mj-lt"/>
              </a:rPr>
              <a:t>Aucune différence pour le nombre de cas de carence en fer</a:t>
            </a:r>
          </a:p>
          <a:p>
            <a:pPr lvl="1"/>
            <a:endParaRPr lang="fr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Revue </a:t>
            </a:r>
            <a:r>
              <a:rPr lang="en-CA" dirty="0" err="1" smtClean="0">
                <a:latin typeface="+mj-lt"/>
              </a:rPr>
              <a:t>systématique</a:t>
            </a:r>
            <a:r>
              <a:rPr lang="en-CA" dirty="0" smtClean="0">
                <a:latin typeface="+mj-lt"/>
              </a:rPr>
              <a:t> Cochrane (2012) sur 23 </a:t>
            </a:r>
            <a:r>
              <a:rPr lang="en-CA" dirty="0" err="1" smtClean="0">
                <a:latin typeface="+mj-lt"/>
              </a:rPr>
              <a:t>études</a:t>
            </a:r>
            <a:r>
              <a:rPr lang="en-CA" dirty="0" smtClean="0">
                <a:latin typeface="+mj-lt"/>
              </a:rPr>
              <a:t> :  </a:t>
            </a:r>
            <a:r>
              <a:rPr lang="fr-FR" dirty="0" smtClean="0">
                <a:latin typeface="+mj-lt"/>
              </a:rPr>
              <a:t>sur </a:t>
            </a:r>
            <a:r>
              <a:rPr lang="fr-FR" dirty="0">
                <a:latin typeface="+mj-lt"/>
              </a:rPr>
              <a:t>l’âge d’introduction des solides chez les nourrissons exclusivement </a:t>
            </a:r>
            <a:r>
              <a:rPr lang="fr-FR" dirty="0" smtClean="0">
                <a:latin typeface="+mj-lt"/>
              </a:rPr>
              <a:t>allaités</a:t>
            </a:r>
          </a:p>
          <a:p>
            <a:pPr lvl="1"/>
            <a:r>
              <a:rPr lang="fr-FR" dirty="0" smtClean="0">
                <a:latin typeface="+mj-lt"/>
              </a:rPr>
              <a:t>6 </a:t>
            </a:r>
            <a:r>
              <a:rPr lang="fr-FR" dirty="0">
                <a:latin typeface="+mj-lt"/>
              </a:rPr>
              <a:t>mois d’allaitement exclusif est </a:t>
            </a:r>
            <a:r>
              <a:rPr lang="fr-FR" dirty="0" smtClean="0">
                <a:latin typeface="+mj-lt"/>
              </a:rPr>
              <a:t>adéquat </a:t>
            </a:r>
          </a:p>
          <a:p>
            <a:pPr lvl="1"/>
            <a:r>
              <a:rPr lang="fr-FR" dirty="0" smtClean="0">
                <a:latin typeface="+mj-lt"/>
              </a:rPr>
              <a:t>Données scientifiques insuffisantes </a:t>
            </a:r>
            <a:r>
              <a:rPr lang="fr-FR" dirty="0">
                <a:latin typeface="+mj-lt"/>
              </a:rPr>
              <a:t>pour éliminer la possibilité d’un faible risque de développement </a:t>
            </a:r>
            <a:r>
              <a:rPr lang="fr-FR" dirty="0" smtClean="0">
                <a:latin typeface="+mj-lt"/>
              </a:rPr>
              <a:t>par rapport à l’introduction des solides avant ou après 6 mois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9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Conflits</a:t>
            </a:r>
            <a:r>
              <a:rPr lang="en-CA" dirty="0" smtClean="0"/>
              <a:t> </a:t>
            </a:r>
            <a:r>
              <a:rPr lang="en-CA" dirty="0" err="1" smtClean="0"/>
              <a:t>d’intérêts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>
                <a:latin typeface="+mj-lt"/>
              </a:rPr>
              <a:t>Aucun</a:t>
            </a:r>
            <a:r>
              <a:rPr lang="en-CA" dirty="0" smtClean="0">
                <a:latin typeface="+mj-lt"/>
              </a:rPr>
              <a:t> à </a:t>
            </a:r>
            <a:r>
              <a:rPr lang="en-CA" dirty="0" err="1" smtClean="0">
                <a:latin typeface="+mj-lt"/>
              </a:rPr>
              <a:t>déclarer</a:t>
            </a:r>
            <a:r>
              <a:rPr lang="en-CA" dirty="0" smtClean="0">
                <a:latin typeface="+mj-lt"/>
              </a:rPr>
              <a:t>  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2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620688"/>
            <a:ext cx="2530624" cy="1212744"/>
          </a:xfrm>
        </p:spPr>
        <p:txBody>
          <a:bodyPr/>
          <a:lstStyle/>
          <a:p>
            <a:r>
              <a:rPr lang="en-CA" dirty="0" err="1" smtClean="0"/>
              <a:t>Limites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39145"/>
            <a:ext cx="3970784" cy="4389120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 smtClean="0">
                <a:latin typeface="+mj-lt"/>
              </a:rPr>
              <a:t>Faible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échantillon</a:t>
            </a:r>
            <a:r>
              <a:rPr lang="en-CA" dirty="0" smtClean="0">
                <a:latin typeface="+mj-lt"/>
              </a:rPr>
              <a:t> de </a:t>
            </a:r>
            <a:r>
              <a:rPr lang="en-CA" dirty="0" err="1" smtClean="0">
                <a:latin typeface="+mj-lt"/>
              </a:rPr>
              <a:t>nourrissons</a:t>
            </a:r>
            <a:endParaRPr lang="en-CA" dirty="0" smtClean="0">
              <a:latin typeface="+mj-lt"/>
            </a:endParaRPr>
          </a:p>
          <a:p>
            <a:pPr lvl="1"/>
            <a:r>
              <a:rPr lang="fr-FR" dirty="0">
                <a:latin typeface="+mj-lt"/>
              </a:rPr>
              <a:t>5</a:t>
            </a:r>
            <a:r>
              <a:rPr lang="fr-FR" dirty="0" smtClean="0">
                <a:latin typeface="+mj-lt"/>
              </a:rPr>
              <a:t> sujets exclusivement allaités avec une </a:t>
            </a:r>
            <a:r>
              <a:rPr lang="fr-FR" dirty="0">
                <a:latin typeface="+mj-lt"/>
              </a:rPr>
              <a:t>ferritine (</a:t>
            </a:r>
            <a:r>
              <a:rPr lang="fr-FR" dirty="0" smtClean="0">
                <a:latin typeface="+mj-lt"/>
              </a:rPr>
              <a:t>4.3%) </a:t>
            </a:r>
            <a:endParaRPr lang="en-CA" dirty="0" smtClean="0">
              <a:latin typeface="+mj-lt"/>
            </a:endParaRPr>
          </a:p>
          <a:p>
            <a:r>
              <a:rPr lang="en-CA" dirty="0" err="1" smtClean="0">
                <a:latin typeface="+mj-lt"/>
              </a:rPr>
              <a:t>Données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manquantes</a:t>
            </a:r>
            <a:r>
              <a:rPr lang="en-CA" dirty="0" smtClean="0">
                <a:latin typeface="+mj-lt"/>
              </a:rPr>
              <a:t> </a:t>
            </a:r>
          </a:p>
          <a:p>
            <a:pPr lvl="1"/>
            <a:r>
              <a:rPr lang="en-CA" dirty="0" err="1" smtClean="0">
                <a:latin typeface="+mj-lt"/>
              </a:rPr>
              <a:t>Âge</a:t>
            </a:r>
            <a:r>
              <a:rPr lang="en-CA" dirty="0" smtClean="0">
                <a:latin typeface="+mj-lt"/>
              </a:rPr>
              <a:t> et </a:t>
            </a:r>
            <a:r>
              <a:rPr lang="en-CA" dirty="0" err="1" smtClean="0">
                <a:latin typeface="+mj-lt"/>
              </a:rPr>
              <a:t>origine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maternelle</a:t>
            </a:r>
            <a:r>
              <a:rPr lang="en-CA" dirty="0" smtClean="0">
                <a:latin typeface="+mj-lt"/>
              </a:rPr>
              <a:t> </a:t>
            </a:r>
          </a:p>
          <a:p>
            <a:pPr lvl="1"/>
            <a:r>
              <a:rPr lang="en-CA" dirty="0" err="1" smtClean="0">
                <a:latin typeface="+mj-lt"/>
              </a:rPr>
              <a:t>Nombre</a:t>
            </a:r>
            <a:r>
              <a:rPr lang="en-CA" dirty="0" smtClean="0">
                <a:latin typeface="+mj-lt"/>
              </a:rPr>
              <a:t> </a:t>
            </a:r>
            <a:r>
              <a:rPr lang="en-CA" dirty="0" err="1" smtClean="0">
                <a:latin typeface="+mj-lt"/>
              </a:rPr>
              <a:t>d’enfants</a:t>
            </a:r>
            <a:r>
              <a:rPr lang="en-CA" dirty="0" smtClean="0">
                <a:latin typeface="+mj-lt"/>
              </a:rPr>
              <a:t> par </a:t>
            </a:r>
            <a:r>
              <a:rPr lang="en-CA" dirty="0" err="1" smtClean="0">
                <a:latin typeface="+mj-lt"/>
              </a:rPr>
              <a:t>famille</a:t>
            </a:r>
            <a:r>
              <a:rPr lang="en-CA" dirty="0" smtClean="0">
                <a:latin typeface="+mj-lt"/>
              </a:rPr>
              <a:t> </a:t>
            </a:r>
          </a:p>
          <a:p>
            <a:pPr lvl="1"/>
            <a:r>
              <a:rPr lang="fr-FR" dirty="0">
                <a:latin typeface="+mj-lt"/>
              </a:rPr>
              <a:t>D</a:t>
            </a:r>
            <a:r>
              <a:rPr lang="fr-FR" dirty="0" smtClean="0">
                <a:latin typeface="+mj-lt"/>
              </a:rPr>
              <a:t>iète maternelle</a:t>
            </a:r>
          </a:p>
          <a:p>
            <a:pPr lvl="1"/>
            <a:r>
              <a:rPr lang="fr-FR" dirty="0" err="1">
                <a:latin typeface="+mj-lt"/>
              </a:rPr>
              <a:t>M</a:t>
            </a:r>
            <a:r>
              <a:rPr lang="fr-FR" dirty="0" err="1" smtClean="0">
                <a:latin typeface="+mj-lt"/>
              </a:rPr>
              <a:t>ultivitamines</a:t>
            </a:r>
            <a:r>
              <a:rPr lang="fr-FR" dirty="0" smtClean="0">
                <a:latin typeface="+mj-lt"/>
              </a:rPr>
              <a:t> </a:t>
            </a:r>
            <a:r>
              <a:rPr lang="fr-FR" dirty="0">
                <a:latin typeface="+mj-lt"/>
              </a:rPr>
              <a:t>postnatales 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Anémie maternelle</a:t>
            </a:r>
            <a:endParaRPr lang="en-CA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5480"/>
            <a:ext cx="3898776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 smtClean="0">
                <a:latin typeface="+mj-lt"/>
              </a:rPr>
              <a:t>Banque</a:t>
            </a:r>
            <a:r>
              <a:rPr lang="en-CA" dirty="0" smtClean="0">
                <a:latin typeface="+mj-lt"/>
              </a:rPr>
              <a:t> de </a:t>
            </a:r>
            <a:r>
              <a:rPr lang="en-CA" dirty="0" err="1" smtClean="0">
                <a:latin typeface="+mj-lt"/>
              </a:rPr>
              <a:t>données</a:t>
            </a:r>
            <a:endParaRPr lang="en-CA" dirty="0" smtClean="0">
              <a:latin typeface="+mj-lt"/>
            </a:endParaRPr>
          </a:p>
          <a:p>
            <a:pPr lvl="1"/>
            <a:r>
              <a:rPr lang="en-CA" dirty="0" smtClean="0">
                <a:latin typeface="+mj-lt"/>
              </a:rPr>
              <a:t>MYLE, DSQ, </a:t>
            </a:r>
            <a:r>
              <a:rPr lang="en-CA" dirty="0" err="1" smtClean="0">
                <a:latin typeface="+mj-lt"/>
              </a:rPr>
              <a:t>vOasis</a:t>
            </a: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Portrait de la </a:t>
            </a:r>
            <a:r>
              <a:rPr lang="en-CA" dirty="0" err="1" smtClean="0">
                <a:latin typeface="+mj-lt"/>
              </a:rPr>
              <a:t>pratique</a:t>
            </a:r>
            <a:r>
              <a:rPr lang="en-CA" dirty="0" smtClean="0">
                <a:latin typeface="+mj-lt"/>
              </a:rPr>
              <a:t> courante </a:t>
            </a:r>
            <a:endParaRPr lang="en-CA" dirty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620688"/>
            <a:ext cx="2530624" cy="12127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Forces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59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>
                <a:latin typeface="+mj-lt"/>
              </a:rPr>
              <a:t>V</a:t>
            </a:r>
            <a:r>
              <a:rPr lang="fr-CA" dirty="0" err="1" smtClean="0">
                <a:latin typeface="+mj-lt"/>
              </a:rPr>
              <a:t>alidité</a:t>
            </a:r>
            <a:r>
              <a:rPr lang="fr-CA" dirty="0" smtClean="0">
                <a:latin typeface="+mj-lt"/>
              </a:rPr>
              <a:t> interne </a:t>
            </a:r>
          </a:p>
          <a:p>
            <a:pPr lvl="1"/>
            <a:r>
              <a:rPr lang="fr-FR" dirty="0">
                <a:latin typeface="+mj-lt"/>
              </a:rPr>
              <a:t>Biais de </a:t>
            </a:r>
            <a:r>
              <a:rPr lang="fr-FR" dirty="0" smtClean="0">
                <a:latin typeface="+mj-lt"/>
              </a:rPr>
              <a:t>sélection : échantillon </a:t>
            </a:r>
            <a:r>
              <a:rPr lang="fr-FR" dirty="0">
                <a:latin typeface="+mj-lt"/>
              </a:rPr>
              <a:t>non </a:t>
            </a:r>
            <a:r>
              <a:rPr lang="fr-FR" dirty="0" smtClean="0">
                <a:latin typeface="+mj-lt"/>
              </a:rPr>
              <a:t>probabiliste</a:t>
            </a:r>
            <a:endParaRPr lang="fr-FR" dirty="0">
              <a:latin typeface="+mj-lt"/>
            </a:endParaRPr>
          </a:p>
          <a:p>
            <a:pPr lvl="1"/>
            <a:r>
              <a:rPr lang="fr-CA" dirty="0" smtClean="0">
                <a:latin typeface="+mj-lt"/>
              </a:rPr>
              <a:t>Biais </a:t>
            </a:r>
            <a:r>
              <a:rPr lang="fr-CA" dirty="0">
                <a:latin typeface="+mj-lt"/>
              </a:rPr>
              <a:t>de </a:t>
            </a:r>
            <a:r>
              <a:rPr lang="fr-CA" dirty="0" smtClean="0">
                <a:latin typeface="+mj-lt"/>
              </a:rPr>
              <a:t>confusion : analyses </a:t>
            </a:r>
            <a:r>
              <a:rPr lang="fr-CA" dirty="0">
                <a:latin typeface="+mj-lt"/>
              </a:rPr>
              <a:t>de </a:t>
            </a:r>
            <a:r>
              <a:rPr lang="fr-CA" dirty="0" smtClean="0">
                <a:latin typeface="+mj-lt"/>
              </a:rPr>
              <a:t>sous-groupes</a:t>
            </a:r>
          </a:p>
          <a:p>
            <a:pPr lvl="1"/>
            <a:r>
              <a:rPr lang="fr-CA" dirty="0" smtClean="0">
                <a:latin typeface="+mj-lt"/>
              </a:rPr>
              <a:t>Biais d’information : données manquantes</a:t>
            </a:r>
          </a:p>
          <a:p>
            <a:pPr lvl="1"/>
            <a:r>
              <a:rPr lang="fr-CA" dirty="0" smtClean="0">
                <a:latin typeface="+mj-lt"/>
              </a:rPr>
              <a:t>Biais </a:t>
            </a:r>
            <a:r>
              <a:rPr lang="fr-CA" dirty="0">
                <a:latin typeface="+mj-lt"/>
              </a:rPr>
              <a:t>de </a:t>
            </a:r>
            <a:r>
              <a:rPr lang="fr-CA" dirty="0" smtClean="0">
                <a:latin typeface="+mj-lt"/>
              </a:rPr>
              <a:t>causalité : résultats de ferritine différente selon l’âge d’introduction </a:t>
            </a:r>
            <a:r>
              <a:rPr lang="fr-CA" smtClean="0">
                <a:latin typeface="+mj-lt"/>
              </a:rPr>
              <a:t>des solides et </a:t>
            </a:r>
            <a:r>
              <a:rPr lang="fr-CA" dirty="0" smtClean="0">
                <a:latin typeface="+mj-lt"/>
              </a:rPr>
              <a:t>types d’aliments enrichis </a:t>
            </a:r>
            <a:r>
              <a:rPr lang="fr-CA" smtClean="0">
                <a:latin typeface="+mj-lt"/>
              </a:rPr>
              <a:t>de fer, donc </a:t>
            </a:r>
            <a:r>
              <a:rPr lang="fr-CA" dirty="0" smtClean="0">
                <a:latin typeface="+mj-lt"/>
              </a:rPr>
              <a:t>l’exposition </a:t>
            </a:r>
            <a:r>
              <a:rPr lang="fr-CA" dirty="0">
                <a:latin typeface="+mj-lt"/>
              </a:rPr>
              <a:t>à l’alimentation </a:t>
            </a:r>
            <a:r>
              <a:rPr lang="fr-CA" dirty="0" smtClean="0">
                <a:latin typeface="+mj-lt"/>
              </a:rPr>
              <a:t>solide non-standardisée </a:t>
            </a:r>
          </a:p>
          <a:p>
            <a:r>
              <a:rPr lang="fr-FR" dirty="0">
                <a:latin typeface="+mj-lt"/>
              </a:rPr>
              <a:t>V</a:t>
            </a:r>
            <a:r>
              <a:rPr lang="fr-FR" dirty="0" smtClean="0">
                <a:latin typeface="+mj-lt"/>
              </a:rPr>
              <a:t>alidité externe</a:t>
            </a:r>
          </a:p>
          <a:p>
            <a:pPr lvl="1"/>
            <a:r>
              <a:rPr lang="fr-FR" dirty="0" smtClean="0">
                <a:latin typeface="+mj-lt"/>
              </a:rPr>
              <a:t>1.6</a:t>
            </a:r>
            <a:r>
              <a:rPr lang="fr-FR" dirty="0">
                <a:latin typeface="+mj-lt"/>
              </a:rPr>
              <a:t>% de la population initialement </a:t>
            </a:r>
            <a:r>
              <a:rPr lang="fr-FR" dirty="0" smtClean="0">
                <a:latin typeface="+mj-lt"/>
              </a:rPr>
              <a:t>visée</a:t>
            </a:r>
          </a:p>
          <a:p>
            <a:pPr lvl="1"/>
            <a:r>
              <a:rPr lang="fr-FR" dirty="0" smtClean="0">
                <a:latin typeface="+mj-lt"/>
              </a:rPr>
              <a:t>Différences </a:t>
            </a:r>
            <a:r>
              <a:rPr lang="fr-FR" dirty="0">
                <a:latin typeface="+mj-lt"/>
              </a:rPr>
              <a:t>entre les régions quant à la disponibilité de soins de </a:t>
            </a:r>
            <a:r>
              <a:rPr lang="fr-FR" dirty="0" smtClean="0">
                <a:latin typeface="+mj-lt"/>
              </a:rPr>
              <a:t>santé </a:t>
            </a:r>
            <a:endParaRPr lang="en-CA" dirty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92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834376"/>
          </a:xfrm>
        </p:spPr>
        <p:txBody>
          <a:bodyPr/>
          <a:lstStyle/>
          <a:p>
            <a:r>
              <a:rPr lang="en-CA" dirty="0" err="1" smtClean="0"/>
              <a:t>En</a:t>
            </a:r>
            <a:r>
              <a:rPr lang="en-CA" dirty="0" smtClean="0"/>
              <a:t> résumé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+mj-lt"/>
              </a:rPr>
              <a:t>Résultats non statistiquement et </a:t>
            </a:r>
            <a:r>
              <a:rPr lang="fr-FR" sz="2400" dirty="0">
                <a:latin typeface="+mj-lt"/>
              </a:rPr>
              <a:t>cliniquement </a:t>
            </a:r>
            <a:r>
              <a:rPr lang="fr-FR" sz="2400" dirty="0" smtClean="0">
                <a:latin typeface="+mj-lt"/>
              </a:rPr>
              <a:t>significatifs</a:t>
            </a:r>
          </a:p>
          <a:p>
            <a:pPr lvl="1"/>
            <a:r>
              <a:rPr lang="fr-FR" sz="2000" dirty="0" smtClean="0">
                <a:latin typeface="+mj-lt"/>
              </a:rPr>
              <a:t>Faible </a:t>
            </a:r>
            <a:r>
              <a:rPr lang="fr-FR" sz="2000" dirty="0">
                <a:latin typeface="+mj-lt"/>
              </a:rPr>
              <a:t>nombre de sujets éligibles et </a:t>
            </a:r>
            <a:r>
              <a:rPr lang="fr-FR" sz="2000" dirty="0" smtClean="0">
                <a:latin typeface="+mj-lt"/>
              </a:rPr>
              <a:t>manque </a:t>
            </a:r>
            <a:r>
              <a:rPr lang="fr-FR" sz="2000" dirty="0">
                <a:latin typeface="+mj-lt"/>
              </a:rPr>
              <a:t>de </a:t>
            </a:r>
            <a:r>
              <a:rPr lang="fr-FR" sz="2000" dirty="0" smtClean="0">
                <a:latin typeface="+mj-lt"/>
              </a:rPr>
              <a:t>données</a:t>
            </a:r>
          </a:p>
          <a:p>
            <a:r>
              <a:rPr lang="fr-FR" sz="2400" dirty="0" smtClean="0">
                <a:latin typeface="+mj-lt"/>
              </a:rPr>
              <a:t>Recommandations : </a:t>
            </a:r>
          </a:p>
          <a:p>
            <a:pPr lvl="1"/>
            <a:r>
              <a:rPr lang="fr-FR" sz="2200" dirty="0" smtClean="0">
                <a:latin typeface="+mj-lt"/>
              </a:rPr>
              <a:t>Amélioration de la collecte des données</a:t>
            </a:r>
          </a:p>
          <a:p>
            <a:pPr lvl="1"/>
            <a:r>
              <a:rPr lang="fr-FR" sz="2200" dirty="0">
                <a:latin typeface="+mj-lt"/>
              </a:rPr>
              <a:t>M</a:t>
            </a:r>
            <a:r>
              <a:rPr lang="fr-FR" sz="2200" dirty="0" smtClean="0">
                <a:latin typeface="+mj-lt"/>
              </a:rPr>
              <a:t>ises </a:t>
            </a:r>
            <a:r>
              <a:rPr lang="fr-FR" sz="2200" dirty="0">
                <a:latin typeface="+mj-lt"/>
              </a:rPr>
              <a:t>à jour annuelles sur les nouvelles recommandations canadiennes </a:t>
            </a:r>
          </a:p>
          <a:p>
            <a:pPr lvl="1"/>
            <a:r>
              <a:rPr lang="fr-FR" sz="2200" dirty="0" smtClean="0">
                <a:latin typeface="+mj-lt"/>
              </a:rPr>
              <a:t>Études futures randomisées contrôlées</a:t>
            </a:r>
            <a:endParaRPr lang="fr-FR" sz="2400" dirty="0">
              <a:latin typeface="+mj-lt"/>
            </a:endParaRPr>
          </a:p>
          <a:p>
            <a:endParaRPr lang="en-CA" sz="2400" dirty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22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96240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0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Références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CA" sz="3400" dirty="0">
                <a:latin typeface="+mj-lt"/>
              </a:rPr>
              <a:t>Butte, N., Lopez-Alarcon, M., &amp; Garza, C., </a:t>
            </a:r>
            <a:r>
              <a:rPr lang="en-CA" sz="3400" i="1" dirty="0">
                <a:latin typeface="+mj-lt"/>
              </a:rPr>
              <a:t>Nutrient adequacy of exclusive breastfeeding for the term infant during the first six months of life</a:t>
            </a:r>
            <a:r>
              <a:rPr lang="en-CA" sz="3400" dirty="0">
                <a:latin typeface="+mj-lt"/>
              </a:rPr>
              <a:t>. Geneva: World Health Organization, 2002.</a:t>
            </a:r>
          </a:p>
          <a:p>
            <a:pPr lvl="0"/>
            <a:r>
              <a:rPr lang="en-CA" sz="3400" dirty="0" err="1">
                <a:latin typeface="+mj-lt"/>
              </a:rPr>
              <a:t>Lozoff</a:t>
            </a:r>
            <a:r>
              <a:rPr lang="en-CA" sz="3400" dirty="0">
                <a:latin typeface="+mj-lt"/>
              </a:rPr>
              <a:t> B., Beard J., Connor J., Barbara F., </a:t>
            </a:r>
            <a:r>
              <a:rPr lang="en-CA" sz="3400" dirty="0" err="1">
                <a:latin typeface="+mj-lt"/>
              </a:rPr>
              <a:t>Georgieff</a:t>
            </a:r>
            <a:r>
              <a:rPr lang="en-CA" sz="3400" dirty="0">
                <a:latin typeface="+mj-lt"/>
              </a:rPr>
              <a:t> M., </a:t>
            </a:r>
            <a:r>
              <a:rPr lang="en-CA" sz="3400" dirty="0" err="1">
                <a:latin typeface="+mj-lt"/>
              </a:rPr>
              <a:t>Schallert</a:t>
            </a:r>
            <a:r>
              <a:rPr lang="en-CA" sz="3400" dirty="0">
                <a:latin typeface="+mj-lt"/>
              </a:rPr>
              <a:t> T., </a:t>
            </a:r>
            <a:r>
              <a:rPr lang="en-CA" sz="3400" i="1" dirty="0">
                <a:latin typeface="+mj-lt"/>
              </a:rPr>
              <a:t>Long-lasting neural and behavioral effect of iron deficiency in infancy.</a:t>
            </a:r>
            <a:r>
              <a:rPr lang="en-CA" sz="3400" dirty="0">
                <a:latin typeface="+mj-lt"/>
              </a:rPr>
              <a:t> </a:t>
            </a:r>
            <a:r>
              <a:rPr lang="fr-CA" sz="3400" dirty="0">
                <a:latin typeface="+mj-lt"/>
              </a:rPr>
              <a:t>64: S34-43. Discussion S72-91. </a:t>
            </a:r>
            <a:r>
              <a:rPr lang="en-CA" sz="3400" dirty="0" err="1">
                <a:latin typeface="+mj-lt"/>
              </a:rPr>
              <a:t>Nutr</a:t>
            </a:r>
            <a:r>
              <a:rPr lang="en-CA" sz="3400" dirty="0">
                <a:latin typeface="+mj-lt"/>
              </a:rPr>
              <a:t> Rev. 2006.</a:t>
            </a:r>
          </a:p>
          <a:p>
            <a:pPr lvl="0"/>
            <a:r>
              <a:rPr lang="fr-CA" sz="3400" dirty="0">
                <a:latin typeface="+mj-lt"/>
              </a:rPr>
              <a:t>Abdullah, </a:t>
            </a:r>
            <a:r>
              <a:rPr lang="fr-CA" sz="3400" dirty="0" err="1">
                <a:latin typeface="+mj-lt"/>
              </a:rPr>
              <a:t>Zlotkin</a:t>
            </a:r>
            <a:r>
              <a:rPr lang="fr-CA" sz="3400" dirty="0">
                <a:latin typeface="+mj-lt"/>
              </a:rPr>
              <a:t>, </a:t>
            </a:r>
            <a:r>
              <a:rPr lang="fr-CA" sz="3400" dirty="0" err="1">
                <a:latin typeface="+mj-lt"/>
              </a:rPr>
              <a:t>Parkin</a:t>
            </a:r>
            <a:r>
              <a:rPr lang="fr-CA" sz="3400" dirty="0">
                <a:latin typeface="+mj-lt"/>
              </a:rPr>
              <a:t> et Grenier,</a:t>
            </a:r>
            <a:r>
              <a:rPr lang="fr-CA" sz="3400" i="1" dirty="0">
                <a:latin typeface="+mj-lt"/>
              </a:rPr>
              <a:t> </a:t>
            </a:r>
            <a:r>
              <a:rPr lang="fr-CA" sz="3400" dirty="0">
                <a:latin typeface="+mj-lt"/>
              </a:rPr>
              <a:t>Programme de surveillance pédiatrique,</a:t>
            </a:r>
            <a:r>
              <a:rPr lang="fr-CA" sz="3400" i="1" dirty="0">
                <a:latin typeface="+mj-lt"/>
              </a:rPr>
              <a:t> L’anémie ferriprive chez les enfants, </a:t>
            </a:r>
            <a:r>
              <a:rPr lang="fr-CA" sz="3400" dirty="0">
                <a:latin typeface="+mj-lt"/>
              </a:rPr>
              <a:t>janvier 2011.</a:t>
            </a:r>
            <a:endParaRPr lang="en-CA" sz="3400" dirty="0">
              <a:latin typeface="+mj-lt"/>
            </a:endParaRPr>
          </a:p>
          <a:p>
            <a:pPr lvl="0"/>
            <a:r>
              <a:rPr lang="en-CA" sz="3400" dirty="0" err="1">
                <a:latin typeface="+mj-lt"/>
              </a:rPr>
              <a:t>Marcdante</a:t>
            </a:r>
            <a:r>
              <a:rPr lang="en-CA" sz="3400" dirty="0">
                <a:latin typeface="+mj-lt"/>
              </a:rPr>
              <a:t> J. Karen, </a:t>
            </a:r>
            <a:r>
              <a:rPr lang="en-CA" sz="3400" dirty="0" err="1">
                <a:latin typeface="+mj-lt"/>
              </a:rPr>
              <a:t>Kliegman</a:t>
            </a:r>
            <a:r>
              <a:rPr lang="en-CA" sz="3400" dirty="0">
                <a:latin typeface="+mj-lt"/>
              </a:rPr>
              <a:t> M. Robert, </a:t>
            </a:r>
            <a:r>
              <a:rPr lang="en-CA" sz="3400" i="1" dirty="0">
                <a:latin typeface="+mj-lt"/>
              </a:rPr>
              <a:t>Nelson Essentials of Pediatrics</a:t>
            </a:r>
            <a:r>
              <a:rPr lang="en-CA" sz="3400" dirty="0">
                <a:latin typeface="+mj-lt"/>
              </a:rPr>
              <a:t>, Philadelphia: Elsevier Saunders, 7</a:t>
            </a:r>
            <a:r>
              <a:rPr lang="en-CA" sz="3400" baseline="30000" dirty="0">
                <a:latin typeface="+mj-lt"/>
              </a:rPr>
              <a:t>e</a:t>
            </a:r>
            <a:r>
              <a:rPr lang="en-CA" sz="3400" dirty="0">
                <a:latin typeface="+mj-lt"/>
              </a:rPr>
              <a:t> edition, 784 p. 2014.</a:t>
            </a:r>
          </a:p>
          <a:p>
            <a:pPr lvl="0"/>
            <a:r>
              <a:rPr lang="en-CA" sz="3400" dirty="0">
                <a:latin typeface="+mj-lt"/>
              </a:rPr>
              <a:t>World Health Organization. 55th World Health Assembly. Agenda Item 13.10</a:t>
            </a:r>
            <a:r>
              <a:rPr lang="en-CA" sz="3400" i="1" dirty="0">
                <a:latin typeface="+mj-lt"/>
              </a:rPr>
              <a:t>: Infant and young child nutrition. </a:t>
            </a:r>
            <a:r>
              <a:rPr lang="fr-CA" sz="3400" dirty="0">
                <a:latin typeface="+mj-lt"/>
              </a:rPr>
              <a:t>Mise à jour le 18 mai 2002. Disponible sur : </a:t>
            </a:r>
            <a:r>
              <a:rPr lang="fr-CA" sz="3400" u="sng" dirty="0">
                <a:latin typeface="+mj-lt"/>
                <a:hlinkClick r:id="rId2"/>
              </a:rPr>
              <a:t>http://apps.who.int/gb/archive/pdf_files/WHA55/ewha5525.pdf</a:t>
            </a:r>
            <a:r>
              <a:rPr lang="fr-CA" sz="3400" dirty="0">
                <a:latin typeface="+mj-lt"/>
              </a:rPr>
              <a:t>. </a:t>
            </a:r>
            <a:r>
              <a:rPr lang="en-CA" sz="3400" dirty="0" err="1">
                <a:latin typeface="+mj-lt"/>
              </a:rPr>
              <a:t>Accédé</a:t>
            </a:r>
            <a:r>
              <a:rPr lang="en-CA" sz="3400" dirty="0">
                <a:latin typeface="+mj-lt"/>
              </a:rPr>
              <a:t> le 2 mars 2018.</a:t>
            </a:r>
          </a:p>
          <a:p>
            <a:pPr lvl="0"/>
            <a:r>
              <a:rPr lang="fr-CA" sz="3400" dirty="0">
                <a:latin typeface="+mj-lt"/>
              </a:rPr>
              <a:t>Santé Canada, Groupe d’étude canadien sur l’examen périodique, </a:t>
            </a:r>
            <a:r>
              <a:rPr lang="fr-CA" sz="3400" i="1" dirty="0">
                <a:latin typeface="+mj-lt"/>
              </a:rPr>
              <a:t>Guide canadien de médecine Clinique préventive</a:t>
            </a:r>
            <a:r>
              <a:rPr lang="fr-CA" sz="3400" dirty="0">
                <a:latin typeface="+mj-lt"/>
              </a:rPr>
              <a:t>. Dernière version 1994.</a:t>
            </a:r>
            <a:endParaRPr lang="en-CA" sz="3400" dirty="0">
              <a:latin typeface="+mj-lt"/>
            </a:endParaRPr>
          </a:p>
          <a:p>
            <a:pPr marL="0" indent="0">
              <a:buNone/>
            </a:pP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40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Références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CA" sz="2800" dirty="0">
                <a:latin typeface="+mj-lt"/>
              </a:rPr>
              <a:t>European Society for Pediatric </a:t>
            </a:r>
            <a:r>
              <a:rPr lang="en-CA" sz="2800" dirty="0" err="1">
                <a:latin typeface="+mj-lt"/>
              </a:rPr>
              <a:t>Gatroenterology</a:t>
            </a:r>
            <a:r>
              <a:rPr lang="en-CA" sz="2800" dirty="0">
                <a:latin typeface="+mj-lt"/>
              </a:rPr>
              <a:t>, Hepatology and Nutrition (ESPGHAN) Committee on Nutrition: </a:t>
            </a:r>
            <a:r>
              <a:rPr lang="en-CA" sz="2800" i="1" dirty="0">
                <a:latin typeface="+mj-lt"/>
              </a:rPr>
              <a:t>et al. Breastfeeding: A Commentary by the ESPGHAN Committee on Nutrition</a:t>
            </a:r>
            <a:r>
              <a:rPr lang="en-CA" sz="2800" dirty="0">
                <a:latin typeface="+mj-lt"/>
              </a:rPr>
              <a:t>. J. </a:t>
            </a:r>
            <a:r>
              <a:rPr lang="en-CA" sz="2800" dirty="0" err="1">
                <a:latin typeface="+mj-lt"/>
              </a:rPr>
              <a:t>Pediatr</a:t>
            </a:r>
            <a:r>
              <a:rPr lang="en-CA" sz="2800" dirty="0">
                <a:latin typeface="+mj-lt"/>
              </a:rPr>
              <a:t>. </a:t>
            </a:r>
            <a:r>
              <a:rPr lang="en-CA" sz="2800" dirty="0" err="1">
                <a:latin typeface="+mj-lt"/>
              </a:rPr>
              <a:t>Gastroenterol</a:t>
            </a:r>
            <a:r>
              <a:rPr lang="en-CA" sz="2800" dirty="0">
                <a:latin typeface="+mj-lt"/>
              </a:rPr>
              <a:t>.</a:t>
            </a:r>
            <a:r>
              <a:rPr lang="en-CA" sz="2800" i="1" dirty="0">
                <a:latin typeface="+mj-lt"/>
              </a:rPr>
              <a:t> </a:t>
            </a:r>
            <a:r>
              <a:rPr lang="en-CA" sz="2800" dirty="0">
                <a:latin typeface="+mj-lt"/>
              </a:rPr>
              <a:t>49, 112-125, 2009. </a:t>
            </a:r>
          </a:p>
          <a:p>
            <a:pPr lvl="0"/>
            <a:r>
              <a:rPr lang="en-CA" sz="2800" dirty="0">
                <a:latin typeface="+mj-lt"/>
              </a:rPr>
              <a:t>Breastfeeding Report Card, </a:t>
            </a:r>
            <a:r>
              <a:rPr lang="en-CA" sz="2800" i="1" dirty="0">
                <a:latin typeface="+mj-lt"/>
              </a:rPr>
              <a:t>Progressing Toward National Breastfeeding Goals,</a:t>
            </a:r>
            <a:r>
              <a:rPr lang="en-CA" sz="2800" dirty="0">
                <a:latin typeface="+mj-lt"/>
              </a:rPr>
              <a:t> Unites States, 2016.</a:t>
            </a:r>
          </a:p>
          <a:p>
            <a:pPr lvl="0"/>
            <a:r>
              <a:rPr lang="en-CA" sz="2800" dirty="0">
                <a:latin typeface="+mj-lt"/>
              </a:rPr>
              <a:t>Baker, Greer and The Committee on Nutrition, </a:t>
            </a:r>
            <a:r>
              <a:rPr lang="en-CA" sz="2800" i="1" dirty="0">
                <a:latin typeface="+mj-lt"/>
              </a:rPr>
              <a:t>Diagnosis and Prevention of Iron Deficiency and Iron-Deficiency Anemia in Infants and Young Children (0-3 Years of Age),</a:t>
            </a:r>
            <a:r>
              <a:rPr lang="en-CA" sz="2800" dirty="0">
                <a:latin typeface="+mj-lt"/>
              </a:rPr>
              <a:t> Pediatrics, 5 </a:t>
            </a:r>
            <a:r>
              <a:rPr lang="en-CA" sz="2800" dirty="0" err="1">
                <a:latin typeface="+mj-lt"/>
              </a:rPr>
              <a:t>octobre</a:t>
            </a:r>
            <a:r>
              <a:rPr lang="en-CA" sz="2800" dirty="0">
                <a:latin typeface="+mj-lt"/>
              </a:rPr>
              <a:t> 2010.</a:t>
            </a:r>
          </a:p>
          <a:p>
            <a:pPr lvl="0"/>
            <a:r>
              <a:rPr lang="en-CA" sz="2800" dirty="0">
                <a:latin typeface="+mj-lt"/>
              </a:rPr>
              <a:t>Iris Mabry-Hernandez, U.S. Preventive Task Force Center for Primary Care, </a:t>
            </a:r>
            <a:r>
              <a:rPr lang="en-CA" sz="2800" i="1" dirty="0">
                <a:latin typeface="+mj-lt"/>
              </a:rPr>
              <a:t>Screening for Iron Deficiency Anemia-Including Iron Supplementation for Children and Pregnant Women</a:t>
            </a:r>
            <a:r>
              <a:rPr lang="en-CA" sz="2800" dirty="0">
                <a:latin typeface="+mj-lt"/>
              </a:rPr>
              <a:t>, American Family Physician, Volume 79, </a:t>
            </a:r>
            <a:r>
              <a:rPr lang="en-CA" sz="2800" dirty="0" err="1">
                <a:latin typeface="+mj-lt"/>
              </a:rPr>
              <a:t>numero</a:t>
            </a:r>
            <a:r>
              <a:rPr lang="en-CA" sz="2800" dirty="0">
                <a:latin typeface="+mj-lt"/>
              </a:rPr>
              <a:t> 10, 15 </a:t>
            </a:r>
            <a:r>
              <a:rPr lang="en-CA" sz="2800" dirty="0" err="1">
                <a:latin typeface="+mj-lt"/>
              </a:rPr>
              <a:t>mai</a:t>
            </a:r>
            <a:r>
              <a:rPr lang="en-CA" sz="2800" dirty="0">
                <a:latin typeface="+mj-lt"/>
              </a:rPr>
              <a:t> 2009.</a:t>
            </a:r>
          </a:p>
          <a:p>
            <a:pPr lvl="0"/>
            <a:r>
              <a:rPr lang="fr-CA" sz="2800" dirty="0" err="1">
                <a:latin typeface="+mj-lt"/>
              </a:rPr>
              <a:t>Johndottir</a:t>
            </a:r>
            <a:r>
              <a:rPr lang="fr-CA" sz="2800" dirty="0">
                <a:latin typeface="+mj-lt"/>
              </a:rPr>
              <a:t>, O. H. </a:t>
            </a:r>
            <a:r>
              <a:rPr lang="fr-CA" sz="2800" i="1" dirty="0">
                <a:latin typeface="+mj-lt"/>
              </a:rPr>
              <a:t>et al. </a:t>
            </a:r>
            <a:r>
              <a:rPr lang="en-CA" sz="2800" i="1" dirty="0">
                <a:latin typeface="+mj-lt"/>
              </a:rPr>
              <a:t>Timing of the Introduction of Complementary Foods in Infancy: A Randomized controlled Trial. </a:t>
            </a:r>
            <a:r>
              <a:rPr lang="en-CA" sz="2800" dirty="0">
                <a:latin typeface="+mj-lt"/>
              </a:rPr>
              <a:t>Pediatrics 130, 1038-1045, 2012. </a:t>
            </a:r>
          </a:p>
          <a:p>
            <a:pPr lvl="0"/>
            <a:r>
              <a:rPr lang="en-CA" sz="2800" dirty="0">
                <a:latin typeface="+mj-lt"/>
              </a:rPr>
              <a:t>Kramer, M. S. &amp; </a:t>
            </a:r>
            <a:r>
              <a:rPr lang="en-CA" sz="2800" dirty="0" err="1">
                <a:latin typeface="+mj-lt"/>
              </a:rPr>
              <a:t>Kakuma</a:t>
            </a:r>
            <a:r>
              <a:rPr lang="en-CA" sz="2800" dirty="0">
                <a:latin typeface="+mj-lt"/>
              </a:rPr>
              <a:t>, R. </a:t>
            </a:r>
            <a:r>
              <a:rPr lang="en-CA" sz="2800" i="1" dirty="0">
                <a:latin typeface="+mj-lt"/>
              </a:rPr>
              <a:t>Optimal duration of exclusive breastfeeding</a:t>
            </a:r>
            <a:r>
              <a:rPr lang="en-CA" sz="2800" dirty="0">
                <a:latin typeface="+mj-lt"/>
              </a:rPr>
              <a:t>. Cochrane Database Syst. Rev. 8, CD003517, 2012. </a:t>
            </a:r>
          </a:p>
          <a:p>
            <a:pPr lvl="0"/>
            <a:r>
              <a:rPr lang="en-CA" sz="2800" dirty="0">
                <a:latin typeface="+mj-lt"/>
              </a:rPr>
              <a:t>Janus et </a:t>
            </a:r>
            <a:r>
              <a:rPr lang="en-CA" sz="2800" dirty="0" err="1">
                <a:latin typeface="+mj-lt"/>
              </a:rPr>
              <a:t>Moerschel</a:t>
            </a:r>
            <a:r>
              <a:rPr lang="en-CA" sz="2800" dirty="0">
                <a:latin typeface="+mj-lt"/>
              </a:rPr>
              <a:t>, </a:t>
            </a:r>
            <a:r>
              <a:rPr lang="en-CA" sz="2800" i="1" dirty="0">
                <a:latin typeface="+mj-lt"/>
              </a:rPr>
              <a:t>Evaluation of Anemia in Children</a:t>
            </a:r>
            <a:r>
              <a:rPr lang="en-CA" sz="2800" dirty="0">
                <a:latin typeface="+mj-lt"/>
              </a:rPr>
              <a:t>, American Family Physician, Volume 81. </a:t>
            </a:r>
            <a:r>
              <a:rPr lang="en-CA" sz="2800" dirty="0" err="1">
                <a:latin typeface="+mj-lt"/>
              </a:rPr>
              <a:t>Numéro</a:t>
            </a:r>
            <a:r>
              <a:rPr lang="en-CA" sz="2800" dirty="0">
                <a:latin typeface="+mj-lt"/>
              </a:rPr>
              <a:t> 12, 15 </a:t>
            </a:r>
            <a:r>
              <a:rPr lang="en-CA" sz="2800" dirty="0" err="1">
                <a:latin typeface="+mj-lt"/>
              </a:rPr>
              <a:t>juin</a:t>
            </a:r>
            <a:r>
              <a:rPr lang="en-CA" sz="2800" dirty="0">
                <a:latin typeface="+mj-lt"/>
              </a:rPr>
              <a:t> 2010.</a:t>
            </a:r>
          </a:p>
          <a:p>
            <a:pPr lvl="0"/>
            <a:r>
              <a:rPr lang="en-CA" sz="2800" dirty="0">
                <a:latin typeface="+mj-lt"/>
              </a:rPr>
              <a:t> </a:t>
            </a:r>
            <a:r>
              <a:rPr lang="fr-FR" sz="2800" dirty="0">
                <a:latin typeface="+mj-lt"/>
              </a:rPr>
              <a:t>Diététistes du Canada, </a:t>
            </a:r>
            <a:r>
              <a:rPr lang="fr-FR" sz="2800" i="1" dirty="0">
                <a:latin typeface="+mj-lt"/>
              </a:rPr>
              <a:t>Infant Nutrition-</a:t>
            </a:r>
            <a:r>
              <a:rPr lang="fr-FR" sz="2800" i="1" dirty="0" err="1">
                <a:latin typeface="+mj-lt"/>
              </a:rPr>
              <a:t>Complementary</a:t>
            </a:r>
            <a:r>
              <a:rPr lang="fr-FR" sz="2800" i="1" dirty="0">
                <a:latin typeface="+mj-lt"/>
              </a:rPr>
              <a:t> </a:t>
            </a:r>
            <a:r>
              <a:rPr lang="fr-FR" sz="2800" i="1" dirty="0" err="1">
                <a:latin typeface="+mj-lt"/>
              </a:rPr>
              <a:t>Feeding</a:t>
            </a:r>
            <a:r>
              <a:rPr lang="fr-FR" sz="2800" i="1" dirty="0">
                <a:latin typeface="+mj-lt"/>
              </a:rPr>
              <a:t> Evidence </a:t>
            </a:r>
            <a:r>
              <a:rPr lang="fr-FR" sz="2800" i="1" dirty="0" err="1">
                <a:latin typeface="+mj-lt"/>
              </a:rPr>
              <a:t>Summary</a:t>
            </a:r>
            <a:r>
              <a:rPr lang="fr-FR" sz="2800" dirty="0">
                <a:latin typeface="+mj-lt"/>
              </a:rPr>
              <a:t>, 10 juillet 2009</a:t>
            </a:r>
            <a:r>
              <a:rPr lang="fr-FR" sz="2800" dirty="0" smtClean="0">
                <a:latin typeface="+mj-lt"/>
              </a:rPr>
              <a:t>.</a:t>
            </a:r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7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+mj-lt"/>
              </a:rPr>
              <a:t>Introduction</a:t>
            </a:r>
          </a:p>
          <a:p>
            <a:r>
              <a:rPr lang="en-CA" dirty="0" err="1" smtClean="0">
                <a:latin typeface="+mj-lt"/>
              </a:rPr>
              <a:t>Objectif</a:t>
            </a:r>
            <a:endParaRPr lang="en-CA" dirty="0" smtClean="0">
              <a:latin typeface="+mj-lt"/>
            </a:endParaRPr>
          </a:p>
          <a:p>
            <a:r>
              <a:rPr lang="en-CA" dirty="0" err="1" smtClean="0">
                <a:latin typeface="+mj-lt"/>
              </a:rPr>
              <a:t>Méthodologie</a:t>
            </a:r>
            <a:endParaRPr lang="en-CA" dirty="0" smtClean="0">
              <a:latin typeface="+mj-lt"/>
            </a:endParaRPr>
          </a:p>
          <a:p>
            <a:r>
              <a:rPr lang="en-CA" dirty="0" err="1" smtClean="0">
                <a:latin typeface="+mj-lt"/>
              </a:rPr>
              <a:t>Résultats</a:t>
            </a:r>
            <a:endParaRPr lang="en-CA" dirty="0" smtClean="0">
              <a:latin typeface="+mj-lt"/>
            </a:endParaRPr>
          </a:p>
          <a:p>
            <a:r>
              <a:rPr lang="en-CA" dirty="0" smtClean="0">
                <a:latin typeface="+mj-lt"/>
              </a:rPr>
              <a:t>Discussion</a:t>
            </a:r>
            <a:endParaRPr lang="en-CA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9"/>
          <a:stretch/>
        </p:blipFill>
        <p:spPr bwMode="auto">
          <a:xfrm>
            <a:off x="4211960" y="1124744"/>
            <a:ext cx="3175000" cy="2152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latin typeface="+mj-lt"/>
              </a:rPr>
              <a:t>À </a:t>
            </a:r>
            <a:r>
              <a:rPr lang="en-CA" dirty="0" err="1" smtClean="0">
                <a:latin typeface="+mj-lt"/>
              </a:rPr>
              <a:t>partir</a:t>
            </a:r>
            <a:r>
              <a:rPr lang="en-CA" dirty="0" smtClean="0">
                <a:latin typeface="+mj-lt"/>
              </a:rPr>
              <a:t> de </a:t>
            </a:r>
            <a:r>
              <a:rPr lang="fr-FR" dirty="0" smtClean="0">
                <a:latin typeface="+mj-lt"/>
              </a:rPr>
              <a:t>6 mois de vie : </a:t>
            </a:r>
          </a:p>
          <a:p>
            <a:pPr lvl="1"/>
            <a:r>
              <a:rPr lang="fr-FR" dirty="0" smtClean="0">
                <a:latin typeface="+mj-lt"/>
                <a:cs typeface="Times New Roman"/>
              </a:rPr>
              <a:t>↑ Croissance, ↑</a:t>
            </a:r>
            <a:r>
              <a:rPr lang="fr-FR" dirty="0" smtClean="0">
                <a:latin typeface="+mj-lt"/>
              </a:rPr>
              <a:t> besoins nutritionnels</a:t>
            </a:r>
          </a:p>
          <a:p>
            <a:r>
              <a:rPr lang="fr-FR" dirty="0" smtClean="0">
                <a:latin typeface="+mj-lt"/>
              </a:rPr>
              <a:t>Nourrissons à risque </a:t>
            </a:r>
            <a:r>
              <a:rPr lang="fr-FR" dirty="0">
                <a:latin typeface="+mj-lt"/>
              </a:rPr>
              <a:t>de développer </a:t>
            </a:r>
            <a:r>
              <a:rPr lang="fr-FR" dirty="0" smtClean="0">
                <a:latin typeface="+mj-lt"/>
              </a:rPr>
              <a:t> : </a:t>
            </a:r>
          </a:p>
          <a:p>
            <a:pPr lvl="1"/>
            <a:r>
              <a:rPr lang="fr-FR" dirty="0" smtClean="0">
                <a:latin typeface="+mj-lt"/>
              </a:rPr>
              <a:t>Déficience </a:t>
            </a:r>
            <a:r>
              <a:rPr lang="fr-FR" dirty="0">
                <a:latin typeface="+mj-lt"/>
              </a:rPr>
              <a:t>en </a:t>
            </a:r>
            <a:r>
              <a:rPr lang="fr-FR" dirty="0" smtClean="0">
                <a:latin typeface="+mj-lt"/>
              </a:rPr>
              <a:t>fer </a:t>
            </a:r>
          </a:p>
          <a:p>
            <a:pPr lvl="1"/>
            <a:r>
              <a:rPr lang="fr-FR" dirty="0" smtClean="0">
                <a:latin typeface="+mj-lt"/>
              </a:rPr>
              <a:t>Anémie ferriprive (</a:t>
            </a:r>
            <a:r>
              <a:rPr lang="fr-FR" dirty="0">
                <a:latin typeface="+mj-lt"/>
              </a:rPr>
              <a:t>3.5 % et 10.5 %, des enfants âgés de </a:t>
            </a:r>
            <a:r>
              <a:rPr lang="fr-FR" dirty="0" smtClean="0">
                <a:latin typeface="+mj-lt"/>
              </a:rPr>
              <a:t>      1 </a:t>
            </a:r>
            <a:r>
              <a:rPr lang="fr-FR" dirty="0">
                <a:latin typeface="+mj-lt"/>
              </a:rPr>
              <a:t>– 5 ans)</a:t>
            </a:r>
          </a:p>
          <a:p>
            <a:r>
              <a:rPr lang="fr-FR" dirty="0" smtClean="0">
                <a:latin typeface="+mj-lt"/>
              </a:rPr>
              <a:t>Facteurs de risque </a:t>
            </a:r>
          </a:p>
          <a:p>
            <a:pPr lvl="1"/>
            <a:r>
              <a:rPr lang="fr-FR" dirty="0" smtClean="0">
                <a:latin typeface="+mj-lt"/>
              </a:rPr>
              <a:t>Consommation excessive de lait de vache à partir de 6 mois</a:t>
            </a:r>
          </a:p>
          <a:p>
            <a:pPr lvl="1"/>
            <a:r>
              <a:rPr lang="fr-FR" dirty="0" smtClean="0">
                <a:latin typeface="+mj-lt"/>
              </a:rPr>
              <a:t>Allaitement exclusif prolongé </a:t>
            </a:r>
          </a:p>
          <a:p>
            <a:pPr lvl="1"/>
            <a:r>
              <a:rPr lang="fr-FR" dirty="0">
                <a:latin typeface="+mj-lt"/>
              </a:rPr>
              <a:t>I</a:t>
            </a:r>
            <a:r>
              <a:rPr lang="fr-FR" dirty="0" smtClean="0">
                <a:latin typeface="+mj-lt"/>
              </a:rPr>
              <a:t>nfections à </a:t>
            </a:r>
            <a:r>
              <a:rPr lang="fr-FR" i="1" dirty="0" smtClean="0">
                <a:latin typeface="+mj-lt"/>
              </a:rPr>
              <a:t>l’</a:t>
            </a:r>
            <a:r>
              <a:rPr lang="fr-FR" i="1" dirty="0" err="1" smtClean="0">
                <a:latin typeface="+mj-lt"/>
              </a:rPr>
              <a:t>Hélicobacter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pylori</a:t>
            </a:r>
            <a:endParaRPr lang="fr-F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05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CA" dirty="0" err="1" smtClean="0"/>
              <a:t>Recommandations</a:t>
            </a:r>
            <a:r>
              <a:rPr lang="en-CA" dirty="0" smtClean="0"/>
              <a:t> </a:t>
            </a:r>
            <a:r>
              <a:rPr lang="en-CA" dirty="0" err="1" smtClean="0"/>
              <a:t>officielles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r>
              <a:rPr lang="en-CA" sz="1700" b="1" dirty="0" smtClean="0">
                <a:latin typeface="+mj-lt"/>
              </a:rPr>
              <a:t>OMS (2012)</a:t>
            </a:r>
          </a:p>
          <a:p>
            <a:pPr lvl="1"/>
            <a:r>
              <a:rPr lang="en-CA" sz="1700" dirty="0" err="1">
                <a:latin typeface="+mj-lt"/>
              </a:rPr>
              <a:t>Allaitement</a:t>
            </a:r>
            <a:r>
              <a:rPr lang="en-CA" sz="1700" dirty="0">
                <a:latin typeface="+mj-lt"/>
              </a:rPr>
              <a:t> </a:t>
            </a:r>
            <a:r>
              <a:rPr lang="en-CA" sz="1700" dirty="0" err="1">
                <a:latin typeface="+mj-lt"/>
              </a:rPr>
              <a:t>excusif</a:t>
            </a:r>
            <a:r>
              <a:rPr lang="en-CA" sz="1700" dirty="0">
                <a:latin typeface="+mj-lt"/>
              </a:rPr>
              <a:t> </a:t>
            </a:r>
            <a:r>
              <a:rPr lang="en-CA" sz="1700" dirty="0" smtClean="0">
                <a:latin typeface="+mj-lt"/>
              </a:rPr>
              <a:t>x </a:t>
            </a:r>
            <a:r>
              <a:rPr lang="en-CA" sz="1700" dirty="0">
                <a:latin typeface="+mj-lt"/>
              </a:rPr>
              <a:t>6 premiers </a:t>
            </a:r>
            <a:r>
              <a:rPr lang="en-CA" sz="1700" dirty="0" err="1">
                <a:latin typeface="+mj-lt"/>
              </a:rPr>
              <a:t>mois</a:t>
            </a:r>
            <a:r>
              <a:rPr lang="en-CA" sz="1700" dirty="0">
                <a:latin typeface="+mj-lt"/>
              </a:rPr>
              <a:t>, </a:t>
            </a:r>
            <a:r>
              <a:rPr lang="en-CA" sz="1700" dirty="0" err="1">
                <a:latin typeface="+mj-lt"/>
              </a:rPr>
              <a:t>puis</a:t>
            </a:r>
            <a:r>
              <a:rPr lang="en-CA" sz="1700" dirty="0">
                <a:latin typeface="+mj-lt"/>
              </a:rPr>
              <a:t> </a:t>
            </a:r>
            <a:r>
              <a:rPr lang="en-CA" sz="1700" dirty="0" err="1">
                <a:latin typeface="+mj-lt"/>
              </a:rPr>
              <a:t>introduire</a:t>
            </a:r>
            <a:r>
              <a:rPr lang="en-CA" sz="1700" dirty="0">
                <a:latin typeface="+mj-lt"/>
              </a:rPr>
              <a:t> </a:t>
            </a:r>
            <a:r>
              <a:rPr lang="en-CA" sz="1700" dirty="0" smtClean="0">
                <a:latin typeface="+mj-lt"/>
              </a:rPr>
              <a:t>les </a:t>
            </a:r>
            <a:r>
              <a:rPr lang="en-CA" sz="1700" dirty="0" err="1" smtClean="0">
                <a:latin typeface="+mj-lt"/>
              </a:rPr>
              <a:t>solides</a:t>
            </a:r>
            <a:endParaRPr lang="en-CA" sz="1700" dirty="0">
              <a:latin typeface="+mj-lt"/>
            </a:endParaRPr>
          </a:p>
          <a:p>
            <a:pPr lvl="1"/>
            <a:r>
              <a:rPr lang="en-CA" sz="1700" dirty="0" smtClean="0">
                <a:latin typeface="+mj-lt"/>
              </a:rPr>
              <a:t>Continuer </a:t>
            </a:r>
            <a:r>
              <a:rPr lang="en-CA" sz="1700" dirty="0" err="1">
                <a:latin typeface="+mj-lt"/>
              </a:rPr>
              <a:t>allaitement</a:t>
            </a:r>
            <a:r>
              <a:rPr lang="en-CA" sz="1700" dirty="0">
                <a:latin typeface="+mj-lt"/>
              </a:rPr>
              <a:t> </a:t>
            </a:r>
            <a:r>
              <a:rPr lang="en-CA" sz="1700" dirty="0" err="1" smtClean="0">
                <a:latin typeface="+mj-lt"/>
              </a:rPr>
              <a:t>jusqu’à</a:t>
            </a:r>
            <a:r>
              <a:rPr lang="en-CA" sz="1700" dirty="0" smtClean="0">
                <a:latin typeface="+mj-lt"/>
              </a:rPr>
              <a:t> </a:t>
            </a:r>
            <a:r>
              <a:rPr lang="en-CA" sz="1700" dirty="0">
                <a:latin typeface="+mj-lt"/>
              </a:rPr>
              <a:t>2 </a:t>
            </a:r>
            <a:r>
              <a:rPr lang="en-CA" sz="1700" dirty="0" err="1">
                <a:latin typeface="+mj-lt"/>
              </a:rPr>
              <a:t>ans</a:t>
            </a:r>
            <a:endParaRPr lang="en-CA" sz="1700" dirty="0">
              <a:latin typeface="+mj-lt"/>
            </a:endParaRPr>
          </a:p>
          <a:p>
            <a:pPr lvl="1"/>
            <a:endParaRPr lang="en-CA" sz="1700" dirty="0" smtClean="0">
              <a:latin typeface="+mj-lt"/>
            </a:endParaRPr>
          </a:p>
          <a:p>
            <a:r>
              <a:rPr lang="fr-FR" sz="1700" b="1" dirty="0" smtClean="0">
                <a:latin typeface="+mj-lt"/>
              </a:rPr>
              <a:t>Académie </a:t>
            </a:r>
            <a:r>
              <a:rPr lang="fr-FR" sz="1700" b="1" dirty="0">
                <a:latin typeface="+mj-lt"/>
              </a:rPr>
              <a:t>américaine de </a:t>
            </a:r>
            <a:r>
              <a:rPr lang="fr-FR" sz="1700" b="1" dirty="0" smtClean="0">
                <a:latin typeface="+mj-lt"/>
              </a:rPr>
              <a:t>pédiatrie (2010)</a:t>
            </a:r>
          </a:p>
          <a:p>
            <a:pPr lvl="1"/>
            <a:r>
              <a:rPr lang="fr-FR" sz="1700" dirty="0">
                <a:latin typeface="+mj-lt"/>
              </a:rPr>
              <a:t>S</a:t>
            </a:r>
            <a:r>
              <a:rPr lang="fr-FR" sz="1700" dirty="0" smtClean="0">
                <a:latin typeface="+mj-lt"/>
              </a:rPr>
              <a:t>upplémentation </a:t>
            </a:r>
            <a:r>
              <a:rPr lang="fr-FR" sz="1700" dirty="0">
                <a:latin typeface="+mj-lt"/>
              </a:rPr>
              <a:t>en fer (1mg/kg/jour) pour tous les enfants allait</a:t>
            </a:r>
            <a:r>
              <a:rPr lang="fr-CA" sz="1700" dirty="0" err="1">
                <a:latin typeface="+mj-lt"/>
              </a:rPr>
              <a:t>és</a:t>
            </a:r>
            <a:r>
              <a:rPr lang="fr-CA" sz="1700" dirty="0">
                <a:latin typeface="+mj-lt"/>
              </a:rPr>
              <a:t> exclusivement dès l’âge de 4 mois jusqu’à l’introduction des solides enrichis de fer </a:t>
            </a:r>
            <a:endParaRPr lang="en-CA" sz="1700" dirty="0">
              <a:latin typeface="+mj-lt"/>
            </a:endParaRPr>
          </a:p>
          <a:p>
            <a:endParaRPr lang="en-CA" sz="1700" dirty="0">
              <a:latin typeface="+mj-lt"/>
            </a:endParaRPr>
          </a:p>
          <a:p>
            <a:pPr lvl="0"/>
            <a:r>
              <a:rPr lang="fr-FR" sz="1700" b="1" dirty="0">
                <a:latin typeface="+mj-lt"/>
              </a:rPr>
              <a:t>Société Européenne de Gastroentérologie, d’Hépatologie et de Nutrition pédiatrique (2009) </a:t>
            </a:r>
            <a:endParaRPr lang="en-CA" sz="1700" b="1" dirty="0">
              <a:latin typeface="+mj-lt"/>
            </a:endParaRPr>
          </a:p>
          <a:p>
            <a:pPr lvl="1"/>
            <a:r>
              <a:rPr lang="fr-FR" sz="1700" dirty="0" smtClean="0">
                <a:latin typeface="+mj-lt"/>
              </a:rPr>
              <a:t>Introduction </a:t>
            </a:r>
            <a:r>
              <a:rPr lang="fr-FR" sz="1700" dirty="0">
                <a:latin typeface="+mj-lt"/>
              </a:rPr>
              <a:t>des solides après 6 mois</a:t>
            </a:r>
            <a:endParaRPr lang="en-CA" sz="1700" dirty="0">
              <a:latin typeface="+mj-lt"/>
            </a:endParaRPr>
          </a:p>
          <a:p>
            <a:pPr lvl="1"/>
            <a:r>
              <a:rPr lang="fr-FR" sz="1700" dirty="0" smtClean="0">
                <a:latin typeface="+mj-lt"/>
              </a:rPr>
              <a:t>Déconseille </a:t>
            </a:r>
            <a:r>
              <a:rPr lang="fr-FR" sz="1700" dirty="0">
                <a:latin typeface="+mj-lt"/>
              </a:rPr>
              <a:t>l’introduction des solides </a:t>
            </a:r>
            <a:r>
              <a:rPr lang="fr-FR" sz="1700" dirty="0" smtClean="0">
                <a:latin typeface="+mj-lt"/>
              </a:rPr>
              <a:t>avant </a:t>
            </a:r>
            <a:r>
              <a:rPr lang="fr-FR" sz="1700" dirty="0">
                <a:latin typeface="+mj-lt"/>
              </a:rPr>
              <a:t>4 mois</a:t>
            </a:r>
            <a:endParaRPr lang="en-CA" sz="1700" dirty="0">
              <a:latin typeface="+mj-lt"/>
            </a:endParaRPr>
          </a:p>
          <a:p>
            <a:endParaRPr lang="en-CA" sz="1700" dirty="0" smtClean="0">
              <a:latin typeface="+mj-lt"/>
            </a:endParaRPr>
          </a:p>
          <a:p>
            <a:pPr lvl="0"/>
            <a:r>
              <a:rPr lang="fr-FR" sz="1700" b="1" dirty="0" smtClean="0">
                <a:latin typeface="+mj-lt"/>
              </a:rPr>
              <a:t>Groupe </a:t>
            </a:r>
            <a:r>
              <a:rPr lang="fr-FR" sz="1700" b="1" dirty="0">
                <a:latin typeface="+mj-lt"/>
              </a:rPr>
              <a:t>d’étude canadien sur les soins de santé préventif (</a:t>
            </a:r>
            <a:r>
              <a:rPr lang="fr-FR" sz="1700" b="1" dirty="0" smtClean="0">
                <a:latin typeface="+mj-lt"/>
              </a:rPr>
              <a:t>1994)</a:t>
            </a:r>
          </a:p>
          <a:p>
            <a:pPr lvl="1"/>
            <a:r>
              <a:rPr lang="fr-FR" sz="1700" dirty="0" smtClean="0">
                <a:latin typeface="+mj-lt"/>
              </a:rPr>
              <a:t>Alimentation </a:t>
            </a:r>
            <a:r>
              <a:rPr lang="fr-FR" sz="1700" dirty="0">
                <a:latin typeface="+mj-lt"/>
              </a:rPr>
              <a:t>enrichie de fer au moins 2x</a:t>
            </a:r>
            <a:r>
              <a:rPr lang="en-CA" sz="1700" dirty="0" smtClean="0">
                <a:latin typeface="+mj-lt"/>
              </a:rPr>
              <a:t>/jour</a:t>
            </a:r>
            <a:r>
              <a:rPr lang="fr-FR" sz="1700" dirty="0" smtClean="0">
                <a:latin typeface="+mj-lt"/>
              </a:rPr>
              <a:t> </a:t>
            </a:r>
            <a:r>
              <a:rPr lang="fr-FR" sz="1700" dirty="0">
                <a:latin typeface="+mj-lt"/>
              </a:rPr>
              <a:t>entre l'âge de 6 -12 </a:t>
            </a:r>
            <a:r>
              <a:rPr lang="fr-FR" sz="1700" dirty="0" smtClean="0">
                <a:latin typeface="+mj-lt"/>
              </a:rPr>
              <a:t>mois</a:t>
            </a:r>
            <a:endParaRPr lang="en-CA" sz="1700" dirty="0">
              <a:latin typeface="+mj-lt"/>
            </a:endParaRPr>
          </a:p>
          <a:p>
            <a:pPr lvl="1"/>
            <a:r>
              <a:rPr lang="fr-FR" sz="1700" dirty="0">
                <a:latin typeface="+mj-lt"/>
              </a:rPr>
              <a:t>Lait de vache après 9 mois </a:t>
            </a:r>
            <a:endParaRPr lang="en-CA" sz="1700" dirty="0">
              <a:latin typeface="+mj-lt"/>
            </a:endParaRPr>
          </a:p>
          <a:p>
            <a:pPr lvl="1"/>
            <a:endParaRPr lang="en-CA" sz="1700" dirty="0">
              <a:latin typeface="+mj-lt"/>
            </a:endParaRPr>
          </a:p>
          <a:p>
            <a:endParaRPr lang="en-CA" sz="1700" dirty="0" smtClean="0">
              <a:latin typeface="+mj-lt"/>
            </a:endParaRPr>
          </a:p>
          <a:p>
            <a:endParaRPr lang="en-CA" sz="1700" dirty="0">
              <a:latin typeface="+mj-lt"/>
            </a:endParaRPr>
          </a:p>
          <a:p>
            <a:endParaRPr lang="en-CA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4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Dépistage</a:t>
            </a:r>
            <a:r>
              <a:rPr lang="en-CA" dirty="0" smtClean="0"/>
              <a:t> de </a:t>
            </a:r>
            <a:r>
              <a:rPr lang="en-CA" dirty="0" err="1" smtClean="0"/>
              <a:t>l’anémie</a:t>
            </a:r>
            <a:r>
              <a:rPr lang="en-CA" dirty="0" smtClean="0"/>
              <a:t> </a:t>
            </a:r>
            <a:r>
              <a:rPr lang="en-CA" dirty="0" err="1" smtClean="0"/>
              <a:t>ferriprive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08648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1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Objectif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8"/>
            <a:ext cx="3425825" cy="3432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Déterminer l’incidence et le risque de carence en fer, définie par une </a:t>
            </a:r>
            <a:r>
              <a:rPr lang="fr-FR" b="1" dirty="0" smtClean="0">
                <a:latin typeface="+mj-lt"/>
              </a:rPr>
              <a:t>ferritine inférieure à 14 </a:t>
            </a:r>
            <a:r>
              <a:rPr lang="fr-FR" b="1" dirty="0" err="1" smtClean="0">
                <a:latin typeface="+mj-lt"/>
              </a:rPr>
              <a:t>ug</a:t>
            </a:r>
            <a:r>
              <a:rPr lang="fr-FR" b="1" dirty="0" smtClean="0">
                <a:latin typeface="+mj-lt"/>
              </a:rPr>
              <a:t>/L</a:t>
            </a:r>
            <a:r>
              <a:rPr lang="fr-FR" dirty="0" smtClean="0">
                <a:latin typeface="+mj-lt"/>
              </a:rPr>
              <a:t> en comparant </a:t>
            </a:r>
          </a:p>
          <a:p>
            <a:pPr lvl="1"/>
            <a:r>
              <a:rPr lang="fr-FR" dirty="0" smtClean="0">
                <a:latin typeface="+mj-lt"/>
              </a:rPr>
              <a:t>Les nourrissons exclusivement allaités </a:t>
            </a:r>
          </a:p>
          <a:p>
            <a:pPr lvl="1"/>
            <a:r>
              <a:rPr lang="fr-FR" dirty="0" smtClean="0">
                <a:latin typeface="+mj-lt"/>
              </a:rPr>
              <a:t>Par rapport à l’alimentation solide soit</a:t>
            </a:r>
          </a:p>
          <a:p>
            <a:pPr marL="393192" lvl="1" indent="0">
              <a:buNone/>
            </a:pPr>
            <a:r>
              <a:rPr lang="fr-FR" dirty="0" smtClean="0">
                <a:latin typeface="+mj-lt"/>
              </a:rPr>
              <a:t>   avant ou après 6 mois. 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27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Méthodologie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Devis d’étude : </a:t>
            </a:r>
          </a:p>
          <a:p>
            <a:pPr lvl="1"/>
            <a:r>
              <a:rPr lang="fr-FR" dirty="0" smtClean="0">
                <a:latin typeface="+mj-lt"/>
              </a:rPr>
              <a:t>Étude de cohorte rétrospective</a:t>
            </a:r>
          </a:p>
          <a:p>
            <a:pPr lvl="1"/>
            <a:r>
              <a:rPr lang="fr-FR" dirty="0" smtClean="0">
                <a:latin typeface="+mj-lt"/>
              </a:rPr>
              <a:t>Liste de la clientèle pédiatrique de l’UMF des Faubourgs générée par le programme MYLE</a:t>
            </a:r>
          </a:p>
          <a:p>
            <a:pPr lvl="1"/>
            <a:r>
              <a:rPr lang="fr-FR" dirty="0" smtClean="0">
                <a:latin typeface="+mj-lt"/>
              </a:rPr>
              <a:t>Collecte de données standardisée à l’aide des dossiers électronique MYLE, DSQ et </a:t>
            </a:r>
            <a:r>
              <a:rPr lang="fr-FR" dirty="0" err="1" smtClean="0">
                <a:latin typeface="+mj-lt"/>
              </a:rPr>
              <a:t>vOasis</a:t>
            </a:r>
            <a:endParaRPr lang="en-CA" dirty="0" smtClean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10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>
            <a:normAutofit/>
          </a:bodyPr>
          <a:lstStyle/>
          <a:p>
            <a:r>
              <a:rPr lang="en-CA" b="1" dirty="0" smtClean="0">
                <a:latin typeface="+mj-lt"/>
              </a:rPr>
              <a:t>Inclusion: </a:t>
            </a:r>
          </a:p>
          <a:p>
            <a:pPr lvl="1"/>
            <a:r>
              <a:rPr lang="fr-FR" dirty="0" smtClean="0">
                <a:latin typeface="+mj-lt"/>
              </a:rPr>
              <a:t>Population à l’étude : </a:t>
            </a:r>
          </a:p>
          <a:p>
            <a:pPr lvl="2"/>
            <a:r>
              <a:rPr lang="fr-FR" dirty="0" smtClean="0">
                <a:latin typeface="+mj-lt"/>
              </a:rPr>
              <a:t>nourrissons âgés </a:t>
            </a:r>
            <a:r>
              <a:rPr lang="fr-FR" dirty="0">
                <a:latin typeface="+mj-lt"/>
              </a:rPr>
              <a:t>de 6 à 24 </a:t>
            </a:r>
            <a:r>
              <a:rPr lang="fr-FR" dirty="0" smtClean="0">
                <a:latin typeface="+mj-lt"/>
              </a:rPr>
              <a:t>mois</a:t>
            </a:r>
          </a:p>
          <a:p>
            <a:pPr lvl="2"/>
            <a:r>
              <a:rPr lang="fr-FR" dirty="0" smtClean="0">
                <a:latin typeface="+mj-lt"/>
              </a:rPr>
              <a:t>suivis </a:t>
            </a:r>
            <a:r>
              <a:rPr lang="fr-FR" dirty="0">
                <a:latin typeface="+mj-lt"/>
              </a:rPr>
              <a:t>à l’UMF des Faubourgs (sites Visitation, </a:t>
            </a:r>
            <a:r>
              <a:rPr lang="fr-FR" dirty="0" err="1">
                <a:latin typeface="+mj-lt"/>
              </a:rPr>
              <a:t>Parthenais</a:t>
            </a:r>
            <a:r>
              <a:rPr lang="fr-FR" dirty="0">
                <a:latin typeface="+mj-lt"/>
              </a:rPr>
              <a:t> et St-Catherine</a:t>
            </a:r>
            <a:r>
              <a:rPr lang="fr-FR" dirty="0" smtClean="0">
                <a:latin typeface="+mj-lt"/>
              </a:rPr>
              <a:t>)</a:t>
            </a:r>
          </a:p>
          <a:p>
            <a:pPr lvl="2"/>
            <a:r>
              <a:rPr lang="fr-FR" dirty="0" smtClean="0">
                <a:latin typeface="+mj-lt"/>
              </a:rPr>
              <a:t>entre </a:t>
            </a:r>
            <a:r>
              <a:rPr lang="fr-FR" dirty="0">
                <a:latin typeface="+mj-lt"/>
              </a:rPr>
              <a:t>le 1</a:t>
            </a:r>
            <a:r>
              <a:rPr lang="fr-FR" baseline="30000" dirty="0">
                <a:latin typeface="+mj-lt"/>
              </a:rPr>
              <a:t>er</a:t>
            </a:r>
            <a:r>
              <a:rPr lang="fr-FR" dirty="0">
                <a:latin typeface="+mj-lt"/>
              </a:rPr>
              <a:t> novembre 2015 et le 31 décembre </a:t>
            </a:r>
            <a:r>
              <a:rPr lang="fr-FR" dirty="0" smtClean="0">
                <a:latin typeface="+mj-lt"/>
              </a:rPr>
              <a:t>2016</a:t>
            </a:r>
          </a:p>
          <a:p>
            <a:pPr lvl="1"/>
            <a:r>
              <a:rPr lang="fr-FR" dirty="0" smtClean="0">
                <a:latin typeface="+mj-lt"/>
              </a:rPr>
              <a:t>Allaités exclusivement</a:t>
            </a:r>
          </a:p>
          <a:p>
            <a:pPr lvl="1"/>
            <a:r>
              <a:rPr lang="fr-FR" dirty="0" smtClean="0">
                <a:latin typeface="+mj-lt"/>
              </a:rPr>
              <a:t>Au </a:t>
            </a:r>
            <a:r>
              <a:rPr lang="fr-FR" dirty="0">
                <a:latin typeface="+mj-lt"/>
              </a:rPr>
              <a:t>moins deux visites médicales en bureau et pas au sans </a:t>
            </a:r>
            <a:r>
              <a:rPr lang="fr-FR" dirty="0" smtClean="0">
                <a:latin typeface="+mj-lt"/>
              </a:rPr>
              <a:t>rendez-vous</a:t>
            </a:r>
          </a:p>
          <a:p>
            <a:pPr lvl="1"/>
            <a:r>
              <a:rPr lang="fr-FR" dirty="0" smtClean="0">
                <a:latin typeface="+mj-lt"/>
              </a:rPr>
              <a:t>Valeur </a:t>
            </a:r>
            <a:r>
              <a:rPr lang="fr-FR" dirty="0">
                <a:latin typeface="+mj-lt"/>
              </a:rPr>
              <a:t>ferritine dans leur dossier </a:t>
            </a:r>
            <a:r>
              <a:rPr lang="fr-FR" dirty="0" smtClean="0">
                <a:latin typeface="+mj-lt"/>
              </a:rPr>
              <a:t>électronique</a:t>
            </a:r>
            <a:endParaRPr lang="en-CA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CA" dirty="0" err="1" smtClean="0"/>
              <a:t>Sélection</a:t>
            </a:r>
            <a:r>
              <a:rPr lang="en-CA" dirty="0" smtClean="0"/>
              <a:t> des participants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83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598</TotalTime>
  <Words>1595</Words>
  <Application>Microsoft Office PowerPoint</Application>
  <PresentationFormat>Affichage à l'écran (4:3)</PresentationFormat>
  <Paragraphs>677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 Unicode MS</vt:lpstr>
      <vt:lpstr>Calibri</vt:lpstr>
      <vt:lpstr>Constantia</vt:lpstr>
      <vt:lpstr>Times New Roman</vt:lpstr>
      <vt:lpstr>Wingdings 2</vt:lpstr>
      <vt:lpstr>Flow</vt:lpstr>
      <vt:lpstr>Projet de recherche :  L’incidence et le risque de carence en fer chez les nourrissons selon l’âge d’introduction des solides</vt:lpstr>
      <vt:lpstr>Conflits d’intérêts</vt:lpstr>
      <vt:lpstr>Plan</vt:lpstr>
      <vt:lpstr>Introduction</vt:lpstr>
      <vt:lpstr>Recommandations officielles</vt:lpstr>
      <vt:lpstr>Dépistage de l’anémie ferriprive</vt:lpstr>
      <vt:lpstr>Objectif</vt:lpstr>
      <vt:lpstr>Méthodologie</vt:lpstr>
      <vt:lpstr>Sélection des participants</vt:lpstr>
      <vt:lpstr>Sélection des participants</vt:lpstr>
      <vt:lpstr>Analyse statistique</vt:lpstr>
      <vt:lpstr>Organigramme des sujets ciblés, inclus et analysés</vt:lpstr>
      <vt:lpstr>    Résultats:  Caractéristiques démographiques et cliniques de la population à l’étude</vt:lpstr>
      <vt:lpstr>Résultats:  Caractéristiques démographiques et cliniques de la population à l’étude</vt:lpstr>
      <vt:lpstr> Résultats:  Caractéristiques démographiques et cliniques de tous sujets exclusivement allaités avec ou sans ferritine au dossier</vt:lpstr>
      <vt:lpstr>Résultats:  Facteurs de risque potentiels de la carence en fer chez la population à l’étude</vt:lpstr>
      <vt:lpstr>Résultats:  Facteurs de risque potentiels de la carence en fer de tous sujets exclusivement allaités avec ou sans ferritine au dossier</vt:lpstr>
      <vt:lpstr>    Résultats:   Estimation du risque relatif de la carence en fer </vt:lpstr>
      <vt:lpstr>Discussion</vt:lpstr>
      <vt:lpstr>Limites</vt:lpstr>
      <vt:lpstr>Critique</vt:lpstr>
      <vt:lpstr>En résumé</vt:lpstr>
      <vt:lpstr>Questions? </vt:lpstr>
      <vt:lpstr>Références </vt:lpstr>
      <vt:lpstr>Références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de recherche L’incidence et le risque de carence ferriprive chez les nourrissons selon l’âge d’introduction des solides</dc:title>
  <dc:creator>Ioana</dc:creator>
  <cp:lastModifiedBy>Bouchard Catherine</cp:lastModifiedBy>
  <cp:revision>92</cp:revision>
  <dcterms:created xsi:type="dcterms:W3CDTF">2018-05-17T03:11:01Z</dcterms:created>
  <dcterms:modified xsi:type="dcterms:W3CDTF">2018-05-28T14:34:08Z</dcterms:modified>
</cp:coreProperties>
</file>