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Oswald"/>
      <p:regular r:id="rId23"/>
      <p:bold r:id="rId24"/>
    </p:embeddedFont>
    <p:embeddedFont>
      <p:font typeface="Averag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1E9C63-D432-4A3C-8F62-EF1B5F65E410}">
  <a:tblStyle styleId="{521E9C63-D432-4A3C-8F62-EF1B5F65E4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79713" autoAdjust="0"/>
  </p:normalViewPr>
  <p:slideViewPr>
    <p:cSldViewPr snapToGrid="0">
      <p:cViewPr varScale="1">
        <p:scale>
          <a:sx n="98" d="100"/>
          <a:sy n="98" d="100"/>
        </p:scale>
        <p:origin x="5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0992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06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003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182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40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075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543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90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2782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352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640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47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422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147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05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99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37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08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791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9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18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L'utilisation des applications mobiles dans le traitement des symptômes d'anxiété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/>
              <a:t>Projet d’érudition 1er juin 2018</a:t>
            </a:r>
            <a:r>
              <a:rPr lang="en-GB" sz="2600"/>
              <a:t> </a:t>
            </a:r>
            <a:endParaRPr sz="2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Marie Laurence Brunet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Marilene Morin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R1 UMF Saint-Hubert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35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Résultats</a:t>
            </a:r>
            <a:r>
              <a:rPr lang="en-GB" dirty="0"/>
              <a:t>: Dennis &amp; O’Toole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2014)</a:t>
            </a:r>
            <a:endParaRPr dirty="0"/>
          </a:p>
        </p:txBody>
      </p:sp>
      <p:graphicFrame>
        <p:nvGraphicFramePr>
          <p:cNvPr id="119" name="Shape 119"/>
          <p:cNvGraphicFramePr/>
          <p:nvPr/>
        </p:nvGraphicFramePr>
        <p:xfrm>
          <a:off x="278250" y="1449025"/>
          <a:ext cx="8587500" cy="3175866"/>
        </p:xfrm>
        <a:graphic>
          <a:graphicData uri="http://schemas.openxmlformats.org/drawingml/2006/table">
            <a:tbl>
              <a:tblPr>
                <a:noFill/>
                <a:tableStyleId>{521E9C63-D432-4A3C-8F62-EF1B5F65E410}</a:tableStyleId>
              </a:tblPr>
              <a:tblGrid>
                <a:gridCol w="1300525"/>
                <a:gridCol w="7286975"/>
              </a:tblGrid>
              <a:tr h="390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Type </a:t>
                      </a:r>
                      <a:r>
                        <a:rPr lang="en-GB" b="1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d’étude</a:t>
                      </a:r>
                      <a:endParaRPr b="1" dirty="0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ECR, N = 78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0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Population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Adulte avec traits anxieux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60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Intervention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Application mobile utilisant technique modification du biais attentionnel (app tx)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Version courte (25 min) et version longue (45min)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6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Comparaison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Application placebo (app placebo)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Version courte (25 min) et version longue (45min)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6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Résultats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biais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de la menace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dans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gr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tx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long vs placebo long et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tx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court (p &lt; 0.05)</a:t>
                      </a:r>
                      <a:endParaRPr dirty="0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anxiété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subjective (STAI) app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tx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courte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vs placebo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courte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(p =0.045) et long (p = 0.02)</a:t>
                      </a:r>
                      <a:endParaRPr dirty="0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Ds les 2 gr court et ds le gr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tx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long, ↓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biais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de la menace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associé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à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humeur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moins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négative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(POMS) après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tâche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</a:t>
                      </a:r>
                      <a:r>
                        <a:rPr lang="en-GB" dirty="0" err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stressante</a:t>
                      </a:r>
                      <a:r>
                        <a:rPr lang="en-GB" dirty="0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(p&lt;0.05)</a:t>
                      </a:r>
                      <a:endParaRPr dirty="0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725" y="247725"/>
            <a:ext cx="2623725" cy="18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Résultats: Dennis &amp; O’Toole (2014)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6" name="Shape 126"/>
          <p:cNvGraphicFramePr/>
          <p:nvPr/>
        </p:nvGraphicFramePr>
        <p:xfrm>
          <a:off x="410638" y="1242150"/>
          <a:ext cx="8390850" cy="2072580"/>
        </p:xfrm>
        <a:graphic>
          <a:graphicData uri="http://schemas.openxmlformats.org/drawingml/2006/table">
            <a:tbl>
              <a:tblPr>
                <a:noFill/>
                <a:tableStyleId>{521E9C63-D432-4A3C-8F62-EF1B5F65E410}</a:tableStyleId>
              </a:tblPr>
              <a:tblGrid>
                <a:gridCol w="1252275"/>
                <a:gridCol w="7138575"/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Forces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Type d’étude: ECR à double aveugle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Faiblesses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Puissance faible  (N= 76)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Biais de sélection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Validité externe faible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Pas de groupe sans intervention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Faisabilité incertaine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Aucune donnée sur le maintien des acquis dans le temps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Qualité de vie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290350" y="38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Résultats: Pham &amp; al (2016)  </a:t>
            </a:r>
            <a:endParaRPr/>
          </a:p>
        </p:txBody>
      </p:sp>
      <p:graphicFrame>
        <p:nvGraphicFramePr>
          <p:cNvPr id="132" name="Shape 132"/>
          <p:cNvGraphicFramePr/>
          <p:nvPr/>
        </p:nvGraphicFramePr>
        <p:xfrm>
          <a:off x="374900" y="1558175"/>
          <a:ext cx="8351525" cy="3281940"/>
        </p:xfrm>
        <a:graphic>
          <a:graphicData uri="http://schemas.openxmlformats.org/drawingml/2006/table">
            <a:tbl>
              <a:tblPr>
                <a:noFill/>
                <a:tableStyleId>{521E9C63-D432-4A3C-8F62-EF1B5F65E410}</a:tableStyleId>
              </a:tblPr>
              <a:tblGrid>
                <a:gridCol w="1943875"/>
                <a:gridCol w="6407650"/>
              </a:tblGrid>
              <a:tr h="4065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Type d’étude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ECR, N=63 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4065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Population 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Adultes avec sx d’anxiété modérés (GAD-7 ≥ 6)</a:t>
                      </a:r>
                      <a:endParaRPr sz="1100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Intervention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App mobile avec une série de jeux comprenant des ex’s de respiration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Comparaison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Liste d’attente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Résultats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score sx panique (PDSS-SR) et ↓ score hyperventilation (Nijmegan) pré - post interv. (p&lt;0.05)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score anxiété (GAD-7), ↓ score sx panique (PDSS-SR) et ↓ score hyperventilation (Nijmegan) dans les 2 groupes (p=0.31 p= 0.91 et p=0.81 respectivement)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↑ score qualité de vie (Q-LES-Q-SF) dans gr interv. vs gr ctrl (p=0.034)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950" y="0"/>
            <a:ext cx="3152300" cy="19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Résultats: Pham &amp; al (2016) </a:t>
            </a:r>
            <a:endParaRPr/>
          </a:p>
        </p:txBody>
      </p:sp>
      <p:graphicFrame>
        <p:nvGraphicFramePr>
          <p:cNvPr id="139" name="Shape 139"/>
          <p:cNvGraphicFramePr/>
          <p:nvPr/>
        </p:nvGraphicFramePr>
        <p:xfrm>
          <a:off x="409175" y="1279185"/>
          <a:ext cx="8252525" cy="2712660"/>
        </p:xfrm>
        <a:graphic>
          <a:graphicData uri="http://schemas.openxmlformats.org/drawingml/2006/table">
            <a:tbl>
              <a:tblPr>
                <a:noFill/>
                <a:tableStyleId>{521E9C63-D432-4A3C-8F62-EF1B5F65E410}</a:tableStyleId>
              </a:tblPr>
              <a:tblGrid>
                <a:gridCol w="1517750"/>
                <a:gridCol w="6734775"/>
              </a:tblGrid>
              <a:tr h="6206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Forces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Type d’étude : ECR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Analyses en intention de traiter 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Mesure de la qualité de vie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16957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Faiblesses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Puissance faible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Questionnaires non-validés pour l’utilisation en ligne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Groupe contrôle actif (réception d’un bulletin d’information hebdomadaire) 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Biais de sélection :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914400" lvl="1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Volontariat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914400" lvl="1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Taux d’abandon élevé : inégal entre les groupes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1371600" lvl="2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Problème de compatibilité avec iOS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Utilisation sous-optimale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Résultats: Ivanova &amp; al (2016) 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graphicFrame>
        <p:nvGraphicFramePr>
          <p:cNvPr id="146" name="Shape 146"/>
          <p:cNvGraphicFramePr/>
          <p:nvPr/>
        </p:nvGraphicFramePr>
        <p:xfrm>
          <a:off x="311700" y="1017725"/>
          <a:ext cx="8351100" cy="3901290"/>
        </p:xfrm>
        <a:graphic>
          <a:graphicData uri="http://schemas.openxmlformats.org/drawingml/2006/table">
            <a:tbl>
              <a:tblPr>
                <a:noFill/>
                <a:tableStyleId>{521E9C63-D432-4A3C-8F62-EF1B5F65E410}</a:tableStyleId>
              </a:tblPr>
              <a:tblGrid>
                <a:gridCol w="1874900"/>
                <a:gridCol w="6476200"/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Type d’étude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ECR, N=152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Population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Adultes avec dx d’anxiété sociale (TAS) et/ou dx de trouble panique (TP) 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Intervention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Prgm en ligne et app mobile comprenant 8 modules sur la thérapie d’acceptation et d’engagement, soit :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Guidé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Non guidé 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Comparaison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Liste d’attente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Résultats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sng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Pour tous patients confondus (TAS et TP) : </a:t>
                      </a:r>
                      <a:endParaRPr u="sng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score d'anxiété globale (GAD-7) dans gr interv. vs gr ctrl (p=0.002)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amél. clinique sig chez 23.8% ds gr interv vs 11.8% ds gr ctrl  (p=0.088)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sng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Pour patients ayant un TAS : </a:t>
                      </a:r>
                      <a:endParaRPr u="sng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score d’anxiété sociale (LSAS-SR) ds gr interv. vs  gr ctrl (p&lt;0.001)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u="sng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Pour patients ayant un TP: </a:t>
                      </a:r>
                      <a:endParaRPr u="sng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score de tr panique (PDSS-SR) ds gr interv. vs gr ctrl (p=0.269)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Résultats: Ivanova &amp; al (2016) </a:t>
            </a:r>
            <a:endParaRPr/>
          </a:p>
        </p:txBody>
      </p:sp>
      <p:graphicFrame>
        <p:nvGraphicFramePr>
          <p:cNvPr id="152" name="Shape 152"/>
          <p:cNvGraphicFramePr/>
          <p:nvPr/>
        </p:nvGraphicFramePr>
        <p:xfrm>
          <a:off x="484925" y="1241975"/>
          <a:ext cx="7940375" cy="2072580"/>
        </p:xfrm>
        <a:graphic>
          <a:graphicData uri="http://schemas.openxmlformats.org/drawingml/2006/table">
            <a:tbl>
              <a:tblPr>
                <a:noFill/>
                <a:tableStyleId>{521E9C63-D432-4A3C-8F62-EF1B5F65E410}</a:tableStyleId>
              </a:tblPr>
              <a:tblGrid>
                <a:gridCol w="1761250"/>
                <a:gridCol w="6179125"/>
              </a:tblGrid>
              <a:tr h="396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Forces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Type d’étude : ECR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Questionnaires validés pour l’utilisation en ligne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Faiblesses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Puissance faible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Biais de sélection : volontariat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Plusieurs interfaces à utiliser :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914400" lvl="1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Adhérence faible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914400" lvl="1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Impossibilité de savoir si les améliorations sont attribuables à l’application mobile vs programme en ligne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- Synthèse des résultats</a:t>
            </a:r>
            <a:endParaRPr/>
          </a:p>
        </p:txBody>
      </p:sp>
      <p:graphicFrame>
        <p:nvGraphicFramePr>
          <p:cNvPr id="158" name="Shape 158"/>
          <p:cNvGraphicFramePr/>
          <p:nvPr/>
        </p:nvGraphicFramePr>
        <p:xfrm>
          <a:off x="500500" y="1308188"/>
          <a:ext cx="8143000" cy="3297095"/>
        </p:xfrm>
        <a:graphic>
          <a:graphicData uri="http://schemas.openxmlformats.org/drawingml/2006/table">
            <a:tbl>
              <a:tblPr>
                <a:noFill/>
                <a:tableStyleId>{521E9C63-D432-4A3C-8F62-EF1B5F65E410}</a:tableStyleId>
              </a:tblPr>
              <a:tblGrid>
                <a:gridCol w="2328600"/>
                <a:gridCol w="3274400"/>
                <a:gridCol w="2540000"/>
              </a:tblGrid>
              <a:tr h="4797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Études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Signification statistique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i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Sx anxieux</a:t>
                      </a:r>
                      <a:endParaRPr i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Signification clinique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7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Enock &amp; al. (2014)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↓ sx anxiété sociale dans les gr app mobiles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Non évaluée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7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Dennis &amp; O’Toole (2014)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sx anxiété subjective dans le gr tx court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Non évaluée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4797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Pham &amp; al. (2016)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Non démontrée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Amélioration qualité de vie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7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Ivanova &amp; al (2016)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sx anxiété généralisée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sx anxiété sociale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Non démontrée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</a:t>
            </a: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204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Pas assez de preuves pour appuyer l’efficacité des applications mobiles :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Peu d’étude sur le sujet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Hétérogénéité des études 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Plusieurs faiblesses méthodologiques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Peu de preuve d’amélioration cliniquement significative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Biais de publication?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Plusieurs avantages des applications mobiles :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Facile d’accès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Faible coût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Pas de risque lié à l’utilisation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Désavantages des applications  mobiles :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Demande investissement en temps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Nécessite un téléphone intelligent et un niveau littératie numérique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 </a:t>
            </a: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73225" y="1086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Plus d’études sont nécessaires pour appuyer l’efficacité des applications mobiles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Échantillons plus grands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Recrutement au bureau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Plus de données sur l’amélioration clinique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Il pourrait être raisonnable de les suggérer à certains de nos patients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Adjuvant à la psychothérapie et/ou pharmacothérapie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Applications étudiées dans le projet : PersonalZen et Flowy  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Exemples d’applications existantes : Respirelax, Petit BamBou, Imagine Clarity, Calm etc  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Remerciements </a:t>
            </a: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Dr Raphaël Goyette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Dr Normand Béland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Véronique Bessette, 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Les troubles anxieux sont fréquents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Affecte 12% de la population canadienne (statistique canada, 2002)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 caractérisent par anxiété excessive, peur, inquiétude et évitement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Altèrent la qualité de vie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RC fréquente en médecine familiale 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Difficulté d’accès à la psychothérapie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Utilisation des téléphones intelligents répandues dans la population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Essor des applications mobiles reliées à la santé,  notamment pour l’anxiété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Références 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-GB" sz="1400">
                <a:solidFill>
                  <a:srgbClr val="B7B7B7"/>
                </a:solidFill>
              </a:rPr>
              <a:t>Dennis T. A. et O’Toole L. J.  (2014) Mental Health on the Go: Effects of a Gamified Attention-Bias Modification Mobile Application in Trait-Anxious Adults. </a:t>
            </a:r>
            <a:r>
              <a:rPr lang="en-GB" sz="1400" i="1">
                <a:solidFill>
                  <a:srgbClr val="B7B7B7"/>
                </a:solidFill>
              </a:rPr>
              <a:t>Clinical Psychological Science, vol 2 (5)</a:t>
            </a:r>
            <a:r>
              <a:rPr lang="en-GB" sz="1400">
                <a:solidFill>
                  <a:srgbClr val="B7B7B7"/>
                </a:solidFill>
              </a:rPr>
              <a:t>, 576-590. Doi: 10.1177/2167702614522228</a:t>
            </a:r>
            <a:endParaRPr sz="1400">
              <a:solidFill>
                <a:srgbClr val="B7B7B7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-GB" sz="1400">
                <a:solidFill>
                  <a:srgbClr val="B7B7B7"/>
                </a:solidFill>
              </a:rPr>
              <a:t>Enock P. M., Hofmann S. G.  et McNally R. J. (2014) Attention Bias Modification Training Via Smartphone to Reduce Social Anxiety: A Randomized, Controlled, Multi-Session Experiment. </a:t>
            </a:r>
            <a:r>
              <a:rPr lang="en-GB" sz="1400" i="1">
                <a:solidFill>
                  <a:srgbClr val="B7B7B7"/>
                </a:solidFill>
              </a:rPr>
              <a:t>Cognitive Therapy and Research, vol 38</a:t>
            </a:r>
            <a:r>
              <a:rPr lang="en-GB" sz="1400">
                <a:solidFill>
                  <a:srgbClr val="B7B7B7"/>
                </a:solidFill>
              </a:rPr>
              <a:t>, 200-216. Doi: 10.1007/s10608-014-9606-z</a:t>
            </a:r>
            <a:endParaRPr sz="1400">
              <a:solidFill>
                <a:srgbClr val="B7B7B7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-GB" sz="1400">
                <a:solidFill>
                  <a:srgbClr val="B7B7B7"/>
                </a:solidFill>
              </a:rPr>
              <a:t>Ivanova E., Linder P., Ly K.H., Dahlin M., Vernmark K., Andersson, G. et Carlbring P. (2016) Journal of Anxiety Disorders, vol 44. 27-35 doi: 10.1016/j.janxdis.2016.09.012.</a:t>
            </a:r>
            <a:endParaRPr sz="1400">
              <a:solidFill>
                <a:srgbClr val="B7B7B7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-GB" sz="1400">
                <a:solidFill>
                  <a:srgbClr val="B7B7B7"/>
                </a:solidFill>
              </a:rPr>
              <a:t>Pham Q., Khatib Y., Stansfeld S., Fox S. et Green T. (2016) Feasibility and Efficacy of an mHealth Game for Managing Anxiety: ‘’Flowy’’ Randomized Controlled Pilot Trial and Design Evaluation. </a:t>
            </a:r>
            <a:r>
              <a:rPr lang="en-GB" sz="1400" i="1">
                <a:solidFill>
                  <a:srgbClr val="B7B7B7"/>
                </a:solidFill>
              </a:rPr>
              <a:t>Game for health journal, vol 5 (1)</a:t>
            </a:r>
            <a:r>
              <a:rPr lang="en-GB" sz="1400">
                <a:solidFill>
                  <a:srgbClr val="B7B7B7"/>
                </a:solidFill>
              </a:rPr>
              <a:t>. 50-67. Doi: 10.1089/g4h.2015.0033</a:t>
            </a:r>
            <a:endParaRPr sz="1400">
              <a:solidFill>
                <a:srgbClr val="B7B7B7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-GB" sz="1400">
                <a:solidFill>
                  <a:srgbClr val="B7B7B7"/>
                </a:solidFill>
              </a:rPr>
              <a:t>Regenstreif, Lori (2016) Troubles anxieux chez l’adulte. </a:t>
            </a:r>
            <a:r>
              <a:rPr lang="en-GB" sz="1400" i="1">
                <a:solidFill>
                  <a:srgbClr val="B7B7B7"/>
                </a:solidFill>
              </a:rPr>
              <a:t>PGBP, vol 24 (5),</a:t>
            </a:r>
            <a:r>
              <a:rPr lang="en-GB" sz="1400">
                <a:solidFill>
                  <a:srgbClr val="B7B7B7"/>
                </a:solidFill>
              </a:rPr>
              <a:t> 1-16</a:t>
            </a:r>
            <a:endParaRPr sz="1400">
              <a:solidFill>
                <a:srgbClr val="B7B7B7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-GB" sz="1400">
                <a:solidFill>
                  <a:srgbClr val="B7B7B7"/>
                </a:solidFill>
              </a:rPr>
              <a:t>Statistique Canada, Enquête sur la santé dans les collectivités canadiennes, Santé mentale et bien-être, cycle 1.2, fichier de partage – Québec, 2002.</a:t>
            </a:r>
            <a:endParaRPr sz="14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PICO 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7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-298450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Arial"/>
              <a:buChar char="●"/>
            </a:pPr>
            <a:r>
              <a:rPr lang="en-GB" sz="2400" b="1"/>
              <a:t>P</a:t>
            </a:r>
            <a:r>
              <a:rPr lang="en-GB" b="1"/>
              <a:t>opulation</a:t>
            </a:r>
            <a:r>
              <a:rPr lang="en-GB"/>
              <a:t> : adultes avec symptômes anxieux ou trouble anxieux </a:t>
            </a:r>
            <a:endParaRPr/>
          </a:p>
          <a:p>
            <a:pPr marL="457200" lvl="0" indent="-298450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Arial"/>
              <a:buChar char="●"/>
            </a:pPr>
            <a:r>
              <a:rPr lang="en-GB" sz="2400" b="1"/>
              <a:t>I</a:t>
            </a:r>
            <a:r>
              <a:rPr lang="en-GB" b="1"/>
              <a:t>ntervention </a:t>
            </a:r>
            <a:r>
              <a:rPr lang="en-GB"/>
              <a:t>: usage d’une application mobile dédiée à réduire l’anxiété </a:t>
            </a:r>
            <a:endParaRPr/>
          </a:p>
          <a:p>
            <a:pPr marL="457200" lvl="0" indent="-298450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Arial"/>
              <a:buChar char="●"/>
            </a:pPr>
            <a:r>
              <a:rPr lang="en-GB" sz="2400" b="1"/>
              <a:t>C</a:t>
            </a:r>
            <a:r>
              <a:rPr lang="en-GB" b="1"/>
              <a:t>omparaison</a:t>
            </a:r>
            <a:r>
              <a:rPr lang="en-GB"/>
              <a:t> : intervention placebo ou absence d’intervention</a:t>
            </a:r>
            <a:endParaRPr/>
          </a:p>
          <a:p>
            <a:pPr marL="457200" lvl="0" indent="-298450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Arial"/>
              <a:buChar char="●"/>
            </a:pPr>
            <a:r>
              <a:rPr lang="en-GB" sz="2400" b="1"/>
              <a:t>O</a:t>
            </a:r>
            <a:r>
              <a:rPr lang="en-GB" b="1"/>
              <a:t>utcome</a:t>
            </a:r>
            <a:r>
              <a:rPr lang="en-GB"/>
              <a:t> : diminution des symptômes anxieux </a:t>
            </a:r>
            <a:endParaRPr/>
          </a:p>
          <a:p>
            <a:pPr marL="0" lvl="0" indent="0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Méthode - recension de la littérature 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b="1"/>
              <a:t>Bases de données :</a:t>
            </a:r>
            <a:r>
              <a:rPr lang="en-GB" sz="2000"/>
              <a:t> 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EMBASE 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MEDLINE 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PsycInfo  </a:t>
            </a:r>
            <a:endParaRPr sz="2000"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b="1"/>
              <a:t>Mots clés : </a:t>
            </a:r>
            <a:endParaRPr sz="2000" b="1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Anxiety 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Anxiety disorders 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Cell phone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Cellular phone 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Mobile application </a:t>
            </a:r>
            <a:endParaRPr sz="200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Mobile phone 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Méthode - recension de la littérature 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 b="1"/>
              <a:t>Critères d’exclusion : </a:t>
            </a:r>
            <a:endParaRPr sz="1700" b="1"/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Étude spécifique à une condition médicale particulière</a:t>
            </a:r>
            <a:endParaRPr sz="1700"/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Intervention non spécifique à l’anxiété  </a:t>
            </a:r>
            <a:endParaRPr sz="1700"/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Absence d’un groupe contrôle 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 b="1"/>
              <a:t>Critères d’inclusion :</a:t>
            </a:r>
            <a:endParaRPr sz="1700" b="1"/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Population adulte </a:t>
            </a:r>
            <a:endParaRPr sz="1700"/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Présence de symptômes anxieux ou d’un trouble anxieux </a:t>
            </a:r>
            <a:endParaRPr sz="1700"/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Usage d’une application mobile </a:t>
            </a:r>
            <a:endParaRPr sz="1700"/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Issue : efficacité</a:t>
            </a:r>
            <a:endParaRPr sz="1700"/>
          </a:p>
          <a:p>
            <a: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Anglais et français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Méthode  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4 études retenues qui répondent aux critères d’inclusion et d’exclusion :  </a:t>
            </a:r>
            <a:endParaRPr/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600"/>
              <a:t>2 études : modification du biais attentionnel </a:t>
            </a:r>
            <a:endParaRPr sz="1600"/>
          </a:p>
          <a:p>
            <a:pPr marL="914400" lvl="1" indent="-330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1 étude : exercices de respiration </a:t>
            </a:r>
            <a:endParaRPr sz="1600"/>
          </a:p>
          <a:p>
            <a:pPr marL="914400" lvl="1" indent="-330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1 étude : thérapie d’engagement et d’acceptation  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Modification du biais attentionnel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Biais attentionnel envers la menace: attention exagérée envers la menace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Serait présent chez pts anxieux et absent chez non anxieux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Entraînement à la modification du biais attentionnel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Porter attention vers stimulus non menaçants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700" y="2491375"/>
            <a:ext cx="5472350" cy="22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498600" y="4703625"/>
            <a:ext cx="54723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Dennis et O’Toole, 2014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Résultats: Enock &amp; al (2014)</a:t>
            </a:r>
            <a:endParaRPr/>
          </a:p>
        </p:txBody>
      </p:sp>
      <p:graphicFrame>
        <p:nvGraphicFramePr>
          <p:cNvPr id="106" name="Shape 106"/>
          <p:cNvGraphicFramePr/>
          <p:nvPr/>
        </p:nvGraphicFramePr>
        <p:xfrm>
          <a:off x="124750" y="1200300"/>
          <a:ext cx="8587500" cy="3807200"/>
        </p:xfrm>
        <a:graphic>
          <a:graphicData uri="http://schemas.openxmlformats.org/drawingml/2006/table">
            <a:tbl>
              <a:tblPr>
                <a:noFill/>
                <a:tableStyleId>{521E9C63-D432-4A3C-8F62-EF1B5F65E410}</a:tableStyleId>
              </a:tblPr>
              <a:tblGrid>
                <a:gridCol w="1300525"/>
                <a:gridCol w="7286975"/>
              </a:tblGrid>
              <a:tr h="3642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Type d’étude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ECR, N = 326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42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Population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Adultes avec sx anxiété sociale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42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Intervention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Application mobile utilisant technique modification du biais attentionnel (app tx)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88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Comparaison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Application placebo (app placebo)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Liste d’attente (ctrl)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9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Résultats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Pour tous les scores: anxiété sociale (LSAS-LR et SIAS-17), anxiété généralisée (PSWQ):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↓ des scores post vs pré dans les 2 gr app (p&lt;0.05), mais pas dans le gr ctrl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Pas de de différence de déclin entre les 2 gr applications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Anxiété sociale (LSAS-LR et SIAS-17):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Déclin plus grand et score post interv plus bas ds les gr app vs ctrl (p&lt;0.05)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Anxiété généralisée (PSWQ)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Pas de différence de déclin ni de score post-interv vs ctrl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311" y="78925"/>
            <a:ext cx="2899463" cy="19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Résultats: Enock &amp; al (2014)</a:t>
            </a:r>
            <a:endParaRPr/>
          </a:p>
        </p:txBody>
      </p:sp>
      <p:graphicFrame>
        <p:nvGraphicFramePr>
          <p:cNvPr id="113" name="Shape 113"/>
          <p:cNvGraphicFramePr/>
          <p:nvPr/>
        </p:nvGraphicFramePr>
        <p:xfrm>
          <a:off x="342500" y="1236375"/>
          <a:ext cx="8458975" cy="2712660"/>
        </p:xfrm>
        <a:graphic>
          <a:graphicData uri="http://schemas.openxmlformats.org/drawingml/2006/table">
            <a:tbl>
              <a:tblPr>
                <a:noFill/>
                <a:tableStyleId>{521E9C63-D432-4A3C-8F62-EF1B5F65E410}</a:tableStyleId>
              </a:tblPr>
              <a:tblGrid>
                <a:gridCol w="1320400"/>
                <a:gridCol w="7138575"/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Forces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Type d’étude: ECR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Puissance 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Utilisation de questionnaires validés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Analyses en intention de traiter</a:t>
                      </a:r>
                      <a:endParaRPr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Faiblesses </a:t>
                      </a:r>
                      <a:endParaRPr b="1"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Gr très inégaux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Biais de sélection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914400" lvl="1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Volontariat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914400" lvl="1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Perte au suivi inégale entre les gr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Signification clinique non évaluée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Possible effet placebo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1400"/>
                        <a:buFont typeface="Average"/>
                        <a:buChar char="-"/>
                      </a:pPr>
                      <a:r>
                        <a:rPr lang="en-GB">
                          <a:solidFill>
                            <a:srgbClr val="B7B7B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Faisabilité incertaine</a:t>
                      </a:r>
                      <a:endParaRPr>
                        <a:solidFill>
                          <a:srgbClr val="B7B7B7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Affichage à l'écran (16:9)</PresentationFormat>
  <Paragraphs>226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Oswald</vt:lpstr>
      <vt:lpstr>Average</vt:lpstr>
      <vt:lpstr>Arial</vt:lpstr>
      <vt:lpstr>Slate</vt:lpstr>
      <vt:lpstr>L'utilisation des applications mobiles dans le traitement des symptômes d'anxiété</vt:lpstr>
      <vt:lpstr>Introduction</vt:lpstr>
      <vt:lpstr>Question PICO </vt:lpstr>
      <vt:lpstr>Méthode - recension de la littérature </vt:lpstr>
      <vt:lpstr>Méthode - recension de la littérature </vt:lpstr>
      <vt:lpstr>Méthode  </vt:lpstr>
      <vt:lpstr>Modification du biais attentionnel</vt:lpstr>
      <vt:lpstr>Résultats: Enock &amp; al (2014)</vt:lpstr>
      <vt:lpstr>Résultats: Enock &amp; al (2014)</vt:lpstr>
      <vt:lpstr>Résultats: Dennis &amp; O’Toole  (2014)</vt:lpstr>
      <vt:lpstr>Résultats: Dennis &amp; O’Toole (2014) </vt:lpstr>
      <vt:lpstr>Résultats: Pham &amp; al (2016)  </vt:lpstr>
      <vt:lpstr>Résultats: Pham &amp; al (2016) </vt:lpstr>
      <vt:lpstr>Résultats: Ivanova &amp; al (2016) </vt:lpstr>
      <vt:lpstr>Résultats: Ivanova &amp; al (2016) </vt:lpstr>
      <vt:lpstr>Discussion - Synthèse des résultats</vt:lpstr>
      <vt:lpstr>Discussion </vt:lpstr>
      <vt:lpstr>Conclusion </vt:lpstr>
      <vt:lpstr>Remerciements </vt:lpstr>
      <vt:lpstr>Références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L'utilisation des applications mobiles dans le traitement des symptômes d'anxiété</dc:title>
  <dc:creator>Brunet, Marie-Laurence</dc:creator>
  <cp:lastModifiedBy>Bouchard Catherine</cp:lastModifiedBy>
  <cp:revision>1</cp:revision>
  <dcterms:modified xsi:type="dcterms:W3CDTF">2018-05-28T14:03:01Z</dcterms:modified>
</cp:coreProperties>
</file>