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7" r:id="rId5"/>
    <p:sldId id="268" r:id="rId6"/>
    <p:sldId id="269" r:id="rId7"/>
    <p:sldId id="266" r:id="rId8"/>
    <p:sldId id="270" r:id="rId9"/>
    <p:sldId id="279" r:id="rId10"/>
    <p:sldId id="271" r:id="rId11"/>
    <p:sldId id="272" r:id="rId12"/>
    <p:sldId id="273" r:id="rId13"/>
    <p:sldId id="274" r:id="rId14"/>
    <p:sldId id="278" r:id="rId15"/>
    <p:sldId id="275" r:id="rId16"/>
    <p:sldId id="276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411F94B6-C4C1-7746-AB8E-F12E888D1CEE}">
          <p14:sldIdLst>
            <p14:sldId id="256"/>
            <p14:sldId id="257"/>
            <p14:sldId id="258"/>
            <p14:sldId id="267"/>
            <p14:sldId id="268"/>
            <p14:sldId id="269"/>
            <p14:sldId id="266"/>
            <p14:sldId id="270"/>
            <p14:sldId id="279"/>
            <p14:sldId id="271"/>
            <p14:sldId id="272"/>
            <p14:sldId id="273"/>
            <p14:sldId id="274"/>
            <p14:sldId id="278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éa Boutin" initials="LB" lastIdx="2" clrIdx="0">
    <p:extLst>
      <p:ext uri="{19B8F6BF-5375-455C-9EA6-DF929625EA0E}">
        <p15:presenceInfo xmlns:p15="http://schemas.microsoft.com/office/powerpoint/2012/main" userId="S::boul2345@usherbrooke.ca::64e1d70f-56a2-4016-8a01-2849547820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6790"/>
  </p:normalViewPr>
  <p:slideViewPr>
    <p:cSldViewPr snapToGrid="0" snapToObjects="1">
      <p:cViewPr varScale="1">
        <p:scale>
          <a:sx n="97" d="100"/>
          <a:sy n="97" d="100"/>
        </p:scale>
        <p:origin x="11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ECAC6-2F39-5240-97D2-145A59ABB1E6}" type="datetimeFigureOut">
              <a:rPr lang="fr-FR" smtClean="0"/>
              <a:t>19/05/2019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C60DF-BCE5-3842-A534-81CD8533DB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680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C60DF-BCE5-3842-A534-81CD8533DBE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498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Types d’étude différents: 2 qui ont résultats différents pop MCAS sont étude cohorte rétrospective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Facteurs confondants n’ayant pu être pris en compte dans l’étude: données recueillies durant l’anamnèse et l’E/P du pt qui ont pu influencer le choix de l’AINS prescrit. Ex: HTA, IRC, ...</a:t>
            </a:r>
          </a:p>
          <a:p>
            <a:r>
              <a:rPr lang="fr-FR" dirty="0"/>
              <a:t>Prise d’AINS + ASA sans prescription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C60DF-BCE5-3842-A534-81CD8533DBE0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727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anadiensensante.gc.ca/recall-alert-rappel-avis/hc-sc/2004/13320a-fra.php" TargetMode="External"/><Relationship Id="rId2" Type="http://schemas.openxmlformats.org/officeDocument/2006/relationships/hyperlink" Target="https://www.canada.ca/fr/sante-canada/services/medicaments-produits-sante/medicaments/demandes-presentations/ligne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1D0D6C-E794-6448-94CB-EE07FB11B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113" y="2404531"/>
            <a:ext cx="9274003" cy="1646302"/>
          </a:xfrm>
        </p:spPr>
        <p:txBody>
          <a:bodyPr/>
          <a:lstStyle/>
          <a:p>
            <a:pPr algn="just"/>
            <a:r>
              <a:rPr lang="fr-CA" sz="2400" dirty="0"/>
              <a:t>Comment la prise d’AINS joue-t-elle sur l’incidence des évènements cardiovasculaires indésirables chez les patients vus en bureau par les médecins de famille du Québec?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59EE2A-A579-B74D-B49C-053E339910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7846" y="4249615"/>
            <a:ext cx="7766936" cy="1647602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Léa Boutin, R1</a:t>
            </a:r>
          </a:p>
          <a:p>
            <a:r>
              <a:rPr lang="fr-FR" dirty="0"/>
              <a:t>Médecine familiale</a:t>
            </a:r>
          </a:p>
          <a:p>
            <a:r>
              <a:rPr lang="fr-FR" dirty="0"/>
              <a:t>UMF Cité-de-la-Santé</a:t>
            </a:r>
          </a:p>
          <a:p>
            <a:r>
              <a:rPr lang="fr-FR" dirty="0"/>
              <a:t>Supervisé par Dr Jordan </a:t>
            </a:r>
            <a:r>
              <a:rPr lang="fr-FR" dirty="0" err="1"/>
              <a:t>Volpato</a:t>
            </a:r>
            <a:endParaRPr lang="fr-FR" dirty="0"/>
          </a:p>
          <a:p>
            <a:r>
              <a:rPr lang="fr-FR" dirty="0"/>
              <a:t>24 main 2019</a:t>
            </a:r>
          </a:p>
        </p:txBody>
      </p:sp>
    </p:spTree>
    <p:extLst>
      <p:ext uri="{BB962C8B-B14F-4D97-AF65-F5344CB8AC3E}">
        <p14:creationId xmlns:p14="http://schemas.microsoft.com/office/powerpoint/2010/main" val="1284869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D2BE7D-5521-A444-B179-84FDF92D1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Résultats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8F37039-9E2C-9546-8049-90E073A2B4D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305" y="424070"/>
            <a:ext cx="4988740" cy="599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090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ACD3DD-F7F6-0043-961E-897D688F8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Discussion – Population générale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235702-5945-D24C-BF23-B97F8593F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Chaque AINS semble entraîner un risque cardiovasculaire différent qui augmente selon la dose et la durée de la prise </a:t>
            </a:r>
          </a:p>
          <a:p>
            <a:r>
              <a:rPr lang="fr-CA" dirty="0"/>
              <a:t>En moyenne, l’augmentation du risque est de 20 à 50%</a:t>
            </a:r>
          </a:p>
          <a:p>
            <a:r>
              <a:rPr lang="fr-CA" dirty="0"/>
              <a:t>Dès la première semaine de prise, il y a une augmentation significative du risque d’IM</a:t>
            </a:r>
          </a:p>
          <a:p>
            <a:r>
              <a:rPr lang="fr-CA" dirty="0"/>
              <a:t>Second pic d’augmentation observé avec le </a:t>
            </a:r>
            <a:r>
              <a:rPr lang="fr-CA" dirty="0" err="1"/>
              <a:t>Rofecoxib</a:t>
            </a:r>
            <a:r>
              <a:rPr lang="fr-CA" dirty="0"/>
              <a:t>, l’</a:t>
            </a:r>
            <a:r>
              <a:rPr lang="fr-CA" dirty="0" err="1"/>
              <a:t>Ibuprofen</a:t>
            </a:r>
            <a:r>
              <a:rPr lang="fr-CA" dirty="0"/>
              <a:t> et le </a:t>
            </a:r>
            <a:r>
              <a:rPr lang="fr-CA" dirty="0" err="1"/>
              <a:t>Naprosyn</a:t>
            </a:r>
            <a:r>
              <a:rPr lang="fr-CA" dirty="0"/>
              <a:t> pris à haute dose entre 8 et 30 jours</a:t>
            </a:r>
          </a:p>
          <a:p>
            <a:r>
              <a:rPr lang="fr-CA" dirty="0"/>
              <a:t>Peut prendre ad 75 jours avant baisse significative du risque CV avec </a:t>
            </a:r>
            <a:r>
              <a:rPr lang="fr-CA" dirty="0" err="1"/>
              <a:t>Diclofenac</a:t>
            </a:r>
            <a:r>
              <a:rPr lang="fr-CA" dirty="0"/>
              <a:t> et </a:t>
            </a:r>
            <a:r>
              <a:rPr lang="fr-CA" dirty="0" err="1"/>
              <a:t>Celecoxib</a:t>
            </a:r>
            <a:r>
              <a:rPr lang="fr-CA" dirty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8103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EFE45C-84C4-AC4B-A2AA-6F06B9778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Discussion – Population MCAS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4A1A71-FB25-3243-A55E-91AE37055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Étude de Olsen et al</a:t>
            </a:r>
          </a:p>
          <a:p>
            <a:r>
              <a:rPr lang="fr-FR" dirty="0"/>
              <a:t>Aucun AINS est plus sécuritaire qu’un autre</a:t>
            </a:r>
          </a:p>
          <a:p>
            <a:r>
              <a:rPr lang="fr-FR" dirty="0" err="1"/>
              <a:t>Diclofenac</a:t>
            </a:r>
            <a:r>
              <a:rPr lang="fr-FR" dirty="0"/>
              <a:t> semble être celui qui augmente le plus le risque CV</a:t>
            </a:r>
          </a:p>
          <a:p>
            <a:r>
              <a:rPr lang="fr-FR" dirty="0"/>
              <a:t>Risque CV augmente significativement et reste augmenté pour &gt; 5 ans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Étude de Ray et al</a:t>
            </a:r>
          </a:p>
          <a:p>
            <a:r>
              <a:rPr lang="fr-FR" dirty="0" err="1"/>
              <a:t>Naprosyn</a:t>
            </a:r>
            <a:r>
              <a:rPr lang="fr-FR" dirty="0"/>
              <a:t> a le profil CV le plus sécuritaire</a:t>
            </a:r>
          </a:p>
          <a:p>
            <a:r>
              <a:rPr lang="fr-FR" dirty="0"/>
              <a:t>Limitation étude: débute 45 jours après la date de l’IM</a:t>
            </a:r>
          </a:p>
        </p:txBody>
      </p:sp>
    </p:spTree>
    <p:extLst>
      <p:ext uri="{BB962C8B-B14F-4D97-AF65-F5344CB8AC3E}">
        <p14:creationId xmlns:p14="http://schemas.microsoft.com/office/powerpoint/2010/main" val="3032694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0056EC-859E-E94E-92A2-66B45FB7C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Forces et limites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DC0039-683B-DB4D-A9AB-2C733D315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Forces</a:t>
            </a:r>
          </a:p>
          <a:p>
            <a:r>
              <a:rPr lang="fr-FR" dirty="0"/>
              <a:t>Populations diversifiées et multiculturelles</a:t>
            </a:r>
          </a:p>
          <a:p>
            <a:r>
              <a:rPr lang="fr-FR" dirty="0"/>
              <a:t>3 études ayant utilisées banques de données médicales du Canada</a:t>
            </a:r>
          </a:p>
          <a:p>
            <a:r>
              <a:rPr lang="fr-FR" dirty="0"/>
              <a:t>Études ayant méthodologie claire et élaborée</a:t>
            </a:r>
          </a:p>
          <a:p>
            <a:r>
              <a:rPr lang="fr-FR" dirty="0"/>
              <a:t>Étude avant le retrait du </a:t>
            </a:r>
            <a:r>
              <a:rPr lang="fr-FR" dirty="0" err="1"/>
              <a:t>Rofecoxib</a:t>
            </a:r>
            <a:r>
              <a:rPr lang="fr-FR" dirty="0"/>
              <a:t>, limite biais de sélection de l’AINS choisi par le MD</a:t>
            </a:r>
          </a:p>
          <a:p>
            <a:pPr marL="0" indent="0">
              <a:buNone/>
            </a:pPr>
            <a:r>
              <a:rPr lang="fr-FR" dirty="0"/>
              <a:t>Limites</a:t>
            </a:r>
          </a:p>
          <a:p>
            <a:r>
              <a:rPr lang="fr-FR" dirty="0"/>
              <a:t>Biais d’observance</a:t>
            </a:r>
          </a:p>
          <a:p>
            <a:r>
              <a:rPr lang="fr-FR" dirty="0"/>
              <a:t>Possibilité d’avoir AINS sans prescription</a:t>
            </a:r>
          </a:p>
          <a:p>
            <a:r>
              <a:rPr lang="fr-FR" dirty="0"/>
              <a:t>Facteurs confondants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65842D-EFA3-D64D-A2A4-48CC1389BB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0627" y="499359"/>
            <a:ext cx="1820672" cy="208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848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CDD58D-EC55-D64F-B5BA-FBC9C4ACA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Retour sur la situation clinique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EC8E02-0A30-F54C-B3D8-C5483C6A7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Connaître le risque de base du patient</a:t>
            </a:r>
          </a:p>
          <a:p>
            <a:pPr lvl="1"/>
            <a:r>
              <a:rPr lang="fr-FR" dirty="0" err="1"/>
              <a:t>FdeR</a:t>
            </a:r>
            <a:r>
              <a:rPr lang="fr-FR" dirty="0"/>
              <a:t> cardiovasculaire: DLP, DB II, fumeur</a:t>
            </a:r>
          </a:p>
          <a:p>
            <a:pPr lvl="1"/>
            <a:r>
              <a:rPr lang="fr-FR" dirty="0"/>
              <a:t>Pas connu MCAS, mais essoufflement de novo à l’effort ... À investiguer</a:t>
            </a:r>
          </a:p>
          <a:p>
            <a:r>
              <a:rPr lang="fr-FR" dirty="0"/>
              <a:t>Caractériser la prise d’</a:t>
            </a:r>
            <a:r>
              <a:rPr lang="fr-FR" dirty="0" err="1"/>
              <a:t>Advil</a:t>
            </a:r>
            <a:r>
              <a:rPr lang="fr-FR" dirty="0"/>
              <a:t> par le patient</a:t>
            </a:r>
          </a:p>
          <a:p>
            <a:r>
              <a:rPr lang="fr-FR" dirty="0"/>
              <a:t>Discussion sur les risques/bénéfices</a:t>
            </a:r>
          </a:p>
          <a:p>
            <a:r>
              <a:rPr lang="fr-FR" dirty="0"/>
              <a:t>Trouver des alternatives aux AINS si possible</a:t>
            </a:r>
          </a:p>
          <a:p>
            <a:r>
              <a:rPr lang="fr-FR" dirty="0"/>
              <a:t>Décision libre et éclairée par le patient</a:t>
            </a:r>
          </a:p>
        </p:txBody>
      </p:sp>
    </p:spTree>
    <p:extLst>
      <p:ext uri="{BB962C8B-B14F-4D97-AF65-F5344CB8AC3E}">
        <p14:creationId xmlns:p14="http://schemas.microsoft.com/office/powerpoint/2010/main" val="171843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63B814-AD73-C745-B158-9C37745E7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519DBD-B7F8-A04E-A3B9-7D9DD5F0A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Important d’évaluer risque CV du patient</a:t>
            </a:r>
          </a:p>
          <a:p>
            <a:r>
              <a:rPr lang="fr-FR" dirty="0"/>
              <a:t>Ne pas banaliser les AINS, même si se retrouvent en vente libre</a:t>
            </a:r>
          </a:p>
          <a:p>
            <a:r>
              <a:rPr lang="fr-FR" dirty="0"/>
              <a:t>Questionner la prise d’AINS chez nos patients à risque</a:t>
            </a:r>
          </a:p>
          <a:p>
            <a:r>
              <a:rPr lang="fr-FR" dirty="0"/>
              <a:t>Discussion sur les risques et bénéfices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Études futures</a:t>
            </a:r>
          </a:p>
          <a:p>
            <a:r>
              <a:rPr lang="fr-FR" dirty="0"/>
              <a:t>Existe-t-il un AINS plus sécuritaire? </a:t>
            </a:r>
            <a:r>
              <a:rPr lang="fr-FR" dirty="0" err="1"/>
              <a:t>Celecoxib</a:t>
            </a:r>
            <a:r>
              <a:rPr lang="fr-FR" dirty="0"/>
              <a:t>? </a:t>
            </a:r>
            <a:r>
              <a:rPr lang="fr-FR" dirty="0" err="1"/>
              <a:t>Naprosyn</a:t>
            </a:r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97548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5E0A15-FA55-3347-BC24-3808EBF39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3E43AB-0793-9B45-B36B-01D722A1F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534352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Bally M, </a:t>
            </a:r>
            <a:r>
              <a:rPr lang="en-US" dirty="0" err="1"/>
              <a:t>Dendukuri</a:t>
            </a:r>
            <a:r>
              <a:rPr lang="en-US" dirty="0"/>
              <a:t> N, Rich B, et al. Risk of acute myocardial infarction with NSAIDs in real world use: Bayesian meta-analysis of individual patient data. </a:t>
            </a:r>
            <a:r>
              <a:rPr lang="en-US" i="1" dirty="0"/>
              <a:t>BMJ</a:t>
            </a:r>
            <a:r>
              <a:rPr lang="en-US" dirty="0"/>
              <a:t>. 2017;357:j1909. </a:t>
            </a:r>
            <a:r>
              <a:rPr lang="en-US" dirty="0" err="1"/>
              <a:t>Doi</a:t>
            </a:r>
            <a:r>
              <a:rPr lang="en-US" dirty="0"/>
              <a:t>: 10.101136/bmj.j1909</a:t>
            </a:r>
            <a:endParaRPr lang="fr-CA" dirty="0"/>
          </a:p>
          <a:p>
            <a:r>
              <a:rPr lang="en-US" dirty="0"/>
              <a:t>Bally M, et al. Risk of acute myocardial infarction with real-world NSAIDs depends on dose and timing of exposure. </a:t>
            </a:r>
            <a:r>
              <a:rPr lang="en-US" i="1" dirty="0"/>
              <a:t>PDS</a:t>
            </a:r>
            <a:r>
              <a:rPr lang="en-US" dirty="0"/>
              <a:t>. 2018;27:69-77. </a:t>
            </a:r>
            <a:r>
              <a:rPr lang="en-US" dirty="0" err="1"/>
              <a:t>Doi</a:t>
            </a:r>
            <a:r>
              <a:rPr lang="en-US" dirty="0"/>
              <a:t>: 10.1002/pds.4358</a:t>
            </a:r>
            <a:endParaRPr lang="fr-CA" dirty="0"/>
          </a:p>
          <a:p>
            <a:r>
              <a:rPr lang="fr-CA" dirty="0" err="1"/>
              <a:t>Nissen</a:t>
            </a:r>
            <a:r>
              <a:rPr lang="fr-CA" dirty="0"/>
              <a:t> SE, Yeomans ND, Solomon DH, et al. </a:t>
            </a:r>
            <a:r>
              <a:rPr lang="en-US" dirty="0"/>
              <a:t>PRECISION trial Investigators. Cardiovascular Safety of Celecoxib, Naproxen, or Ibuprofen for Arthritis. </a:t>
            </a:r>
            <a:r>
              <a:rPr lang="en-US" i="1" dirty="0"/>
              <a:t>N </a:t>
            </a:r>
            <a:r>
              <a:rPr lang="en-US" i="1" dirty="0" err="1"/>
              <a:t>Engl</a:t>
            </a:r>
            <a:r>
              <a:rPr lang="en-US" i="1" dirty="0"/>
              <a:t> J Med</a:t>
            </a:r>
            <a:r>
              <a:rPr lang="en-US" dirty="0"/>
              <a:t> 2016;375:2519-29. </a:t>
            </a:r>
            <a:r>
              <a:rPr lang="en-US" dirty="0" err="1"/>
              <a:t>Doi</a:t>
            </a:r>
            <a:r>
              <a:rPr lang="en-US" dirty="0"/>
              <a:t>: 10.1056/NEJMoa1611593</a:t>
            </a:r>
            <a:endParaRPr lang="fr-CA" dirty="0"/>
          </a:p>
          <a:p>
            <a:r>
              <a:rPr lang="en-US" dirty="0"/>
              <a:t>Ray WA, et al. Cardiovascular Risks of Nonsteroidal </a:t>
            </a:r>
            <a:r>
              <a:rPr lang="en-US" dirty="0" err="1"/>
              <a:t>Antiinflammatory</a:t>
            </a:r>
            <a:r>
              <a:rPr lang="en-US" dirty="0"/>
              <a:t> Drugs in Patients After Hospitalization for Serious Coronary Heart Disease. </a:t>
            </a:r>
            <a:r>
              <a:rPr lang="en-US" i="1" dirty="0"/>
              <a:t>AHA</a:t>
            </a:r>
            <a:r>
              <a:rPr lang="en-US" dirty="0"/>
              <a:t> Circulation: Cardiovascular Quality and Outcomes. 2009;2:155–163</a:t>
            </a:r>
            <a:r>
              <a:rPr lang="fr-CA" dirty="0"/>
              <a:t>. </a:t>
            </a:r>
            <a:r>
              <a:rPr lang="fr-CA" dirty="0" err="1"/>
              <a:t>Doi</a:t>
            </a:r>
            <a:r>
              <a:rPr lang="fr-CA" dirty="0"/>
              <a:t>: 10.1161/CIRCOUTCOMES.108.805689</a:t>
            </a:r>
          </a:p>
          <a:p>
            <a:r>
              <a:rPr lang="en-US" dirty="0" err="1"/>
              <a:t>Schjerning</a:t>
            </a:r>
            <a:r>
              <a:rPr lang="en-US" dirty="0"/>
              <a:t> Olsen AM, et al. Long-term Cardiovascular Risk of Nonsteroidal Anti-Inflammatory Drug Use According to Time Passed After First-Time Myocardial Infarction. </a:t>
            </a:r>
            <a:r>
              <a:rPr lang="en-US" i="1" dirty="0"/>
              <a:t>AHA</a:t>
            </a:r>
            <a:r>
              <a:rPr lang="en-US" dirty="0"/>
              <a:t>. 2012;126:1955-1963. Doi:10.1161/CIRCULATIONAHA.112.112607</a:t>
            </a:r>
          </a:p>
          <a:p>
            <a:r>
              <a:rPr lang="fr-CA" dirty="0"/>
              <a:t>Gouvernement du Canada. Informations de base sur la monographie des anti-inflammatoires non-stéroïdiens (AINS). </a:t>
            </a:r>
            <a:r>
              <a:rPr lang="fr-CA" dirty="0">
                <a:hlinkClick r:id="rId2"/>
              </a:rPr>
              <a:t>https://www.canada.ca/fr/sante-canada/services/medicaments-produits-sante/medicaments/demandes-presentations/lignes</a:t>
            </a:r>
            <a:r>
              <a:rPr lang="fr-CA" dirty="0"/>
              <a:t> -directrices/anti-inflammatoires-non-</a:t>
            </a:r>
            <a:r>
              <a:rPr lang="fr-CA" dirty="0" err="1"/>
              <a:t>steroidiens</a:t>
            </a:r>
            <a:r>
              <a:rPr lang="fr-CA" dirty="0"/>
              <a:t>-</a:t>
            </a:r>
            <a:r>
              <a:rPr lang="fr-CA" dirty="0" err="1"/>
              <a:t>ains</a:t>
            </a:r>
            <a:r>
              <a:rPr lang="fr-CA" dirty="0"/>
              <a:t>/ligne-directrice-information-base-monographie-anti-inflammatoires-non-steroidiens-ains.html</a:t>
            </a:r>
          </a:p>
          <a:p>
            <a:r>
              <a:rPr lang="fr-CA" dirty="0"/>
              <a:t>Gouvernement du Canada. Renseignement sur l’innocuité des anti-inflammatoires non stéroïdiens (AINS) du sous-groupe des inhibiteurs sélectifs de la cyclo-oxygénase II (COX-II). </a:t>
            </a:r>
            <a:r>
              <a:rPr lang="fr-CA" dirty="0">
                <a:hlinkClick r:id="rId3"/>
              </a:rPr>
              <a:t>http://canadiensensante.gc.ca/recall-alert-rappel-avis/hc-sc/2004/13320a-fra.php</a:t>
            </a:r>
            <a:r>
              <a:rPr lang="fr-CA" dirty="0"/>
              <a:t> </a:t>
            </a:r>
          </a:p>
          <a:p>
            <a:endParaRPr lang="fr-CA" dirty="0"/>
          </a:p>
          <a:p>
            <a:endParaRPr lang="fr-CA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6349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AA3AA2-0359-764B-A0EE-F39E227DB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Remerciements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7CFAEA-04C6-3146-8F73-1BB434E95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Je tiens à remercier Dr Jordan </a:t>
            </a:r>
            <a:r>
              <a:rPr lang="fr-FR" dirty="0" err="1"/>
              <a:t>Volpato</a:t>
            </a:r>
            <a:r>
              <a:rPr lang="fr-FR" dirty="0"/>
              <a:t> pour la supervision de ce travail.</a:t>
            </a:r>
          </a:p>
        </p:txBody>
      </p:sp>
    </p:spTree>
    <p:extLst>
      <p:ext uri="{BB962C8B-B14F-4D97-AF65-F5344CB8AC3E}">
        <p14:creationId xmlns:p14="http://schemas.microsoft.com/office/powerpoint/2010/main" val="1206065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198305-91EC-EF42-B3A0-928A2DC8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Situation clinique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781C65-B736-474E-A695-2C994613B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M. Érudition, 75 ans, vient pour son EMP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1600" dirty="0"/>
              <a:t>ATCD: DLP, Diabète type II</a:t>
            </a:r>
          </a:p>
          <a:p>
            <a:pPr marL="0" indent="0">
              <a:buNone/>
            </a:pPr>
            <a:r>
              <a:rPr lang="fr-FR" sz="1600" dirty="0"/>
              <a:t>RX: </a:t>
            </a:r>
            <a:r>
              <a:rPr lang="fr-FR" sz="1600" dirty="0" err="1"/>
              <a:t>Lipitor</a:t>
            </a:r>
            <a:r>
              <a:rPr lang="fr-FR" sz="1600" dirty="0"/>
              <a:t>, </a:t>
            </a:r>
            <a:r>
              <a:rPr lang="fr-FR" sz="1600" dirty="0" err="1"/>
              <a:t>Metformin</a:t>
            </a:r>
            <a:r>
              <a:rPr lang="fr-FR" sz="1600" dirty="0"/>
              <a:t>, </a:t>
            </a:r>
            <a:r>
              <a:rPr lang="fr-FR" sz="1600" dirty="0" err="1"/>
              <a:t>Advil</a:t>
            </a:r>
            <a:r>
              <a:rPr lang="fr-FR" sz="1600" dirty="0"/>
              <a:t> PRN, </a:t>
            </a:r>
            <a:r>
              <a:rPr lang="fr-FR" sz="1600" dirty="0" err="1"/>
              <a:t>Pantoloc</a:t>
            </a:r>
            <a:endParaRPr lang="fr-FR" sz="1600" dirty="0"/>
          </a:p>
          <a:p>
            <a:pPr marL="0" indent="0">
              <a:buNone/>
            </a:pPr>
            <a:r>
              <a:rPr lang="fr-FR" sz="1600" dirty="0"/>
              <a:t>HDV: fumeur de 20 </a:t>
            </a:r>
            <a:r>
              <a:rPr lang="fr-FR" sz="1600" dirty="0" err="1"/>
              <a:t>paq</a:t>
            </a:r>
            <a:r>
              <a:rPr lang="fr-FR" sz="1600" dirty="0"/>
              <a:t>/années, ROH </a:t>
            </a:r>
            <a:r>
              <a:rPr lang="fr-FR" sz="1600" dirty="0" err="1"/>
              <a:t>occ</a:t>
            </a:r>
            <a:r>
              <a:rPr lang="fr-FR" sz="1600" dirty="0"/>
              <a:t>, pas de drogues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M. Érudition rapporte :</a:t>
            </a:r>
          </a:p>
          <a:p>
            <a:pPr marL="0" indent="0">
              <a:buNone/>
            </a:pPr>
            <a:r>
              <a:rPr lang="fr-FR" b="1" dirty="0"/>
              <a:t>Essoufflement à l’effort </a:t>
            </a:r>
            <a:r>
              <a:rPr lang="fr-FR" dirty="0"/>
              <a:t>surtout remarqué lorsqu’il passe la tondeuse</a:t>
            </a:r>
          </a:p>
          <a:p>
            <a:pPr marL="0" indent="0">
              <a:buNone/>
            </a:pPr>
            <a:r>
              <a:rPr lang="fr-FR" b="1" dirty="0"/>
              <a:t>Douleur dorsale persistante</a:t>
            </a:r>
            <a:r>
              <a:rPr lang="fr-FR" dirty="0"/>
              <a:t>. Vu au SRV: </a:t>
            </a:r>
            <a:r>
              <a:rPr lang="fr-FR" b="1" dirty="0" err="1"/>
              <a:t>Advil</a:t>
            </a:r>
            <a:r>
              <a:rPr lang="fr-FR" dirty="0"/>
              <a:t> + </a:t>
            </a:r>
            <a:r>
              <a:rPr lang="fr-FR" b="1" dirty="0" err="1"/>
              <a:t>Pantoloc</a:t>
            </a:r>
            <a:r>
              <a:rPr lang="fr-FR" dirty="0"/>
              <a:t> pour éviter effets 2</a:t>
            </a:r>
            <a:r>
              <a:rPr lang="fr-FR" baseline="30000" dirty="0"/>
              <a:t>nd</a:t>
            </a:r>
            <a:r>
              <a:rPr lang="fr-FR" dirty="0"/>
              <a:t> GI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Doit-on s’inquiéter de la consommation d’</a:t>
            </a:r>
            <a:r>
              <a:rPr lang="fr-FR" dirty="0" err="1">
                <a:solidFill>
                  <a:srgbClr val="FF0000"/>
                </a:solidFill>
              </a:rPr>
              <a:t>Advil</a:t>
            </a:r>
            <a:r>
              <a:rPr lang="fr-FR" dirty="0">
                <a:solidFill>
                  <a:srgbClr val="FF0000"/>
                </a:solidFill>
              </a:rPr>
              <a:t> de manière régulière chez ce patient?</a:t>
            </a:r>
          </a:p>
        </p:txBody>
      </p:sp>
      <p:pic>
        <p:nvPicPr>
          <p:cNvPr id="9" name="Picture 6" descr="A drawing of a person&#10;&#10;Description generated with high confidence">
            <a:extLst>
              <a:ext uri="{FF2B5EF4-FFF2-40B4-BE49-F238E27FC236}">
                <a16:creationId xmlns:a16="http://schemas.microsoft.com/office/drawing/2014/main" id="{88551315-C88F-6740-BC42-294940F2D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4042" y="783156"/>
            <a:ext cx="1692746" cy="223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22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72308B-D2F5-9842-B7E0-DF7314F28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Mise en contexte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F7D124-23C8-6F4F-81F3-5B3785D9E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258472"/>
          </a:xfrm>
        </p:spPr>
        <p:txBody>
          <a:bodyPr/>
          <a:lstStyle/>
          <a:p>
            <a:r>
              <a:rPr lang="fr-FR" dirty="0"/>
              <a:t>C’est bien connu dans le monde médical que la prise d’AINS augmente le risque cardiovasculaire des patients.</a:t>
            </a:r>
          </a:p>
          <a:p>
            <a:pPr lvl="1"/>
            <a:r>
              <a:rPr lang="fr-FR" dirty="0"/>
              <a:t>Retrait du </a:t>
            </a:r>
            <a:r>
              <a:rPr lang="fr-FR" dirty="0" err="1"/>
              <a:t>Rofecoxib</a:t>
            </a:r>
            <a:r>
              <a:rPr lang="fr-FR" dirty="0"/>
              <a:t> en 2004</a:t>
            </a:r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FE6EF9E-647F-D944-9E39-3C97185C3BEE}"/>
              </a:ext>
            </a:extLst>
          </p:cNvPr>
          <p:cNvSpPr txBox="1"/>
          <p:nvPr/>
        </p:nvSpPr>
        <p:spPr>
          <a:xfrm>
            <a:off x="2384118" y="3649252"/>
            <a:ext cx="562929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Le risque augmente de combien? 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  <a:p>
            <a:pPr algn="ctr"/>
            <a:r>
              <a:rPr lang="fr-FR" b="1" dirty="0">
                <a:solidFill>
                  <a:srgbClr val="FF0000"/>
                </a:solidFill>
              </a:rPr>
              <a:t>Est-ce que tous les AINS augmentent le risque CV?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  <a:p>
            <a:pPr algn="ctr"/>
            <a:r>
              <a:rPr lang="fr-FR" b="1" dirty="0">
                <a:solidFill>
                  <a:srgbClr val="FF0000"/>
                </a:solidFill>
              </a:rPr>
              <a:t>Un plus sécuritaire que les autres?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  <a:p>
            <a:pPr algn="ctr"/>
            <a:r>
              <a:rPr lang="fr-FR" b="1" dirty="0">
                <a:solidFill>
                  <a:srgbClr val="FF0000"/>
                </a:solidFill>
              </a:rPr>
              <a:t>À partir de quelle durée de traitement?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  <a:p>
            <a:pPr algn="ctr"/>
            <a:r>
              <a:rPr lang="fr-FR" b="1" dirty="0">
                <a:solidFill>
                  <a:srgbClr val="FF0000"/>
                </a:solidFill>
              </a:rPr>
              <a:t>Est-ce que le risque diminue dès l’arrêt?</a:t>
            </a:r>
          </a:p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7E717DE-4BD5-7541-9A14-B8A4472D0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2" y="362128"/>
            <a:ext cx="2427698" cy="242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03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2EDB39-C878-FD4C-A45F-7805D9A2C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PICO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BB5AB5-0823-494A-A48A-F631FFAC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5829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Population: Patients, homme et femme, vus par médecins famille du Québec</a:t>
            </a:r>
          </a:p>
          <a:p>
            <a:pPr marL="0" indent="0">
              <a:buNone/>
            </a:pPr>
            <a:r>
              <a:rPr lang="fr-CA" dirty="0"/>
              <a:t>Intervention: Prise d’anti-inflammatoire non stéroïdien</a:t>
            </a:r>
          </a:p>
          <a:p>
            <a:pPr marL="0" indent="0">
              <a:buNone/>
            </a:pPr>
            <a:r>
              <a:rPr lang="fr-CA" dirty="0"/>
              <a:t>Comparatif: Non prise d’anti-inflammatoire non stéroïdien</a:t>
            </a:r>
          </a:p>
          <a:p>
            <a:pPr marL="0" indent="0">
              <a:buNone/>
            </a:pPr>
            <a:r>
              <a:rPr lang="fr-CA" dirty="0" err="1"/>
              <a:t>Outcome</a:t>
            </a:r>
            <a:r>
              <a:rPr lang="fr-CA" dirty="0"/>
              <a:t>: Évaluation du risque cardiovasculaire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b="1" dirty="0"/>
              <a:t>Comment, en prenant en considération leur risque cardiovasculaire, les médecins de famille du Québec doivent-ils ajuster leurs pratiques de prescription d’AINS chez les patients vus en bureau?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753439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CD9FB6-451B-1E46-8790-E9B8B232A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D5CCBB-2F20-BC48-8A66-88224A77E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2412" y="2266608"/>
            <a:ext cx="2887501" cy="1868072"/>
          </a:xfrm>
        </p:spPr>
        <p:txBody>
          <a:bodyPr/>
          <a:lstStyle/>
          <a:p>
            <a:pPr marL="0" indent="0" algn="ctr">
              <a:buNone/>
            </a:pPr>
            <a:r>
              <a:rPr lang="fr-FR" b="1" dirty="0">
                <a:solidFill>
                  <a:schemeClr val="tx1"/>
                </a:solidFill>
              </a:rPr>
              <a:t>Mots clés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Anti-inflammatoires non stéroïdien – Effets 2</a:t>
            </a:r>
            <a:r>
              <a:rPr lang="fr-FR" baseline="30000" dirty="0">
                <a:solidFill>
                  <a:schemeClr val="tx1"/>
                </a:solidFill>
              </a:rPr>
              <a:t>nd</a:t>
            </a:r>
            <a:r>
              <a:rPr lang="fr-FR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Syndrome coronarien aigu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Infarctus du myocarde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C32704A-A45C-F24F-9121-43692626B649}"/>
              </a:ext>
            </a:extLst>
          </p:cNvPr>
          <p:cNvSpPr txBox="1"/>
          <p:nvPr/>
        </p:nvSpPr>
        <p:spPr>
          <a:xfrm>
            <a:off x="2121084" y="4969565"/>
            <a:ext cx="3804375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Critères d’inclusion</a:t>
            </a:r>
          </a:p>
          <a:p>
            <a:pPr algn="ctr"/>
            <a:endParaRPr lang="fr-FR" sz="900" dirty="0"/>
          </a:p>
          <a:p>
            <a:r>
              <a:rPr lang="fr-FR" dirty="0"/>
              <a:t>Écrit en anglais ou français</a:t>
            </a:r>
          </a:p>
          <a:p>
            <a:r>
              <a:rPr lang="fr-FR" dirty="0"/>
              <a:t>Paru dans les dix dernières années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5D75F4B-8B6B-D941-AFB6-A6F365F015B9}"/>
              </a:ext>
            </a:extLst>
          </p:cNvPr>
          <p:cNvSpPr txBox="1"/>
          <p:nvPr/>
        </p:nvSpPr>
        <p:spPr>
          <a:xfrm>
            <a:off x="6396893" y="4969566"/>
            <a:ext cx="2786725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Critères d’exclusion</a:t>
            </a:r>
          </a:p>
          <a:p>
            <a:endParaRPr lang="fr-FR" sz="900" dirty="0"/>
          </a:p>
          <a:p>
            <a:r>
              <a:rPr lang="fr-FR" dirty="0"/>
              <a:t>Texte non intégral</a:t>
            </a:r>
          </a:p>
          <a:p>
            <a:r>
              <a:rPr lang="fr-FR" dirty="0"/>
              <a:t>Pas de résumé disponible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413CC78-331C-3240-9DA9-C6C1D9F4ACDD}"/>
              </a:ext>
            </a:extLst>
          </p:cNvPr>
          <p:cNvSpPr txBox="1"/>
          <p:nvPr/>
        </p:nvSpPr>
        <p:spPr>
          <a:xfrm>
            <a:off x="4507869" y="1479833"/>
            <a:ext cx="2159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Recherche</a:t>
            </a:r>
            <a:r>
              <a:rPr lang="fr-FR" b="1" dirty="0"/>
              <a:t> </a:t>
            </a:r>
            <a:r>
              <a:rPr lang="fr-FR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Pubmed</a:t>
            </a:r>
            <a:endParaRPr lang="fr-FR" b="1" dirty="0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id="{3D238ABA-B2BD-B248-AD36-812B1D0F9D12}"/>
              </a:ext>
            </a:extLst>
          </p:cNvPr>
          <p:cNvSpPr/>
          <p:nvPr/>
        </p:nvSpPr>
        <p:spPr>
          <a:xfrm>
            <a:off x="4202412" y="2266608"/>
            <a:ext cx="2993518" cy="201384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A7C7D2AF-3A77-884A-8C8C-D4FC5CBA92F5}"/>
              </a:ext>
            </a:extLst>
          </p:cNvPr>
          <p:cNvSpPr/>
          <p:nvPr/>
        </p:nvSpPr>
        <p:spPr>
          <a:xfrm>
            <a:off x="6255026" y="4969565"/>
            <a:ext cx="2928591" cy="106182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958FA40D-82E1-9A41-9F93-01ECCBD5E3AF}"/>
              </a:ext>
            </a:extLst>
          </p:cNvPr>
          <p:cNvSpPr/>
          <p:nvPr/>
        </p:nvSpPr>
        <p:spPr>
          <a:xfrm>
            <a:off x="2001079" y="4969565"/>
            <a:ext cx="3924380" cy="123245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62324C69-567A-BA47-B713-A49259F56CE2}"/>
              </a:ext>
            </a:extLst>
          </p:cNvPr>
          <p:cNvCxnSpPr>
            <a:cxnSpLocks/>
          </p:cNvCxnSpPr>
          <p:nvPr/>
        </p:nvCxnSpPr>
        <p:spPr>
          <a:xfrm flipH="1">
            <a:off x="4346713" y="4280452"/>
            <a:ext cx="437322" cy="5830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38E69388-8EFD-3549-B4CA-538CA00D82CA}"/>
              </a:ext>
            </a:extLst>
          </p:cNvPr>
          <p:cNvCxnSpPr>
            <a:cxnSpLocks/>
          </p:cNvCxnSpPr>
          <p:nvPr/>
        </p:nvCxnSpPr>
        <p:spPr>
          <a:xfrm>
            <a:off x="6396893" y="4280452"/>
            <a:ext cx="480985" cy="5830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à coins arrondis 9">
            <a:extLst>
              <a:ext uri="{FF2B5EF4-FFF2-40B4-BE49-F238E27FC236}">
                <a16:creationId xmlns:a16="http://schemas.microsoft.com/office/drawing/2014/main" id="{B354F921-AC6A-FB44-807D-75228689538B}"/>
              </a:ext>
            </a:extLst>
          </p:cNvPr>
          <p:cNvSpPr/>
          <p:nvPr/>
        </p:nvSpPr>
        <p:spPr>
          <a:xfrm>
            <a:off x="4346713" y="1479833"/>
            <a:ext cx="2531165" cy="45056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70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715C5A-AD36-B949-984F-863098D75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9CF5561-DB76-9A40-A569-438153CE1BD1}"/>
              </a:ext>
            </a:extLst>
          </p:cNvPr>
          <p:cNvSpPr txBox="1"/>
          <p:nvPr/>
        </p:nvSpPr>
        <p:spPr>
          <a:xfrm>
            <a:off x="5050790" y="1471723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MeSH</a:t>
            </a:r>
            <a:endParaRPr lang="fr-FR" b="1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A443931-935C-864D-B5ED-6C8ECC43EC88}"/>
              </a:ext>
            </a:extLst>
          </p:cNvPr>
          <p:cNvSpPr txBox="1"/>
          <p:nvPr/>
        </p:nvSpPr>
        <p:spPr>
          <a:xfrm>
            <a:off x="4225584" y="2437053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123 articles </a:t>
            </a:r>
            <a:r>
              <a:rPr lang="fr-FR" b="1" dirty="0" err="1"/>
              <a:t>Pubmed</a:t>
            </a:r>
            <a:endParaRPr lang="fr-FR" b="1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2411C0A-18AF-F140-861C-1A33A9604CE9}"/>
              </a:ext>
            </a:extLst>
          </p:cNvPr>
          <p:cNvSpPr txBox="1"/>
          <p:nvPr/>
        </p:nvSpPr>
        <p:spPr>
          <a:xfrm>
            <a:off x="4116240" y="5182488"/>
            <a:ext cx="260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4 articles sélectionnés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C87AC43-87E9-BA48-ADFF-B1D0A7A9ED80}"/>
              </a:ext>
            </a:extLst>
          </p:cNvPr>
          <p:cNvSpPr txBox="1"/>
          <p:nvPr/>
        </p:nvSpPr>
        <p:spPr>
          <a:xfrm>
            <a:off x="7028090" y="5698394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</a:t>
            </a:r>
            <a:r>
              <a:rPr lang="fr-FR" baseline="30000" dirty="0"/>
              <a:t>e</a:t>
            </a:r>
            <a:r>
              <a:rPr lang="fr-FR" dirty="0"/>
              <a:t> article</a:t>
            </a:r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F876C2C4-9A8D-5E43-9E60-1F213983D4B2}"/>
              </a:ext>
            </a:extLst>
          </p:cNvPr>
          <p:cNvSpPr/>
          <p:nvPr/>
        </p:nvSpPr>
        <p:spPr>
          <a:xfrm>
            <a:off x="5002923" y="1338661"/>
            <a:ext cx="846935" cy="660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18ED486E-07F9-D14C-8A2E-B2F8F65C3A19}"/>
              </a:ext>
            </a:extLst>
          </p:cNvPr>
          <p:cNvSpPr/>
          <p:nvPr/>
        </p:nvSpPr>
        <p:spPr>
          <a:xfrm>
            <a:off x="4225583" y="2380227"/>
            <a:ext cx="2401619" cy="47947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>
            <a:extLst>
              <a:ext uri="{FF2B5EF4-FFF2-40B4-BE49-F238E27FC236}">
                <a16:creationId xmlns:a16="http://schemas.microsoft.com/office/drawing/2014/main" id="{9ED17941-ABD3-C54F-96CE-0993710CFF8E}"/>
              </a:ext>
            </a:extLst>
          </p:cNvPr>
          <p:cNvSpPr/>
          <p:nvPr/>
        </p:nvSpPr>
        <p:spPr>
          <a:xfrm>
            <a:off x="4016613" y="5062354"/>
            <a:ext cx="2729948" cy="6096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>
            <a:extLst>
              <a:ext uri="{FF2B5EF4-FFF2-40B4-BE49-F238E27FC236}">
                <a16:creationId xmlns:a16="http://schemas.microsoft.com/office/drawing/2014/main" id="{8D853E65-1F8E-D747-84A7-88EC1DA94E92}"/>
              </a:ext>
            </a:extLst>
          </p:cNvPr>
          <p:cNvSpPr/>
          <p:nvPr/>
        </p:nvSpPr>
        <p:spPr>
          <a:xfrm>
            <a:off x="6866845" y="5614386"/>
            <a:ext cx="1457739" cy="53966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C55CA4E-19B3-9E44-A686-30FEF979082F}"/>
              </a:ext>
            </a:extLst>
          </p:cNvPr>
          <p:cNvSpPr txBox="1"/>
          <p:nvPr/>
        </p:nvSpPr>
        <p:spPr>
          <a:xfrm>
            <a:off x="3933915" y="3682370"/>
            <a:ext cx="2895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26 titres d’articles</a:t>
            </a:r>
          </a:p>
          <a:p>
            <a:pPr algn="ctr"/>
            <a:r>
              <a:rPr lang="fr-FR" b="1" dirty="0"/>
              <a:t>correspondaient au sujet</a:t>
            </a:r>
          </a:p>
        </p:txBody>
      </p:sp>
      <p:sp>
        <p:nvSpPr>
          <p:cNvPr id="13" name="Rectangle à coins arrondis 12">
            <a:extLst>
              <a:ext uri="{FF2B5EF4-FFF2-40B4-BE49-F238E27FC236}">
                <a16:creationId xmlns:a16="http://schemas.microsoft.com/office/drawing/2014/main" id="{C357D22C-D0DE-354D-B470-8CB176067849}"/>
              </a:ext>
            </a:extLst>
          </p:cNvPr>
          <p:cNvSpPr/>
          <p:nvPr/>
        </p:nvSpPr>
        <p:spPr>
          <a:xfrm>
            <a:off x="3997233" y="3656418"/>
            <a:ext cx="2832026" cy="67228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5B846976-E436-9140-A9B1-828ECA021A6A}"/>
              </a:ext>
            </a:extLst>
          </p:cNvPr>
          <p:cNvCxnSpPr>
            <a:cxnSpLocks/>
          </p:cNvCxnSpPr>
          <p:nvPr/>
        </p:nvCxnSpPr>
        <p:spPr>
          <a:xfrm>
            <a:off x="5381586" y="4328701"/>
            <a:ext cx="0" cy="6135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3B142111-C7B5-174E-BDA0-43ADD746514F}"/>
              </a:ext>
            </a:extLst>
          </p:cNvPr>
          <p:cNvSpPr txBox="1"/>
          <p:nvPr/>
        </p:nvSpPr>
        <p:spPr>
          <a:xfrm>
            <a:off x="5497346" y="4473176"/>
            <a:ext cx="18341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Lecture des résumés</a:t>
            </a:r>
          </a:p>
        </p:txBody>
      </p: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276BAE51-084D-0748-AD47-45E62E97C5A1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5426391" y="2859706"/>
            <a:ext cx="0" cy="7071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7DE9C605-7DD7-494F-A46E-C624B8E3DADF}"/>
              </a:ext>
            </a:extLst>
          </p:cNvPr>
          <p:cNvCxnSpPr>
            <a:stCxn id="8" idx="2"/>
            <a:endCxn id="9" idx="0"/>
          </p:cNvCxnSpPr>
          <p:nvPr/>
        </p:nvCxnSpPr>
        <p:spPr>
          <a:xfrm>
            <a:off x="5426391" y="1999061"/>
            <a:ext cx="2" cy="3811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en angle 24">
            <a:extLst>
              <a:ext uri="{FF2B5EF4-FFF2-40B4-BE49-F238E27FC236}">
                <a16:creationId xmlns:a16="http://schemas.microsoft.com/office/drawing/2014/main" id="{D6BCD6A2-D6D4-1C44-87AF-E3BE43592EE6}"/>
              </a:ext>
            </a:extLst>
          </p:cNvPr>
          <p:cNvCxnSpPr>
            <a:stCxn id="10" idx="3"/>
            <a:endCxn id="11" idx="0"/>
          </p:cNvCxnSpPr>
          <p:nvPr/>
        </p:nvCxnSpPr>
        <p:spPr>
          <a:xfrm>
            <a:off x="6746561" y="5367154"/>
            <a:ext cx="849154" cy="247232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41914874-A459-2747-80A5-EA358B09F856}"/>
              </a:ext>
            </a:extLst>
          </p:cNvPr>
          <p:cNvSpPr txBox="1"/>
          <p:nvPr/>
        </p:nvSpPr>
        <p:spPr>
          <a:xfrm>
            <a:off x="7595713" y="4929771"/>
            <a:ext cx="2204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Adjuvant écrit par même</a:t>
            </a:r>
          </a:p>
          <a:p>
            <a:r>
              <a:rPr lang="fr-FR" sz="1400" dirty="0"/>
              <a:t>auteur que MA</a:t>
            </a:r>
          </a:p>
        </p:txBody>
      </p:sp>
    </p:spTree>
    <p:extLst>
      <p:ext uri="{BB962C8B-B14F-4D97-AF65-F5344CB8AC3E}">
        <p14:creationId xmlns:p14="http://schemas.microsoft.com/office/powerpoint/2010/main" val="2929474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3D71C9-8D4B-CF47-8C1F-D8C7971C2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Études</a:t>
            </a: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AFFD56DA-6FA7-4E46-97F0-24280265EC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0596" y="336583"/>
            <a:ext cx="7506099" cy="6432325"/>
          </a:xfrm>
        </p:spPr>
      </p:pic>
    </p:spTree>
    <p:extLst>
      <p:ext uri="{BB962C8B-B14F-4D97-AF65-F5344CB8AC3E}">
        <p14:creationId xmlns:p14="http://schemas.microsoft.com/office/powerpoint/2010/main" val="2335583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E98950-3AA2-F141-9573-0F357BF24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Résultats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237D495-B6AB-E341-BE2C-52F6C218CF20}"/>
              </a:ext>
            </a:extLst>
          </p:cNvPr>
          <p:cNvSpPr txBox="1"/>
          <p:nvPr/>
        </p:nvSpPr>
        <p:spPr>
          <a:xfrm>
            <a:off x="318053" y="1294389"/>
            <a:ext cx="539602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Population MCAS:</a:t>
            </a:r>
          </a:p>
          <a:p>
            <a:endParaRPr lang="fr-FR" dirty="0"/>
          </a:p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En comparaison avec non-utilisateurs </a:t>
            </a:r>
          </a:p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d’AINS, RR d’évènement coronarien sévère</a:t>
            </a:r>
          </a:p>
          <a:p>
            <a:r>
              <a:rPr lang="fr-FR" dirty="0" err="1">
                <a:solidFill>
                  <a:schemeClr val="bg2">
                    <a:lumMod val="25000"/>
                  </a:schemeClr>
                </a:solidFill>
              </a:rPr>
              <a:t>Celecoxib</a:t>
            </a: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: 1.03 (0.85-1.25)</a:t>
            </a:r>
          </a:p>
          <a:p>
            <a:r>
              <a:rPr lang="fr-FR" dirty="0" err="1">
                <a:solidFill>
                  <a:schemeClr val="bg2">
                    <a:lumMod val="25000"/>
                  </a:schemeClr>
                </a:solidFill>
              </a:rPr>
              <a:t>Diclofenac</a:t>
            </a: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: 1.27 (0.95-1.70)</a:t>
            </a:r>
          </a:p>
          <a:p>
            <a:r>
              <a:rPr lang="fr-FR" dirty="0" err="1">
                <a:solidFill>
                  <a:schemeClr val="bg2">
                    <a:lumMod val="25000"/>
                  </a:schemeClr>
                </a:solidFill>
              </a:rPr>
              <a:t>Ibuprofen</a:t>
            </a: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: 1.18 (0.92-1.53)</a:t>
            </a:r>
          </a:p>
          <a:p>
            <a:r>
              <a:rPr lang="fr-FR" dirty="0" err="1">
                <a:solidFill>
                  <a:schemeClr val="bg2">
                    <a:lumMod val="25000"/>
                  </a:schemeClr>
                </a:solidFill>
              </a:rPr>
              <a:t>Rofecoxib</a:t>
            </a: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: 1.19 (0.97-1.47)</a:t>
            </a:r>
          </a:p>
          <a:p>
            <a:r>
              <a:rPr lang="fr-FR" dirty="0" err="1">
                <a:solidFill>
                  <a:srgbClr val="FF0000"/>
                </a:solidFill>
              </a:rPr>
              <a:t>Naprosyn</a:t>
            </a:r>
            <a:r>
              <a:rPr lang="fr-FR" dirty="0">
                <a:solidFill>
                  <a:srgbClr val="FF0000"/>
                </a:solidFill>
              </a:rPr>
              <a:t>: 0.88 (0.66-1.17)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RR mortalité coronarienne ou IM avec prise d’AINS</a:t>
            </a:r>
          </a:p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1 an après IM: 1.38 (1.30-1.48)</a:t>
            </a:r>
          </a:p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2 ans après IM 1.76 (1.60-1.93)</a:t>
            </a:r>
          </a:p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3 ans après IM 1.66 (1.48-1.86)</a:t>
            </a:r>
          </a:p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4 ans après IM 1.45 (1.27-1.65)</a:t>
            </a:r>
          </a:p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5 ans après IM 1.42 (1.22-1.65)</a:t>
            </a:r>
          </a:p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&gt; 5 ans après IM 1.41 (1.29-1.56)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F5A49D84-D0EE-AD43-83EE-07DF7E7FA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1973" y="507256"/>
            <a:ext cx="6184497" cy="584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198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CDDA7-B9D2-B84B-9A9D-6A27DEA1B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Résultats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FBDE95-FB21-524B-ABB0-1F10D9898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7250"/>
            <a:ext cx="4875327" cy="42667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1900" dirty="0"/>
              <a:t>Population générale</a:t>
            </a:r>
          </a:p>
          <a:p>
            <a:pPr marL="0" indent="0">
              <a:buNone/>
            </a:pPr>
            <a:endParaRPr lang="fr-FR" sz="1900" dirty="0"/>
          </a:p>
          <a:p>
            <a:pPr marL="0" indent="0">
              <a:buNone/>
            </a:pPr>
            <a:r>
              <a:rPr lang="fr-FR" sz="1900" dirty="0"/>
              <a:t>RR d’IM lors d’une prise à dose courante</a:t>
            </a:r>
          </a:p>
          <a:p>
            <a:pPr marL="0" indent="0">
              <a:buNone/>
            </a:pPr>
            <a:r>
              <a:rPr lang="fr-FR" sz="1900" dirty="0" err="1"/>
              <a:t>Celecoxib</a:t>
            </a:r>
            <a:r>
              <a:rPr lang="fr-FR" sz="1900" dirty="0"/>
              <a:t> 200mg: 1.16 (1.10-1.22)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900" dirty="0" err="1"/>
              <a:t>Diclofenac</a:t>
            </a:r>
            <a:r>
              <a:rPr lang="fr-FR" sz="1900" dirty="0"/>
              <a:t> 150mg 1.59 (1.38-1.84)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900" dirty="0" err="1"/>
              <a:t>Ibuprofen</a:t>
            </a:r>
            <a:r>
              <a:rPr lang="fr-FR" sz="1900" dirty="0"/>
              <a:t> 1200mg 1.42 (1.17-1.74)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900" dirty="0" err="1"/>
              <a:t>Naprosyn</a:t>
            </a:r>
            <a:r>
              <a:rPr lang="fr-FR" sz="1900" dirty="0"/>
              <a:t> 750mg 1.38 (1.21-1.58)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900" dirty="0" err="1"/>
              <a:t>Rofecoxib</a:t>
            </a:r>
            <a:r>
              <a:rPr lang="fr-FR" sz="1900" dirty="0"/>
              <a:t> 25mg 1.54 (1.43-1.66)</a:t>
            </a:r>
          </a:p>
          <a:p>
            <a:pPr marL="0" indent="0">
              <a:spcBef>
                <a:spcPts val="0"/>
              </a:spcBef>
              <a:buNone/>
            </a:pPr>
            <a:endParaRPr lang="fr-FR" sz="1900" dirty="0"/>
          </a:p>
          <a:p>
            <a:pPr marL="0" indent="0">
              <a:spcBef>
                <a:spcPts val="0"/>
              </a:spcBef>
              <a:buNone/>
            </a:pPr>
            <a:r>
              <a:rPr lang="fr-FR" sz="1900" dirty="0"/>
              <a:t>RR d’IM pour prise d’1-7 jours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FR" sz="1900" dirty="0" err="1"/>
              <a:t>Celecoxib</a:t>
            </a:r>
            <a:r>
              <a:rPr lang="fr-FR" sz="1900" dirty="0"/>
              <a:t>: 1.24 (0.91-1.82)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900" dirty="0" err="1"/>
              <a:t>Ibuprofen</a:t>
            </a:r>
            <a:r>
              <a:rPr lang="fr-FR" sz="1900" dirty="0"/>
              <a:t>: 1.48 (1.00-2.26)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900" dirty="0" err="1"/>
              <a:t>Diclofenac</a:t>
            </a:r>
            <a:r>
              <a:rPr lang="fr-FR" sz="1900" dirty="0"/>
              <a:t>: 1.50 (1.06-2.04)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900" dirty="0" err="1"/>
              <a:t>Naprosyn</a:t>
            </a:r>
            <a:r>
              <a:rPr lang="fr-FR" sz="1900" dirty="0"/>
              <a:t>: 1.53 (1.07-2.33)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900" dirty="0" err="1"/>
              <a:t>Rofecoxib</a:t>
            </a:r>
            <a:r>
              <a:rPr lang="fr-FR" sz="1900" dirty="0"/>
              <a:t>: 1.58 (1.07-2.17)</a:t>
            </a:r>
          </a:p>
          <a:p>
            <a:pPr marL="0" indent="0">
              <a:spcBef>
                <a:spcPts val="0"/>
              </a:spcBef>
              <a:buNone/>
            </a:pPr>
            <a:endParaRPr lang="fr-FR" dirty="0"/>
          </a:p>
        </p:txBody>
      </p:sp>
      <p:pic>
        <p:nvPicPr>
          <p:cNvPr id="7" name="Espace réservé du contenu 4">
            <a:extLst>
              <a:ext uri="{FF2B5EF4-FFF2-40B4-BE49-F238E27FC236}">
                <a16:creationId xmlns:a16="http://schemas.microsoft.com/office/drawing/2014/main" id="{A07782A0-D015-B249-8112-4C9C3B4893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6568" y="318551"/>
            <a:ext cx="3015884" cy="639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0904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Facette</Template>
  <TotalTime>3274</TotalTime>
  <Words>1167</Words>
  <Application>Microsoft Macintosh PowerPoint</Application>
  <PresentationFormat>Grand écran</PresentationFormat>
  <Paragraphs>156</Paragraphs>
  <Slides>17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Facette</vt:lpstr>
      <vt:lpstr>Comment la prise d’AINS joue-t-elle sur l’incidence des évènements cardiovasculaires indésirables chez les patients vus en bureau par les médecins de famille du Québec?</vt:lpstr>
      <vt:lpstr>Situation clinique</vt:lpstr>
      <vt:lpstr>Mise en contexte</vt:lpstr>
      <vt:lpstr>Question PICO</vt:lpstr>
      <vt:lpstr>Méthode</vt:lpstr>
      <vt:lpstr>Méthode</vt:lpstr>
      <vt:lpstr>Études</vt:lpstr>
      <vt:lpstr>Résultats</vt:lpstr>
      <vt:lpstr>Résultats</vt:lpstr>
      <vt:lpstr>Résultats</vt:lpstr>
      <vt:lpstr>Discussion – Population générale</vt:lpstr>
      <vt:lpstr>Discussion – Population MCAS</vt:lpstr>
      <vt:lpstr>Forces et limites</vt:lpstr>
      <vt:lpstr>Retour sur la situation clinique</vt:lpstr>
      <vt:lpstr>Conclusion</vt:lpstr>
      <vt:lpstr>Références</vt:lpstr>
      <vt:lpstr>Remerciements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AINS VS risque cardiovasculaire:  comment ajuster sa pratique?</dc:title>
  <dc:creator>Léa Boutin</dc:creator>
  <cp:lastModifiedBy>Léa Boutin</cp:lastModifiedBy>
  <cp:revision>65</cp:revision>
  <dcterms:created xsi:type="dcterms:W3CDTF">2019-03-20T22:56:29Z</dcterms:created>
  <dcterms:modified xsi:type="dcterms:W3CDTF">2019-05-20T17:27:25Z</dcterms:modified>
</cp:coreProperties>
</file>