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30"/>
  </p:notesMasterIdLst>
  <p:sldIdLst>
    <p:sldId id="347" r:id="rId2"/>
    <p:sldId id="257" r:id="rId3"/>
    <p:sldId id="371" r:id="rId4"/>
    <p:sldId id="258" r:id="rId5"/>
    <p:sldId id="370" r:id="rId6"/>
    <p:sldId id="259" r:id="rId7"/>
    <p:sldId id="363" r:id="rId8"/>
    <p:sldId id="366" r:id="rId9"/>
    <p:sldId id="279" r:id="rId10"/>
    <p:sldId id="280" r:id="rId11"/>
    <p:sldId id="281" r:id="rId12"/>
    <p:sldId id="377" r:id="rId13"/>
    <p:sldId id="353" r:id="rId14"/>
    <p:sldId id="364" r:id="rId15"/>
    <p:sldId id="367" r:id="rId16"/>
    <p:sldId id="354" r:id="rId17"/>
    <p:sldId id="378" r:id="rId18"/>
    <p:sldId id="355" r:id="rId19"/>
    <p:sldId id="365" r:id="rId20"/>
    <p:sldId id="368" r:id="rId21"/>
    <p:sldId id="356" r:id="rId22"/>
    <p:sldId id="376" r:id="rId23"/>
    <p:sldId id="282" r:id="rId24"/>
    <p:sldId id="358" r:id="rId25"/>
    <p:sldId id="359" r:id="rId26"/>
    <p:sldId id="360" r:id="rId27"/>
    <p:sldId id="369" r:id="rId28"/>
    <p:sldId id="36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000"/>
    <a:srgbClr val="00B0F0"/>
    <a:srgbClr val="0091EA"/>
    <a:srgbClr val="00B4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varScale="1">
        <p:scale>
          <a:sx n="68" d="100"/>
          <a:sy n="68" d="100"/>
        </p:scale>
        <p:origin x="154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7451C8-7F59-4076-83D1-9A7357C3492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fr-CA"/>
        </a:p>
      </dgm:t>
    </dgm:pt>
    <dgm:pt modelId="{21595C8D-3C00-48DC-B8FD-7DDFD701C389}">
      <dgm:prSet phldrT="[Text]" custT="1"/>
      <dgm:spPr/>
      <dgm:t>
        <a:bodyPr/>
        <a:lstStyle/>
        <a:p>
          <a:r>
            <a:rPr lang="fr-CA" sz="1600" dirty="0"/>
            <a:t>131 résultats ont été trouvées sur </a:t>
          </a:r>
          <a:r>
            <a:rPr lang="fr-CA" sz="1600" dirty="0" err="1"/>
            <a:t>PuBed</a:t>
          </a:r>
          <a:endParaRPr lang="fr-CA" sz="1800" dirty="0"/>
        </a:p>
      </dgm:t>
    </dgm:pt>
    <dgm:pt modelId="{05A4E96A-30B3-4728-897B-A9AE247E373C}" type="parTrans" cxnId="{FBF96F17-D692-43DF-84E3-ED78CF748D88}">
      <dgm:prSet/>
      <dgm:spPr/>
      <dgm:t>
        <a:bodyPr/>
        <a:lstStyle/>
        <a:p>
          <a:endParaRPr lang="fr-CA"/>
        </a:p>
      </dgm:t>
    </dgm:pt>
    <dgm:pt modelId="{EE83FA9E-F267-4AD4-A1D7-64D78D71BCE2}" type="sibTrans" cxnId="{FBF96F17-D692-43DF-84E3-ED78CF748D88}">
      <dgm:prSet/>
      <dgm:spPr/>
      <dgm:t>
        <a:bodyPr/>
        <a:lstStyle/>
        <a:p>
          <a:endParaRPr lang="fr-CA"/>
        </a:p>
      </dgm:t>
    </dgm:pt>
    <dgm:pt modelId="{2BB0A97D-9A0E-4BC8-917B-7E133C341418}">
      <dgm:prSet phldrT="[Text]" custT="1"/>
      <dgm:spPr/>
      <dgm:t>
        <a:bodyPr/>
        <a:lstStyle/>
        <a:p>
          <a:r>
            <a:rPr lang="fr-CA" sz="1600" dirty="0"/>
            <a:t>14 études</a:t>
          </a:r>
        </a:p>
        <a:p>
          <a:r>
            <a:rPr lang="fr-CA" sz="1600" dirty="0"/>
            <a:t>(exclusion des revues narratives et des études rétrospectives)</a:t>
          </a:r>
          <a:endParaRPr lang="fr-CA" sz="1800" dirty="0"/>
        </a:p>
      </dgm:t>
    </dgm:pt>
    <dgm:pt modelId="{D30BF91B-CEBB-4CB5-BBA0-B1143E715A78}" type="parTrans" cxnId="{D0A49137-86B8-4A02-B673-2A539A10D5F2}">
      <dgm:prSet/>
      <dgm:spPr/>
      <dgm:t>
        <a:bodyPr/>
        <a:lstStyle/>
        <a:p>
          <a:endParaRPr lang="fr-CA"/>
        </a:p>
      </dgm:t>
    </dgm:pt>
    <dgm:pt modelId="{44957FE4-8071-43AE-BD02-97DF973ADF4A}" type="sibTrans" cxnId="{D0A49137-86B8-4A02-B673-2A539A10D5F2}">
      <dgm:prSet/>
      <dgm:spPr/>
      <dgm:t>
        <a:bodyPr/>
        <a:lstStyle/>
        <a:p>
          <a:endParaRPr lang="fr-CA"/>
        </a:p>
      </dgm:t>
    </dgm:pt>
    <dgm:pt modelId="{EF091841-72E1-4732-8A22-E152D3109596}">
      <dgm:prSet phldrT="[Text]"/>
      <dgm:spPr/>
      <dgm:t>
        <a:bodyPr/>
        <a:lstStyle/>
        <a:p>
          <a:r>
            <a:rPr lang="fr-CA" dirty="0"/>
            <a:t>6 études, traitant des outils CHALICE, CATCH et PECARN</a:t>
          </a:r>
        </a:p>
      </dgm:t>
    </dgm:pt>
    <dgm:pt modelId="{07CE5821-21C2-4709-8A6F-471BB0191535}" type="parTrans" cxnId="{F65A9F2A-AF40-43A7-AC8F-CFD51F1DC6D2}">
      <dgm:prSet/>
      <dgm:spPr/>
      <dgm:t>
        <a:bodyPr/>
        <a:lstStyle/>
        <a:p>
          <a:endParaRPr lang="fr-CA"/>
        </a:p>
      </dgm:t>
    </dgm:pt>
    <dgm:pt modelId="{F5F8A912-7200-4EA4-983E-CB3E4E52762E}" type="sibTrans" cxnId="{F65A9F2A-AF40-43A7-AC8F-CFD51F1DC6D2}">
      <dgm:prSet/>
      <dgm:spPr/>
      <dgm:t>
        <a:bodyPr/>
        <a:lstStyle/>
        <a:p>
          <a:endParaRPr lang="fr-CA"/>
        </a:p>
      </dgm:t>
    </dgm:pt>
    <dgm:pt modelId="{C0FC402E-BF0A-4511-AE70-FAB3D96005E2}" type="pres">
      <dgm:prSet presAssocID="{9E7451C8-7F59-4076-83D1-9A7357C34929}" presName="Name0" presStyleCnt="0">
        <dgm:presLayoutVars>
          <dgm:dir/>
          <dgm:resizeHandles val="exact"/>
        </dgm:presLayoutVars>
      </dgm:prSet>
      <dgm:spPr/>
    </dgm:pt>
    <dgm:pt modelId="{2488DBD8-94D9-41DD-8235-D5B75CA77B2A}" type="pres">
      <dgm:prSet presAssocID="{21595C8D-3C00-48DC-B8FD-7DDFD701C389}" presName="node" presStyleLbl="node1" presStyleIdx="0" presStyleCnt="3">
        <dgm:presLayoutVars>
          <dgm:bulletEnabled val="1"/>
        </dgm:presLayoutVars>
      </dgm:prSet>
      <dgm:spPr/>
    </dgm:pt>
    <dgm:pt modelId="{43DEAE71-3E99-41FB-ABBB-1899B4F62655}" type="pres">
      <dgm:prSet presAssocID="{EE83FA9E-F267-4AD4-A1D7-64D78D71BCE2}" presName="sibTrans" presStyleLbl="sibTrans2D1" presStyleIdx="0" presStyleCnt="2"/>
      <dgm:spPr/>
    </dgm:pt>
    <dgm:pt modelId="{A3D3CF23-1891-49E2-BF8B-627DDD206EC1}" type="pres">
      <dgm:prSet presAssocID="{EE83FA9E-F267-4AD4-A1D7-64D78D71BCE2}" presName="connectorText" presStyleLbl="sibTrans2D1" presStyleIdx="0" presStyleCnt="2"/>
      <dgm:spPr/>
    </dgm:pt>
    <dgm:pt modelId="{7BBD5ACF-EF84-4D63-BAAD-FE0082041CA4}" type="pres">
      <dgm:prSet presAssocID="{2BB0A97D-9A0E-4BC8-917B-7E133C341418}" presName="node" presStyleLbl="node1" presStyleIdx="1" presStyleCnt="3">
        <dgm:presLayoutVars>
          <dgm:bulletEnabled val="1"/>
        </dgm:presLayoutVars>
      </dgm:prSet>
      <dgm:spPr/>
    </dgm:pt>
    <dgm:pt modelId="{3DAF9983-B8C2-4E3C-9EC3-07271381F3D0}" type="pres">
      <dgm:prSet presAssocID="{44957FE4-8071-43AE-BD02-97DF973ADF4A}" presName="sibTrans" presStyleLbl="sibTrans2D1" presStyleIdx="1" presStyleCnt="2"/>
      <dgm:spPr/>
    </dgm:pt>
    <dgm:pt modelId="{CD009A16-5FAD-4B1E-98B5-EE79C1692D85}" type="pres">
      <dgm:prSet presAssocID="{44957FE4-8071-43AE-BD02-97DF973ADF4A}" presName="connectorText" presStyleLbl="sibTrans2D1" presStyleIdx="1" presStyleCnt="2"/>
      <dgm:spPr/>
    </dgm:pt>
    <dgm:pt modelId="{751AA058-E800-41F8-848C-17D2E692607B}" type="pres">
      <dgm:prSet presAssocID="{EF091841-72E1-4732-8A22-E152D3109596}" presName="node" presStyleLbl="node1" presStyleIdx="2" presStyleCnt="3">
        <dgm:presLayoutVars>
          <dgm:bulletEnabled val="1"/>
        </dgm:presLayoutVars>
      </dgm:prSet>
      <dgm:spPr/>
    </dgm:pt>
  </dgm:ptLst>
  <dgm:cxnLst>
    <dgm:cxn modelId="{D8984711-204F-4420-956E-29068C5A80A4}" type="presOf" srcId="{EE83FA9E-F267-4AD4-A1D7-64D78D71BCE2}" destId="{A3D3CF23-1891-49E2-BF8B-627DDD206EC1}" srcOrd="1" destOrd="0" presId="urn:microsoft.com/office/officeart/2005/8/layout/process1"/>
    <dgm:cxn modelId="{1AB72C17-D5E6-4B6E-BFF5-22AB82730905}" type="presOf" srcId="{9E7451C8-7F59-4076-83D1-9A7357C34929}" destId="{C0FC402E-BF0A-4511-AE70-FAB3D96005E2}" srcOrd="0" destOrd="0" presId="urn:microsoft.com/office/officeart/2005/8/layout/process1"/>
    <dgm:cxn modelId="{FBF96F17-D692-43DF-84E3-ED78CF748D88}" srcId="{9E7451C8-7F59-4076-83D1-9A7357C34929}" destId="{21595C8D-3C00-48DC-B8FD-7DDFD701C389}" srcOrd="0" destOrd="0" parTransId="{05A4E96A-30B3-4728-897B-A9AE247E373C}" sibTransId="{EE83FA9E-F267-4AD4-A1D7-64D78D71BCE2}"/>
    <dgm:cxn modelId="{3660971B-1F63-47C7-AB0C-D9A829FB1CF7}" type="presOf" srcId="{44957FE4-8071-43AE-BD02-97DF973ADF4A}" destId="{3DAF9983-B8C2-4E3C-9EC3-07271381F3D0}" srcOrd="0" destOrd="0" presId="urn:microsoft.com/office/officeart/2005/8/layout/process1"/>
    <dgm:cxn modelId="{F65A9F2A-AF40-43A7-AC8F-CFD51F1DC6D2}" srcId="{9E7451C8-7F59-4076-83D1-9A7357C34929}" destId="{EF091841-72E1-4732-8A22-E152D3109596}" srcOrd="2" destOrd="0" parTransId="{07CE5821-21C2-4709-8A6F-471BB0191535}" sibTransId="{F5F8A912-7200-4EA4-983E-CB3E4E52762E}"/>
    <dgm:cxn modelId="{D0A49137-86B8-4A02-B673-2A539A10D5F2}" srcId="{9E7451C8-7F59-4076-83D1-9A7357C34929}" destId="{2BB0A97D-9A0E-4BC8-917B-7E133C341418}" srcOrd="1" destOrd="0" parTransId="{D30BF91B-CEBB-4CB5-BBA0-B1143E715A78}" sibTransId="{44957FE4-8071-43AE-BD02-97DF973ADF4A}"/>
    <dgm:cxn modelId="{D28BDF56-1BFA-4D52-8C5C-41EB11263F81}" type="presOf" srcId="{2BB0A97D-9A0E-4BC8-917B-7E133C341418}" destId="{7BBD5ACF-EF84-4D63-BAAD-FE0082041CA4}" srcOrd="0" destOrd="0" presId="urn:microsoft.com/office/officeart/2005/8/layout/process1"/>
    <dgm:cxn modelId="{E785AC58-1565-4D85-9D73-ED637179BDA8}" type="presOf" srcId="{21595C8D-3C00-48DC-B8FD-7DDFD701C389}" destId="{2488DBD8-94D9-41DD-8235-D5B75CA77B2A}" srcOrd="0" destOrd="0" presId="urn:microsoft.com/office/officeart/2005/8/layout/process1"/>
    <dgm:cxn modelId="{228A2084-6429-4F36-8303-C88177727A9B}" type="presOf" srcId="{EE83FA9E-F267-4AD4-A1D7-64D78D71BCE2}" destId="{43DEAE71-3E99-41FB-ABBB-1899B4F62655}" srcOrd="0" destOrd="0" presId="urn:microsoft.com/office/officeart/2005/8/layout/process1"/>
    <dgm:cxn modelId="{5459869D-0AFA-48F8-A01E-DF11B5B71003}" type="presOf" srcId="{EF091841-72E1-4732-8A22-E152D3109596}" destId="{751AA058-E800-41F8-848C-17D2E692607B}" srcOrd="0" destOrd="0" presId="urn:microsoft.com/office/officeart/2005/8/layout/process1"/>
    <dgm:cxn modelId="{AF85E7B1-F846-44D3-B9F2-365BD5804AAC}" type="presOf" srcId="{44957FE4-8071-43AE-BD02-97DF973ADF4A}" destId="{CD009A16-5FAD-4B1E-98B5-EE79C1692D85}" srcOrd="1" destOrd="0" presId="urn:microsoft.com/office/officeart/2005/8/layout/process1"/>
    <dgm:cxn modelId="{A1FAFE68-6BFD-41D6-82C2-DC44B4B7781C}" type="presParOf" srcId="{C0FC402E-BF0A-4511-AE70-FAB3D96005E2}" destId="{2488DBD8-94D9-41DD-8235-D5B75CA77B2A}" srcOrd="0" destOrd="0" presId="urn:microsoft.com/office/officeart/2005/8/layout/process1"/>
    <dgm:cxn modelId="{D1A5146A-EB65-40AA-A678-04FB439D9442}" type="presParOf" srcId="{C0FC402E-BF0A-4511-AE70-FAB3D96005E2}" destId="{43DEAE71-3E99-41FB-ABBB-1899B4F62655}" srcOrd="1" destOrd="0" presId="urn:microsoft.com/office/officeart/2005/8/layout/process1"/>
    <dgm:cxn modelId="{0D357C57-F6F8-486F-B376-96B89D3255ED}" type="presParOf" srcId="{43DEAE71-3E99-41FB-ABBB-1899B4F62655}" destId="{A3D3CF23-1891-49E2-BF8B-627DDD206EC1}" srcOrd="0" destOrd="0" presId="urn:microsoft.com/office/officeart/2005/8/layout/process1"/>
    <dgm:cxn modelId="{A5A41A6B-3A38-427C-9A48-AF48701FC34F}" type="presParOf" srcId="{C0FC402E-BF0A-4511-AE70-FAB3D96005E2}" destId="{7BBD5ACF-EF84-4D63-BAAD-FE0082041CA4}" srcOrd="2" destOrd="0" presId="urn:microsoft.com/office/officeart/2005/8/layout/process1"/>
    <dgm:cxn modelId="{17DB263E-50F1-4028-8842-A888CFF0E9B2}" type="presParOf" srcId="{C0FC402E-BF0A-4511-AE70-FAB3D96005E2}" destId="{3DAF9983-B8C2-4E3C-9EC3-07271381F3D0}" srcOrd="3" destOrd="0" presId="urn:microsoft.com/office/officeart/2005/8/layout/process1"/>
    <dgm:cxn modelId="{F5A631B5-A705-4480-B93B-7DBE29840B9E}" type="presParOf" srcId="{3DAF9983-B8C2-4E3C-9EC3-07271381F3D0}" destId="{CD009A16-5FAD-4B1E-98B5-EE79C1692D85}" srcOrd="0" destOrd="0" presId="urn:microsoft.com/office/officeart/2005/8/layout/process1"/>
    <dgm:cxn modelId="{75006475-E7C7-43E2-B21D-2400720A2C00}" type="presParOf" srcId="{C0FC402E-BF0A-4511-AE70-FAB3D96005E2}" destId="{751AA058-E800-41F8-848C-17D2E692607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8DBD8-94D9-41DD-8235-D5B75CA77B2A}">
      <dsp:nvSpPr>
        <dsp:cNvPr id="0" name=""/>
        <dsp:cNvSpPr/>
      </dsp:nvSpPr>
      <dsp:spPr>
        <a:xfrm>
          <a:off x="5893" y="1286790"/>
          <a:ext cx="1761529" cy="149041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131 résultats ont été trouvées sur </a:t>
          </a:r>
          <a:r>
            <a:rPr lang="fr-CA" sz="1600" kern="1200" dirty="0" err="1"/>
            <a:t>PuBed</a:t>
          </a:r>
          <a:endParaRPr lang="fr-CA" sz="1800" kern="1200" dirty="0"/>
        </a:p>
      </dsp:txBody>
      <dsp:txXfrm>
        <a:off x="49546" y="1330443"/>
        <a:ext cx="1674223" cy="1403113"/>
      </dsp:txXfrm>
    </dsp:sp>
    <dsp:sp modelId="{43DEAE71-3E99-41FB-ABBB-1899B4F62655}">
      <dsp:nvSpPr>
        <dsp:cNvPr id="0" name=""/>
        <dsp:cNvSpPr/>
      </dsp:nvSpPr>
      <dsp:spPr>
        <a:xfrm>
          <a:off x="1943576" y="1813570"/>
          <a:ext cx="373444" cy="43685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CA" sz="1400" kern="1200"/>
        </a:p>
      </dsp:txBody>
      <dsp:txXfrm>
        <a:off x="1943576" y="1900942"/>
        <a:ext cx="261411" cy="262115"/>
      </dsp:txXfrm>
    </dsp:sp>
    <dsp:sp modelId="{7BBD5ACF-EF84-4D63-BAAD-FE0082041CA4}">
      <dsp:nvSpPr>
        <dsp:cNvPr id="0" name=""/>
        <dsp:cNvSpPr/>
      </dsp:nvSpPr>
      <dsp:spPr>
        <a:xfrm>
          <a:off x="2472035" y="1286790"/>
          <a:ext cx="1761529" cy="149041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14 études</a:t>
          </a:r>
        </a:p>
        <a:p>
          <a:pPr marL="0" lvl="0" indent="0" algn="ctr" defTabSz="711200">
            <a:lnSpc>
              <a:spcPct val="90000"/>
            </a:lnSpc>
            <a:spcBef>
              <a:spcPct val="0"/>
            </a:spcBef>
            <a:spcAft>
              <a:spcPct val="35000"/>
            </a:spcAft>
            <a:buNone/>
          </a:pPr>
          <a:r>
            <a:rPr lang="fr-CA" sz="1600" kern="1200" dirty="0"/>
            <a:t>(exclusion des revues narratives et des études rétrospectives)</a:t>
          </a:r>
          <a:endParaRPr lang="fr-CA" sz="1800" kern="1200" dirty="0"/>
        </a:p>
      </dsp:txBody>
      <dsp:txXfrm>
        <a:off x="2515688" y="1330443"/>
        <a:ext cx="1674223" cy="1403113"/>
      </dsp:txXfrm>
    </dsp:sp>
    <dsp:sp modelId="{3DAF9983-B8C2-4E3C-9EC3-07271381F3D0}">
      <dsp:nvSpPr>
        <dsp:cNvPr id="0" name=""/>
        <dsp:cNvSpPr/>
      </dsp:nvSpPr>
      <dsp:spPr>
        <a:xfrm>
          <a:off x="4409717" y="1813570"/>
          <a:ext cx="373444" cy="43685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CA" sz="1400" kern="1200"/>
        </a:p>
      </dsp:txBody>
      <dsp:txXfrm>
        <a:off x="4409717" y="1900942"/>
        <a:ext cx="261411" cy="262115"/>
      </dsp:txXfrm>
    </dsp:sp>
    <dsp:sp modelId="{751AA058-E800-41F8-848C-17D2E692607B}">
      <dsp:nvSpPr>
        <dsp:cNvPr id="0" name=""/>
        <dsp:cNvSpPr/>
      </dsp:nvSpPr>
      <dsp:spPr>
        <a:xfrm>
          <a:off x="4938176" y="1286790"/>
          <a:ext cx="1761529" cy="149041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t>6 études, traitant des outils CHALICE, CATCH et PECARN</a:t>
          </a:r>
        </a:p>
      </dsp:txBody>
      <dsp:txXfrm>
        <a:off x="4981829" y="1330443"/>
        <a:ext cx="1674223" cy="14031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A6E38-82B1-47BB-A812-313B295FEFF2}" type="datetimeFigureOut">
              <a:rPr lang="en-US" smtClean="0"/>
              <a:pPr/>
              <a:t>5/19/2019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89E94-532B-494D-AD7A-712B16D9F5AA}" type="slidenum">
              <a:rPr lang="en-US" smtClean="0"/>
              <a:pPr/>
              <a:t>‹#›</a:t>
            </a:fld>
            <a:endParaRPr lang="en-US"/>
          </a:p>
        </p:txBody>
      </p:sp>
    </p:spTree>
    <p:extLst>
      <p:ext uri="{BB962C8B-B14F-4D97-AF65-F5344CB8AC3E}">
        <p14:creationId xmlns:p14="http://schemas.microsoft.com/office/powerpoint/2010/main" val="135109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Risque intermédiaire: CT scan selon:</a:t>
            </a:r>
          </a:p>
          <a:p>
            <a:pPr marL="171450" indent="-171450">
              <a:buFontTx/>
              <a:buChar char="-"/>
            </a:pPr>
            <a:r>
              <a:rPr lang="fr-CA" dirty="0"/>
              <a:t>Expérience du clinicien</a:t>
            </a:r>
          </a:p>
          <a:p>
            <a:pPr marL="171450" indent="-171450">
              <a:buFontTx/>
              <a:buChar char="-"/>
            </a:pPr>
            <a:r>
              <a:rPr lang="fr-CA" dirty="0"/>
              <a:t>Trouvailles multiples vs </a:t>
            </a:r>
            <a:r>
              <a:rPr lang="fr-CA" dirty="0" err="1"/>
              <a:t>isoleés</a:t>
            </a:r>
            <a:endParaRPr lang="fr-CA" dirty="0"/>
          </a:p>
          <a:p>
            <a:pPr marL="171450" indent="-171450">
              <a:buFontTx/>
              <a:buChar char="-"/>
            </a:pPr>
            <a:r>
              <a:rPr lang="fr-CA" dirty="0"/>
              <a:t>Aggravation des symptômes</a:t>
            </a:r>
          </a:p>
          <a:p>
            <a:pPr marL="171450" indent="-171450">
              <a:buFontTx/>
              <a:buChar char="-"/>
            </a:pPr>
            <a:r>
              <a:rPr lang="fr-CA" dirty="0"/>
              <a:t>Âge moins que 3 mois</a:t>
            </a:r>
          </a:p>
          <a:p>
            <a:pPr marL="171450" indent="-171450">
              <a:buFontTx/>
              <a:buChar char="-"/>
            </a:pPr>
            <a:r>
              <a:rPr lang="fr-CA" dirty="0"/>
              <a:t>Préférence des parents</a:t>
            </a:r>
          </a:p>
        </p:txBody>
      </p:sp>
      <p:sp>
        <p:nvSpPr>
          <p:cNvPr id="4" name="Slide Number Placeholder 3"/>
          <p:cNvSpPr>
            <a:spLocks noGrp="1"/>
          </p:cNvSpPr>
          <p:nvPr>
            <p:ph type="sldNum" sz="quarter" idx="5"/>
          </p:nvPr>
        </p:nvSpPr>
        <p:spPr/>
        <p:txBody>
          <a:bodyPr/>
          <a:lstStyle/>
          <a:p>
            <a:fld id="{A9335048-DBEE-4BD5-B3C4-BEF07C56C092}" type="slidenum">
              <a:rPr lang="fr-CA" smtClean="0"/>
              <a:t>9</a:t>
            </a:fld>
            <a:endParaRPr lang="fr-CA"/>
          </a:p>
        </p:txBody>
      </p:sp>
    </p:spTree>
    <p:extLst>
      <p:ext uri="{BB962C8B-B14F-4D97-AF65-F5344CB8AC3E}">
        <p14:creationId xmlns:p14="http://schemas.microsoft.com/office/powerpoint/2010/main" val="2578900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A9335048-DBEE-4BD5-B3C4-BEF07C56C092}" type="slidenum">
              <a:rPr lang="fr-CA" smtClean="0"/>
              <a:t>10</a:t>
            </a:fld>
            <a:endParaRPr lang="fr-CA"/>
          </a:p>
        </p:txBody>
      </p:sp>
    </p:spTree>
    <p:extLst>
      <p:ext uri="{BB962C8B-B14F-4D97-AF65-F5344CB8AC3E}">
        <p14:creationId xmlns:p14="http://schemas.microsoft.com/office/powerpoint/2010/main" val="3104725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err="1"/>
              <a:t>Any</a:t>
            </a:r>
            <a:r>
              <a:rPr lang="fr-CA" dirty="0"/>
              <a:t> new acute </a:t>
            </a:r>
            <a:r>
              <a:rPr lang="fr-CA" dirty="0" err="1"/>
              <a:t>traumatic</a:t>
            </a:r>
            <a:r>
              <a:rPr lang="fr-CA" dirty="0"/>
              <a:t> </a:t>
            </a:r>
            <a:r>
              <a:rPr lang="fr-CA" dirty="0" err="1"/>
              <a:t>intracranial</a:t>
            </a:r>
            <a:r>
              <a:rPr lang="fr-CA" dirty="0"/>
              <a:t> </a:t>
            </a:r>
            <a:r>
              <a:rPr lang="fr-CA" dirty="0" err="1"/>
              <a:t>pathology</a:t>
            </a:r>
            <a:r>
              <a:rPr lang="fr-CA" dirty="0"/>
              <a:t>, </a:t>
            </a:r>
            <a:r>
              <a:rPr lang="fr-CA" dirty="0" err="1"/>
              <a:t>including</a:t>
            </a:r>
            <a:r>
              <a:rPr lang="fr-CA" dirty="0"/>
              <a:t> </a:t>
            </a:r>
            <a:r>
              <a:rPr lang="fr-CA" dirty="0" err="1"/>
              <a:t>intracranial</a:t>
            </a:r>
            <a:r>
              <a:rPr lang="fr-CA" dirty="0"/>
              <a:t> </a:t>
            </a:r>
            <a:r>
              <a:rPr lang="fr-CA" dirty="0" err="1"/>
              <a:t>hematoma</a:t>
            </a:r>
            <a:r>
              <a:rPr lang="fr-CA" dirty="0"/>
              <a:t>, </a:t>
            </a:r>
            <a:r>
              <a:rPr lang="fr-CA" dirty="0" err="1"/>
              <a:t>cerebral</a:t>
            </a:r>
            <a:r>
              <a:rPr lang="fr-CA" dirty="0"/>
              <a:t> contusion, diffuse </a:t>
            </a:r>
            <a:r>
              <a:rPr lang="fr-CA" dirty="0" err="1"/>
              <a:t>cerebral</a:t>
            </a:r>
            <a:r>
              <a:rPr lang="fr-CA" dirty="0"/>
              <a:t> </a:t>
            </a:r>
            <a:r>
              <a:rPr lang="fr-CA" dirty="0" err="1"/>
              <a:t>eodema</a:t>
            </a:r>
            <a:r>
              <a:rPr lang="fr-CA" dirty="0"/>
              <a:t> and </a:t>
            </a:r>
            <a:r>
              <a:rPr lang="fr-CA" dirty="0" err="1"/>
              <a:t>depressed</a:t>
            </a:r>
            <a:r>
              <a:rPr lang="fr-CA" dirty="0"/>
              <a:t> </a:t>
            </a:r>
            <a:r>
              <a:rPr lang="fr-CA" dirty="0" err="1"/>
              <a:t>skull</a:t>
            </a:r>
            <a:r>
              <a:rPr lang="fr-CA" dirty="0"/>
              <a:t> fracture</a:t>
            </a:r>
          </a:p>
        </p:txBody>
      </p:sp>
      <p:sp>
        <p:nvSpPr>
          <p:cNvPr id="4" name="Slide Number Placeholder 3"/>
          <p:cNvSpPr>
            <a:spLocks noGrp="1"/>
          </p:cNvSpPr>
          <p:nvPr>
            <p:ph type="sldNum" sz="quarter" idx="5"/>
          </p:nvPr>
        </p:nvSpPr>
        <p:spPr/>
        <p:txBody>
          <a:bodyPr/>
          <a:lstStyle/>
          <a:p>
            <a:fld id="{61089E94-532B-494D-AD7A-712B16D9F5AA}" type="slidenum">
              <a:rPr lang="en-US" smtClean="0"/>
              <a:pPr/>
              <a:t>20</a:t>
            </a:fld>
            <a:endParaRPr lang="en-US"/>
          </a:p>
        </p:txBody>
      </p:sp>
    </p:spTree>
    <p:extLst>
      <p:ext uri="{BB962C8B-B14F-4D97-AF65-F5344CB8AC3E}">
        <p14:creationId xmlns:p14="http://schemas.microsoft.com/office/powerpoint/2010/main" val="1759269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6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37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61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553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005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448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9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15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925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363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262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solidFill>
                  <a:prstClr val="black">
                    <a:tint val="75000"/>
                  </a:prstClr>
                </a:solidFill>
              </a:rPr>
              <a:pPr/>
              <a:t>5/19/2019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16096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5"/>
          <p:cNvSpPr txBox="1">
            <a:spLocks noChangeArrowheads="1"/>
          </p:cNvSpPr>
          <p:nvPr/>
        </p:nvSpPr>
        <p:spPr>
          <a:xfrm>
            <a:off x="2819400" y="2102961"/>
            <a:ext cx="4267200" cy="1475470"/>
          </a:xfrm>
          <a:prstGeom prst="rect">
            <a:avLst/>
          </a:prstGeom>
          <a:extLst>
            <a:ext uri="{AF507438-7753-43E0-B8FC-AC1667EBCBE1}">
              <a14:hiddenEffects xmlns:a14="http://schemas.microsoft.com/office/drawing/2010/main">
                <a:effectLst>
                  <a:outerShdw dist="17961" dir="2700000" algn="ctr" rotWithShape="0">
                    <a:schemeClr val="bg1"/>
                  </a:outerShdw>
                </a:effectLst>
              </a14:hiddenEffects>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3200" u="sng" dirty="0"/>
              <a:t>Revue des outils de décision clinique pour les traumas crâniens mineurs chez les enfants</a:t>
            </a:r>
            <a:endParaRPr lang="ru-RU" sz="3200" dirty="0">
              <a:solidFill>
                <a:schemeClr val="tx2">
                  <a:lumMod val="75000"/>
                </a:schemeClr>
              </a:solidFill>
            </a:endParaRPr>
          </a:p>
        </p:txBody>
      </p:sp>
      <p:sp>
        <p:nvSpPr>
          <p:cNvPr id="9" name="Rectangle 8"/>
          <p:cNvSpPr txBox="1">
            <a:spLocks noChangeArrowheads="1"/>
          </p:cNvSpPr>
          <p:nvPr/>
        </p:nvSpPr>
        <p:spPr>
          <a:xfrm>
            <a:off x="-228600" y="4648200"/>
            <a:ext cx="4077140" cy="564039"/>
          </a:xfrm>
          <a:prstGeom prst="rect">
            <a:avLst/>
          </a:prstGeom>
          <a:extLst>
            <a:ext uri="{AF507438-7753-43E0-B8FC-AC1667EBCBE1}">
              <a14:hiddenEffects xmlns:a14="http://schemas.microsoft.com/office/drawing/2010/main">
                <a:effectLst>
                  <a:outerShdw dist="17961" dir="2700000" algn="ctr" rotWithShape="0">
                    <a:schemeClr val="bg1"/>
                  </a:outerShdw>
                </a:effectLst>
              </a14:hiddenEffects>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CA" sz="1800" b="1" dirty="0"/>
              <a:t>Par Feriel </a:t>
            </a:r>
            <a:r>
              <a:rPr lang="fr-CA" sz="1800" b="1" dirty="0" err="1"/>
              <a:t>Boumedien</a:t>
            </a:r>
            <a:endParaRPr lang="fr-CA" sz="1800" b="1" dirty="0"/>
          </a:p>
          <a:p>
            <a:r>
              <a:rPr lang="fr-CA" sz="1800" b="1" dirty="0"/>
              <a:t>Résidence UMF Sacré-Cœur</a:t>
            </a:r>
          </a:p>
          <a:p>
            <a:r>
              <a:rPr lang="fr-CA" sz="1800" b="1" dirty="0"/>
              <a:t>Superviseur</a:t>
            </a:r>
          </a:p>
          <a:p>
            <a:r>
              <a:rPr lang="fr-CA" sz="1800" b="1" dirty="0"/>
              <a:t>Dre Cusson</a:t>
            </a:r>
          </a:p>
        </p:txBody>
      </p:sp>
    </p:spTree>
    <p:extLst>
      <p:ext uri="{BB962C8B-B14F-4D97-AF65-F5344CB8AC3E}">
        <p14:creationId xmlns:p14="http://schemas.microsoft.com/office/powerpoint/2010/main" val="20499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6200894-F9CA-45CC-94AB-216C91BA59CD}"/>
              </a:ext>
            </a:extLst>
          </p:cNvPr>
          <p:cNvSpPr>
            <a:spLocks noGrp="1"/>
          </p:cNvSpPr>
          <p:nvPr>
            <p:ph type="title"/>
          </p:nvPr>
        </p:nvSpPr>
        <p:spPr/>
        <p:txBody>
          <a:bodyPr/>
          <a:lstStyle/>
          <a:p>
            <a:r>
              <a:rPr lang="fr-CA" dirty="0"/>
              <a:t>Résultats- Étude PECARN</a:t>
            </a:r>
          </a:p>
        </p:txBody>
      </p:sp>
      <p:graphicFrame>
        <p:nvGraphicFramePr>
          <p:cNvPr id="10" name="Content Placeholder 9">
            <a:extLst>
              <a:ext uri="{FF2B5EF4-FFF2-40B4-BE49-F238E27FC236}">
                <a16:creationId xmlns:a16="http://schemas.microsoft.com/office/drawing/2014/main" id="{3C200EBC-4860-467B-B163-8B7B8C98BB51}"/>
              </a:ext>
            </a:extLst>
          </p:cNvPr>
          <p:cNvGraphicFramePr>
            <a:graphicFrameLocks noGrp="1"/>
          </p:cNvGraphicFramePr>
          <p:nvPr>
            <p:ph idx="1"/>
            <p:extLst>
              <p:ext uri="{D42A27DB-BD31-4B8C-83A1-F6EECF244321}">
                <p14:modId xmlns:p14="http://schemas.microsoft.com/office/powerpoint/2010/main" val="929228958"/>
              </p:ext>
            </p:extLst>
          </p:nvPr>
        </p:nvGraphicFramePr>
        <p:xfrm>
          <a:off x="1905001" y="1752600"/>
          <a:ext cx="6095999" cy="4299349"/>
        </p:xfrm>
        <a:graphic>
          <a:graphicData uri="http://schemas.openxmlformats.org/drawingml/2006/table">
            <a:tbl>
              <a:tblPr firstRow="1" firstCol="1" bandRow="1">
                <a:tableStyleId>{5C22544A-7EE6-4342-B048-85BDC9FD1C3A}</a:tableStyleId>
              </a:tblPr>
              <a:tblGrid>
                <a:gridCol w="2957995">
                  <a:extLst>
                    <a:ext uri="{9D8B030D-6E8A-4147-A177-3AD203B41FA5}">
                      <a16:colId xmlns:a16="http://schemas.microsoft.com/office/drawing/2014/main" val="4045287095"/>
                    </a:ext>
                  </a:extLst>
                </a:gridCol>
                <a:gridCol w="1569002">
                  <a:extLst>
                    <a:ext uri="{9D8B030D-6E8A-4147-A177-3AD203B41FA5}">
                      <a16:colId xmlns:a16="http://schemas.microsoft.com/office/drawing/2014/main" val="3848711868"/>
                    </a:ext>
                  </a:extLst>
                </a:gridCol>
                <a:gridCol w="1569002">
                  <a:extLst>
                    <a:ext uri="{9D8B030D-6E8A-4147-A177-3AD203B41FA5}">
                      <a16:colId xmlns:a16="http://schemas.microsoft.com/office/drawing/2014/main" val="3909190292"/>
                    </a:ext>
                  </a:extLst>
                </a:gridCol>
              </a:tblGrid>
              <a:tr h="383345">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Auteurs et Devis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gridSpan="2">
                  <a:txBody>
                    <a:bodyPr/>
                    <a:lstStyle/>
                    <a:p>
                      <a:pPr>
                        <a:lnSpc>
                          <a:spcPct val="107000"/>
                        </a:lnSpc>
                        <a:spcAft>
                          <a:spcPts val="0"/>
                        </a:spcAft>
                      </a:pPr>
                      <a:r>
                        <a:rPr lang="fr-CA" sz="1600" dirty="0" err="1">
                          <a:effectLst/>
                          <a:latin typeface="Times New Roman" panose="02020603050405020304" pitchFamily="18" charset="0"/>
                          <a:cs typeface="Times New Roman" panose="02020603050405020304" pitchFamily="18" charset="0"/>
                        </a:rPr>
                        <a:t>Lorton</a:t>
                      </a:r>
                      <a:r>
                        <a:rPr lang="fr-CA" sz="1600" dirty="0">
                          <a:effectLst/>
                          <a:latin typeface="Times New Roman" panose="02020603050405020304" pitchFamily="18" charset="0"/>
                          <a:cs typeface="Times New Roman" panose="02020603050405020304" pitchFamily="18" charset="0"/>
                        </a:rPr>
                        <a:t> et coll. En France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Publiée en 2016</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hMerge="1">
                  <a:txBody>
                    <a:bodyPr/>
                    <a:lstStyle/>
                    <a:p>
                      <a:endParaRPr lang="fr-CA"/>
                    </a:p>
                  </a:txBody>
                  <a:tcPr/>
                </a:tc>
                <a:extLst>
                  <a:ext uri="{0D108BD9-81ED-4DB2-BD59-A6C34878D82A}">
                    <a16:rowId xmlns:a16="http://schemas.microsoft.com/office/drawing/2014/main" val="2608905797"/>
                  </a:ext>
                </a:extLst>
              </a:tr>
              <a:tr h="378191">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Total des patients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1595 inclus</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1049 exclus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hMerge="1">
                  <a:txBody>
                    <a:bodyPr/>
                    <a:lstStyle/>
                    <a:p>
                      <a:endParaRPr lang="fr-CA"/>
                    </a:p>
                  </a:txBody>
                  <a:tcPr/>
                </a:tc>
                <a:extLst>
                  <a:ext uri="{0D108BD9-81ED-4DB2-BD59-A6C34878D82A}">
                    <a16:rowId xmlns:a16="http://schemas.microsoft.com/office/drawing/2014/main" val="3321298393"/>
                  </a:ext>
                </a:extLst>
              </a:tr>
              <a:tr h="182499">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Issue primaire</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gridSpan="2">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0.6 % (IC95% : 0.3-1.1 %)</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hMerge="1">
                  <a:txBody>
                    <a:bodyPr/>
                    <a:lstStyle/>
                    <a:p>
                      <a:endParaRPr lang="fr-CA"/>
                    </a:p>
                  </a:txBody>
                  <a:tcPr/>
                </a:tc>
                <a:extLst>
                  <a:ext uri="{0D108BD9-81ED-4DB2-BD59-A6C34878D82A}">
                    <a16:rowId xmlns:a16="http://schemas.microsoft.com/office/drawing/2014/main" val="3592951122"/>
                  </a:ext>
                </a:extLst>
              </a:tr>
              <a:tr h="573881">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Distribution de la population selon les risques déterminés par PECARN</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Haut: 4.1%</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Intermédiaire : 26.4 %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Faible : 69.5 %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hMerge="1">
                  <a:txBody>
                    <a:bodyPr/>
                    <a:lstStyle/>
                    <a:p>
                      <a:endParaRPr lang="fr-CA"/>
                    </a:p>
                  </a:txBody>
                  <a:tcPr/>
                </a:tc>
                <a:extLst>
                  <a:ext uri="{0D108BD9-81ED-4DB2-BD59-A6C34878D82A}">
                    <a16:rowId xmlns:a16="http://schemas.microsoft.com/office/drawing/2014/main" val="3501666561"/>
                  </a:ext>
                </a:extLst>
              </a:tr>
              <a:tr h="182499">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CT-scan prescrit % total</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5.1 %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hMerge="1">
                  <a:txBody>
                    <a:bodyPr/>
                    <a:lstStyle/>
                    <a:p>
                      <a:endParaRPr lang="fr-CA"/>
                    </a:p>
                  </a:txBody>
                  <a:tcPr/>
                </a:tc>
                <a:extLst>
                  <a:ext uri="{0D108BD9-81ED-4DB2-BD59-A6C34878D82A}">
                    <a16:rowId xmlns:a16="http://schemas.microsoft.com/office/drawing/2014/main" val="10200486"/>
                  </a:ext>
                </a:extLst>
              </a:tr>
              <a:tr h="573881">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CT-scan selon le risque</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gridSpan="2">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Haut: 40%</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Intermédiaire : 11.9%</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Faible : 0.4%</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hMerge="1">
                  <a:txBody>
                    <a:bodyPr/>
                    <a:lstStyle/>
                    <a:p>
                      <a:endParaRPr lang="fr-CA"/>
                    </a:p>
                  </a:txBody>
                  <a:tcPr/>
                </a:tc>
                <a:extLst>
                  <a:ext uri="{0D108BD9-81ED-4DB2-BD59-A6C34878D82A}">
                    <a16:rowId xmlns:a16="http://schemas.microsoft.com/office/drawing/2014/main" val="3976222042"/>
                  </a:ext>
                </a:extLst>
              </a:tr>
              <a:tr h="769573">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Sensibilité (IC95%)</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Patients &lt; 2 ans</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100 % (29-100)</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Patients ≥ 2 ans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100% (54-100)</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extLst>
                  <a:ext uri="{0D108BD9-81ED-4DB2-BD59-A6C34878D82A}">
                    <a16:rowId xmlns:a16="http://schemas.microsoft.com/office/drawing/2014/main" val="3118277046"/>
                  </a:ext>
                </a:extLst>
              </a:tr>
              <a:tr h="378191">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Valeur prédictive négative (IC95%)</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100 % (99-100)</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100% (99-100)</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27" marR="50927" marT="0" marB="0"/>
                </a:tc>
                <a:extLst>
                  <a:ext uri="{0D108BD9-81ED-4DB2-BD59-A6C34878D82A}">
                    <a16:rowId xmlns:a16="http://schemas.microsoft.com/office/drawing/2014/main" val="1884342442"/>
                  </a:ext>
                </a:extLst>
              </a:tr>
            </a:tbl>
          </a:graphicData>
        </a:graphic>
      </p:graphicFrame>
      <p:sp>
        <p:nvSpPr>
          <p:cNvPr id="4" name="TextBox 3">
            <a:extLst>
              <a:ext uri="{FF2B5EF4-FFF2-40B4-BE49-F238E27FC236}">
                <a16:creationId xmlns:a16="http://schemas.microsoft.com/office/drawing/2014/main" id="{844B7591-548E-4C03-8520-9B0C30E376C4}"/>
              </a:ext>
            </a:extLst>
          </p:cNvPr>
          <p:cNvSpPr txBox="1"/>
          <p:nvPr/>
        </p:nvSpPr>
        <p:spPr>
          <a:xfrm>
            <a:off x="1752600" y="1219200"/>
            <a:ext cx="3228535" cy="461665"/>
          </a:xfrm>
          <a:prstGeom prst="rect">
            <a:avLst/>
          </a:prstGeom>
          <a:noFill/>
        </p:spPr>
        <p:txBody>
          <a:bodyPr wrap="square" rtlCol="0">
            <a:spAutoFit/>
          </a:bodyPr>
          <a:lstStyle/>
          <a:p>
            <a:r>
              <a:rPr lang="fr-CA" sz="2400" dirty="0">
                <a:latin typeface="Times New Roman" panose="02020603050405020304" pitchFamily="18" charset="0"/>
                <a:cs typeface="Times New Roman" panose="02020603050405020304" pitchFamily="18" charset="0"/>
              </a:rPr>
              <a:t>Étude de Validation</a:t>
            </a:r>
          </a:p>
        </p:txBody>
      </p:sp>
      <p:sp>
        <p:nvSpPr>
          <p:cNvPr id="2" name="Oval 1">
            <a:extLst>
              <a:ext uri="{FF2B5EF4-FFF2-40B4-BE49-F238E27FC236}">
                <a16:creationId xmlns:a16="http://schemas.microsoft.com/office/drawing/2014/main" id="{F7FB931D-F5C3-46FB-9950-6F944256F320}"/>
              </a:ext>
            </a:extLst>
          </p:cNvPr>
          <p:cNvSpPr/>
          <p:nvPr/>
        </p:nvSpPr>
        <p:spPr>
          <a:xfrm>
            <a:off x="4724400" y="2971800"/>
            <a:ext cx="14478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Oval 5">
            <a:extLst>
              <a:ext uri="{FF2B5EF4-FFF2-40B4-BE49-F238E27FC236}">
                <a16:creationId xmlns:a16="http://schemas.microsoft.com/office/drawing/2014/main" id="{0C6B17AB-C314-4AB4-8615-631978439E07}"/>
              </a:ext>
            </a:extLst>
          </p:cNvPr>
          <p:cNvSpPr/>
          <p:nvPr/>
        </p:nvSpPr>
        <p:spPr>
          <a:xfrm>
            <a:off x="4648200" y="3749874"/>
            <a:ext cx="14478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Oval 2">
            <a:extLst>
              <a:ext uri="{FF2B5EF4-FFF2-40B4-BE49-F238E27FC236}">
                <a16:creationId xmlns:a16="http://schemas.microsoft.com/office/drawing/2014/main" id="{DD69DA59-639F-420B-BF19-7395E7D09EE9}"/>
              </a:ext>
            </a:extLst>
          </p:cNvPr>
          <p:cNvSpPr/>
          <p:nvPr/>
        </p:nvSpPr>
        <p:spPr>
          <a:xfrm>
            <a:off x="4572000" y="4760517"/>
            <a:ext cx="3429000" cy="685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6430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14B8D40-9F31-4065-9C19-8FA718F6E637}"/>
              </a:ext>
            </a:extLst>
          </p:cNvPr>
          <p:cNvSpPr>
            <a:spLocks noGrp="1"/>
          </p:cNvSpPr>
          <p:nvPr>
            <p:ph type="title"/>
          </p:nvPr>
        </p:nvSpPr>
        <p:spPr>
          <a:xfrm>
            <a:off x="1828800" y="304800"/>
            <a:ext cx="6578204" cy="1170385"/>
          </a:xfrm>
        </p:spPr>
        <p:txBody>
          <a:bodyPr/>
          <a:lstStyle/>
          <a:p>
            <a:r>
              <a:rPr lang="fr-CA" dirty="0"/>
              <a:t>Résultats- Étude PECARN</a:t>
            </a:r>
          </a:p>
        </p:txBody>
      </p:sp>
      <p:graphicFrame>
        <p:nvGraphicFramePr>
          <p:cNvPr id="4" name="Content Placeholder 3">
            <a:extLst>
              <a:ext uri="{FF2B5EF4-FFF2-40B4-BE49-F238E27FC236}">
                <a16:creationId xmlns:a16="http://schemas.microsoft.com/office/drawing/2014/main" id="{CDF64C1F-5E79-4A17-84EA-C7BCB8DAFE27}"/>
              </a:ext>
            </a:extLst>
          </p:cNvPr>
          <p:cNvGraphicFramePr>
            <a:graphicFrameLocks noGrp="1"/>
          </p:cNvGraphicFramePr>
          <p:nvPr>
            <p:ph idx="1"/>
            <p:extLst>
              <p:ext uri="{D42A27DB-BD31-4B8C-83A1-F6EECF244321}">
                <p14:modId xmlns:p14="http://schemas.microsoft.com/office/powerpoint/2010/main" val="2670171178"/>
              </p:ext>
            </p:extLst>
          </p:nvPr>
        </p:nvGraphicFramePr>
        <p:xfrm>
          <a:off x="2108596" y="1828800"/>
          <a:ext cx="6349604" cy="4555872"/>
        </p:xfrm>
        <a:graphic>
          <a:graphicData uri="http://schemas.openxmlformats.org/drawingml/2006/table">
            <a:tbl>
              <a:tblPr firstRow="1" firstCol="1" bandRow="1">
                <a:tableStyleId>{5C22544A-7EE6-4342-B048-85BDC9FD1C3A}</a:tableStyleId>
              </a:tblPr>
              <a:tblGrid>
                <a:gridCol w="3081052">
                  <a:extLst>
                    <a:ext uri="{9D8B030D-6E8A-4147-A177-3AD203B41FA5}">
                      <a16:colId xmlns:a16="http://schemas.microsoft.com/office/drawing/2014/main" val="3841284392"/>
                    </a:ext>
                  </a:extLst>
                </a:gridCol>
                <a:gridCol w="1634276">
                  <a:extLst>
                    <a:ext uri="{9D8B030D-6E8A-4147-A177-3AD203B41FA5}">
                      <a16:colId xmlns:a16="http://schemas.microsoft.com/office/drawing/2014/main" val="444706259"/>
                    </a:ext>
                  </a:extLst>
                </a:gridCol>
                <a:gridCol w="1634276">
                  <a:extLst>
                    <a:ext uri="{9D8B030D-6E8A-4147-A177-3AD203B41FA5}">
                      <a16:colId xmlns:a16="http://schemas.microsoft.com/office/drawing/2014/main" val="3621358784"/>
                    </a:ext>
                  </a:extLst>
                </a:gridCol>
              </a:tblGrid>
              <a:tr h="573881">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Auteurs et Devis</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Schonfeld et coll.</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Aux USA et Italie</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Publiée en 2014</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984081236"/>
                  </a:ext>
                </a:extLst>
              </a:tr>
              <a:tr h="182499">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Total des patients</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2439</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3145883118"/>
                  </a:ext>
                </a:extLst>
              </a:tr>
              <a:tr h="182499">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Issue primaire</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0.8 % (IC95% : 0.5-1.2 %)</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3155459261"/>
                  </a:ext>
                </a:extLst>
              </a:tr>
              <a:tr h="573881">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Distribution de la population selon les risques PECARN</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Haut: 8%</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Intermédiaire : 38%</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Faible : 54%</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1849437954"/>
                  </a:ext>
                </a:extLst>
              </a:tr>
              <a:tr h="378191">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CT-scan prescrit % total</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Boston :18%</a:t>
                      </a:r>
                    </a:p>
                    <a:p>
                      <a:pPr>
                        <a:lnSpc>
                          <a:spcPct val="107000"/>
                        </a:lnSpc>
                        <a:spcAft>
                          <a:spcPts val="0"/>
                        </a:spcAft>
                      </a:pPr>
                      <a:r>
                        <a:rPr lang="fr-CA" sz="1600" dirty="0" err="1">
                          <a:effectLst/>
                          <a:latin typeface="Times New Roman" panose="02020603050405020304" pitchFamily="18" charset="0"/>
                          <a:cs typeface="Times New Roman" panose="02020603050405020304" pitchFamily="18" charset="0"/>
                        </a:rPr>
                        <a:t>Padova</a:t>
                      </a:r>
                      <a:r>
                        <a:rPr lang="fr-CA" sz="1600" dirty="0">
                          <a:effectLst/>
                          <a:latin typeface="Times New Roman" panose="02020603050405020304" pitchFamily="18" charset="0"/>
                          <a:cs typeface="Times New Roman" panose="02020603050405020304" pitchFamily="18" charset="0"/>
                        </a:rPr>
                        <a:t> : 9%</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2012096109"/>
                  </a:ext>
                </a:extLst>
              </a:tr>
              <a:tr h="573881">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CT-scan selon le risque</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Haut: 70%</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Intermédiaire : 22%</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Faible : 3%</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2256511919"/>
                  </a:ext>
                </a:extLst>
              </a:tr>
              <a:tr h="573881">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Sensibilité (IC95%)</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Patients &lt; 2 ans</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100 % (64.3-100)</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Patients ≥ 2 ans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100% (79.4-100)</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128848635"/>
                  </a:ext>
                </a:extLst>
              </a:tr>
              <a:tr h="378191">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Valeur prédictive négative (IC95%)</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100 % (99.4-100)</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100% (99.8-100)</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645087186"/>
                  </a:ext>
                </a:extLst>
              </a:tr>
            </a:tbl>
          </a:graphicData>
        </a:graphic>
      </p:graphicFrame>
      <p:sp>
        <p:nvSpPr>
          <p:cNvPr id="6" name="TextBox 5">
            <a:extLst>
              <a:ext uri="{FF2B5EF4-FFF2-40B4-BE49-F238E27FC236}">
                <a16:creationId xmlns:a16="http://schemas.microsoft.com/office/drawing/2014/main" id="{7BDE58F6-A850-4D82-B00E-56A82F5C2D47}"/>
              </a:ext>
            </a:extLst>
          </p:cNvPr>
          <p:cNvSpPr txBox="1"/>
          <p:nvPr/>
        </p:nvSpPr>
        <p:spPr>
          <a:xfrm>
            <a:off x="2209800" y="1244352"/>
            <a:ext cx="3228535" cy="461665"/>
          </a:xfrm>
          <a:prstGeom prst="rect">
            <a:avLst/>
          </a:prstGeom>
          <a:noFill/>
        </p:spPr>
        <p:txBody>
          <a:bodyPr wrap="square" rtlCol="0">
            <a:spAutoFit/>
          </a:bodyPr>
          <a:lstStyle/>
          <a:p>
            <a:r>
              <a:rPr lang="fr-CA" sz="2400" dirty="0">
                <a:latin typeface="Times New Roman" panose="02020603050405020304" pitchFamily="18" charset="0"/>
                <a:cs typeface="Times New Roman" panose="02020603050405020304" pitchFamily="18" charset="0"/>
              </a:rPr>
              <a:t>Étude de Validation</a:t>
            </a:r>
          </a:p>
        </p:txBody>
      </p:sp>
      <p:sp>
        <p:nvSpPr>
          <p:cNvPr id="2" name="Oval 1">
            <a:extLst>
              <a:ext uri="{FF2B5EF4-FFF2-40B4-BE49-F238E27FC236}">
                <a16:creationId xmlns:a16="http://schemas.microsoft.com/office/drawing/2014/main" id="{1E2DFC4A-917C-4324-BBB1-E89263D86169}"/>
              </a:ext>
            </a:extLst>
          </p:cNvPr>
          <p:cNvSpPr/>
          <p:nvPr/>
        </p:nvSpPr>
        <p:spPr>
          <a:xfrm>
            <a:off x="4953000" y="3881735"/>
            <a:ext cx="2082404" cy="46166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Oval 6">
            <a:extLst>
              <a:ext uri="{FF2B5EF4-FFF2-40B4-BE49-F238E27FC236}">
                <a16:creationId xmlns:a16="http://schemas.microsoft.com/office/drawing/2014/main" id="{11B84944-5796-45E9-8679-5B3AEDFD1654}"/>
              </a:ext>
            </a:extLst>
          </p:cNvPr>
          <p:cNvSpPr/>
          <p:nvPr/>
        </p:nvSpPr>
        <p:spPr>
          <a:xfrm>
            <a:off x="4930726" y="5105400"/>
            <a:ext cx="3527474" cy="762000"/>
          </a:xfrm>
          <a:prstGeom prst="ellipse">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76095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C577-A1C9-4C15-AAB4-C56BB213799A}"/>
              </a:ext>
            </a:extLst>
          </p:cNvPr>
          <p:cNvSpPr>
            <a:spLocks noGrp="1"/>
          </p:cNvSpPr>
          <p:nvPr>
            <p:ph type="title"/>
          </p:nvPr>
        </p:nvSpPr>
        <p:spPr/>
        <p:txBody>
          <a:bodyPr/>
          <a:lstStyle/>
          <a:p>
            <a:r>
              <a:rPr lang="fr-CA" dirty="0"/>
              <a:t>Forces et Faiblesses</a:t>
            </a:r>
          </a:p>
        </p:txBody>
      </p:sp>
      <p:sp>
        <p:nvSpPr>
          <p:cNvPr id="3" name="Content Placeholder 2">
            <a:extLst>
              <a:ext uri="{FF2B5EF4-FFF2-40B4-BE49-F238E27FC236}">
                <a16:creationId xmlns:a16="http://schemas.microsoft.com/office/drawing/2014/main" id="{4BBE9CAD-88E6-4CDA-9664-2B60F4323CEC}"/>
              </a:ext>
            </a:extLst>
          </p:cNvPr>
          <p:cNvSpPr>
            <a:spLocks noGrp="1"/>
          </p:cNvSpPr>
          <p:nvPr>
            <p:ph idx="1"/>
          </p:nvPr>
        </p:nvSpPr>
        <p:spPr>
          <a:xfrm>
            <a:off x="990600" y="1447800"/>
            <a:ext cx="8229600" cy="4800600"/>
          </a:xfrm>
        </p:spPr>
        <p:txBody>
          <a:bodyPr>
            <a:normAutofit lnSpcReduction="10000"/>
          </a:bodyPr>
          <a:lstStyle/>
          <a:p>
            <a:r>
              <a:rPr lang="fr-CA" dirty="0"/>
              <a:t>Forces:</a:t>
            </a:r>
          </a:p>
          <a:p>
            <a:pPr lvl="1"/>
            <a:r>
              <a:rPr lang="fr-CA" sz="2400" dirty="0"/>
              <a:t> Analyse selon l’âge, &lt; 2 ans ou ≥ 2 ans </a:t>
            </a:r>
          </a:p>
          <a:p>
            <a:pPr lvl="1"/>
            <a:r>
              <a:rPr lang="fr-CA" sz="2400" dirty="0"/>
              <a:t>La définition du trauma léger correspond à la définition proposée par la SCP</a:t>
            </a:r>
          </a:p>
          <a:p>
            <a:pPr lvl="1"/>
            <a:r>
              <a:rPr lang="fr-CA" sz="2400" dirty="0"/>
              <a:t>Large cohorte avec phase de validation</a:t>
            </a:r>
          </a:p>
          <a:p>
            <a:pPr lvl="1"/>
            <a:r>
              <a:rPr lang="fr-CA" sz="2400" dirty="0"/>
              <a:t>Facile à utiliser</a:t>
            </a:r>
          </a:p>
          <a:p>
            <a:pPr marL="457200" lvl="1" indent="0">
              <a:buNone/>
            </a:pPr>
            <a:endParaRPr lang="fr-CA" sz="2400" dirty="0"/>
          </a:p>
          <a:p>
            <a:r>
              <a:rPr lang="fr-CA" dirty="0"/>
              <a:t>Faiblesses:</a:t>
            </a:r>
          </a:p>
          <a:p>
            <a:pPr lvl="1"/>
            <a:r>
              <a:rPr lang="fr-CA" sz="2400" dirty="0"/>
              <a:t>Biais de sélection: 13126 patients potentiellement éligibles manqués dans l’étude de développement</a:t>
            </a:r>
          </a:p>
          <a:p>
            <a:pPr lvl="1"/>
            <a:r>
              <a:rPr lang="fr-CA" sz="2400" dirty="0"/>
              <a:t>Sensibilité moindre dans les études de validation</a:t>
            </a:r>
          </a:p>
        </p:txBody>
      </p:sp>
    </p:spTree>
    <p:extLst>
      <p:ext uri="{BB962C8B-B14F-4D97-AF65-F5344CB8AC3E}">
        <p14:creationId xmlns:p14="http://schemas.microsoft.com/office/powerpoint/2010/main" val="153310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71FC6-DA8E-4A9C-8A92-8823E7F59679}"/>
              </a:ext>
            </a:extLst>
          </p:cNvPr>
          <p:cNvSpPr>
            <a:spLocks noGrp="1"/>
          </p:cNvSpPr>
          <p:nvPr>
            <p:ph type="title"/>
          </p:nvPr>
        </p:nvSpPr>
        <p:spPr>
          <a:xfrm>
            <a:off x="457200" y="246503"/>
            <a:ext cx="8229600" cy="1143000"/>
          </a:xfrm>
        </p:spPr>
        <p:txBody>
          <a:bodyPr/>
          <a:lstStyle/>
          <a:p>
            <a:r>
              <a:rPr lang="fr-CA" dirty="0"/>
              <a:t>Résultats- Étude CATCH</a:t>
            </a:r>
          </a:p>
        </p:txBody>
      </p:sp>
      <p:sp>
        <p:nvSpPr>
          <p:cNvPr id="4" name="Text Box 2">
            <a:extLst>
              <a:ext uri="{FF2B5EF4-FFF2-40B4-BE49-F238E27FC236}">
                <a16:creationId xmlns:a16="http://schemas.microsoft.com/office/drawing/2014/main" id="{78A86207-F871-4AA7-810D-F4F08CE87582}"/>
              </a:ext>
            </a:extLst>
          </p:cNvPr>
          <p:cNvSpPr txBox="1">
            <a:spLocks noGrp="1" noChangeArrowheads="1"/>
          </p:cNvSpPr>
          <p:nvPr>
            <p:ph idx="1"/>
          </p:nvPr>
        </p:nvSpPr>
        <p:spPr bwMode="auto">
          <a:xfrm>
            <a:off x="1723198" y="1600200"/>
            <a:ext cx="6935738" cy="3577903"/>
          </a:xfrm>
          <a:prstGeom prst="rect">
            <a:avLst/>
          </a:prstGeom>
          <a:solidFill>
            <a:srgbClr val="FFFFFF"/>
          </a:solidFill>
          <a:ln w="9525">
            <a:solidFill>
              <a:srgbClr val="000000"/>
            </a:solidFill>
            <a:miter lim="800000"/>
            <a:headEnd/>
            <a:tailEnd/>
          </a:ln>
        </p:spPr>
        <p:txBody>
          <a:bodyPr rot="0" vert="horz" wrap="square" lIns="68580" tIns="34290" rIns="68580" bIns="34290" rtlCol="0" anchor="t" anchorCtr="0">
            <a:spAutoFit/>
          </a:bodyPr>
          <a:lstStyle/>
          <a:p>
            <a:pPr marL="0" indent="0">
              <a:spcBef>
                <a:spcPts val="0"/>
              </a:spcBef>
              <a:spcAft>
                <a:spcPts val="600"/>
              </a:spcAft>
              <a:buNone/>
            </a:pPr>
            <a:r>
              <a:rPr lang="fr-CA" sz="1600" b="1" dirty="0">
                <a:latin typeface="Times New Roman" panose="02020603050405020304" pitchFamily="18" charset="0"/>
                <a:ea typeface="Calibri" panose="020F0502020204030204" pitchFamily="34" charset="0"/>
                <a:cs typeface="Arial" panose="020B0604020202020204" pitchFamily="34" charset="0"/>
              </a:rPr>
              <a:t>Un CT-scan est requis chez les patients avec trauma crânien mineur (voir définition) et un des critères</a:t>
            </a: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spcAft>
                <a:spcPts val="600"/>
              </a:spcAft>
              <a:buNone/>
            </a:pPr>
            <a:r>
              <a:rPr lang="fr-CA" sz="1600" b="1" u="sng" dirty="0">
                <a:latin typeface="Times New Roman" panose="02020603050405020304" pitchFamily="18" charset="0"/>
                <a:ea typeface="Calibri" panose="020F0502020204030204" pitchFamily="34" charset="0"/>
                <a:cs typeface="Arial" panose="020B0604020202020204" pitchFamily="34" charset="0"/>
              </a:rPr>
              <a:t>Facteurs de haut risque </a:t>
            </a:r>
            <a:endParaRPr lang="fr-CA" sz="1600" dirty="0">
              <a:latin typeface="Calibri" panose="020F0502020204030204" pitchFamily="34" charset="0"/>
              <a:ea typeface="Calibri" panose="020F0502020204030204" pitchFamily="34" charset="0"/>
              <a:cs typeface="Arial" panose="020B0604020202020204" pitchFamily="34" charset="0"/>
            </a:endParaRPr>
          </a:p>
          <a:p>
            <a:pPr marL="257175" indent="-257175">
              <a:spcBef>
                <a:spcPts val="0"/>
              </a:spcBef>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Glasgow &lt; 15 deux heures après le trauma</a:t>
            </a:r>
          </a:p>
          <a:p>
            <a:pPr marL="257175" indent="-257175">
              <a:spcBef>
                <a:spcPts val="0"/>
              </a:spcBef>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Fracture crânienne ouverte ou déplacée suspectée</a:t>
            </a:r>
          </a:p>
          <a:p>
            <a:pPr marL="257175" indent="-257175">
              <a:spcBef>
                <a:spcPts val="0"/>
              </a:spcBef>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Histoire de céphalées en aggravation </a:t>
            </a:r>
          </a:p>
          <a:p>
            <a:pPr marL="257175" indent="-257175">
              <a:spcBef>
                <a:spcPts val="0"/>
              </a:spcBef>
              <a:spcAft>
                <a:spcPts val="600"/>
              </a:spcAft>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Irritabilité à l’examen</a:t>
            </a:r>
          </a:p>
          <a:p>
            <a:pPr marL="0" indent="0">
              <a:spcBef>
                <a:spcPts val="0"/>
              </a:spcBef>
              <a:spcAft>
                <a:spcPts val="600"/>
              </a:spcAft>
              <a:buNone/>
            </a:pPr>
            <a:r>
              <a:rPr lang="fr-CA" sz="1600" b="1" u="sng" dirty="0">
                <a:latin typeface="Times New Roman" panose="02020603050405020304" pitchFamily="18" charset="0"/>
                <a:cs typeface="Arial" panose="020B0604020202020204" pitchFamily="34" charset="0"/>
              </a:rPr>
              <a:t>Facteurs de risque intermédiaire </a:t>
            </a:r>
          </a:p>
          <a:p>
            <a:pPr marL="257175" indent="-257175">
              <a:spcBef>
                <a:spcPts val="0"/>
              </a:spcBef>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Signe de fracture de la base (</a:t>
            </a:r>
            <a:r>
              <a:rPr lang="fr-CA" sz="1600" dirty="0" err="1">
                <a:latin typeface="Times New Roman" panose="02020603050405020304" pitchFamily="18" charset="0"/>
                <a:cs typeface="Times New Roman" panose="02020603050405020304" pitchFamily="18" charset="0"/>
              </a:rPr>
              <a:t>hémotympan</a:t>
            </a:r>
            <a:r>
              <a:rPr lang="fr-CA" sz="1600" dirty="0">
                <a:latin typeface="Times New Roman" panose="02020603050405020304" pitchFamily="18" charset="0"/>
                <a:cs typeface="Times New Roman" panose="02020603050405020304" pitchFamily="18" charset="0"/>
              </a:rPr>
              <a:t>, </a:t>
            </a:r>
            <a:r>
              <a:rPr lang="fr-CA" sz="1600" dirty="0" err="1">
                <a:latin typeface="Times New Roman" panose="02020603050405020304" pitchFamily="18" charset="0"/>
                <a:cs typeface="Times New Roman" panose="02020603050405020304" pitchFamily="18" charset="0"/>
              </a:rPr>
              <a:t>raccoon</a:t>
            </a:r>
            <a:r>
              <a:rPr lang="fr-CA" sz="1600" dirty="0">
                <a:latin typeface="Times New Roman" panose="02020603050405020304" pitchFamily="18" charset="0"/>
                <a:cs typeface="Times New Roman" panose="02020603050405020304" pitchFamily="18" charset="0"/>
              </a:rPr>
              <a:t> </a:t>
            </a:r>
            <a:r>
              <a:rPr lang="fr-CA" sz="1600" dirty="0" err="1">
                <a:latin typeface="Times New Roman" panose="02020603050405020304" pitchFamily="18" charset="0"/>
                <a:cs typeface="Times New Roman" panose="02020603050405020304" pitchFamily="18" charset="0"/>
              </a:rPr>
              <a:t>eyes</a:t>
            </a:r>
            <a:r>
              <a:rPr lang="fr-CA" sz="1600" dirty="0">
                <a:latin typeface="Times New Roman" panose="02020603050405020304" pitchFamily="18" charset="0"/>
                <a:cs typeface="Times New Roman" panose="02020603050405020304" pitchFamily="18" charset="0"/>
              </a:rPr>
              <a:t>, otorrhée, rhinorrhée du liquide céphalorachidien, Battle </a:t>
            </a:r>
            <a:r>
              <a:rPr lang="fr-CA" sz="1600" dirty="0" err="1">
                <a:latin typeface="Times New Roman" panose="02020603050405020304" pitchFamily="18" charset="0"/>
                <a:cs typeface="Times New Roman" panose="02020603050405020304" pitchFamily="18" charset="0"/>
              </a:rPr>
              <a:t>sign</a:t>
            </a:r>
            <a:r>
              <a:rPr lang="fr-CA" sz="1600" dirty="0">
                <a:latin typeface="Times New Roman" panose="02020603050405020304" pitchFamily="18" charset="0"/>
                <a:cs typeface="Times New Roman" panose="02020603050405020304" pitchFamily="18" charset="0"/>
              </a:rPr>
              <a:t>)</a:t>
            </a:r>
          </a:p>
          <a:p>
            <a:pPr marL="257175" indent="-257175">
              <a:spcBef>
                <a:spcPts val="0"/>
              </a:spcBef>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Hématome large au cuir chevelu</a:t>
            </a:r>
          </a:p>
          <a:p>
            <a:pPr marL="257175" indent="-257175">
              <a:spcBef>
                <a:spcPts val="0"/>
              </a:spcBef>
              <a:spcAft>
                <a:spcPts val="600"/>
              </a:spcAft>
              <a:buSzPts val="1200"/>
              <a:buFont typeface="Times New Roman" panose="02020603050405020304" pitchFamily="18" charset="0"/>
              <a:buAutoNum type="arabicPeriod"/>
            </a:pPr>
            <a:r>
              <a:rPr lang="fr-CA" sz="1600" dirty="0">
                <a:latin typeface="Times New Roman" panose="02020603050405020304" pitchFamily="18" charset="0"/>
                <a:cs typeface="Times New Roman" panose="02020603050405020304" pitchFamily="18" charset="0"/>
              </a:rPr>
              <a:t>Mécanisme de trauma dangereux (accident de voiture, chute de hauteur ≥ 91cm ou 5 marches, chute de vélo)</a:t>
            </a:r>
          </a:p>
        </p:txBody>
      </p:sp>
    </p:spTree>
    <p:extLst>
      <p:ext uri="{BB962C8B-B14F-4D97-AF65-F5344CB8AC3E}">
        <p14:creationId xmlns:p14="http://schemas.microsoft.com/office/powerpoint/2010/main" val="201898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27806-83A2-470A-BD21-573F7CB823C5}"/>
              </a:ext>
            </a:extLst>
          </p:cNvPr>
          <p:cNvSpPr>
            <a:spLocks noGrp="1"/>
          </p:cNvSpPr>
          <p:nvPr>
            <p:ph idx="1"/>
          </p:nvPr>
        </p:nvSpPr>
        <p:spPr>
          <a:xfrm>
            <a:off x="914400" y="1524000"/>
            <a:ext cx="8229600" cy="4876800"/>
          </a:xfrm>
        </p:spPr>
        <p:txBody>
          <a:bodyPr>
            <a:normAutofit fontScale="92500" lnSpcReduction="20000"/>
          </a:bodyPr>
          <a:lstStyle/>
          <a:p>
            <a:r>
              <a:rPr lang="fr-CA" sz="3000" dirty="0"/>
              <a:t>Critères d’inclusion</a:t>
            </a:r>
          </a:p>
          <a:p>
            <a:pPr lvl="1"/>
            <a:r>
              <a:rPr lang="fr-CA" sz="2200" dirty="0"/>
              <a:t>Trauma crânien contondant avec témoin</a:t>
            </a:r>
          </a:p>
          <a:p>
            <a:pPr lvl="1"/>
            <a:r>
              <a:rPr lang="fr-CA" sz="2200" dirty="0"/>
              <a:t>Signes et symptômes: Perte de conscience, une amnésie, désorientation, vomissements persistants ou irritabilité persistante dans le département d’urgence</a:t>
            </a:r>
          </a:p>
          <a:p>
            <a:pPr lvl="1"/>
            <a:r>
              <a:rPr lang="fr-CA" sz="2200" dirty="0"/>
              <a:t>Un Glasgow ≥ 13</a:t>
            </a:r>
          </a:p>
          <a:p>
            <a:pPr lvl="1"/>
            <a:r>
              <a:rPr lang="fr-CA" sz="2200" dirty="0"/>
              <a:t>Trauma dans les 24 heures précédentes</a:t>
            </a:r>
          </a:p>
          <a:p>
            <a:pPr lvl="1"/>
            <a:endParaRPr lang="fr-CA" sz="2200" dirty="0"/>
          </a:p>
          <a:p>
            <a:r>
              <a:rPr lang="fr-CA" sz="3000" dirty="0"/>
              <a:t>Critères d’exclusion:</a:t>
            </a:r>
          </a:p>
          <a:p>
            <a:pPr lvl="1"/>
            <a:r>
              <a:rPr lang="fr-CA" sz="2200" dirty="0"/>
              <a:t>Trauma pénétrant </a:t>
            </a:r>
          </a:p>
          <a:p>
            <a:pPr lvl="1"/>
            <a:r>
              <a:rPr lang="fr-CA" sz="2200" dirty="0"/>
              <a:t>Fracture visible avec déplacement</a:t>
            </a:r>
          </a:p>
          <a:p>
            <a:pPr lvl="1"/>
            <a:r>
              <a:rPr lang="fr-CA" sz="2200" dirty="0"/>
              <a:t>Déficit neurologique focal</a:t>
            </a:r>
          </a:p>
          <a:p>
            <a:pPr lvl="1"/>
            <a:r>
              <a:rPr lang="fr-CA" sz="2200" dirty="0"/>
              <a:t>Retard développemental global</a:t>
            </a:r>
          </a:p>
          <a:p>
            <a:pPr lvl="1"/>
            <a:r>
              <a:rPr lang="fr-CA" sz="2200" dirty="0"/>
              <a:t>Trauma crânien secondaire à abus</a:t>
            </a:r>
          </a:p>
          <a:p>
            <a:pPr lvl="1"/>
            <a:r>
              <a:rPr lang="fr-CA" sz="2200" dirty="0"/>
              <a:t>Grossesse</a:t>
            </a:r>
          </a:p>
          <a:p>
            <a:pPr lvl="1"/>
            <a:endParaRPr lang="fr-CA" sz="2000" dirty="0"/>
          </a:p>
        </p:txBody>
      </p:sp>
      <p:sp>
        <p:nvSpPr>
          <p:cNvPr id="4" name="Title 1">
            <a:extLst>
              <a:ext uri="{FF2B5EF4-FFF2-40B4-BE49-F238E27FC236}">
                <a16:creationId xmlns:a16="http://schemas.microsoft.com/office/drawing/2014/main" id="{3CD35DE0-6823-4442-A974-B21C98D75228}"/>
              </a:ext>
            </a:extLst>
          </p:cNvPr>
          <p:cNvSpPr>
            <a:spLocks noGrp="1"/>
          </p:cNvSpPr>
          <p:nvPr>
            <p:ph type="title"/>
          </p:nvPr>
        </p:nvSpPr>
        <p:spPr>
          <a:xfrm>
            <a:off x="457200" y="246063"/>
            <a:ext cx="8229600" cy="1143000"/>
          </a:xfrm>
        </p:spPr>
        <p:txBody>
          <a:bodyPr/>
          <a:lstStyle/>
          <a:p>
            <a:r>
              <a:rPr lang="fr-CA" dirty="0"/>
              <a:t>Résultats- Étude CATCH</a:t>
            </a:r>
          </a:p>
        </p:txBody>
      </p:sp>
    </p:spTree>
    <p:extLst>
      <p:ext uri="{BB962C8B-B14F-4D97-AF65-F5344CB8AC3E}">
        <p14:creationId xmlns:p14="http://schemas.microsoft.com/office/powerpoint/2010/main" val="415994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EB59F-BB3F-4DDE-B712-DDD275B7E3EC}"/>
              </a:ext>
            </a:extLst>
          </p:cNvPr>
          <p:cNvSpPr>
            <a:spLocks noGrp="1"/>
          </p:cNvSpPr>
          <p:nvPr>
            <p:ph idx="1"/>
          </p:nvPr>
        </p:nvSpPr>
        <p:spPr>
          <a:xfrm>
            <a:off x="762000" y="1600200"/>
            <a:ext cx="8229600" cy="4525963"/>
          </a:xfrm>
        </p:spPr>
        <p:txBody>
          <a:bodyPr/>
          <a:lstStyle/>
          <a:p>
            <a:r>
              <a:rPr lang="fr-CA" dirty="0"/>
              <a:t>Issue primaire:</a:t>
            </a:r>
          </a:p>
          <a:p>
            <a:pPr marL="457200" lvl="1" indent="0">
              <a:buNone/>
            </a:pPr>
            <a:r>
              <a:rPr lang="fr-CA" dirty="0"/>
              <a:t>Besoin d’intervention neurologique dans les 7 jours suivant le trauma crânien :</a:t>
            </a:r>
          </a:p>
          <a:p>
            <a:pPr lvl="2"/>
            <a:r>
              <a:rPr lang="fr-CA" dirty="0"/>
              <a:t> Décès</a:t>
            </a:r>
          </a:p>
          <a:p>
            <a:pPr lvl="2"/>
            <a:r>
              <a:rPr lang="fr-CA" dirty="0"/>
              <a:t>Besoin de procédure spécifique en neurochirurgie</a:t>
            </a:r>
          </a:p>
          <a:p>
            <a:r>
              <a:rPr lang="fr-CA" dirty="0"/>
              <a:t>Issue secondaire:</a:t>
            </a:r>
          </a:p>
          <a:p>
            <a:pPr lvl="1"/>
            <a:r>
              <a:rPr lang="fr-CA" dirty="0"/>
              <a:t>lésion cérébrale au CT-Scan</a:t>
            </a:r>
          </a:p>
        </p:txBody>
      </p:sp>
      <p:sp>
        <p:nvSpPr>
          <p:cNvPr id="4" name="Title 1">
            <a:extLst>
              <a:ext uri="{FF2B5EF4-FFF2-40B4-BE49-F238E27FC236}">
                <a16:creationId xmlns:a16="http://schemas.microsoft.com/office/drawing/2014/main" id="{161AE8FC-5A88-4330-AA8C-A43473FA7A83}"/>
              </a:ext>
            </a:extLst>
          </p:cNvPr>
          <p:cNvSpPr>
            <a:spLocks noGrp="1"/>
          </p:cNvSpPr>
          <p:nvPr>
            <p:ph type="title"/>
          </p:nvPr>
        </p:nvSpPr>
        <p:spPr>
          <a:xfrm>
            <a:off x="457200" y="246063"/>
            <a:ext cx="8229600" cy="1143000"/>
          </a:xfrm>
        </p:spPr>
        <p:txBody>
          <a:bodyPr/>
          <a:lstStyle/>
          <a:p>
            <a:r>
              <a:rPr lang="fr-CA" dirty="0"/>
              <a:t>Résultats- Étude CATCH</a:t>
            </a:r>
          </a:p>
        </p:txBody>
      </p:sp>
    </p:spTree>
    <p:extLst>
      <p:ext uri="{BB962C8B-B14F-4D97-AF65-F5344CB8AC3E}">
        <p14:creationId xmlns:p14="http://schemas.microsoft.com/office/powerpoint/2010/main" val="1158338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1F4340F-097E-4794-9C2D-24182131C64F}"/>
              </a:ext>
            </a:extLst>
          </p:cNvPr>
          <p:cNvSpPr>
            <a:spLocks noGrp="1"/>
          </p:cNvSpPr>
          <p:nvPr>
            <p:ph type="title"/>
          </p:nvPr>
        </p:nvSpPr>
        <p:spPr>
          <a:xfrm>
            <a:off x="457200" y="304800"/>
            <a:ext cx="8229600" cy="1143000"/>
          </a:xfrm>
        </p:spPr>
        <p:txBody>
          <a:bodyPr/>
          <a:lstStyle/>
          <a:p>
            <a:r>
              <a:rPr lang="fr-CA" dirty="0"/>
              <a:t>Résultats- Étude CATCH</a:t>
            </a:r>
          </a:p>
        </p:txBody>
      </p:sp>
      <p:graphicFrame>
        <p:nvGraphicFramePr>
          <p:cNvPr id="2" name="Content Placeholder 1">
            <a:extLst>
              <a:ext uri="{FF2B5EF4-FFF2-40B4-BE49-F238E27FC236}">
                <a16:creationId xmlns:a16="http://schemas.microsoft.com/office/drawing/2014/main" id="{6E0A13E9-3A6B-486F-945C-C82CEF7A0577}"/>
              </a:ext>
            </a:extLst>
          </p:cNvPr>
          <p:cNvGraphicFramePr>
            <a:graphicFrameLocks noGrp="1"/>
          </p:cNvGraphicFramePr>
          <p:nvPr>
            <p:ph idx="1"/>
            <p:extLst>
              <p:ext uri="{D42A27DB-BD31-4B8C-83A1-F6EECF244321}">
                <p14:modId xmlns:p14="http://schemas.microsoft.com/office/powerpoint/2010/main" val="673095327"/>
              </p:ext>
            </p:extLst>
          </p:nvPr>
        </p:nvGraphicFramePr>
        <p:xfrm>
          <a:off x="1828800" y="1905000"/>
          <a:ext cx="6324600" cy="4080749"/>
        </p:xfrm>
        <a:graphic>
          <a:graphicData uri="http://schemas.openxmlformats.org/drawingml/2006/table">
            <a:tbl>
              <a:tblPr firstRow="1" firstCol="1" bandRow="1">
                <a:tableStyleId>{5C22544A-7EE6-4342-B048-85BDC9FD1C3A}</a:tableStyleId>
              </a:tblPr>
              <a:tblGrid>
                <a:gridCol w="2909942">
                  <a:extLst>
                    <a:ext uri="{9D8B030D-6E8A-4147-A177-3AD203B41FA5}">
                      <a16:colId xmlns:a16="http://schemas.microsoft.com/office/drawing/2014/main" val="2216165186"/>
                    </a:ext>
                  </a:extLst>
                </a:gridCol>
                <a:gridCol w="1712551">
                  <a:extLst>
                    <a:ext uri="{9D8B030D-6E8A-4147-A177-3AD203B41FA5}">
                      <a16:colId xmlns:a16="http://schemas.microsoft.com/office/drawing/2014/main" val="246870322"/>
                    </a:ext>
                  </a:extLst>
                </a:gridCol>
                <a:gridCol w="1702107">
                  <a:extLst>
                    <a:ext uri="{9D8B030D-6E8A-4147-A177-3AD203B41FA5}">
                      <a16:colId xmlns:a16="http://schemas.microsoft.com/office/drawing/2014/main" val="387687251"/>
                    </a:ext>
                  </a:extLst>
                </a:gridCol>
              </a:tblGrid>
              <a:tr h="339157">
                <a:tc>
                  <a:txBody>
                    <a:bodyPr/>
                    <a:lstStyle/>
                    <a:p>
                      <a:pPr>
                        <a:lnSpc>
                          <a:spcPct val="107000"/>
                        </a:lnSpc>
                        <a:spcAft>
                          <a:spcPts val="0"/>
                        </a:spcAft>
                      </a:pPr>
                      <a:r>
                        <a:rPr lang="fr-CA" sz="1600" b="1" dirty="0">
                          <a:effectLst/>
                          <a:latin typeface="Times New Roman" panose="02020603050405020304" pitchFamily="18" charset="0"/>
                          <a:ea typeface="Calibri" panose="020F0502020204030204" pitchFamily="34" charset="0"/>
                          <a:cs typeface="Times New Roman" panose="02020603050405020304" pitchFamily="18" charset="0"/>
                        </a:rPr>
                        <a:t>Auteurs et devis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Martin et coll.</a:t>
                      </a:r>
                    </a:p>
                    <a:p>
                      <a:pPr algn="ctr">
                        <a:lnSpc>
                          <a:spcPct val="107000"/>
                        </a:lnSpc>
                        <a:spcAft>
                          <a:spcPts val="0"/>
                        </a:spcAft>
                      </a:pP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Cohorte Prospective</a:t>
                      </a:r>
                    </a:p>
                    <a:p>
                      <a:pPr algn="ctr">
                        <a:lnSpc>
                          <a:spcPct val="107000"/>
                        </a:lnSpc>
                        <a:spcAft>
                          <a:spcPts val="0"/>
                        </a:spcAft>
                      </a:pP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Publiée en 2010</a:t>
                      </a:r>
                    </a:p>
                  </a:txBody>
                  <a:tcPr marL="68580" marR="68580" marT="0" marB="0"/>
                </a:tc>
                <a:tc hMerge="1">
                  <a:txBody>
                    <a:bodyPr/>
                    <a:lstStyle/>
                    <a:p>
                      <a:pPr>
                        <a:lnSpc>
                          <a:spcPct val="107000"/>
                        </a:lnSpc>
                        <a:spcAft>
                          <a:spcPts val="0"/>
                        </a:spcAft>
                      </a:pPr>
                      <a:endParaRPr lang="fr-C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01275362"/>
                  </a:ext>
                </a:extLst>
              </a:tr>
              <a:tr h="339157">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Total des patients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3866</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1061168828"/>
                  </a:ext>
                </a:extLst>
              </a:tr>
              <a:tr h="339157">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CT-Scan prescrit (%)</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52.8 %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335462888"/>
                  </a:ext>
                </a:extLst>
              </a:tr>
              <a:tr h="339157">
                <a:tc>
                  <a:txBody>
                    <a:bodyPr/>
                    <a:lstStyle/>
                    <a:p>
                      <a:pPr>
                        <a:lnSpc>
                          <a:spcPct val="107000"/>
                        </a:lnSpc>
                        <a:spcAft>
                          <a:spcPts val="0"/>
                        </a:spcAft>
                      </a:pP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CT-scan prescrit après application de l’outil (%)</a:t>
                      </a: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30.2 (si 1 FR/4) -51.9 (si 1FR/7)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677730972"/>
                  </a:ext>
                </a:extLst>
              </a:tr>
              <a:tr h="339157">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Issue primaire % (IC95%)</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0.6 %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106117887"/>
                  </a:ext>
                </a:extLst>
              </a:tr>
              <a:tr h="1793849">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Sensibilité % (IC95%)</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 1 FR sur 4</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100% (86.2-100)</a:t>
                      </a:r>
                    </a:p>
                    <a:p>
                      <a:pPr>
                        <a:lnSpc>
                          <a:spcPct val="107000"/>
                        </a:lnSpc>
                        <a:spcAft>
                          <a:spcPts val="0"/>
                        </a:spcAft>
                      </a:pPr>
                      <a:r>
                        <a:rPr lang="fr-CA" sz="1600">
                          <a:effectLst/>
                          <a:latin typeface="Times New Roman" panose="02020603050405020304" pitchFamily="18" charset="0"/>
                          <a:cs typeface="Times New Roman" panose="02020603050405020304" pitchFamily="18" charset="0"/>
                        </a:rPr>
                        <a:t> </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1 FR sur 7</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98.1 % (94.6-99.4)</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94978138"/>
                  </a:ext>
                </a:extLst>
              </a:tr>
            </a:tbl>
          </a:graphicData>
        </a:graphic>
      </p:graphicFrame>
      <p:sp>
        <p:nvSpPr>
          <p:cNvPr id="5" name="TextBox 4">
            <a:extLst>
              <a:ext uri="{FF2B5EF4-FFF2-40B4-BE49-F238E27FC236}">
                <a16:creationId xmlns:a16="http://schemas.microsoft.com/office/drawing/2014/main" id="{59F96022-1AA4-490C-BA33-CFA119A99F99}"/>
              </a:ext>
            </a:extLst>
          </p:cNvPr>
          <p:cNvSpPr txBox="1"/>
          <p:nvPr/>
        </p:nvSpPr>
        <p:spPr>
          <a:xfrm>
            <a:off x="1828800" y="1290935"/>
            <a:ext cx="3228535" cy="461665"/>
          </a:xfrm>
          <a:prstGeom prst="rect">
            <a:avLst/>
          </a:prstGeom>
          <a:noFill/>
        </p:spPr>
        <p:txBody>
          <a:bodyPr wrap="square" rtlCol="0">
            <a:spAutoFit/>
          </a:bodyPr>
          <a:lstStyle/>
          <a:p>
            <a:r>
              <a:rPr lang="fr-CA" sz="2400" dirty="0">
                <a:latin typeface="Times New Roman" panose="02020603050405020304" pitchFamily="18" charset="0"/>
                <a:cs typeface="Times New Roman" panose="02020603050405020304" pitchFamily="18" charset="0"/>
              </a:rPr>
              <a:t>Étude de développement</a:t>
            </a:r>
          </a:p>
        </p:txBody>
      </p:sp>
      <p:sp>
        <p:nvSpPr>
          <p:cNvPr id="3" name="Oval 2">
            <a:extLst>
              <a:ext uri="{FF2B5EF4-FFF2-40B4-BE49-F238E27FC236}">
                <a16:creationId xmlns:a16="http://schemas.microsoft.com/office/drawing/2014/main" id="{FE79FC95-65AA-47BC-B12D-E46F3E93DD7F}"/>
              </a:ext>
            </a:extLst>
          </p:cNvPr>
          <p:cNvSpPr/>
          <p:nvPr/>
        </p:nvSpPr>
        <p:spPr>
          <a:xfrm>
            <a:off x="4495800" y="2895600"/>
            <a:ext cx="1447800" cy="457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Oval 5">
            <a:extLst>
              <a:ext uri="{FF2B5EF4-FFF2-40B4-BE49-F238E27FC236}">
                <a16:creationId xmlns:a16="http://schemas.microsoft.com/office/drawing/2014/main" id="{38CE4F3D-28A4-422B-BE05-87E5E2878A45}"/>
              </a:ext>
            </a:extLst>
          </p:cNvPr>
          <p:cNvSpPr/>
          <p:nvPr/>
        </p:nvSpPr>
        <p:spPr>
          <a:xfrm>
            <a:off x="4495800" y="3276600"/>
            <a:ext cx="3429000" cy="457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17629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2AE1B-3AD8-487C-8505-85B65D86B01B}"/>
              </a:ext>
            </a:extLst>
          </p:cNvPr>
          <p:cNvSpPr>
            <a:spLocks noGrp="1"/>
          </p:cNvSpPr>
          <p:nvPr>
            <p:ph type="title"/>
          </p:nvPr>
        </p:nvSpPr>
        <p:spPr/>
        <p:txBody>
          <a:bodyPr/>
          <a:lstStyle/>
          <a:p>
            <a:r>
              <a:rPr lang="fr-CA" dirty="0"/>
              <a:t>Forces et faiblesses</a:t>
            </a:r>
          </a:p>
        </p:txBody>
      </p:sp>
      <p:sp>
        <p:nvSpPr>
          <p:cNvPr id="4" name="Content Placeholder 2">
            <a:extLst>
              <a:ext uri="{FF2B5EF4-FFF2-40B4-BE49-F238E27FC236}">
                <a16:creationId xmlns:a16="http://schemas.microsoft.com/office/drawing/2014/main" id="{A03FD81F-B4D0-47EB-A4EB-8532AE0BB43C}"/>
              </a:ext>
            </a:extLst>
          </p:cNvPr>
          <p:cNvSpPr>
            <a:spLocks noGrp="1"/>
          </p:cNvSpPr>
          <p:nvPr>
            <p:ph idx="1"/>
          </p:nvPr>
        </p:nvSpPr>
        <p:spPr>
          <a:xfrm>
            <a:off x="914400" y="1600200"/>
            <a:ext cx="8229600" cy="4525963"/>
          </a:xfrm>
        </p:spPr>
        <p:txBody>
          <a:bodyPr>
            <a:normAutofit/>
          </a:bodyPr>
          <a:lstStyle/>
          <a:p>
            <a:r>
              <a:rPr lang="fr-CA" dirty="0"/>
              <a:t>Forces:</a:t>
            </a:r>
          </a:p>
          <a:p>
            <a:pPr lvl="1"/>
            <a:r>
              <a:rPr lang="fr-CA" dirty="0"/>
              <a:t> </a:t>
            </a:r>
            <a:r>
              <a:rPr lang="fr-CA" sz="2200" dirty="0"/>
              <a:t>Stratification selon les facteurs de haut risque et de risque intermédiaire</a:t>
            </a:r>
          </a:p>
          <a:p>
            <a:pPr lvl="1"/>
            <a:r>
              <a:rPr lang="fr-CA" sz="2200" dirty="0"/>
              <a:t>L’application de l’outil clinique a estimé une réduction de la prescription de CT-Scan</a:t>
            </a:r>
          </a:p>
          <a:p>
            <a:pPr lvl="1"/>
            <a:endParaRPr lang="fr-CA" sz="2000" dirty="0"/>
          </a:p>
          <a:p>
            <a:r>
              <a:rPr lang="fr-CA" dirty="0"/>
              <a:t>Faiblesses:</a:t>
            </a:r>
          </a:p>
          <a:p>
            <a:pPr lvl="1"/>
            <a:r>
              <a:rPr lang="fr-CA" sz="2200" dirty="0"/>
              <a:t>Biais de sélection: 2178 Patients éligibles non inclus pour des raisons non connues</a:t>
            </a:r>
          </a:p>
          <a:p>
            <a:pPr lvl="1"/>
            <a:r>
              <a:rPr lang="fr-CA" sz="2200" dirty="0"/>
              <a:t>Faible validité externe</a:t>
            </a:r>
          </a:p>
          <a:p>
            <a:pPr lvl="1"/>
            <a:endParaRPr lang="fr-CA" sz="2400" dirty="0"/>
          </a:p>
          <a:p>
            <a:pPr lvl="1"/>
            <a:endParaRPr lang="fr-CA" sz="2400" dirty="0"/>
          </a:p>
        </p:txBody>
      </p:sp>
    </p:spTree>
    <p:extLst>
      <p:ext uri="{BB962C8B-B14F-4D97-AF65-F5344CB8AC3E}">
        <p14:creationId xmlns:p14="http://schemas.microsoft.com/office/powerpoint/2010/main" val="706343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0DB6-0599-49B2-B18F-A0E59F46ADC5}"/>
              </a:ext>
            </a:extLst>
          </p:cNvPr>
          <p:cNvSpPr>
            <a:spLocks noGrp="1"/>
          </p:cNvSpPr>
          <p:nvPr>
            <p:ph type="title"/>
          </p:nvPr>
        </p:nvSpPr>
        <p:spPr>
          <a:xfrm>
            <a:off x="1219200" y="304800"/>
            <a:ext cx="6577928" cy="1170537"/>
          </a:xfrm>
        </p:spPr>
        <p:txBody>
          <a:bodyPr/>
          <a:lstStyle/>
          <a:p>
            <a:r>
              <a:rPr lang="fr-CA" dirty="0"/>
              <a:t>Résultats- Étude CHALICE</a:t>
            </a:r>
          </a:p>
        </p:txBody>
      </p:sp>
      <p:sp>
        <p:nvSpPr>
          <p:cNvPr id="4" name="Text Box 2">
            <a:extLst>
              <a:ext uri="{FF2B5EF4-FFF2-40B4-BE49-F238E27FC236}">
                <a16:creationId xmlns:a16="http://schemas.microsoft.com/office/drawing/2014/main" id="{827740E1-7073-4A96-A8FA-B7969F75E391}"/>
              </a:ext>
            </a:extLst>
          </p:cNvPr>
          <p:cNvSpPr txBox="1">
            <a:spLocks noGrp="1" noChangeArrowheads="1"/>
          </p:cNvSpPr>
          <p:nvPr>
            <p:ph idx="1"/>
          </p:nvPr>
        </p:nvSpPr>
        <p:spPr bwMode="auto">
          <a:xfrm>
            <a:off x="1272208" y="1420282"/>
            <a:ext cx="7387001" cy="5209118"/>
          </a:xfrm>
          <a:prstGeom prst="rect">
            <a:avLst/>
          </a:prstGeom>
          <a:solidFill>
            <a:srgbClr val="FFFFFF"/>
          </a:solidFill>
          <a:ln w="9525">
            <a:solidFill>
              <a:srgbClr val="000000"/>
            </a:solidFill>
            <a:miter lim="800000"/>
            <a:headEnd/>
            <a:tailEnd/>
          </a:ln>
        </p:spPr>
        <p:txBody>
          <a:bodyPr rot="0" vert="horz" wrap="square" lIns="68580" tIns="34290" rIns="68580" bIns="34290" rtlCol="0" anchor="t" anchorCtr="0">
            <a:spAutoFit/>
          </a:bodyPr>
          <a:lstStyle/>
          <a:p>
            <a:pPr marL="0" indent="0">
              <a:spcBef>
                <a:spcPts val="0"/>
              </a:spcBef>
              <a:spcAft>
                <a:spcPts val="600"/>
              </a:spcAft>
              <a:buNone/>
            </a:pPr>
            <a:r>
              <a:rPr lang="fr-CA" sz="1600" b="1" dirty="0">
                <a:latin typeface="Times New Roman" panose="02020603050405020304" pitchFamily="18" charset="0"/>
                <a:ea typeface="Calibri" panose="020F0502020204030204" pitchFamily="34" charset="0"/>
                <a:cs typeface="Times New Roman" panose="02020603050405020304" pitchFamily="18" charset="0"/>
              </a:rPr>
              <a:t>Un CT-Scan est recommandé si présence d’un des critères</a:t>
            </a:r>
            <a:endParaRPr lang="fr-CA"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fr-CA" sz="1600" b="1" dirty="0">
                <a:latin typeface="Times New Roman" panose="02020603050405020304" pitchFamily="18" charset="0"/>
                <a:ea typeface="Calibri" panose="020F0502020204030204" pitchFamily="34" charset="0"/>
                <a:cs typeface="Times New Roman" panose="02020603050405020304" pitchFamily="18" charset="0"/>
              </a:rPr>
              <a:t>Histoire :</a:t>
            </a:r>
            <a:endParaRPr lang="fr-CA" sz="1600" dirty="0">
              <a:latin typeface="Times New Roman" panose="02020603050405020304" pitchFamily="18" charset="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Perte de conscience objectivée &gt; 5 minutes</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Histoire d’amnésie (antérograde ou rétrograde) &gt; 5 minutes</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Somnolence anormale (selon évaluation médicale)</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 3 vomissements après le trauma crânien </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Suspicion de trauma non-accidentel</a:t>
            </a:r>
          </a:p>
          <a:p>
            <a:pPr marL="257175" indent="-257175">
              <a:spcBef>
                <a:spcPts val="0"/>
              </a:spcBef>
              <a:spcAft>
                <a:spcPts val="600"/>
              </a:spcAft>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Convulsion post-trauma chez un patient sans histoire d’épilepsie</a:t>
            </a:r>
          </a:p>
          <a:p>
            <a:pPr marL="0" indent="0">
              <a:spcBef>
                <a:spcPts val="0"/>
              </a:spcBef>
              <a:spcAft>
                <a:spcPts val="600"/>
              </a:spcAft>
              <a:buNone/>
            </a:pPr>
            <a:r>
              <a:rPr lang="fr-CA" sz="1600" b="1" dirty="0">
                <a:latin typeface="Times New Roman" panose="02020603050405020304" pitchFamily="18" charset="0"/>
                <a:ea typeface="Calibri" panose="020F0502020204030204" pitchFamily="34" charset="0"/>
                <a:cs typeface="Times New Roman" panose="02020603050405020304" pitchFamily="18" charset="0"/>
              </a:rPr>
              <a:t>Examen :</a:t>
            </a:r>
            <a:endParaRPr lang="fr-CA" sz="1600" dirty="0">
              <a:latin typeface="Times New Roman" panose="02020603050405020304" pitchFamily="18" charset="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Glasgow &lt; 14 ou Glasgow &lt; 15 chez un enfant &lt; 1 an</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Suspicion de fracture pénétrante ou déprimée du crâne ou </a:t>
            </a:r>
            <a:r>
              <a:rPr lang="fr-CA" sz="1600" dirty="0" err="1">
                <a:latin typeface="Times New Roman" panose="02020603050405020304" pitchFamily="18" charset="0"/>
                <a:ea typeface="Calibri" panose="020F0502020204030204" pitchFamily="34" charset="0"/>
                <a:cs typeface="Times New Roman" panose="02020603050405020304" pitchFamily="18" charset="0"/>
              </a:rPr>
              <a:t>fontannelles</a:t>
            </a:r>
            <a:r>
              <a:rPr lang="fr-CA" sz="1600" dirty="0">
                <a:latin typeface="Times New Roman" panose="02020603050405020304" pitchFamily="18" charset="0"/>
                <a:ea typeface="Calibri" panose="020F0502020204030204" pitchFamily="34" charset="0"/>
                <a:cs typeface="Times New Roman" panose="02020603050405020304" pitchFamily="18" charset="0"/>
              </a:rPr>
              <a:t> tendues.</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Signes de fracture basale crânienne</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Déficit neurologique focal</a:t>
            </a:r>
          </a:p>
          <a:p>
            <a:pPr marL="257175" indent="-257175">
              <a:spcBef>
                <a:spcPts val="0"/>
              </a:spcBef>
              <a:spcAft>
                <a:spcPts val="600"/>
              </a:spcAft>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Présence d’ecchymose, d’œdème ou de lacération &gt; 5cm chez un enfant &lt; 1 an</a:t>
            </a:r>
          </a:p>
          <a:p>
            <a:pPr marL="0" indent="0">
              <a:spcBef>
                <a:spcPts val="0"/>
              </a:spcBef>
              <a:spcAft>
                <a:spcPts val="600"/>
              </a:spcAft>
              <a:buNone/>
            </a:pPr>
            <a:r>
              <a:rPr lang="fr-CA" sz="1600" b="1" dirty="0">
                <a:latin typeface="Times New Roman" panose="02020603050405020304" pitchFamily="18" charset="0"/>
                <a:ea typeface="Calibri" panose="020F0502020204030204" pitchFamily="34" charset="0"/>
                <a:cs typeface="Times New Roman" panose="02020603050405020304" pitchFamily="18" charset="0"/>
              </a:rPr>
              <a:t>Mécanisme :</a:t>
            </a:r>
            <a:endParaRPr lang="fr-CA" sz="1600" dirty="0">
              <a:latin typeface="Times New Roman" panose="02020603050405020304" pitchFamily="18" charset="0"/>
              <a:ea typeface="Calibri" panose="020F0502020204030204" pitchFamily="34" charset="0"/>
              <a:cs typeface="Times New Roman" panose="02020603050405020304" pitchFamily="18" charset="0"/>
            </a:endParaRP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Accident de voiture à haute vitesse comme piéton, cycliste ou passager (vitesse &gt; 40Km/H)</a:t>
            </a:r>
          </a:p>
          <a:p>
            <a:pPr marL="257175" indent="-257175">
              <a:spcBef>
                <a:spcPts val="0"/>
              </a:spcBef>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Chute de &gt; 3m de hauteur</a:t>
            </a:r>
          </a:p>
          <a:p>
            <a:pPr marL="257175" indent="-257175">
              <a:spcBef>
                <a:spcPts val="0"/>
              </a:spcBef>
              <a:spcAft>
                <a:spcPts val="600"/>
              </a:spcAft>
              <a:buFont typeface="+mj-lt"/>
              <a:buAutoNum type="arabicPeriod"/>
            </a:pPr>
            <a:r>
              <a:rPr lang="fr-CA" sz="1600" dirty="0">
                <a:latin typeface="Times New Roman" panose="02020603050405020304" pitchFamily="18" charset="0"/>
                <a:ea typeface="Calibri" panose="020F0502020204030204" pitchFamily="34" charset="0"/>
                <a:cs typeface="Times New Roman" panose="02020603050405020304" pitchFamily="18" charset="0"/>
              </a:rPr>
              <a:t>Lésion d’un projectile ou objet è haute vitesse</a:t>
            </a:r>
          </a:p>
        </p:txBody>
      </p:sp>
    </p:spTree>
    <p:extLst>
      <p:ext uri="{BB962C8B-B14F-4D97-AF65-F5344CB8AC3E}">
        <p14:creationId xmlns:p14="http://schemas.microsoft.com/office/powerpoint/2010/main" val="3999381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9E79A7-5A20-43E7-9175-BDE00A46D95D}"/>
              </a:ext>
            </a:extLst>
          </p:cNvPr>
          <p:cNvSpPr>
            <a:spLocks noGrp="1"/>
          </p:cNvSpPr>
          <p:nvPr>
            <p:ph idx="1"/>
          </p:nvPr>
        </p:nvSpPr>
        <p:spPr>
          <a:xfrm>
            <a:off x="914400" y="1600200"/>
            <a:ext cx="8229600" cy="4525963"/>
          </a:xfrm>
        </p:spPr>
        <p:txBody>
          <a:bodyPr/>
          <a:lstStyle/>
          <a:p>
            <a:r>
              <a:rPr lang="fr-CA" dirty="0"/>
              <a:t>Critères d’inclusion:</a:t>
            </a:r>
          </a:p>
          <a:p>
            <a:pPr lvl="1"/>
            <a:r>
              <a:rPr lang="fr-CA" sz="2200" dirty="0"/>
              <a:t>Patients 0-16 ans</a:t>
            </a:r>
          </a:p>
          <a:p>
            <a:pPr lvl="1"/>
            <a:r>
              <a:rPr lang="fr-CA" sz="2200" dirty="0"/>
              <a:t>Tout patient avec histoire de trauma crânien ou signe de trauma crânien</a:t>
            </a:r>
          </a:p>
          <a:p>
            <a:pPr lvl="1"/>
            <a:r>
              <a:rPr lang="fr-CA" sz="2200" dirty="0"/>
              <a:t>Patients avec trauma sévère ou modéré</a:t>
            </a:r>
          </a:p>
          <a:p>
            <a:pPr lvl="1"/>
            <a:endParaRPr lang="fr-CA" sz="2200" dirty="0"/>
          </a:p>
          <a:p>
            <a:r>
              <a:rPr lang="fr-CA" dirty="0"/>
              <a:t>Critères d’exclusion:</a:t>
            </a:r>
          </a:p>
          <a:p>
            <a:pPr lvl="1"/>
            <a:r>
              <a:rPr lang="fr-CA" sz="2200" dirty="0"/>
              <a:t>Refus de consentir à entrer dans l’étude</a:t>
            </a:r>
          </a:p>
        </p:txBody>
      </p:sp>
      <p:sp>
        <p:nvSpPr>
          <p:cNvPr id="4" name="Title 1">
            <a:extLst>
              <a:ext uri="{FF2B5EF4-FFF2-40B4-BE49-F238E27FC236}">
                <a16:creationId xmlns:a16="http://schemas.microsoft.com/office/drawing/2014/main" id="{0D4449AA-B984-4CEE-BA1C-FC3DA8D5498F}"/>
              </a:ext>
            </a:extLst>
          </p:cNvPr>
          <p:cNvSpPr>
            <a:spLocks noGrp="1"/>
          </p:cNvSpPr>
          <p:nvPr>
            <p:ph type="title"/>
          </p:nvPr>
        </p:nvSpPr>
        <p:spPr>
          <a:xfrm>
            <a:off x="457200" y="246063"/>
            <a:ext cx="8229600" cy="1143000"/>
          </a:xfrm>
        </p:spPr>
        <p:txBody>
          <a:bodyPr/>
          <a:lstStyle/>
          <a:p>
            <a:r>
              <a:rPr lang="fr-CA" dirty="0"/>
              <a:t>Résultats- Étude CHALICE</a:t>
            </a:r>
          </a:p>
        </p:txBody>
      </p:sp>
    </p:spTree>
    <p:extLst>
      <p:ext uri="{BB962C8B-B14F-4D97-AF65-F5344CB8AC3E}">
        <p14:creationId xmlns:p14="http://schemas.microsoft.com/office/powerpoint/2010/main" val="219912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C065-BFAE-44EE-9E10-522A6C29FE8C}"/>
              </a:ext>
            </a:extLst>
          </p:cNvPr>
          <p:cNvSpPr>
            <a:spLocks noGrp="1"/>
          </p:cNvSpPr>
          <p:nvPr>
            <p:ph type="title"/>
          </p:nvPr>
        </p:nvSpPr>
        <p:spPr>
          <a:xfrm>
            <a:off x="457200" y="246503"/>
            <a:ext cx="8229600" cy="1143000"/>
          </a:xfrm>
        </p:spPr>
        <p:txBody>
          <a:bodyPr/>
          <a:lstStyle/>
          <a:p>
            <a:r>
              <a:rPr lang="fr-CA" dirty="0"/>
              <a:t>Plan</a:t>
            </a:r>
          </a:p>
        </p:txBody>
      </p:sp>
      <p:sp>
        <p:nvSpPr>
          <p:cNvPr id="3" name="Content Placeholder 2">
            <a:extLst>
              <a:ext uri="{FF2B5EF4-FFF2-40B4-BE49-F238E27FC236}">
                <a16:creationId xmlns:a16="http://schemas.microsoft.com/office/drawing/2014/main" id="{77B86BBC-882D-4391-BC35-920C2EF2876C}"/>
              </a:ext>
            </a:extLst>
          </p:cNvPr>
          <p:cNvSpPr>
            <a:spLocks noGrp="1"/>
          </p:cNvSpPr>
          <p:nvPr>
            <p:ph idx="1"/>
          </p:nvPr>
        </p:nvSpPr>
        <p:spPr>
          <a:xfrm>
            <a:off x="1295400" y="1600200"/>
            <a:ext cx="8229600" cy="4525963"/>
          </a:xfrm>
        </p:spPr>
        <p:txBody>
          <a:bodyPr/>
          <a:lstStyle/>
          <a:p>
            <a:r>
              <a:rPr lang="fr-CA" dirty="0"/>
              <a:t>Introduction</a:t>
            </a:r>
          </a:p>
          <a:p>
            <a:r>
              <a:rPr lang="fr-CA" dirty="0"/>
              <a:t>Objectif et méthodologie</a:t>
            </a:r>
          </a:p>
          <a:p>
            <a:r>
              <a:rPr lang="fr-CA" dirty="0"/>
              <a:t>Résultats</a:t>
            </a:r>
          </a:p>
          <a:p>
            <a:pPr lvl="1"/>
            <a:r>
              <a:rPr lang="fr-CA" dirty="0"/>
              <a:t>Étude PECARN</a:t>
            </a:r>
          </a:p>
          <a:p>
            <a:pPr lvl="1"/>
            <a:r>
              <a:rPr lang="fr-CA" dirty="0"/>
              <a:t>Étude CATCH</a:t>
            </a:r>
          </a:p>
          <a:p>
            <a:pPr lvl="1"/>
            <a:r>
              <a:rPr lang="fr-CA" dirty="0"/>
              <a:t>Étude CHALICE</a:t>
            </a:r>
          </a:p>
          <a:p>
            <a:r>
              <a:rPr lang="fr-CA" dirty="0"/>
              <a:t>Discussion</a:t>
            </a:r>
          </a:p>
          <a:p>
            <a:r>
              <a:rPr lang="fr-CA" dirty="0"/>
              <a:t>Conclusion</a:t>
            </a:r>
          </a:p>
          <a:p>
            <a:endParaRPr lang="fr-CA" dirty="0"/>
          </a:p>
        </p:txBody>
      </p:sp>
    </p:spTree>
    <p:extLst>
      <p:ext uri="{BB962C8B-B14F-4D97-AF65-F5344CB8AC3E}">
        <p14:creationId xmlns:p14="http://schemas.microsoft.com/office/powerpoint/2010/main" val="1790683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5EE56-2B2F-4B33-A18C-98CCA73D62F4}"/>
              </a:ext>
            </a:extLst>
          </p:cNvPr>
          <p:cNvSpPr>
            <a:spLocks noGrp="1"/>
          </p:cNvSpPr>
          <p:nvPr>
            <p:ph idx="1"/>
          </p:nvPr>
        </p:nvSpPr>
        <p:spPr/>
        <p:txBody>
          <a:bodyPr/>
          <a:lstStyle/>
          <a:p>
            <a:r>
              <a:rPr lang="fr-CA" dirty="0"/>
              <a:t>Issue primaire:</a:t>
            </a:r>
          </a:p>
          <a:p>
            <a:pPr lvl="1"/>
            <a:r>
              <a:rPr lang="fr-CA" dirty="0"/>
              <a:t>Issue composite, soit un des critères :</a:t>
            </a:r>
          </a:p>
          <a:p>
            <a:pPr lvl="2"/>
            <a:r>
              <a:rPr lang="fr-CA" dirty="0"/>
              <a:t> Décès 2</a:t>
            </a:r>
            <a:r>
              <a:rPr lang="fr-CA" baseline="30000" dirty="0"/>
              <a:t>e</a:t>
            </a:r>
            <a:r>
              <a:rPr lang="fr-CA" dirty="0"/>
              <a:t> à trauma crânien</a:t>
            </a:r>
          </a:p>
          <a:p>
            <a:pPr lvl="2"/>
            <a:r>
              <a:rPr lang="fr-CA" dirty="0"/>
              <a:t> Nécessité d’intervention neurochirurgicale</a:t>
            </a:r>
          </a:p>
          <a:p>
            <a:pPr lvl="2"/>
            <a:r>
              <a:rPr lang="fr-CA" dirty="0"/>
              <a:t> Anomalie importante au CT-Scan</a:t>
            </a:r>
          </a:p>
          <a:p>
            <a:endParaRPr lang="fr-CA" dirty="0"/>
          </a:p>
        </p:txBody>
      </p:sp>
      <p:sp>
        <p:nvSpPr>
          <p:cNvPr id="4" name="Title 1">
            <a:extLst>
              <a:ext uri="{FF2B5EF4-FFF2-40B4-BE49-F238E27FC236}">
                <a16:creationId xmlns:a16="http://schemas.microsoft.com/office/drawing/2014/main" id="{70F6F908-80D3-40D2-AC7F-930ECFBD6F28}"/>
              </a:ext>
            </a:extLst>
          </p:cNvPr>
          <p:cNvSpPr>
            <a:spLocks noGrp="1"/>
          </p:cNvSpPr>
          <p:nvPr>
            <p:ph type="title"/>
          </p:nvPr>
        </p:nvSpPr>
        <p:spPr>
          <a:xfrm>
            <a:off x="457200" y="246063"/>
            <a:ext cx="8229600" cy="1143000"/>
          </a:xfrm>
        </p:spPr>
        <p:txBody>
          <a:bodyPr/>
          <a:lstStyle/>
          <a:p>
            <a:r>
              <a:rPr lang="fr-CA" dirty="0"/>
              <a:t>Résultats- Étude CHALICE</a:t>
            </a:r>
          </a:p>
        </p:txBody>
      </p:sp>
    </p:spTree>
    <p:extLst>
      <p:ext uri="{BB962C8B-B14F-4D97-AF65-F5344CB8AC3E}">
        <p14:creationId xmlns:p14="http://schemas.microsoft.com/office/powerpoint/2010/main" val="1813975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1E433C-0F32-42A5-8054-F5F584BB2236}"/>
              </a:ext>
            </a:extLst>
          </p:cNvPr>
          <p:cNvSpPr>
            <a:spLocks noGrp="1"/>
          </p:cNvSpPr>
          <p:nvPr>
            <p:ph type="title"/>
          </p:nvPr>
        </p:nvSpPr>
        <p:spPr>
          <a:xfrm>
            <a:off x="1447800" y="506015"/>
            <a:ext cx="6578204" cy="1170385"/>
          </a:xfrm>
        </p:spPr>
        <p:txBody>
          <a:bodyPr/>
          <a:lstStyle/>
          <a:p>
            <a:r>
              <a:rPr lang="fr-CA" dirty="0"/>
              <a:t>Résultats- Étude CHALICE</a:t>
            </a:r>
          </a:p>
        </p:txBody>
      </p:sp>
      <p:graphicFrame>
        <p:nvGraphicFramePr>
          <p:cNvPr id="2" name="Content Placeholder 1">
            <a:extLst>
              <a:ext uri="{FF2B5EF4-FFF2-40B4-BE49-F238E27FC236}">
                <a16:creationId xmlns:a16="http://schemas.microsoft.com/office/drawing/2014/main" id="{64D540B9-C6E3-4FFC-9D65-1004285A7E52}"/>
              </a:ext>
            </a:extLst>
          </p:cNvPr>
          <p:cNvGraphicFramePr>
            <a:graphicFrameLocks noGrp="1"/>
          </p:cNvGraphicFramePr>
          <p:nvPr>
            <p:ph idx="1"/>
            <p:extLst>
              <p:ext uri="{D42A27DB-BD31-4B8C-83A1-F6EECF244321}">
                <p14:modId xmlns:p14="http://schemas.microsoft.com/office/powerpoint/2010/main" val="1705639440"/>
              </p:ext>
            </p:extLst>
          </p:nvPr>
        </p:nvGraphicFramePr>
        <p:xfrm>
          <a:off x="1955602" y="2057034"/>
          <a:ext cx="5562599" cy="4463900"/>
        </p:xfrm>
        <a:graphic>
          <a:graphicData uri="http://schemas.openxmlformats.org/drawingml/2006/table">
            <a:tbl>
              <a:tblPr firstRow="1" firstCol="1" bandRow="1">
                <a:tableStyleId>{5C22544A-7EE6-4342-B048-85BDC9FD1C3A}</a:tableStyleId>
              </a:tblPr>
              <a:tblGrid>
                <a:gridCol w="2161939">
                  <a:extLst>
                    <a:ext uri="{9D8B030D-6E8A-4147-A177-3AD203B41FA5}">
                      <a16:colId xmlns:a16="http://schemas.microsoft.com/office/drawing/2014/main" val="4225457224"/>
                    </a:ext>
                  </a:extLst>
                </a:gridCol>
                <a:gridCol w="3400660">
                  <a:extLst>
                    <a:ext uri="{9D8B030D-6E8A-4147-A177-3AD203B41FA5}">
                      <a16:colId xmlns:a16="http://schemas.microsoft.com/office/drawing/2014/main" val="362848863"/>
                    </a:ext>
                  </a:extLst>
                </a:gridCol>
              </a:tblGrid>
              <a:tr h="904900">
                <a:tc>
                  <a:txBody>
                    <a:bodyPr/>
                    <a:lstStyle/>
                    <a:p>
                      <a:pPr>
                        <a:lnSpc>
                          <a:spcPct val="107000"/>
                        </a:lnSpc>
                        <a:spcAft>
                          <a:spcPts val="0"/>
                        </a:spcAft>
                      </a:pPr>
                      <a:r>
                        <a:rPr lang="fr-CA" sz="1600" b="1" dirty="0">
                          <a:effectLst/>
                          <a:latin typeface="Times New Roman" panose="02020603050405020304" pitchFamily="18" charset="0"/>
                          <a:ea typeface="Calibri" panose="020F0502020204030204" pitchFamily="34" charset="0"/>
                          <a:cs typeface="Times New Roman" panose="02020603050405020304" pitchFamily="18" charset="0"/>
                        </a:rPr>
                        <a:t>Auteurs et devis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CA" sz="1600" dirty="0" err="1">
                          <a:effectLst/>
                          <a:latin typeface="Times New Roman" panose="02020603050405020304" pitchFamily="18" charset="0"/>
                          <a:ea typeface="Calibri" panose="020F0502020204030204" pitchFamily="34" charset="0"/>
                          <a:cs typeface="Times New Roman" panose="02020603050405020304" pitchFamily="18" charset="0"/>
                        </a:rPr>
                        <a:t>Dunning</a:t>
                      </a: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 et coll.</a:t>
                      </a:r>
                    </a:p>
                    <a:p>
                      <a:pPr>
                        <a:lnSpc>
                          <a:spcPct val="107000"/>
                        </a:lnSpc>
                        <a:spcAft>
                          <a:spcPts val="0"/>
                        </a:spcAft>
                      </a:pP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Cohorte prospective</a:t>
                      </a:r>
                    </a:p>
                    <a:p>
                      <a:pPr>
                        <a:lnSpc>
                          <a:spcPct val="107000"/>
                        </a:lnSpc>
                        <a:spcAft>
                          <a:spcPts val="0"/>
                        </a:spcAft>
                      </a:pPr>
                      <a:r>
                        <a:rPr lang="fr-CA" sz="1600" dirty="0">
                          <a:effectLst/>
                          <a:latin typeface="Times New Roman" panose="02020603050405020304" pitchFamily="18" charset="0"/>
                          <a:ea typeface="Calibri" panose="020F0502020204030204" pitchFamily="34" charset="0"/>
                          <a:cs typeface="Times New Roman" panose="02020603050405020304" pitchFamily="18" charset="0"/>
                        </a:rPr>
                        <a:t>Publiée en 2006</a:t>
                      </a:r>
                    </a:p>
                  </a:txBody>
                  <a:tcPr marL="68580" marR="68580" marT="0" marB="0"/>
                </a:tc>
                <a:extLst>
                  <a:ext uri="{0D108BD9-81ED-4DB2-BD59-A6C34878D82A}">
                    <a16:rowId xmlns:a16="http://schemas.microsoft.com/office/drawing/2014/main" val="2227985417"/>
                  </a:ext>
                </a:extLst>
              </a:tr>
              <a:tr h="287766">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Total des patients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22 772</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extLst>
                  <a:ext uri="{0D108BD9-81ED-4DB2-BD59-A6C34878D82A}">
                    <a16:rowId xmlns:a16="http://schemas.microsoft.com/office/drawing/2014/main" val="2774088387"/>
                  </a:ext>
                </a:extLst>
              </a:tr>
              <a:tr h="287766">
                <a:tc>
                  <a:txBody>
                    <a:bodyPr/>
                    <a:lstStyle/>
                    <a:p>
                      <a:pPr>
                        <a:lnSpc>
                          <a:spcPct val="107000"/>
                        </a:lnSpc>
                        <a:spcAft>
                          <a:spcPts val="0"/>
                        </a:spcAft>
                      </a:pPr>
                      <a:r>
                        <a:rPr lang="fr-CA" sz="1600" b="1">
                          <a:effectLst/>
                          <a:latin typeface="Times New Roman" panose="02020603050405020304" pitchFamily="18" charset="0"/>
                          <a:cs typeface="Times New Roman" panose="02020603050405020304" pitchFamily="18" charset="0"/>
                        </a:rPr>
                        <a:t>CT-Scan prescrit (%)</a:t>
                      </a:r>
                      <a:endParaRPr lang="fr-CA" sz="1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tc>
                  <a:txBody>
                    <a:bodyPr/>
                    <a:lstStyle/>
                    <a:p>
                      <a:pPr>
                        <a:lnSpc>
                          <a:spcPct val="107000"/>
                        </a:lnSpc>
                        <a:spcAft>
                          <a:spcPts val="0"/>
                        </a:spcAft>
                      </a:pPr>
                      <a:r>
                        <a:rPr lang="fr-CA" sz="1600" b="1" dirty="0">
                          <a:effectLst/>
                          <a:latin typeface="Times New Roman" panose="02020603050405020304" pitchFamily="18" charset="0"/>
                          <a:cs typeface="Times New Roman" panose="02020603050405020304" pitchFamily="18" charset="0"/>
                        </a:rPr>
                        <a:t>3.2 %</a:t>
                      </a:r>
                      <a:endParaRPr lang="fr-CA"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extLst>
                  <a:ext uri="{0D108BD9-81ED-4DB2-BD59-A6C34878D82A}">
                    <a16:rowId xmlns:a16="http://schemas.microsoft.com/office/drawing/2014/main" val="3628373157"/>
                  </a:ext>
                </a:extLst>
              </a:tr>
              <a:tr h="577334">
                <a:tc>
                  <a:txBody>
                    <a:bodyPr/>
                    <a:lstStyle/>
                    <a:p>
                      <a:pPr>
                        <a:lnSpc>
                          <a:spcPct val="107000"/>
                        </a:lnSpc>
                        <a:spcAft>
                          <a:spcPts val="0"/>
                        </a:spcAft>
                      </a:pPr>
                      <a:r>
                        <a:rPr lang="fr-CA" sz="1600" b="1" dirty="0">
                          <a:effectLst/>
                          <a:latin typeface="Times New Roman" panose="02020603050405020304" pitchFamily="18" charset="0"/>
                          <a:ea typeface="Calibri" panose="020F0502020204030204" pitchFamily="34" charset="0"/>
                          <a:cs typeface="Times New Roman" panose="02020603050405020304" pitchFamily="18" charset="0"/>
                        </a:rPr>
                        <a:t>CT-Scan prescrit après application de l’outils</a:t>
                      </a:r>
                    </a:p>
                  </a:txBody>
                  <a:tcPr marL="46210" marR="46210" marT="0" marB="0"/>
                </a:tc>
                <a:tc>
                  <a:txBody>
                    <a:bodyPr/>
                    <a:lstStyle/>
                    <a:p>
                      <a:pPr>
                        <a:lnSpc>
                          <a:spcPct val="107000"/>
                        </a:lnSpc>
                        <a:spcAft>
                          <a:spcPts val="0"/>
                        </a:spcAft>
                      </a:pPr>
                      <a:r>
                        <a:rPr lang="fr-CA" sz="1600" b="1" dirty="0">
                          <a:effectLst/>
                          <a:latin typeface="Times New Roman" panose="02020603050405020304" pitchFamily="18" charset="0"/>
                          <a:ea typeface="Calibri" panose="020F0502020204030204" pitchFamily="34" charset="0"/>
                          <a:cs typeface="Times New Roman" panose="02020603050405020304" pitchFamily="18" charset="0"/>
                        </a:rPr>
                        <a:t>14 %</a:t>
                      </a:r>
                    </a:p>
                  </a:txBody>
                  <a:tcPr marL="46210" marR="46210" marT="0" marB="0"/>
                </a:tc>
                <a:extLst>
                  <a:ext uri="{0D108BD9-81ED-4DB2-BD59-A6C34878D82A}">
                    <a16:rowId xmlns:a16="http://schemas.microsoft.com/office/drawing/2014/main" val="223418714"/>
                  </a:ext>
                </a:extLst>
              </a:tr>
              <a:tr h="904900">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Issue primaire % (IC95%)</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Anomalie au scan : 1.2 %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Intervention neurochirurgicale : 0.6 %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Décès : 0.1 %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extLst>
                  <a:ext uri="{0D108BD9-81ED-4DB2-BD59-A6C34878D82A}">
                    <a16:rowId xmlns:a16="http://schemas.microsoft.com/office/drawing/2014/main" val="674933020"/>
                  </a:ext>
                </a:extLst>
              </a:tr>
              <a:tr h="904900">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Sensibilité % (IC95%)</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98.6 % (96.4-99.6)</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extLst>
                  <a:ext uri="{0D108BD9-81ED-4DB2-BD59-A6C34878D82A}">
                    <a16:rowId xmlns:a16="http://schemas.microsoft.com/office/drawing/2014/main" val="892321213"/>
                  </a:ext>
                </a:extLst>
              </a:tr>
              <a:tr h="596334">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Valeur prédictive négative % (IC95%)</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99.9 % (99.9-100)</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210" marR="46210" marT="0" marB="0"/>
                </a:tc>
                <a:extLst>
                  <a:ext uri="{0D108BD9-81ED-4DB2-BD59-A6C34878D82A}">
                    <a16:rowId xmlns:a16="http://schemas.microsoft.com/office/drawing/2014/main" val="3595208076"/>
                  </a:ext>
                </a:extLst>
              </a:tr>
            </a:tbl>
          </a:graphicData>
        </a:graphic>
      </p:graphicFrame>
      <p:sp>
        <p:nvSpPr>
          <p:cNvPr id="5" name="TextBox 4">
            <a:extLst>
              <a:ext uri="{FF2B5EF4-FFF2-40B4-BE49-F238E27FC236}">
                <a16:creationId xmlns:a16="http://schemas.microsoft.com/office/drawing/2014/main" id="{118E0784-0287-4C6F-86A0-0BA4E4E13643}"/>
              </a:ext>
            </a:extLst>
          </p:cNvPr>
          <p:cNvSpPr txBox="1"/>
          <p:nvPr/>
        </p:nvSpPr>
        <p:spPr>
          <a:xfrm>
            <a:off x="1828800" y="1367135"/>
            <a:ext cx="3228535" cy="461665"/>
          </a:xfrm>
          <a:prstGeom prst="rect">
            <a:avLst/>
          </a:prstGeom>
          <a:noFill/>
        </p:spPr>
        <p:txBody>
          <a:bodyPr wrap="square" rtlCol="0">
            <a:spAutoFit/>
          </a:bodyPr>
          <a:lstStyle/>
          <a:p>
            <a:r>
              <a:rPr lang="fr-CA" sz="2400" dirty="0">
                <a:latin typeface="Times New Roman" panose="02020603050405020304" pitchFamily="18" charset="0"/>
                <a:cs typeface="Times New Roman" panose="02020603050405020304" pitchFamily="18" charset="0"/>
              </a:rPr>
              <a:t>Étude de développement</a:t>
            </a:r>
          </a:p>
        </p:txBody>
      </p:sp>
      <p:sp>
        <p:nvSpPr>
          <p:cNvPr id="3" name="Oval 2">
            <a:extLst>
              <a:ext uri="{FF2B5EF4-FFF2-40B4-BE49-F238E27FC236}">
                <a16:creationId xmlns:a16="http://schemas.microsoft.com/office/drawing/2014/main" id="{EFC0AAA7-D672-43F5-827F-03535607406A}"/>
              </a:ext>
            </a:extLst>
          </p:cNvPr>
          <p:cNvSpPr/>
          <p:nvPr/>
        </p:nvSpPr>
        <p:spPr>
          <a:xfrm>
            <a:off x="3962400" y="3200400"/>
            <a:ext cx="9144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Oval 5">
            <a:extLst>
              <a:ext uri="{FF2B5EF4-FFF2-40B4-BE49-F238E27FC236}">
                <a16:creationId xmlns:a16="http://schemas.microsoft.com/office/drawing/2014/main" id="{271000F7-279D-4319-84AE-CF132318651D}"/>
              </a:ext>
            </a:extLst>
          </p:cNvPr>
          <p:cNvSpPr/>
          <p:nvPr/>
        </p:nvSpPr>
        <p:spPr>
          <a:xfrm>
            <a:off x="3962400" y="3505200"/>
            <a:ext cx="9144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67223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848F-2F64-4335-A97F-9332C93523D5}"/>
              </a:ext>
            </a:extLst>
          </p:cNvPr>
          <p:cNvSpPr>
            <a:spLocks noGrp="1"/>
          </p:cNvSpPr>
          <p:nvPr>
            <p:ph type="title"/>
          </p:nvPr>
        </p:nvSpPr>
        <p:spPr/>
        <p:txBody>
          <a:bodyPr/>
          <a:lstStyle/>
          <a:p>
            <a:r>
              <a:rPr lang="fr-CA" dirty="0"/>
              <a:t>Forces et faiblesses </a:t>
            </a:r>
          </a:p>
        </p:txBody>
      </p:sp>
      <p:sp>
        <p:nvSpPr>
          <p:cNvPr id="3" name="Content Placeholder 2">
            <a:extLst>
              <a:ext uri="{FF2B5EF4-FFF2-40B4-BE49-F238E27FC236}">
                <a16:creationId xmlns:a16="http://schemas.microsoft.com/office/drawing/2014/main" id="{CFC8F62C-5BDA-4EDD-8BEB-96DE1D9144FE}"/>
              </a:ext>
            </a:extLst>
          </p:cNvPr>
          <p:cNvSpPr>
            <a:spLocks noGrp="1"/>
          </p:cNvSpPr>
          <p:nvPr>
            <p:ph idx="1"/>
          </p:nvPr>
        </p:nvSpPr>
        <p:spPr/>
        <p:txBody>
          <a:bodyPr>
            <a:normAutofit/>
          </a:bodyPr>
          <a:lstStyle/>
          <a:p>
            <a:r>
              <a:rPr lang="fr-CA" dirty="0"/>
              <a:t>Forces:</a:t>
            </a:r>
          </a:p>
          <a:p>
            <a:pPr lvl="1"/>
            <a:r>
              <a:rPr lang="fr-CA" sz="2200" dirty="0"/>
              <a:t>Bonne validité externe, extrapolation à la population pédiatrique se présentant à l’urgence possible, car peu d’exclusion</a:t>
            </a:r>
          </a:p>
          <a:p>
            <a:pPr lvl="1"/>
            <a:endParaRPr lang="fr-CA" sz="2200" dirty="0"/>
          </a:p>
          <a:p>
            <a:r>
              <a:rPr lang="fr-CA" dirty="0"/>
              <a:t>Faiblesses:</a:t>
            </a:r>
          </a:p>
          <a:p>
            <a:pPr lvl="1"/>
            <a:r>
              <a:rPr lang="fr-CA" sz="2200" dirty="0"/>
              <a:t>Issue composite inclut une anomalie au CT-Scan, ce qui augmente la possibilité de détecter une lésion cérébrale, mais diminue la valeur clinique</a:t>
            </a:r>
          </a:p>
          <a:p>
            <a:pPr lvl="1"/>
            <a:r>
              <a:rPr lang="fr-CA" sz="2200" dirty="0"/>
              <a:t>La gestion de l’hétérogénéité de la population n’a pas été expliquée dans l’article</a:t>
            </a:r>
            <a:endParaRPr lang="fr-CA" dirty="0"/>
          </a:p>
        </p:txBody>
      </p:sp>
    </p:spTree>
    <p:extLst>
      <p:ext uri="{BB962C8B-B14F-4D97-AF65-F5344CB8AC3E}">
        <p14:creationId xmlns:p14="http://schemas.microsoft.com/office/powerpoint/2010/main" val="2656842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7931-772B-4C13-BFE5-799C7983A744}"/>
              </a:ext>
            </a:extLst>
          </p:cNvPr>
          <p:cNvSpPr>
            <a:spLocks noGrp="1"/>
          </p:cNvSpPr>
          <p:nvPr>
            <p:ph type="title"/>
          </p:nvPr>
        </p:nvSpPr>
        <p:spPr/>
        <p:txBody>
          <a:bodyPr>
            <a:normAutofit fontScale="90000"/>
          </a:bodyPr>
          <a:lstStyle/>
          <a:p>
            <a:r>
              <a:rPr lang="fr-CA" dirty="0"/>
              <a:t>Résultats- PECARN, CATCH, CHALICE</a:t>
            </a:r>
          </a:p>
        </p:txBody>
      </p:sp>
      <p:graphicFrame>
        <p:nvGraphicFramePr>
          <p:cNvPr id="4" name="Content Placeholder 3">
            <a:extLst>
              <a:ext uri="{FF2B5EF4-FFF2-40B4-BE49-F238E27FC236}">
                <a16:creationId xmlns:a16="http://schemas.microsoft.com/office/drawing/2014/main" id="{EB3A3FB5-5233-46C7-9102-EDE0FB822251}"/>
              </a:ext>
            </a:extLst>
          </p:cNvPr>
          <p:cNvGraphicFramePr>
            <a:graphicFrameLocks noGrp="1"/>
          </p:cNvGraphicFramePr>
          <p:nvPr>
            <p:ph idx="1"/>
            <p:extLst>
              <p:ext uri="{D42A27DB-BD31-4B8C-83A1-F6EECF244321}">
                <p14:modId xmlns:p14="http://schemas.microsoft.com/office/powerpoint/2010/main" val="3232791767"/>
              </p:ext>
            </p:extLst>
          </p:nvPr>
        </p:nvGraphicFramePr>
        <p:xfrm>
          <a:off x="1219200" y="1676400"/>
          <a:ext cx="7772402" cy="4960686"/>
        </p:xfrm>
        <a:graphic>
          <a:graphicData uri="http://schemas.openxmlformats.org/drawingml/2006/table">
            <a:tbl>
              <a:tblPr firstRow="1" firstCol="1" bandRow="1">
                <a:tableStyleId>{5C22544A-7EE6-4342-B048-85BDC9FD1C3A}</a:tableStyleId>
              </a:tblPr>
              <a:tblGrid>
                <a:gridCol w="2448205">
                  <a:extLst>
                    <a:ext uri="{9D8B030D-6E8A-4147-A177-3AD203B41FA5}">
                      <a16:colId xmlns:a16="http://schemas.microsoft.com/office/drawing/2014/main" val="710440910"/>
                    </a:ext>
                  </a:extLst>
                </a:gridCol>
                <a:gridCol w="1287457">
                  <a:extLst>
                    <a:ext uri="{9D8B030D-6E8A-4147-A177-3AD203B41FA5}">
                      <a16:colId xmlns:a16="http://schemas.microsoft.com/office/drawing/2014/main" val="2914260077"/>
                    </a:ext>
                  </a:extLst>
                </a:gridCol>
                <a:gridCol w="629418">
                  <a:extLst>
                    <a:ext uri="{9D8B030D-6E8A-4147-A177-3AD203B41FA5}">
                      <a16:colId xmlns:a16="http://schemas.microsoft.com/office/drawing/2014/main" val="856441392"/>
                    </a:ext>
                  </a:extLst>
                </a:gridCol>
                <a:gridCol w="319860">
                  <a:extLst>
                    <a:ext uri="{9D8B030D-6E8A-4147-A177-3AD203B41FA5}">
                      <a16:colId xmlns:a16="http://schemas.microsoft.com/office/drawing/2014/main" val="1839739559"/>
                    </a:ext>
                  </a:extLst>
                </a:gridCol>
                <a:gridCol w="1038694">
                  <a:extLst>
                    <a:ext uri="{9D8B030D-6E8A-4147-A177-3AD203B41FA5}">
                      <a16:colId xmlns:a16="http://schemas.microsoft.com/office/drawing/2014/main" val="2079022452"/>
                    </a:ext>
                  </a:extLst>
                </a:gridCol>
                <a:gridCol w="505037">
                  <a:extLst>
                    <a:ext uri="{9D8B030D-6E8A-4147-A177-3AD203B41FA5}">
                      <a16:colId xmlns:a16="http://schemas.microsoft.com/office/drawing/2014/main" val="1234330890"/>
                    </a:ext>
                  </a:extLst>
                </a:gridCol>
                <a:gridCol w="505037">
                  <a:extLst>
                    <a:ext uri="{9D8B030D-6E8A-4147-A177-3AD203B41FA5}">
                      <a16:colId xmlns:a16="http://schemas.microsoft.com/office/drawing/2014/main" val="3815349654"/>
                    </a:ext>
                  </a:extLst>
                </a:gridCol>
                <a:gridCol w="1038694">
                  <a:extLst>
                    <a:ext uri="{9D8B030D-6E8A-4147-A177-3AD203B41FA5}">
                      <a16:colId xmlns:a16="http://schemas.microsoft.com/office/drawing/2014/main" val="2759131873"/>
                    </a:ext>
                  </a:extLst>
                </a:gridCol>
              </a:tblGrid>
              <a:tr h="159734">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Outils clinique</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7">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CHALICE, PECARN et CATCH</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963281615"/>
                  </a:ext>
                </a:extLst>
              </a:tr>
              <a:tr h="502158">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Auteurs et Devis</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7">
                  <a:txBody>
                    <a:bodyPr/>
                    <a:lstStyle/>
                    <a:p>
                      <a:pPr>
                        <a:lnSpc>
                          <a:spcPct val="107000"/>
                        </a:lnSpc>
                        <a:spcAft>
                          <a:spcPts val="0"/>
                        </a:spcAft>
                      </a:pPr>
                      <a:r>
                        <a:rPr lang="fr-CA" sz="1400" b="1" dirty="0" err="1">
                          <a:effectLst/>
                          <a:latin typeface="Times New Roman" panose="02020603050405020304" pitchFamily="18" charset="0"/>
                          <a:cs typeface="Times New Roman" panose="02020603050405020304" pitchFamily="18" charset="0"/>
                        </a:rPr>
                        <a:t>Babl</a:t>
                      </a:r>
                      <a:r>
                        <a:rPr lang="fr-CA" sz="1400" b="1" dirty="0">
                          <a:effectLst/>
                          <a:latin typeface="Times New Roman" panose="02020603050405020304" pitchFamily="18" charset="0"/>
                          <a:cs typeface="Times New Roman" panose="02020603050405020304" pitchFamily="18" charset="0"/>
                        </a:rPr>
                        <a:t> et coll.</a:t>
                      </a:r>
                    </a:p>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Publiée en 2017</a:t>
                      </a:r>
                    </a:p>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Étude prospective en Australie </a:t>
                      </a:r>
                      <a:endParaRPr lang="fr-C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981149864"/>
                  </a:ext>
                </a:extLst>
              </a:tr>
              <a:tr h="159734">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Résultats </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7">
                  <a:txBody>
                    <a:bodyPr/>
                    <a:lstStyle/>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 20 137</a:t>
                      </a:r>
                      <a:endParaRPr lang="fr-C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3663185911"/>
                  </a:ext>
                </a:extLst>
              </a:tr>
              <a:tr h="1187006">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Total des patients</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7">
                  <a:txBody>
                    <a:bodyPr/>
                    <a:lstStyle/>
                    <a:p>
                      <a:pPr>
                        <a:lnSpc>
                          <a:spcPct val="107000"/>
                        </a:lnSpc>
                        <a:spcAft>
                          <a:spcPts val="0"/>
                        </a:spcAft>
                      </a:pPr>
                      <a:r>
                        <a:rPr lang="fr-CA" sz="1400" b="1" dirty="0">
                          <a:effectLst/>
                          <a:latin typeface="Times New Roman" panose="02020603050405020304" pitchFamily="18" charset="0"/>
                          <a:cs typeface="Times New Roman" panose="02020603050405020304" pitchFamily="18" charset="0"/>
                        </a:rPr>
                        <a:t>Répondant aux critères de PECARN (75%)</a:t>
                      </a:r>
                      <a:r>
                        <a:rPr lang="fr-CA" sz="1400" dirty="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&lt; 2 ans :  4011</a:t>
                      </a:r>
                    </a:p>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 2 ans :  11 152</a:t>
                      </a:r>
                    </a:p>
                    <a:p>
                      <a:pPr>
                        <a:lnSpc>
                          <a:spcPct val="107000"/>
                        </a:lnSpc>
                        <a:spcAft>
                          <a:spcPts val="0"/>
                        </a:spcAft>
                      </a:pPr>
                      <a:r>
                        <a:rPr lang="fr-CA" sz="1400" b="1" dirty="0">
                          <a:effectLst/>
                          <a:latin typeface="Times New Roman" panose="02020603050405020304" pitchFamily="18" charset="0"/>
                          <a:cs typeface="Times New Roman" panose="02020603050405020304" pitchFamily="18" charset="0"/>
                        </a:rPr>
                        <a:t>Répondants aux critères de CATCH (25%):   </a:t>
                      </a:r>
                      <a:r>
                        <a:rPr lang="fr-CA" sz="1400" dirty="0">
                          <a:effectLst/>
                          <a:latin typeface="Times New Roman" panose="02020603050405020304" pitchFamily="18" charset="0"/>
                          <a:cs typeface="Times New Roman" panose="02020603050405020304" pitchFamily="18" charset="0"/>
                        </a:rPr>
                        <a:t>4957 Patients</a:t>
                      </a:r>
                    </a:p>
                    <a:p>
                      <a:pPr>
                        <a:lnSpc>
                          <a:spcPct val="107000"/>
                        </a:lnSpc>
                        <a:spcAft>
                          <a:spcPts val="0"/>
                        </a:spcAft>
                      </a:pPr>
                      <a:r>
                        <a:rPr lang="fr-CA" sz="1400" b="1" dirty="0">
                          <a:effectLst/>
                          <a:latin typeface="Times New Roman" panose="02020603050405020304" pitchFamily="18" charset="0"/>
                          <a:cs typeface="Times New Roman" panose="02020603050405020304" pitchFamily="18" charset="0"/>
                        </a:rPr>
                        <a:t>Répondant aux critères de CHALICE (99%):   </a:t>
                      </a:r>
                      <a:r>
                        <a:rPr lang="fr-CA" sz="1400" dirty="0">
                          <a:effectLst/>
                          <a:latin typeface="Times New Roman" panose="02020603050405020304" pitchFamily="18" charset="0"/>
                          <a:cs typeface="Times New Roman" panose="02020603050405020304" pitchFamily="18" charset="0"/>
                        </a:rPr>
                        <a:t>20029 Patients</a:t>
                      </a:r>
                      <a:endParaRPr lang="fr-C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495821828"/>
                  </a:ext>
                </a:extLst>
              </a:tr>
              <a:tr h="330947">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Issue Primaire</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 Définie selon l’outil clinique</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0.94%</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0.88 %</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0.42%</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2.84%</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2.0%</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extLst>
                  <a:ext uri="{0D108BD9-81ED-4DB2-BD59-A6C34878D82A}">
                    <a16:rowId xmlns:a16="http://schemas.microsoft.com/office/drawing/2014/main" val="387738446"/>
                  </a:ext>
                </a:extLst>
              </a:tr>
              <a:tr h="673370">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Sensibilité (IC95%)</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 </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PECARN</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&lt; 2 ans</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100% (90.7-100)</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PECARN</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 2 ans </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99% (94.4-100)</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CATCH</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4 FR</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95.2% (76.2-99.9)</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CATCH</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7 FR</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88.7% (82.2-93.4)</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CHALICE</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92.3% (89.2-94.7)</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extLst>
                  <a:ext uri="{0D108BD9-81ED-4DB2-BD59-A6C34878D82A}">
                    <a16:rowId xmlns:a16="http://schemas.microsoft.com/office/drawing/2014/main" val="4020671656"/>
                  </a:ext>
                </a:extLst>
              </a:tr>
              <a:tr h="330947">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Valeur prédictive négative (IC95%)</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100% (99.8-100)</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100% (99.8-100)</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100% (99.9-100)</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99.4% (99.1-99.7)</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99.8% (99.7-99.9)</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extLst>
                  <a:ext uri="{0D108BD9-81ED-4DB2-BD59-A6C34878D82A}">
                    <a16:rowId xmlns:a16="http://schemas.microsoft.com/office/drawing/2014/main" val="1798125728"/>
                  </a:ext>
                </a:extLst>
              </a:tr>
              <a:tr h="502158">
                <a:tc>
                  <a:txBody>
                    <a:bodyPr/>
                    <a:lstStyle/>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CT-Scan si outils appliqués.</a:t>
                      </a:r>
                      <a:endParaRPr lang="fr-C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gridSpan="2">
                  <a:txBody>
                    <a:bodyPr/>
                    <a:lstStyle/>
                    <a:p>
                      <a:pPr>
                        <a:lnSpc>
                          <a:spcPct val="107000"/>
                        </a:lnSpc>
                        <a:spcAft>
                          <a:spcPts val="0"/>
                        </a:spcAft>
                      </a:pPr>
                      <a:r>
                        <a:rPr lang="fr-CA" sz="1400">
                          <a:effectLst/>
                          <a:latin typeface="Times New Roman" panose="02020603050405020304" pitchFamily="18" charset="0"/>
                          <a:cs typeface="Times New Roman" panose="02020603050405020304" pitchFamily="18" charset="0"/>
                        </a:rPr>
                        <a:t>PECARN</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46.6 %</a:t>
                      </a:r>
                    </a:p>
                    <a:p>
                      <a:pPr>
                        <a:lnSpc>
                          <a:spcPct val="107000"/>
                        </a:lnSpc>
                        <a:spcAft>
                          <a:spcPts val="0"/>
                        </a:spcAft>
                      </a:pPr>
                      <a:r>
                        <a:rPr lang="fr-CA" sz="1400">
                          <a:effectLst/>
                          <a:latin typeface="Times New Roman" panose="02020603050405020304" pitchFamily="18" charset="0"/>
                          <a:cs typeface="Times New Roman" panose="02020603050405020304" pitchFamily="18" charset="0"/>
                        </a:rPr>
                        <a:t>(Risques haut et intermédiaire)</a:t>
                      </a:r>
                      <a:endParaRPr lang="fr-CA"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gridSpan="3">
                  <a:txBody>
                    <a:bodyPr/>
                    <a:lstStyle/>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CATCH</a:t>
                      </a:r>
                    </a:p>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30.2%</a:t>
                      </a:r>
                      <a:endParaRPr lang="fr-C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tc hMerge="1">
                  <a:txBody>
                    <a:bodyPr/>
                    <a:lstStyle/>
                    <a:p>
                      <a:endParaRPr lang="fr-CA"/>
                    </a:p>
                  </a:txBody>
                  <a:tcPr/>
                </a:tc>
                <a:tc gridSpan="2">
                  <a:txBody>
                    <a:bodyPr/>
                    <a:lstStyle/>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CHALICE</a:t>
                      </a:r>
                    </a:p>
                    <a:p>
                      <a:pPr>
                        <a:lnSpc>
                          <a:spcPct val="107000"/>
                        </a:lnSpc>
                        <a:spcAft>
                          <a:spcPts val="0"/>
                        </a:spcAft>
                      </a:pPr>
                      <a:r>
                        <a:rPr lang="fr-CA" sz="1400" dirty="0">
                          <a:effectLst/>
                          <a:latin typeface="Times New Roman" panose="02020603050405020304" pitchFamily="18" charset="0"/>
                          <a:cs typeface="Times New Roman" panose="02020603050405020304" pitchFamily="18" charset="0"/>
                        </a:rPr>
                        <a:t>22%</a:t>
                      </a:r>
                      <a:endParaRPr lang="fr-CA"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941" marR="16941" marT="0" marB="0"/>
                </a:tc>
                <a:tc hMerge="1">
                  <a:txBody>
                    <a:bodyPr/>
                    <a:lstStyle/>
                    <a:p>
                      <a:endParaRPr lang="fr-CA"/>
                    </a:p>
                  </a:txBody>
                  <a:tcPr/>
                </a:tc>
                <a:extLst>
                  <a:ext uri="{0D108BD9-81ED-4DB2-BD59-A6C34878D82A}">
                    <a16:rowId xmlns:a16="http://schemas.microsoft.com/office/drawing/2014/main" val="971157143"/>
                  </a:ext>
                </a:extLst>
              </a:tr>
            </a:tbl>
          </a:graphicData>
        </a:graphic>
      </p:graphicFrame>
      <p:sp>
        <p:nvSpPr>
          <p:cNvPr id="5" name="TextBox 4">
            <a:extLst>
              <a:ext uri="{FF2B5EF4-FFF2-40B4-BE49-F238E27FC236}">
                <a16:creationId xmlns:a16="http://schemas.microsoft.com/office/drawing/2014/main" id="{E4D9035B-F8FE-463A-866E-CDF16CF9A32F}"/>
              </a:ext>
            </a:extLst>
          </p:cNvPr>
          <p:cNvSpPr txBox="1"/>
          <p:nvPr/>
        </p:nvSpPr>
        <p:spPr>
          <a:xfrm>
            <a:off x="1143000" y="1186805"/>
            <a:ext cx="3228535" cy="461665"/>
          </a:xfrm>
          <a:prstGeom prst="rect">
            <a:avLst/>
          </a:prstGeom>
          <a:noFill/>
        </p:spPr>
        <p:txBody>
          <a:bodyPr wrap="square" rtlCol="0">
            <a:spAutoFit/>
          </a:bodyPr>
          <a:lstStyle/>
          <a:p>
            <a:r>
              <a:rPr lang="fr-CA" sz="2400" dirty="0">
                <a:latin typeface="Times New Roman" panose="02020603050405020304" pitchFamily="18" charset="0"/>
                <a:cs typeface="Times New Roman" panose="02020603050405020304" pitchFamily="18" charset="0"/>
              </a:rPr>
              <a:t>Étude de Validation</a:t>
            </a:r>
          </a:p>
        </p:txBody>
      </p:sp>
      <p:sp>
        <p:nvSpPr>
          <p:cNvPr id="3" name="Oval 2">
            <a:extLst>
              <a:ext uri="{FF2B5EF4-FFF2-40B4-BE49-F238E27FC236}">
                <a16:creationId xmlns:a16="http://schemas.microsoft.com/office/drawing/2014/main" id="{6C6F1B9B-47AD-4AE0-99C3-E1C9FB6F6BF7}"/>
              </a:ext>
            </a:extLst>
          </p:cNvPr>
          <p:cNvSpPr/>
          <p:nvPr/>
        </p:nvSpPr>
        <p:spPr>
          <a:xfrm>
            <a:off x="5791200" y="4343400"/>
            <a:ext cx="3200402" cy="990600"/>
          </a:xfrm>
          <a:prstGeom prst="ellipse">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Oval 5">
            <a:extLst>
              <a:ext uri="{FF2B5EF4-FFF2-40B4-BE49-F238E27FC236}">
                <a16:creationId xmlns:a16="http://schemas.microsoft.com/office/drawing/2014/main" id="{B984730F-C7ED-4606-A759-DC67985F5211}"/>
              </a:ext>
            </a:extLst>
          </p:cNvPr>
          <p:cNvSpPr/>
          <p:nvPr/>
        </p:nvSpPr>
        <p:spPr>
          <a:xfrm>
            <a:off x="3200400" y="5671195"/>
            <a:ext cx="5943600" cy="1034405"/>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80070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B24DF-2BAE-43B5-942E-17249BA59566}"/>
              </a:ext>
            </a:extLst>
          </p:cNvPr>
          <p:cNvSpPr>
            <a:spLocks noGrp="1"/>
          </p:cNvSpPr>
          <p:nvPr>
            <p:ph type="title"/>
          </p:nvPr>
        </p:nvSpPr>
        <p:spPr/>
        <p:txBody>
          <a:bodyPr/>
          <a:lstStyle/>
          <a:p>
            <a:r>
              <a:rPr lang="fr-CA" dirty="0"/>
              <a:t>Discussion</a:t>
            </a:r>
          </a:p>
        </p:txBody>
      </p:sp>
      <p:sp>
        <p:nvSpPr>
          <p:cNvPr id="3" name="Content Placeholder 2">
            <a:extLst>
              <a:ext uri="{FF2B5EF4-FFF2-40B4-BE49-F238E27FC236}">
                <a16:creationId xmlns:a16="http://schemas.microsoft.com/office/drawing/2014/main" id="{2D0A96A2-9010-4641-9188-AF26DE9D1D9D}"/>
              </a:ext>
            </a:extLst>
          </p:cNvPr>
          <p:cNvSpPr>
            <a:spLocks noGrp="1"/>
          </p:cNvSpPr>
          <p:nvPr>
            <p:ph idx="1"/>
          </p:nvPr>
        </p:nvSpPr>
        <p:spPr>
          <a:xfrm>
            <a:off x="838200" y="1524000"/>
            <a:ext cx="7940004" cy="4953000"/>
          </a:xfrm>
        </p:spPr>
        <p:txBody>
          <a:bodyPr vert="horz" lIns="91440" tIns="45720" rIns="91440" bIns="45720" rtlCol="0">
            <a:normAutofit fontScale="70000" lnSpcReduction="20000"/>
          </a:bodyPr>
          <a:lstStyle/>
          <a:p>
            <a:r>
              <a:rPr lang="fr-CA" sz="3900" dirty="0"/>
              <a:t>La première différence qu’on peut remarquer entre ces outils, est la différence dans les critères d’inclusion et d’exclusion.</a:t>
            </a:r>
          </a:p>
          <a:p>
            <a:endParaRPr lang="fr-CA" dirty="0"/>
          </a:p>
          <a:p>
            <a:r>
              <a:rPr lang="fr-CA" sz="3900" dirty="0"/>
              <a:t>PECARN présente un niveau de preuve II, alors que les études CATCH et CHALICE, un niveau de preuve III</a:t>
            </a:r>
          </a:p>
          <a:p>
            <a:pPr lvl="1"/>
            <a:r>
              <a:rPr lang="fr-CA" dirty="0"/>
              <a:t>Les études CHALICE et CATCH ont une seule étude de validation. Les données de sensibilité et surtout du recours au CT-Scan dans ces études de validation sont différentes comparé à l’étude de développement. </a:t>
            </a:r>
          </a:p>
          <a:p>
            <a:pPr lvl="1"/>
            <a:r>
              <a:rPr lang="fr-CA" dirty="0"/>
              <a:t>Pour l’outil PECARN, plusieurs études de validation sont disponibles. Dans ces études, on peut remarquer que l’outil permet de stratifier le risque, mais que la décision de prescrire le CT-scan reste variable, en fonction de l’évaluation médicale.</a:t>
            </a:r>
          </a:p>
        </p:txBody>
      </p:sp>
    </p:spTree>
    <p:extLst>
      <p:ext uri="{BB962C8B-B14F-4D97-AF65-F5344CB8AC3E}">
        <p14:creationId xmlns:p14="http://schemas.microsoft.com/office/powerpoint/2010/main" val="893006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11AEF-BB30-4C26-BE83-2927E3B767BE}"/>
              </a:ext>
            </a:extLst>
          </p:cNvPr>
          <p:cNvSpPr>
            <a:spLocks noGrp="1"/>
          </p:cNvSpPr>
          <p:nvPr>
            <p:ph type="title"/>
          </p:nvPr>
        </p:nvSpPr>
        <p:spPr/>
        <p:txBody>
          <a:bodyPr/>
          <a:lstStyle/>
          <a:p>
            <a:r>
              <a:rPr lang="fr-CA" dirty="0"/>
              <a:t>Discussion</a:t>
            </a:r>
          </a:p>
        </p:txBody>
      </p:sp>
      <p:sp>
        <p:nvSpPr>
          <p:cNvPr id="3" name="Content Placeholder 2">
            <a:extLst>
              <a:ext uri="{FF2B5EF4-FFF2-40B4-BE49-F238E27FC236}">
                <a16:creationId xmlns:a16="http://schemas.microsoft.com/office/drawing/2014/main" id="{F30D2124-A43F-4AE0-AA5B-9662370DC67D}"/>
              </a:ext>
            </a:extLst>
          </p:cNvPr>
          <p:cNvSpPr>
            <a:spLocks noGrp="1"/>
          </p:cNvSpPr>
          <p:nvPr>
            <p:ph idx="1"/>
          </p:nvPr>
        </p:nvSpPr>
        <p:spPr>
          <a:xfrm>
            <a:off x="990600" y="1600200"/>
            <a:ext cx="8229600" cy="4525963"/>
          </a:xfrm>
        </p:spPr>
        <p:txBody>
          <a:bodyPr>
            <a:normAutofit/>
          </a:bodyPr>
          <a:lstStyle/>
          <a:p>
            <a:r>
              <a:rPr lang="fr-CA" sz="3000" dirty="0"/>
              <a:t>L’application de ces outils diffère selon plusieurs facteurs cliniques, principalement, le niveau de base de prescription de CT-scan et le niveau de confiance des médecins.</a:t>
            </a:r>
          </a:p>
          <a:p>
            <a:endParaRPr lang="fr-CA" sz="3000" dirty="0"/>
          </a:p>
          <a:p>
            <a:r>
              <a:rPr lang="fr-CA" sz="3000" dirty="0"/>
              <a:t>Néanmoins, les outils cliniques permettent d’éliminer avec une excellente valeur prédictive négative, les patients qui ne nécessitent pas une imagerie.</a:t>
            </a:r>
          </a:p>
        </p:txBody>
      </p:sp>
    </p:spTree>
    <p:extLst>
      <p:ext uri="{BB962C8B-B14F-4D97-AF65-F5344CB8AC3E}">
        <p14:creationId xmlns:p14="http://schemas.microsoft.com/office/powerpoint/2010/main" val="3166885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2464-E156-4ECD-8AB9-8143A2883D81}"/>
              </a:ext>
            </a:extLst>
          </p:cNvPr>
          <p:cNvSpPr>
            <a:spLocks noGrp="1"/>
          </p:cNvSpPr>
          <p:nvPr>
            <p:ph type="title"/>
          </p:nvPr>
        </p:nvSpPr>
        <p:spPr/>
        <p:txBody>
          <a:bodyPr/>
          <a:lstStyle/>
          <a:p>
            <a:r>
              <a:rPr lang="fr-CA" dirty="0"/>
              <a:t>Conclusion</a:t>
            </a:r>
          </a:p>
        </p:txBody>
      </p:sp>
      <p:sp>
        <p:nvSpPr>
          <p:cNvPr id="3" name="Content Placeholder 2">
            <a:extLst>
              <a:ext uri="{FF2B5EF4-FFF2-40B4-BE49-F238E27FC236}">
                <a16:creationId xmlns:a16="http://schemas.microsoft.com/office/drawing/2014/main" id="{A6F23191-9917-462C-B56C-C19F6E0EEC5F}"/>
              </a:ext>
            </a:extLst>
          </p:cNvPr>
          <p:cNvSpPr>
            <a:spLocks noGrp="1"/>
          </p:cNvSpPr>
          <p:nvPr>
            <p:ph idx="1"/>
          </p:nvPr>
        </p:nvSpPr>
        <p:spPr/>
        <p:txBody>
          <a:bodyPr>
            <a:normAutofit fontScale="92500"/>
          </a:bodyPr>
          <a:lstStyle/>
          <a:p>
            <a:r>
              <a:rPr lang="fr-CA" dirty="0"/>
              <a:t>Les outils CATCH, CHALICE et PECARN sont ceux pour lesquels on retrouve le plus de données cliniques. </a:t>
            </a:r>
          </a:p>
          <a:p>
            <a:r>
              <a:rPr lang="fr-CA" dirty="0"/>
              <a:t>Alors qu’il y a peu d’études de validation pour les deux premiers, PECARN, qui propose une stratification du risque, a été largement étudiée. Cette approche permet d’augmenter le niveau de confiance dans les interventions tout en gardant une place pour l’évaluation clinique.</a:t>
            </a:r>
          </a:p>
        </p:txBody>
      </p:sp>
    </p:spTree>
    <p:extLst>
      <p:ext uri="{BB962C8B-B14F-4D97-AF65-F5344CB8AC3E}">
        <p14:creationId xmlns:p14="http://schemas.microsoft.com/office/powerpoint/2010/main" val="4052610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143000"/>
          </a:xfrm>
        </p:spPr>
        <p:txBody>
          <a:bodyPr/>
          <a:lstStyle/>
          <a:p>
            <a:r>
              <a:rPr lang="fr-CA" dirty="0"/>
              <a:t>Remerciement </a:t>
            </a:r>
          </a:p>
        </p:txBody>
      </p:sp>
      <p:sp>
        <p:nvSpPr>
          <p:cNvPr id="3" name="Espace réservé du contenu 2"/>
          <p:cNvSpPr>
            <a:spLocks noGrp="1"/>
          </p:cNvSpPr>
          <p:nvPr>
            <p:ph idx="1"/>
          </p:nvPr>
        </p:nvSpPr>
        <p:spPr>
          <a:xfrm>
            <a:off x="304800" y="1417637"/>
            <a:ext cx="8229600" cy="4525963"/>
          </a:xfrm>
        </p:spPr>
        <p:txBody>
          <a:bodyPr/>
          <a:lstStyle/>
          <a:p>
            <a:pPr marL="0" indent="0">
              <a:buNone/>
            </a:pPr>
            <a:r>
              <a:rPr lang="fr-CA" dirty="0"/>
              <a:t>Superviseur: Dre Cusson</a:t>
            </a:r>
          </a:p>
        </p:txBody>
      </p:sp>
      <p:pic>
        <p:nvPicPr>
          <p:cNvPr id="8" name="Picture 7">
            <a:extLst>
              <a:ext uri="{FF2B5EF4-FFF2-40B4-BE49-F238E27FC236}">
                <a16:creationId xmlns:a16="http://schemas.microsoft.com/office/drawing/2014/main" id="{85B4B9D6-C05C-4D87-BF46-270B8BB9A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6962" y="2571750"/>
            <a:ext cx="4410075" cy="2838450"/>
          </a:xfrm>
          <a:prstGeom prst="rect">
            <a:avLst/>
          </a:prstGeom>
        </p:spPr>
      </p:pic>
    </p:spTree>
    <p:extLst>
      <p:ext uri="{BB962C8B-B14F-4D97-AF65-F5344CB8AC3E}">
        <p14:creationId xmlns:p14="http://schemas.microsoft.com/office/powerpoint/2010/main" val="2067360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1D554-A049-4F47-A269-886585657D33}"/>
              </a:ext>
            </a:extLst>
          </p:cNvPr>
          <p:cNvSpPr>
            <a:spLocks noGrp="1"/>
          </p:cNvSpPr>
          <p:nvPr>
            <p:ph type="title"/>
          </p:nvPr>
        </p:nvSpPr>
        <p:spPr/>
        <p:txBody>
          <a:bodyPr/>
          <a:lstStyle/>
          <a:p>
            <a:r>
              <a:rPr lang="fr-CA" dirty="0"/>
              <a:t>Références</a:t>
            </a:r>
          </a:p>
        </p:txBody>
      </p:sp>
      <p:sp>
        <p:nvSpPr>
          <p:cNvPr id="3" name="Content Placeholder 2">
            <a:extLst>
              <a:ext uri="{FF2B5EF4-FFF2-40B4-BE49-F238E27FC236}">
                <a16:creationId xmlns:a16="http://schemas.microsoft.com/office/drawing/2014/main" id="{C806B89B-1605-460E-840C-A9197631A87A}"/>
              </a:ext>
            </a:extLst>
          </p:cNvPr>
          <p:cNvSpPr>
            <a:spLocks noGrp="1"/>
          </p:cNvSpPr>
          <p:nvPr>
            <p:ph idx="1"/>
          </p:nvPr>
        </p:nvSpPr>
        <p:spPr/>
        <p:txBody>
          <a:bodyPr>
            <a:normAutofit lnSpcReduction="10000"/>
          </a:bodyPr>
          <a:lstStyle/>
          <a:p>
            <a:endParaRPr lang="fr-CA" sz="1000" dirty="0">
              <a:latin typeface="Times New Roman" panose="02020603050405020304" pitchFamily="18" charset="0"/>
              <a:cs typeface="Times New Roman" panose="02020603050405020304" pitchFamily="18" charset="0"/>
            </a:endParaRPr>
          </a:p>
          <a:p>
            <a:pPr marL="0" indent="0">
              <a:buNone/>
            </a:pPr>
            <a:r>
              <a:rPr lang="fr-CA" sz="1000" dirty="0">
                <a:latin typeface="Times New Roman" panose="02020603050405020304" pitchFamily="18" charset="0"/>
                <a:cs typeface="Times New Roman" panose="02020603050405020304" pitchFamily="18" charset="0"/>
              </a:rPr>
              <a:t>1- Farrell C. La prise en charge du patient d’âge pédiatrique victime d’un traumatisme crânien aigu. Société Canadienne de pédiatrie. </a:t>
            </a:r>
            <a:r>
              <a:rPr lang="fr-CA" sz="1000" dirty="0" err="1">
                <a:latin typeface="Times New Roman" panose="02020603050405020304" pitchFamily="18" charset="0"/>
                <a:cs typeface="Times New Roman" panose="02020603050405020304" pitchFamily="18" charset="0"/>
              </a:rPr>
              <a:t>Paediatr</a:t>
            </a:r>
            <a:r>
              <a:rPr lang="fr-CA" sz="1000" dirty="0">
                <a:latin typeface="Times New Roman" panose="02020603050405020304" pitchFamily="18" charset="0"/>
                <a:cs typeface="Times New Roman" panose="02020603050405020304" pitchFamily="18" charset="0"/>
              </a:rPr>
              <a:t> Child </a:t>
            </a:r>
            <a:r>
              <a:rPr lang="fr-CA" sz="1000" dirty="0" err="1">
                <a:latin typeface="Times New Roman" panose="02020603050405020304" pitchFamily="18" charset="0"/>
                <a:cs typeface="Times New Roman" panose="02020603050405020304" pitchFamily="18" charset="0"/>
              </a:rPr>
              <a:t>Health</a:t>
            </a:r>
            <a:r>
              <a:rPr lang="fr-CA" sz="1000" dirty="0">
                <a:latin typeface="Times New Roman" panose="02020603050405020304" pitchFamily="18" charset="0"/>
                <a:cs typeface="Times New Roman" panose="02020603050405020304" pitchFamily="18" charset="0"/>
              </a:rPr>
              <a:t> 2013;18(5):259-64. </a:t>
            </a:r>
          </a:p>
          <a:p>
            <a:endParaRPr lang="fr-CA"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2- </a:t>
            </a:r>
            <a:r>
              <a:rPr lang="en-US" sz="1000" dirty="0" err="1">
                <a:latin typeface="Times New Roman" panose="02020603050405020304" pitchFamily="18" charset="0"/>
                <a:cs typeface="Times New Roman" panose="02020603050405020304" pitchFamily="18" charset="0"/>
              </a:rPr>
              <a:t>Keays</a:t>
            </a:r>
            <a:r>
              <a:rPr lang="en-US" sz="1000" dirty="0">
                <a:latin typeface="Times New Roman" panose="02020603050405020304" pitchFamily="18" charset="0"/>
                <a:cs typeface="Times New Roman" panose="02020603050405020304" pitchFamily="18" charset="0"/>
              </a:rPr>
              <a:t> G, Friedman D, Gagnon I. Rates of concussions and minor head injuries in Quebec, 2003 and 2016, in children under 18 years old, and comparisons with Ontario's rates of mild traumatic brain injuries. Can J Public Health. 2018Feb;109(1):52-60. </a:t>
            </a:r>
            <a:r>
              <a:rPr lang="en-US" sz="1000" dirty="0" err="1">
                <a:latin typeface="Times New Roman" panose="02020603050405020304" pitchFamily="18" charset="0"/>
                <a:cs typeface="Times New Roman" panose="02020603050405020304" pitchFamily="18" charset="0"/>
              </a:rPr>
              <a:t>doi</a:t>
            </a:r>
            <a:r>
              <a:rPr lang="en-US" sz="1000" dirty="0">
                <a:latin typeface="Times New Roman" panose="02020603050405020304" pitchFamily="18" charset="0"/>
                <a:cs typeface="Times New Roman" panose="02020603050405020304" pitchFamily="18" charset="0"/>
              </a:rPr>
              <a:t>: 10.17269/s41997-018-0037-6 </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3- Dunning J, Daly JP, Lomas JP et coll. Children's head injury algorithm for the prediction of important clinical events study group. Derivation of the children's head injury algorithm for the prediction of important clinical events decision rule for head injury in children. Arch Dis Child. 2006 Nov;91(11):885-91. </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4- Osmond MH, Klassen TP, Wells GA et coll. Pediatric Emergency Research Canada (PERC) Head Injury Study </a:t>
            </a:r>
            <a:r>
              <a:rPr lang="en-US" sz="1000" dirty="0" err="1">
                <a:latin typeface="Times New Roman" panose="02020603050405020304" pitchFamily="18" charset="0"/>
                <a:cs typeface="Times New Roman" panose="02020603050405020304" pitchFamily="18" charset="0"/>
              </a:rPr>
              <a:t>Group.CATCH</a:t>
            </a:r>
            <a:r>
              <a:rPr lang="en-US" sz="1000" dirty="0">
                <a:latin typeface="Times New Roman" panose="02020603050405020304" pitchFamily="18" charset="0"/>
                <a:cs typeface="Times New Roman" panose="02020603050405020304" pitchFamily="18" charset="0"/>
              </a:rPr>
              <a:t>: a clinical decision rule for the use of computed tomography in children with minor head injury. CMAJ. 2010 Mar 9;182(4):341-8. </a:t>
            </a:r>
            <a:r>
              <a:rPr lang="en-US" sz="1000" dirty="0" err="1">
                <a:latin typeface="Times New Roman" panose="02020603050405020304" pitchFamily="18" charset="0"/>
                <a:cs typeface="Times New Roman" panose="02020603050405020304" pitchFamily="18" charset="0"/>
              </a:rPr>
              <a:t>doi</a:t>
            </a:r>
            <a:r>
              <a:rPr lang="en-US" sz="1000" dirty="0">
                <a:latin typeface="Times New Roman" panose="02020603050405020304" pitchFamily="18" charset="0"/>
                <a:cs typeface="Times New Roman" panose="02020603050405020304" pitchFamily="18" charset="0"/>
              </a:rPr>
              <a:t>: 10.1503/cmaj.091421 </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5- </a:t>
            </a:r>
            <a:r>
              <a:rPr lang="en-US" sz="1000" dirty="0" err="1">
                <a:latin typeface="Times New Roman" panose="02020603050405020304" pitchFamily="18" charset="0"/>
                <a:cs typeface="Times New Roman" panose="02020603050405020304" pitchFamily="18" charset="0"/>
              </a:rPr>
              <a:t>Kuppermann</a:t>
            </a:r>
            <a:r>
              <a:rPr lang="en-US" sz="1000" dirty="0">
                <a:latin typeface="Times New Roman" panose="02020603050405020304" pitchFamily="18" charset="0"/>
                <a:cs typeface="Times New Roman" panose="02020603050405020304" pitchFamily="18" charset="0"/>
              </a:rPr>
              <a:t> N, Holmes JF, Dayan PS et coll. Pediatric Emergency Care Applied Research Network (PECARN). Identification of children at very low risk of clinically-important brain injuries after head trauma: a prospective cohort study. Lancet. 2009 Oct 3;374(9696):1160-70. </a:t>
            </a:r>
            <a:r>
              <a:rPr lang="en-US" sz="1000" dirty="0" err="1">
                <a:latin typeface="Times New Roman" panose="02020603050405020304" pitchFamily="18" charset="0"/>
                <a:cs typeface="Times New Roman" panose="02020603050405020304" pitchFamily="18" charset="0"/>
              </a:rPr>
              <a:t>doi</a:t>
            </a:r>
            <a:r>
              <a:rPr lang="en-US" sz="1000" dirty="0">
                <a:latin typeface="Times New Roman" panose="02020603050405020304" pitchFamily="18" charset="0"/>
                <a:cs typeface="Times New Roman" panose="02020603050405020304" pitchFamily="18" charset="0"/>
              </a:rPr>
              <a:t>: 10.1016/S0140-6736(09)61558-0. </a:t>
            </a:r>
          </a:p>
          <a:p>
            <a:pPr marL="0" indent="0">
              <a:buNone/>
            </a:pPr>
            <a:endParaRPr lang="fr-CA" sz="1000" dirty="0">
              <a:latin typeface="Times New Roman" panose="02020603050405020304" pitchFamily="18" charset="0"/>
              <a:cs typeface="Times New Roman" panose="02020603050405020304" pitchFamily="18" charset="0"/>
            </a:endParaRPr>
          </a:p>
          <a:p>
            <a:pPr marL="0" indent="0">
              <a:buNone/>
            </a:pPr>
            <a:r>
              <a:rPr lang="fr-CA" sz="1000" dirty="0">
                <a:latin typeface="Times New Roman" panose="02020603050405020304" pitchFamily="18" charset="0"/>
                <a:cs typeface="Times New Roman" panose="02020603050405020304" pitchFamily="18" charset="0"/>
              </a:rPr>
              <a:t>6- </a:t>
            </a:r>
            <a:r>
              <a:rPr lang="fr-CA" sz="1000" dirty="0" err="1">
                <a:latin typeface="Times New Roman" panose="02020603050405020304" pitchFamily="18" charset="0"/>
                <a:cs typeface="Times New Roman" panose="02020603050405020304" pitchFamily="18" charset="0"/>
              </a:rPr>
              <a:t>Lorton</a:t>
            </a:r>
            <a:r>
              <a:rPr lang="fr-CA" sz="1000" dirty="0">
                <a:latin typeface="Times New Roman" panose="02020603050405020304" pitchFamily="18" charset="0"/>
                <a:cs typeface="Times New Roman" panose="02020603050405020304" pitchFamily="18" charset="0"/>
              </a:rPr>
              <a:t> F, </a:t>
            </a:r>
            <a:r>
              <a:rPr lang="fr-CA" sz="1000" dirty="0" err="1">
                <a:latin typeface="Times New Roman" panose="02020603050405020304" pitchFamily="18" charset="0"/>
                <a:cs typeface="Times New Roman" panose="02020603050405020304" pitchFamily="18" charset="0"/>
              </a:rPr>
              <a:t>Poullaouec</a:t>
            </a:r>
            <a:r>
              <a:rPr lang="fr-CA" sz="1000" dirty="0">
                <a:latin typeface="Times New Roman" panose="02020603050405020304" pitchFamily="18" charset="0"/>
                <a:cs typeface="Times New Roman" panose="02020603050405020304" pitchFamily="18" charset="0"/>
              </a:rPr>
              <a:t> C, Legallais E et coll. Validation of the PECARN </a:t>
            </a:r>
            <a:r>
              <a:rPr lang="fr-CA" sz="1000" dirty="0" err="1">
                <a:latin typeface="Times New Roman" panose="02020603050405020304" pitchFamily="18" charset="0"/>
                <a:cs typeface="Times New Roman" panose="02020603050405020304" pitchFamily="18" charset="0"/>
              </a:rPr>
              <a:t>clinical</a:t>
            </a:r>
            <a:r>
              <a:rPr lang="fr-CA" sz="1000" dirty="0">
                <a:latin typeface="Times New Roman" panose="02020603050405020304" pitchFamily="18" charset="0"/>
                <a:cs typeface="Times New Roman" panose="02020603050405020304" pitchFamily="18" charset="0"/>
              </a:rPr>
              <a:t> </a:t>
            </a:r>
            <a:r>
              <a:rPr lang="fr-CA" sz="1000" dirty="0" err="1">
                <a:latin typeface="Times New Roman" panose="02020603050405020304" pitchFamily="18" charset="0"/>
                <a:cs typeface="Times New Roman" panose="02020603050405020304" pitchFamily="18" charset="0"/>
              </a:rPr>
              <a:t>decision</a:t>
            </a:r>
            <a:r>
              <a:rPr lang="fr-CA" sz="1000" dirty="0">
                <a:latin typeface="Times New Roman" panose="02020603050405020304" pitchFamily="18" charset="0"/>
                <a:cs typeface="Times New Roman" panose="02020603050405020304" pitchFamily="18" charset="0"/>
              </a:rPr>
              <a:t> </a:t>
            </a:r>
            <a:r>
              <a:rPr lang="fr-CA" sz="1000" dirty="0" err="1">
                <a:latin typeface="Times New Roman" panose="02020603050405020304" pitchFamily="18" charset="0"/>
                <a:cs typeface="Times New Roman" panose="02020603050405020304" pitchFamily="18" charset="0"/>
              </a:rPr>
              <a:t>rule</a:t>
            </a:r>
            <a:r>
              <a:rPr lang="fr-CA" sz="1000" dirty="0">
                <a:latin typeface="Times New Roman" panose="02020603050405020304" pitchFamily="18" charset="0"/>
                <a:cs typeface="Times New Roman" panose="02020603050405020304" pitchFamily="18" charset="0"/>
              </a:rPr>
              <a:t> for </a:t>
            </a:r>
            <a:r>
              <a:rPr lang="fr-CA" sz="1000" dirty="0" err="1">
                <a:latin typeface="Times New Roman" panose="02020603050405020304" pitchFamily="18" charset="0"/>
                <a:cs typeface="Times New Roman" panose="02020603050405020304" pitchFamily="18" charset="0"/>
              </a:rPr>
              <a:t>children</a:t>
            </a:r>
            <a:r>
              <a:rPr lang="fr-CA" sz="1000" dirty="0">
                <a:latin typeface="Times New Roman" panose="02020603050405020304" pitchFamily="18" charset="0"/>
                <a:cs typeface="Times New Roman" panose="02020603050405020304" pitchFamily="18" charset="0"/>
              </a:rPr>
              <a:t> </a:t>
            </a:r>
            <a:r>
              <a:rPr lang="fr-CA" sz="1000" dirty="0" err="1">
                <a:latin typeface="Times New Roman" panose="02020603050405020304" pitchFamily="18" charset="0"/>
                <a:cs typeface="Times New Roman" panose="02020603050405020304" pitchFamily="18" charset="0"/>
              </a:rPr>
              <a:t>with</a:t>
            </a:r>
            <a:r>
              <a:rPr lang="fr-CA" sz="1000" dirty="0">
                <a:latin typeface="Times New Roman" panose="02020603050405020304" pitchFamily="18" charset="0"/>
                <a:cs typeface="Times New Roman" panose="02020603050405020304" pitchFamily="18" charset="0"/>
              </a:rPr>
              <a:t> minor </a:t>
            </a:r>
            <a:r>
              <a:rPr lang="fr-CA" sz="1000" dirty="0" err="1">
                <a:latin typeface="Times New Roman" panose="02020603050405020304" pitchFamily="18" charset="0"/>
                <a:cs typeface="Times New Roman" panose="02020603050405020304" pitchFamily="18" charset="0"/>
              </a:rPr>
              <a:t>head</a:t>
            </a:r>
            <a:r>
              <a:rPr lang="fr-CA" sz="1000" dirty="0">
                <a:latin typeface="Times New Roman" panose="02020603050405020304" pitchFamily="18" charset="0"/>
                <a:cs typeface="Times New Roman" panose="02020603050405020304" pitchFamily="18" charset="0"/>
              </a:rPr>
              <a:t> trauma: a French </a:t>
            </a:r>
            <a:r>
              <a:rPr lang="fr-CA" sz="1000" dirty="0" err="1">
                <a:latin typeface="Times New Roman" panose="02020603050405020304" pitchFamily="18" charset="0"/>
                <a:cs typeface="Times New Roman" panose="02020603050405020304" pitchFamily="18" charset="0"/>
              </a:rPr>
              <a:t>multicenter</a:t>
            </a:r>
            <a:r>
              <a:rPr lang="fr-CA" sz="1000" dirty="0">
                <a:latin typeface="Times New Roman" panose="02020603050405020304" pitchFamily="18" charset="0"/>
                <a:cs typeface="Times New Roman" panose="02020603050405020304" pitchFamily="18" charset="0"/>
              </a:rPr>
              <a:t> prospective </a:t>
            </a:r>
            <a:r>
              <a:rPr lang="fr-CA" sz="1000" dirty="0" err="1">
                <a:latin typeface="Times New Roman" panose="02020603050405020304" pitchFamily="18" charset="0"/>
                <a:cs typeface="Times New Roman" panose="02020603050405020304" pitchFamily="18" charset="0"/>
              </a:rPr>
              <a:t>study</a:t>
            </a:r>
            <a:r>
              <a:rPr lang="fr-CA" sz="1000" dirty="0">
                <a:latin typeface="Times New Roman" panose="02020603050405020304" pitchFamily="18" charset="0"/>
                <a:cs typeface="Times New Roman" panose="02020603050405020304" pitchFamily="18" charset="0"/>
              </a:rPr>
              <a:t>. </a:t>
            </a:r>
            <a:r>
              <a:rPr lang="fr-CA" sz="1000" dirty="0" err="1">
                <a:latin typeface="Times New Roman" panose="02020603050405020304" pitchFamily="18" charset="0"/>
                <a:cs typeface="Times New Roman" panose="02020603050405020304" pitchFamily="18" charset="0"/>
              </a:rPr>
              <a:t>Scand</a:t>
            </a:r>
            <a:r>
              <a:rPr lang="fr-CA" sz="1000" dirty="0">
                <a:latin typeface="Times New Roman" panose="02020603050405020304" pitchFamily="18" charset="0"/>
                <a:cs typeface="Times New Roman" panose="02020603050405020304" pitchFamily="18" charset="0"/>
              </a:rPr>
              <a:t> J Trauma </a:t>
            </a:r>
            <a:r>
              <a:rPr lang="fr-CA" sz="1000" dirty="0" err="1">
                <a:latin typeface="Times New Roman" panose="02020603050405020304" pitchFamily="18" charset="0"/>
                <a:cs typeface="Times New Roman" panose="02020603050405020304" pitchFamily="18" charset="0"/>
              </a:rPr>
              <a:t>Resusc</a:t>
            </a:r>
            <a:r>
              <a:rPr lang="fr-CA" sz="1000" dirty="0">
                <a:latin typeface="Times New Roman" panose="02020603050405020304" pitchFamily="18" charset="0"/>
                <a:cs typeface="Times New Roman" panose="02020603050405020304" pitchFamily="18" charset="0"/>
              </a:rPr>
              <a:t> </a:t>
            </a:r>
            <a:r>
              <a:rPr lang="fr-CA" sz="1000" dirty="0" err="1">
                <a:latin typeface="Times New Roman" panose="02020603050405020304" pitchFamily="18" charset="0"/>
                <a:cs typeface="Times New Roman" panose="02020603050405020304" pitchFamily="18" charset="0"/>
              </a:rPr>
              <a:t>Emerg</a:t>
            </a:r>
            <a:r>
              <a:rPr lang="fr-CA" sz="1000" dirty="0">
                <a:latin typeface="Times New Roman" panose="02020603050405020304" pitchFamily="18" charset="0"/>
                <a:cs typeface="Times New Roman" panose="02020603050405020304" pitchFamily="18" charset="0"/>
              </a:rPr>
              <a:t> Med. 2016 </a:t>
            </a:r>
            <a:r>
              <a:rPr lang="fr-CA" sz="1000" dirty="0" err="1">
                <a:latin typeface="Times New Roman" panose="02020603050405020304" pitchFamily="18" charset="0"/>
                <a:cs typeface="Times New Roman" panose="02020603050405020304" pitchFamily="18" charset="0"/>
              </a:rPr>
              <a:t>Aug</a:t>
            </a:r>
            <a:r>
              <a:rPr lang="fr-CA" sz="1000" dirty="0">
                <a:latin typeface="Times New Roman" panose="02020603050405020304" pitchFamily="18" charset="0"/>
                <a:cs typeface="Times New Roman" panose="02020603050405020304" pitchFamily="18" charset="0"/>
              </a:rPr>
              <a:t> 4;24:98. </a:t>
            </a:r>
            <a:r>
              <a:rPr lang="fr-CA" sz="1000" dirty="0" err="1">
                <a:latin typeface="Times New Roman" panose="02020603050405020304" pitchFamily="18" charset="0"/>
                <a:cs typeface="Times New Roman" panose="02020603050405020304" pitchFamily="18" charset="0"/>
              </a:rPr>
              <a:t>doi</a:t>
            </a:r>
            <a:r>
              <a:rPr lang="fr-CA" sz="1000" dirty="0">
                <a:latin typeface="Times New Roman" panose="02020603050405020304" pitchFamily="18" charset="0"/>
                <a:cs typeface="Times New Roman" panose="02020603050405020304" pitchFamily="18" charset="0"/>
              </a:rPr>
              <a:t>: 10.1186/s13049-016-0287-3. </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7- </a:t>
            </a:r>
            <a:r>
              <a:rPr lang="en-US" sz="1000" dirty="0" err="1">
                <a:latin typeface="Times New Roman" panose="02020603050405020304" pitchFamily="18" charset="0"/>
                <a:cs typeface="Times New Roman" panose="02020603050405020304" pitchFamily="18" charset="0"/>
              </a:rPr>
              <a:t>Schonfeld</a:t>
            </a:r>
            <a:r>
              <a:rPr lang="en-US" sz="1000" dirty="0">
                <a:latin typeface="Times New Roman" panose="02020603050405020304" pitchFamily="18" charset="0"/>
                <a:cs typeface="Times New Roman" panose="02020603050405020304" pitchFamily="18" charset="0"/>
              </a:rPr>
              <a:t> D, </a:t>
            </a:r>
            <a:r>
              <a:rPr lang="en-US" sz="1000" dirty="0" err="1">
                <a:latin typeface="Times New Roman" panose="02020603050405020304" pitchFamily="18" charset="0"/>
                <a:cs typeface="Times New Roman" panose="02020603050405020304" pitchFamily="18" charset="0"/>
              </a:rPr>
              <a:t>Bressan</a:t>
            </a:r>
            <a:r>
              <a:rPr lang="en-US" sz="1000" dirty="0">
                <a:latin typeface="Times New Roman" panose="02020603050405020304" pitchFamily="18" charset="0"/>
                <a:cs typeface="Times New Roman" panose="02020603050405020304" pitchFamily="18" charset="0"/>
              </a:rPr>
              <a:t> S, Da </a:t>
            </a:r>
            <a:r>
              <a:rPr lang="en-US" sz="1000" dirty="0" err="1">
                <a:latin typeface="Times New Roman" panose="02020603050405020304" pitchFamily="18" charset="0"/>
                <a:cs typeface="Times New Roman" panose="02020603050405020304" pitchFamily="18" charset="0"/>
              </a:rPr>
              <a:t>Dalt</a:t>
            </a:r>
            <a:r>
              <a:rPr lang="en-US" sz="1000" dirty="0">
                <a:latin typeface="Times New Roman" panose="02020603050405020304" pitchFamily="18" charset="0"/>
                <a:cs typeface="Times New Roman" panose="02020603050405020304" pitchFamily="18" charset="0"/>
              </a:rPr>
              <a:t> L et coll. Pediatric Emergency Care Applied Research Network head injury clinical prediction rules are reliable in practice. Arch Dis Child. 2014 May;99(5):427-31. doi:10.1136/archdischild-2013-305004 </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8- </a:t>
            </a:r>
            <a:r>
              <a:rPr lang="en-US" sz="1000" dirty="0" err="1">
                <a:latin typeface="Times New Roman" panose="02020603050405020304" pitchFamily="18" charset="0"/>
                <a:cs typeface="Times New Roman" panose="02020603050405020304" pitchFamily="18" charset="0"/>
              </a:rPr>
              <a:t>Babl</a:t>
            </a:r>
            <a:r>
              <a:rPr lang="en-US" sz="1000" dirty="0">
                <a:latin typeface="Times New Roman" panose="02020603050405020304" pitchFamily="18" charset="0"/>
                <a:cs typeface="Times New Roman" panose="02020603050405020304" pitchFamily="18" charset="0"/>
              </a:rPr>
              <a:t> FE, Borland ML, Phillips N et coll. </a:t>
            </a:r>
            <a:r>
              <a:rPr lang="en-US" sz="1000" dirty="0" err="1">
                <a:latin typeface="Times New Roman" panose="02020603050405020304" pitchFamily="18" charset="0"/>
                <a:cs typeface="Times New Roman" panose="02020603050405020304" pitchFamily="18" charset="0"/>
              </a:rPr>
              <a:t>Paediatric</a:t>
            </a:r>
            <a:r>
              <a:rPr lang="en-US" sz="1000" dirty="0">
                <a:latin typeface="Times New Roman" panose="02020603050405020304" pitchFamily="18" charset="0"/>
                <a:cs typeface="Times New Roman" panose="02020603050405020304" pitchFamily="18" charset="0"/>
              </a:rPr>
              <a:t> Research in Emergency Departments International Collaborative (PREDICT). Accuracy of PECARN, CATCH, and CHALICE head injury decision rules in children: a prospective cohort study. Lancet. 2017 Jun 17;389(10087):2393-2402. doi:10.1016/S0140-6736(17)30555-X </a:t>
            </a:r>
          </a:p>
          <a:p>
            <a:endParaRPr lang="fr-CA"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93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05014-8502-49F7-A0BF-3A92CD36081A}"/>
              </a:ext>
            </a:extLst>
          </p:cNvPr>
          <p:cNvSpPr>
            <a:spLocks noGrp="1"/>
          </p:cNvSpPr>
          <p:nvPr>
            <p:ph type="title"/>
          </p:nvPr>
        </p:nvSpPr>
        <p:spPr/>
        <p:txBody>
          <a:bodyPr/>
          <a:lstStyle/>
          <a:p>
            <a:r>
              <a:rPr lang="fr-CA" dirty="0"/>
              <a:t>Introduction</a:t>
            </a:r>
          </a:p>
        </p:txBody>
      </p:sp>
      <p:sp>
        <p:nvSpPr>
          <p:cNvPr id="3" name="Content Placeholder 2">
            <a:extLst>
              <a:ext uri="{FF2B5EF4-FFF2-40B4-BE49-F238E27FC236}">
                <a16:creationId xmlns:a16="http://schemas.microsoft.com/office/drawing/2014/main" id="{F8CED89C-3FCF-4C1E-8BC2-D78BA4C6FE3F}"/>
              </a:ext>
            </a:extLst>
          </p:cNvPr>
          <p:cNvSpPr>
            <a:spLocks noGrp="1"/>
          </p:cNvSpPr>
          <p:nvPr>
            <p:ph idx="1"/>
          </p:nvPr>
        </p:nvSpPr>
        <p:spPr/>
        <p:txBody>
          <a:bodyPr/>
          <a:lstStyle/>
          <a:p>
            <a:r>
              <a:rPr lang="fr-CA" dirty="0"/>
              <a:t>Taux de trauma crânien chez les enfants:</a:t>
            </a:r>
          </a:p>
          <a:p>
            <a:pPr lvl="1"/>
            <a:r>
              <a:rPr lang="fr-CA" dirty="0"/>
              <a:t>130-200 cas par 100 000 au canada</a:t>
            </a:r>
          </a:p>
          <a:p>
            <a:pPr lvl="1"/>
            <a:endParaRPr lang="fr-CA" dirty="0"/>
          </a:p>
          <a:p>
            <a:r>
              <a:rPr lang="fr-CA" dirty="0"/>
              <a:t>Classification de la sévérité selon la SCP (société canadienne de pédiatrie):</a:t>
            </a:r>
          </a:p>
          <a:p>
            <a:pPr lvl="1"/>
            <a:r>
              <a:rPr lang="fr-CA" dirty="0"/>
              <a:t>Glasgow14-15: trauma crânien mineur</a:t>
            </a:r>
          </a:p>
          <a:p>
            <a:pPr lvl="1"/>
            <a:r>
              <a:rPr lang="fr-CA" dirty="0"/>
              <a:t>Glasgow 9-13: trauma crânien modéré</a:t>
            </a:r>
          </a:p>
          <a:p>
            <a:pPr lvl="1"/>
            <a:r>
              <a:rPr lang="fr-CA" dirty="0"/>
              <a:t>Glasgow ≤ 8: trauma crânien sévère</a:t>
            </a:r>
          </a:p>
        </p:txBody>
      </p:sp>
    </p:spTree>
    <p:extLst>
      <p:ext uri="{BB962C8B-B14F-4D97-AF65-F5344CB8AC3E}">
        <p14:creationId xmlns:p14="http://schemas.microsoft.com/office/powerpoint/2010/main" val="2036032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E85C-C588-40C8-9996-7797AA8DBCDD}"/>
              </a:ext>
            </a:extLst>
          </p:cNvPr>
          <p:cNvSpPr>
            <a:spLocks noGrp="1"/>
          </p:cNvSpPr>
          <p:nvPr>
            <p:ph type="title"/>
          </p:nvPr>
        </p:nvSpPr>
        <p:spPr/>
        <p:txBody>
          <a:bodyPr/>
          <a:lstStyle/>
          <a:p>
            <a:r>
              <a:rPr lang="fr-CA" dirty="0"/>
              <a:t>Objectif et Méthodologie</a:t>
            </a:r>
          </a:p>
        </p:txBody>
      </p:sp>
      <p:sp>
        <p:nvSpPr>
          <p:cNvPr id="3" name="Content Placeholder 2">
            <a:extLst>
              <a:ext uri="{FF2B5EF4-FFF2-40B4-BE49-F238E27FC236}">
                <a16:creationId xmlns:a16="http://schemas.microsoft.com/office/drawing/2014/main" id="{133EBB8B-D294-4D69-8378-DD3034CD9D5B}"/>
              </a:ext>
            </a:extLst>
          </p:cNvPr>
          <p:cNvSpPr>
            <a:spLocks noGrp="1"/>
          </p:cNvSpPr>
          <p:nvPr>
            <p:ph idx="1"/>
          </p:nvPr>
        </p:nvSpPr>
        <p:spPr>
          <a:xfrm>
            <a:off x="914400" y="1493837"/>
            <a:ext cx="8229600" cy="4525963"/>
          </a:xfrm>
        </p:spPr>
        <p:txBody>
          <a:bodyPr>
            <a:normAutofit fontScale="85000" lnSpcReduction="10000"/>
          </a:bodyPr>
          <a:lstStyle/>
          <a:p>
            <a:r>
              <a:rPr lang="fr-CA" dirty="0"/>
              <a:t>Évaluer les outils disponibles pour la prise de décision, quant au recours à la tomodensitométrie cérébrale et la prise en charge des enfants avec un trauma crânien mineur</a:t>
            </a:r>
          </a:p>
          <a:p>
            <a:endParaRPr lang="fr-CA" dirty="0"/>
          </a:p>
          <a:p>
            <a:r>
              <a:rPr lang="fr-CA" dirty="0"/>
              <a:t>Une première revue </a:t>
            </a:r>
            <a:r>
              <a:rPr lang="fr-CA" dirty="0" err="1"/>
              <a:t>Pubmed</a:t>
            </a:r>
            <a:r>
              <a:rPr lang="fr-CA" dirty="0"/>
              <a:t> a été réalisée avec les mots clés pour identifier les outils de décision clinique</a:t>
            </a:r>
          </a:p>
          <a:p>
            <a:r>
              <a:rPr lang="fr-CA" dirty="0"/>
              <a:t> Une deuxième revue a suivi pour identifier les études de développement, de validation et d’impact clinique, afin d’établir le niveau de preuve</a:t>
            </a:r>
          </a:p>
          <a:p>
            <a:pPr marL="0" indent="0">
              <a:buNone/>
            </a:pPr>
            <a:endParaRPr lang="fr-CA" dirty="0"/>
          </a:p>
        </p:txBody>
      </p:sp>
    </p:spTree>
    <p:extLst>
      <p:ext uri="{BB962C8B-B14F-4D97-AF65-F5344CB8AC3E}">
        <p14:creationId xmlns:p14="http://schemas.microsoft.com/office/powerpoint/2010/main" val="94565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Résultats</a:t>
            </a:r>
          </a:p>
        </p:txBody>
      </p:sp>
      <p:sp>
        <p:nvSpPr>
          <p:cNvPr id="3" name="Espace réservé du contenu 2"/>
          <p:cNvSpPr>
            <a:spLocks noGrp="1"/>
          </p:cNvSpPr>
          <p:nvPr>
            <p:ph idx="1"/>
          </p:nvPr>
        </p:nvSpPr>
        <p:spPr/>
        <p:txBody>
          <a:bodyPr>
            <a:normAutofit/>
          </a:bodyPr>
          <a:lstStyle/>
          <a:p>
            <a:r>
              <a:rPr lang="fr-CA" dirty="0"/>
              <a:t>Critère d’inclusion et exclusion</a:t>
            </a:r>
          </a:p>
          <a:p>
            <a:pPr lvl="1"/>
            <a:r>
              <a:rPr lang="fr-CA" dirty="0"/>
              <a:t>Devis prospectif</a:t>
            </a:r>
          </a:p>
          <a:p>
            <a:pPr lvl="1"/>
            <a:r>
              <a:rPr lang="fr-CA" dirty="0"/>
              <a:t>Population pédiatrique (0-18ans)</a:t>
            </a:r>
          </a:p>
          <a:p>
            <a:pPr lvl="1"/>
            <a:r>
              <a:rPr lang="fr-CA" dirty="0"/>
              <a:t>Au moins une étude de validation</a:t>
            </a:r>
          </a:p>
          <a:p>
            <a:r>
              <a:rPr lang="fr-CA" dirty="0"/>
              <a:t>Résultats</a:t>
            </a:r>
          </a:p>
        </p:txBody>
      </p:sp>
      <p:graphicFrame>
        <p:nvGraphicFramePr>
          <p:cNvPr id="4" name="Diagram 3">
            <a:extLst>
              <a:ext uri="{FF2B5EF4-FFF2-40B4-BE49-F238E27FC236}">
                <a16:creationId xmlns:a16="http://schemas.microsoft.com/office/drawing/2014/main" id="{7353EBDB-D1B7-4EB5-A380-69BC0DAA60A9}"/>
              </a:ext>
            </a:extLst>
          </p:cNvPr>
          <p:cNvGraphicFramePr/>
          <p:nvPr>
            <p:extLst>
              <p:ext uri="{D42A27DB-BD31-4B8C-83A1-F6EECF244321}">
                <p14:modId xmlns:p14="http://schemas.microsoft.com/office/powerpoint/2010/main" val="1716129617"/>
              </p:ext>
            </p:extLst>
          </p:nvPr>
        </p:nvGraphicFramePr>
        <p:xfrm>
          <a:off x="1828800" y="3369212"/>
          <a:ext cx="6705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87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666D-7429-4E4A-8048-9F741C4F0E92}"/>
              </a:ext>
            </a:extLst>
          </p:cNvPr>
          <p:cNvSpPr>
            <a:spLocks noGrp="1"/>
          </p:cNvSpPr>
          <p:nvPr>
            <p:ph type="title"/>
          </p:nvPr>
        </p:nvSpPr>
        <p:spPr>
          <a:xfrm>
            <a:off x="457200" y="-228600"/>
            <a:ext cx="8229600" cy="1143000"/>
          </a:xfrm>
        </p:spPr>
        <p:txBody>
          <a:bodyPr/>
          <a:lstStyle/>
          <a:p>
            <a:r>
              <a:rPr lang="fr-CA" dirty="0"/>
              <a:t>Résultats- Étude PECARN</a:t>
            </a:r>
          </a:p>
        </p:txBody>
      </p:sp>
      <p:sp>
        <p:nvSpPr>
          <p:cNvPr id="4" name="Text Box 2">
            <a:extLst>
              <a:ext uri="{FF2B5EF4-FFF2-40B4-BE49-F238E27FC236}">
                <a16:creationId xmlns:a16="http://schemas.microsoft.com/office/drawing/2014/main" id="{7387A323-1849-40C9-975B-954355AA15EF}"/>
              </a:ext>
            </a:extLst>
          </p:cNvPr>
          <p:cNvSpPr txBox="1">
            <a:spLocks noGrp="1" noChangeArrowheads="1"/>
          </p:cNvSpPr>
          <p:nvPr>
            <p:ph idx="1"/>
          </p:nvPr>
        </p:nvSpPr>
        <p:spPr bwMode="auto">
          <a:xfrm>
            <a:off x="1143000" y="609600"/>
            <a:ext cx="7848600" cy="6224781"/>
          </a:xfrm>
          <a:prstGeom prst="rect">
            <a:avLst/>
          </a:prstGeom>
          <a:solidFill>
            <a:srgbClr val="FFFFFF"/>
          </a:solidFill>
          <a:ln w="9525">
            <a:solidFill>
              <a:srgbClr val="000000"/>
            </a:solidFill>
            <a:miter lim="800000"/>
            <a:headEnd/>
            <a:tailEnd/>
          </a:ln>
        </p:spPr>
        <p:txBody>
          <a:bodyPr rot="0" vert="horz" wrap="square" lIns="68580" tIns="34290" rIns="68580" bIns="34290" rtlCol="0" anchor="t" anchorCtr="0">
            <a:spAutoFit/>
          </a:bodyPr>
          <a:lstStyle/>
          <a:p>
            <a:pPr marL="0" indent="0">
              <a:spcBef>
                <a:spcPts val="0"/>
              </a:spcBef>
              <a:buNone/>
            </a:pPr>
            <a:r>
              <a:rPr lang="fr-CA" sz="1600" b="1" dirty="0">
                <a:latin typeface="Times New Roman" panose="02020603050405020304" pitchFamily="18" charset="0"/>
                <a:ea typeface="Calibri" panose="020F0502020204030204" pitchFamily="34" charset="0"/>
                <a:cs typeface="Arial" panose="020B0604020202020204" pitchFamily="34" charset="0"/>
              </a:rPr>
              <a:t>Recommandation selon l’âge</a:t>
            </a:r>
          </a:p>
          <a:p>
            <a:pPr marL="0" indent="0">
              <a:spcBef>
                <a:spcPts val="0"/>
              </a:spcBef>
              <a:buNone/>
            </a:pP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b="1" dirty="0">
                <a:latin typeface="Times New Roman" panose="02020603050405020304" pitchFamily="18" charset="0"/>
                <a:ea typeface="Calibri" panose="020F0502020204030204" pitchFamily="34" charset="0"/>
                <a:cs typeface="Arial" panose="020B0604020202020204" pitchFamily="34" charset="0"/>
              </a:rPr>
              <a:t>Pour les patients &lt; 2 ans :</a:t>
            </a: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dirty="0">
                <a:latin typeface="Times New Roman" panose="02020603050405020304" pitchFamily="18" charset="0"/>
                <a:ea typeface="Calibri" panose="020F0502020204030204" pitchFamily="34" charset="0"/>
                <a:cs typeface="Arial" panose="020B0604020202020204" pitchFamily="34" charset="0"/>
              </a:rPr>
              <a:t>Un CT-scan est recommandé si Patients à </a:t>
            </a:r>
            <a:r>
              <a:rPr lang="fr-CA" sz="1600" b="1" dirty="0">
                <a:latin typeface="Times New Roman" panose="02020603050405020304" pitchFamily="18" charset="0"/>
                <a:ea typeface="Calibri" panose="020F0502020204030204" pitchFamily="34" charset="0"/>
                <a:cs typeface="Arial" panose="020B0604020202020204" pitchFamily="34" charset="0"/>
              </a:rPr>
              <a:t>haut risque</a:t>
            </a:r>
            <a:r>
              <a:rPr lang="fr-CA" sz="1600" dirty="0">
                <a:latin typeface="Times New Roman" panose="02020603050405020304" pitchFamily="18" charset="0"/>
                <a:ea typeface="Calibri" panose="020F0502020204030204" pitchFamily="34" charset="0"/>
                <a:cs typeface="Arial" panose="020B0604020202020204" pitchFamily="34" charset="0"/>
              </a:rPr>
              <a:t>, soit :</a:t>
            </a:r>
            <a:endParaRPr lang="fr-CA" sz="1600" dirty="0">
              <a:latin typeface="Calibri" panose="020F0502020204030204" pitchFamily="34" charset="0"/>
              <a:ea typeface="Calibri" panose="020F0502020204030204" pitchFamily="34" charset="0"/>
              <a:cs typeface="Arial" panose="020B0604020202020204" pitchFamily="34" charset="0"/>
            </a:endParaRPr>
          </a:p>
          <a:p>
            <a:pPr>
              <a:spcBef>
                <a:spcPts val="0"/>
              </a:spcBef>
            </a:pPr>
            <a:r>
              <a:rPr lang="fr-CA" sz="1600" dirty="0">
                <a:latin typeface="Times New Roman" panose="02020603050405020304" pitchFamily="18" charset="0"/>
                <a:ea typeface="Calibri" panose="020F0502020204030204" pitchFamily="34" charset="0"/>
                <a:cs typeface="Arial" panose="020B0604020202020204" pitchFamily="34" charset="0"/>
              </a:rPr>
              <a:t>Glasgow =14 ou signes d’une altération de l’état de conscience ou une fracture crânienne palpable.</a:t>
            </a:r>
          </a:p>
          <a:p>
            <a:pPr>
              <a:spcBef>
                <a:spcPts val="0"/>
              </a:spcBef>
            </a:pP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dirty="0">
                <a:latin typeface="Times New Roman" panose="02020603050405020304" pitchFamily="18" charset="0"/>
                <a:ea typeface="Calibri" panose="020F0502020204030204" pitchFamily="34" charset="0"/>
                <a:cs typeface="Arial" panose="020B0604020202020204" pitchFamily="34" charset="0"/>
              </a:rPr>
              <a:t>Une observation ou un CT-scan en fonction de facteurs cliniques si patients à </a:t>
            </a:r>
            <a:r>
              <a:rPr lang="fr-CA" sz="1600" b="1" dirty="0">
                <a:latin typeface="Times New Roman" panose="02020603050405020304" pitchFamily="18" charset="0"/>
                <a:ea typeface="Calibri" panose="020F0502020204030204" pitchFamily="34" charset="0"/>
                <a:cs typeface="Arial" panose="020B0604020202020204" pitchFamily="34" charset="0"/>
              </a:rPr>
              <a:t>risque intermédiaire</a:t>
            </a:r>
            <a:r>
              <a:rPr lang="fr-CA" sz="1600" dirty="0">
                <a:latin typeface="Times New Roman" panose="02020603050405020304" pitchFamily="18" charset="0"/>
                <a:ea typeface="Calibri" panose="020F0502020204030204" pitchFamily="34" charset="0"/>
                <a:cs typeface="Arial" panose="020B0604020202020204" pitchFamily="34" charset="0"/>
              </a:rPr>
              <a:t>, soit :</a:t>
            </a:r>
            <a:endParaRPr lang="fr-CA" sz="1600" dirty="0">
              <a:latin typeface="Calibri" panose="020F0502020204030204" pitchFamily="34" charset="0"/>
              <a:ea typeface="Calibri" panose="020F0502020204030204" pitchFamily="34" charset="0"/>
              <a:cs typeface="Arial" panose="020B0604020202020204" pitchFamily="34" charset="0"/>
            </a:endParaRPr>
          </a:p>
          <a:p>
            <a:pPr>
              <a:spcBef>
                <a:spcPts val="0"/>
              </a:spcBef>
            </a:pPr>
            <a:r>
              <a:rPr lang="fr-CA" sz="1600" dirty="0">
                <a:latin typeface="Times New Roman" panose="02020603050405020304" pitchFamily="18" charset="0"/>
                <a:ea typeface="Calibri" panose="020F0502020204030204" pitchFamily="34" charset="0"/>
                <a:cs typeface="Arial" panose="020B0604020202020204" pitchFamily="34" charset="0"/>
              </a:rPr>
              <a:t>Hématome au cuir chevelu occipital ou pariétal, histoire de perte de conscience ≥ 5 secondes ou mécanisme sévère du trauma ou comportement altéré selon les parents.</a:t>
            </a:r>
          </a:p>
          <a:p>
            <a:pPr>
              <a:spcBef>
                <a:spcPts val="0"/>
              </a:spcBef>
            </a:pP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dirty="0">
                <a:latin typeface="Times New Roman" panose="02020603050405020304" pitchFamily="18" charset="0"/>
                <a:ea typeface="Calibri" panose="020F0502020204030204" pitchFamily="34" charset="0"/>
                <a:cs typeface="Arial" panose="020B0604020202020204" pitchFamily="34" charset="0"/>
              </a:rPr>
              <a:t>Un CT-scan est non recommandé si aucun de ces facteurs n’est présent .</a:t>
            </a:r>
          </a:p>
          <a:p>
            <a:pPr marL="0" indent="0">
              <a:spcBef>
                <a:spcPts val="0"/>
              </a:spcBef>
              <a:buNone/>
            </a:pP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b="1" dirty="0">
                <a:latin typeface="Times New Roman" panose="02020603050405020304" pitchFamily="18" charset="0"/>
                <a:ea typeface="Calibri" panose="020F0502020204030204" pitchFamily="34" charset="0"/>
                <a:cs typeface="Arial" panose="020B0604020202020204" pitchFamily="34" charset="0"/>
              </a:rPr>
              <a:t>Pour les enfants ≥ 2 ans :</a:t>
            </a: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dirty="0">
                <a:latin typeface="Times New Roman" panose="02020603050405020304" pitchFamily="18" charset="0"/>
                <a:ea typeface="Calibri" panose="020F0502020204030204" pitchFamily="34" charset="0"/>
                <a:cs typeface="Arial" panose="020B0604020202020204" pitchFamily="34" charset="0"/>
              </a:rPr>
              <a:t>Un CT-scan est recommandé si Patients à </a:t>
            </a:r>
            <a:r>
              <a:rPr lang="fr-CA" sz="1600" b="1" dirty="0">
                <a:latin typeface="Times New Roman" panose="02020603050405020304" pitchFamily="18" charset="0"/>
                <a:ea typeface="Calibri" panose="020F0502020204030204" pitchFamily="34" charset="0"/>
                <a:cs typeface="Arial" panose="020B0604020202020204" pitchFamily="34" charset="0"/>
              </a:rPr>
              <a:t>haut risque</a:t>
            </a:r>
            <a:r>
              <a:rPr lang="fr-CA" sz="1600" dirty="0">
                <a:latin typeface="Times New Roman" panose="02020603050405020304" pitchFamily="18" charset="0"/>
                <a:ea typeface="Calibri" panose="020F0502020204030204" pitchFamily="34" charset="0"/>
                <a:cs typeface="Arial" panose="020B0604020202020204" pitchFamily="34" charset="0"/>
              </a:rPr>
              <a:t>, soit </a:t>
            </a:r>
          </a:p>
          <a:p>
            <a:pPr>
              <a:spcBef>
                <a:spcPts val="0"/>
              </a:spcBef>
            </a:pPr>
            <a:r>
              <a:rPr lang="fr-CA" sz="1600" dirty="0">
                <a:latin typeface="Times New Roman" panose="02020603050405020304" pitchFamily="18" charset="0"/>
                <a:ea typeface="Calibri" panose="020F0502020204030204" pitchFamily="34" charset="0"/>
                <a:cs typeface="Arial" panose="020B0604020202020204" pitchFamily="34" charset="0"/>
              </a:rPr>
              <a:t>Glasgow = 14 ou si autres signes d’altération de l’état de conscience ou si signes de fracture de la base du crâne.</a:t>
            </a:r>
          </a:p>
          <a:p>
            <a:pPr marL="0" indent="0">
              <a:spcBef>
                <a:spcPts val="0"/>
              </a:spcBef>
              <a:buNone/>
            </a:pP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dirty="0">
                <a:latin typeface="Times New Roman" panose="02020603050405020304" pitchFamily="18" charset="0"/>
                <a:ea typeface="Calibri" panose="020F0502020204030204" pitchFamily="34" charset="0"/>
                <a:cs typeface="Arial" panose="020B0604020202020204" pitchFamily="34" charset="0"/>
              </a:rPr>
              <a:t>Une observation ou un CT-scan en fonction de facteurs cliniques si patients à </a:t>
            </a:r>
            <a:r>
              <a:rPr lang="fr-CA" sz="1600" b="1" dirty="0">
                <a:latin typeface="Times New Roman" panose="02020603050405020304" pitchFamily="18" charset="0"/>
                <a:ea typeface="Calibri" panose="020F0502020204030204" pitchFamily="34" charset="0"/>
                <a:cs typeface="Arial" panose="020B0604020202020204" pitchFamily="34" charset="0"/>
              </a:rPr>
              <a:t>risque intermédiaire</a:t>
            </a:r>
            <a:r>
              <a:rPr lang="fr-CA" sz="1600" dirty="0">
                <a:latin typeface="Times New Roman" panose="02020603050405020304" pitchFamily="18" charset="0"/>
                <a:ea typeface="Calibri" panose="020F0502020204030204" pitchFamily="34" charset="0"/>
                <a:cs typeface="Arial" panose="020B0604020202020204" pitchFamily="34" charset="0"/>
              </a:rPr>
              <a:t>, soit :</a:t>
            </a:r>
            <a:endParaRPr lang="fr-CA" sz="1600" dirty="0">
              <a:latin typeface="Calibri" panose="020F0502020204030204" pitchFamily="34" charset="0"/>
              <a:ea typeface="Calibri" panose="020F0502020204030204" pitchFamily="34" charset="0"/>
              <a:cs typeface="Arial" panose="020B0604020202020204" pitchFamily="34" charset="0"/>
            </a:endParaRPr>
          </a:p>
          <a:p>
            <a:pPr>
              <a:spcBef>
                <a:spcPts val="0"/>
              </a:spcBef>
            </a:pPr>
            <a:r>
              <a:rPr lang="fr-CA" sz="1600" dirty="0">
                <a:latin typeface="Times New Roman" panose="02020603050405020304" pitchFamily="18" charset="0"/>
                <a:ea typeface="Calibri" panose="020F0502020204030204" pitchFamily="34" charset="0"/>
                <a:cs typeface="Arial" panose="020B0604020202020204" pitchFamily="34" charset="0"/>
              </a:rPr>
              <a:t>histoire de perte de conscience ou histoire de vomissement ou mécanisme sévère ou encore céphalée sévère.</a:t>
            </a:r>
          </a:p>
          <a:p>
            <a:pPr marL="0" indent="0">
              <a:spcBef>
                <a:spcPts val="0"/>
              </a:spcBef>
              <a:buNone/>
            </a:pPr>
            <a:endParaRPr lang="fr-CA" sz="1600" dirty="0">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r>
              <a:rPr lang="fr-CA" sz="1600" dirty="0">
                <a:latin typeface="Times New Roman" panose="02020603050405020304" pitchFamily="18" charset="0"/>
                <a:ea typeface="Calibri" panose="020F0502020204030204" pitchFamily="34" charset="0"/>
                <a:cs typeface="Arial" panose="020B0604020202020204" pitchFamily="34" charset="0"/>
              </a:rPr>
              <a:t>Un CT-scan n’est pas recommandé si aucun de ces facteurs n’est présent.</a:t>
            </a:r>
            <a:endParaRPr lang="fr-CA"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961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2E6FAA-8C3E-48BE-9DE4-F60EDF4973B8}"/>
              </a:ext>
            </a:extLst>
          </p:cNvPr>
          <p:cNvSpPr>
            <a:spLocks noGrp="1"/>
          </p:cNvSpPr>
          <p:nvPr>
            <p:ph idx="1"/>
          </p:nvPr>
        </p:nvSpPr>
        <p:spPr>
          <a:xfrm>
            <a:off x="914400" y="1447800"/>
            <a:ext cx="8229600" cy="4525963"/>
          </a:xfrm>
        </p:spPr>
        <p:txBody>
          <a:bodyPr>
            <a:normAutofit fontScale="92500" lnSpcReduction="20000"/>
          </a:bodyPr>
          <a:lstStyle/>
          <a:p>
            <a:r>
              <a:rPr lang="fr-CA" dirty="0"/>
              <a:t>Critères d’inclusion:</a:t>
            </a:r>
          </a:p>
          <a:p>
            <a:pPr lvl="1"/>
            <a:r>
              <a:rPr lang="fr-CA" sz="2400" dirty="0"/>
              <a:t>Patients de 0 – 18 ans avec trauma crânien dans les 24 heures précédentes</a:t>
            </a:r>
          </a:p>
          <a:p>
            <a:pPr lvl="1"/>
            <a:r>
              <a:rPr lang="fr-CA" sz="2400" dirty="0"/>
              <a:t>Glasgow 14-15</a:t>
            </a:r>
          </a:p>
          <a:p>
            <a:pPr lvl="1"/>
            <a:endParaRPr lang="fr-CA" sz="2400" dirty="0"/>
          </a:p>
          <a:p>
            <a:r>
              <a:rPr lang="fr-CA" dirty="0"/>
              <a:t>Critères d’exclusion:</a:t>
            </a:r>
          </a:p>
          <a:p>
            <a:pPr lvl="1"/>
            <a:r>
              <a:rPr lang="fr-CA" sz="2400" dirty="0"/>
              <a:t>Trauma léger</a:t>
            </a:r>
          </a:p>
          <a:p>
            <a:pPr lvl="1"/>
            <a:r>
              <a:rPr lang="fr-CA" sz="2400" dirty="0"/>
              <a:t>Trauma pénétrant </a:t>
            </a:r>
          </a:p>
          <a:p>
            <a:pPr lvl="1"/>
            <a:r>
              <a:rPr lang="fr-CA" sz="2400" dirty="0"/>
              <a:t>Histoire de néoplasie cérébrale, anomalie neurologique préexistante</a:t>
            </a:r>
          </a:p>
          <a:p>
            <a:pPr lvl="1"/>
            <a:r>
              <a:rPr lang="fr-CA" sz="2400" dirty="0"/>
              <a:t>Patients avec imagerie avant arrivée</a:t>
            </a:r>
          </a:p>
          <a:p>
            <a:pPr lvl="1"/>
            <a:r>
              <a:rPr lang="fr-CA" sz="2400" dirty="0"/>
              <a:t>Patients avec shunt ventriculaire ou anomalies hématologiques</a:t>
            </a:r>
          </a:p>
        </p:txBody>
      </p:sp>
      <p:sp>
        <p:nvSpPr>
          <p:cNvPr id="4" name="Title 1">
            <a:extLst>
              <a:ext uri="{FF2B5EF4-FFF2-40B4-BE49-F238E27FC236}">
                <a16:creationId xmlns:a16="http://schemas.microsoft.com/office/drawing/2014/main" id="{7FADAC25-335C-46F9-ABA2-E9AB58992465}"/>
              </a:ext>
            </a:extLst>
          </p:cNvPr>
          <p:cNvSpPr>
            <a:spLocks noGrp="1"/>
          </p:cNvSpPr>
          <p:nvPr>
            <p:ph type="title"/>
          </p:nvPr>
        </p:nvSpPr>
        <p:spPr>
          <a:xfrm>
            <a:off x="457200" y="246063"/>
            <a:ext cx="8229600" cy="1143000"/>
          </a:xfrm>
        </p:spPr>
        <p:txBody>
          <a:bodyPr/>
          <a:lstStyle/>
          <a:p>
            <a:r>
              <a:rPr lang="fr-CA" dirty="0"/>
              <a:t>Résultats- Étude PECARN</a:t>
            </a:r>
          </a:p>
        </p:txBody>
      </p:sp>
    </p:spTree>
    <p:extLst>
      <p:ext uri="{BB962C8B-B14F-4D97-AF65-F5344CB8AC3E}">
        <p14:creationId xmlns:p14="http://schemas.microsoft.com/office/powerpoint/2010/main" val="302429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DEFD7-EEA7-45AC-92A4-B37C442DACAE}"/>
              </a:ext>
            </a:extLst>
          </p:cNvPr>
          <p:cNvSpPr>
            <a:spLocks noGrp="1"/>
          </p:cNvSpPr>
          <p:nvPr>
            <p:ph idx="1"/>
          </p:nvPr>
        </p:nvSpPr>
        <p:spPr/>
        <p:txBody>
          <a:bodyPr/>
          <a:lstStyle/>
          <a:p>
            <a:r>
              <a:rPr lang="fr-CA" dirty="0"/>
              <a:t>Issue primaire:</a:t>
            </a:r>
          </a:p>
          <a:p>
            <a:pPr marL="457200" lvl="1" indent="0">
              <a:buNone/>
            </a:pPr>
            <a:r>
              <a:rPr lang="fr-CA" dirty="0"/>
              <a:t>Lésion cérébrale cliniquement importante :</a:t>
            </a:r>
          </a:p>
          <a:p>
            <a:pPr lvl="2"/>
            <a:r>
              <a:rPr lang="fr-CA" dirty="0"/>
              <a:t> Décès de trauma crânien</a:t>
            </a:r>
          </a:p>
          <a:p>
            <a:pPr lvl="2"/>
            <a:r>
              <a:rPr lang="fr-CA" dirty="0"/>
              <a:t> Intervention neurochirurgicale</a:t>
            </a:r>
          </a:p>
          <a:p>
            <a:pPr lvl="2"/>
            <a:r>
              <a:rPr lang="fr-CA" dirty="0"/>
              <a:t> Intubation &gt; 24 heures</a:t>
            </a:r>
          </a:p>
          <a:p>
            <a:pPr lvl="2"/>
            <a:r>
              <a:rPr lang="fr-CA" dirty="0"/>
              <a:t> Hospitalisation pour ≥ 2 nuits pour anomalie au CT</a:t>
            </a:r>
          </a:p>
        </p:txBody>
      </p:sp>
      <p:sp>
        <p:nvSpPr>
          <p:cNvPr id="4" name="Title 1">
            <a:extLst>
              <a:ext uri="{FF2B5EF4-FFF2-40B4-BE49-F238E27FC236}">
                <a16:creationId xmlns:a16="http://schemas.microsoft.com/office/drawing/2014/main" id="{AC76AEB8-4E41-44EB-B705-AD54D7033A6D}"/>
              </a:ext>
            </a:extLst>
          </p:cNvPr>
          <p:cNvSpPr>
            <a:spLocks noGrp="1"/>
          </p:cNvSpPr>
          <p:nvPr>
            <p:ph type="title"/>
          </p:nvPr>
        </p:nvSpPr>
        <p:spPr>
          <a:xfrm>
            <a:off x="457200" y="246063"/>
            <a:ext cx="8229600" cy="1143000"/>
          </a:xfrm>
        </p:spPr>
        <p:txBody>
          <a:bodyPr/>
          <a:lstStyle/>
          <a:p>
            <a:r>
              <a:rPr lang="fr-CA" dirty="0"/>
              <a:t>Résultats- Étude PECARN</a:t>
            </a:r>
          </a:p>
        </p:txBody>
      </p:sp>
    </p:spTree>
    <p:extLst>
      <p:ext uri="{BB962C8B-B14F-4D97-AF65-F5344CB8AC3E}">
        <p14:creationId xmlns:p14="http://schemas.microsoft.com/office/powerpoint/2010/main" val="174881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47F7EA-1955-4204-8D76-867011C6EC79}"/>
              </a:ext>
            </a:extLst>
          </p:cNvPr>
          <p:cNvSpPr>
            <a:spLocks noGrp="1"/>
          </p:cNvSpPr>
          <p:nvPr>
            <p:ph type="title"/>
          </p:nvPr>
        </p:nvSpPr>
        <p:spPr>
          <a:xfrm>
            <a:off x="1371600" y="304800"/>
            <a:ext cx="6578204" cy="1170385"/>
          </a:xfrm>
        </p:spPr>
        <p:txBody>
          <a:bodyPr/>
          <a:lstStyle/>
          <a:p>
            <a:r>
              <a:rPr lang="fr-CA" dirty="0"/>
              <a:t>Résultats- Étude PECARN</a:t>
            </a:r>
          </a:p>
        </p:txBody>
      </p:sp>
      <p:graphicFrame>
        <p:nvGraphicFramePr>
          <p:cNvPr id="4" name="Content Placeholder 3">
            <a:extLst>
              <a:ext uri="{FF2B5EF4-FFF2-40B4-BE49-F238E27FC236}">
                <a16:creationId xmlns:a16="http://schemas.microsoft.com/office/drawing/2014/main" id="{DA10904A-6DE9-4F28-8A88-ECA76D6B8F88}"/>
              </a:ext>
            </a:extLst>
          </p:cNvPr>
          <p:cNvGraphicFramePr>
            <a:graphicFrameLocks noGrp="1"/>
          </p:cNvGraphicFramePr>
          <p:nvPr>
            <p:ph idx="1"/>
            <p:extLst>
              <p:ext uri="{D42A27DB-BD31-4B8C-83A1-F6EECF244321}">
                <p14:modId xmlns:p14="http://schemas.microsoft.com/office/powerpoint/2010/main" val="2488557733"/>
              </p:ext>
            </p:extLst>
          </p:nvPr>
        </p:nvGraphicFramePr>
        <p:xfrm>
          <a:off x="1752600" y="1673607"/>
          <a:ext cx="6705600" cy="4650993"/>
        </p:xfrm>
        <a:graphic>
          <a:graphicData uri="http://schemas.openxmlformats.org/drawingml/2006/table">
            <a:tbl>
              <a:tblPr firstRow="1" firstCol="1" bandRow="1">
                <a:tableStyleId>{5C22544A-7EE6-4342-B048-85BDC9FD1C3A}</a:tableStyleId>
              </a:tblPr>
              <a:tblGrid>
                <a:gridCol w="3050920">
                  <a:extLst>
                    <a:ext uri="{9D8B030D-6E8A-4147-A177-3AD203B41FA5}">
                      <a16:colId xmlns:a16="http://schemas.microsoft.com/office/drawing/2014/main" val="2383305049"/>
                    </a:ext>
                  </a:extLst>
                </a:gridCol>
                <a:gridCol w="1845434">
                  <a:extLst>
                    <a:ext uri="{9D8B030D-6E8A-4147-A177-3AD203B41FA5}">
                      <a16:colId xmlns:a16="http://schemas.microsoft.com/office/drawing/2014/main" val="2675101059"/>
                    </a:ext>
                  </a:extLst>
                </a:gridCol>
                <a:gridCol w="1809246">
                  <a:extLst>
                    <a:ext uri="{9D8B030D-6E8A-4147-A177-3AD203B41FA5}">
                      <a16:colId xmlns:a16="http://schemas.microsoft.com/office/drawing/2014/main" val="961026964"/>
                    </a:ext>
                  </a:extLst>
                </a:gridCol>
              </a:tblGrid>
              <a:tr h="603904">
                <a:tc>
                  <a:txBody>
                    <a:bodyPr/>
                    <a:lstStyle/>
                    <a:p>
                      <a:pPr>
                        <a:lnSpc>
                          <a:spcPct val="107000"/>
                        </a:lnSpc>
                        <a:spcAft>
                          <a:spcPts val="0"/>
                        </a:spcAft>
                      </a:pPr>
                      <a:r>
                        <a:rPr lang="fr-CA" sz="1100" b="1">
                          <a:effectLst/>
                          <a:latin typeface="Times New Roman" panose="02020603050405020304" pitchFamily="18" charset="0"/>
                          <a:ea typeface="Calibri" panose="020F0502020204030204" pitchFamily="34" charset="0"/>
                          <a:cs typeface="Arial" panose="020B0604020202020204" pitchFamily="34" charset="0"/>
                        </a:rPr>
                        <a:t>Auteurs et devis</a:t>
                      </a:r>
                      <a:endParaRPr lang="fr-CA"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fr-CA" sz="1100" dirty="0" err="1">
                          <a:effectLst/>
                          <a:latin typeface="Times New Roman" panose="02020603050405020304" pitchFamily="18" charset="0"/>
                          <a:ea typeface="Calibri" panose="020F0502020204030204" pitchFamily="34" charset="0"/>
                          <a:cs typeface="Arial" panose="020B0604020202020204" pitchFamily="34" charset="0"/>
                        </a:rPr>
                        <a:t>Kuppermann</a:t>
                      </a:r>
                      <a:r>
                        <a:rPr lang="fr-CA" sz="1100" dirty="0">
                          <a:effectLst/>
                          <a:latin typeface="Times New Roman" panose="02020603050405020304" pitchFamily="18" charset="0"/>
                          <a:ea typeface="Calibri" panose="020F0502020204030204" pitchFamily="34" charset="0"/>
                          <a:cs typeface="Arial" panose="020B0604020202020204" pitchFamily="34" charset="0"/>
                        </a:rPr>
                        <a:t> et coll.</a:t>
                      </a:r>
                      <a:endParaRPr lang="fr-CA"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fr-CA" sz="1100" dirty="0">
                          <a:effectLst/>
                          <a:latin typeface="Times New Roman" panose="02020603050405020304" pitchFamily="18" charset="0"/>
                          <a:ea typeface="Calibri" panose="020F0502020204030204" pitchFamily="34" charset="0"/>
                          <a:cs typeface="Arial" panose="020B0604020202020204" pitchFamily="34" charset="0"/>
                        </a:rPr>
                        <a:t>Cohorte Prospective</a:t>
                      </a:r>
                      <a:endParaRPr lang="fr-CA"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fr-CA" sz="1100" dirty="0">
                          <a:effectLst/>
                          <a:latin typeface="Times New Roman" panose="02020603050405020304" pitchFamily="18" charset="0"/>
                          <a:ea typeface="Calibri" panose="020F0502020204030204" pitchFamily="34" charset="0"/>
                          <a:cs typeface="Arial" panose="020B0604020202020204" pitchFamily="34" charset="0"/>
                        </a:rPr>
                        <a:t>Publiée en 2009</a:t>
                      </a:r>
                      <a:endParaRPr lang="fr-C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fr-C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73590557"/>
                  </a:ext>
                </a:extLst>
              </a:tr>
              <a:tr h="277611">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Total des patients</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33 785</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330262164"/>
                  </a:ext>
                </a:extLst>
              </a:tr>
              <a:tr h="277611">
                <a:tc>
                  <a:txBody>
                    <a:bodyPr/>
                    <a:lstStyle/>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CT-Scan prescrit  (%)</a:t>
                      </a:r>
                      <a:endParaRPr lang="fr-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35.3 %</a:t>
                      </a:r>
                      <a:endParaRPr lang="fr-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4088778084"/>
                  </a:ext>
                </a:extLst>
              </a:tr>
              <a:tr h="575289">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Issue primaire (%)</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gridSpan="2">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&lt;2 ans : 0.86</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2 ans : 0.85</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hMerge="1">
                  <a:txBody>
                    <a:bodyPr/>
                    <a:lstStyle/>
                    <a:p>
                      <a:endParaRPr lang="fr-CA"/>
                    </a:p>
                  </a:txBody>
                  <a:tcPr/>
                </a:tc>
                <a:extLst>
                  <a:ext uri="{0D108BD9-81ED-4DB2-BD59-A6C34878D82A}">
                    <a16:rowId xmlns:a16="http://schemas.microsoft.com/office/drawing/2014/main" val="3777582910"/>
                  </a:ext>
                </a:extLst>
              </a:tr>
              <a:tr h="872967">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  </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Sensibilité % (IC95%)</a:t>
                      </a:r>
                    </a:p>
                    <a:p>
                      <a:pPr>
                        <a:lnSpc>
                          <a:spcPct val="107000"/>
                        </a:lnSpc>
                        <a:spcAft>
                          <a:spcPts val="0"/>
                        </a:spcAft>
                      </a:pP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PECARN &lt;2 ans</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98.6% (92.6 – 99.97)</a:t>
                      </a:r>
                    </a:p>
                  </a:txBody>
                  <a:tcPr marL="51435" marR="51435" marT="0" marB="0"/>
                </a:tc>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PECARN ≥ 2 ans</a:t>
                      </a:r>
                    </a:p>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100 % (86.3-100)</a:t>
                      </a:r>
                    </a:p>
                  </a:txBody>
                  <a:tcPr marL="51435" marR="51435" marT="0" marB="0"/>
                </a:tc>
                <a:extLst>
                  <a:ext uri="{0D108BD9-81ED-4DB2-BD59-A6C34878D82A}">
                    <a16:rowId xmlns:a16="http://schemas.microsoft.com/office/drawing/2014/main" val="3275524960"/>
                  </a:ext>
                </a:extLst>
              </a:tr>
              <a:tr h="575289">
                <a:tc>
                  <a:txBody>
                    <a:bodyPr/>
                    <a:lstStyle/>
                    <a:p>
                      <a:pPr>
                        <a:lnSpc>
                          <a:spcPct val="107000"/>
                        </a:lnSpc>
                        <a:spcAft>
                          <a:spcPts val="0"/>
                        </a:spcAft>
                      </a:pPr>
                      <a:r>
                        <a:rPr lang="fr-CA" sz="1600" dirty="0">
                          <a:effectLst/>
                          <a:latin typeface="Times New Roman" panose="02020603050405020304" pitchFamily="18" charset="0"/>
                          <a:cs typeface="Times New Roman" panose="02020603050405020304" pitchFamily="18" charset="0"/>
                        </a:rPr>
                        <a:t>Valeur prédictive négative % (IC95%)</a:t>
                      </a:r>
                      <a:endParaRPr lang="fr-C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600">
                          <a:effectLst/>
                          <a:latin typeface="Times New Roman" panose="02020603050405020304" pitchFamily="18" charset="0"/>
                          <a:cs typeface="Times New Roman" panose="02020603050405020304" pitchFamily="18" charset="0"/>
                        </a:rPr>
                        <a:t>99.9% (99.8-99.9)</a:t>
                      </a:r>
                      <a:endParaRPr lang="fr-C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r>
                        <a:rPr lang="fr-CA" sz="1600" dirty="0">
                          <a:effectLst/>
                          <a:latin typeface="Times New Roman" panose="02020603050405020304" pitchFamily="18" charset="0"/>
                          <a:cs typeface="Times New Roman" panose="02020603050405020304" pitchFamily="18" charset="0"/>
                        </a:rPr>
                        <a:t>100 % (99.7-100)</a:t>
                      </a:r>
                      <a:endParaRPr lang="fr-CA" sz="1600" dirty="0">
                        <a:latin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478575215"/>
                  </a:ext>
                </a:extLst>
              </a:tr>
              <a:tr h="1468322">
                <a:tc>
                  <a:txBody>
                    <a:bodyPr/>
                    <a:lstStyle/>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CT-scan après application de l’outil (%)</a:t>
                      </a:r>
                      <a:endParaRPr lang="fr-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13.9%</a:t>
                      </a:r>
                    </a:p>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 patients à haut risque)</a:t>
                      </a:r>
                    </a:p>
                    <a:p>
                      <a:pPr>
                        <a:lnSpc>
                          <a:spcPct val="107000"/>
                        </a:lnSpc>
                        <a:spcAft>
                          <a:spcPts val="0"/>
                        </a:spcAft>
                      </a:pPr>
                      <a:r>
                        <a:rPr lang="fr-CA" sz="1800" b="1" dirty="0">
                          <a:effectLst/>
                          <a:latin typeface="Times New Roman" panose="02020603050405020304" pitchFamily="18" charset="0"/>
                          <a:ea typeface="Calibri" panose="020F0502020204030204" pitchFamily="34" charset="0"/>
                          <a:cs typeface="Times New Roman" panose="02020603050405020304" pitchFamily="18" charset="0"/>
                        </a:rPr>
                        <a:t>32.9% à risque intermédiaire</a:t>
                      </a:r>
                    </a:p>
                  </a:txBody>
                  <a:tcPr marL="51435" marR="51435" marT="0" marB="0"/>
                </a:tc>
                <a:tc>
                  <a:txBody>
                    <a:bodyPr/>
                    <a:lstStyle/>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14%</a:t>
                      </a:r>
                    </a:p>
                    <a:p>
                      <a:pPr>
                        <a:lnSpc>
                          <a:spcPct val="107000"/>
                        </a:lnSpc>
                        <a:spcAft>
                          <a:spcPts val="0"/>
                        </a:spcAft>
                      </a:pPr>
                      <a:r>
                        <a:rPr lang="fr-CA" sz="1800" b="1" dirty="0">
                          <a:effectLst/>
                          <a:latin typeface="Times New Roman" panose="02020603050405020304" pitchFamily="18" charset="0"/>
                          <a:cs typeface="Times New Roman" panose="02020603050405020304" pitchFamily="18" charset="0"/>
                        </a:rPr>
                        <a:t>(= patients à haut risque)</a:t>
                      </a:r>
                    </a:p>
                    <a:p>
                      <a:pPr>
                        <a:lnSpc>
                          <a:spcPct val="107000"/>
                        </a:lnSpc>
                        <a:spcAft>
                          <a:spcPts val="0"/>
                        </a:spcAft>
                      </a:pPr>
                      <a:r>
                        <a:rPr lang="fr-CA" sz="1800" b="1" dirty="0">
                          <a:effectLst/>
                          <a:latin typeface="Times New Roman" panose="02020603050405020304" pitchFamily="18" charset="0"/>
                          <a:ea typeface="Calibri" panose="020F0502020204030204" pitchFamily="34" charset="0"/>
                          <a:cs typeface="Times New Roman" panose="02020603050405020304" pitchFamily="18" charset="0"/>
                        </a:rPr>
                        <a:t>28.8 % à risque intermédiaire</a:t>
                      </a:r>
                    </a:p>
                  </a:txBody>
                  <a:tcPr marL="51435" marR="51435" marT="0" marB="0"/>
                </a:tc>
                <a:extLst>
                  <a:ext uri="{0D108BD9-81ED-4DB2-BD59-A6C34878D82A}">
                    <a16:rowId xmlns:a16="http://schemas.microsoft.com/office/drawing/2014/main" val="3331870447"/>
                  </a:ext>
                </a:extLst>
              </a:tr>
            </a:tbl>
          </a:graphicData>
        </a:graphic>
      </p:graphicFrame>
      <p:sp>
        <p:nvSpPr>
          <p:cNvPr id="7" name="TextBox 6">
            <a:extLst>
              <a:ext uri="{FF2B5EF4-FFF2-40B4-BE49-F238E27FC236}">
                <a16:creationId xmlns:a16="http://schemas.microsoft.com/office/drawing/2014/main" id="{F2C51FDD-7CF4-46F6-8369-A0286DD165AD}"/>
              </a:ext>
            </a:extLst>
          </p:cNvPr>
          <p:cNvSpPr txBox="1"/>
          <p:nvPr/>
        </p:nvSpPr>
        <p:spPr>
          <a:xfrm>
            <a:off x="1752600" y="1219200"/>
            <a:ext cx="3228535" cy="461665"/>
          </a:xfrm>
          <a:prstGeom prst="rect">
            <a:avLst/>
          </a:prstGeom>
          <a:noFill/>
        </p:spPr>
        <p:txBody>
          <a:bodyPr wrap="square" rtlCol="0">
            <a:spAutoFit/>
          </a:bodyPr>
          <a:lstStyle/>
          <a:p>
            <a:r>
              <a:rPr lang="fr-CA" sz="2400" dirty="0">
                <a:latin typeface="Times New Roman" panose="02020603050405020304" pitchFamily="18" charset="0"/>
                <a:cs typeface="Times New Roman" panose="02020603050405020304" pitchFamily="18" charset="0"/>
              </a:rPr>
              <a:t>Étude de développement</a:t>
            </a:r>
          </a:p>
        </p:txBody>
      </p:sp>
      <p:sp>
        <p:nvSpPr>
          <p:cNvPr id="2" name="Oval 1">
            <a:extLst>
              <a:ext uri="{FF2B5EF4-FFF2-40B4-BE49-F238E27FC236}">
                <a16:creationId xmlns:a16="http://schemas.microsoft.com/office/drawing/2014/main" id="{8CA62645-92B6-4977-B9CD-FD6BAF8BEA11}"/>
              </a:ext>
            </a:extLst>
          </p:cNvPr>
          <p:cNvSpPr/>
          <p:nvPr/>
        </p:nvSpPr>
        <p:spPr>
          <a:xfrm>
            <a:off x="1524000" y="2433935"/>
            <a:ext cx="5410200" cy="46166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Oval 5">
            <a:extLst>
              <a:ext uri="{FF2B5EF4-FFF2-40B4-BE49-F238E27FC236}">
                <a16:creationId xmlns:a16="http://schemas.microsoft.com/office/drawing/2014/main" id="{8562E9A9-BB99-4322-AF74-48CEB429919F}"/>
              </a:ext>
            </a:extLst>
          </p:cNvPr>
          <p:cNvSpPr/>
          <p:nvPr/>
        </p:nvSpPr>
        <p:spPr>
          <a:xfrm>
            <a:off x="1524000" y="4743605"/>
            <a:ext cx="6629400" cy="46166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15623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theme/theme1.xml><?xml version="1.0" encoding="utf-8"?>
<a:theme xmlns:a="http://schemas.openxmlformats.org/drawingml/2006/main" name="15_Office Theme">
  <a:themeElements>
    <a:clrScheme name="Custom 6">
      <a:dk1>
        <a:srgbClr val="465962"/>
      </a:dk1>
      <a:lt1>
        <a:srgbClr val="FFFFFF"/>
      </a:lt1>
      <a:dk2>
        <a:srgbClr val="465962"/>
      </a:dk2>
      <a:lt2>
        <a:srgbClr val="363636"/>
      </a:lt2>
      <a:accent1>
        <a:srgbClr val="494949"/>
      </a:accent1>
      <a:accent2>
        <a:srgbClr val="F72B09"/>
      </a:accent2>
      <a:accent3>
        <a:srgbClr val="00B0F0"/>
      </a:accent3>
      <a:accent4>
        <a:srgbClr val="92D050"/>
      </a:accent4>
      <a:accent5>
        <a:srgbClr val="A5A5A5"/>
      </a:accent5>
      <a:accent6>
        <a:srgbClr val="909BA5"/>
      </a:accent6>
      <a:hlink>
        <a:srgbClr val="898889"/>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1945</Words>
  <Application>Microsoft Office PowerPoint</Application>
  <PresentationFormat>On-screen Show (4:3)</PresentationFormat>
  <Paragraphs>402</Paragraphs>
  <Slides>28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15_Office Theme</vt:lpstr>
      <vt:lpstr>PowerPoint Presentation</vt:lpstr>
      <vt:lpstr>Plan</vt:lpstr>
      <vt:lpstr>Introduction</vt:lpstr>
      <vt:lpstr>Objectif et Méthodologie</vt:lpstr>
      <vt:lpstr>Résultats</vt:lpstr>
      <vt:lpstr>Résultats- Étude PECARN</vt:lpstr>
      <vt:lpstr>Résultats- Étude PECARN</vt:lpstr>
      <vt:lpstr>Résultats- Étude PECARN</vt:lpstr>
      <vt:lpstr>Résultats- Étude PECARN</vt:lpstr>
      <vt:lpstr>Résultats- Étude PECARN</vt:lpstr>
      <vt:lpstr>Résultats- Étude PECARN</vt:lpstr>
      <vt:lpstr>Forces et Faiblesses</vt:lpstr>
      <vt:lpstr>Résultats- Étude CATCH</vt:lpstr>
      <vt:lpstr>Résultats- Étude CATCH</vt:lpstr>
      <vt:lpstr>Résultats- Étude CATCH</vt:lpstr>
      <vt:lpstr>Résultats- Étude CATCH</vt:lpstr>
      <vt:lpstr>Forces et faiblesses</vt:lpstr>
      <vt:lpstr>Résultats- Étude CHALICE</vt:lpstr>
      <vt:lpstr>Résultats- Étude CHALICE</vt:lpstr>
      <vt:lpstr>Résultats- Étude CHALICE</vt:lpstr>
      <vt:lpstr>Résultats- Étude CHALICE</vt:lpstr>
      <vt:lpstr>Forces et faiblesses </vt:lpstr>
      <vt:lpstr>Résultats- PECARN, CATCH, CHALICE</vt:lpstr>
      <vt:lpstr>Discussion</vt:lpstr>
      <vt:lpstr>Discussion</vt:lpstr>
      <vt:lpstr>Conclusion</vt:lpstr>
      <vt:lpstr>Remerciement </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Feriel</cp:lastModifiedBy>
  <cp:revision>259</cp:revision>
  <dcterms:created xsi:type="dcterms:W3CDTF">2012-04-26T17:06:14Z</dcterms:created>
  <dcterms:modified xsi:type="dcterms:W3CDTF">2019-05-19T23:38:57Z</dcterms:modified>
</cp:coreProperties>
</file>