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89" r:id="rId6"/>
    <p:sldId id="261" r:id="rId7"/>
    <p:sldId id="266" r:id="rId8"/>
    <p:sldId id="290" r:id="rId9"/>
    <p:sldId id="275" r:id="rId10"/>
    <p:sldId id="276" r:id="rId11"/>
    <p:sldId id="263" r:id="rId12"/>
    <p:sldId id="287" r:id="rId13"/>
    <p:sldId id="264" r:id="rId14"/>
    <p:sldId id="265" r:id="rId15"/>
    <p:sldId id="286" r:id="rId16"/>
    <p:sldId id="278" r:id="rId17"/>
    <p:sldId id="283" r:id="rId18"/>
    <p:sldId id="279" r:id="rId19"/>
    <p:sldId id="28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85"/>
  </p:normalViewPr>
  <p:slideViewPr>
    <p:cSldViewPr snapToGrid="0" snapToObjects="1">
      <p:cViewPr varScale="1">
        <p:scale>
          <a:sx n="95" d="100"/>
          <a:sy n="95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35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4C7F66-CD57-F444-AC81-8FC6C2B6CF91}" type="doc">
      <dgm:prSet loTypeId="urn:microsoft.com/office/officeart/2008/layout/LinedList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AC27498-AFE3-6E46-91F5-E1796EACBF82}">
      <dgm:prSet phldrT="[Texte]"/>
      <dgm:spPr/>
      <dgm:t>
        <a:bodyPr/>
        <a:lstStyle/>
        <a:p>
          <a:r>
            <a:rPr lang="fr-FR" b="1" dirty="0"/>
            <a:t>P:</a:t>
          </a:r>
          <a:r>
            <a:rPr lang="fr-FR" dirty="0"/>
            <a:t>♀enceinte ≥ 37 semaines de grossesse</a:t>
          </a:r>
        </a:p>
      </dgm:t>
    </dgm:pt>
    <dgm:pt modelId="{7F3FF7DC-B63F-EB4C-9727-6287A84D6193}" type="parTrans" cxnId="{F2C4B339-770F-C349-A698-01AA724ED0C0}">
      <dgm:prSet/>
      <dgm:spPr/>
      <dgm:t>
        <a:bodyPr/>
        <a:lstStyle/>
        <a:p>
          <a:endParaRPr lang="fr-FR"/>
        </a:p>
      </dgm:t>
    </dgm:pt>
    <dgm:pt modelId="{112BB4C5-71B9-644A-B4EC-0665EC09FB47}" type="sibTrans" cxnId="{F2C4B339-770F-C349-A698-01AA724ED0C0}">
      <dgm:prSet/>
      <dgm:spPr/>
      <dgm:t>
        <a:bodyPr/>
        <a:lstStyle/>
        <a:p>
          <a:endParaRPr lang="fr-FR"/>
        </a:p>
      </dgm:t>
    </dgm:pt>
    <dgm:pt modelId="{5B1E1C20-807D-5047-8323-1F912EEB1136}">
      <dgm:prSet/>
      <dgm:spPr/>
      <dgm:t>
        <a:bodyPr/>
        <a:lstStyle/>
        <a:p>
          <a:r>
            <a:rPr lang="fr-FR" b="1" dirty="0"/>
            <a:t>I: </a:t>
          </a:r>
          <a:r>
            <a:rPr lang="fr-FR" dirty="0"/>
            <a:t>Misoprostol oral</a:t>
          </a:r>
        </a:p>
      </dgm:t>
    </dgm:pt>
    <dgm:pt modelId="{A8AC9E73-03CA-CF48-8C68-44B2B50D60F9}" type="parTrans" cxnId="{84269BD1-BAD9-E54F-AA02-3AD31571B1EF}">
      <dgm:prSet/>
      <dgm:spPr/>
      <dgm:t>
        <a:bodyPr/>
        <a:lstStyle/>
        <a:p>
          <a:endParaRPr lang="fr-FR"/>
        </a:p>
      </dgm:t>
    </dgm:pt>
    <dgm:pt modelId="{9DDE037B-3556-5241-AED8-E38A900916CF}" type="sibTrans" cxnId="{84269BD1-BAD9-E54F-AA02-3AD31571B1EF}">
      <dgm:prSet/>
      <dgm:spPr/>
      <dgm:t>
        <a:bodyPr/>
        <a:lstStyle/>
        <a:p>
          <a:endParaRPr lang="fr-FR"/>
        </a:p>
      </dgm:t>
    </dgm:pt>
    <dgm:pt modelId="{BBA2AC45-E2BA-2F4B-84A9-46EFC3BC193F}">
      <dgm:prSet/>
      <dgm:spPr/>
      <dgm:t>
        <a:bodyPr/>
        <a:lstStyle/>
        <a:p>
          <a:r>
            <a:rPr lang="fr-FR" b="1" dirty="0"/>
            <a:t>C: </a:t>
          </a:r>
          <a:r>
            <a:rPr lang="fr-FR" dirty="0"/>
            <a:t>Misoprostol vaginal</a:t>
          </a:r>
        </a:p>
      </dgm:t>
    </dgm:pt>
    <dgm:pt modelId="{193FBE80-3BE9-CB4C-A1D9-3ECFA4AB2436}" type="parTrans" cxnId="{DE769B00-A3D2-4548-94AE-6700E595D203}">
      <dgm:prSet/>
      <dgm:spPr/>
      <dgm:t>
        <a:bodyPr/>
        <a:lstStyle/>
        <a:p>
          <a:endParaRPr lang="fr-FR"/>
        </a:p>
      </dgm:t>
    </dgm:pt>
    <dgm:pt modelId="{17ECEC15-37C4-914A-AF7B-041198593910}" type="sibTrans" cxnId="{DE769B00-A3D2-4548-94AE-6700E595D203}">
      <dgm:prSet/>
      <dgm:spPr/>
      <dgm:t>
        <a:bodyPr/>
        <a:lstStyle/>
        <a:p>
          <a:endParaRPr lang="fr-FR"/>
        </a:p>
      </dgm:t>
    </dgm:pt>
    <dgm:pt modelId="{095B7E5B-CFF0-4747-8E9E-A61B30E4831C}">
      <dgm:prSet/>
      <dgm:spPr/>
      <dgm:t>
        <a:bodyPr/>
        <a:lstStyle/>
        <a:p>
          <a:r>
            <a:rPr lang="fr-FR" b="1" dirty="0"/>
            <a:t>O: </a:t>
          </a:r>
          <a:r>
            <a:rPr lang="fr-FR" dirty="0"/>
            <a:t>Efficacité du déclenchement du travail</a:t>
          </a:r>
        </a:p>
      </dgm:t>
    </dgm:pt>
    <dgm:pt modelId="{C3C14183-DF61-A746-BC4A-7EB0392BB49A}" type="parTrans" cxnId="{BE36C448-C4E2-1C45-AB2C-D13FE1178FF6}">
      <dgm:prSet/>
      <dgm:spPr/>
      <dgm:t>
        <a:bodyPr/>
        <a:lstStyle/>
        <a:p>
          <a:endParaRPr lang="fr-FR"/>
        </a:p>
      </dgm:t>
    </dgm:pt>
    <dgm:pt modelId="{E8BC5BDA-8D32-E845-8D7D-1F799FF02234}" type="sibTrans" cxnId="{BE36C448-C4E2-1C45-AB2C-D13FE1178FF6}">
      <dgm:prSet/>
      <dgm:spPr/>
      <dgm:t>
        <a:bodyPr/>
        <a:lstStyle/>
        <a:p>
          <a:endParaRPr lang="fr-FR"/>
        </a:p>
      </dgm:t>
    </dgm:pt>
    <dgm:pt modelId="{A77C20A2-80EE-6F40-9089-7D1FECA57B55}" type="pres">
      <dgm:prSet presAssocID="{FC4C7F66-CD57-F444-AC81-8FC6C2B6CF91}" presName="vert0" presStyleCnt="0">
        <dgm:presLayoutVars>
          <dgm:dir/>
          <dgm:animOne val="branch"/>
          <dgm:animLvl val="lvl"/>
        </dgm:presLayoutVars>
      </dgm:prSet>
      <dgm:spPr/>
    </dgm:pt>
    <dgm:pt modelId="{17F20FB0-17E2-BB41-936C-7E4B963FF39E}" type="pres">
      <dgm:prSet presAssocID="{AAC27498-AFE3-6E46-91F5-E1796EACBF82}" presName="thickLine" presStyleLbl="alignNode1" presStyleIdx="0" presStyleCnt="4"/>
      <dgm:spPr/>
    </dgm:pt>
    <dgm:pt modelId="{B5F8BB17-099D-F247-9E19-EF05B0F619E8}" type="pres">
      <dgm:prSet presAssocID="{AAC27498-AFE3-6E46-91F5-E1796EACBF82}" presName="horz1" presStyleCnt="0"/>
      <dgm:spPr/>
    </dgm:pt>
    <dgm:pt modelId="{CE3E1698-F8EB-774E-BA47-AB73FD591595}" type="pres">
      <dgm:prSet presAssocID="{AAC27498-AFE3-6E46-91F5-E1796EACBF82}" presName="tx1" presStyleLbl="revTx" presStyleIdx="0" presStyleCnt="4"/>
      <dgm:spPr/>
    </dgm:pt>
    <dgm:pt modelId="{D284F790-D8F4-414F-A2E6-A0D7BD850085}" type="pres">
      <dgm:prSet presAssocID="{AAC27498-AFE3-6E46-91F5-E1796EACBF82}" presName="vert1" presStyleCnt="0"/>
      <dgm:spPr/>
    </dgm:pt>
    <dgm:pt modelId="{3B5324D3-1FDC-604A-96F0-A6FAD627F182}" type="pres">
      <dgm:prSet presAssocID="{5B1E1C20-807D-5047-8323-1F912EEB1136}" presName="thickLine" presStyleLbl="alignNode1" presStyleIdx="1" presStyleCnt="4"/>
      <dgm:spPr/>
    </dgm:pt>
    <dgm:pt modelId="{FC2A5262-BD04-4F47-8E82-6C5DDE65CE11}" type="pres">
      <dgm:prSet presAssocID="{5B1E1C20-807D-5047-8323-1F912EEB1136}" presName="horz1" presStyleCnt="0"/>
      <dgm:spPr/>
    </dgm:pt>
    <dgm:pt modelId="{0F7FC80F-99F2-BC4D-A951-85F37ACB0554}" type="pres">
      <dgm:prSet presAssocID="{5B1E1C20-807D-5047-8323-1F912EEB1136}" presName="tx1" presStyleLbl="revTx" presStyleIdx="1" presStyleCnt="4"/>
      <dgm:spPr/>
    </dgm:pt>
    <dgm:pt modelId="{932C5E85-7CDF-F446-8A2C-9A9A75057394}" type="pres">
      <dgm:prSet presAssocID="{5B1E1C20-807D-5047-8323-1F912EEB1136}" presName="vert1" presStyleCnt="0"/>
      <dgm:spPr/>
    </dgm:pt>
    <dgm:pt modelId="{3BD2D71D-BB3D-6C48-A90C-69CB620CF372}" type="pres">
      <dgm:prSet presAssocID="{BBA2AC45-E2BA-2F4B-84A9-46EFC3BC193F}" presName="thickLine" presStyleLbl="alignNode1" presStyleIdx="2" presStyleCnt="4"/>
      <dgm:spPr/>
    </dgm:pt>
    <dgm:pt modelId="{BE54C472-BCB0-9949-9ABE-45977A3005F4}" type="pres">
      <dgm:prSet presAssocID="{BBA2AC45-E2BA-2F4B-84A9-46EFC3BC193F}" presName="horz1" presStyleCnt="0"/>
      <dgm:spPr/>
    </dgm:pt>
    <dgm:pt modelId="{E3D08B47-313B-7E4C-9957-76598CA31BBC}" type="pres">
      <dgm:prSet presAssocID="{BBA2AC45-E2BA-2F4B-84A9-46EFC3BC193F}" presName="tx1" presStyleLbl="revTx" presStyleIdx="2" presStyleCnt="4"/>
      <dgm:spPr/>
    </dgm:pt>
    <dgm:pt modelId="{6DEEE8C5-8CF5-C945-AD8A-ABDE9AAFBDDC}" type="pres">
      <dgm:prSet presAssocID="{BBA2AC45-E2BA-2F4B-84A9-46EFC3BC193F}" presName="vert1" presStyleCnt="0"/>
      <dgm:spPr/>
    </dgm:pt>
    <dgm:pt modelId="{9BE0F291-0712-C749-8B2A-12394E533A99}" type="pres">
      <dgm:prSet presAssocID="{095B7E5B-CFF0-4747-8E9E-A61B30E4831C}" presName="thickLine" presStyleLbl="alignNode1" presStyleIdx="3" presStyleCnt="4"/>
      <dgm:spPr/>
    </dgm:pt>
    <dgm:pt modelId="{FCFB57F6-9E9D-7940-A221-9770534FE565}" type="pres">
      <dgm:prSet presAssocID="{095B7E5B-CFF0-4747-8E9E-A61B30E4831C}" presName="horz1" presStyleCnt="0"/>
      <dgm:spPr/>
    </dgm:pt>
    <dgm:pt modelId="{B54970DA-99BD-3149-B3D0-90832C6772FB}" type="pres">
      <dgm:prSet presAssocID="{095B7E5B-CFF0-4747-8E9E-A61B30E4831C}" presName="tx1" presStyleLbl="revTx" presStyleIdx="3" presStyleCnt="4"/>
      <dgm:spPr/>
    </dgm:pt>
    <dgm:pt modelId="{FB56AFBC-F082-8241-8E7E-1DEA775D6800}" type="pres">
      <dgm:prSet presAssocID="{095B7E5B-CFF0-4747-8E9E-A61B30E4831C}" presName="vert1" presStyleCnt="0"/>
      <dgm:spPr/>
    </dgm:pt>
  </dgm:ptLst>
  <dgm:cxnLst>
    <dgm:cxn modelId="{DE769B00-A3D2-4548-94AE-6700E595D203}" srcId="{FC4C7F66-CD57-F444-AC81-8FC6C2B6CF91}" destId="{BBA2AC45-E2BA-2F4B-84A9-46EFC3BC193F}" srcOrd="2" destOrd="0" parTransId="{193FBE80-3BE9-CB4C-A1D9-3ECFA4AB2436}" sibTransId="{17ECEC15-37C4-914A-AF7B-041198593910}"/>
    <dgm:cxn modelId="{49D1B304-B8C6-2D46-940E-6D1C5D2DC08C}" type="presOf" srcId="{AAC27498-AFE3-6E46-91F5-E1796EACBF82}" destId="{CE3E1698-F8EB-774E-BA47-AB73FD591595}" srcOrd="0" destOrd="0" presId="urn:microsoft.com/office/officeart/2008/layout/LinedList"/>
    <dgm:cxn modelId="{CBCD5817-CFCA-2140-9A5C-F861E74C9DD0}" type="presOf" srcId="{BBA2AC45-E2BA-2F4B-84A9-46EFC3BC193F}" destId="{E3D08B47-313B-7E4C-9957-76598CA31BBC}" srcOrd="0" destOrd="0" presId="urn:microsoft.com/office/officeart/2008/layout/LinedList"/>
    <dgm:cxn modelId="{F2C4B339-770F-C349-A698-01AA724ED0C0}" srcId="{FC4C7F66-CD57-F444-AC81-8FC6C2B6CF91}" destId="{AAC27498-AFE3-6E46-91F5-E1796EACBF82}" srcOrd="0" destOrd="0" parTransId="{7F3FF7DC-B63F-EB4C-9727-6287A84D6193}" sibTransId="{112BB4C5-71B9-644A-B4EC-0665EC09FB47}"/>
    <dgm:cxn modelId="{BE36C448-C4E2-1C45-AB2C-D13FE1178FF6}" srcId="{FC4C7F66-CD57-F444-AC81-8FC6C2B6CF91}" destId="{095B7E5B-CFF0-4747-8E9E-A61B30E4831C}" srcOrd="3" destOrd="0" parTransId="{C3C14183-DF61-A746-BC4A-7EB0392BB49A}" sibTransId="{E8BC5BDA-8D32-E845-8D7D-1F799FF02234}"/>
    <dgm:cxn modelId="{F0DA2F62-0494-264C-9F87-4E0C452E0EDC}" type="presOf" srcId="{5B1E1C20-807D-5047-8323-1F912EEB1136}" destId="{0F7FC80F-99F2-BC4D-A951-85F37ACB0554}" srcOrd="0" destOrd="0" presId="urn:microsoft.com/office/officeart/2008/layout/LinedList"/>
    <dgm:cxn modelId="{A7305CBA-D00B-6E41-AF5A-AF9BBDE7A2D6}" type="presOf" srcId="{095B7E5B-CFF0-4747-8E9E-A61B30E4831C}" destId="{B54970DA-99BD-3149-B3D0-90832C6772FB}" srcOrd="0" destOrd="0" presId="urn:microsoft.com/office/officeart/2008/layout/LinedList"/>
    <dgm:cxn modelId="{84269BD1-BAD9-E54F-AA02-3AD31571B1EF}" srcId="{FC4C7F66-CD57-F444-AC81-8FC6C2B6CF91}" destId="{5B1E1C20-807D-5047-8323-1F912EEB1136}" srcOrd="1" destOrd="0" parTransId="{A8AC9E73-03CA-CF48-8C68-44B2B50D60F9}" sibTransId="{9DDE037B-3556-5241-AED8-E38A900916CF}"/>
    <dgm:cxn modelId="{515505EE-B13F-9949-911B-B78EE288C995}" type="presOf" srcId="{FC4C7F66-CD57-F444-AC81-8FC6C2B6CF91}" destId="{A77C20A2-80EE-6F40-9089-7D1FECA57B55}" srcOrd="0" destOrd="0" presId="urn:microsoft.com/office/officeart/2008/layout/LinedList"/>
    <dgm:cxn modelId="{1AFF0922-4169-EC43-968D-EC746D97DB61}" type="presParOf" srcId="{A77C20A2-80EE-6F40-9089-7D1FECA57B55}" destId="{17F20FB0-17E2-BB41-936C-7E4B963FF39E}" srcOrd="0" destOrd="0" presId="urn:microsoft.com/office/officeart/2008/layout/LinedList"/>
    <dgm:cxn modelId="{A5143483-C899-454C-92BE-EAB52E3017C4}" type="presParOf" srcId="{A77C20A2-80EE-6F40-9089-7D1FECA57B55}" destId="{B5F8BB17-099D-F247-9E19-EF05B0F619E8}" srcOrd="1" destOrd="0" presId="urn:microsoft.com/office/officeart/2008/layout/LinedList"/>
    <dgm:cxn modelId="{C10790FF-B185-8A4E-B9AA-725BA58FDCB2}" type="presParOf" srcId="{B5F8BB17-099D-F247-9E19-EF05B0F619E8}" destId="{CE3E1698-F8EB-774E-BA47-AB73FD591595}" srcOrd="0" destOrd="0" presId="urn:microsoft.com/office/officeart/2008/layout/LinedList"/>
    <dgm:cxn modelId="{11B87D71-562D-214E-8103-7AEF7590B0A8}" type="presParOf" srcId="{B5F8BB17-099D-F247-9E19-EF05B0F619E8}" destId="{D284F790-D8F4-414F-A2E6-A0D7BD850085}" srcOrd="1" destOrd="0" presId="urn:microsoft.com/office/officeart/2008/layout/LinedList"/>
    <dgm:cxn modelId="{7DCD7FAE-2FA9-8A4E-883C-AE3EFCCCFE69}" type="presParOf" srcId="{A77C20A2-80EE-6F40-9089-7D1FECA57B55}" destId="{3B5324D3-1FDC-604A-96F0-A6FAD627F182}" srcOrd="2" destOrd="0" presId="urn:microsoft.com/office/officeart/2008/layout/LinedList"/>
    <dgm:cxn modelId="{4F005E1C-5101-7F40-A918-96CE94B78F1B}" type="presParOf" srcId="{A77C20A2-80EE-6F40-9089-7D1FECA57B55}" destId="{FC2A5262-BD04-4F47-8E82-6C5DDE65CE11}" srcOrd="3" destOrd="0" presId="urn:microsoft.com/office/officeart/2008/layout/LinedList"/>
    <dgm:cxn modelId="{B008A5F1-7C5B-914D-AB45-0B489F86E5F5}" type="presParOf" srcId="{FC2A5262-BD04-4F47-8E82-6C5DDE65CE11}" destId="{0F7FC80F-99F2-BC4D-A951-85F37ACB0554}" srcOrd="0" destOrd="0" presId="urn:microsoft.com/office/officeart/2008/layout/LinedList"/>
    <dgm:cxn modelId="{325D6AB6-E820-534E-80C4-44BD3F531CA8}" type="presParOf" srcId="{FC2A5262-BD04-4F47-8E82-6C5DDE65CE11}" destId="{932C5E85-7CDF-F446-8A2C-9A9A75057394}" srcOrd="1" destOrd="0" presId="urn:microsoft.com/office/officeart/2008/layout/LinedList"/>
    <dgm:cxn modelId="{B356736A-B078-1149-B204-48A9A9235F96}" type="presParOf" srcId="{A77C20A2-80EE-6F40-9089-7D1FECA57B55}" destId="{3BD2D71D-BB3D-6C48-A90C-69CB620CF372}" srcOrd="4" destOrd="0" presId="urn:microsoft.com/office/officeart/2008/layout/LinedList"/>
    <dgm:cxn modelId="{5E887162-EA29-B741-8BD0-71F3E0DC1CC8}" type="presParOf" srcId="{A77C20A2-80EE-6F40-9089-7D1FECA57B55}" destId="{BE54C472-BCB0-9949-9ABE-45977A3005F4}" srcOrd="5" destOrd="0" presId="urn:microsoft.com/office/officeart/2008/layout/LinedList"/>
    <dgm:cxn modelId="{44FCE95B-08E5-8C4C-887A-403BF3E919D6}" type="presParOf" srcId="{BE54C472-BCB0-9949-9ABE-45977A3005F4}" destId="{E3D08B47-313B-7E4C-9957-76598CA31BBC}" srcOrd="0" destOrd="0" presId="urn:microsoft.com/office/officeart/2008/layout/LinedList"/>
    <dgm:cxn modelId="{A205A08C-2450-264F-901C-A72D6115A3E1}" type="presParOf" srcId="{BE54C472-BCB0-9949-9ABE-45977A3005F4}" destId="{6DEEE8C5-8CF5-C945-AD8A-ABDE9AAFBDDC}" srcOrd="1" destOrd="0" presId="urn:microsoft.com/office/officeart/2008/layout/LinedList"/>
    <dgm:cxn modelId="{3972FA4B-03F6-1140-9630-4A967F8287DC}" type="presParOf" srcId="{A77C20A2-80EE-6F40-9089-7D1FECA57B55}" destId="{9BE0F291-0712-C749-8B2A-12394E533A99}" srcOrd="6" destOrd="0" presId="urn:microsoft.com/office/officeart/2008/layout/LinedList"/>
    <dgm:cxn modelId="{BFDEA087-120C-2349-9D0A-2AA9927CFA87}" type="presParOf" srcId="{A77C20A2-80EE-6F40-9089-7D1FECA57B55}" destId="{FCFB57F6-9E9D-7940-A221-9770534FE565}" srcOrd="7" destOrd="0" presId="urn:microsoft.com/office/officeart/2008/layout/LinedList"/>
    <dgm:cxn modelId="{3741F5DB-E6EB-FF48-BA7C-F56B6E09DD36}" type="presParOf" srcId="{FCFB57F6-9E9D-7940-A221-9770534FE565}" destId="{B54970DA-99BD-3149-B3D0-90832C6772FB}" srcOrd="0" destOrd="0" presId="urn:microsoft.com/office/officeart/2008/layout/LinedList"/>
    <dgm:cxn modelId="{D3A46FED-F636-3543-B4ED-BC4A25EEBB07}" type="presParOf" srcId="{FCFB57F6-9E9D-7940-A221-9770534FE565}" destId="{FB56AFBC-F082-8241-8E7E-1DEA775D680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9E9D07-5DA4-4D8C-9AB2-7E5A312E194F}" type="doc">
      <dgm:prSet loTypeId="urn:microsoft.com/office/officeart/2005/8/layout/chevron1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240FED4-AF3A-4639-93E4-58C6F9AE6B39}">
      <dgm:prSet custT="1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r>
            <a:rPr lang="fr-FR" sz="2500" b="1" dirty="0"/>
            <a:t>Recherche Ovid</a:t>
          </a:r>
        </a:p>
        <a:p>
          <a:r>
            <a:rPr lang="fr-FR" sz="2500" dirty="0"/>
            <a:t>Embase + Medline</a:t>
          </a:r>
        </a:p>
        <a:p>
          <a:r>
            <a:rPr lang="fr-FR" sz="2000" dirty="0"/>
            <a:t>9 décembre 2018</a:t>
          </a:r>
          <a:endParaRPr lang="en-US" sz="2000" dirty="0"/>
        </a:p>
      </dgm:t>
    </dgm:pt>
    <dgm:pt modelId="{76647D29-D480-40B5-AE20-DB2077D408AD}" type="parTrans" cxnId="{70C7D44B-2A62-4FB0-AFDD-A6C2DD73B999}">
      <dgm:prSet/>
      <dgm:spPr/>
      <dgm:t>
        <a:bodyPr/>
        <a:lstStyle/>
        <a:p>
          <a:endParaRPr lang="en-US"/>
        </a:p>
      </dgm:t>
    </dgm:pt>
    <dgm:pt modelId="{E3F6ADC4-C85E-4AF5-AAC7-27B119EF73F5}" type="sibTrans" cxnId="{70C7D44B-2A62-4FB0-AFDD-A6C2DD73B999}">
      <dgm:prSet/>
      <dgm:spPr/>
      <dgm:t>
        <a:bodyPr/>
        <a:lstStyle/>
        <a:p>
          <a:endParaRPr lang="en-US"/>
        </a:p>
      </dgm:t>
    </dgm:pt>
    <dgm:pt modelId="{78BAA17C-D5FA-421C-9261-A969A57F8343}">
      <dgm:prSet/>
      <dgm:spPr/>
      <dgm:t>
        <a:bodyPr/>
        <a:lstStyle/>
        <a:p>
          <a:r>
            <a:rPr lang="fr-FR" dirty="0"/>
            <a:t>Articles recherchés </a:t>
          </a:r>
          <a:r>
            <a:rPr lang="fr-FR" dirty="0">
              <a:sym typeface="Wingdings" pitchFamily="2" charset="2"/>
            </a:rPr>
            <a:t></a:t>
          </a:r>
          <a:r>
            <a:rPr lang="fr-FR" dirty="0"/>
            <a:t> de 2015 au 9 décembre 2018</a:t>
          </a:r>
          <a:endParaRPr lang="en-US" dirty="0"/>
        </a:p>
      </dgm:t>
    </dgm:pt>
    <dgm:pt modelId="{AF8EF792-AD62-401B-8A69-4F3AB277D0B8}" type="parTrans" cxnId="{DC1D23E6-06D7-4CBC-83C4-705BD00268CA}">
      <dgm:prSet/>
      <dgm:spPr/>
      <dgm:t>
        <a:bodyPr/>
        <a:lstStyle/>
        <a:p>
          <a:endParaRPr lang="en-US"/>
        </a:p>
      </dgm:t>
    </dgm:pt>
    <dgm:pt modelId="{DE16D72C-5110-4D0F-A020-19D921E73F90}" type="sibTrans" cxnId="{DC1D23E6-06D7-4CBC-83C4-705BD00268CA}">
      <dgm:prSet/>
      <dgm:spPr/>
      <dgm:t>
        <a:bodyPr/>
        <a:lstStyle/>
        <a:p>
          <a:endParaRPr lang="en-US"/>
        </a:p>
      </dgm:t>
    </dgm:pt>
    <dgm:pt modelId="{1A02D719-DEE4-4176-B34C-8ECE1CC24822}">
      <dgm:prSet/>
      <dgm:spPr>
        <a:solidFill>
          <a:schemeClr val="accent1"/>
        </a:solidFill>
      </dgm:spPr>
      <dgm:t>
        <a:bodyPr/>
        <a:lstStyle/>
        <a:p>
          <a:r>
            <a:rPr lang="fr-FR" b="1" dirty="0"/>
            <a:t>Mots clés utilisés</a:t>
          </a:r>
          <a:endParaRPr lang="en-US" b="1" dirty="0"/>
        </a:p>
      </dgm:t>
    </dgm:pt>
    <dgm:pt modelId="{C1EA2F7B-9DF8-4AFD-BD3D-FEA031D6EF26}" type="parTrans" cxnId="{1D16BA9B-ACF0-4C27-B9EB-3B8A7A0E40FD}">
      <dgm:prSet/>
      <dgm:spPr/>
      <dgm:t>
        <a:bodyPr/>
        <a:lstStyle/>
        <a:p>
          <a:endParaRPr lang="en-US"/>
        </a:p>
      </dgm:t>
    </dgm:pt>
    <dgm:pt modelId="{E9A3E4BA-9165-4ABD-8D32-A38B53E197F5}" type="sibTrans" cxnId="{1D16BA9B-ACF0-4C27-B9EB-3B8A7A0E40FD}">
      <dgm:prSet/>
      <dgm:spPr/>
      <dgm:t>
        <a:bodyPr/>
        <a:lstStyle/>
        <a:p>
          <a:endParaRPr lang="en-US"/>
        </a:p>
      </dgm:t>
    </dgm:pt>
    <dgm:pt modelId="{7014D6E9-E9CC-4255-92E8-E7DC3C7D05B5}">
      <dgm:prSet/>
      <dgm:spPr/>
      <dgm:t>
        <a:bodyPr/>
        <a:lstStyle/>
        <a:p>
          <a:r>
            <a:rPr lang="fr-FR" dirty="0"/>
            <a:t>Misoprostol vaginal</a:t>
          </a:r>
          <a:endParaRPr lang="en-US" dirty="0"/>
        </a:p>
      </dgm:t>
    </dgm:pt>
    <dgm:pt modelId="{28675BC8-40AD-49BA-8287-01859F814734}" type="parTrans" cxnId="{1FBF7E4C-B699-48F7-A301-0CA4ED580109}">
      <dgm:prSet/>
      <dgm:spPr/>
      <dgm:t>
        <a:bodyPr/>
        <a:lstStyle/>
        <a:p>
          <a:endParaRPr lang="en-US"/>
        </a:p>
      </dgm:t>
    </dgm:pt>
    <dgm:pt modelId="{74DD362E-AC57-451A-9B06-9EDD68C37674}" type="sibTrans" cxnId="{1FBF7E4C-B699-48F7-A301-0CA4ED580109}">
      <dgm:prSet/>
      <dgm:spPr/>
      <dgm:t>
        <a:bodyPr/>
        <a:lstStyle/>
        <a:p>
          <a:endParaRPr lang="en-US"/>
        </a:p>
      </dgm:t>
    </dgm:pt>
    <dgm:pt modelId="{B95EA886-DC09-4472-838D-25E4E3A7C791}">
      <dgm:prSet/>
      <dgm:spPr/>
      <dgm:t>
        <a:bodyPr/>
        <a:lstStyle/>
        <a:p>
          <a:r>
            <a:rPr lang="fr-FR" dirty="0"/>
            <a:t>Misoprostol oral</a:t>
          </a:r>
          <a:endParaRPr lang="en-US" dirty="0"/>
        </a:p>
      </dgm:t>
    </dgm:pt>
    <dgm:pt modelId="{8BF6FFAA-F449-4A6E-96AE-5C142EC14168}" type="parTrans" cxnId="{E3174D7D-1503-4CA3-86EE-44746220B144}">
      <dgm:prSet/>
      <dgm:spPr/>
      <dgm:t>
        <a:bodyPr/>
        <a:lstStyle/>
        <a:p>
          <a:endParaRPr lang="en-US"/>
        </a:p>
      </dgm:t>
    </dgm:pt>
    <dgm:pt modelId="{1C9AC448-B97D-4AD4-862B-EC373AE2AA6B}" type="sibTrans" cxnId="{E3174D7D-1503-4CA3-86EE-44746220B144}">
      <dgm:prSet/>
      <dgm:spPr/>
      <dgm:t>
        <a:bodyPr/>
        <a:lstStyle/>
        <a:p>
          <a:endParaRPr lang="en-US"/>
        </a:p>
      </dgm:t>
    </dgm:pt>
    <dgm:pt modelId="{4C1AFE5C-7286-4183-87A3-34B9DC47C501}">
      <dgm:prSet/>
      <dgm:spPr/>
      <dgm:t>
        <a:bodyPr/>
        <a:lstStyle/>
        <a:p>
          <a:r>
            <a:rPr lang="fr-FR"/>
            <a:t>Labour induction</a:t>
          </a:r>
          <a:endParaRPr lang="en-US"/>
        </a:p>
      </dgm:t>
    </dgm:pt>
    <dgm:pt modelId="{EBF1AAA2-C1B4-41A1-ABE2-859A7DBFFF87}" type="parTrans" cxnId="{B7CBD15E-4221-4E04-AFE4-62698E385774}">
      <dgm:prSet/>
      <dgm:spPr/>
      <dgm:t>
        <a:bodyPr/>
        <a:lstStyle/>
        <a:p>
          <a:endParaRPr lang="en-US"/>
        </a:p>
      </dgm:t>
    </dgm:pt>
    <dgm:pt modelId="{0D8B3B97-59EB-4767-9D8B-27ADDAC37878}" type="sibTrans" cxnId="{B7CBD15E-4221-4E04-AFE4-62698E385774}">
      <dgm:prSet/>
      <dgm:spPr/>
      <dgm:t>
        <a:bodyPr/>
        <a:lstStyle/>
        <a:p>
          <a:endParaRPr lang="en-US"/>
        </a:p>
      </dgm:t>
    </dgm:pt>
    <dgm:pt modelId="{53847F3D-43F9-422F-A3CE-87CE0C230663}">
      <dgm:prSet/>
      <dgm:spPr/>
      <dgm:t>
        <a:bodyPr/>
        <a:lstStyle/>
        <a:p>
          <a:r>
            <a:rPr lang="fr-FR" dirty="0" err="1"/>
            <a:t>Pregnant</a:t>
          </a:r>
          <a:r>
            <a:rPr lang="fr-FR" dirty="0"/>
            <a:t> </a:t>
          </a:r>
          <a:r>
            <a:rPr lang="fr-FR" dirty="0" err="1"/>
            <a:t>woman</a:t>
          </a:r>
          <a:r>
            <a:rPr lang="fr-FR" dirty="0"/>
            <a:t> OR </a:t>
          </a:r>
          <a:r>
            <a:rPr lang="fr-FR" dirty="0" err="1"/>
            <a:t>pregnancy</a:t>
          </a:r>
          <a:r>
            <a:rPr lang="fr-FR" dirty="0"/>
            <a:t> OR </a:t>
          </a:r>
          <a:r>
            <a:rPr lang="fr-FR" dirty="0" err="1"/>
            <a:t>pregn</a:t>
          </a:r>
          <a:r>
            <a:rPr lang="fr-FR" dirty="0"/>
            <a:t>*</a:t>
          </a:r>
          <a:endParaRPr lang="en-US" dirty="0"/>
        </a:p>
      </dgm:t>
    </dgm:pt>
    <dgm:pt modelId="{D17D777C-011F-4956-B39B-E7C484B1CB1D}" type="parTrans" cxnId="{DFFDA552-98BD-4EE4-A461-4B40D93D50AB}">
      <dgm:prSet/>
      <dgm:spPr/>
      <dgm:t>
        <a:bodyPr/>
        <a:lstStyle/>
        <a:p>
          <a:endParaRPr lang="en-US"/>
        </a:p>
      </dgm:t>
    </dgm:pt>
    <dgm:pt modelId="{072F1699-44AB-42EF-BF90-E843FBD8DA22}" type="sibTrans" cxnId="{DFFDA552-98BD-4EE4-A461-4B40D93D50AB}">
      <dgm:prSet/>
      <dgm:spPr/>
      <dgm:t>
        <a:bodyPr/>
        <a:lstStyle/>
        <a:p>
          <a:endParaRPr lang="en-US"/>
        </a:p>
      </dgm:t>
    </dgm:pt>
    <dgm:pt modelId="{A5DE5AF3-147E-7F44-A732-54541ABDD1DC}" type="pres">
      <dgm:prSet presAssocID="{F09E9D07-5DA4-4D8C-9AB2-7E5A312E194F}" presName="Name0" presStyleCnt="0">
        <dgm:presLayoutVars>
          <dgm:dir/>
          <dgm:animLvl val="lvl"/>
          <dgm:resizeHandles val="exact"/>
        </dgm:presLayoutVars>
      </dgm:prSet>
      <dgm:spPr/>
    </dgm:pt>
    <dgm:pt modelId="{98BBD578-BA4B-394A-A8D6-0FD0A696AB73}" type="pres">
      <dgm:prSet presAssocID="{C240FED4-AF3A-4639-93E4-58C6F9AE6B39}" presName="composite" presStyleCnt="0"/>
      <dgm:spPr/>
    </dgm:pt>
    <dgm:pt modelId="{9484BF59-DCA3-2B41-B590-2C89B28BCBB4}" type="pres">
      <dgm:prSet presAssocID="{C240FED4-AF3A-4639-93E4-58C6F9AE6B39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B7CA945F-02BA-5142-940F-3F19FB291B01}" type="pres">
      <dgm:prSet presAssocID="{C240FED4-AF3A-4639-93E4-58C6F9AE6B39}" presName="desTx" presStyleLbl="revTx" presStyleIdx="0" presStyleCnt="2">
        <dgm:presLayoutVars>
          <dgm:bulletEnabled val="1"/>
        </dgm:presLayoutVars>
      </dgm:prSet>
      <dgm:spPr/>
    </dgm:pt>
    <dgm:pt modelId="{F83B0D33-2735-E44D-B086-0DA19DE20155}" type="pres">
      <dgm:prSet presAssocID="{E3F6ADC4-C85E-4AF5-AAC7-27B119EF73F5}" presName="space" presStyleCnt="0"/>
      <dgm:spPr/>
    </dgm:pt>
    <dgm:pt modelId="{ACBE2A71-04D9-3B43-A465-5A45D9286FE5}" type="pres">
      <dgm:prSet presAssocID="{1A02D719-DEE4-4176-B34C-8ECE1CC24822}" presName="composite" presStyleCnt="0"/>
      <dgm:spPr/>
    </dgm:pt>
    <dgm:pt modelId="{117155A7-8B1A-984E-860A-1B163BD52907}" type="pres">
      <dgm:prSet presAssocID="{1A02D719-DEE4-4176-B34C-8ECE1CC24822}" presName="parTx" presStyleLbl="node1" presStyleIdx="1" presStyleCnt="2">
        <dgm:presLayoutVars>
          <dgm:chMax val="0"/>
          <dgm:chPref val="0"/>
          <dgm:bulletEnabled val="1"/>
        </dgm:presLayoutVars>
      </dgm:prSet>
      <dgm:spPr/>
    </dgm:pt>
    <dgm:pt modelId="{1A344354-373C-1E40-8DEE-64174F75BA1A}" type="pres">
      <dgm:prSet presAssocID="{1A02D719-DEE4-4176-B34C-8ECE1CC24822}" presName="desTx" presStyleLbl="revTx" presStyleIdx="1" presStyleCnt="2">
        <dgm:presLayoutVars>
          <dgm:bulletEnabled val="1"/>
        </dgm:presLayoutVars>
      </dgm:prSet>
      <dgm:spPr/>
    </dgm:pt>
  </dgm:ptLst>
  <dgm:cxnLst>
    <dgm:cxn modelId="{70C7D44B-2A62-4FB0-AFDD-A6C2DD73B999}" srcId="{F09E9D07-5DA4-4D8C-9AB2-7E5A312E194F}" destId="{C240FED4-AF3A-4639-93E4-58C6F9AE6B39}" srcOrd="0" destOrd="0" parTransId="{76647D29-D480-40B5-AE20-DB2077D408AD}" sibTransId="{E3F6ADC4-C85E-4AF5-AAC7-27B119EF73F5}"/>
    <dgm:cxn modelId="{1FBF7E4C-B699-48F7-A301-0CA4ED580109}" srcId="{1A02D719-DEE4-4176-B34C-8ECE1CC24822}" destId="{7014D6E9-E9CC-4255-92E8-E7DC3C7D05B5}" srcOrd="0" destOrd="0" parTransId="{28675BC8-40AD-49BA-8287-01859F814734}" sibTransId="{74DD362E-AC57-451A-9B06-9EDD68C37674}"/>
    <dgm:cxn modelId="{DFFDA552-98BD-4EE4-A461-4B40D93D50AB}" srcId="{1A02D719-DEE4-4176-B34C-8ECE1CC24822}" destId="{53847F3D-43F9-422F-A3CE-87CE0C230663}" srcOrd="3" destOrd="0" parTransId="{D17D777C-011F-4956-B39B-E7C484B1CB1D}" sibTransId="{072F1699-44AB-42EF-BF90-E843FBD8DA22}"/>
    <dgm:cxn modelId="{B7CBD15E-4221-4E04-AFE4-62698E385774}" srcId="{1A02D719-DEE4-4176-B34C-8ECE1CC24822}" destId="{4C1AFE5C-7286-4183-87A3-34B9DC47C501}" srcOrd="2" destOrd="0" parTransId="{EBF1AAA2-C1B4-41A1-ABE2-859A7DBFFF87}" sibTransId="{0D8B3B97-59EB-4767-9D8B-27ADDAC37878}"/>
    <dgm:cxn modelId="{75D9DC77-895F-3746-B9AE-607F4EA2388B}" type="presOf" srcId="{B95EA886-DC09-4472-838D-25E4E3A7C791}" destId="{1A344354-373C-1E40-8DEE-64174F75BA1A}" srcOrd="0" destOrd="1" presId="urn:microsoft.com/office/officeart/2005/8/layout/chevron1"/>
    <dgm:cxn modelId="{E3174D7D-1503-4CA3-86EE-44746220B144}" srcId="{1A02D719-DEE4-4176-B34C-8ECE1CC24822}" destId="{B95EA886-DC09-4472-838D-25E4E3A7C791}" srcOrd="1" destOrd="0" parTransId="{8BF6FFAA-F449-4A6E-96AE-5C142EC14168}" sibTransId="{1C9AC448-B97D-4AD4-862B-EC373AE2AA6B}"/>
    <dgm:cxn modelId="{0F277886-A268-8949-892E-DED17EAF9B54}" type="presOf" srcId="{1A02D719-DEE4-4176-B34C-8ECE1CC24822}" destId="{117155A7-8B1A-984E-860A-1B163BD52907}" srcOrd="0" destOrd="0" presId="urn:microsoft.com/office/officeart/2005/8/layout/chevron1"/>
    <dgm:cxn modelId="{64823B8A-C817-BC44-A195-41281A05B483}" type="presOf" srcId="{53847F3D-43F9-422F-A3CE-87CE0C230663}" destId="{1A344354-373C-1E40-8DEE-64174F75BA1A}" srcOrd="0" destOrd="3" presId="urn:microsoft.com/office/officeart/2005/8/layout/chevron1"/>
    <dgm:cxn modelId="{1D16BA9B-ACF0-4C27-B9EB-3B8A7A0E40FD}" srcId="{F09E9D07-5DA4-4D8C-9AB2-7E5A312E194F}" destId="{1A02D719-DEE4-4176-B34C-8ECE1CC24822}" srcOrd="1" destOrd="0" parTransId="{C1EA2F7B-9DF8-4AFD-BD3D-FEA031D6EF26}" sibTransId="{E9A3E4BA-9165-4ABD-8D32-A38B53E197F5}"/>
    <dgm:cxn modelId="{F07C1AC4-E845-4E49-A544-4698F4DEC18E}" type="presOf" srcId="{C240FED4-AF3A-4639-93E4-58C6F9AE6B39}" destId="{9484BF59-DCA3-2B41-B590-2C89B28BCBB4}" srcOrd="0" destOrd="0" presId="urn:microsoft.com/office/officeart/2005/8/layout/chevron1"/>
    <dgm:cxn modelId="{66C0A5CA-1850-0740-BE9E-EAA2A859BA9E}" type="presOf" srcId="{F09E9D07-5DA4-4D8C-9AB2-7E5A312E194F}" destId="{A5DE5AF3-147E-7F44-A732-54541ABDD1DC}" srcOrd="0" destOrd="0" presId="urn:microsoft.com/office/officeart/2005/8/layout/chevron1"/>
    <dgm:cxn modelId="{CFA07CCE-7F10-B247-8E65-A3156E7125F5}" type="presOf" srcId="{78BAA17C-D5FA-421C-9261-A969A57F8343}" destId="{B7CA945F-02BA-5142-940F-3F19FB291B01}" srcOrd="0" destOrd="0" presId="urn:microsoft.com/office/officeart/2005/8/layout/chevron1"/>
    <dgm:cxn modelId="{DBEAF3DF-4E3A-E544-9D92-39D4C0A87163}" type="presOf" srcId="{7014D6E9-E9CC-4255-92E8-E7DC3C7D05B5}" destId="{1A344354-373C-1E40-8DEE-64174F75BA1A}" srcOrd="0" destOrd="0" presId="urn:microsoft.com/office/officeart/2005/8/layout/chevron1"/>
    <dgm:cxn modelId="{DC1D23E6-06D7-4CBC-83C4-705BD00268CA}" srcId="{C240FED4-AF3A-4639-93E4-58C6F9AE6B39}" destId="{78BAA17C-D5FA-421C-9261-A969A57F8343}" srcOrd="0" destOrd="0" parTransId="{AF8EF792-AD62-401B-8A69-4F3AB277D0B8}" sibTransId="{DE16D72C-5110-4D0F-A020-19D921E73F90}"/>
    <dgm:cxn modelId="{F29A4AFD-E822-A342-A444-31536B2CE21F}" type="presOf" srcId="{4C1AFE5C-7286-4183-87A3-34B9DC47C501}" destId="{1A344354-373C-1E40-8DEE-64174F75BA1A}" srcOrd="0" destOrd="2" presId="urn:microsoft.com/office/officeart/2005/8/layout/chevron1"/>
    <dgm:cxn modelId="{825425EA-0A0E-084F-979B-77F139058AD5}" type="presParOf" srcId="{A5DE5AF3-147E-7F44-A732-54541ABDD1DC}" destId="{98BBD578-BA4B-394A-A8D6-0FD0A696AB73}" srcOrd="0" destOrd="0" presId="urn:microsoft.com/office/officeart/2005/8/layout/chevron1"/>
    <dgm:cxn modelId="{729EBC13-76E7-2749-A336-0F265DAF58CA}" type="presParOf" srcId="{98BBD578-BA4B-394A-A8D6-0FD0A696AB73}" destId="{9484BF59-DCA3-2B41-B590-2C89B28BCBB4}" srcOrd="0" destOrd="0" presId="urn:microsoft.com/office/officeart/2005/8/layout/chevron1"/>
    <dgm:cxn modelId="{10C3680A-160F-7D44-A3E9-A8481C953688}" type="presParOf" srcId="{98BBD578-BA4B-394A-A8D6-0FD0A696AB73}" destId="{B7CA945F-02BA-5142-940F-3F19FB291B01}" srcOrd="1" destOrd="0" presId="urn:microsoft.com/office/officeart/2005/8/layout/chevron1"/>
    <dgm:cxn modelId="{5DACDCC5-5BB1-3B43-8A29-EAED7EC2AF0F}" type="presParOf" srcId="{A5DE5AF3-147E-7F44-A732-54541ABDD1DC}" destId="{F83B0D33-2735-E44D-B086-0DA19DE20155}" srcOrd="1" destOrd="0" presId="urn:microsoft.com/office/officeart/2005/8/layout/chevron1"/>
    <dgm:cxn modelId="{6BDDEF96-9684-C944-951E-B4C915504F5F}" type="presParOf" srcId="{A5DE5AF3-147E-7F44-A732-54541ABDD1DC}" destId="{ACBE2A71-04D9-3B43-A465-5A45D9286FE5}" srcOrd="2" destOrd="0" presId="urn:microsoft.com/office/officeart/2005/8/layout/chevron1"/>
    <dgm:cxn modelId="{1FB9F66C-EE5D-2E4F-8308-10AF99BCAF46}" type="presParOf" srcId="{ACBE2A71-04D9-3B43-A465-5A45D9286FE5}" destId="{117155A7-8B1A-984E-860A-1B163BD52907}" srcOrd="0" destOrd="0" presId="urn:microsoft.com/office/officeart/2005/8/layout/chevron1"/>
    <dgm:cxn modelId="{2364E25D-B203-F64B-8630-4A29D59FCD73}" type="presParOf" srcId="{ACBE2A71-04D9-3B43-A465-5A45D9286FE5}" destId="{1A344354-373C-1E40-8DEE-64174F75BA1A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F20FB0-17E2-BB41-936C-7E4B963FF39E}">
      <dsp:nvSpPr>
        <dsp:cNvPr id="0" name=""/>
        <dsp:cNvSpPr/>
      </dsp:nvSpPr>
      <dsp:spPr>
        <a:xfrm>
          <a:off x="0" y="0"/>
          <a:ext cx="10119359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E3E1698-F8EB-774E-BA47-AB73FD591595}">
      <dsp:nvSpPr>
        <dsp:cNvPr id="0" name=""/>
        <dsp:cNvSpPr/>
      </dsp:nvSpPr>
      <dsp:spPr>
        <a:xfrm>
          <a:off x="0" y="0"/>
          <a:ext cx="10119359" cy="782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b="1" kern="1200" dirty="0"/>
            <a:t>P:</a:t>
          </a:r>
          <a:r>
            <a:rPr lang="fr-FR" sz="3400" kern="1200" dirty="0"/>
            <a:t>♀enceinte ≥ 37 semaines de grossesse</a:t>
          </a:r>
        </a:p>
      </dsp:txBody>
      <dsp:txXfrm>
        <a:off x="0" y="0"/>
        <a:ext cx="10119359" cy="782841"/>
      </dsp:txXfrm>
    </dsp:sp>
    <dsp:sp modelId="{3B5324D3-1FDC-604A-96F0-A6FAD627F182}">
      <dsp:nvSpPr>
        <dsp:cNvPr id="0" name=""/>
        <dsp:cNvSpPr/>
      </dsp:nvSpPr>
      <dsp:spPr>
        <a:xfrm>
          <a:off x="0" y="782840"/>
          <a:ext cx="10119359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F7FC80F-99F2-BC4D-A951-85F37ACB0554}">
      <dsp:nvSpPr>
        <dsp:cNvPr id="0" name=""/>
        <dsp:cNvSpPr/>
      </dsp:nvSpPr>
      <dsp:spPr>
        <a:xfrm>
          <a:off x="0" y="782841"/>
          <a:ext cx="10119359" cy="782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b="1" kern="1200" dirty="0"/>
            <a:t>I: </a:t>
          </a:r>
          <a:r>
            <a:rPr lang="fr-FR" sz="3400" kern="1200" dirty="0"/>
            <a:t>Misoprostol oral</a:t>
          </a:r>
        </a:p>
      </dsp:txBody>
      <dsp:txXfrm>
        <a:off x="0" y="782841"/>
        <a:ext cx="10119359" cy="782841"/>
      </dsp:txXfrm>
    </dsp:sp>
    <dsp:sp modelId="{3BD2D71D-BB3D-6C48-A90C-69CB620CF372}">
      <dsp:nvSpPr>
        <dsp:cNvPr id="0" name=""/>
        <dsp:cNvSpPr/>
      </dsp:nvSpPr>
      <dsp:spPr>
        <a:xfrm>
          <a:off x="0" y="1565681"/>
          <a:ext cx="10119359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3D08B47-313B-7E4C-9957-76598CA31BBC}">
      <dsp:nvSpPr>
        <dsp:cNvPr id="0" name=""/>
        <dsp:cNvSpPr/>
      </dsp:nvSpPr>
      <dsp:spPr>
        <a:xfrm>
          <a:off x="0" y="1565682"/>
          <a:ext cx="10119359" cy="782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b="1" kern="1200" dirty="0"/>
            <a:t>C: </a:t>
          </a:r>
          <a:r>
            <a:rPr lang="fr-FR" sz="3400" kern="1200" dirty="0"/>
            <a:t>Misoprostol vaginal</a:t>
          </a:r>
        </a:p>
      </dsp:txBody>
      <dsp:txXfrm>
        <a:off x="0" y="1565682"/>
        <a:ext cx="10119359" cy="782841"/>
      </dsp:txXfrm>
    </dsp:sp>
    <dsp:sp modelId="{9BE0F291-0712-C749-8B2A-12394E533A99}">
      <dsp:nvSpPr>
        <dsp:cNvPr id="0" name=""/>
        <dsp:cNvSpPr/>
      </dsp:nvSpPr>
      <dsp:spPr>
        <a:xfrm>
          <a:off x="0" y="2348523"/>
          <a:ext cx="10119359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54970DA-99BD-3149-B3D0-90832C6772FB}">
      <dsp:nvSpPr>
        <dsp:cNvPr id="0" name=""/>
        <dsp:cNvSpPr/>
      </dsp:nvSpPr>
      <dsp:spPr>
        <a:xfrm>
          <a:off x="0" y="2348523"/>
          <a:ext cx="10119359" cy="782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b="1" kern="1200" dirty="0"/>
            <a:t>O: </a:t>
          </a:r>
          <a:r>
            <a:rPr lang="fr-FR" sz="3400" kern="1200" dirty="0"/>
            <a:t>Efficacité du déclenchement du travail</a:t>
          </a:r>
        </a:p>
      </dsp:txBody>
      <dsp:txXfrm>
        <a:off x="0" y="2348523"/>
        <a:ext cx="10119359" cy="7828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84BF59-DCA3-2B41-B590-2C89B28BCBB4}">
      <dsp:nvSpPr>
        <dsp:cNvPr id="0" name=""/>
        <dsp:cNvSpPr/>
      </dsp:nvSpPr>
      <dsp:spPr>
        <a:xfrm>
          <a:off x="8485" y="13703"/>
          <a:ext cx="5194640" cy="1404000"/>
        </a:xfrm>
        <a:prstGeom prst="chevron">
          <a:avLst/>
        </a:prstGeom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20000"/>
              <a:lumOff val="80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1" kern="1200" dirty="0"/>
            <a:t>Recherche Ovid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Embase + Medline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9 décembre 2018</a:t>
          </a:r>
          <a:endParaRPr lang="en-US" sz="2000" kern="1200" dirty="0"/>
        </a:p>
      </dsp:txBody>
      <dsp:txXfrm>
        <a:off x="710485" y="13703"/>
        <a:ext cx="3790640" cy="1404000"/>
      </dsp:txXfrm>
    </dsp:sp>
    <dsp:sp modelId="{B7CA945F-02BA-5142-940F-3F19FB291B01}">
      <dsp:nvSpPr>
        <dsp:cNvPr id="0" name=""/>
        <dsp:cNvSpPr/>
      </dsp:nvSpPr>
      <dsp:spPr>
        <a:xfrm>
          <a:off x="8485" y="1593203"/>
          <a:ext cx="4155712" cy="2010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 dirty="0"/>
            <a:t>Articles recherchés </a:t>
          </a:r>
          <a:r>
            <a:rPr lang="fr-FR" sz="2600" kern="1200" dirty="0">
              <a:sym typeface="Wingdings" pitchFamily="2" charset="2"/>
            </a:rPr>
            <a:t></a:t>
          </a:r>
          <a:r>
            <a:rPr lang="fr-FR" sz="2600" kern="1200" dirty="0"/>
            <a:t> de 2015 au 9 décembre 2018</a:t>
          </a:r>
          <a:endParaRPr lang="en-US" sz="2600" kern="1200" dirty="0"/>
        </a:p>
      </dsp:txBody>
      <dsp:txXfrm>
        <a:off x="8485" y="1593203"/>
        <a:ext cx="4155712" cy="2010937"/>
      </dsp:txXfrm>
    </dsp:sp>
    <dsp:sp modelId="{117155A7-8B1A-984E-860A-1B163BD52907}">
      <dsp:nvSpPr>
        <dsp:cNvPr id="0" name=""/>
        <dsp:cNvSpPr/>
      </dsp:nvSpPr>
      <dsp:spPr>
        <a:xfrm>
          <a:off x="4987126" y="13703"/>
          <a:ext cx="5194640" cy="1404000"/>
        </a:xfrm>
        <a:prstGeom prst="chevron">
          <a:avLst/>
        </a:prstGeom>
        <a:solidFill>
          <a:schemeClr val="accent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1" kern="1200" dirty="0"/>
            <a:t>Mots clés utilisés</a:t>
          </a:r>
          <a:endParaRPr lang="en-US" sz="2600" b="1" kern="1200" dirty="0"/>
        </a:p>
      </dsp:txBody>
      <dsp:txXfrm>
        <a:off x="5689126" y="13703"/>
        <a:ext cx="3790640" cy="1404000"/>
      </dsp:txXfrm>
    </dsp:sp>
    <dsp:sp modelId="{1A344354-373C-1E40-8DEE-64174F75BA1A}">
      <dsp:nvSpPr>
        <dsp:cNvPr id="0" name=""/>
        <dsp:cNvSpPr/>
      </dsp:nvSpPr>
      <dsp:spPr>
        <a:xfrm>
          <a:off x="4987126" y="1593203"/>
          <a:ext cx="4155712" cy="2010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 dirty="0"/>
            <a:t>Misoprostol vaginal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 dirty="0"/>
            <a:t>Misoprostol oral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/>
            <a:t>Labour induction</a:t>
          </a:r>
          <a:endParaRPr lang="en-US" sz="2600" kern="120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 dirty="0" err="1"/>
            <a:t>Pregnant</a:t>
          </a:r>
          <a:r>
            <a:rPr lang="fr-FR" sz="2600" kern="1200" dirty="0"/>
            <a:t> </a:t>
          </a:r>
          <a:r>
            <a:rPr lang="fr-FR" sz="2600" kern="1200" dirty="0" err="1"/>
            <a:t>woman</a:t>
          </a:r>
          <a:r>
            <a:rPr lang="fr-FR" sz="2600" kern="1200" dirty="0"/>
            <a:t> OR </a:t>
          </a:r>
          <a:r>
            <a:rPr lang="fr-FR" sz="2600" kern="1200" dirty="0" err="1"/>
            <a:t>pregnancy</a:t>
          </a:r>
          <a:r>
            <a:rPr lang="fr-FR" sz="2600" kern="1200" dirty="0"/>
            <a:t> OR </a:t>
          </a:r>
          <a:r>
            <a:rPr lang="fr-FR" sz="2600" kern="1200" dirty="0" err="1"/>
            <a:t>pregn</a:t>
          </a:r>
          <a:r>
            <a:rPr lang="fr-FR" sz="2600" kern="1200" dirty="0"/>
            <a:t>*</a:t>
          </a:r>
          <a:endParaRPr lang="en-US" sz="2600" kern="1200" dirty="0"/>
        </a:p>
      </dsp:txBody>
      <dsp:txXfrm>
        <a:off x="4987126" y="1593203"/>
        <a:ext cx="4155712" cy="2010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17364-4738-494E-9760-74ED479CD484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01B25-B321-7B43-80F9-5F3713A679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96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501B25-B321-7B43-80F9-5F3713A6791B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550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D08AC1-80CF-834D-AA77-E28CBC2A9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ADA202B-8665-9B48-90F4-9318EF20BE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B72514-8FC3-2047-A0CD-A5F6A2B1D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5/23/19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04B031-84AE-214F-BDD0-D41DEA98F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06638D-9B01-6B47-BA22-2A20DB29F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33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BF755C-8D68-A74D-87D9-1D7A71124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07CE8A-F9FF-8C4F-A5CB-567664F3D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473D58-3D54-334E-9999-5172C740C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5/23/19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B98715-4E7B-A649-BEB5-B31DED65C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898243-B143-EE43-AD61-1FFC83591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51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661E8D1-80AD-9548-9AD4-B1AC26303B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A74EED7-0E78-7743-B808-022FDEC2FF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88709C-9375-0844-A3CC-FB590D119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5/23/19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9C3AA5-A225-C644-BD2C-210A5E145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0B467C-38F4-4B4F-86E9-BFF4A136A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6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BB5344-7B4C-4C46-9299-9D859E053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7E8348-447D-1B41-8967-82FDF938A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9F3101-5499-C741-AF7C-70515C4E0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5/23/19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38A5FA-41BB-2147-AEB2-C6FA3EAB3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22352C-9659-0544-8C08-A3DC0AA11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35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C54C71-ADC7-5F44-BFC3-EC8A137F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509A5A-1F85-D34A-8066-04D844170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A51BB1-8DC5-7444-BCDB-38497AB59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5/23/19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86339A-423E-1A49-8AE9-5BB32C476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48EA60-2CA0-F74B-BC83-E87FFA057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23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E6FEB8-A8FD-7E46-8EED-5A40F4798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3042E6-1D95-8048-8584-8DBA988299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E25802-8EEB-7F40-8D7B-101AFA6FB7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E57701-AAD1-1245-B6A7-473CFA741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5/23/19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8AFC26-7D34-3A40-9EED-5F7B753E5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28EEC0-9766-D340-A833-D95005A66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475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C0F39E-D1DC-954C-AAA1-B2CA96212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DBA3D0F-D585-5F4B-B8BD-4098AF371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E77B2B8-DFD6-B349-8D90-2ACC92F52A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20B13A4-9442-384F-98CD-293BA600D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E4F8302-7493-BC46-9822-B292ED68D8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D9E47DF-AE53-8F43-9601-06B60DF54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5/23/19</a:t>
            </a:fld>
            <a:endParaRPr lang="en-US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50547BB-381E-FB46-BA9D-B6131EED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9EC2A75-0742-2445-9D20-202360B7C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7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FDECCB-7100-FC4C-BCB1-5EC4B51A5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7F75F8B-B5F2-4C4C-A764-D390F4931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5/23/19</a:t>
            </a:fld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F028BB4-2757-AA43-A682-C256174D2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0743B8C-B81C-044F-83E8-FEAE3DEA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102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E0E1434-DDE8-0D4E-B3F0-DA36B5A27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5/23/19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1CA2879-A638-F943-97AD-2FD7B76AE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9FCFF52-B1B8-254F-A5A3-396460300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26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04F3CF-806B-C44A-ABF2-E1D52B863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526831-BDC1-DF4A-B5BD-0A929970F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9D583EF-2379-2244-8564-2163C41A4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A5DE16-BBAB-5640-9A0D-75CAF679B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5/23/19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25CB34-9DB4-C540-9C8C-25854A94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210644-405C-414B-9CE7-8862B4919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28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0ABFC7-C537-A04F-9D92-5B1D84EC8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78AB79D-F0D8-4C4F-857B-46DA9E504B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BCEFF5E-B4E1-9541-BC6D-E01AEE3D7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F7F5533-3F1E-0940-9D9F-4D2E4C3A6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5/23/19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7F10EB3-32C2-E942-A089-DE2D880D2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D171CC-8AE6-0F47-A208-06920E625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14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6557DCF-852A-8D44-8E02-29AB49D39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C99877-163F-BB42-B318-22FE039F3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496EDF-0B0E-D44F-84D9-3E0C51752C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5/23/19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CA8D94-BD11-684B-B403-F37F324072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17A495-1D21-4C4B-8253-C230A418D6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0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F62C5AB4-713C-5140-A774-1B56CB1E7C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0438" y="734893"/>
            <a:ext cx="7191561" cy="134790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3600" b="1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LE MISOPROSTOL: </a:t>
            </a:r>
            <a:r>
              <a:rPr lang="en-US" sz="36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COMPARAISON DES VOIES D’ADMINISTRATION POUR LE DÉCLENCHEMENT DU TRAVAIL</a:t>
            </a:r>
          </a:p>
        </p:txBody>
      </p:sp>
      <p:sp>
        <p:nvSpPr>
          <p:cNvPr id="26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que 6" descr="Femme enceinte">
            <a:extLst>
              <a:ext uri="{FF2B5EF4-FFF2-40B4-BE49-F238E27FC236}">
                <a16:creationId xmlns:a16="http://schemas.microsoft.com/office/drawing/2014/main" id="{50A958CF-FBDB-9F4E-8B2C-5098A33DE7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798D86D4-0850-9B49-81A8-C495E24AC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07429" y="2291546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Par Catherine Boulay &amp; Marie-Michel Brassard</a:t>
            </a:r>
          </a:p>
          <a:p>
            <a:pPr>
              <a:lnSpc>
                <a:spcPct val="100000"/>
              </a:lnSpc>
            </a:pPr>
            <a:endParaRPr lang="en-US" sz="16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000000"/>
                </a:solidFill>
              </a:rPr>
              <a:t>Supervision par Dre Nancy McLaughlin</a:t>
            </a:r>
          </a:p>
          <a:p>
            <a:pPr>
              <a:lnSpc>
                <a:spcPct val="100000"/>
              </a:lnSpc>
            </a:pPr>
            <a:endParaRPr lang="en-US" sz="16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000000"/>
                </a:solidFill>
              </a:rPr>
              <a:t>UMF Saint-Joseph (Trois-</a:t>
            </a:r>
            <a:r>
              <a:rPr lang="en-US" sz="1600" dirty="0" err="1">
                <a:solidFill>
                  <a:srgbClr val="000000"/>
                </a:solidFill>
              </a:rPr>
              <a:t>Rivières</a:t>
            </a:r>
            <a:r>
              <a:rPr lang="en-US" sz="1600" dirty="0">
                <a:solidFill>
                  <a:srgbClr val="000000"/>
                </a:solidFill>
              </a:rPr>
              <a:t>)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813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1C52DA7F-2370-914C-865A-5B66E17325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5372188"/>
              </p:ext>
            </p:extLst>
          </p:nvPr>
        </p:nvGraphicFramePr>
        <p:xfrm>
          <a:off x="1096685" y="776882"/>
          <a:ext cx="9882094" cy="5645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181">
                  <a:extLst>
                    <a:ext uri="{9D8B030D-6E8A-4147-A177-3AD203B41FA5}">
                      <a16:colId xmlns:a16="http://schemas.microsoft.com/office/drawing/2014/main" val="2273528404"/>
                    </a:ext>
                  </a:extLst>
                </a:gridCol>
                <a:gridCol w="2144213">
                  <a:extLst>
                    <a:ext uri="{9D8B030D-6E8A-4147-A177-3AD203B41FA5}">
                      <a16:colId xmlns:a16="http://schemas.microsoft.com/office/drawing/2014/main" val="2271443415"/>
                    </a:ext>
                  </a:extLst>
                </a:gridCol>
                <a:gridCol w="2127621">
                  <a:extLst>
                    <a:ext uri="{9D8B030D-6E8A-4147-A177-3AD203B41FA5}">
                      <a16:colId xmlns:a16="http://schemas.microsoft.com/office/drawing/2014/main" val="2606470128"/>
                    </a:ext>
                  </a:extLst>
                </a:gridCol>
                <a:gridCol w="2025279">
                  <a:extLst>
                    <a:ext uri="{9D8B030D-6E8A-4147-A177-3AD203B41FA5}">
                      <a16:colId xmlns:a16="http://schemas.microsoft.com/office/drawing/2014/main" val="575614202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1170321334"/>
                    </a:ext>
                  </a:extLst>
                </a:gridCol>
              </a:tblGrid>
              <a:tr h="507734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Sharma 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Döbert 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Yenuberi 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solidFill>
                            <a:schemeClr val="tx1"/>
                          </a:solidFill>
                        </a:rPr>
                        <a:t>Ezechukwu 2015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016448"/>
                  </a:ext>
                </a:extLst>
              </a:tr>
              <a:tr h="1494538">
                <a:tc>
                  <a:txBody>
                    <a:bodyPr/>
                    <a:lstStyle/>
                    <a:p>
                      <a:pPr algn="l"/>
                      <a:r>
                        <a:rPr lang="fr-FR">
                          <a:solidFill>
                            <a:schemeClr val="tx1"/>
                          </a:solidFill>
                        </a:rPr>
                        <a:t>Doses nécessaires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# Doses moyen nécessaire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u="none" dirty="0">
                          <a:solidFill>
                            <a:schemeClr val="tx1"/>
                          </a:solidFill>
                        </a:rPr>
                        <a:t>Oral: </a:t>
                      </a:r>
                      <a:r>
                        <a:rPr lang="fr-FR" sz="1200" b="0" u="none" dirty="0">
                          <a:solidFill>
                            <a:schemeClr val="tx1"/>
                          </a:solidFill>
                        </a:rPr>
                        <a:t>2,73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u="none" dirty="0">
                          <a:solidFill>
                            <a:schemeClr val="tx1"/>
                          </a:solidFill>
                        </a:rPr>
                        <a:t>Vaginal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3,04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P-value: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0,227</a:t>
                      </a:r>
                    </a:p>
                  </a:txBody>
                  <a:tcPr marL="85745" marR="85745" marT="42872" marB="42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fr-FR" sz="1200" b="1" baseline="3000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 dose nécessaire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u="none" dirty="0">
                          <a:solidFill>
                            <a:schemeClr val="tx1"/>
                          </a:solidFill>
                        </a:rPr>
                        <a:t>Oral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37,3%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u="none" dirty="0">
                          <a:solidFill>
                            <a:schemeClr val="tx1"/>
                          </a:solidFill>
                        </a:rPr>
                        <a:t>Vaginal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45,8%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P-value: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0,04</a:t>
                      </a:r>
                    </a:p>
                  </a:txBody>
                  <a:tcPr marL="85745" marR="85745" marT="42872" marB="42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# Doses moyen nécessaire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u="none" dirty="0">
                          <a:solidFill>
                            <a:schemeClr val="tx1"/>
                          </a:solidFill>
                        </a:rPr>
                        <a:t>Oral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: 2,5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u="none" dirty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fr-FR" sz="1200" b="1" u="none" dirty="0">
                          <a:solidFill>
                            <a:schemeClr val="tx1"/>
                          </a:solidFill>
                        </a:rPr>
                        <a:t>aginal</a:t>
                      </a:r>
                      <a:r>
                        <a:rPr lang="fr-FR" sz="1200" b="0" u="none" dirty="0">
                          <a:solidFill>
                            <a:schemeClr val="tx1"/>
                          </a:solidFill>
                        </a:rPr>
                        <a:t>: 2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P-value: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0,02</a:t>
                      </a:r>
                    </a:p>
                  </a:txBody>
                  <a:tcPr marL="85745" marR="85745" marT="42872" marB="42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662244"/>
                  </a:ext>
                </a:extLst>
              </a:tr>
              <a:tr h="1265014">
                <a:tc>
                  <a:txBody>
                    <a:bodyPr/>
                    <a:lstStyle/>
                    <a:p>
                      <a:pPr algn="l"/>
                      <a:r>
                        <a:rPr lang="fr-FR">
                          <a:solidFill>
                            <a:schemeClr val="tx1"/>
                          </a:solidFill>
                        </a:rPr>
                        <a:t>Besoin Ocytocine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u="none" dirty="0">
                          <a:solidFill>
                            <a:schemeClr val="tx1"/>
                          </a:solidFill>
                        </a:rPr>
                        <a:t>Oral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14,4 %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u="none" dirty="0">
                          <a:solidFill>
                            <a:schemeClr val="tx1"/>
                          </a:solidFill>
                        </a:rPr>
                        <a:t>Vaginal</a:t>
                      </a:r>
                      <a:r>
                        <a:rPr lang="fr-FR" sz="1200" u="none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1,5 %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P-value: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 -</a:t>
                      </a:r>
                    </a:p>
                  </a:txBody>
                  <a:tcPr marL="85745" marR="85745" marT="42872" marB="42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u="none" dirty="0">
                          <a:solidFill>
                            <a:schemeClr val="tx1"/>
                          </a:solidFill>
                        </a:rPr>
                        <a:t>Oral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73,4 %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u="none" dirty="0">
                          <a:solidFill>
                            <a:schemeClr val="tx1"/>
                          </a:solidFill>
                        </a:rPr>
                        <a:t>Vaginal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80,3 %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P-Value: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0,026</a:t>
                      </a:r>
                    </a:p>
                  </a:txBody>
                  <a:tcPr marL="85745" marR="85745" marT="42872" marB="42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u="none" dirty="0">
                          <a:solidFill>
                            <a:schemeClr val="tx1"/>
                          </a:solidFill>
                        </a:rPr>
                        <a:t>Oral</a:t>
                      </a:r>
                      <a:r>
                        <a:rPr lang="fr-FR" sz="1200" b="0" u="none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 55,7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u="none" dirty="0">
                          <a:solidFill>
                            <a:schemeClr val="tx1"/>
                          </a:solidFill>
                        </a:rPr>
                        <a:t>Vaginal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: 35,7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P-value: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0,02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253214"/>
                  </a:ext>
                </a:extLst>
              </a:tr>
              <a:tr h="2378699">
                <a:tc>
                  <a:txBody>
                    <a:bodyPr/>
                    <a:lstStyle/>
                    <a:p>
                      <a:pPr algn="l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Taux de C/S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u="none" dirty="0">
                          <a:solidFill>
                            <a:schemeClr val="tx1"/>
                          </a:solidFill>
                        </a:rPr>
                        <a:t>Oral</a:t>
                      </a:r>
                      <a:r>
                        <a:rPr lang="fr-FR" sz="1200" b="0" u="none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1 %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u="none" dirty="0">
                          <a:solidFill>
                            <a:schemeClr val="tx1"/>
                          </a:solidFill>
                        </a:rPr>
                        <a:t>Vaginal</a:t>
                      </a:r>
                      <a:r>
                        <a:rPr lang="fr-FR" sz="1200" b="0" u="none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2,9 %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P- Value: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0,55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u="none" dirty="0">
                          <a:solidFill>
                            <a:schemeClr val="tx1"/>
                          </a:solidFill>
                        </a:rPr>
                        <a:t>Oral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: 21,7 %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60% Détresse fœtale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40% Dystocie travail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u="none" dirty="0">
                          <a:solidFill>
                            <a:schemeClr val="tx1"/>
                          </a:solidFill>
                        </a:rPr>
                        <a:t>Vaginal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: 39,1 %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63 % Détresse fœtale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22% Dystocie travail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P- Value: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0,041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u="none" dirty="0">
                          <a:solidFill>
                            <a:schemeClr val="tx1"/>
                          </a:solidFill>
                        </a:rPr>
                        <a:t>Oral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: 24,8 %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u="none" dirty="0">
                          <a:solidFill>
                            <a:schemeClr val="tx1"/>
                          </a:solidFill>
                        </a:rPr>
                        <a:t>Vaginal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: 21,3 %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P- Value: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0,224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u="none" dirty="0">
                          <a:solidFill>
                            <a:schemeClr val="tx1"/>
                          </a:solidFill>
                        </a:rPr>
                        <a:t>Oral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: 34 %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u="none" dirty="0">
                          <a:solidFill>
                            <a:schemeClr val="tx1"/>
                          </a:solidFill>
                        </a:rPr>
                        <a:t>Vaginal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fr-FR" sz="1200" b="0" u="none" dirty="0">
                          <a:solidFill>
                            <a:schemeClr val="tx1"/>
                          </a:solidFill>
                        </a:rPr>
                        <a:t>30 %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P- Value: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0,72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2635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9F933F2A-DCD0-9D43-9008-638D7646FF81}"/>
              </a:ext>
            </a:extLst>
          </p:cNvPr>
          <p:cNvSpPr txBox="1"/>
          <p:nvPr/>
        </p:nvSpPr>
        <p:spPr>
          <a:xfrm>
            <a:off x="430306" y="0"/>
            <a:ext cx="112148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latin typeface="+mj-lt"/>
              </a:rPr>
              <a:t>Résultats: Efficacité</a:t>
            </a:r>
          </a:p>
        </p:txBody>
      </p:sp>
    </p:spTree>
    <p:extLst>
      <p:ext uri="{BB962C8B-B14F-4D97-AF65-F5344CB8AC3E}">
        <p14:creationId xmlns:p14="http://schemas.microsoft.com/office/powerpoint/2010/main" val="1239030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DBC3DA1-327A-1943-ACF7-DCC330413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fr-FR" sz="4000">
                <a:solidFill>
                  <a:srgbClr val="FFFFFF"/>
                </a:solidFill>
              </a:rPr>
              <a:t>Discussion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A03384-B084-E54C-B99F-6FEBC49F3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753936"/>
            <a:ext cx="9833548" cy="4104064"/>
          </a:xfrm>
        </p:spPr>
        <p:txBody>
          <a:bodyPr>
            <a:noAutofit/>
          </a:bodyPr>
          <a:lstStyle/>
          <a:p>
            <a:r>
              <a:rPr lang="fr-FR" sz="1800" dirty="0">
                <a:solidFill>
                  <a:srgbClr val="000000"/>
                </a:solidFill>
              </a:rPr>
              <a:t>Temps induction-accouchement: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600" dirty="0">
                <a:solidFill>
                  <a:srgbClr val="000000"/>
                </a:solidFill>
              </a:rPr>
              <a:t>Comparable: </a:t>
            </a:r>
            <a:r>
              <a:rPr lang="fr-FR" sz="1600" b="1" dirty="0">
                <a:solidFill>
                  <a:srgbClr val="000000"/>
                </a:solidFill>
              </a:rPr>
              <a:t>Sharma</a:t>
            </a:r>
            <a:r>
              <a:rPr lang="fr-FR" sz="1600" dirty="0">
                <a:solidFill>
                  <a:srgbClr val="000000"/>
                </a:solidFill>
              </a:rPr>
              <a:t> et </a:t>
            </a:r>
            <a:r>
              <a:rPr lang="fr-FR" sz="1600" b="1" dirty="0">
                <a:solidFill>
                  <a:srgbClr val="000000"/>
                </a:solidFill>
              </a:rPr>
              <a:t>Yenuberi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600" dirty="0">
                <a:solidFill>
                  <a:srgbClr val="000000"/>
                </a:solidFill>
              </a:rPr>
              <a:t>Plus court voie vaginal: </a:t>
            </a:r>
            <a:r>
              <a:rPr lang="fr-FR" sz="1600" b="1" dirty="0">
                <a:solidFill>
                  <a:srgbClr val="000000"/>
                </a:solidFill>
              </a:rPr>
              <a:t>Döbert</a:t>
            </a:r>
            <a:r>
              <a:rPr lang="fr-FR" sz="1600" dirty="0">
                <a:solidFill>
                  <a:srgbClr val="000000"/>
                </a:solidFill>
              </a:rPr>
              <a:t> et </a:t>
            </a:r>
            <a:r>
              <a:rPr lang="fr-FR" sz="1600" b="1" dirty="0">
                <a:solidFill>
                  <a:srgbClr val="000000"/>
                </a:solidFill>
              </a:rPr>
              <a:t>Ezechukwu</a:t>
            </a:r>
          </a:p>
          <a:p>
            <a:r>
              <a:rPr lang="fr-FR" sz="1800" dirty="0">
                <a:solidFill>
                  <a:srgbClr val="000000"/>
                </a:solidFill>
              </a:rPr>
              <a:t># Doses nécessaires et besoin ocytocine discordants entre les études </a:t>
            </a:r>
            <a:r>
              <a:rPr lang="fr-FR" sz="1800" b="1" dirty="0">
                <a:solidFill>
                  <a:srgbClr val="000000"/>
                </a:solidFill>
              </a:rPr>
              <a:t>Yenuberi</a:t>
            </a:r>
            <a:r>
              <a:rPr lang="fr-FR" sz="1800" dirty="0">
                <a:solidFill>
                  <a:srgbClr val="000000"/>
                </a:solidFill>
              </a:rPr>
              <a:t> et </a:t>
            </a:r>
            <a:r>
              <a:rPr lang="fr-FR" sz="1800" b="1" dirty="0">
                <a:solidFill>
                  <a:srgbClr val="000000"/>
                </a:solidFill>
              </a:rPr>
              <a:t>Ezechukwu</a:t>
            </a:r>
            <a:endParaRPr lang="fr-FR" sz="1800" dirty="0">
              <a:solidFill>
                <a:srgbClr val="000000"/>
              </a:solidFill>
            </a:endParaRPr>
          </a:p>
          <a:p>
            <a:r>
              <a:rPr lang="fr-FR" sz="1800" dirty="0">
                <a:solidFill>
                  <a:srgbClr val="000000"/>
                </a:solidFill>
              </a:rPr>
              <a:t>Le taux de C/S est similaire pour les 2 voies d’administration dans 3 des 4 études</a:t>
            </a:r>
          </a:p>
          <a:p>
            <a:r>
              <a:rPr lang="fr-FR" sz="1800" dirty="0">
                <a:solidFill>
                  <a:srgbClr val="000000"/>
                </a:solidFill>
              </a:rPr>
              <a:t>Donc: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600" dirty="0">
                <a:solidFill>
                  <a:srgbClr val="000000"/>
                </a:solidFill>
              </a:rPr>
              <a:t>Le misoprostol vaginal à dose de 25 mcg q 4h a une efficacité équivalente à la voie orale, que ce soit sous forme 100 mcg q 4h ou encore en dose croissante 50 </a:t>
            </a:r>
            <a:r>
              <a:rPr lang="fr-FR" sz="1600" dirty="0">
                <a:solidFill>
                  <a:srgbClr val="000000"/>
                </a:solidFill>
                <a:sym typeface="Wingdings" pitchFamily="2" charset="2"/>
              </a:rPr>
              <a:t> 100 mcg q 4h (</a:t>
            </a:r>
            <a:r>
              <a:rPr lang="fr-FR" sz="1600" b="1" dirty="0">
                <a:solidFill>
                  <a:srgbClr val="000000"/>
                </a:solidFill>
                <a:sym typeface="Wingdings" pitchFamily="2" charset="2"/>
              </a:rPr>
              <a:t>Sharma</a:t>
            </a:r>
            <a:r>
              <a:rPr lang="fr-FR" sz="1600" dirty="0">
                <a:solidFill>
                  <a:srgbClr val="000000"/>
                </a:solidFill>
                <a:sym typeface="Wingdings" pitchFamily="2" charset="2"/>
              </a:rPr>
              <a:t> et </a:t>
            </a:r>
            <a:r>
              <a:rPr lang="fr-FR" sz="1600" b="1" dirty="0">
                <a:solidFill>
                  <a:srgbClr val="000000"/>
                </a:solidFill>
                <a:sym typeface="Wingdings" pitchFamily="2" charset="2"/>
              </a:rPr>
              <a:t>Yenuberi</a:t>
            </a:r>
            <a:r>
              <a:rPr lang="fr-FR" sz="1600" dirty="0">
                <a:solidFill>
                  <a:srgbClr val="000000"/>
                </a:solidFill>
                <a:sym typeface="Wingdings" pitchFamily="2" charset="2"/>
              </a:rPr>
              <a:t>)</a:t>
            </a:r>
            <a:endParaRPr lang="fr-FR" sz="1600" dirty="0">
              <a:solidFill>
                <a:srgbClr val="000000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600" dirty="0">
                <a:solidFill>
                  <a:srgbClr val="000000"/>
                </a:solidFill>
              </a:rPr>
              <a:t>Le misoprostol vaginal à dose de 50 mcg q6h est plus efficace que sont équivalent en format PO (</a:t>
            </a:r>
            <a:r>
              <a:rPr lang="fr-FR" sz="1600" b="1" dirty="0">
                <a:solidFill>
                  <a:srgbClr val="000000"/>
                </a:solidFill>
              </a:rPr>
              <a:t>Ezechukwu</a:t>
            </a:r>
            <a:r>
              <a:rPr lang="fr-FR" sz="1600" dirty="0">
                <a:solidFill>
                  <a:srgbClr val="000000"/>
                </a:solidFill>
              </a:rPr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600" dirty="0">
                <a:solidFill>
                  <a:srgbClr val="000000"/>
                </a:solidFill>
                <a:sym typeface="Wingdings" pitchFamily="2" charset="2"/>
              </a:rPr>
              <a:t>Le dispositif vaginal est plus efficace au dépend de la sécurité maternelle et fœtale (</a:t>
            </a:r>
            <a:r>
              <a:rPr lang="fr-FR" sz="1600" b="1" dirty="0">
                <a:solidFill>
                  <a:srgbClr val="000000"/>
                </a:solidFill>
                <a:sym typeface="Wingdings" pitchFamily="2" charset="2"/>
              </a:rPr>
              <a:t>Döbert</a:t>
            </a:r>
            <a:r>
              <a:rPr lang="fr-FR" sz="1600" dirty="0">
                <a:solidFill>
                  <a:srgbClr val="000000"/>
                </a:solidFill>
                <a:sym typeface="Wingdings" pitchFamily="2" charset="2"/>
              </a:rPr>
              <a:t>)</a:t>
            </a:r>
            <a:endParaRPr lang="fr-FR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054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2EF8EB8-71AB-2744-89A1-D9281D0B0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fr-FR" sz="4000">
                <a:solidFill>
                  <a:srgbClr val="FFFFFF"/>
                </a:solidFill>
              </a:rPr>
              <a:t>Discussion (suite)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AA1F4A-41A0-6646-B2B0-4F8FA90C2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619465"/>
            <a:ext cx="9833548" cy="4104064"/>
          </a:xfrm>
        </p:spPr>
        <p:txBody>
          <a:bodyPr>
            <a:noAutofit/>
          </a:bodyPr>
          <a:lstStyle/>
          <a:p>
            <a:r>
              <a:rPr lang="fr-FR" sz="1800" b="1" dirty="0">
                <a:solidFill>
                  <a:srgbClr val="000000"/>
                </a:solidFill>
              </a:rPr>
              <a:t>Points forts</a:t>
            </a:r>
            <a:r>
              <a:rPr lang="fr-FR" sz="1800" dirty="0">
                <a:solidFill>
                  <a:srgbClr val="000000"/>
                </a:solidFill>
              </a:rPr>
              <a:t>:</a:t>
            </a:r>
          </a:p>
          <a:p>
            <a:pPr lvl="1"/>
            <a:r>
              <a:rPr lang="fr-FR" sz="1600" dirty="0">
                <a:solidFill>
                  <a:srgbClr val="000000"/>
                </a:solidFill>
              </a:rPr>
              <a:t>3 essais cliniques randomisés sur 4 articles</a:t>
            </a:r>
          </a:p>
          <a:p>
            <a:pPr lvl="1"/>
            <a:r>
              <a:rPr lang="fr-FR" sz="1600" dirty="0">
                <a:solidFill>
                  <a:srgbClr val="000000"/>
                </a:solidFill>
              </a:rPr>
              <a:t>Uniformité dans la sélection et l’évaluation des patientes</a:t>
            </a:r>
          </a:p>
          <a:p>
            <a:pPr lvl="1"/>
            <a:r>
              <a:rPr lang="fr-FR" sz="1600" dirty="0">
                <a:solidFill>
                  <a:srgbClr val="000000"/>
                </a:solidFill>
              </a:rPr>
              <a:t>Bishop</a:t>
            </a:r>
          </a:p>
          <a:p>
            <a:r>
              <a:rPr lang="fr-FR" sz="1800" b="1" dirty="0">
                <a:solidFill>
                  <a:srgbClr val="000000"/>
                </a:solidFill>
              </a:rPr>
              <a:t>Points faibles</a:t>
            </a:r>
            <a:r>
              <a:rPr lang="fr-FR" sz="1800" dirty="0">
                <a:solidFill>
                  <a:srgbClr val="000000"/>
                </a:solidFill>
              </a:rPr>
              <a:t>: </a:t>
            </a:r>
          </a:p>
          <a:p>
            <a:pPr lvl="1"/>
            <a:r>
              <a:rPr lang="fr-FR" sz="1600" dirty="0">
                <a:solidFill>
                  <a:srgbClr val="000000"/>
                </a:solidFill>
              </a:rPr>
              <a:t># patients peu élevé</a:t>
            </a:r>
          </a:p>
          <a:p>
            <a:pPr lvl="1"/>
            <a:r>
              <a:rPr lang="fr-FR" sz="1600" dirty="0">
                <a:solidFill>
                  <a:srgbClr val="000000"/>
                </a:solidFill>
              </a:rPr>
              <a:t>1 seule étude en double aveugle</a:t>
            </a:r>
          </a:p>
          <a:p>
            <a:pPr lvl="1"/>
            <a:r>
              <a:rPr lang="fr-FR" sz="1600" dirty="0">
                <a:solidFill>
                  <a:srgbClr val="000000"/>
                </a:solidFill>
              </a:rPr>
              <a:t>Population pas tout à fait représentative</a:t>
            </a:r>
          </a:p>
          <a:p>
            <a:pPr lvl="1"/>
            <a:r>
              <a:rPr lang="fr-FR" sz="1600" dirty="0">
                <a:solidFill>
                  <a:srgbClr val="000000"/>
                </a:solidFill>
              </a:rPr>
              <a:t>Différences concernant le suivi anténatal (entre les études et par rapport à notre pratique)</a:t>
            </a:r>
          </a:p>
          <a:p>
            <a:pPr lvl="1"/>
            <a:r>
              <a:rPr lang="fr-FR" sz="1600" dirty="0">
                <a:solidFill>
                  <a:srgbClr val="000000"/>
                </a:solidFill>
              </a:rPr>
              <a:t>Systèmes de santé différents du nôtre ($)</a:t>
            </a:r>
          </a:p>
          <a:p>
            <a:pPr lvl="1"/>
            <a:r>
              <a:rPr lang="fr-FR" sz="1600" dirty="0">
                <a:solidFill>
                  <a:srgbClr val="000000"/>
                </a:solidFill>
              </a:rPr>
              <a:t>Indications de déclenchement du travail </a:t>
            </a:r>
            <a:r>
              <a:rPr lang="fr-FR" sz="1600" dirty="0">
                <a:solidFill>
                  <a:srgbClr val="000000"/>
                </a:solidFill>
                <a:sym typeface="Wingdings" pitchFamily="2" charset="2"/>
              </a:rPr>
              <a:t> Exclusion d’indications couramment rencontrées (étude </a:t>
            </a:r>
            <a:r>
              <a:rPr lang="fr-FR" sz="1600" b="1" dirty="0">
                <a:solidFill>
                  <a:srgbClr val="000000"/>
                </a:solidFill>
                <a:sym typeface="Wingdings" pitchFamily="2" charset="2"/>
              </a:rPr>
              <a:t>Sharma</a:t>
            </a:r>
            <a:r>
              <a:rPr lang="fr-FR" sz="1600" dirty="0">
                <a:solidFill>
                  <a:srgbClr val="000000"/>
                </a:solidFill>
                <a:sym typeface="Wingdings" pitchFamily="2" charset="2"/>
              </a:rPr>
              <a:t>) </a:t>
            </a:r>
            <a:r>
              <a:rPr lang="fr-FR" sz="1600" b="1" dirty="0">
                <a:solidFill>
                  <a:srgbClr val="000000"/>
                </a:solidFill>
                <a:sym typeface="Wingdings" pitchFamily="2" charset="2"/>
              </a:rPr>
              <a:t>vs</a:t>
            </a:r>
            <a:r>
              <a:rPr lang="fr-FR" sz="1600" dirty="0">
                <a:solidFill>
                  <a:srgbClr val="000000"/>
                </a:solidFill>
                <a:sym typeface="Wingdings" pitchFamily="2" charset="2"/>
              </a:rPr>
              <a:t> indications inclues non-spécifiées (dans les 3 autres études)</a:t>
            </a:r>
            <a:endParaRPr lang="fr-FR" sz="1600" dirty="0">
              <a:solidFill>
                <a:srgbClr val="000000"/>
              </a:solidFill>
            </a:endParaRPr>
          </a:p>
          <a:p>
            <a:pPr lvl="1"/>
            <a:r>
              <a:rPr lang="fr-FR" sz="1600" dirty="0">
                <a:solidFill>
                  <a:srgbClr val="000000"/>
                </a:solidFill>
              </a:rPr>
              <a:t>Doses utilisées différentes</a:t>
            </a:r>
          </a:p>
          <a:p>
            <a:pPr marL="457200" lvl="1" indent="0">
              <a:buNone/>
            </a:pPr>
            <a:endParaRPr lang="fr-FR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253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0F42E49-CF48-A648-A9AF-BB05FFEBB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fr-FR" sz="4000">
                <a:solidFill>
                  <a:srgbClr val="FFFFFF"/>
                </a:solidFill>
              </a:rPr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4DC03F-1982-BD48-843A-8B82BAD80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753936"/>
            <a:ext cx="9833548" cy="4104064"/>
          </a:xfrm>
        </p:spPr>
        <p:txBody>
          <a:bodyPr>
            <a:noAutofit/>
          </a:bodyPr>
          <a:lstStyle/>
          <a:p>
            <a:r>
              <a:rPr lang="fr-FR" sz="1800" dirty="0">
                <a:solidFill>
                  <a:srgbClr val="000000"/>
                </a:solidFill>
              </a:rPr>
              <a:t>Misoprostol vaginal n’a pas une efficacité franchement supérieure au misoprostol oral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600" dirty="0">
                <a:solidFill>
                  <a:srgbClr val="000000"/>
                </a:solidFill>
              </a:rPr>
              <a:t>2 études qui démontrent une efficacité supérieure peuvent être remises en question (méthodologie et sécurité)</a:t>
            </a:r>
          </a:p>
          <a:p>
            <a:r>
              <a:rPr lang="fr-FR" sz="1800" dirty="0">
                <a:solidFill>
                  <a:srgbClr val="000000"/>
                </a:solidFill>
              </a:rPr>
              <a:t>Divergences des résultats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600" dirty="0">
                <a:solidFill>
                  <a:srgbClr val="000000"/>
                </a:solidFill>
              </a:rPr>
              <a:t>Différences dans les doses</a:t>
            </a:r>
          </a:p>
          <a:p>
            <a:r>
              <a:rPr lang="fr-FR" sz="1800" dirty="0">
                <a:solidFill>
                  <a:srgbClr val="000000"/>
                </a:solidFill>
              </a:rPr>
              <a:t>Pas de changement franc de pratique suite à cette revue, mais change notre perception</a:t>
            </a:r>
          </a:p>
          <a:p>
            <a:r>
              <a:rPr lang="fr-FR" sz="1800" dirty="0">
                <a:solidFill>
                  <a:srgbClr val="000000"/>
                </a:solidFill>
              </a:rPr>
              <a:t>D’autres études sont nécessaires pour établir des lignes directrices claires</a:t>
            </a:r>
          </a:p>
          <a:p>
            <a:r>
              <a:rPr lang="fr-FR" sz="1800" dirty="0">
                <a:solidFill>
                  <a:srgbClr val="000000"/>
                </a:solidFill>
              </a:rPr>
              <a:t>Points soulevés dans les issues secondaires amènent à se questionner sur la notion de sécurité. À aborder dans un 2</a:t>
            </a:r>
            <a:r>
              <a:rPr lang="fr-FR" sz="1800" baseline="30000" dirty="0">
                <a:solidFill>
                  <a:srgbClr val="000000"/>
                </a:solidFill>
              </a:rPr>
              <a:t>e</a:t>
            </a:r>
            <a:r>
              <a:rPr lang="fr-FR" sz="1800" dirty="0">
                <a:solidFill>
                  <a:srgbClr val="000000"/>
                </a:solidFill>
              </a:rPr>
              <a:t> temps?</a:t>
            </a:r>
          </a:p>
          <a:p>
            <a:endParaRPr lang="fr-FR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389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D27496D9-8962-BF4E-8B63-812999399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Références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88276F-B1E7-0442-82E9-4EDF26096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67747"/>
            <a:ext cx="5306084" cy="6122505"/>
          </a:xfrm>
        </p:spPr>
        <p:txBody>
          <a:bodyPr anchor="ctr">
            <a:normAutofit fontScale="5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Sharma (2018). "Comparison Between Use of Oral Misoprostol Versus Vaginal Misoprostol for Induction of </a:t>
            </a:r>
            <a:r>
              <a:rPr lang="en-US" dirty="0" err="1"/>
              <a:t>Labour</a:t>
            </a:r>
            <a:r>
              <a:rPr lang="en-US" dirty="0"/>
              <a:t> at Term." </a:t>
            </a:r>
            <a:r>
              <a:rPr lang="en-US" u="sng" dirty="0"/>
              <a:t>The Journal of Obstetrics and Gynecology of India</a:t>
            </a:r>
            <a:r>
              <a:rPr lang="en-US" dirty="0"/>
              <a:t> </a:t>
            </a:r>
            <a:r>
              <a:rPr lang="en-US" b="1" dirty="0"/>
              <a:t>68</a:t>
            </a:r>
            <a:r>
              <a:rPr lang="en-US" dirty="0"/>
              <a:t>(2): 88-92.</a:t>
            </a:r>
            <a:endParaRPr lang="fr-CA" dirty="0"/>
          </a:p>
          <a:p>
            <a:pPr marL="514350" lvl="0" indent="-514350">
              <a:buFont typeface="+mj-lt"/>
              <a:buAutoNum type="arabicPeriod"/>
            </a:pPr>
            <a:endParaRPr lang="fr-CA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Dobert</a:t>
            </a:r>
            <a:r>
              <a:rPr lang="en-US" dirty="0"/>
              <a:t>, M., et al. (2018). "The misoprostol vaginal insert compared with oral misoprostol for labor induction in term pregnancies: a pair-matched case-control study." </a:t>
            </a:r>
            <a:r>
              <a:rPr lang="en-US" u="sng" dirty="0"/>
              <a:t>J Perinat Med</a:t>
            </a:r>
            <a:r>
              <a:rPr lang="en-US" dirty="0"/>
              <a:t> </a:t>
            </a:r>
            <a:r>
              <a:rPr lang="en-US" b="1" dirty="0"/>
              <a:t>46</a:t>
            </a:r>
            <a:r>
              <a:rPr lang="en-US" dirty="0"/>
              <a:t>(3): 309-316.</a:t>
            </a:r>
            <a:endParaRPr lang="fr-CA" dirty="0"/>
          </a:p>
          <a:p>
            <a:pPr marL="514350" lvl="0" indent="-514350">
              <a:buFont typeface="+mj-lt"/>
              <a:buAutoNum type="arabicPeriod"/>
            </a:pPr>
            <a:endParaRPr lang="fr-CA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Yenuberi, H., et al. (2016). "A </a:t>
            </a:r>
            <a:r>
              <a:rPr lang="en-US" dirty="0" err="1"/>
              <a:t>randomised</a:t>
            </a:r>
            <a:r>
              <a:rPr lang="en-US" dirty="0"/>
              <a:t> double-blind placebo-controlled trial comparing stepwise oral misoprostol with vaginal misoprostol for induction of </a:t>
            </a:r>
            <a:r>
              <a:rPr lang="en-US" dirty="0" err="1"/>
              <a:t>labour</a:t>
            </a:r>
            <a:r>
              <a:rPr lang="en-US" dirty="0"/>
              <a:t>." </a:t>
            </a:r>
            <a:r>
              <a:rPr lang="en-US" u="sng" dirty="0"/>
              <a:t>Tropical Doctor</a:t>
            </a:r>
            <a:r>
              <a:rPr lang="en-US" dirty="0"/>
              <a:t> </a:t>
            </a:r>
            <a:r>
              <a:rPr lang="en-US" b="1" dirty="0"/>
              <a:t>46</a:t>
            </a:r>
            <a:r>
              <a:rPr lang="en-US" dirty="0"/>
              <a:t>(4): 198-205.</a:t>
            </a:r>
            <a:endParaRPr lang="fr-CA" dirty="0"/>
          </a:p>
          <a:p>
            <a:pPr marL="514350" lvl="0" indent="-514350">
              <a:buFont typeface="+mj-lt"/>
              <a:buAutoNum type="arabicPeriod"/>
            </a:pPr>
            <a:endParaRPr lang="fr-CA" dirty="0"/>
          </a:p>
          <a:p>
            <a:pPr marL="514350" lvl="0" indent="-514350">
              <a:buFont typeface="+mj-lt"/>
              <a:buAutoNum type="arabicPeriod"/>
            </a:pPr>
            <a:r>
              <a:rPr lang="fr-CA" dirty="0"/>
              <a:t>Ezechukwu, P. C., et al. </a:t>
            </a:r>
            <a:r>
              <a:rPr lang="en-US" dirty="0"/>
              <a:t>(2015). "Oral versus vaginal misoprostol for induction of labor in Enugu, Nigeria: a randomized controlled trial." </a:t>
            </a:r>
            <a:r>
              <a:rPr lang="en-US" u="sng" dirty="0"/>
              <a:t>Arch </a:t>
            </a:r>
            <a:r>
              <a:rPr lang="en-US" u="sng" dirty="0" err="1"/>
              <a:t>Gynecol</a:t>
            </a:r>
            <a:r>
              <a:rPr lang="en-US" u="sng" dirty="0"/>
              <a:t> </a:t>
            </a:r>
            <a:r>
              <a:rPr lang="en-US" u="sng" dirty="0" err="1"/>
              <a:t>Obstet</a:t>
            </a:r>
            <a:r>
              <a:rPr lang="en-US" dirty="0"/>
              <a:t> </a:t>
            </a:r>
            <a:r>
              <a:rPr lang="en-US" b="1" dirty="0"/>
              <a:t>291</a:t>
            </a:r>
            <a:r>
              <a:rPr lang="en-US" dirty="0"/>
              <a:t>(3): 537-544.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fr-CA" dirty="0"/>
              <a:t>SOGC  (2017). </a:t>
            </a:r>
            <a:r>
              <a:rPr lang="fr-CA" i="1" dirty="0"/>
              <a:t>GESTA : Manuel du cours GESTA</a:t>
            </a:r>
            <a:r>
              <a:rPr lang="fr-CA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endParaRPr lang="fr-CA" dirty="0"/>
          </a:p>
          <a:p>
            <a:pPr marL="514350" lvl="0" indent="-514350">
              <a:buFont typeface="+mj-lt"/>
              <a:buAutoNum type="arabicPeriod"/>
            </a:pPr>
            <a:r>
              <a:rPr lang="fr-CA" dirty="0"/>
              <a:t>Statistique Canada. (2013 à 2017). Étude : Âge moyen de la mère à l’accouchement (naissances vivantes). Repéré à https://www150.statcan.gc.ca/t1/tbl1/</a:t>
            </a:r>
            <a:r>
              <a:rPr lang="fr-CA" dirty="0" err="1"/>
              <a:t>fr</a:t>
            </a:r>
            <a:r>
              <a:rPr lang="fr-CA" dirty="0"/>
              <a:t>/</a:t>
            </a:r>
            <a:r>
              <a:rPr lang="fr-CA" dirty="0" err="1"/>
              <a:t>tv.action?pid</a:t>
            </a:r>
            <a:r>
              <a:rPr lang="fr-CA" dirty="0"/>
              <a:t>=1310041701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fr-CA" dirty="0"/>
          </a:p>
          <a:p>
            <a:endParaRPr lang="fr-FR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904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D1DE58-C873-A748-ADB5-A08AEC451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0667" y="2187743"/>
            <a:ext cx="5293449" cy="248251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Annexes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89BFEC83-C81F-4855-905D-658F32118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1" y="2743201"/>
            <a:ext cx="1371600" cy="1371600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F3490990-F009-45A8-A8FF-612442C29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41431" y="816337"/>
            <a:ext cx="5225327" cy="522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243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567EEF-16B5-F44E-BBEF-8A21DAA26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Résultats: </a:t>
            </a:r>
            <a:r>
              <a:rPr lang="fr-FR" b="1" i="1" dirty="0"/>
              <a:t>Sharma 2018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2B1263BC-8745-2A4E-B85D-A2558A26A4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9320357"/>
              </p:ext>
            </p:extLst>
          </p:nvPr>
        </p:nvGraphicFramePr>
        <p:xfrm>
          <a:off x="838200" y="1690688"/>
          <a:ext cx="10287001" cy="43256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85311">
                  <a:extLst>
                    <a:ext uri="{9D8B030D-6E8A-4147-A177-3AD203B41FA5}">
                      <a16:colId xmlns:a16="http://schemas.microsoft.com/office/drawing/2014/main" val="1734281555"/>
                    </a:ext>
                  </a:extLst>
                </a:gridCol>
                <a:gridCol w="3193199">
                  <a:extLst>
                    <a:ext uri="{9D8B030D-6E8A-4147-A177-3AD203B41FA5}">
                      <a16:colId xmlns:a16="http://schemas.microsoft.com/office/drawing/2014/main" val="2566390549"/>
                    </a:ext>
                  </a:extLst>
                </a:gridCol>
                <a:gridCol w="2218827">
                  <a:extLst>
                    <a:ext uri="{9D8B030D-6E8A-4147-A177-3AD203B41FA5}">
                      <a16:colId xmlns:a16="http://schemas.microsoft.com/office/drawing/2014/main" val="2481645875"/>
                    </a:ext>
                  </a:extLst>
                </a:gridCol>
                <a:gridCol w="2450258">
                  <a:extLst>
                    <a:ext uri="{9D8B030D-6E8A-4147-A177-3AD203B41FA5}">
                      <a16:colId xmlns:a16="http://schemas.microsoft.com/office/drawing/2014/main" val="1155105102"/>
                    </a:ext>
                  </a:extLst>
                </a:gridCol>
                <a:gridCol w="1139406">
                  <a:extLst>
                    <a:ext uri="{9D8B030D-6E8A-4147-A177-3AD203B41FA5}">
                      <a16:colId xmlns:a16="http://schemas.microsoft.com/office/drawing/2014/main" val="3883519655"/>
                    </a:ext>
                  </a:extLst>
                </a:gridCol>
              </a:tblGrid>
              <a:tr h="442629">
                <a:tc gridSpan="2">
                  <a:txBody>
                    <a:bodyPr/>
                    <a:lstStyle/>
                    <a:p>
                      <a:endParaRPr lang="fr-FR" sz="1200"/>
                    </a:p>
                  </a:txBody>
                  <a:tcPr marL="85745" marR="85745" marT="42872" marB="42872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Misoprostol Oral</a:t>
                      </a:r>
                    </a:p>
                  </a:txBody>
                  <a:tcPr marL="85745" marR="85745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Misoprostol Vaginal</a:t>
                      </a:r>
                    </a:p>
                  </a:txBody>
                  <a:tcPr marL="85745" marR="85745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P-Value</a:t>
                      </a:r>
                    </a:p>
                  </a:txBody>
                  <a:tcPr marL="85745" marR="85745" marT="42872" marB="42872"/>
                </a:tc>
                <a:extLst>
                  <a:ext uri="{0D108BD9-81ED-4DB2-BD59-A6C34878D82A}">
                    <a16:rowId xmlns:a16="http://schemas.microsoft.com/office/drawing/2014/main" val="1736751475"/>
                  </a:ext>
                </a:extLst>
              </a:tr>
              <a:tr h="342031">
                <a:tc rowSpan="9"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Issues</a:t>
                      </a:r>
                    </a:p>
                  </a:txBody>
                  <a:tcPr marL="85745" marR="85745" marT="42872" marB="42872"/>
                </a:tc>
                <a:tc>
                  <a:txBody>
                    <a:bodyPr/>
                    <a:lstStyle/>
                    <a:p>
                      <a:r>
                        <a:rPr lang="fr-FR" sz="1200"/>
                        <a:t># Dose moyen</a:t>
                      </a:r>
                      <a:endParaRPr lang="fr-FR" sz="1200" b="1"/>
                    </a:p>
                  </a:txBody>
                  <a:tcPr marL="85745" marR="85745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2,73</a:t>
                      </a:r>
                    </a:p>
                  </a:txBody>
                  <a:tcPr marL="85745" marR="85745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3,04</a:t>
                      </a:r>
                    </a:p>
                  </a:txBody>
                  <a:tcPr marL="85745" marR="85745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0,227</a:t>
                      </a:r>
                    </a:p>
                  </a:txBody>
                  <a:tcPr marL="85745" marR="85745" marT="42872" marB="42872"/>
                </a:tc>
                <a:extLst>
                  <a:ext uri="{0D108BD9-81ED-4DB2-BD59-A6C34878D82A}">
                    <a16:rowId xmlns:a16="http://schemas.microsoft.com/office/drawing/2014/main" val="1858721295"/>
                  </a:ext>
                </a:extLst>
              </a:tr>
              <a:tr h="5432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/>
                        <a:t>Temps moyen induction </a:t>
                      </a:r>
                      <a:r>
                        <a:rPr lang="fr-FR" sz="1200">
                          <a:sym typeface="Wingdings" pitchFamily="2" charset="2"/>
                        </a:rPr>
                        <a:t> </a:t>
                      </a:r>
                    </a:p>
                    <a:p>
                      <a:r>
                        <a:rPr lang="fr-FR" sz="1200">
                          <a:sym typeface="Wingdings" pitchFamily="2" charset="2"/>
                        </a:rPr>
                        <a:t>Accouchement vaginal</a:t>
                      </a:r>
                      <a:endParaRPr lang="fr-FR" sz="1200" b="1"/>
                    </a:p>
                  </a:txBody>
                  <a:tcPr marL="85745" marR="85745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13h43</a:t>
                      </a:r>
                    </a:p>
                  </a:txBody>
                  <a:tcPr marL="85745" marR="85745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13h26</a:t>
                      </a:r>
                    </a:p>
                  </a:txBody>
                  <a:tcPr marL="85745" marR="85745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-</a:t>
                      </a:r>
                    </a:p>
                  </a:txBody>
                  <a:tcPr marL="85745" marR="85745" marT="42872" marB="42872"/>
                </a:tc>
                <a:extLst>
                  <a:ext uri="{0D108BD9-81ED-4DB2-BD59-A6C34878D82A}">
                    <a16:rowId xmlns:a16="http://schemas.microsoft.com/office/drawing/2014/main" val="4122819036"/>
                  </a:ext>
                </a:extLst>
              </a:tr>
              <a:tr h="3420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/>
                        <a:t>Besoin Ocytocin</a:t>
                      </a:r>
                      <a:endParaRPr lang="fr-FR" sz="1200" b="1"/>
                    </a:p>
                  </a:txBody>
                  <a:tcPr marL="85745" marR="85745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14,4 % </a:t>
                      </a:r>
                    </a:p>
                  </a:txBody>
                  <a:tcPr marL="85745" marR="85745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11,5 %</a:t>
                      </a:r>
                    </a:p>
                  </a:txBody>
                  <a:tcPr marL="85745" marR="85745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-</a:t>
                      </a:r>
                    </a:p>
                  </a:txBody>
                  <a:tcPr marL="85745" marR="85745" marT="42872" marB="42872"/>
                </a:tc>
                <a:extLst>
                  <a:ext uri="{0D108BD9-81ED-4DB2-BD59-A6C34878D82A}">
                    <a16:rowId xmlns:a16="http://schemas.microsoft.com/office/drawing/2014/main" val="5916375"/>
                  </a:ext>
                </a:extLst>
              </a:tr>
              <a:tr h="3420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Taux C/S d’urgence pour détresse fœtale</a:t>
                      </a:r>
                      <a:endParaRPr lang="fr-FR" sz="1200" b="1" dirty="0"/>
                    </a:p>
                  </a:txBody>
                  <a:tcPr marL="85745" marR="85745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1%</a:t>
                      </a:r>
                    </a:p>
                  </a:txBody>
                  <a:tcPr marL="85745" marR="85745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2,9%</a:t>
                      </a:r>
                    </a:p>
                  </a:txBody>
                  <a:tcPr marL="85745" marR="85745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0,55</a:t>
                      </a:r>
                    </a:p>
                  </a:txBody>
                  <a:tcPr marL="85745" marR="85745" marT="42872" marB="42872"/>
                </a:tc>
                <a:extLst>
                  <a:ext uri="{0D108BD9-81ED-4DB2-BD59-A6C34878D82A}">
                    <a16:rowId xmlns:a16="http://schemas.microsoft.com/office/drawing/2014/main" val="389842114"/>
                  </a:ext>
                </a:extLst>
              </a:tr>
              <a:tr h="5432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/>
                        <a:t>AVA</a:t>
                      </a:r>
                      <a:endParaRPr lang="fr-FR" sz="1200" b="1"/>
                    </a:p>
                  </a:txBody>
                  <a:tcPr marL="85745" marR="85745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2,9 % (ventouse)</a:t>
                      </a:r>
                    </a:p>
                  </a:txBody>
                  <a:tcPr marL="85745" marR="85745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1% (forceps)</a:t>
                      </a:r>
                    </a:p>
                    <a:p>
                      <a:pPr algn="ctr"/>
                      <a:r>
                        <a:rPr lang="fr-FR" sz="1200"/>
                        <a:t>1% (ventouse)</a:t>
                      </a:r>
                    </a:p>
                  </a:txBody>
                  <a:tcPr marL="85745" marR="85745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-</a:t>
                      </a:r>
                    </a:p>
                  </a:txBody>
                  <a:tcPr marL="85745" marR="85745" marT="42872" marB="42872"/>
                </a:tc>
                <a:extLst>
                  <a:ext uri="{0D108BD9-81ED-4DB2-BD59-A6C34878D82A}">
                    <a16:rowId xmlns:a16="http://schemas.microsoft.com/office/drawing/2014/main" val="1683054419"/>
                  </a:ext>
                </a:extLst>
              </a:tr>
              <a:tr h="3420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/>
                        <a:t>Liquide Méco</a:t>
                      </a:r>
                      <a:endParaRPr lang="fr-FR" sz="1200" b="1"/>
                    </a:p>
                  </a:txBody>
                  <a:tcPr marL="85745" marR="85745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3,2 %</a:t>
                      </a:r>
                    </a:p>
                  </a:txBody>
                  <a:tcPr marL="85745" marR="85745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10,7 %</a:t>
                      </a:r>
                    </a:p>
                  </a:txBody>
                  <a:tcPr marL="85745" marR="85745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FF0000"/>
                          </a:solidFill>
                        </a:rPr>
                        <a:t>0,04</a:t>
                      </a:r>
                    </a:p>
                  </a:txBody>
                  <a:tcPr marL="85745" marR="85745" marT="42872" marB="42872"/>
                </a:tc>
                <a:extLst>
                  <a:ext uri="{0D108BD9-81ED-4DB2-BD59-A6C34878D82A}">
                    <a16:rowId xmlns:a16="http://schemas.microsoft.com/office/drawing/2014/main" val="2350898947"/>
                  </a:ext>
                </a:extLst>
              </a:tr>
              <a:tr h="5432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/>
                        <a:t>APGAR 5 min</a:t>
                      </a:r>
                    </a:p>
                    <a:p>
                      <a:r>
                        <a:rPr lang="fr-FR" sz="1200"/>
                        <a:t>7/10</a:t>
                      </a:r>
                      <a:endParaRPr lang="fr-FR" sz="1200" b="1"/>
                    </a:p>
                  </a:txBody>
                  <a:tcPr marL="85745" marR="85745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0%</a:t>
                      </a:r>
                    </a:p>
                  </a:txBody>
                  <a:tcPr marL="85745" marR="85745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7,7%</a:t>
                      </a:r>
                    </a:p>
                  </a:txBody>
                  <a:tcPr marL="85745" marR="85745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FF0000"/>
                          </a:solidFill>
                        </a:rPr>
                        <a:t>0,004</a:t>
                      </a:r>
                    </a:p>
                  </a:txBody>
                  <a:tcPr marL="85745" marR="85745" marT="42872" marB="42872"/>
                </a:tc>
                <a:extLst>
                  <a:ext uri="{0D108BD9-81ED-4DB2-BD59-A6C34878D82A}">
                    <a16:rowId xmlns:a16="http://schemas.microsoft.com/office/drawing/2014/main" val="2193551228"/>
                  </a:ext>
                </a:extLst>
              </a:tr>
              <a:tr h="3420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/>
                        <a:t># Admission NICU</a:t>
                      </a:r>
                      <a:endParaRPr lang="fr-FR" sz="1200" b="1"/>
                    </a:p>
                  </a:txBody>
                  <a:tcPr marL="85745" marR="85745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∽ 5</a:t>
                      </a:r>
                    </a:p>
                  </a:txBody>
                  <a:tcPr marL="85745" marR="85745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∽ 13</a:t>
                      </a:r>
                    </a:p>
                  </a:txBody>
                  <a:tcPr marL="85745" marR="85745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0,03</a:t>
                      </a:r>
                      <a:endParaRPr lang="fr-FR" sz="1200" dirty="0">
                        <a:solidFill>
                          <a:srgbClr val="C00000"/>
                        </a:solidFill>
                      </a:endParaRPr>
                    </a:p>
                  </a:txBody>
                  <a:tcPr marL="85745" marR="85745" marT="42872" marB="42872"/>
                </a:tc>
                <a:extLst>
                  <a:ext uri="{0D108BD9-81ED-4DB2-BD59-A6C34878D82A}">
                    <a16:rowId xmlns:a16="http://schemas.microsoft.com/office/drawing/2014/main" val="3837952687"/>
                  </a:ext>
                </a:extLst>
              </a:tr>
              <a:tr h="5432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Effets 2nd</a:t>
                      </a:r>
                      <a:endParaRPr lang="fr-FR" sz="1200" b="1" dirty="0"/>
                    </a:p>
                  </a:txBody>
                  <a:tcPr marL="85745" marR="85745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3,8% No et Vo</a:t>
                      </a:r>
                    </a:p>
                    <a:p>
                      <a:pPr algn="ctr"/>
                      <a:r>
                        <a:rPr lang="fr-FR" sz="1200"/>
                        <a:t>1% Hyperstimulation utérine</a:t>
                      </a:r>
                    </a:p>
                  </a:txBody>
                  <a:tcPr marL="85745" marR="85745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2,9% fièvre</a:t>
                      </a:r>
                    </a:p>
                    <a:p>
                      <a:pPr algn="ctr"/>
                      <a:r>
                        <a:rPr lang="fr-FR" sz="1200" dirty="0"/>
                        <a:t>2,9% Hyperstimulation utérine</a:t>
                      </a:r>
                    </a:p>
                  </a:txBody>
                  <a:tcPr marL="85745" marR="85745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0,14</a:t>
                      </a:r>
                    </a:p>
                  </a:txBody>
                  <a:tcPr marL="85745" marR="85745" marT="42872" marB="42872"/>
                </a:tc>
                <a:extLst>
                  <a:ext uri="{0D108BD9-81ED-4DB2-BD59-A6C34878D82A}">
                    <a16:rowId xmlns:a16="http://schemas.microsoft.com/office/drawing/2014/main" val="2393178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216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B152B8-2A35-0D48-BD97-54B93FD2F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Résultats: </a:t>
            </a:r>
            <a:r>
              <a:rPr lang="fr-FR" b="1" i="1" dirty="0"/>
              <a:t>Döbert 2018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7E6FA66D-1B03-B54F-BA83-3F4F6A8419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083157"/>
              </p:ext>
            </p:extLst>
          </p:nvPr>
        </p:nvGraphicFramePr>
        <p:xfrm>
          <a:off x="965201" y="1690688"/>
          <a:ext cx="10388600" cy="43545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81351">
                  <a:extLst>
                    <a:ext uri="{9D8B030D-6E8A-4147-A177-3AD203B41FA5}">
                      <a16:colId xmlns:a16="http://schemas.microsoft.com/office/drawing/2014/main" val="2581398352"/>
                    </a:ext>
                  </a:extLst>
                </a:gridCol>
                <a:gridCol w="2115264">
                  <a:extLst>
                    <a:ext uri="{9D8B030D-6E8A-4147-A177-3AD203B41FA5}">
                      <a16:colId xmlns:a16="http://schemas.microsoft.com/office/drawing/2014/main" val="2909761105"/>
                    </a:ext>
                  </a:extLst>
                </a:gridCol>
                <a:gridCol w="2115264">
                  <a:extLst>
                    <a:ext uri="{9D8B030D-6E8A-4147-A177-3AD203B41FA5}">
                      <a16:colId xmlns:a16="http://schemas.microsoft.com/office/drawing/2014/main" val="1940913981"/>
                    </a:ext>
                  </a:extLst>
                </a:gridCol>
                <a:gridCol w="2081351">
                  <a:extLst>
                    <a:ext uri="{9D8B030D-6E8A-4147-A177-3AD203B41FA5}">
                      <a16:colId xmlns:a16="http://schemas.microsoft.com/office/drawing/2014/main" val="3171866439"/>
                    </a:ext>
                  </a:extLst>
                </a:gridCol>
                <a:gridCol w="1995370">
                  <a:extLst>
                    <a:ext uri="{9D8B030D-6E8A-4147-A177-3AD203B41FA5}">
                      <a16:colId xmlns:a16="http://schemas.microsoft.com/office/drawing/2014/main" val="1060101725"/>
                    </a:ext>
                  </a:extLst>
                </a:gridCol>
              </a:tblGrid>
              <a:tr h="663032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70197" marR="70197" marT="35098" marB="3509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70197" marR="70197" marT="35098" marB="35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Misoprostol Oral</a:t>
                      </a:r>
                    </a:p>
                  </a:txBody>
                  <a:tcPr marL="70197" marR="70197" marT="35098" marB="35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Misoprostol Vaginal</a:t>
                      </a:r>
                    </a:p>
                    <a:p>
                      <a:pPr algn="ctr"/>
                      <a:r>
                        <a:rPr lang="fr-FR" sz="1200" dirty="0"/>
                        <a:t>(MVI)</a:t>
                      </a:r>
                    </a:p>
                  </a:txBody>
                  <a:tcPr marL="70197" marR="70197" marT="35098" marB="35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P-Value</a:t>
                      </a:r>
                    </a:p>
                  </a:txBody>
                  <a:tcPr marL="70197" marR="70197" marT="35098" marB="35098"/>
                </a:tc>
                <a:extLst>
                  <a:ext uri="{0D108BD9-81ED-4DB2-BD59-A6C34878D82A}">
                    <a16:rowId xmlns:a16="http://schemas.microsoft.com/office/drawing/2014/main" val="116414096"/>
                  </a:ext>
                </a:extLst>
              </a:tr>
              <a:tr h="483835"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Issues primaires</a:t>
                      </a:r>
                    </a:p>
                  </a:txBody>
                  <a:tcPr marL="70197" marR="70197" marT="35098" marB="35098"/>
                </a:tc>
                <a:tc>
                  <a:txBody>
                    <a:bodyPr/>
                    <a:lstStyle/>
                    <a:p>
                      <a:r>
                        <a:rPr lang="fr-FR" sz="1200"/>
                        <a:t>Temps induction </a:t>
                      </a:r>
                      <a:r>
                        <a:rPr lang="fr-FR" sz="1200">
                          <a:sym typeface="Wingdings" pitchFamily="2" charset="2"/>
                        </a:rPr>
                        <a:t> Accouchement</a:t>
                      </a:r>
                      <a:endParaRPr lang="fr-FR" sz="1200" b="1"/>
                    </a:p>
                  </a:txBody>
                  <a:tcPr marL="70197" marR="70197" marT="35098" marB="35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1846 min</a:t>
                      </a:r>
                    </a:p>
                  </a:txBody>
                  <a:tcPr marL="70197" marR="70197" marT="35098" marB="35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1148 min</a:t>
                      </a:r>
                    </a:p>
                  </a:txBody>
                  <a:tcPr marL="70197" marR="70197" marT="35098" marB="35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FF0000"/>
                          </a:solidFill>
                        </a:rPr>
                        <a:t>&lt; 0,001</a:t>
                      </a:r>
                    </a:p>
                  </a:txBody>
                  <a:tcPr marL="70197" marR="70197" marT="35098" marB="35098"/>
                </a:tc>
                <a:extLst>
                  <a:ext uri="{0D108BD9-81ED-4DB2-BD59-A6C34878D82A}">
                    <a16:rowId xmlns:a16="http://schemas.microsoft.com/office/drawing/2014/main" val="2988843631"/>
                  </a:ext>
                </a:extLst>
              </a:tr>
              <a:tr h="66303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/>
                        <a:t>Taux C/S</a:t>
                      </a:r>
                      <a:endParaRPr lang="fr-FR" sz="1200" b="1"/>
                    </a:p>
                  </a:txBody>
                  <a:tcPr marL="70197" marR="70197" marT="35098" marB="35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21,7 %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1200" dirty="0"/>
                        <a:t>60% Détresse fœtale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1200" dirty="0"/>
                        <a:t>40% Dystocie travail</a:t>
                      </a:r>
                    </a:p>
                  </a:txBody>
                  <a:tcPr marL="70197" marR="70197" marT="35098" marB="35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39,1 %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1200" dirty="0"/>
                        <a:t>63 % Détresse fœtale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1200" dirty="0"/>
                        <a:t>22% Dystocie travail</a:t>
                      </a:r>
                    </a:p>
                  </a:txBody>
                  <a:tcPr marL="70197" marR="70197" marT="35098" marB="35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FF0000"/>
                          </a:solidFill>
                        </a:rPr>
                        <a:t>0,041</a:t>
                      </a:r>
                    </a:p>
                  </a:txBody>
                  <a:tcPr marL="70197" marR="70197" marT="35098" marB="35098"/>
                </a:tc>
                <a:extLst>
                  <a:ext uri="{0D108BD9-81ED-4DB2-BD59-A6C34878D82A}">
                    <a16:rowId xmlns:a16="http://schemas.microsoft.com/office/drawing/2014/main" val="1396813210"/>
                  </a:ext>
                </a:extLst>
              </a:tr>
              <a:tr h="483835">
                <a:tc rowSpan="6"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Issues secondaires</a:t>
                      </a:r>
                    </a:p>
                  </a:txBody>
                  <a:tcPr marL="70197" marR="70197" marT="35098" marB="35098"/>
                </a:tc>
                <a:tc>
                  <a:txBody>
                    <a:bodyPr/>
                    <a:lstStyle/>
                    <a:p>
                      <a:r>
                        <a:rPr lang="fr-FR" sz="1200"/>
                        <a:t>Temps induction </a:t>
                      </a:r>
                      <a:r>
                        <a:rPr lang="fr-FR" sz="1200">
                          <a:sym typeface="Wingdings" pitchFamily="2" charset="2"/>
                        </a:rPr>
                        <a:t> Accouchement vaginal</a:t>
                      </a:r>
                      <a:endParaRPr lang="fr-FR" sz="1200" b="1"/>
                    </a:p>
                  </a:txBody>
                  <a:tcPr marL="70197" marR="70197" marT="35098" marB="35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1790 min</a:t>
                      </a:r>
                    </a:p>
                  </a:txBody>
                  <a:tcPr marL="70197" marR="70197" marT="35098" marB="35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1114 min</a:t>
                      </a:r>
                    </a:p>
                  </a:txBody>
                  <a:tcPr marL="70197" marR="70197" marT="35098" marB="35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&lt; 0,01</a:t>
                      </a:r>
                      <a:endParaRPr lang="fr-FR" sz="1200" dirty="0">
                        <a:solidFill>
                          <a:srgbClr val="C00000"/>
                        </a:solidFill>
                      </a:endParaRPr>
                    </a:p>
                  </a:txBody>
                  <a:tcPr marL="70197" marR="70197" marT="35098" marB="35098"/>
                </a:tc>
                <a:extLst>
                  <a:ext uri="{0D108BD9-81ED-4DB2-BD59-A6C34878D82A}">
                    <a16:rowId xmlns:a16="http://schemas.microsoft.com/office/drawing/2014/main" val="293242441"/>
                  </a:ext>
                </a:extLst>
              </a:tr>
              <a:tr h="483835"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Tachysystolie utérine</a:t>
                      </a:r>
                    </a:p>
                    <a:p>
                      <a:r>
                        <a:rPr lang="fr-FR" sz="1200" dirty="0"/>
                        <a:t>et tocolyse</a:t>
                      </a:r>
                      <a:endParaRPr lang="fr-FR" sz="1200" b="1" dirty="0"/>
                    </a:p>
                  </a:txBody>
                  <a:tcPr marL="70197" marR="70197" marT="35098" marB="35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7,4 %</a:t>
                      </a:r>
                    </a:p>
                  </a:txBody>
                  <a:tcPr marL="70197" marR="70197" marT="35098" marB="35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27,7 %</a:t>
                      </a:r>
                    </a:p>
                  </a:txBody>
                  <a:tcPr marL="70197" marR="70197" marT="35098" marB="35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FF0000"/>
                          </a:solidFill>
                        </a:rPr>
                        <a:t>0,002</a:t>
                      </a:r>
                    </a:p>
                  </a:txBody>
                  <a:tcPr marL="70197" marR="70197" marT="35098" marB="35098"/>
                </a:tc>
                <a:extLst>
                  <a:ext uri="{0D108BD9-81ED-4DB2-BD59-A6C34878D82A}">
                    <a16:rowId xmlns:a16="http://schemas.microsoft.com/office/drawing/2014/main" val="765616700"/>
                  </a:ext>
                </a:extLst>
              </a:tr>
              <a:tr h="304637"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/>
                        <a:t>Liquide Méco</a:t>
                      </a:r>
                      <a:endParaRPr lang="fr-FR" sz="1200" b="1"/>
                    </a:p>
                  </a:txBody>
                  <a:tcPr marL="70197" marR="70197" marT="35098" marB="35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13%</a:t>
                      </a:r>
                    </a:p>
                  </a:txBody>
                  <a:tcPr marL="70197" marR="70197" marT="35098" marB="35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13%</a:t>
                      </a:r>
                    </a:p>
                  </a:txBody>
                  <a:tcPr marL="70197" marR="70197" marT="35098" marB="35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-</a:t>
                      </a:r>
                    </a:p>
                  </a:txBody>
                  <a:tcPr marL="70197" marR="70197" marT="35098" marB="35098"/>
                </a:tc>
                <a:extLst>
                  <a:ext uri="{0D108BD9-81ED-4DB2-BD59-A6C34878D82A}">
                    <a16:rowId xmlns:a16="http://schemas.microsoft.com/office/drawing/2014/main" val="2544479573"/>
                  </a:ext>
                </a:extLst>
              </a:tr>
              <a:tr h="304637"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/>
                        <a:t>Fetal blood scalp test</a:t>
                      </a:r>
                      <a:endParaRPr lang="fr-FR" sz="1200" b="1"/>
                    </a:p>
                  </a:txBody>
                  <a:tcPr marL="70197" marR="70197" marT="35098" marB="35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4,4 %</a:t>
                      </a:r>
                    </a:p>
                  </a:txBody>
                  <a:tcPr marL="70197" marR="70197" marT="35098" marB="35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16,9 %</a:t>
                      </a:r>
                    </a:p>
                  </a:txBody>
                  <a:tcPr marL="70197" marR="70197" marT="35098" marB="35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FF0000"/>
                          </a:solidFill>
                        </a:rPr>
                        <a:t>0,024</a:t>
                      </a:r>
                    </a:p>
                  </a:txBody>
                  <a:tcPr marL="70197" marR="70197" marT="35098" marB="35098"/>
                </a:tc>
                <a:extLst>
                  <a:ext uri="{0D108BD9-81ED-4DB2-BD59-A6C34878D82A}">
                    <a16:rowId xmlns:a16="http://schemas.microsoft.com/office/drawing/2014/main" val="191600218"/>
                  </a:ext>
                </a:extLst>
              </a:tr>
              <a:tr h="483835"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/>
                        <a:t>pH artériel</a:t>
                      </a:r>
                      <a:endParaRPr lang="fr-FR" sz="1200" b="1"/>
                    </a:p>
                  </a:txBody>
                  <a:tcPr marL="70197" marR="70197" marT="35098" marB="35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7,27</a:t>
                      </a:r>
                    </a:p>
                    <a:p>
                      <a:pPr algn="ctr"/>
                      <a:r>
                        <a:rPr lang="fr-FR" sz="1200" dirty="0"/>
                        <a:t>7,26 (AVS)</a:t>
                      </a:r>
                    </a:p>
                  </a:txBody>
                  <a:tcPr marL="70197" marR="70197" marT="35098" marB="35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7,25</a:t>
                      </a:r>
                    </a:p>
                    <a:p>
                      <a:pPr algn="ctr"/>
                      <a:r>
                        <a:rPr lang="fr-FR" sz="1200"/>
                        <a:t>7,22 (AVS)</a:t>
                      </a:r>
                    </a:p>
                  </a:txBody>
                  <a:tcPr marL="70197" marR="70197" marT="35098" marB="35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0,059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rgbClr val="FF0000"/>
                          </a:solidFill>
                        </a:rPr>
                        <a:t>0,022</a:t>
                      </a:r>
                    </a:p>
                  </a:txBody>
                  <a:tcPr marL="70197" marR="70197" marT="35098" marB="35098"/>
                </a:tc>
                <a:extLst>
                  <a:ext uri="{0D108BD9-81ED-4DB2-BD59-A6C34878D82A}">
                    <a16:rowId xmlns:a16="http://schemas.microsoft.com/office/drawing/2014/main" val="505195905"/>
                  </a:ext>
                </a:extLst>
              </a:tr>
              <a:tr h="483835"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/>
                        <a:t>APGAR 5 min</a:t>
                      </a:r>
                      <a:endParaRPr lang="fr-FR" sz="1200" b="1"/>
                    </a:p>
                  </a:txBody>
                  <a:tcPr marL="70197" marR="70197" marT="35098" marB="35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9,87</a:t>
                      </a:r>
                    </a:p>
                    <a:p>
                      <a:pPr algn="ctr"/>
                      <a:r>
                        <a:rPr lang="fr-FR" sz="1200" dirty="0"/>
                        <a:t>9,91 (AVS)</a:t>
                      </a:r>
                    </a:p>
                  </a:txBody>
                  <a:tcPr marL="70197" marR="70197" marT="35098" marB="35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9,64 </a:t>
                      </a:r>
                    </a:p>
                    <a:p>
                      <a:pPr algn="ctr"/>
                      <a:r>
                        <a:rPr lang="fr-FR" sz="1200"/>
                        <a:t>9,69 (AVS)</a:t>
                      </a:r>
                    </a:p>
                  </a:txBody>
                  <a:tcPr marL="70197" marR="70197" marT="35098" marB="35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FF0000"/>
                          </a:solidFill>
                        </a:rPr>
                        <a:t>0,021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rgbClr val="FF0000"/>
                          </a:solidFill>
                        </a:rPr>
                        <a:t>0,023 (AVS)</a:t>
                      </a:r>
                    </a:p>
                  </a:txBody>
                  <a:tcPr marL="70197" marR="70197" marT="35098" marB="35098"/>
                </a:tc>
                <a:extLst>
                  <a:ext uri="{0D108BD9-81ED-4DB2-BD59-A6C34878D82A}">
                    <a16:rowId xmlns:a16="http://schemas.microsoft.com/office/drawing/2014/main" val="2106791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885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1611CA-587F-0744-9617-529E2E883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Résultats: </a:t>
            </a:r>
            <a:r>
              <a:rPr lang="fr-FR" b="1" i="1" dirty="0"/>
              <a:t>Yenuberi 2016</a:t>
            </a:r>
            <a:endParaRPr 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8540A1C3-8BD6-B848-A4F1-BD2133F0F2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908313"/>
              </p:ext>
            </p:extLst>
          </p:nvPr>
        </p:nvGraphicFramePr>
        <p:xfrm>
          <a:off x="838200" y="1825625"/>
          <a:ext cx="10515600" cy="470306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78244">
                  <a:extLst>
                    <a:ext uri="{9D8B030D-6E8A-4147-A177-3AD203B41FA5}">
                      <a16:colId xmlns:a16="http://schemas.microsoft.com/office/drawing/2014/main" val="125489011"/>
                    </a:ext>
                  </a:extLst>
                </a:gridCol>
                <a:gridCol w="2926181">
                  <a:extLst>
                    <a:ext uri="{9D8B030D-6E8A-4147-A177-3AD203B41FA5}">
                      <a16:colId xmlns:a16="http://schemas.microsoft.com/office/drawing/2014/main" val="1500859435"/>
                    </a:ext>
                  </a:extLst>
                </a:gridCol>
                <a:gridCol w="2576438">
                  <a:extLst>
                    <a:ext uri="{9D8B030D-6E8A-4147-A177-3AD203B41FA5}">
                      <a16:colId xmlns:a16="http://schemas.microsoft.com/office/drawing/2014/main" val="360217933"/>
                    </a:ext>
                  </a:extLst>
                </a:gridCol>
                <a:gridCol w="2448199">
                  <a:extLst>
                    <a:ext uri="{9D8B030D-6E8A-4147-A177-3AD203B41FA5}">
                      <a16:colId xmlns:a16="http://schemas.microsoft.com/office/drawing/2014/main" val="3591905734"/>
                    </a:ext>
                  </a:extLst>
                </a:gridCol>
                <a:gridCol w="1686538">
                  <a:extLst>
                    <a:ext uri="{9D8B030D-6E8A-4147-A177-3AD203B41FA5}">
                      <a16:colId xmlns:a16="http://schemas.microsoft.com/office/drawing/2014/main" val="249679317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marL="89643" marR="89643" marT="42872" marB="42872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Misoprostol Oral</a:t>
                      </a:r>
                    </a:p>
                  </a:txBody>
                  <a:tcPr marL="89643" marR="89643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Misoprostol Vaginal</a:t>
                      </a:r>
                    </a:p>
                  </a:txBody>
                  <a:tcPr marL="89643" marR="89643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P-Value</a:t>
                      </a:r>
                    </a:p>
                  </a:txBody>
                  <a:tcPr marL="89643" marR="89643" marT="42872" marB="42872"/>
                </a:tc>
                <a:extLst>
                  <a:ext uri="{0D108BD9-81ED-4DB2-BD59-A6C34878D82A}">
                    <a16:rowId xmlns:a16="http://schemas.microsoft.com/office/drawing/2014/main" val="2438442799"/>
                  </a:ext>
                </a:extLst>
              </a:tr>
              <a:tr h="0">
                <a:tc rowSpan="14">
                  <a:txBody>
                    <a:bodyPr/>
                    <a:lstStyle/>
                    <a:p>
                      <a:r>
                        <a:rPr lang="fr-FR" sz="1200" b="1" dirty="0"/>
                        <a:t>Issues</a:t>
                      </a:r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AVS en 24h (%)</a:t>
                      </a:r>
                      <a:endParaRPr lang="fr-FR" sz="1200" b="1" dirty="0"/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66.8</a:t>
                      </a:r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67</a:t>
                      </a:r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0.958</a:t>
                      </a:r>
                    </a:p>
                  </a:txBody>
                  <a:tcPr marL="95596" marR="95596"/>
                </a:tc>
                <a:extLst>
                  <a:ext uri="{0D108BD9-81ED-4DB2-BD59-A6C34878D82A}">
                    <a16:rowId xmlns:a16="http://schemas.microsoft.com/office/drawing/2014/main" val="898999047"/>
                  </a:ext>
                </a:extLst>
              </a:tr>
              <a:tr h="3410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Bishop à RAM</a:t>
                      </a:r>
                      <a:endParaRPr lang="fr-FR" sz="1200" b="1" dirty="0"/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5-7</a:t>
                      </a:r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5-7</a:t>
                      </a:r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0.23</a:t>
                      </a:r>
                    </a:p>
                  </a:txBody>
                  <a:tcPr marL="95596" marR="95596"/>
                </a:tc>
                <a:extLst>
                  <a:ext uri="{0D108BD9-81ED-4DB2-BD59-A6C34878D82A}">
                    <a16:rowId xmlns:a16="http://schemas.microsoft.com/office/drawing/2014/main" val="2723115711"/>
                  </a:ext>
                </a:extLst>
              </a:tr>
              <a:tr h="3163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Durée induction-accouchement</a:t>
                      </a:r>
                      <a:endParaRPr lang="fr-FR" sz="1200" b="1" dirty="0"/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17,53h</a:t>
                      </a:r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18h</a:t>
                      </a:r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0.117</a:t>
                      </a:r>
                    </a:p>
                  </a:txBody>
                  <a:tcPr marL="95596" marR="95596"/>
                </a:tc>
                <a:extLst>
                  <a:ext uri="{0D108BD9-81ED-4DB2-BD59-A6C34878D82A}">
                    <a16:rowId xmlns:a16="http://schemas.microsoft.com/office/drawing/2014/main" val="2434847031"/>
                  </a:ext>
                </a:extLst>
              </a:tr>
              <a:tr h="29159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AVS en 12h (%)</a:t>
                      </a:r>
                      <a:endParaRPr lang="fr-FR" sz="1200" b="1" dirty="0"/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17,5</a:t>
                      </a:r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13,9</a:t>
                      </a:r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0.102</a:t>
                      </a:r>
                    </a:p>
                  </a:txBody>
                  <a:tcPr marL="95596" marR="95596"/>
                </a:tc>
                <a:extLst>
                  <a:ext uri="{0D108BD9-81ED-4DB2-BD59-A6C34878D82A}">
                    <a16:rowId xmlns:a16="http://schemas.microsoft.com/office/drawing/2014/main" val="3818580967"/>
                  </a:ext>
                </a:extLst>
              </a:tr>
              <a:tr h="2668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Taux C/S (%)</a:t>
                      </a:r>
                      <a:endParaRPr lang="fr-FR" sz="1200" b="1" dirty="0"/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24,8</a:t>
                      </a:r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21,3</a:t>
                      </a:r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0.224</a:t>
                      </a:r>
                    </a:p>
                  </a:txBody>
                  <a:tcPr marL="95596" marR="95596"/>
                </a:tc>
                <a:extLst>
                  <a:ext uri="{0D108BD9-81ED-4DB2-BD59-A6C34878D82A}">
                    <a16:rowId xmlns:a16="http://schemas.microsoft.com/office/drawing/2014/main" val="853169543"/>
                  </a:ext>
                </a:extLst>
              </a:tr>
              <a:tr h="24214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Utilisation d’ocytocine (%)</a:t>
                      </a:r>
                      <a:endParaRPr lang="fr-FR" sz="1200" b="1" dirty="0"/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73,4</a:t>
                      </a:r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80,3</a:t>
                      </a:r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FF0000"/>
                          </a:solidFill>
                        </a:rPr>
                        <a:t>0.026</a:t>
                      </a:r>
                    </a:p>
                  </a:txBody>
                  <a:tcPr marL="95596" marR="95596"/>
                </a:tc>
                <a:extLst>
                  <a:ext uri="{0D108BD9-81ED-4DB2-BD59-A6C34878D82A}">
                    <a16:rowId xmlns:a16="http://schemas.microsoft.com/office/drawing/2014/main" val="1715550654"/>
                  </a:ext>
                </a:extLst>
              </a:tr>
              <a:tr h="24214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Besoin 3</a:t>
                      </a:r>
                      <a:r>
                        <a:rPr lang="fr-FR" sz="1200" baseline="30000" dirty="0"/>
                        <a:t>e</a:t>
                      </a:r>
                      <a:r>
                        <a:rPr lang="fr-FR" sz="1200" dirty="0"/>
                        <a:t> dose </a:t>
                      </a:r>
                      <a:r>
                        <a:rPr lang="fr-FR" sz="1200" dirty="0" err="1"/>
                        <a:t>misoprostol</a:t>
                      </a:r>
                      <a:endParaRPr lang="fr-FR" sz="1200" b="1" dirty="0"/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37,3</a:t>
                      </a:r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45,8</a:t>
                      </a:r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FF0000"/>
                          </a:solidFill>
                        </a:rPr>
                        <a:t>0.04</a:t>
                      </a:r>
                    </a:p>
                  </a:txBody>
                  <a:tcPr marL="95596" marR="95596"/>
                </a:tc>
                <a:extLst>
                  <a:ext uri="{0D108BD9-81ED-4DB2-BD59-A6C34878D82A}">
                    <a16:rowId xmlns:a16="http://schemas.microsoft.com/office/drawing/2014/main" val="888278268"/>
                  </a:ext>
                </a:extLst>
              </a:tr>
              <a:tr h="2174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Complications maternelles (%)</a:t>
                      </a:r>
                      <a:endParaRPr lang="fr-FR" sz="1200" b="1" dirty="0"/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Majeures:1</a:t>
                      </a:r>
                    </a:p>
                    <a:p>
                      <a:pPr algn="ctr"/>
                      <a:r>
                        <a:rPr lang="fr-FR" sz="1200" dirty="0"/>
                        <a:t>Mineures:9,9</a:t>
                      </a:r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Majeures:0,8</a:t>
                      </a:r>
                    </a:p>
                    <a:p>
                      <a:pPr algn="ctr"/>
                      <a:r>
                        <a:rPr lang="fr-FR" sz="1200" dirty="0"/>
                        <a:t>Mineures:10</a:t>
                      </a:r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1.000</a:t>
                      </a:r>
                    </a:p>
                    <a:p>
                      <a:pPr algn="ctr"/>
                      <a:r>
                        <a:rPr lang="fr-FR" sz="1200" dirty="0"/>
                        <a:t>1.000</a:t>
                      </a:r>
                    </a:p>
                  </a:txBody>
                  <a:tcPr marL="95596" marR="95596"/>
                </a:tc>
                <a:extLst>
                  <a:ext uri="{0D108BD9-81ED-4DB2-BD59-A6C34878D82A}">
                    <a16:rowId xmlns:a16="http://schemas.microsoft.com/office/drawing/2014/main" val="402936683"/>
                  </a:ext>
                </a:extLst>
              </a:tr>
              <a:tr h="1927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Tachysystolie (%)</a:t>
                      </a:r>
                    </a:p>
                    <a:p>
                      <a:r>
                        <a:rPr lang="fr-FR" sz="1200" dirty="0"/>
                        <a:t>Liquide </a:t>
                      </a:r>
                      <a:r>
                        <a:rPr lang="fr-FR" sz="1200" dirty="0" err="1"/>
                        <a:t>méco</a:t>
                      </a:r>
                      <a:r>
                        <a:rPr lang="fr-FR" sz="1200" dirty="0"/>
                        <a:t> (%)</a:t>
                      </a:r>
                      <a:endParaRPr lang="fr-FR" sz="1200" b="1" dirty="0"/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13,1</a:t>
                      </a:r>
                    </a:p>
                    <a:p>
                      <a:pPr algn="ctr"/>
                      <a:r>
                        <a:rPr lang="fr-FR" sz="1200" dirty="0"/>
                        <a:t>13,3</a:t>
                      </a:r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13,9</a:t>
                      </a:r>
                    </a:p>
                    <a:p>
                      <a:pPr algn="ctr"/>
                      <a:r>
                        <a:rPr lang="fr-FR" sz="1200" dirty="0"/>
                        <a:t>12,4</a:t>
                      </a:r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0.751</a:t>
                      </a:r>
                    </a:p>
                    <a:p>
                      <a:pPr algn="ctr"/>
                      <a:r>
                        <a:rPr lang="fr-FR" sz="1200" dirty="0"/>
                        <a:t>0.696</a:t>
                      </a:r>
                    </a:p>
                  </a:txBody>
                  <a:tcPr marL="95596" marR="95596"/>
                </a:tc>
                <a:extLst>
                  <a:ext uri="{0D108BD9-81ED-4DB2-BD59-A6C34878D82A}">
                    <a16:rowId xmlns:a16="http://schemas.microsoft.com/office/drawing/2014/main" val="3925342615"/>
                  </a:ext>
                </a:extLst>
              </a:tr>
              <a:tr h="16797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Apgar&lt; 7 à 5 min (%)</a:t>
                      </a:r>
                      <a:endParaRPr lang="fr-FR" sz="1200" b="1" dirty="0"/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100</a:t>
                      </a:r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0</a:t>
                      </a:r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1.000</a:t>
                      </a:r>
                    </a:p>
                  </a:txBody>
                  <a:tcPr marL="95596" marR="95596"/>
                </a:tc>
                <a:extLst>
                  <a:ext uri="{0D108BD9-81ED-4DB2-BD59-A6C34878D82A}">
                    <a16:rowId xmlns:a16="http://schemas.microsoft.com/office/drawing/2014/main" val="334520755"/>
                  </a:ext>
                </a:extLst>
              </a:tr>
              <a:tr h="14325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pH cordon &lt;7,1</a:t>
                      </a:r>
                      <a:endParaRPr lang="fr-FR" sz="1200" b="1" dirty="0"/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0,9</a:t>
                      </a:r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0,3</a:t>
                      </a:r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0,881</a:t>
                      </a:r>
                    </a:p>
                  </a:txBody>
                  <a:tcPr marL="95596" marR="95596"/>
                </a:tc>
                <a:extLst>
                  <a:ext uri="{0D108BD9-81ED-4DB2-BD59-A6C34878D82A}">
                    <a16:rowId xmlns:a16="http://schemas.microsoft.com/office/drawing/2014/main" val="3851949335"/>
                  </a:ext>
                </a:extLst>
              </a:tr>
              <a:tr h="1185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Admission USNN</a:t>
                      </a:r>
                      <a:endParaRPr lang="fr-FR" sz="1200" b="1" dirty="0"/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2,9</a:t>
                      </a:r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2,6</a:t>
                      </a:r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1.000</a:t>
                      </a:r>
                    </a:p>
                  </a:txBody>
                  <a:tcPr marL="95596" marR="95596"/>
                </a:tc>
                <a:extLst>
                  <a:ext uri="{0D108BD9-81ED-4DB2-BD59-A6C34878D82A}">
                    <a16:rowId xmlns:a16="http://schemas.microsoft.com/office/drawing/2014/main" val="38337543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Encéphalopathie NN</a:t>
                      </a:r>
                      <a:endParaRPr lang="fr-FR" sz="1200" b="1" dirty="0"/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0,3</a:t>
                      </a:r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0,5</a:t>
                      </a:r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0.623</a:t>
                      </a:r>
                    </a:p>
                  </a:txBody>
                  <a:tcPr marL="95596" marR="95596"/>
                </a:tc>
                <a:extLst>
                  <a:ext uri="{0D108BD9-81ED-4DB2-BD59-A6C34878D82A}">
                    <a16:rowId xmlns:a16="http://schemas.microsoft.com/office/drawing/2014/main" val="48651343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Sepsis NN</a:t>
                      </a:r>
                      <a:endParaRPr lang="fr-FR" sz="1200" b="1" dirty="0"/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0</a:t>
                      </a:r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0,5</a:t>
                      </a:r>
                    </a:p>
                  </a:txBody>
                  <a:tcPr marL="95596" marR="955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0,248</a:t>
                      </a:r>
                    </a:p>
                  </a:txBody>
                  <a:tcPr marL="95596" marR="95596"/>
                </a:tc>
                <a:extLst>
                  <a:ext uri="{0D108BD9-81ED-4DB2-BD59-A6C34878D82A}">
                    <a16:rowId xmlns:a16="http://schemas.microsoft.com/office/drawing/2014/main" val="2435664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0577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484E6E-27F5-064F-A453-A9E5F2067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Résultats: </a:t>
            </a:r>
            <a:r>
              <a:rPr lang="fr-FR" b="1" i="1" dirty="0"/>
              <a:t>Ezechukwu 2015</a:t>
            </a:r>
            <a:endParaRPr 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89677863-8B67-7C4B-8ADB-8569461864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7567835"/>
              </p:ext>
            </p:extLst>
          </p:nvPr>
        </p:nvGraphicFramePr>
        <p:xfrm>
          <a:off x="838200" y="1524000"/>
          <a:ext cx="10515600" cy="4648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43269">
                  <a:extLst>
                    <a:ext uri="{9D8B030D-6E8A-4147-A177-3AD203B41FA5}">
                      <a16:colId xmlns:a16="http://schemas.microsoft.com/office/drawing/2014/main" val="52042952"/>
                    </a:ext>
                  </a:extLst>
                </a:gridCol>
                <a:gridCol w="2564780">
                  <a:extLst>
                    <a:ext uri="{9D8B030D-6E8A-4147-A177-3AD203B41FA5}">
                      <a16:colId xmlns:a16="http://schemas.microsoft.com/office/drawing/2014/main" val="1383733575"/>
                    </a:ext>
                  </a:extLst>
                </a:gridCol>
                <a:gridCol w="2156748">
                  <a:extLst>
                    <a:ext uri="{9D8B030D-6E8A-4147-A177-3AD203B41FA5}">
                      <a16:colId xmlns:a16="http://schemas.microsoft.com/office/drawing/2014/main" val="2086154628"/>
                    </a:ext>
                  </a:extLst>
                </a:gridCol>
                <a:gridCol w="2321903">
                  <a:extLst>
                    <a:ext uri="{9D8B030D-6E8A-4147-A177-3AD203B41FA5}">
                      <a16:colId xmlns:a16="http://schemas.microsoft.com/office/drawing/2014/main" val="376933051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446594535"/>
                    </a:ext>
                  </a:extLst>
                </a:gridCol>
              </a:tblGrid>
              <a:tr h="409838">
                <a:tc gridSpan="2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marL="85745" marR="85745" marT="42872" marB="42872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Misoprostol Oral</a:t>
                      </a:r>
                    </a:p>
                  </a:txBody>
                  <a:tcPr marL="85745" marR="85745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Misoprostol Vaginal</a:t>
                      </a:r>
                    </a:p>
                  </a:txBody>
                  <a:tcPr marL="85745" marR="85745" marT="42872" marB="42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P-Value</a:t>
                      </a:r>
                    </a:p>
                  </a:txBody>
                  <a:tcPr marL="85745" marR="85745" marT="42872" marB="42872"/>
                </a:tc>
                <a:extLst>
                  <a:ext uri="{0D108BD9-81ED-4DB2-BD59-A6C34878D82A}">
                    <a16:rowId xmlns:a16="http://schemas.microsoft.com/office/drawing/2014/main" val="2765006639"/>
                  </a:ext>
                </a:extLst>
              </a:tr>
              <a:tr h="286325">
                <a:tc rowSpan="11">
                  <a:txBody>
                    <a:bodyPr/>
                    <a:lstStyle/>
                    <a:p>
                      <a:r>
                        <a:rPr lang="fr-FR" sz="1200" b="1" dirty="0"/>
                        <a:t>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Durée induction-accouchement 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20,7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16,2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FF0000"/>
                          </a:solidFill>
                        </a:rPr>
                        <a:t>0.02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278644"/>
                  </a:ext>
                </a:extLst>
              </a:tr>
              <a:tr h="3769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Nb de doses de misoprostol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FF0000"/>
                          </a:solidFill>
                        </a:rPr>
                        <a:t>0.02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875055"/>
                  </a:ext>
                </a:extLst>
              </a:tr>
              <a:tr h="34957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Besoins ocytocine (%)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55,7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35,7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FF0000"/>
                          </a:solidFill>
                        </a:rPr>
                        <a:t>0,02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235688"/>
                  </a:ext>
                </a:extLst>
              </a:tr>
              <a:tr h="102740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Taux C/S (%)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Total: 34,3</a:t>
                      </a:r>
                    </a:p>
                    <a:p>
                      <a:pPr algn="ctr"/>
                      <a:r>
                        <a:rPr lang="fr-FR" sz="1200" dirty="0"/>
                        <a:t>(Décision maternelle: 11,4</a:t>
                      </a:r>
                    </a:p>
                    <a:p>
                      <a:pPr algn="ctr"/>
                      <a:r>
                        <a:rPr lang="fr-FR" sz="1200" dirty="0"/>
                        <a:t>Mauvaise progression: 17,1</a:t>
                      </a:r>
                    </a:p>
                    <a:p>
                      <a:pPr algn="ctr"/>
                      <a:r>
                        <a:rPr lang="fr-FR" sz="1200" dirty="0"/>
                        <a:t>Détresse fœtale</a:t>
                      </a:r>
                      <a:r>
                        <a:rPr lang="fr-FR" sz="1200" dirty="0">
                          <a:sym typeface="Wingdings" pitchFamily="2" charset="2"/>
                        </a:rPr>
                        <a:t>: 5,7)</a:t>
                      </a:r>
                      <a:endParaRPr lang="fr-FR" sz="1200" dirty="0"/>
                    </a:p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Total: 30,0</a:t>
                      </a:r>
                    </a:p>
                    <a:p>
                      <a:pPr algn="ctr"/>
                      <a:r>
                        <a:rPr lang="fr-FR" sz="1200" dirty="0"/>
                        <a:t>(Décision maternelle: 7,1</a:t>
                      </a:r>
                    </a:p>
                    <a:p>
                      <a:pPr algn="ctr"/>
                      <a:r>
                        <a:rPr lang="fr-FR" sz="1200" dirty="0"/>
                        <a:t>Mauvaise progression: 15,7</a:t>
                      </a:r>
                    </a:p>
                    <a:p>
                      <a:pPr algn="ctr"/>
                      <a:r>
                        <a:rPr lang="fr-FR" sz="1200" dirty="0"/>
                        <a:t>Détresse fœtale</a:t>
                      </a:r>
                      <a:r>
                        <a:rPr lang="fr-FR" sz="1200" dirty="0">
                          <a:sym typeface="Wingdings" pitchFamily="2" charset="2"/>
                        </a:rPr>
                        <a:t>: 7,1)</a:t>
                      </a:r>
                      <a:endParaRPr lang="fr-FR" sz="1200" dirty="0"/>
                    </a:p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0.72</a:t>
                      </a:r>
                    </a:p>
                    <a:p>
                      <a:pPr algn="ctr"/>
                      <a:r>
                        <a:rPr lang="fr-FR" sz="1200" dirty="0"/>
                        <a:t>0.39</a:t>
                      </a:r>
                    </a:p>
                    <a:p>
                      <a:pPr algn="ctr"/>
                      <a:r>
                        <a:rPr lang="fr-FR" sz="1200" dirty="0"/>
                        <a:t>1.00</a:t>
                      </a:r>
                    </a:p>
                    <a:p>
                      <a:pPr algn="ctr"/>
                      <a:r>
                        <a:rPr lang="fr-FR" sz="1200" dirty="0"/>
                        <a:t>1.00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500749"/>
                  </a:ext>
                </a:extLst>
              </a:tr>
              <a:tr h="2949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APGAR &lt; 7 à la naissance (%)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15,7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11,4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0.62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28750"/>
                  </a:ext>
                </a:extLst>
              </a:tr>
              <a:tr h="47159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Satisfaction maternelle de la voie d’administration utilisée(%)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Satisfaite: 70</a:t>
                      </a:r>
                    </a:p>
                    <a:p>
                      <a:pPr algn="ctr"/>
                      <a:r>
                        <a:rPr lang="fr-FR" sz="1200" dirty="0"/>
                        <a:t>Insatisfaite: 30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Satisfaite: 80</a:t>
                      </a:r>
                    </a:p>
                    <a:p>
                      <a:pPr algn="ctr"/>
                      <a:r>
                        <a:rPr lang="fr-FR" sz="1200" dirty="0"/>
                        <a:t>Insatisfaite: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0.17</a:t>
                      </a:r>
                    </a:p>
                    <a:p>
                      <a:pPr algn="ctr"/>
                      <a:r>
                        <a:rPr lang="fr-FR" sz="1200" dirty="0"/>
                        <a:t>0.17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656719"/>
                  </a:ext>
                </a:extLst>
              </a:tr>
              <a:tr h="2863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Tachysystolie (%)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2,85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21,42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FF0000"/>
                          </a:solidFill>
                        </a:rPr>
                        <a:t>0.01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740289"/>
                  </a:ext>
                </a:extLst>
              </a:tr>
              <a:tr h="2863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Fièvre (%)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2,9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456244"/>
                  </a:ext>
                </a:extLst>
              </a:tr>
              <a:tr h="2863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Vo (%)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2,9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386153"/>
                  </a:ext>
                </a:extLst>
              </a:tr>
              <a:tr h="2863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HPP (%)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978142"/>
                  </a:ext>
                </a:extLst>
              </a:tr>
              <a:tr h="2863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Admission USNN (%)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11,43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153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106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5F5D874-65FE-6043-978A-790ACB717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FFFFFF"/>
                </a:solidFill>
              </a:rPr>
              <a:t>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EFF599-824F-0E49-84EF-A29C8A09A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074" y="2653726"/>
            <a:ext cx="9833548" cy="4104064"/>
          </a:xfrm>
        </p:spPr>
        <p:txBody>
          <a:bodyPr>
            <a:noAutofit/>
          </a:bodyPr>
          <a:lstStyle/>
          <a:p>
            <a:r>
              <a:rPr lang="fr-FR" sz="1800" dirty="0">
                <a:solidFill>
                  <a:srgbClr val="000000"/>
                </a:solidFill>
              </a:rPr>
              <a:t>Déclenchement du travail </a:t>
            </a:r>
            <a:r>
              <a:rPr lang="fr-FR" sz="1800" dirty="0">
                <a:solidFill>
                  <a:srgbClr val="000000"/>
                </a:solidFill>
                <a:sym typeface="Wingdings" pitchFamily="2" charset="2"/>
              </a:rPr>
              <a:t> Amorce de contractions utérines chez la femme enceinte dont le travail n’a pas commencé</a:t>
            </a:r>
          </a:p>
          <a:p>
            <a:r>
              <a:rPr lang="fr-FR" sz="1800" dirty="0">
                <a:solidFill>
                  <a:srgbClr val="000000"/>
                </a:solidFill>
                <a:sym typeface="Wingdings" pitchFamily="2" charset="2"/>
              </a:rPr>
              <a:t>Intervention fréquente, 20-30% des grossesses</a:t>
            </a:r>
            <a:endParaRPr lang="fr-FR" sz="1800" dirty="0">
              <a:solidFill>
                <a:srgbClr val="000000"/>
              </a:solidFill>
            </a:endParaRPr>
          </a:p>
          <a:p>
            <a:r>
              <a:rPr lang="fr-FR" sz="1800" dirty="0">
                <a:solidFill>
                  <a:srgbClr val="000000"/>
                </a:solidFill>
              </a:rPr>
              <a:t>Indications : Risque de poursuivre la grossesse </a:t>
            </a:r>
            <a:r>
              <a:rPr lang="fr-FR" sz="1800" b="1" dirty="0">
                <a:solidFill>
                  <a:srgbClr val="000000"/>
                </a:solidFill>
              </a:rPr>
              <a:t>&gt; </a:t>
            </a:r>
            <a:r>
              <a:rPr lang="fr-FR" sz="1800" dirty="0">
                <a:solidFill>
                  <a:srgbClr val="000000"/>
                </a:solidFill>
              </a:rPr>
              <a:t>Risque du déclenchement et de l’accouchement</a:t>
            </a:r>
          </a:p>
          <a:p>
            <a:r>
              <a:rPr lang="fr-FR" sz="1800" dirty="0">
                <a:solidFill>
                  <a:srgbClr val="000000"/>
                </a:solidFill>
              </a:rPr>
              <a:t>Méthodes </a:t>
            </a:r>
          </a:p>
          <a:p>
            <a:pPr lvl="1"/>
            <a:r>
              <a:rPr lang="fr-FR" sz="1800" dirty="0">
                <a:solidFill>
                  <a:srgbClr val="000000"/>
                </a:solidFill>
              </a:rPr>
              <a:t>Non-pharmacologiques</a:t>
            </a:r>
          </a:p>
          <a:p>
            <a:pPr lvl="1"/>
            <a:r>
              <a:rPr lang="fr-FR" sz="1800" dirty="0">
                <a:solidFill>
                  <a:srgbClr val="000000"/>
                </a:solidFill>
              </a:rPr>
              <a:t>Pharmacologiques</a:t>
            </a:r>
          </a:p>
          <a:p>
            <a:r>
              <a:rPr lang="fr-FR" sz="1800" dirty="0">
                <a:solidFill>
                  <a:srgbClr val="000000"/>
                </a:solidFill>
              </a:rPr>
              <a:t>Misoprostol (PGE</a:t>
            </a:r>
            <a:r>
              <a:rPr lang="fr-FR" sz="1800" baseline="-25000" dirty="0">
                <a:solidFill>
                  <a:srgbClr val="000000"/>
                </a:solidFill>
              </a:rPr>
              <a:t>1</a:t>
            </a:r>
            <a:r>
              <a:rPr lang="fr-FR" sz="1800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fr-FR" sz="1800" dirty="0">
                <a:solidFill>
                  <a:srgbClr val="000000"/>
                </a:solidFill>
              </a:rPr>
              <a:t>Efficace, peu dispendieux et sécuritaire</a:t>
            </a:r>
          </a:p>
          <a:p>
            <a:pPr lvl="1"/>
            <a:r>
              <a:rPr lang="fr-FR" sz="1800" dirty="0">
                <a:solidFill>
                  <a:srgbClr val="000000"/>
                </a:solidFill>
              </a:rPr>
              <a:t>Utilisation fréquente </a:t>
            </a:r>
            <a:r>
              <a:rPr lang="fr-FR" sz="1800" dirty="0">
                <a:solidFill>
                  <a:srgbClr val="000000"/>
                </a:solidFill>
                <a:sym typeface="Wingdings" pitchFamily="2" charset="2"/>
              </a:rPr>
              <a:t> V</a:t>
            </a:r>
            <a:r>
              <a:rPr lang="fr-FR" sz="1800" dirty="0">
                <a:solidFill>
                  <a:srgbClr val="000000"/>
                </a:solidFill>
              </a:rPr>
              <a:t>oie vaginale </a:t>
            </a:r>
            <a:r>
              <a:rPr lang="fr-FR" sz="1800" b="1" dirty="0">
                <a:solidFill>
                  <a:srgbClr val="000000"/>
                </a:solidFill>
              </a:rPr>
              <a:t>&gt;&gt;</a:t>
            </a:r>
            <a:r>
              <a:rPr lang="fr-FR" sz="1800" dirty="0">
                <a:solidFill>
                  <a:srgbClr val="000000"/>
                </a:solidFill>
              </a:rPr>
              <a:t> orale</a:t>
            </a:r>
          </a:p>
        </p:txBody>
      </p:sp>
    </p:spTree>
    <p:extLst>
      <p:ext uri="{BB962C8B-B14F-4D97-AF65-F5344CB8AC3E}">
        <p14:creationId xmlns:p14="http://schemas.microsoft.com/office/powerpoint/2010/main" val="3016884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D27F6A64-9A9C-6745-8991-4515AFF3B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fr-FR" sz="4000">
                <a:solidFill>
                  <a:srgbClr val="FFFFFF"/>
                </a:solidFill>
              </a:rPr>
              <a:t>Question clinique / </a:t>
            </a:r>
            <a:r>
              <a:rPr lang="fr-FR" sz="4000" b="1">
                <a:solidFill>
                  <a:srgbClr val="FFFFFF"/>
                </a:solidFill>
              </a:rPr>
              <a:t>PICO</a:t>
            </a:r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BEE89713-1FE6-4A42-92CC-61A467311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2455902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8195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A8D441-E332-AB4C-BF05-12305B80B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pPr algn="ctr"/>
            <a:r>
              <a:rPr lang="fr-FR" dirty="0"/>
              <a:t>Méthode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7D730E24-1E02-471F-BDD2-0FAA39FA1B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8877052"/>
              </p:ext>
            </p:extLst>
          </p:nvPr>
        </p:nvGraphicFramePr>
        <p:xfrm>
          <a:off x="1000874" y="2385390"/>
          <a:ext cx="10190252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9933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B96E4AC-9AE0-164B-877C-5E07ADD54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Sélection des articles </a:t>
            </a:r>
          </a:p>
        </p:txBody>
      </p:sp>
      <p:sp>
        <p:nvSpPr>
          <p:cNvPr id="26" name="Processus 25">
            <a:extLst>
              <a:ext uri="{FF2B5EF4-FFF2-40B4-BE49-F238E27FC236}">
                <a16:creationId xmlns:a16="http://schemas.microsoft.com/office/drawing/2014/main" id="{D53DF632-9320-E744-8AE9-B06E20C01205}"/>
              </a:ext>
            </a:extLst>
          </p:cNvPr>
          <p:cNvSpPr/>
          <p:nvPr/>
        </p:nvSpPr>
        <p:spPr>
          <a:xfrm>
            <a:off x="7077075" y="1011299"/>
            <a:ext cx="1682750" cy="557214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Embase 885 articles</a:t>
            </a:r>
          </a:p>
          <a:p>
            <a:pPr algn="ctr"/>
            <a:r>
              <a:rPr lang="fr-FR" sz="1200" b="1" dirty="0"/>
              <a:t>Medline 344 articles</a:t>
            </a:r>
          </a:p>
        </p:txBody>
      </p:sp>
      <p:sp>
        <p:nvSpPr>
          <p:cNvPr id="27" name="Processus 26">
            <a:extLst>
              <a:ext uri="{FF2B5EF4-FFF2-40B4-BE49-F238E27FC236}">
                <a16:creationId xmlns:a16="http://schemas.microsoft.com/office/drawing/2014/main" id="{845064F7-E7EF-CE4E-92F2-3A58F693E33E}"/>
              </a:ext>
            </a:extLst>
          </p:cNvPr>
          <p:cNvSpPr/>
          <p:nvPr/>
        </p:nvSpPr>
        <p:spPr>
          <a:xfrm>
            <a:off x="7451725" y="2220258"/>
            <a:ext cx="933450" cy="376173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984 articles</a:t>
            </a:r>
          </a:p>
        </p:txBody>
      </p:sp>
      <p:sp>
        <p:nvSpPr>
          <p:cNvPr id="28" name="Processus 27">
            <a:extLst>
              <a:ext uri="{FF2B5EF4-FFF2-40B4-BE49-F238E27FC236}">
                <a16:creationId xmlns:a16="http://schemas.microsoft.com/office/drawing/2014/main" id="{B0A4234B-F2B3-F642-94F7-2DDD0F1BBDD9}"/>
              </a:ext>
            </a:extLst>
          </p:cNvPr>
          <p:cNvSpPr/>
          <p:nvPr/>
        </p:nvSpPr>
        <p:spPr>
          <a:xfrm>
            <a:off x="7400925" y="3248176"/>
            <a:ext cx="1035050" cy="433422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17 articles</a:t>
            </a:r>
          </a:p>
          <a:p>
            <a:pPr algn="ctr"/>
            <a:r>
              <a:rPr lang="fr-FR" sz="1200" b="1" dirty="0"/>
              <a:t>Sélectionnés</a:t>
            </a:r>
          </a:p>
        </p:txBody>
      </p:sp>
      <p:sp>
        <p:nvSpPr>
          <p:cNvPr id="29" name="Processus 28">
            <a:extLst>
              <a:ext uri="{FF2B5EF4-FFF2-40B4-BE49-F238E27FC236}">
                <a16:creationId xmlns:a16="http://schemas.microsoft.com/office/drawing/2014/main" id="{3F052B96-5F83-0E46-98FC-93DE5572C431}"/>
              </a:ext>
            </a:extLst>
          </p:cNvPr>
          <p:cNvSpPr/>
          <p:nvPr/>
        </p:nvSpPr>
        <p:spPr>
          <a:xfrm>
            <a:off x="7470774" y="4333343"/>
            <a:ext cx="914401" cy="452375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8 articles</a:t>
            </a:r>
          </a:p>
          <a:p>
            <a:pPr algn="ctr"/>
            <a:r>
              <a:rPr lang="fr-FR" sz="1200" b="1" dirty="0"/>
              <a:t>retenus</a:t>
            </a:r>
          </a:p>
        </p:txBody>
      </p:sp>
      <p:sp>
        <p:nvSpPr>
          <p:cNvPr id="30" name="Processus 29">
            <a:extLst>
              <a:ext uri="{FF2B5EF4-FFF2-40B4-BE49-F238E27FC236}">
                <a16:creationId xmlns:a16="http://schemas.microsoft.com/office/drawing/2014/main" id="{E4EF39A5-4223-A243-8297-0032D9313A46}"/>
              </a:ext>
            </a:extLst>
          </p:cNvPr>
          <p:cNvSpPr/>
          <p:nvPr/>
        </p:nvSpPr>
        <p:spPr>
          <a:xfrm>
            <a:off x="7461250" y="5437463"/>
            <a:ext cx="923925" cy="414587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4 articles choisis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41ABBEDA-B2F7-7B4B-A13A-19529A0337BD}"/>
              </a:ext>
            </a:extLst>
          </p:cNvPr>
          <p:cNvCxnSpPr>
            <a:cxnSpLocks/>
            <a:stCxn id="26" idx="2"/>
            <a:endCxn id="27" idx="0"/>
          </p:cNvCxnSpPr>
          <p:nvPr/>
        </p:nvCxnSpPr>
        <p:spPr>
          <a:xfrm>
            <a:off x="7918450" y="1568513"/>
            <a:ext cx="0" cy="651745"/>
          </a:xfrm>
          <a:prstGeom prst="line">
            <a:avLst/>
          </a:prstGeom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31762678-40A4-D44F-ACCE-92F25559C10C}"/>
              </a:ext>
            </a:extLst>
          </p:cNvPr>
          <p:cNvCxnSpPr>
            <a:cxnSpLocks/>
            <a:stCxn id="27" idx="2"/>
            <a:endCxn id="28" idx="0"/>
          </p:cNvCxnSpPr>
          <p:nvPr/>
        </p:nvCxnSpPr>
        <p:spPr>
          <a:xfrm>
            <a:off x="7918450" y="2596431"/>
            <a:ext cx="0" cy="651745"/>
          </a:xfrm>
          <a:prstGeom prst="line">
            <a:avLst/>
          </a:prstGeom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FCEE020D-7E9E-BB42-934C-848DF5210F7F}"/>
              </a:ext>
            </a:extLst>
          </p:cNvPr>
          <p:cNvCxnSpPr>
            <a:cxnSpLocks/>
            <a:stCxn id="28" idx="2"/>
            <a:endCxn id="29" idx="0"/>
          </p:cNvCxnSpPr>
          <p:nvPr/>
        </p:nvCxnSpPr>
        <p:spPr>
          <a:xfrm>
            <a:off x="7918450" y="3681598"/>
            <a:ext cx="9525" cy="651745"/>
          </a:xfrm>
          <a:prstGeom prst="line">
            <a:avLst/>
          </a:prstGeom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151B2CAD-0AF9-2245-8C11-8A7BA0B42169}"/>
              </a:ext>
            </a:extLst>
          </p:cNvPr>
          <p:cNvCxnSpPr>
            <a:stCxn id="29" idx="2"/>
            <a:endCxn id="30" idx="0"/>
          </p:cNvCxnSpPr>
          <p:nvPr/>
        </p:nvCxnSpPr>
        <p:spPr>
          <a:xfrm flipH="1">
            <a:off x="7923213" y="4785718"/>
            <a:ext cx="4762" cy="651745"/>
          </a:xfrm>
          <a:prstGeom prst="line">
            <a:avLst/>
          </a:prstGeom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3B19BA67-D0F5-D34F-BEBA-BA0ADF7AA126}"/>
              </a:ext>
            </a:extLst>
          </p:cNvPr>
          <p:cNvCxnSpPr/>
          <p:nvPr/>
        </p:nvCxnSpPr>
        <p:spPr>
          <a:xfrm>
            <a:off x="7925594" y="1894385"/>
            <a:ext cx="1266031" cy="0"/>
          </a:xfrm>
          <a:prstGeom prst="straightConnector1">
            <a:avLst/>
          </a:prstGeom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7B27EA58-3023-0D4D-BF49-CEB8CD57D212}"/>
              </a:ext>
            </a:extLst>
          </p:cNvPr>
          <p:cNvCxnSpPr/>
          <p:nvPr/>
        </p:nvCxnSpPr>
        <p:spPr>
          <a:xfrm>
            <a:off x="7925594" y="2922303"/>
            <a:ext cx="1266031" cy="0"/>
          </a:xfrm>
          <a:prstGeom prst="straightConnector1">
            <a:avLst/>
          </a:prstGeom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1218F339-EC16-D342-8CA2-65EAE4535436}"/>
              </a:ext>
            </a:extLst>
          </p:cNvPr>
          <p:cNvCxnSpPr/>
          <p:nvPr/>
        </p:nvCxnSpPr>
        <p:spPr>
          <a:xfrm>
            <a:off x="7925594" y="4007470"/>
            <a:ext cx="1266031" cy="0"/>
          </a:xfrm>
          <a:prstGeom prst="straightConnector1">
            <a:avLst/>
          </a:prstGeom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C501FA93-47E5-4F4E-8149-9D07936855FB}"/>
              </a:ext>
            </a:extLst>
          </p:cNvPr>
          <p:cNvCxnSpPr>
            <a:cxnSpLocks/>
          </p:cNvCxnSpPr>
          <p:nvPr/>
        </p:nvCxnSpPr>
        <p:spPr>
          <a:xfrm>
            <a:off x="7925594" y="5111590"/>
            <a:ext cx="1266031" cy="0"/>
          </a:xfrm>
          <a:prstGeom prst="straightConnector1">
            <a:avLst/>
          </a:prstGeom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9" name="Autre processus 38">
            <a:extLst>
              <a:ext uri="{FF2B5EF4-FFF2-40B4-BE49-F238E27FC236}">
                <a16:creationId xmlns:a16="http://schemas.microsoft.com/office/drawing/2014/main" id="{5BE90A8B-DCB8-B543-BC05-1E7249EB59AD}"/>
              </a:ext>
            </a:extLst>
          </p:cNvPr>
          <p:cNvSpPr/>
          <p:nvPr/>
        </p:nvSpPr>
        <p:spPr>
          <a:xfrm>
            <a:off x="9191625" y="1715013"/>
            <a:ext cx="1295400" cy="358744"/>
          </a:xfrm>
          <a:prstGeom prst="flowChartAlternateProcess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/>
              <a:t>Retrait doublons</a:t>
            </a:r>
          </a:p>
        </p:txBody>
      </p:sp>
      <p:sp>
        <p:nvSpPr>
          <p:cNvPr id="40" name="Autre processus 39">
            <a:extLst>
              <a:ext uri="{FF2B5EF4-FFF2-40B4-BE49-F238E27FC236}">
                <a16:creationId xmlns:a16="http://schemas.microsoft.com/office/drawing/2014/main" id="{B46B4378-055B-8B49-9C0F-A138F788A76C}"/>
              </a:ext>
            </a:extLst>
          </p:cNvPr>
          <p:cNvSpPr/>
          <p:nvPr/>
        </p:nvSpPr>
        <p:spPr>
          <a:xfrm>
            <a:off x="9191625" y="2741126"/>
            <a:ext cx="1295400" cy="417797"/>
          </a:xfrm>
          <a:prstGeom prst="flowChartAlternateProcess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/>
              <a:t>Lecture des titres</a:t>
            </a:r>
          </a:p>
        </p:txBody>
      </p:sp>
      <p:sp>
        <p:nvSpPr>
          <p:cNvPr id="41" name="Autre processus 40">
            <a:extLst>
              <a:ext uri="{FF2B5EF4-FFF2-40B4-BE49-F238E27FC236}">
                <a16:creationId xmlns:a16="http://schemas.microsoft.com/office/drawing/2014/main" id="{BFA6C79E-4BAF-7A48-8252-5206E0CC3A0B}"/>
              </a:ext>
            </a:extLst>
          </p:cNvPr>
          <p:cNvSpPr/>
          <p:nvPr/>
        </p:nvSpPr>
        <p:spPr>
          <a:xfrm>
            <a:off x="9191625" y="3818540"/>
            <a:ext cx="1295400" cy="368300"/>
          </a:xfrm>
          <a:prstGeom prst="flowChartAlternateProcess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/>
              <a:t>Lecture des résumés</a:t>
            </a:r>
          </a:p>
        </p:txBody>
      </p:sp>
      <p:sp>
        <p:nvSpPr>
          <p:cNvPr id="58" name="Autre processus 57">
            <a:extLst>
              <a:ext uri="{FF2B5EF4-FFF2-40B4-BE49-F238E27FC236}">
                <a16:creationId xmlns:a16="http://schemas.microsoft.com/office/drawing/2014/main" id="{EF7FB84F-3403-2E43-B9DF-010087DDA3F9}"/>
              </a:ext>
            </a:extLst>
          </p:cNvPr>
          <p:cNvSpPr/>
          <p:nvPr/>
        </p:nvSpPr>
        <p:spPr>
          <a:xfrm>
            <a:off x="9191625" y="4805266"/>
            <a:ext cx="2527300" cy="612648"/>
          </a:xfrm>
          <a:prstGeom prst="flowChartAlternateProcess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4 articles exclus </a:t>
            </a:r>
            <a:endParaRPr lang="fr-FR" sz="1200" b="1" dirty="0">
              <a:sym typeface="Wingdings" pitchFamily="2" charset="2"/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fr-FR" sz="1200" dirty="0">
                <a:sym typeface="Wingdings" pitchFamily="2" charset="2"/>
              </a:rPr>
              <a:t>3 résumés de conférence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fr-FR" sz="1200" dirty="0">
                <a:sym typeface="Wingdings" pitchFamily="2" charset="2"/>
              </a:rPr>
              <a:t>1 article de qualité insuffisante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381407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DB295C-7E3C-544C-85BA-972ECCB16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61191"/>
            <a:ext cx="10058400" cy="1371600"/>
          </a:xfrm>
        </p:spPr>
        <p:txBody>
          <a:bodyPr/>
          <a:lstStyle/>
          <a:p>
            <a:pPr algn="ctr"/>
            <a:r>
              <a:rPr lang="fr-FR" b="1" dirty="0"/>
              <a:t>Méthodes Articles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76E55944-88DA-EE48-ACBE-3B129653E3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0432421"/>
              </p:ext>
            </p:extLst>
          </p:nvPr>
        </p:nvGraphicFramePr>
        <p:xfrm>
          <a:off x="933450" y="1632791"/>
          <a:ext cx="10325100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260">
                  <a:extLst>
                    <a:ext uri="{9D8B030D-6E8A-4147-A177-3AD203B41FA5}">
                      <a16:colId xmlns:a16="http://schemas.microsoft.com/office/drawing/2014/main" val="669998593"/>
                    </a:ext>
                  </a:extLst>
                </a:gridCol>
                <a:gridCol w="2117040">
                  <a:extLst>
                    <a:ext uri="{9D8B030D-6E8A-4147-A177-3AD203B41FA5}">
                      <a16:colId xmlns:a16="http://schemas.microsoft.com/office/drawing/2014/main" val="426822554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3022115998"/>
                    </a:ext>
                  </a:extLst>
                </a:gridCol>
                <a:gridCol w="2146300">
                  <a:extLst>
                    <a:ext uri="{9D8B030D-6E8A-4147-A177-3AD203B41FA5}">
                      <a16:colId xmlns:a16="http://schemas.microsoft.com/office/drawing/2014/main" val="1892053652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31723754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Sharma 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Döbert 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Yenuberi 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Ezechukwu 2015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297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1">
                          <a:ln>
                            <a:noFill/>
                          </a:ln>
                        </a:rPr>
                        <a:t>Type article</a:t>
                      </a:r>
                      <a:endParaRPr lang="fr-FR" sz="1200" b="1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ln>
                            <a:noFill/>
                          </a:ln>
                        </a:rPr>
                        <a:t>Essai clinique randomisé</a:t>
                      </a:r>
                      <a:endParaRPr lang="fr-FR" sz="12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ln>
                            <a:noFill/>
                          </a:ln>
                        </a:rPr>
                        <a:t>Cas-témoins</a:t>
                      </a:r>
                      <a:endParaRPr lang="fr-FR" sz="12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ln>
                            <a:noFill/>
                          </a:ln>
                        </a:rPr>
                        <a:t>Essai clinique randomisé (double aveugle)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ln>
                            <a:noFill/>
                          </a:ln>
                        </a:rPr>
                        <a:t>Essai clinique randomisé</a:t>
                      </a:r>
                      <a:endParaRPr lang="fr-FR" sz="12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6235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1">
                          <a:ln>
                            <a:noFill/>
                          </a:ln>
                        </a:rPr>
                        <a:t>Site</a:t>
                      </a:r>
                      <a:endParaRPr lang="fr-FR" sz="1200" b="1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ln>
                            <a:noFill/>
                          </a:ln>
                        </a:rPr>
                        <a:t>Inde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ln>
                            <a:noFill/>
                          </a:ln>
                        </a:rPr>
                        <a:t>Allemagne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ln>
                            <a:noFill/>
                          </a:ln>
                        </a:rPr>
                        <a:t>Inde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ln>
                            <a:noFill/>
                          </a:ln>
                        </a:rPr>
                        <a:t>Nigeria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8854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1">
                          <a:ln>
                            <a:noFill/>
                          </a:ln>
                        </a:rPr>
                        <a:t>Critères Inclusion</a:t>
                      </a:r>
                      <a:endParaRPr lang="fr-FR" sz="1200" b="1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</a:rPr>
                        <a:t> Nullipare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</a:rPr>
                        <a:t> Grossesse unique 37 à 42 semaines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</a:rPr>
                        <a:t>Bishop &lt; 6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</a:rPr>
                        <a:t>Grossesse post-terme </a:t>
                      </a:r>
                      <a:r>
                        <a:rPr lang="fr-FR" sz="1200" b="1" dirty="0">
                          <a:ln>
                            <a:noFill/>
                          </a:ln>
                        </a:rPr>
                        <a:t>OU</a:t>
                      </a:r>
                      <a:r>
                        <a:rPr lang="fr-FR" sz="1200" dirty="0">
                          <a:ln>
                            <a:noFill/>
                          </a:ln>
                        </a:rPr>
                        <a:t> RPM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</a:rPr>
                        <a:t>Grossesse unique ≥ 37 sem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</a:rPr>
                        <a:t>Bishop &lt; 5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</a:rPr>
                        <a:t>Indication par gynécologue induction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>
                          <a:ln>
                            <a:noFill/>
                          </a:ln>
                        </a:rPr>
                        <a:t>Grosses unique 37-42 semaines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>
                          <a:ln>
                            <a:noFill/>
                          </a:ln>
                        </a:rPr>
                        <a:t>Position céphalique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>
                          <a:ln>
                            <a:noFill/>
                          </a:ln>
                        </a:rPr>
                        <a:t>Bishop &lt; 6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>
                          <a:ln>
                            <a:noFill/>
                          </a:ln>
                        </a:rPr>
                        <a:t>Membranes intactes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>
                          <a:ln>
                            <a:noFill/>
                          </a:ln>
                        </a:rPr>
                        <a:t>Tracé cardiaque fœtal rassurant</a:t>
                      </a:r>
                      <a:endParaRPr lang="fr-FR" sz="12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>
                          <a:ln>
                            <a:noFill/>
                          </a:ln>
                        </a:rPr>
                        <a:t>Grossesse unique non-compliquée 37-42 sem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>
                          <a:ln>
                            <a:noFill/>
                          </a:ln>
                        </a:rPr>
                        <a:t>Indication d’induction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>
                          <a:ln>
                            <a:noFill/>
                          </a:ln>
                        </a:rPr>
                        <a:t>Position céphalique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>
                          <a:ln>
                            <a:noFill/>
                          </a:ln>
                        </a:rPr>
                        <a:t>Absence de contractions utérines</a:t>
                      </a:r>
                      <a:endParaRPr lang="fr-FR" sz="12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521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1" dirty="0">
                          <a:ln>
                            <a:noFill/>
                          </a:ln>
                        </a:rPr>
                        <a:t>Critères Exclusion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</a:rPr>
                        <a:t>Problème médical (ex: DG, HTA)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</a:rPr>
                        <a:t> Multipare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</a:rPr>
                        <a:t>Multipare &gt; 5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</a:rPr>
                        <a:t>Maladie maternelle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</a:rPr>
                        <a:t>Anomalie fœtale congénitale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</a:rPr>
                        <a:t>CI à accouchement vaginal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</a:rPr>
                        <a:t>Cicatrice utérine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</a:rPr>
                        <a:t>Datation incertaine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</a:rPr>
                        <a:t>Cycles menstruels pré-conception irréguliers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</a:rPr>
                        <a:t>CI à accouchement vaginal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</a:rPr>
                        <a:t>Problèmes de santé durant la grossesse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</a:rPr>
                        <a:t>RPM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</a:rPr>
                        <a:t>All. Aux prostaglandines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</a:rPr>
                        <a:t>ATCD d’asthme, de glaucome et de C/S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2281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135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6B563B-17F6-394F-9704-2A3D64261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62068"/>
            <a:ext cx="10058400" cy="1371600"/>
          </a:xfrm>
        </p:spPr>
        <p:txBody>
          <a:bodyPr/>
          <a:lstStyle/>
          <a:p>
            <a:pPr algn="ctr"/>
            <a:r>
              <a:rPr lang="fr-FR" b="1" dirty="0"/>
              <a:t>Méthodes Articles (suite)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2F5E2AED-0022-FD4F-8942-5A0232DBA3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122553"/>
              </p:ext>
            </p:extLst>
          </p:nvPr>
        </p:nvGraphicFramePr>
        <p:xfrm>
          <a:off x="982569" y="1633668"/>
          <a:ext cx="10226862" cy="3928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504">
                  <a:extLst>
                    <a:ext uri="{9D8B030D-6E8A-4147-A177-3AD203B41FA5}">
                      <a16:colId xmlns:a16="http://schemas.microsoft.com/office/drawing/2014/main" val="4257001349"/>
                    </a:ext>
                  </a:extLst>
                </a:gridCol>
                <a:gridCol w="2044129">
                  <a:extLst>
                    <a:ext uri="{9D8B030D-6E8A-4147-A177-3AD203B41FA5}">
                      <a16:colId xmlns:a16="http://schemas.microsoft.com/office/drawing/2014/main" val="1928484669"/>
                    </a:ext>
                  </a:extLst>
                </a:gridCol>
                <a:gridCol w="2386390">
                  <a:extLst>
                    <a:ext uri="{9D8B030D-6E8A-4147-A177-3AD203B41FA5}">
                      <a16:colId xmlns:a16="http://schemas.microsoft.com/office/drawing/2014/main" val="3848683395"/>
                    </a:ext>
                  </a:extLst>
                </a:gridCol>
                <a:gridCol w="2223966">
                  <a:extLst>
                    <a:ext uri="{9D8B030D-6E8A-4147-A177-3AD203B41FA5}">
                      <a16:colId xmlns:a16="http://schemas.microsoft.com/office/drawing/2014/main" val="1686666223"/>
                    </a:ext>
                  </a:extLst>
                </a:gridCol>
                <a:gridCol w="2423873">
                  <a:extLst>
                    <a:ext uri="{9D8B030D-6E8A-4147-A177-3AD203B41FA5}">
                      <a16:colId xmlns:a16="http://schemas.microsoft.com/office/drawing/2014/main" val="23558054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Sharma 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Döbert 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Yenuberi 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solidFill>
                            <a:schemeClr val="tx1"/>
                          </a:solidFill>
                        </a:rPr>
                        <a:t>Ezechukwu 2015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790979"/>
                  </a:ext>
                </a:extLst>
              </a:tr>
              <a:tr h="716878">
                <a:tc>
                  <a:txBody>
                    <a:bodyPr/>
                    <a:lstStyle/>
                    <a:p>
                      <a:r>
                        <a:rPr lang="fr-FR" sz="1200" b="1"/>
                        <a:t>Nombre de patient</a:t>
                      </a:r>
                      <a:endParaRPr lang="fr-FR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104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138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/>
                        <a:t>763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/>
                        <a:t>140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288387"/>
                  </a:ext>
                </a:extLst>
              </a:tr>
              <a:tr h="712518">
                <a:tc>
                  <a:txBody>
                    <a:bodyPr/>
                    <a:lstStyle/>
                    <a:p>
                      <a:r>
                        <a:rPr lang="fr-FR" sz="1200" b="1" dirty="0"/>
                        <a:t>Durée étude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1 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4 mois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/>
                        <a:t>8 mois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/>
                        <a:t>14 mois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39408"/>
                  </a:ext>
                </a:extLst>
              </a:tr>
              <a:tr h="2133099">
                <a:tc>
                  <a:txBody>
                    <a:bodyPr/>
                    <a:lstStyle/>
                    <a:p>
                      <a:r>
                        <a:rPr lang="fr-FR" sz="1200" b="1" dirty="0"/>
                        <a:t>Médicaments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Misoprostol 100 mcg </a:t>
                      </a:r>
                      <a:r>
                        <a:rPr lang="fr-FR" sz="1200" b="1" dirty="0"/>
                        <a:t>oral</a:t>
                      </a:r>
                      <a:r>
                        <a:rPr lang="fr-FR" sz="1200" dirty="0"/>
                        <a:t> q 4h</a:t>
                      </a:r>
                    </a:p>
                    <a:p>
                      <a:endParaRPr lang="fr-FR" sz="1200" dirty="0"/>
                    </a:p>
                    <a:p>
                      <a:r>
                        <a:rPr lang="fr-FR" sz="1200" b="1" dirty="0"/>
                        <a:t>vs</a:t>
                      </a:r>
                    </a:p>
                    <a:p>
                      <a:endParaRPr lang="fr-FR" sz="1200" b="1" dirty="0"/>
                    </a:p>
                    <a:p>
                      <a:r>
                        <a:rPr lang="fr-FR" sz="1200" dirty="0"/>
                        <a:t>Misoprostol 25 mcg </a:t>
                      </a:r>
                      <a:r>
                        <a:rPr lang="fr-FR" sz="1200" b="1" dirty="0"/>
                        <a:t>vaginal</a:t>
                      </a:r>
                      <a:r>
                        <a:rPr lang="fr-FR" sz="1200" dirty="0"/>
                        <a:t> q4h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Misoprostol </a:t>
                      </a:r>
                      <a:r>
                        <a:rPr lang="fr-FR" sz="1200" b="1" dirty="0"/>
                        <a:t>oral</a:t>
                      </a:r>
                      <a:r>
                        <a:rPr lang="fr-FR" sz="1200" dirty="0"/>
                        <a:t> dose croissante (25 </a:t>
                      </a:r>
                      <a:r>
                        <a:rPr lang="fr-FR" sz="1200" dirty="0">
                          <a:sym typeface="Wingdings" pitchFamily="2" charset="2"/>
                        </a:rPr>
                        <a:t> 50  100 mcg)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1" dirty="0"/>
                        <a:t>vs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1200" b="1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/>
                        <a:t>Misoprostol </a:t>
                      </a:r>
                      <a:r>
                        <a:rPr lang="fr-FR" sz="1200" b="1" dirty="0"/>
                        <a:t>vaginal (MVI) </a:t>
                      </a:r>
                      <a:r>
                        <a:rPr lang="fr-FR" sz="1200" dirty="0"/>
                        <a:t>200 mcg (7 mcg/h)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200" dirty="0"/>
                        <a:t>Misoprostol </a:t>
                      </a:r>
                      <a:r>
                        <a:rPr lang="fr-FR" sz="1200" b="1" dirty="0"/>
                        <a:t>oral</a:t>
                      </a:r>
                      <a:r>
                        <a:rPr lang="fr-FR" sz="1200" dirty="0"/>
                        <a:t> dose croissante (</a:t>
                      </a:r>
                      <a:r>
                        <a:rPr lang="fr-FR" sz="1200" dirty="0">
                          <a:sym typeface="Wingdings" pitchFamily="2" charset="2"/>
                        </a:rPr>
                        <a:t>50  100 mcg) q4h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1200" dirty="0">
                        <a:sym typeface="Wingdings" pitchFamily="2" charset="2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1" dirty="0">
                          <a:sym typeface="Wingdings" pitchFamily="2" charset="2"/>
                        </a:rPr>
                        <a:t>vs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1200" b="1" dirty="0">
                        <a:sym typeface="Wingdings" pitchFamily="2" charset="2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/>
                        <a:t>Misoprostol 25 mcg </a:t>
                      </a:r>
                      <a:r>
                        <a:rPr lang="fr-FR" sz="1200" b="1" dirty="0"/>
                        <a:t>vaginal</a:t>
                      </a:r>
                      <a:r>
                        <a:rPr lang="fr-FR" sz="1200" dirty="0"/>
                        <a:t> q4h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200" dirty="0"/>
                        <a:t>Misoprostol 50 mcg </a:t>
                      </a:r>
                      <a:r>
                        <a:rPr lang="fr-FR" sz="1200" b="1" dirty="0"/>
                        <a:t>oral</a:t>
                      </a:r>
                      <a:r>
                        <a:rPr lang="fr-FR" sz="1200" dirty="0"/>
                        <a:t> q 6h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1200" dirty="0"/>
                    </a:p>
                    <a:p>
                      <a:pPr marL="0" indent="0">
                        <a:buFontTx/>
                        <a:buNone/>
                      </a:pPr>
                      <a:endParaRPr lang="fr-FR" sz="12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1" dirty="0"/>
                        <a:t>vs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1200" b="1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/>
                        <a:t>Misoprostol 50 mcg </a:t>
                      </a:r>
                      <a:r>
                        <a:rPr lang="fr-FR" sz="1200" b="1" dirty="0"/>
                        <a:t>vaginal</a:t>
                      </a:r>
                      <a:r>
                        <a:rPr lang="fr-FR" sz="1200" dirty="0"/>
                        <a:t> q 6h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101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296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8B2F60-94EC-7E4F-8438-5981F02A5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fr-FR" b="1" dirty="0"/>
              <a:t>Méthodes Articles (suite)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7201087E-EAD4-FC4A-8F77-ADBC02068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161374"/>
              </p:ext>
            </p:extLst>
          </p:nvPr>
        </p:nvGraphicFramePr>
        <p:xfrm>
          <a:off x="838200" y="1825625"/>
          <a:ext cx="105156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66851235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5400075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04027563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90996370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2387776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Sharma 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Döbert 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Yenuberi 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Ezechukwu 2015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681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/>
                        <a:t>Issue primaire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Sécurité et efficacité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200"/>
                        <a:t>Temps induction </a:t>
                      </a:r>
                      <a:r>
                        <a:rPr lang="fr-FR" sz="1200">
                          <a:sym typeface="Wingdings" pitchFamily="2" charset="2"/>
                        </a:rPr>
                        <a:t> accouchement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200">
                          <a:sym typeface="Wingdings" pitchFamily="2" charset="2"/>
                        </a:rPr>
                        <a:t>Taux C/S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200">
                          <a:sym typeface="Wingdings" pitchFamily="2" charset="2"/>
                        </a:rPr>
                        <a:t>Issues néonatales</a:t>
                      </a:r>
                      <a:endParaRPr lang="fr-FR" sz="1200" dirty="0">
                        <a:sym typeface="Wingdings" pitchFamily="2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200"/>
                        <a:t> % de patientes ayant eu accouchement vaginal à 24h post induction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/>
                        <a:t>Durée induction-accouchement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/>
                        <a:t>Voie d’accouchement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/>
                        <a:t>APGAR à la naissance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/>
                        <a:t>Besoins ocytocine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/>
                        <a:t>Satisfaction maternelle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361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/>
                        <a:t>Issues secondaire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Caractéristiques travail et issues maternelles et fœtales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/>
                        <a:t>Temps induction </a:t>
                      </a:r>
                      <a:r>
                        <a:rPr lang="fr-FR" sz="1200" dirty="0">
                          <a:sym typeface="Wingdings" pitchFamily="2" charset="2"/>
                        </a:rPr>
                        <a:t> Accouchement</a:t>
                      </a:r>
                      <a:endParaRPr lang="fr-FR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/>
                        <a:t># Doses requises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/>
                        <a:t>Besoin ocytocine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/>
                        <a:t>Taux de C/S urgence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/>
                        <a:t>AVA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/>
                        <a:t>APGAR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/>
                        <a:t>Liquide </a:t>
                      </a:r>
                      <a:r>
                        <a:rPr lang="fr-FR" sz="1200" dirty="0" err="1"/>
                        <a:t>méconial</a:t>
                      </a:r>
                      <a:endParaRPr lang="fr-FR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/>
                        <a:t>Admissions NICU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/>
                        <a:t>Effets 2</a:t>
                      </a:r>
                      <a:r>
                        <a:rPr lang="fr-FR" sz="1200" baseline="30000" dirty="0"/>
                        <a:t>nd</a:t>
                      </a:r>
                      <a:r>
                        <a:rPr lang="fr-FR" sz="12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/>
                        <a:t>AVS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err="1"/>
                        <a:t>Tachysystolie</a:t>
                      </a:r>
                      <a:r>
                        <a:rPr lang="fr-FR" sz="1200" dirty="0"/>
                        <a:t> +/- </a:t>
                      </a:r>
                      <a:r>
                        <a:rPr lang="fr-FR" sz="1200" dirty="0" err="1"/>
                        <a:t>tocolyse</a:t>
                      </a:r>
                      <a:endParaRPr lang="fr-FR" sz="12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/>
                        <a:t>Liquide </a:t>
                      </a:r>
                      <a:r>
                        <a:rPr lang="fr-FR" sz="1200" dirty="0" err="1"/>
                        <a:t>méconial</a:t>
                      </a:r>
                      <a:endParaRPr lang="fr-FR" sz="12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/>
                        <a:t>Apgar et pH nouveau-né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/>
                        <a:t>AVS à 12h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/>
                        <a:t>Taux C/S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/>
                        <a:t>Besoins ocytocine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/>
                        <a:t># Doses requises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/>
                        <a:t>Complications maternelles et fœtales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/>
                        <a:t># Doses requises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err="1"/>
                        <a:t>Tachysystolie</a:t>
                      </a:r>
                      <a:r>
                        <a:rPr lang="fr-FR" sz="1200" dirty="0"/>
                        <a:t>, hypertonie, hyperstimulation, rupture utérine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/>
                        <a:t>Effets 2</a:t>
                      </a:r>
                      <a:r>
                        <a:rPr lang="fr-FR" sz="1200" baseline="30000" dirty="0"/>
                        <a:t>nd</a:t>
                      </a:r>
                      <a:r>
                        <a:rPr lang="fr-FR" sz="1200" dirty="0"/>
                        <a:t> maternels (Fièvre, Vo, diarrhée, taux C\S)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316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935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141DB0AA-95F4-CA4F-9979-1DFCDD925D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662664"/>
              </p:ext>
            </p:extLst>
          </p:nvPr>
        </p:nvGraphicFramePr>
        <p:xfrm>
          <a:off x="410134" y="1015801"/>
          <a:ext cx="11493500" cy="56438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1609166">
                  <a:extLst>
                    <a:ext uri="{9D8B030D-6E8A-4147-A177-3AD203B41FA5}">
                      <a16:colId xmlns:a16="http://schemas.microsoft.com/office/drawing/2014/main" val="790871167"/>
                    </a:ext>
                  </a:extLst>
                </a:gridCol>
                <a:gridCol w="2099234">
                  <a:extLst>
                    <a:ext uri="{9D8B030D-6E8A-4147-A177-3AD203B41FA5}">
                      <a16:colId xmlns:a16="http://schemas.microsoft.com/office/drawing/2014/main" val="152298546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1070060536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460146926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870612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Sharma 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Döbert 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Yenuberi 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Ezechukwu 2015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827478"/>
                  </a:ext>
                </a:extLst>
              </a:tr>
              <a:tr h="396240">
                <a:tc rowSpan="3">
                  <a:txBody>
                    <a:bodyPr/>
                    <a:lstStyle/>
                    <a:p>
                      <a:r>
                        <a:rPr lang="fr-FR" dirty="0"/>
                        <a:t>Temps Induction </a:t>
                      </a:r>
                      <a:r>
                        <a:rPr lang="fr-FR" dirty="0">
                          <a:sym typeface="Wingdings" pitchFamily="2" charset="2"/>
                        </a:rPr>
                        <a:t></a:t>
                      </a:r>
                    </a:p>
                    <a:p>
                      <a:r>
                        <a:rPr lang="fr-FR" dirty="0">
                          <a:sym typeface="Wingdings" pitchFamily="2" charset="2"/>
                        </a:rPr>
                        <a:t>Accouchement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1200" b="1" i="1" dirty="0"/>
                        <a:t>Temps induction </a:t>
                      </a:r>
                      <a:r>
                        <a:rPr lang="fr-FR" sz="1200" b="1" i="1" dirty="0">
                          <a:sym typeface="Wingdings" pitchFamily="2" charset="2"/>
                        </a:rPr>
                        <a:t> Accouchement vaginal</a:t>
                      </a:r>
                    </a:p>
                    <a:p>
                      <a:endParaRPr lang="fr-FR" sz="1400" dirty="0">
                        <a:sym typeface="Wingdings" pitchFamily="2" charset="2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u="none" dirty="0">
                          <a:sym typeface="Wingdings" pitchFamily="2" charset="2"/>
                        </a:rPr>
                        <a:t>Oral</a:t>
                      </a:r>
                      <a:r>
                        <a:rPr lang="fr-FR" sz="1200" dirty="0">
                          <a:sym typeface="Wingdings" pitchFamily="2" charset="2"/>
                        </a:rPr>
                        <a:t>: </a:t>
                      </a:r>
                      <a:r>
                        <a:rPr lang="fr-FR" sz="1200" b="0" dirty="0">
                          <a:sym typeface="Wingdings" pitchFamily="2" charset="2"/>
                        </a:rPr>
                        <a:t>13,71 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1" dirty="0">
                        <a:sym typeface="Wingdings" pitchFamily="2" charset="2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u="none" dirty="0">
                          <a:sym typeface="Wingdings" pitchFamily="2" charset="2"/>
                        </a:rPr>
                        <a:t>Vaginal: </a:t>
                      </a:r>
                      <a:r>
                        <a:rPr lang="fr-FR" sz="1200" b="0" dirty="0">
                          <a:sym typeface="Wingdings" pitchFamily="2" charset="2"/>
                        </a:rPr>
                        <a:t>13,63 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1" dirty="0">
                        <a:sym typeface="Wingdings" pitchFamily="2" charset="2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sym typeface="Wingdings" pitchFamily="2" charset="2"/>
                        </a:rPr>
                        <a:t>P-Value: </a:t>
                      </a:r>
                      <a:r>
                        <a:rPr lang="fr-FR" sz="1200" b="1" dirty="0">
                          <a:sym typeface="Wingdings" pitchFamily="2" charset="2"/>
                        </a:rPr>
                        <a:t>-</a:t>
                      </a:r>
                      <a:endParaRPr lang="fr-FR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i="1" dirty="0"/>
                        <a:t>Temps moyen induction </a:t>
                      </a:r>
                      <a:r>
                        <a:rPr lang="fr-FR" sz="1200" b="1" i="1" dirty="0">
                          <a:sym typeface="Wingdings" pitchFamily="2" charset="2"/>
                        </a:rPr>
                        <a:t> Accouchement </a:t>
                      </a:r>
                    </a:p>
                    <a:p>
                      <a:endParaRPr lang="fr-FR" sz="1200" dirty="0">
                        <a:sym typeface="Wingdings" pitchFamily="2" charset="2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u="none" dirty="0">
                          <a:sym typeface="Wingdings" pitchFamily="2" charset="2"/>
                        </a:rPr>
                        <a:t>Oral</a:t>
                      </a:r>
                      <a:r>
                        <a:rPr lang="fr-FR" sz="1200" dirty="0">
                          <a:sym typeface="Wingdings" pitchFamily="2" charset="2"/>
                        </a:rPr>
                        <a:t>: </a:t>
                      </a:r>
                      <a:r>
                        <a:rPr lang="fr-FR" sz="1200" b="0" dirty="0">
                          <a:sym typeface="Wingdings" pitchFamily="2" charset="2"/>
                        </a:rPr>
                        <a:t>30,77h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sym typeface="Wingdings" pitchFamily="2" charset="2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dirty="0">
                          <a:sym typeface="Wingdings" pitchFamily="2" charset="2"/>
                        </a:rPr>
                        <a:t>Vaginal</a:t>
                      </a:r>
                      <a:r>
                        <a:rPr lang="fr-FR" sz="1200" b="1" u="none" dirty="0">
                          <a:sym typeface="Wingdings" pitchFamily="2" charset="2"/>
                        </a:rPr>
                        <a:t>: </a:t>
                      </a:r>
                      <a:r>
                        <a:rPr lang="fr-FR" sz="1200" b="0" u="none" dirty="0">
                          <a:sym typeface="Wingdings" pitchFamily="2" charset="2"/>
                        </a:rPr>
                        <a:t>19,13h</a:t>
                      </a:r>
                      <a:endParaRPr lang="fr-FR" sz="1200" b="0" dirty="0">
                        <a:sym typeface="Wingdings" pitchFamily="2" charset="2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1" dirty="0">
                        <a:sym typeface="Wingdings" pitchFamily="2" charset="2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sym typeface="Wingdings" pitchFamily="2" charset="2"/>
                        </a:rPr>
                        <a:t>P-Value: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&lt; 0,001</a:t>
                      </a:r>
                      <a:endParaRPr lang="fr-FR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i="1" dirty="0"/>
                        <a:t>Durée induction </a:t>
                      </a:r>
                      <a:r>
                        <a:rPr lang="fr-FR" sz="1200" b="1" i="1" dirty="0">
                          <a:sym typeface="Wingdings" pitchFamily="2" charset="2"/>
                        </a:rPr>
                        <a:t> Accouchement</a:t>
                      </a:r>
                    </a:p>
                    <a:p>
                      <a:endParaRPr lang="fr-FR" sz="1200" dirty="0">
                        <a:sym typeface="Wingdings" pitchFamily="2" charset="2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dirty="0">
                          <a:sym typeface="Wingdings" pitchFamily="2" charset="2"/>
                        </a:rPr>
                        <a:t>Oral</a:t>
                      </a:r>
                      <a:r>
                        <a:rPr lang="fr-FR" sz="1200" b="1" u="none" dirty="0">
                          <a:sym typeface="Wingdings" pitchFamily="2" charset="2"/>
                        </a:rPr>
                        <a:t>:</a:t>
                      </a:r>
                      <a:r>
                        <a:rPr lang="fr-FR" sz="1200" dirty="0">
                          <a:sym typeface="Wingdings" pitchFamily="2" charset="2"/>
                        </a:rPr>
                        <a:t> </a:t>
                      </a:r>
                      <a:r>
                        <a:rPr lang="fr-FR" sz="1200" b="0" dirty="0">
                          <a:sym typeface="Wingdings" pitchFamily="2" charset="2"/>
                        </a:rPr>
                        <a:t>17,53h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1" dirty="0">
                        <a:sym typeface="Wingdings" pitchFamily="2" charset="2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u="none" dirty="0">
                          <a:sym typeface="Wingdings" pitchFamily="2" charset="2"/>
                        </a:rPr>
                        <a:t>Vaginal</a:t>
                      </a:r>
                      <a:r>
                        <a:rPr lang="fr-FR" sz="1200" dirty="0">
                          <a:sym typeface="Wingdings" pitchFamily="2" charset="2"/>
                        </a:rPr>
                        <a:t>: </a:t>
                      </a:r>
                      <a:r>
                        <a:rPr lang="fr-FR" sz="1200" b="0" dirty="0">
                          <a:sym typeface="Wingdings" pitchFamily="2" charset="2"/>
                        </a:rPr>
                        <a:t>18,00h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1" dirty="0">
                        <a:sym typeface="Wingdings" pitchFamily="2" charset="2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sym typeface="Wingdings" pitchFamily="2" charset="2"/>
                        </a:rPr>
                        <a:t>P-Value: </a:t>
                      </a:r>
                      <a:r>
                        <a:rPr lang="fr-FR" sz="1200" b="1" dirty="0">
                          <a:sym typeface="Wingdings" pitchFamily="2" charset="2"/>
                        </a:rPr>
                        <a:t>0,117</a:t>
                      </a:r>
                      <a:endParaRPr lang="fr-FR" sz="1200" b="1" dirty="0"/>
                    </a:p>
                    <a:p>
                      <a:endParaRPr lang="fr-FR" sz="1200" dirty="0">
                        <a:sym typeface="Wingdings" pitchFamily="2" charset="2"/>
                      </a:endParaRPr>
                    </a:p>
                    <a:p>
                      <a:endParaRPr lang="fr-FR" sz="1200" dirty="0">
                        <a:sym typeface="Wingdings" pitchFamily="2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1200" b="1" i="1" dirty="0"/>
                        <a:t>Durée induction </a:t>
                      </a:r>
                      <a:r>
                        <a:rPr lang="fr-FR" sz="1200" b="1" i="1" dirty="0">
                          <a:sym typeface="Wingdings" pitchFamily="2" charset="2"/>
                        </a:rPr>
                        <a:t> Accouchement</a:t>
                      </a:r>
                    </a:p>
                    <a:p>
                      <a:endParaRPr lang="fr-FR" sz="1200" b="1" i="1" dirty="0">
                        <a:sym typeface="Wingdings" pitchFamily="2" charset="2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dirty="0">
                          <a:sym typeface="Wingdings" pitchFamily="2" charset="2"/>
                        </a:rPr>
                        <a:t>Oral</a:t>
                      </a:r>
                      <a:r>
                        <a:rPr lang="fr-FR" sz="1200" b="1" u="none" dirty="0">
                          <a:sym typeface="Wingdings" pitchFamily="2" charset="2"/>
                        </a:rPr>
                        <a:t>:</a:t>
                      </a:r>
                      <a:r>
                        <a:rPr lang="fr-FR" sz="1200" dirty="0">
                          <a:sym typeface="Wingdings" pitchFamily="2" charset="2"/>
                        </a:rPr>
                        <a:t> </a:t>
                      </a:r>
                      <a:r>
                        <a:rPr lang="fr-FR" sz="1200" b="0" dirty="0">
                          <a:sym typeface="Wingdings" pitchFamily="2" charset="2"/>
                        </a:rPr>
                        <a:t>20,7h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fr-FR" sz="1200" b="1" u="none" dirty="0">
                        <a:sym typeface="Wingdings" pitchFamily="2" charset="2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u="none" dirty="0">
                          <a:sym typeface="Wingdings" pitchFamily="2" charset="2"/>
                        </a:rPr>
                        <a:t>Vaginal</a:t>
                      </a:r>
                      <a:r>
                        <a:rPr lang="fr-FR" sz="1200" dirty="0">
                          <a:sym typeface="Wingdings" pitchFamily="2" charset="2"/>
                        </a:rPr>
                        <a:t>: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16,2h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fr-FR" sz="1200" b="1" dirty="0">
                        <a:solidFill>
                          <a:schemeClr val="tx1"/>
                        </a:solidFill>
                        <a:sym typeface="Wingdings" pitchFamily="2" charset="2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sym typeface="Wingdings" pitchFamily="2" charset="2"/>
                        </a:rPr>
                        <a:t>P-Value: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0,02</a:t>
                      </a:r>
                      <a:endParaRPr lang="fr-FR" sz="12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132763"/>
                  </a:ext>
                </a:extLst>
              </a:tr>
              <a:tr h="17983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1" dirty="0">
                          <a:sym typeface="Wingdings" pitchFamily="2" charset="2"/>
                        </a:rPr>
                        <a:t>Temps moyen induction  A</a:t>
                      </a:r>
                      <a:r>
                        <a:rPr lang="fr-FR" sz="1200" b="1" dirty="0">
                          <a:sym typeface="Wingdings" pitchFamily="2" charset="2"/>
                        </a:rPr>
                        <a:t>VS</a:t>
                      </a:r>
                      <a:endParaRPr lang="fr-FR" sz="1200" b="1" dirty="0"/>
                    </a:p>
                    <a:p>
                      <a:endParaRPr lang="fr-FR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dirty="0">
                          <a:sym typeface="Wingdings" pitchFamily="2" charset="2"/>
                        </a:rPr>
                        <a:t>Oral</a:t>
                      </a:r>
                      <a:r>
                        <a:rPr lang="fr-FR" sz="1200" b="0" u="none" dirty="0">
                          <a:sym typeface="Wingdings" pitchFamily="2" charset="2"/>
                        </a:rPr>
                        <a:t>: 29,83h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0" u="none" dirty="0">
                        <a:sym typeface="Wingdings" pitchFamily="2" charset="2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u="none" dirty="0">
                          <a:sym typeface="Wingdings" pitchFamily="2" charset="2"/>
                        </a:rPr>
                        <a:t>Vaginal</a:t>
                      </a:r>
                      <a:r>
                        <a:rPr lang="fr-FR" sz="1200" dirty="0">
                          <a:sym typeface="Wingdings" pitchFamily="2" charset="2"/>
                        </a:rPr>
                        <a:t>: </a:t>
                      </a:r>
                      <a:r>
                        <a:rPr lang="fr-FR" sz="1200" b="0" dirty="0">
                          <a:sym typeface="Wingdings" pitchFamily="2" charset="2"/>
                        </a:rPr>
                        <a:t>18,57h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1" dirty="0">
                        <a:sym typeface="Wingdings" pitchFamily="2" charset="2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sym typeface="Wingdings" pitchFamily="2" charset="2"/>
                        </a:rPr>
                        <a:t>P-Value: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&lt; 0,01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i="1" dirty="0">
                          <a:sym typeface="Wingdings" pitchFamily="2" charset="2"/>
                        </a:rPr>
                        <a:t>AVS en 24h</a:t>
                      </a:r>
                    </a:p>
                    <a:p>
                      <a:endParaRPr lang="fr-FR" sz="1200" dirty="0">
                        <a:sym typeface="Wingdings" pitchFamily="2" charset="2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u="none" dirty="0">
                          <a:sym typeface="Wingdings" pitchFamily="2" charset="2"/>
                        </a:rPr>
                        <a:t>Oral</a:t>
                      </a:r>
                      <a:r>
                        <a:rPr lang="fr-FR" sz="1200" dirty="0">
                          <a:sym typeface="Wingdings" pitchFamily="2" charset="2"/>
                        </a:rPr>
                        <a:t>: </a:t>
                      </a:r>
                      <a:r>
                        <a:rPr lang="fr-FR" sz="1200" b="0" dirty="0">
                          <a:sym typeface="Wingdings" pitchFamily="2" charset="2"/>
                        </a:rPr>
                        <a:t>66,8 %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sym typeface="Wingdings" pitchFamily="2" charset="2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u="none" dirty="0">
                          <a:sym typeface="Wingdings" pitchFamily="2" charset="2"/>
                        </a:rPr>
                        <a:t>Vaginal</a:t>
                      </a:r>
                      <a:r>
                        <a:rPr lang="fr-FR" sz="1200" dirty="0">
                          <a:sym typeface="Wingdings" pitchFamily="2" charset="2"/>
                        </a:rPr>
                        <a:t>: </a:t>
                      </a:r>
                      <a:r>
                        <a:rPr lang="fr-FR" sz="1200" b="0" dirty="0">
                          <a:sym typeface="Wingdings" pitchFamily="2" charset="2"/>
                        </a:rPr>
                        <a:t>67 %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1" dirty="0">
                        <a:sym typeface="Wingdings" pitchFamily="2" charset="2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sym typeface="Wingdings" pitchFamily="2" charset="2"/>
                        </a:rPr>
                        <a:t>P-Value: </a:t>
                      </a:r>
                      <a:r>
                        <a:rPr lang="fr-FR" sz="1200" b="1" dirty="0">
                          <a:sym typeface="Wingdings" pitchFamily="2" charset="2"/>
                        </a:rPr>
                        <a:t>0,958</a:t>
                      </a:r>
                      <a:endParaRPr lang="fr-FR" sz="1200" b="1" dirty="0"/>
                    </a:p>
                    <a:p>
                      <a:endParaRPr lang="fr-FR" sz="1200" dirty="0">
                        <a:sym typeface="Wingdings" pitchFamily="2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234904"/>
                  </a:ext>
                </a:extLst>
              </a:tr>
              <a:tr h="1981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1" dirty="0">
                          <a:sym typeface="Wingdings" pitchFamily="2" charset="2"/>
                        </a:rPr>
                        <a:t>AVS en 12h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ym typeface="Wingdings" pitchFamily="2" charset="2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dirty="0">
                          <a:sym typeface="Wingdings" pitchFamily="2" charset="2"/>
                        </a:rPr>
                        <a:t>Oral</a:t>
                      </a:r>
                      <a:r>
                        <a:rPr lang="fr-FR" sz="1200" dirty="0">
                          <a:sym typeface="Wingdings" pitchFamily="2" charset="2"/>
                        </a:rPr>
                        <a:t>: </a:t>
                      </a:r>
                      <a:r>
                        <a:rPr lang="fr-FR" sz="1200" b="0" dirty="0">
                          <a:sym typeface="Wingdings" pitchFamily="2" charset="2"/>
                        </a:rPr>
                        <a:t>17,5 %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1" dirty="0">
                        <a:sym typeface="Wingdings" pitchFamily="2" charset="2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u="none" dirty="0">
                          <a:sym typeface="Wingdings" pitchFamily="2" charset="2"/>
                        </a:rPr>
                        <a:t>Vaginal</a:t>
                      </a:r>
                      <a:r>
                        <a:rPr lang="fr-FR" sz="1200" u="none" dirty="0">
                          <a:sym typeface="Wingdings" pitchFamily="2" charset="2"/>
                        </a:rPr>
                        <a:t>: </a:t>
                      </a:r>
                      <a:r>
                        <a:rPr lang="fr-FR" sz="1200" b="0" u="none" dirty="0">
                          <a:sym typeface="Wingdings" pitchFamily="2" charset="2"/>
                        </a:rPr>
                        <a:t>13,9 %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1" dirty="0">
                        <a:sym typeface="Wingdings" pitchFamily="2" charset="2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sym typeface="Wingdings" pitchFamily="2" charset="2"/>
                        </a:rPr>
                        <a:t>P-Value: </a:t>
                      </a:r>
                      <a:r>
                        <a:rPr lang="fr-FR" sz="1200" b="1" dirty="0">
                          <a:sym typeface="Wingdings" pitchFamily="2" charset="2"/>
                        </a:rPr>
                        <a:t>0,102</a:t>
                      </a:r>
                      <a:endParaRPr lang="fr-FR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ym typeface="Wingdings" pitchFamily="2" charset="2"/>
                      </a:endParaRPr>
                    </a:p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160729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ACFD1A95-5FB8-C249-8809-4223893ABFDB}"/>
              </a:ext>
            </a:extLst>
          </p:cNvPr>
          <p:cNvSpPr txBox="1"/>
          <p:nvPr/>
        </p:nvSpPr>
        <p:spPr>
          <a:xfrm>
            <a:off x="410134" y="246360"/>
            <a:ext cx="11524130" cy="76944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latin typeface="+mj-lt"/>
              </a:rPr>
              <a:t>Résultats: Efficacité</a:t>
            </a:r>
          </a:p>
        </p:txBody>
      </p:sp>
    </p:spTree>
    <p:extLst>
      <p:ext uri="{BB962C8B-B14F-4D97-AF65-F5344CB8AC3E}">
        <p14:creationId xmlns:p14="http://schemas.microsoft.com/office/powerpoint/2010/main" val="4535287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7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F187E9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{4F4FDB8F-45FA-D84F-B3D4-0C387FED2894}tf10001060</Template>
  <TotalTime>8743</TotalTime>
  <Words>1773</Words>
  <Application>Microsoft Macintosh PowerPoint</Application>
  <PresentationFormat>Grand écran</PresentationFormat>
  <Paragraphs>563</Paragraphs>
  <Slides>19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Wingdings</vt:lpstr>
      <vt:lpstr>Thème Office</vt:lpstr>
      <vt:lpstr>LE MISOPROSTOL: COMPARAISON DES VOIES D’ADMINISTRATION POUR LE DÉCLENCHEMENT DU TRAVAIL</vt:lpstr>
      <vt:lpstr>Introduction</vt:lpstr>
      <vt:lpstr>Question clinique / PICO</vt:lpstr>
      <vt:lpstr>Méthode</vt:lpstr>
      <vt:lpstr>Sélection des articles </vt:lpstr>
      <vt:lpstr>Méthodes Articles</vt:lpstr>
      <vt:lpstr>Méthodes Articles (suite)</vt:lpstr>
      <vt:lpstr>Méthodes Articles (suite)</vt:lpstr>
      <vt:lpstr>Présentation PowerPoint</vt:lpstr>
      <vt:lpstr>Présentation PowerPoint</vt:lpstr>
      <vt:lpstr>Discussion</vt:lpstr>
      <vt:lpstr>Discussion (suite)</vt:lpstr>
      <vt:lpstr>Conclusion</vt:lpstr>
      <vt:lpstr>Références</vt:lpstr>
      <vt:lpstr>Annexes</vt:lpstr>
      <vt:lpstr>Résultats: Sharma 2018</vt:lpstr>
      <vt:lpstr>Résultats: Döbert 2018</vt:lpstr>
      <vt:lpstr>Résultats: Yenuberi 2016</vt:lpstr>
      <vt:lpstr>Résultats: Ezechukwu 2015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Misoprostol: comparaison entre les voies d’administration pour l’induction du travail</dc:title>
  <dc:creator>Microsoft Office User</dc:creator>
  <cp:lastModifiedBy>Microsoft Office User</cp:lastModifiedBy>
  <cp:revision>101</cp:revision>
  <dcterms:created xsi:type="dcterms:W3CDTF">2019-03-06T19:06:43Z</dcterms:created>
  <dcterms:modified xsi:type="dcterms:W3CDTF">2019-05-24T00:05:29Z</dcterms:modified>
</cp:coreProperties>
</file>