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4567" r:id="rId1"/>
  </p:sldMasterIdLst>
  <p:notesMasterIdLst>
    <p:notesMasterId r:id="rId25"/>
  </p:notesMasterIdLst>
  <p:sldIdLst>
    <p:sldId id="256" r:id="rId2"/>
    <p:sldId id="280" r:id="rId3"/>
    <p:sldId id="282" r:id="rId4"/>
    <p:sldId id="258" r:id="rId5"/>
    <p:sldId id="281" r:id="rId6"/>
    <p:sldId id="260" r:id="rId7"/>
    <p:sldId id="269" r:id="rId8"/>
    <p:sldId id="262" r:id="rId9"/>
    <p:sldId id="263" r:id="rId10"/>
    <p:sldId id="264" r:id="rId11"/>
    <p:sldId id="268" r:id="rId12"/>
    <p:sldId id="272" r:id="rId13"/>
    <p:sldId id="273" r:id="rId14"/>
    <p:sldId id="265" r:id="rId15"/>
    <p:sldId id="274" r:id="rId16"/>
    <p:sldId id="267" r:id="rId17"/>
    <p:sldId id="266" r:id="rId18"/>
    <p:sldId id="279" r:id="rId19"/>
    <p:sldId id="277" r:id="rId20"/>
    <p:sldId id="276" r:id="rId21"/>
    <p:sldId id="275" r:id="rId22"/>
    <p:sldId id="270" r:id="rId23"/>
    <p:sldId id="271" r:id="rId2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725"/>
    <p:restoredTop sz="68741"/>
  </p:normalViewPr>
  <p:slideViewPr>
    <p:cSldViewPr snapToGrid="0" snapToObjects="1">
      <p:cViewPr varScale="1">
        <p:scale>
          <a:sx n="77" d="100"/>
          <a:sy n="77" d="100"/>
        </p:scale>
        <p:origin x="2424"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7EDFCA-D5C4-4A4D-8276-5DC42FC014DF}" type="datetimeFigureOut">
              <a:rPr lang="fr-FR" smtClean="0"/>
              <a:t>20/05/2019</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9F00BC-9F4D-E949-8190-F6AAE2C97363}" type="slidenum">
              <a:rPr lang="fr-FR" smtClean="0"/>
              <a:t>‹N°›</a:t>
            </a:fld>
            <a:endParaRPr lang="fr-FR"/>
          </a:p>
        </p:txBody>
      </p:sp>
    </p:spTree>
    <p:extLst>
      <p:ext uri="{BB962C8B-B14F-4D97-AF65-F5344CB8AC3E}">
        <p14:creationId xmlns:p14="http://schemas.microsoft.com/office/powerpoint/2010/main" val="657835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59F00BC-9F4D-E949-8190-F6AAE2C97363}" type="slidenum">
              <a:rPr lang="fr-FR" smtClean="0"/>
              <a:t>1</a:t>
            </a:fld>
            <a:endParaRPr lang="fr-FR"/>
          </a:p>
        </p:txBody>
      </p:sp>
    </p:spTree>
    <p:extLst>
      <p:ext uri="{BB962C8B-B14F-4D97-AF65-F5344CB8AC3E}">
        <p14:creationId xmlns:p14="http://schemas.microsoft.com/office/powerpoint/2010/main" val="33901381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kern="1200" dirty="0">
                <a:solidFill>
                  <a:schemeClr val="tx1"/>
                </a:solidFill>
                <a:effectLst/>
                <a:latin typeface="+mn-lt"/>
                <a:ea typeface="+mn-ea"/>
                <a:cs typeface="+mn-cs"/>
              </a:rPr>
              <a:t>Dans un essai randomisé contrôlé de 1020 patients assignés à la ventilation par ballon-masque vs 1023 patients assignés à l’intubation endotrachéale pour la gestion initiale des voies respiratoires lors d’arrêts cardiaques extrahospitaliers en France et en Belgique entre 2015 et 2017, l’issue primaire, soit la survie avec issues neurologiques favorables à 28 jours était similaire entre les deux groupes (4.3% avec VBM vs 4.2% avec IET, différence 0.11%)</a:t>
            </a:r>
            <a:r>
              <a:rPr lang="fr-CA" sz="1200" kern="1200" baseline="30000" dirty="0">
                <a:solidFill>
                  <a:schemeClr val="tx1"/>
                </a:solidFill>
                <a:effectLst/>
                <a:latin typeface="+mn-lt"/>
                <a:ea typeface="+mn-ea"/>
                <a:cs typeface="+mn-cs"/>
              </a:rPr>
              <a:t>10</a:t>
            </a:r>
            <a:r>
              <a:rPr lang="fr-CA" sz="1200" kern="1200" dirty="0">
                <a:solidFill>
                  <a:schemeClr val="tx1"/>
                </a:solidFill>
                <a:effectLst/>
                <a:latin typeface="+mn-lt"/>
                <a:ea typeface="+mn-ea"/>
                <a:cs typeface="+mn-cs"/>
              </a:rPr>
              <a:t>. Par contre, l’étude n’a pu atteindre les critères prédéfinis de non infériorité probablement dû au manque de puissance de celle-ci. </a:t>
            </a: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kern="1200" dirty="0">
                <a:solidFill>
                  <a:schemeClr val="tx1"/>
                </a:solidFill>
                <a:effectLst/>
                <a:latin typeface="+mn-lt"/>
                <a:ea typeface="+mn-ea"/>
                <a:cs typeface="+mn-cs"/>
              </a:rPr>
              <a:t>La validité interne était limitée du fait que l’étude a échoué à atteindre les critères prédéfinis de non infériorité de la VBM vs l’IET, mais ceci est fort probablement secondaire au manque de puissance et donc de la taille de l’échantillon. La validité externe de l’étude était limitée dans sa généralisation au système pré-hospitalier canadien, car le système en France et en Belgique comprend des médecins qualifiés en intubation à bord des ambulances.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5"/>
          </p:nvPr>
        </p:nvSpPr>
        <p:spPr/>
        <p:txBody>
          <a:bodyPr/>
          <a:lstStyle/>
          <a:p>
            <a:fld id="{A59F00BC-9F4D-E949-8190-F6AAE2C97363}" type="slidenum">
              <a:rPr lang="fr-FR" smtClean="0"/>
              <a:t>11</a:t>
            </a:fld>
            <a:endParaRPr lang="fr-FR"/>
          </a:p>
        </p:txBody>
      </p:sp>
    </p:spTree>
    <p:extLst>
      <p:ext uri="{BB962C8B-B14F-4D97-AF65-F5344CB8AC3E}">
        <p14:creationId xmlns:p14="http://schemas.microsoft.com/office/powerpoint/2010/main" val="12578782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kern="1200" dirty="0">
                <a:solidFill>
                  <a:schemeClr val="tx1"/>
                </a:solidFill>
                <a:effectLst/>
                <a:latin typeface="+mn-lt"/>
                <a:ea typeface="+mn-ea"/>
                <a:cs typeface="+mn-cs"/>
              </a:rPr>
              <a:t>Dans un essai randomisé contrôlé multicentrique comparant les dispositifs supraglottiques (4886 patients) vs l’intubation endotrachéale (4410 patients) pour la gestion pré-hospitalière des voies respiratoires lors d’arrêts cardiaques extrahospitaliers en Angleterre entre 2015 et 2017, l’issue primaire (issue neurologique favorable au congé de l’hôpital ou à 30 jours, selon la première des deux occurrences) était comparable entre les deux groupes (6.4% DSG vs 6.8% IET)</a:t>
            </a:r>
            <a:r>
              <a:rPr lang="fr-CA" sz="1200" kern="1200" baseline="30000" dirty="0">
                <a:solidFill>
                  <a:schemeClr val="tx1"/>
                </a:solidFill>
                <a:effectLst/>
                <a:latin typeface="+mn-lt"/>
                <a:ea typeface="+mn-ea"/>
                <a:cs typeface="+mn-cs"/>
              </a:rPr>
              <a:t>10</a:t>
            </a:r>
            <a:r>
              <a:rPr lang="fr-CA" sz="1200" kern="1200" dirty="0">
                <a:solidFill>
                  <a:schemeClr val="tx1"/>
                </a:solidFill>
                <a:effectLst/>
                <a:latin typeface="+mn-lt"/>
                <a:ea typeface="+mn-ea"/>
                <a:cs typeface="+mn-cs"/>
              </a:rPr>
              <a:t>. Il n’y avait pas de différence significative dans les issues secondaires prédéfinies de survie à 72h et à 30 jours. Par contre, une ventilation initiale réussie était plus fréquente dans le groupe des dispositifs supraglottiques (87% DSG vs 79% IET).</a:t>
            </a: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kern="1200" dirty="0">
                <a:solidFill>
                  <a:schemeClr val="tx1"/>
                </a:solidFill>
                <a:effectLst/>
                <a:latin typeface="+mn-lt"/>
                <a:ea typeface="+mn-ea"/>
                <a:cs typeface="+mn-cs"/>
              </a:rPr>
              <a:t>Une force de l’étude de </a:t>
            </a:r>
            <a:r>
              <a:rPr lang="fr-CA" sz="1200" kern="1200" dirty="0" err="1">
                <a:solidFill>
                  <a:schemeClr val="tx1"/>
                </a:solidFill>
                <a:effectLst/>
                <a:latin typeface="+mn-lt"/>
                <a:ea typeface="+mn-ea"/>
                <a:cs typeface="+mn-cs"/>
              </a:rPr>
              <a:t>Benger</a:t>
            </a:r>
            <a:r>
              <a:rPr lang="fr-CA" sz="1200" kern="1200" dirty="0">
                <a:solidFill>
                  <a:schemeClr val="tx1"/>
                </a:solidFill>
                <a:effectLst/>
                <a:latin typeface="+mn-lt"/>
                <a:ea typeface="+mn-ea"/>
                <a:cs typeface="+mn-cs"/>
              </a:rPr>
              <a:t> et coll. est néanmoins au niveau de son système pré-hospitalier qui est très semblable à celui de notre pays. Au Canada, les ambulanciers forment notre système pré-hospitalier et ne possèdent pas nécessairement les compétences propres à l’intubation endotrachéale. C’est dans cette optique qu’il est intéressant de constater, via cette revue de littérature, que des techniques plus simples de ventilation assistée permettraient notamment de sauver des vies, mais surtout de permettre aux patients d’arriver à bon port, soit à l’hôpital afin d’être pris en charge par le système intrahospitalier comprenant les médecins.</a:t>
            </a:r>
          </a:p>
        </p:txBody>
      </p:sp>
      <p:sp>
        <p:nvSpPr>
          <p:cNvPr id="4" name="Espace réservé du numéro de diapositive 3"/>
          <p:cNvSpPr>
            <a:spLocks noGrp="1"/>
          </p:cNvSpPr>
          <p:nvPr>
            <p:ph type="sldNum" sz="quarter" idx="5"/>
          </p:nvPr>
        </p:nvSpPr>
        <p:spPr/>
        <p:txBody>
          <a:bodyPr/>
          <a:lstStyle/>
          <a:p>
            <a:fld id="{A59F00BC-9F4D-E949-8190-F6AAE2C97363}" type="slidenum">
              <a:rPr lang="fr-FR" smtClean="0"/>
              <a:t>12</a:t>
            </a:fld>
            <a:endParaRPr lang="fr-FR"/>
          </a:p>
        </p:txBody>
      </p:sp>
    </p:spTree>
    <p:extLst>
      <p:ext uri="{BB962C8B-B14F-4D97-AF65-F5344CB8AC3E}">
        <p14:creationId xmlns:p14="http://schemas.microsoft.com/office/powerpoint/2010/main" val="9819406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kern="1200" dirty="0">
                <a:solidFill>
                  <a:schemeClr val="tx1"/>
                </a:solidFill>
                <a:effectLst/>
                <a:latin typeface="+mn-lt"/>
                <a:ea typeface="+mn-ea"/>
                <a:cs typeface="+mn-cs"/>
              </a:rPr>
              <a:t>Dernièrement, un essai randomisé contrôlé multicentrique mené par Wang et coll. aux États-Unis entre 2015-2017, visait la gestion pré-hospitalière des voies respiratoires lors d’arrêts cardiaques extrahospitaliers en comparant le tube laryngé (1055 patients) à l’intubation endotrachéale (1499 patients). L’issue primaire de la survie à 72h était significativement plus fréquente dans le groupe de patients randomisés à recevoir une ventilation via un tube laryngé (18.3% vs 15.4%, différence 2.9%)</a:t>
            </a:r>
            <a:r>
              <a:rPr lang="fr-CA" sz="1200" kern="1200" baseline="30000" dirty="0">
                <a:solidFill>
                  <a:schemeClr val="tx1"/>
                </a:solidFill>
                <a:effectLst/>
                <a:latin typeface="+mn-lt"/>
                <a:ea typeface="+mn-ea"/>
                <a:cs typeface="+mn-cs"/>
              </a:rPr>
              <a:t>11</a:t>
            </a:r>
            <a:r>
              <a:rPr lang="fr-CA" sz="1200" kern="1200" dirty="0">
                <a:solidFill>
                  <a:schemeClr val="tx1"/>
                </a:solidFill>
                <a:effectLst/>
                <a:latin typeface="+mn-lt"/>
                <a:ea typeface="+mn-ea"/>
                <a:cs typeface="+mn-cs"/>
              </a:rPr>
              <a:t>. Les issues secondaires telles que la survie au congé de l’hôpital ainsi que la survie avec des fonctions neurologiques favorables étaient aussi en faveur du tube laryngé.</a:t>
            </a: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kern="1200" dirty="0">
                <a:solidFill>
                  <a:schemeClr val="tx1"/>
                </a:solidFill>
                <a:effectLst/>
                <a:latin typeface="+mn-lt"/>
                <a:ea typeface="+mn-ea"/>
                <a:cs typeface="+mn-cs"/>
              </a:rPr>
              <a:t>Étude qui portait uniquement sur l’utilisation du tube laryngé et ne prenait pas en compte tous les autres dispositifs supraglottiques normalement utilisés. Le masque laryngé semblerait être préféré au tube laryngé dans les grands centres au Canada. Aussi, une importante limitation de cette étude réside dans la subvention qui lui avait été allouée et qui avait par le fait même limité la taille de l’échantillon.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5"/>
          </p:nvPr>
        </p:nvSpPr>
        <p:spPr/>
        <p:txBody>
          <a:bodyPr/>
          <a:lstStyle/>
          <a:p>
            <a:fld id="{A59F00BC-9F4D-E949-8190-F6AAE2C97363}" type="slidenum">
              <a:rPr lang="fr-FR" smtClean="0"/>
              <a:t>13</a:t>
            </a:fld>
            <a:endParaRPr lang="fr-FR"/>
          </a:p>
        </p:txBody>
      </p:sp>
    </p:spTree>
    <p:extLst>
      <p:ext uri="{BB962C8B-B14F-4D97-AF65-F5344CB8AC3E}">
        <p14:creationId xmlns:p14="http://schemas.microsoft.com/office/powerpoint/2010/main" val="2825296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kern="1200" dirty="0">
                <a:solidFill>
                  <a:schemeClr val="tx1"/>
                </a:solidFill>
                <a:effectLst/>
                <a:latin typeface="+mn-lt"/>
                <a:ea typeface="+mn-ea"/>
                <a:cs typeface="+mn-cs"/>
              </a:rPr>
              <a:t>L’objectif cette revue systématique de la littérature était de déterminer si la ventilation par ballon-masque ou par dispositif supraglottique est supérieure à l’intubation endotrachéale dans la réanimation cardiorespiratoire de patients adultes subissant un arrêt cardiaque en milieu extrahospitalier. Les études analysées, à la fois observationnelles et interventionnelles semblent démontrer que les méthodes de ventilation non invasives (VBM et DSG) sont plus favorables que l’intubation endotrachéale à la survie neurologique après un arrêt cardiaque.</a:t>
            </a:r>
          </a:p>
        </p:txBody>
      </p:sp>
      <p:sp>
        <p:nvSpPr>
          <p:cNvPr id="4" name="Espace réservé du numéro de diapositive 3"/>
          <p:cNvSpPr>
            <a:spLocks noGrp="1"/>
          </p:cNvSpPr>
          <p:nvPr>
            <p:ph type="sldNum" sz="quarter" idx="5"/>
          </p:nvPr>
        </p:nvSpPr>
        <p:spPr/>
        <p:txBody>
          <a:bodyPr/>
          <a:lstStyle/>
          <a:p>
            <a:fld id="{A59F00BC-9F4D-E949-8190-F6AAE2C97363}" type="slidenum">
              <a:rPr lang="fr-FR" smtClean="0"/>
              <a:t>14</a:t>
            </a:fld>
            <a:endParaRPr lang="fr-FR"/>
          </a:p>
        </p:txBody>
      </p:sp>
    </p:spTree>
    <p:extLst>
      <p:ext uri="{BB962C8B-B14F-4D97-AF65-F5344CB8AC3E}">
        <p14:creationId xmlns:p14="http://schemas.microsoft.com/office/powerpoint/2010/main" val="29037730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kern="1200" dirty="0">
                <a:solidFill>
                  <a:schemeClr val="tx1"/>
                </a:solidFill>
                <a:effectLst/>
                <a:latin typeface="+mn-lt"/>
                <a:ea typeface="+mn-ea"/>
                <a:cs typeface="+mn-cs"/>
              </a:rPr>
              <a:t>Les deux études prospectives possèdent des limitations inhérentes à leur type de devis soit : observationnel. De ce fait, leurs résultats ne peuvent être généralisés à tous les contextes et à l’ensemble de la population.</a:t>
            </a: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kern="1200" dirty="0">
                <a:solidFill>
                  <a:schemeClr val="tx1"/>
                </a:solidFill>
                <a:effectLst/>
                <a:latin typeface="+mn-lt"/>
                <a:ea typeface="+mn-ea"/>
                <a:cs typeface="+mn-cs"/>
              </a:rPr>
              <a:t>De manière générale, les études randomisées contrôlées étaient spécifiquement en lien avec les arrêts cardiaques extrahospitaliers donc nous pourrions nous demander dans quelle mesure les résultats obtenus pourraient concorder en situation d’arrêt cardiaque intrahospitalier.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5"/>
          </p:nvPr>
        </p:nvSpPr>
        <p:spPr/>
        <p:txBody>
          <a:bodyPr/>
          <a:lstStyle/>
          <a:p>
            <a:fld id="{A59F00BC-9F4D-E949-8190-F6AAE2C97363}" type="slidenum">
              <a:rPr lang="fr-FR" smtClean="0"/>
              <a:t>15</a:t>
            </a:fld>
            <a:endParaRPr lang="fr-FR"/>
          </a:p>
        </p:txBody>
      </p:sp>
    </p:spTree>
    <p:extLst>
      <p:ext uri="{BB962C8B-B14F-4D97-AF65-F5344CB8AC3E}">
        <p14:creationId xmlns:p14="http://schemas.microsoft.com/office/powerpoint/2010/main" val="29601812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kern="1200" dirty="0">
                <a:solidFill>
                  <a:schemeClr val="tx1"/>
                </a:solidFill>
                <a:effectLst/>
                <a:latin typeface="+mn-lt"/>
                <a:ea typeface="+mn-ea"/>
                <a:cs typeface="+mn-cs"/>
              </a:rPr>
              <a:t>Il existe certaines limites à cette revue systématique. La plus importante serait sans aucun doute le fait qu’un seul évaluateur a participé tant à la sélection des articles qu’à leur analyse. Des grilles standardisées (Prisma) ont été employées pour tenter de minimiser ce biais de sélection, mais idéalement, il aurait été préférable d’obtenir la collaboration d’un groupe d’évaluateurs formés et appliquant des critères précis pour l’obtention d’articles et de résultats pertinents à la question de recherche. </a:t>
            </a:r>
          </a:p>
          <a:p>
            <a:r>
              <a:rPr lang="fr-CA" sz="1200" kern="1200" dirty="0">
                <a:solidFill>
                  <a:schemeClr val="tx1"/>
                </a:solidFill>
                <a:effectLst/>
                <a:latin typeface="+mn-lt"/>
                <a:ea typeface="+mn-ea"/>
                <a:cs typeface="+mn-cs"/>
              </a:rPr>
              <a:t>Il existe encore peu d’études randomisées contrôlées sur ce sujet et donc le nombre d’articles de ce type de devis analysés pour ce travail demeure plutôt faible. Toutefois, les trois études sélectionnées faisaient appel à une méthodologie et une interprétation des données très rigoureuses.</a:t>
            </a:r>
          </a:p>
          <a:p>
            <a:endParaRPr lang="fr-FR" dirty="0"/>
          </a:p>
        </p:txBody>
      </p:sp>
      <p:sp>
        <p:nvSpPr>
          <p:cNvPr id="4" name="Espace réservé du numéro de diapositive 3"/>
          <p:cNvSpPr>
            <a:spLocks noGrp="1"/>
          </p:cNvSpPr>
          <p:nvPr>
            <p:ph type="sldNum" sz="quarter" idx="5"/>
          </p:nvPr>
        </p:nvSpPr>
        <p:spPr/>
        <p:txBody>
          <a:bodyPr/>
          <a:lstStyle/>
          <a:p>
            <a:fld id="{A59F00BC-9F4D-E949-8190-F6AAE2C97363}" type="slidenum">
              <a:rPr lang="fr-FR" smtClean="0"/>
              <a:t>16</a:t>
            </a:fld>
            <a:endParaRPr lang="fr-FR"/>
          </a:p>
        </p:txBody>
      </p:sp>
    </p:spTree>
    <p:extLst>
      <p:ext uri="{BB962C8B-B14F-4D97-AF65-F5344CB8AC3E}">
        <p14:creationId xmlns:p14="http://schemas.microsoft.com/office/powerpoint/2010/main" val="34532853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kern="1200" dirty="0">
                <a:solidFill>
                  <a:schemeClr val="tx1"/>
                </a:solidFill>
                <a:effectLst/>
                <a:latin typeface="+mn-lt"/>
                <a:ea typeface="+mn-ea"/>
                <a:cs typeface="+mn-cs"/>
              </a:rPr>
              <a:t>Les recommandations actuelles en ACLS établissent que la gestion initiale des voies respiratoires lors d’un arrêt cardiaque extrahospitalier devrait être effectuée via des mesures non invasives comme le ballon-masque. </a:t>
            </a:r>
          </a:p>
          <a:p>
            <a:r>
              <a:rPr lang="fr-CA" sz="1200" kern="1200" dirty="0">
                <a:solidFill>
                  <a:schemeClr val="tx1"/>
                </a:solidFill>
                <a:effectLst/>
                <a:latin typeface="+mn-lt"/>
                <a:ea typeface="+mn-ea"/>
                <a:cs typeface="+mn-cs"/>
              </a:rPr>
              <a:t> </a:t>
            </a:r>
          </a:p>
          <a:p>
            <a:r>
              <a:rPr lang="fr-CA" sz="1200" kern="1200" dirty="0">
                <a:solidFill>
                  <a:schemeClr val="tx1"/>
                </a:solidFill>
                <a:effectLst/>
                <a:latin typeface="+mn-lt"/>
                <a:ea typeface="+mn-ea"/>
                <a:cs typeface="+mn-cs"/>
              </a:rPr>
              <a:t>Bien que des études observationnelles de grande taille ont démontré que les techniques de ventilation avancées (ex : IET) avaient des issues neurologiques moins favorables que des techniques moins invasives (ex : VBM) dans la gestion des voies aériennes des adultes avec arrêt cardiaque, des essais cliniques randomisés rigoureux et d’actualité, quoique peu nombreux, semblent aussi aller dans ce sens. </a:t>
            </a:r>
          </a:p>
          <a:p>
            <a:r>
              <a:rPr lang="fr-CA" sz="1200" kern="1200" dirty="0">
                <a:solidFill>
                  <a:schemeClr val="tx1"/>
                </a:solidFill>
                <a:effectLst/>
                <a:latin typeface="+mn-lt"/>
                <a:ea typeface="+mn-ea"/>
                <a:cs typeface="+mn-cs"/>
              </a:rPr>
              <a:t> </a:t>
            </a:r>
          </a:p>
          <a:p>
            <a:r>
              <a:rPr lang="fr-CA" sz="1200" kern="1200" dirty="0">
                <a:solidFill>
                  <a:schemeClr val="tx1"/>
                </a:solidFill>
                <a:effectLst/>
                <a:latin typeface="+mn-lt"/>
                <a:ea typeface="+mn-ea"/>
                <a:cs typeface="+mn-cs"/>
              </a:rPr>
              <a:t>Les médecins de famille pratiquant la médecine d’urgence de même que ceux pratiquant en cabinet, peuvent devoir répondre à un arrêt cardiaque et, possédant les formations nécessaires à l’exécution d’une intubation, devraient être en mesure d’effectuer cette technique. Or, en se fiant aux publications récentes, il ne serait pas nécessaire d’initier la ventilation d’emblée via cette mesure qui comporte son lot d’échecs et de complications. D’ici la publication de nouvelles études et de résultats additionnels visant à démontrer la supériorité d’une technique ventilatoire spécifique, la ventilation non invasive par ballon-masque ou par dispositif supraglottique demeure la méthode de choix de par sa simplicité d’exécution et du peu de complications lui étant associées </a:t>
            </a:r>
            <a:r>
              <a:rPr lang="fr-FR" sz="1200" kern="1200" dirty="0">
                <a:solidFill>
                  <a:schemeClr val="tx1"/>
                </a:solidFill>
                <a:effectLst/>
                <a:latin typeface="+mn-lt"/>
                <a:ea typeface="+mn-ea"/>
                <a:cs typeface="+mn-cs"/>
              </a:rPr>
              <a:t>dans la gestion initiale des voies respiratoires lors d’un arrêt cardiaque extrahospitalier.</a:t>
            </a:r>
            <a:endParaRPr lang="fr-CA" sz="1200" kern="1200" dirty="0">
              <a:solidFill>
                <a:schemeClr val="tx1"/>
              </a:solidFill>
              <a:effectLst/>
              <a:latin typeface="+mn-lt"/>
              <a:ea typeface="+mn-ea"/>
              <a:cs typeface="+mn-cs"/>
            </a:endParaRPr>
          </a:p>
          <a:p>
            <a:endParaRPr lang="fr-FR" dirty="0"/>
          </a:p>
        </p:txBody>
      </p:sp>
      <p:sp>
        <p:nvSpPr>
          <p:cNvPr id="4" name="Espace réservé du numéro de diapositive 3"/>
          <p:cNvSpPr>
            <a:spLocks noGrp="1"/>
          </p:cNvSpPr>
          <p:nvPr>
            <p:ph type="sldNum" sz="quarter" idx="5"/>
          </p:nvPr>
        </p:nvSpPr>
        <p:spPr/>
        <p:txBody>
          <a:bodyPr/>
          <a:lstStyle/>
          <a:p>
            <a:fld id="{A59F00BC-9F4D-E949-8190-F6AAE2C97363}" type="slidenum">
              <a:rPr lang="fr-FR" smtClean="0"/>
              <a:t>17</a:t>
            </a:fld>
            <a:endParaRPr lang="fr-FR"/>
          </a:p>
        </p:txBody>
      </p:sp>
    </p:spTree>
    <p:extLst>
      <p:ext uri="{BB962C8B-B14F-4D97-AF65-F5344CB8AC3E}">
        <p14:creationId xmlns:p14="http://schemas.microsoft.com/office/powerpoint/2010/main" val="28570639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kern="1200" dirty="0">
                <a:solidFill>
                  <a:schemeClr val="tx1"/>
                </a:solidFill>
                <a:effectLst/>
                <a:latin typeface="+mn-lt"/>
                <a:ea typeface="+mn-ea"/>
                <a:cs typeface="+mn-cs"/>
              </a:rPr>
              <a:t>Dans cette revue systématique, il était surtout question des arrêts cardiaques survenant dans un contexte extrahospitalier. Or, il serait intéressant de se pencher sur la question de la formation des ambulanciers des systèmes pré-hospitaliers canadiens et de leur confiance à exécuter des techniques plus avancées comme l’intubation endotrachéale afin de déterminer si cette dernière pourrait possiblement faire partie de la gestion initiale des voies aériennes dans notre système de santé actuel. Il serait aussi pertinent de comparer les systèmes pré-hospitaliers de différents pays, par exemple la France où des médecins se situent fréquemment à bord des ambulances avec celui du Canada.</a:t>
            </a:r>
          </a:p>
          <a:p>
            <a:endParaRPr lang="fr-FR" dirty="0"/>
          </a:p>
        </p:txBody>
      </p:sp>
      <p:sp>
        <p:nvSpPr>
          <p:cNvPr id="4" name="Espace réservé du numéro de diapositive 3"/>
          <p:cNvSpPr>
            <a:spLocks noGrp="1"/>
          </p:cNvSpPr>
          <p:nvPr>
            <p:ph type="sldNum" sz="quarter" idx="5"/>
          </p:nvPr>
        </p:nvSpPr>
        <p:spPr/>
        <p:txBody>
          <a:bodyPr/>
          <a:lstStyle/>
          <a:p>
            <a:fld id="{A59F00BC-9F4D-E949-8190-F6AAE2C97363}" type="slidenum">
              <a:rPr lang="fr-FR" smtClean="0"/>
              <a:t>18</a:t>
            </a:fld>
            <a:endParaRPr lang="fr-FR"/>
          </a:p>
        </p:txBody>
      </p:sp>
    </p:spTree>
    <p:extLst>
      <p:ext uri="{BB962C8B-B14F-4D97-AF65-F5344CB8AC3E}">
        <p14:creationId xmlns:p14="http://schemas.microsoft.com/office/powerpoint/2010/main" val="41608035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kern="1200" dirty="0">
                <a:solidFill>
                  <a:schemeClr val="tx1"/>
                </a:solidFill>
                <a:effectLst/>
                <a:latin typeface="+mn-lt"/>
                <a:ea typeface="+mn-ea"/>
                <a:cs typeface="+mn-cs"/>
              </a:rPr>
              <a:t>À titre de </a:t>
            </a:r>
            <a:r>
              <a:rPr lang="fr-CA" sz="1200" kern="1200" dirty="0" err="1">
                <a:solidFill>
                  <a:schemeClr val="tx1"/>
                </a:solidFill>
                <a:effectLst/>
                <a:latin typeface="+mn-lt"/>
                <a:ea typeface="+mn-ea"/>
                <a:cs typeface="+mn-cs"/>
              </a:rPr>
              <a:t>médecin</a:t>
            </a:r>
            <a:r>
              <a:rPr lang="fr-CA" sz="1200" kern="1200" dirty="0">
                <a:solidFill>
                  <a:schemeClr val="tx1"/>
                </a:solidFill>
                <a:effectLst/>
                <a:latin typeface="+mn-lt"/>
                <a:ea typeface="+mn-ea"/>
                <a:cs typeface="+mn-cs"/>
              </a:rPr>
              <a:t>, nous </a:t>
            </a:r>
            <a:r>
              <a:rPr lang="fr-CA" sz="1200" kern="1200" dirty="0" err="1">
                <a:solidFill>
                  <a:schemeClr val="tx1"/>
                </a:solidFill>
                <a:effectLst/>
                <a:latin typeface="+mn-lt"/>
                <a:ea typeface="+mn-ea"/>
                <a:cs typeface="+mn-cs"/>
              </a:rPr>
              <a:t>détenons</a:t>
            </a:r>
            <a:r>
              <a:rPr lang="fr-CA" sz="1200" kern="1200" dirty="0">
                <a:solidFill>
                  <a:schemeClr val="tx1"/>
                </a:solidFill>
                <a:effectLst/>
                <a:latin typeface="+mn-lt"/>
                <a:ea typeface="+mn-ea"/>
                <a:cs typeface="+mn-cs"/>
              </a:rPr>
              <a:t> plusieurs certifications en vue de promouvoir les meilleurs soins possibles pour nos patients, que ce soit à court ou à long terme. L’ACLS (</a:t>
            </a:r>
            <a:r>
              <a:rPr lang="fr-CA" sz="1200" i="1" kern="1200" dirty="0">
                <a:solidFill>
                  <a:schemeClr val="tx1"/>
                </a:solidFill>
                <a:effectLst/>
                <a:latin typeface="+mn-lt"/>
                <a:ea typeface="+mn-ea"/>
                <a:cs typeface="+mn-cs"/>
              </a:rPr>
              <a:t>Advanced </a:t>
            </a:r>
            <a:r>
              <a:rPr lang="fr-CA" sz="1200" i="1" kern="1200" dirty="0" err="1">
                <a:solidFill>
                  <a:schemeClr val="tx1"/>
                </a:solidFill>
                <a:effectLst/>
                <a:latin typeface="+mn-lt"/>
                <a:ea typeface="+mn-ea"/>
                <a:cs typeface="+mn-cs"/>
              </a:rPr>
              <a:t>Cardiovascular</a:t>
            </a:r>
            <a:r>
              <a:rPr lang="fr-CA" sz="1200" i="1" kern="1200" dirty="0">
                <a:solidFill>
                  <a:schemeClr val="tx1"/>
                </a:solidFill>
                <a:effectLst/>
                <a:latin typeface="+mn-lt"/>
                <a:ea typeface="+mn-ea"/>
                <a:cs typeface="+mn-cs"/>
              </a:rPr>
              <a:t> Life Support</a:t>
            </a:r>
            <a:r>
              <a:rPr lang="fr-CA" sz="1200" kern="1200" dirty="0">
                <a:solidFill>
                  <a:schemeClr val="tx1"/>
                </a:solidFill>
                <a:effectLst/>
                <a:latin typeface="+mn-lt"/>
                <a:ea typeface="+mn-ea"/>
                <a:cs typeface="+mn-cs"/>
              </a:rPr>
              <a:t>) et l’ATLS (</a:t>
            </a:r>
            <a:r>
              <a:rPr lang="fr-CA" sz="1200" i="1" kern="1200" dirty="0">
                <a:solidFill>
                  <a:schemeClr val="tx1"/>
                </a:solidFill>
                <a:effectLst/>
                <a:latin typeface="+mn-lt"/>
                <a:ea typeface="+mn-ea"/>
                <a:cs typeface="+mn-cs"/>
              </a:rPr>
              <a:t>Advanced Trauma Life Support</a:t>
            </a:r>
            <a:r>
              <a:rPr lang="fr-CA" sz="1200" kern="1200" dirty="0">
                <a:solidFill>
                  <a:schemeClr val="tx1"/>
                </a:solidFill>
                <a:effectLst/>
                <a:latin typeface="+mn-lt"/>
                <a:ea typeface="+mn-ea"/>
                <a:cs typeface="+mn-cs"/>
              </a:rPr>
              <a:t>) chez l’adulte ainsi que le PALS (</a:t>
            </a:r>
            <a:r>
              <a:rPr lang="fr-CA" sz="1200" i="1" kern="1200" dirty="0" err="1">
                <a:solidFill>
                  <a:schemeClr val="tx1"/>
                </a:solidFill>
                <a:effectLst/>
                <a:latin typeface="+mn-lt"/>
                <a:ea typeface="+mn-ea"/>
                <a:cs typeface="+mn-cs"/>
              </a:rPr>
              <a:t>Pediatric</a:t>
            </a:r>
            <a:r>
              <a:rPr lang="fr-CA" sz="1200" i="1" kern="1200" dirty="0">
                <a:solidFill>
                  <a:schemeClr val="tx1"/>
                </a:solidFill>
                <a:effectLst/>
                <a:latin typeface="+mn-lt"/>
                <a:ea typeface="+mn-ea"/>
                <a:cs typeface="+mn-cs"/>
              </a:rPr>
              <a:t> Advanced Life Support</a:t>
            </a:r>
            <a:r>
              <a:rPr lang="fr-CA" sz="1200" kern="1200" dirty="0">
                <a:solidFill>
                  <a:schemeClr val="tx1"/>
                </a:solidFill>
                <a:effectLst/>
                <a:latin typeface="+mn-lt"/>
                <a:ea typeface="+mn-ea"/>
                <a:cs typeface="+mn-cs"/>
              </a:rPr>
              <a:t>) et le NRP (</a:t>
            </a:r>
            <a:r>
              <a:rPr lang="fr-CA" sz="1200" i="1" kern="1200" dirty="0" err="1">
                <a:solidFill>
                  <a:schemeClr val="tx1"/>
                </a:solidFill>
                <a:effectLst/>
                <a:latin typeface="+mn-lt"/>
                <a:ea typeface="+mn-ea"/>
                <a:cs typeface="+mn-cs"/>
              </a:rPr>
              <a:t>Neonatal</a:t>
            </a:r>
            <a:r>
              <a:rPr lang="fr-CA" sz="1200" i="1" kern="1200" dirty="0">
                <a:solidFill>
                  <a:schemeClr val="tx1"/>
                </a:solidFill>
                <a:effectLst/>
                <a:latin typeface="+mn-lt"/>
                <a:ea typeface="+mn-ea"/>
                <a:cs typeface="+mn-cs"/>
              </a:rPr>
              <a:t> </a:t>
            </a:r>
            <a:r>
              <a:rPr lang="fr-CA" sz="1200" i="1" kern="1200" dirty="0" err="1">
                <a:solidFill>
                  <a:schemeClr val="tx1"/>
                </a:solidFill>
                <a:effectLst/>
                <a:latin typeface="+mn-lt"/>
                <a:ea typeface="+mn-ea"/>
                <a:cs typeface="+mn-cs"/>
              </a:rPr>
              <a:t>Resuscitation</a:t>
            </a:r>
            <a:r>
              <a:rPr lang="fr-CA" sz="1200" i="1" kern="1200" dirty="0">
                <a:solidFill>
                  <a:schemeClr val="tx1"/>
                </a:solidFill>
                <a:effectLst/>
                <a:latin typeface="+mn-lt"/>
                <a:ea typeface="+mn-ea"/>
                <a:cs typeface="+mn-cs"/>
              </a:rPr>
              <a:t> Program</a:t>
            </a:r>
            <a:r>
              <a:rPr lang="fr-CA" sz="1200" kern="1200" dirty="0">
                <a:solidFill>
                  <a:schemeClr val="tx1"/>
                </a:solidFill>
                <a:effectLst/>
                <a:latin typeface="+mn-lt"/>
                <a:ea typeface="+mn-ea"/>
                <a:cs typeface="+mn-cs"/>
              </a:rPr>
              <a:t>) chez la population </a:t>
            </a:r>
            <a:r>
              <a:rPr lang="fr-CA" sz="1200" kern="1200" dirty="0" err="1">
                <a:solidFill>
                  <a:schemeClr val="tx1"/>
                </a:solidFill>
                <a:effectLst/>
                <a:latin typeface="+mn-lt"/>
                <a:ea typeface="+mn-ea"/>
                <a:cs typeface="+mn-cs"/>
              </a:rPr>
              <a:t>pédiatrique</a:t>
            </a:r>
            <a:r>
              <a:rPr lang="fr-CA" sz="1200" kern="1200" dirty="0">
                <a:solidFill>
                  <a:schemeClr val="tx1"/>
                </a:solidFill>
                <a:effectLst/>
                <a:latin typeface="+mn-lt"/>
                <a:ea typeface="+mn-ea"/>
                <a:cs typeface="+mn-cs"/>
              </a:rPr>
              <a:t> sont des formations fortement </a:t>
            </a:r>
            <a:r>
              <a:rPr lang="fr-CA" sz="1200" kern="1200" dirty="0" err="1">
                <a:solidFill>
                  <a:schemeClr val="tx1"/>
                </a:solidFill>
                <a:effectLst/>
                <a:latin typeface="+mn-lt"/>
                <a:ea typeface="+mn-ea"/>
                <a:cs typeface="+mn-cs"/>
              </a:rPr>
              <a:t>encouragées</a:t>
            </a:r>
            <a:r>
              <a:rPr lang="fr-CA" sz="1200" kern="1200" dirty="0">
                <a:solidFill>
                  <a:schemeClr val="tx1"/>
                </a:solidFill>
                <a:effectLst/>
                <a:latin typeface="+mn-lt"/>
                <a:ea typeface="+mn-ea"/>
                <a:cs typeface="+mn-cs"/>
              </a:rPr>
              <a:t> dans le parcours à la </a:t>
            </a:r>
            <a:r>
              <a:rPr lang="fr-CA" sz="1200" kern="1200" dirty="0" err="1">
                <a:solidFill>
                  <a:schemeClr val="tx1"/>
                </a:solidFill>
                <a:effectLst/>
                <a:latin typeface="+mn-lt"/>
                <a:ea typeface="+mn-ea"/>
                <a:cs typeface="+mn-cs"/>
              </a:rPr>
              <a:t>résidence</a:t>
            </a:r>
            <a:r>
              <a:rPr lang="fr-CA" sz="1200" kern="1200" dirty="0">
                <a:solidFill>
                  <a:schemeClr val="tx1"/>
                </a:solidFill>
                <a:effectLst/>
                <a:latin typeface="+mn-lt"/>
                <a:ea typeface="+mn-ea"/>
                <a:cs typeface="+mn-cs"/>
              </a:rPr>
              <a:t> en </a:t>
            </a:r>
            <a:r>
              <a:rPr lang="fr-CA" sz="1200" kern="1200" dirty="0" err="1">
                <a:solidFill>
                  <a:schemeClr val="tx1"/>
                </a:solidFill>
                <a:effectLst/>
                <a:latin typeface="+mn-lt"/>
                <a:ea typeface="+mn-ea"/>
                <a:cs typeface="+mn-cs"/>
              </a:rPr>
              <a:t>médecine</a:t>
            </a:r>
            <a:r>
              <a:rPr lang="fr-CA" sz="1200" kern="1200" dirty="0">
                <a:solidFill>
                  <a:schemeClr val="tx1"/>
                </a:solidFill>
                <a:effectLst/>
                <a:latin typeface="+mn-lt"/>
                <a:ea typeface="+mn-ea"/>
                <a:cs typeface="+mn-cs"/>
              </a:rPr>
              <a:t> familiale et ce, puisque les </a:t>
            </a:r>
            <a:r>
              <a:rPr lang="fr-CA" sz="1200" kern="1200" dirty="0" err="1">
                <a:solidFill>
                  <a:schemeClr val="tx1"/>
                </a:solidFill>
                <a:effectLst/>
                <a:latin typeface="+mn-lt"/>
                <a:ea typeface="+mn-ea"/>
                <a:cs typeface="+mn-cs"/>
              </a:rPr>
              <a:t>arrêts</a:t>
            </a:r>
            <a:r>
              <a:rPr lang="fr-CA" sz="1200" kern="1200" dirty="0">
                <a:solidFill>
                  <a:schemeClr val="tx1"/>
                </a:solidFill>
                <a:effectLst/>
                <a:latin typeface="+mn-lt"/>
                <a:ea typeface="+mn-ea"/>
                <a:cs typeface="+mn-cs"/>
              </a:rPr>
              <a:t> cardiorespiratoires sont </a:t>
            </a:r>
            <a:r>
              <a:rPr lang="fr-CA" sz="1200" kern="1200" dirty="0" err="1">
                <a:solidFill>
                  <a:schemeClr val="tx1"/>
                </a:solidFill>
                <a:effectLst/>
                <a:latin typeface="+mn-lt"/>
                <a:ea typeface="+mn-ea"/>
                <a:cs typeface="+mn-cs"/>
              </a:rPr>
              <a:t>fréquents</a:t>
            </a:r>
            <a:r>
              <a:rPr lang="fr-CA" sz="1200" kern="1200" dirty="0">
                <a:solidFill>
                  <a:schemeClr val="tx1"/>
                </a:solidFill>
                <a:effectLst/>
                <a:latin typeface="+mn-lt"/>
                <a:ea typeface="+mn-ea"/>
                <a:cs typeface="+mn-cs"/>
              </a:rPr>
              <a:t> et peuvent survenir à n’importe quel endroit. </a:t>
            </a:r>
            <a:endParaRPr lang="fr-CA" dirty="0"/>
          </a:p>
        </p:txBody>
      </p:sp>
      <p:sp>
        <p:nvSpPr>
          <p:cNvPr id="4" name="Espace réservé du numéro de diapositive 3"/>
          <p:cNvSpPr>
            <a:spLocks noGrp="1"/>
          </p:cNvSpPr>
          <p:nvPr>
            <p:ph type="sldNum" sz="quarter" idx="5"/>
          </p:nvPr>
        </p:nvSpPr>
        <p:spPr/>
        <p:txBody>
          <a:bodyPr/>
          <a:lstStyle/>
          <a:p>
            <a:fld id="{A59F00BC-9F4D-E949-8190-F6AAE2C97363}" type="slidenum">
              <a:rPr lang="fr-FR" smtClean="0"/>
              <a:t>2</a:t>
            </a:fld>
            <a:endParaRPr lang="fr-FR"/>
          </a:p>
        </p:txBody>
      </p:sp>
    </p:spTree>
    <p:extLst>
      <p:ext uri="{BB962C8B-B14F-4D97-AF65-F5344CB8AC3E}">
        <p14:creationId xmlns:p14="http://schemas.microsoft.com/office/powerpoint/2010/main" val="18243459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kern="1200" dirty="0">
                <a:solidFill>
                  <a:schemeClr val="tx1"/>
                </a:solidFill>
                <a:effectLst/>
                <a:latin typeface="+mn-lt"/>
                <a:ea typeface="+mn-ea"/>
                <a:cs typeface="+mn-cs"/>
              </a:rPr>
              <a:t>Au Canada, entre 35 000 et 45 000 personnes succombent à un arrêt cardiaque à chaque année</a:t>
            </a:r>
            <a:r>
              <a:rPr lang="fr-CA" sz="1200" kern="1200" baseline="30000" dirty="0">
                <a:solidFill>
                  <a:schemeClr val="tx1"/>
                </a:solidFill>
                <a:effectLst/>
                <a:latin typeface="+mn-lt"/>
                <a:ea typeface="+mn-ea"/>
                <a:cs typeface="+mn-cs"/>
              </a:rPr>
              <a:t>1</a:t>
            </a:r>
            <a:r>
              <a:rPr lang="fr-CA" sz="1200" kern="1200" dirty="0">
                <a:solidFill>
                  <a:schemeClr val="tx1"/>
                </a:solidFill>
                <a:effectLst/>
                <a:latin typeface="+mn-lt"/>
                <a:ea typeface="+mn-ea"/>
                <a:cs typeface="+mn-cs"/>
              </a:rPr>
              <a:t>. Environ une personne sur 1 000, âgée de 35 ans et plus, subit un arrêt cardiaque chaque année</a:t>
            </a:r>
            <a:r>
              <a:rPr lang="fr-CA" sz="1200" kern="1200" baseline="30000" dirty="0">
                <a:solidFill>
                  <a:schemeClr val="tx1"/>
                </a:solidFill>
                <a:effectLst/>
                <a:latin typeface="+mn-lt"/>
                <a:ea typeface="+mn-ea"/>
                <a:cs typeface="+mn-cs"/>
              </a:rPr>
              <a:t>2</a:t>
            </a:r>
            <a:r>
              <a:rPr lang="fr-CA" sz="1200" kern="1200" dirty="0">
                <a:solidFill>
                  <a:schemeClr val="tx1"/>
                </a:solidFill>
                <a:effectLst/>
                <a:latin typeface="+mn-lt"/>
                <a:ea typeface="+mn-ea"/>
                <a:cs typeface="+mn-cs"/>
              </a:rPr>
              <a:t>. De tous les arrêts cardiaques, près de 80% surviennent à l’extérieur de l’hôpital soit à la maison ou dans des lieux publics et de 35 à 55% d’entre eux surviennent en présence d’un proche tel qu’un membre de la famille, un collège ou un ami</a:t>
            </a:r>
            <a:r>
              <a:rPr lang="fr-CA" sz="1200" kern="1200" baseline="30000" dirty="0">
                <a:solidFill>
                  <a:schemeClr val="tx1"/>
                </a:solidFill>
                <a:effectLst/>
                <a:latin typeface="+mn-lt"/>
                <a:ea typeface="+mn-ea"/>
                <a:cs typeface="+mn-cs"/>
              </a:rPr>
              <a:t>3</a:t>
            </a:r>
            <a:r>
              <a:rPr lang="fr-CA" sz="1200" kern="1200" dirty="0">
                <a:solidFill>
                  <a:schemeClr val="tx1"/>
                </a:solidFill>
                <a:effectLst/>
                <a:latin typeface="+mn-lt"/>
                <a:ea typeface="+mn-ea"/>
                <a:cs typeface="+mn-cs"/>
              </a:rPr>
              <a:t>. L’arrêt cardiaque extrahospitalier (ACEH), plus particulièrement, est associé à une importante morbidité et mortalité, surtout sur le plan neurologique</a:t>
            </a:r>
            <a:r>
              <a:rPr lang="fr-CA" sz="1200" kern="1200" baseline="30000" dirty="0">
                <a:solidFill>
                  <a:schemeClr val="tx1"/>
                </a:solidFill>
                <a:effectLst/>
                <a:latin typeface="+mn-lt"/>
                <a:ea typeface="+mn-ea"/>
                <a:cs typeface="+mn-cs"/>
              </a:rPr>
              <a:t>4</a:t>
            </a:r>
            <a:r>
              <a:rPr lang="fr-CA" sz="1200" kern="1200" dirty="0">
                <a:solidFill>
                  <a:schemeClr val="tx1"/>
                </a:solidFill>
                <a:effectLst/>
                <a:latin typeface="+mn-lt"/>
                <a:ea typeface="+mn-ea"/>
                <a:cs typeface="+mn-cs"/>
              </a:rPr>
              <a:t>. Les issues cliniques après un ACEH sont pauvres, avec une survie au congé de l’hôpital variant entre 3.9 et 7.1% selon la Société Canadienne de Cardiologie et d’environ 5% selon d’autres études</a:t>
            </a:r>
            <a:r>
              <a:rPr lang="fr-CA" sz="1200" kern="1200" baseline="30000" dirty="0">
                <a:solidFill>
                  <a:schemeClr val="tx1"/>
                </a:solidFill>
                <a:effectLst/>
                <a:latin typeface="+mn-lt"/>
                <a:ea typeface="+mn-ea"/>
                <a:cs typeface="+mn-cs"/>
              </a:rPr>
              <a:t>5,6</a:t>
            </a:r>
            <a:r>
              <a:rPr lang="fr-CA"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kern="1200" dirty="0">
                <a:solidFill>
                  <a:schemeClr val="tx1"/>
                </a:solidFill>
                <a:effectLst/>
                <a:latin typeface="+mn-lt"/>
                <a:ea typeface="+mn-ea"/>
                <a:cs typeface="+mn-cs"/>
              </a:rPr>
              <a:t>Les sources divergent quant au meilleur dispositif à employer pour ventiler lors de la réanimation cardiorespiratoire (RCR). La ventilation par ballon-masque (VBM) et les dispositifs supraglottiques (DSG) tels que le tube laryngé (TL) et le masque laryngé comportent certains avantages tels qu’une facilité à l’initiation, une moins grande intrusion avec le massage cardiaque et possiblement moins de complications.</a:t>
            </a:r>
          </a:p>
        </p:txBody>
      </p:sp>
      <p:sp>
        <p:nvSpPr>
          <p:cNvPr id="4" name="Espace réservé du numéro de diapositive 3"/>
          <p:cNvSpPr>
            <a:spLocks noGrp="1"/>
          </p:cNvSpPr>
          <p:nvPr>
            <p:ph type="sldNum" sz="quarter" idx="5"/>
          </p:nvPr>
        </p:nvSpPr>
        <p:spPr/>
        <p:txBody>
          <a:bodyPr/>
          <a:lstStyle/>
          <a:p>
            <a:fld id="{A59F00BC-9F4D-E949-8190-F6AAE2C97363}" type="slidenum">
              <a:rPr lang="fr-FR" smtClean="0"/>
              <a:t>4</a:t>
            </a:fld>
            <a:endParaRPr lang="fr-FR"/>
          </a:p>
        </p:txBody>
      </p:sp>
    </p:spTree>
    <p:extLst>
      <p:ext uri="{BB962C8B-B14F-4D97-AF65-F5344CB8AC3E}">
        <p14:creationId xmlns:p14="http://schemas.microsoft.com/office/powerpoint/2010/main" val="35567226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kern="1200" dirty="0">
                <a:solidFill>
                  <a:schemeClr val="tx1"/>
                </a:solidFill>
                <a:effectLst/>
                <a:latin typeface="+mn-lt"/>
                <a:ea typeface="+mn-ea"/>
                <a:cs typeface="+mn-cs"/>
              </a:rPr>
              <a:t>L’intérêt de cette revue systématique de la littérature vise donc à déterminer s’il existe un lien entre le type de ventilation employé et la survie après la RCR. Le but de cette étude est de comparer la ventilation par ballon-masque et par dispositifs supraglottiques à l’intubation endotrachéale (IET) dans le traitement des patients avec arrêts cardiaques extrahospitaliers.</a:t>
            </a:r>
          </a:p>
        </p:txBody>
      </p:sp>
      <p:sp>
        <p:nvSpPr>
          <p:cNvPr id="4" name="Espace réservé du numéro de diapositive 3"/>
          <p:cNvSpPr>
            <a:spLocks noGrp="1"/>
          </p:cNvSpPr>
          <p:nvPr>
            <p:ph type="sldNum" sz="quarter" idx="5"/>
          </p:nvPr>
        </p:nvSpPr>
        <p:spPr/>
        <p:txBody>
          <a:bodyPr/>
          <a:lstStyle/>
          <a:p>
            <a:fld id="{A59F00BC-9F4D-E949-8190-F6AAE2C97363}" type="slidenum">
              <a:rPr lang="fr-FR" smtClean="0"/>
              <a:t>5</a:t>
            </a:fld>
            <a:endParaRPr lang="fr-FR"/>
          </a:p>
        </p:txBody>
      </p:sp>
    </p:spTree>
    <p:extLst>
      <p:ext uri="{BB962C8B-B14F-4D97-AF65-F5344CB8AC3E}">
        <p14:creationId xmlns:p14="http://schemas.microsoft.com/office/powerpoint/2010/main" val="36155506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kern="1200" dirty="0">
                <a:solidFill>
                  <a:schemeClr val="tx1"/>
                </a:solidFill>
                <a:effectLst/>
                <a:latin typeface="+mn-lt"/>
                <a:ea typeface="+mn-ea"/>
                <a:cs typeface="+mn-cs"/>
              </a:rPr>
              <a:t>La recherche d’articles s’est faite à travers la plateforme MEDLINE via PubMed. Les termes « MESH » employés pour la recherche dans la base de données étaient les suivants : </a:t>
            </a:r>
            <a:r>
              <a:rPr lang="fr-CA" sz="1200" i="1" kern="1200" dirty="0" err="1">
                <a:solidFill>
                  <a:schemeClr val="tx1"/>
                </a:solidFill>
                <a:effectLst/>
                <a:latin typeface="+mn-lt"/>
                <a:ea typeface="+mn-ea"/>
                <a:cs typeface="+mn-cs"/>
              </a:rPr>
              <a:t>cardiac</a:t>
            </a:r>
            <a:r>
              <a:rPr lang="fr-CA" sz="1200" i="1" kern="1200" dirty="0">
                <a:solidFill>
                  <a:schemeClr val="tx1"/>
                </a:solidFill>
                <a:effectLst/>
                <a:latin typeface="+mn-lt"/>
                <a:ea typeface="+mn-ea"/>
                <a:cs typeface="+mn-cs"/>
              </a:rPr>
              <a:t> </a:t>
            </a:r>
            <a:r>
              <a:rPr lang="fr-CA" sz="1200" i="1" kern="1200" dirty="0" err="1">
                <a:solidFill>
                  <a:schemeClr val="tx1"/>
                </a:solidFill>
                <a:effectLst/>
                <a:latin typeface="+mn-lt"/>
                <a:ea typeface="+mn-ea"/>
                <a:cs typeface="+mn-cs"/>
              </a:rPr>
              <a:t>arrest</a:t>
            </a:r>
            <a:r>
              <a:rPr lang="fr-CA" sz="1200" i="1" kern="1200" dirty="0">
                <a:solidFill>
                  <a:schemeClr val="tx1"/>
                </a:solidFill>
                <a:effectLst/>
                <a:latin typeface="+mn-lt"/>
                <a:ea typeface="+mn-ea"/>
                <a:cs typeface="+mn-cs"/>
              </a:rPr>
              <a:t>, </a:t>
            </a:r>
            <a:r>
              <a:rPr lang="fr-CA" sz="1200" i="1" kern="1200" dirty="0" err="1">
                <a:solidFill>
                  <a:schemeClr val="tx1"/>
                </a:solidFill>
                <a:effectLst/>
                <a:latin typeface="+mn-lt"/>
                <a:ea typeface="+mn-ea"/>
                <a:cs typeface="+mn-cs"/>
              </a:rPr>
              <a:t>sudden</a:t>
            </a:r>
            <a:r>
              <a:rPr lang="fr-CA" sz="1200" i="1" kern="1200" dirty="0">
                <a:solidFill>
                  <a:schemeClr val="tx1"/>
                </a:solidFill>
                <a:effectLst/>
                <a:latin typeface="+mn-lt"/>
                <a:ea typeface="+mn-ea"/>
                <a:cs typeface="+mn-cs"/>
              </a:rPr>
              <a:t> </a:t>
            </a:r>
            <a:r>
              <a:rPr lang="fr-CA" sz="1200" i="1" kern="1200" dirty="0" err="1">
                <a:solidFill>
                  <a:schemeClr val="tx1"/>
                </a:solidFill>
                <a:effectLst/>
                <a:latin typeface="+mn-lt"/>
                <a:ea typeface="+mn-ea"/>
                <a:cs typeface="+mn-cs"/>
              </a:rPr>
              <a:t>cardiac</a:t>
            </a:r>
            <a:r>
              <a:rPr lang="fr-CA" sz="1200" i="1" kern="1200" dirty="0">
                <a:solidFill>
                  <a:schemeClr val="tx1"/>
                </a:solidFill>
                <a:effectLst/>
                <a:latin typeface="+mn-lt"/>
                <a:ea typeface="+mn-ea"/>
                <a:cs typeface="+mn-cs"/>
              </a:rPr>
              <a:t> </a:t>
            </a:r>
            <a:r>
              <a:rPr lang="fr-CA" sz="1200" i="1" kern="1200" dirty="0" err="1">
                <a:solidFill>
                  <a:schemeClr val="tx1"/>
                </a:solidFill>
                <a:effectLst/>
                <a:latin typeface="+mn-lt"/>
                <a:ea typeface="+mn-ea"/>
                <a:cs typeface="+mn-cs"/>
              </a:rPr>
              <a:t>arrest</a:t>
            </a:r>
            <a:r>
              <a:rPr lang="fr-CA" sz="1200" i="1" kern="1200" dirty="0">
                <a:solidFill>
                  <a:schemeClr val="tx1"/>
                </a:solidFill>
                <a:effectLst/>
                <a:latin typeface="+mn-lt"/>
                <a:ea typeface="+mn-ea"/>
                <a:cs typeface="+mn-cs"/>
              </a:rPr>
              <a:t>, out-of-</a:t>
            </a:r>
            <a:r>
              <a:rPr lang="fr-CA" sz="1200" i="1" kern="1200" dirty="0" err="1">
                <a:solidFill>
                  <a:schemeClr val="tx1"/>
                </a:solidFill>
                <a:effectLst/>
                <a:latin typeface="+mn-lt"/>
                <a:ea typeface="+mn-ea"/>
                <a:cs typeface="+mn-cs"/>
              </a:rPr>
              <a:t>hospital</a:t>
            </a:r>
            <a:r>
              <a:rPr lang="fr-CA" sz="1200" i="1" kern="1200" dirty="0">
                <a:solidFill>
                  <a:schemeClr val="tx1"/>
                </a:solidFill>
                <a:effectLst/>
                <a:latin typeface="+mn-lt"/>
                <a:ea typeface="+mn-ea"/>
                <a:cs typeface="+mn-cs"/>
              </a:rPr>
              <a:t> </a:t>
            </a:r>
            <a:r>
              <a:rPr lang="fr-CA" sz="1200" i="1" kern="1200" dirty="0" err="1">
                <a:solidFill>
                  <a:schemeClr val="tx1"/>
                </a:solidFill>
                <a:effectLst/>
                <a:latin typeface="+mn-lt"/>
                <a:ea typeface="+mn-ea"/>
                <a:cs typeface="+mn-cs"/>
              </a:rPr>
              <a:t>cardiac</a:t>
            </a:r>
            <a:r>
              <a:rPr lang="fr-CA" sz="1200" i="1" kern="1200" dirty="0">
                <a:solidFill>
                  <a:schemeClr val="tx1"/>
                </a:solidFill>
                <a:effectLst/>
                <a:latin typeface="+mn-lt"/>
                <a:ea typeface="+mn-ea"/>
                <a:cs typeface="+mn-cs"/>
              </a:rPr>
              <a:t> </a:t>
            </a:r>
            <a:r>
              <a:rPr lang="fr-CA" sz="1200" i="1" kern="1200" dirty="0" err="1">
                <a:solidFill>
                  <a:schemeClr val="tx1"/>
                </a:solidFill>
                <a:effectLst/>
                <a:latin typeface="+mn-lt"/>
                <a:ea typeface="+mn-ea"/>
                <a:cs typeface="+mn-cs"/>
              </a:rPr>
              <a:t>arrest</a:t>
            </a:r>
            <a:r>
              <a:rPr lang="fr-CA" sz="1200" i="1" kern="1200" dirty="0">
                <a:solidFill>
                  <a:schemeClr val="tx1"/>
                </a:solidFill>
                <a:effectLst/>
                <a:latin typeface="+mn-lt"/>
                <a:ea typeface="+mn-ea"/>
                <a:cs typeface="+mn-cs"/>
              </a:rPr>
              <a:t>, </a:t>
            </a:r>
            <a:r>
              <a:rPr lang="fr-CA" sz="1200" i="1" kern="1200" dirty="0" err="1">
                <a:solidFill>
                  <a:schemeClr val="tx1"/>
                </a:solidFill>
                <a:effectLst/>
                <a:latin typeface="+mn-lt"/>
                <a:ea typeface="+mn-ea"/>
                <a:cs typeface="+mn-cs"/>
              </a:rPr>
              <a:t>advanced</a:t>
            </a:r>
            <a:r>
              <a:rPr lang="fr-CA" sz="1200" i="1" kern="1200" dirty="0">
                <a:solidFill>
                  <a:schemeClr val="tx1"/>
                </a:solidFill>
                <a:effectLst/>
                <a:latin typeface="+mn-lt"/>
                <a:ea typeface="+mn-ea"/>
                <a:cs typeface="+mn-cs"/>
              </a:rPr>
              <a:t> </a:t>
            </a:r>
            <a:r>
              <a:rPr lang="fr-CA" sz="1200" i="1" kern="1200" dirty="0" err="1">
                <a:solidFill>
                  <a:schemeClr val="tx1"/>
                </a:solidFill>
                <a:effectLst/>
                <a:latin typeface="+mn-lt"/>
                <a:ea typeface="+mn-ea"/>
                <a:cs typeface="+mn-cs"/>
              </a:rPr>
              <a:t>cardiac</a:t>
            </a:r>
            <a:r>
              <a:rPr lang="fr-CA" sz="1200" i="1" kern="1200" dirty="0">
                <a:solidFill>
                  <a:schemeClr val="tx1"/>
                </a:solidFill>
                <a:effectLst/>
                <a:latin typeface="+mn-lt"/>
                <a:ea typeface="+mn-ea"/>
                <a:cs typeface="+mn-cs"/>
              </a:rPr>
              <a:t> life support, </a:t>
            </a:r>
            <a:r>
              <a:rPr lang="fr-CA" sz="1200" i="1" kern="1200" dirty="0" err="1">
                <a:solidFill>
                  <a:schemeClr val="tx1"/>
                </a:solidFill>
                <a:effectLst/>
                <a:latin typeface="+mn-lt"/>
                <a:ea typeface="+mn-ea"/>
                <a:cs typeface="+mn-cs"/>
              </a:rPr>
              <a:t>endotracheal</a:t>
            </a:r>
            <a:r>
              <a:rPr lang="fr-CA" sz="1200" i="1" kern="1200" dirty="0">
                <a:solidFill>
                  <a:schemeClr val="tx1"/>
                </a:solidFill>
                <a:effectLst/>
                <a:latin typeface="+mn-lt"/>
                <a:ea typeface="+mn-ea"/>
                <a:cs typeface="+mn-cs"/>
              </a:rPr>
              <a:t> intubation, bag-</a:t>
            </a:r>
            <a:r>
              <a:rPr lang="fr-CA" sz="1200" i="1" kern="1200" dirty="0" err="1">
                <a:solidFill>
                  <a:schemeClr val="tx1"/>
                </a:solidFill>
                <a:effectLst/>
                <a:latin typeface="+mn-lt"/>
                <a:ea typeface="+mn-ea"/>
                <a:cs typeface="+mn-cs"/>
              </a:rPr>
              <a:t>mask</a:t>
            </a:r>
            <a:r>
              <a:rPr lang="fr-CA" sz="1200" i="1" kern="1200" dirty="0">
                <a:solidFill>
                  <a:schemeClr val="tx1"/>
                </a:solidFill>
                <a:effectLst/>
                <a:latin typeface="+mn-lt"/>
                <a:ea typeface="+mn-ea"/>
                <a:cs typeface="+mn-cs"/>
              </a:rPr>
              <a:t> ventilation, </a:t>
            </a:r>
            <a:r>
              <a:rPr lang="fr-CA" sz="1200" i="1" kern="1200" dirty="0" err="1">
                <a:solidFill>
                  <a:schemeClr val="tx1"/>
                </a:solidFill>
                <a:effectLst/>
                <a:latin typeface="+mn-lt"/>
                <a:ea typeface="+mn-ea"/>
                <a:cs typeface="+mn-cs"/>
              </a:rPr>
              <a:t>supraglottic</a:t>
            </a:r>
            <a:r>
              <a:rPr lang="fr-CA" sz="1200" i="1" kern="1200" dirty="0">
                <a:solidFill>
                  <a:schemeClr val="tx1"/>
                </a:solidFill>
                <a:effectLst/>
                <a:latin typeface="+mn-lt"/>
                <a:ea typeface="+mn-ea"/>
                <a:cs typeface="+mn-cs"/>
              </a:rPr>
              <a:t> </a:t>
            </a:r>
            <a:r>
              <a:rPr lang="fr-CA" sz="1200" i="1" kern="1200" dirty="0" err="1">
                <a:solidFill>
                  <a:schemeClr val="tx1"/>
                </a:solidFill>
                <a:effectLst/>
                <a:latin typeface="+mn-lt"/>
                <a:ea typeface="+mn-ea"/>
                <a:cs typeface="+mn-cs"/>
              </a:rPr>
              <a:t>airway</a:t>
            </a:r>
            <a:r>
              <a:rPr lang="fr-CA" sz="1200" i="1" kern="1200" dirty="0">
                <a:solidFill>
                  <a:schemeClr val="tx1"/>
                </a:solidFill>
                <a:effectLst/>
                <a:latin typeface="+mn-lt"/>
                <a:ea typeface="+mn-ea"/>
                <a:cs typeface="+mn-cs"/>
              </a:rPr>
              <a:t> </a:t>
            </a:r>
            <a:r>
              <a:rPr lang="fr-CA" sz="1200" i="1" kern="1200" dirty="0" err="1">
                <a:solidFill>
                  <a:schemeClr val="tx1"/>
                </a:solidFill>
                <a:effectLst/>
                <a:latin typeface="+mn-lt"/>
                <a:ea typeface="+mn-ea"/>
                <a:cs typeface="+mn-cs"/>
              </a:rPr>
              <a:t>device</a:t>
            </a:r>
            <a:r>
              <a:rPr lang="fr-CA" sz="1200" i="1" kern="1200" dirty="0">
                <a:solidFill>
                  <a:schemeClr val="tx1"/>
                </a:solidFill>
                <a:effectLst/>
                <a:latin typeface="+mn-lt"/>
                <a:ea typeface="+mn-ea"/>
                <a:cs typeface="+mn-cs"/>
              </a:rPr>
              <a:t>, </a:t>
            </a:r>
            <a:r>
              <a:rPr lang="fr-CA" sz="1200" i="1" kern="1200" dirty="0" err="1">
                <a:solidFill>
                  <a:schemeClr val="tx1"/>
                </a:solidFill>
                <a:effectLst/>
                <a:latin typeface="+mn-lt"/>
                <a:ea typeface="+mn-ea"/>
                <a:cs typeface="+mn-cs"/>
              </a:rPr>
              <a:t>adult</a:t>
            </a:r>
            <a:r>
              <a:rPr lang="fr-CA" sz="1200" i="1" kern="1200" dirty="0">
                <a:solidFill>
                  <a:schemeClr val="tx1"/>
                </a:solidFill>
                <a:effectLst/>
                <a:latin typeface="+mn-lt"/>
                <a:ea typeface="+mn-ea"/>
                <a:cs typeface="+mn-cs"/>
              </a:rPr>
              <a:t>.</a:t>
            </a:r>
            <a:r>
              <a:rPr lang="fr-CA" sz="1200" kern="1200" dirty="0">
                <a:solidFill>
                  <a:schemeClr val="tx1"/>
                </a:solidFill>
                <a:effectLst/>
                <a:latin typeface="+mn-lt"/>
                <a:ea typeface="+mn-ea"/>
                <a:cs typeface="+mn-cs"/>
              </a:rPr>
              <a:t> </a:t>
            </a:r>
          </a:p>
        </p:txBody>
      </p:sp>
      <p:sp>
        <p:nvSpPr>
          <p:cNvPr id="4" name="Espace réservé du numéro de diapositive 3"/>
          <p:cNvSpPr>
            <a:spLocks noGrp="1"/>
          </p:cNvSpPr>
          <p:nvPr>
            <p:ph type="sldNum" sz="quarter" idx="5"/>
          </p:nvPr>
        </p:nvSpPr>
        <p:spPr/>
        <p:txBody>
          <a:bodyPr/>
          <a:lstStyle/>
          <a:p>
            <a:fld id="{A59F00BC-9F4D-E949-8190-F6AAE2C97363}" type="slidenum">
              <a:rPr lang="fr-FR" smtClean="0"/>
              <a:t>6</a:t>
            </a:fld>
            <a:endParaRPr lang="fr-FR"/>
          </a:p>
        </p:txBody>
      </p:sp>
    </p:spTree>
    <p:extLst>
      <p:ext uri="{BB962C8B-B14F-4D97-AF65-F5344CB8AC3E}">
        <p14:creationId xmlns:p14="http://schemas.microsoft.com/office/powerpoint/2010/main" val="20885073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kern="1200" dirty="0">
                <a:solidFill>
                  <a:schemeClr val="tx1"/>
                </a:solidFill>
                <a:effectLst/>
                <a:latin typeface="+mn-lt"/>
                <a:ea typeface="+mn-ea"/>
                <a:cs typeface="+mn-cs"/>
              </a:rPr>
              <a:t>Les critères d’inclusion et d’exclusion des articles (cf.</a:t>
            </a:r>
            <a:r>
              <a:rPr lang="fr-CA" sz="1200" b="1" kern="1200" dirty="0">
                <a:solidFill>
                  <a:schemeClr val="tx1"/>
                </a:solidFill>
                <a:effectLst/>
                <a:latin typeface="+mn-lt"/>
                <a:ea typeface="+mn-ea"/>
                <a:cs typeface="+mn-cs"/>
              </a:rPr>
              <a:t> Tableau 1</a:t>
            </a:r>
            <a:r>
              <a:rPr lang="fr-CA" sz="1200" kern="1200" dirty="0">
                <a:solidFill>
                  <a:schemeClr val="tx1"/>
                </a:solidFill>
                <a:effectLst/>
                <a:latin typeface="+mn-lt"/>
                <a:ea typeface="+mn-ea"/>
                <a:cs typeface="+mn-cs"/>
              </a:rPr>
              <a:t>) ont été déterminés avant l’élaboration de la recherche afin d’être systématique. L’éligibilité des articles était déterminée en fonction de différents facteurs : type de devis, texte complet disponible, publication entre 2009 et 2019, étude portant chez l’humain, article en anglais ou en français et portant sur la gestion des voies aériennes lors d’un arrêt cardiaque chez des patients adultes. Les bibliographies des articles sélectionnés ont aussi été consultées à des fins de référence.</a:t>
            </a:r>
          </a:p>
          <a:p>
            <a:r>
              <a:rPr lang="fr-CA" sz="1200" kern="1200" dirty="0">
                <a:solidFill>
                  <a:schemeClr val="tx1"/>
                </a:solidFill>
                <a:effectLst/>
                <a:latin typeface="+mn-lt"/>
                <a:ea typeface="+mn-ea"/>
                <a:cs typeface="+mn-cs"/>
              </a:rPr>
              <a:t>En premier lieu, une sélection a été réalisée en parcourant les titres des articles engendrés par une recherche plus avancée comprenant les critères d’inclusion. Les articles portant sur une population pédiatrique ou sur des techniques de ventilation peu communes dans un contexte pré-hospitalier ont été exclues. </a:t>
            </a:r>
          </a:p>
          <a:p>
            <a:r>
              <a:rPr lang="fr-CA" sz="1200" kern="1200" dirty="0">
                <a:solidFill>
                  <a:schemeClr val="tx1"/>
                </a:solidFill>
                <a:effectLst/>
                <a:latin typeface="+mn-lt"/>
                <a:ea typeface="+mn-ea"/>
                <a:cs typeface="+mn-cs"/>
              </a:rPr>
              <a:t>Les articles qui ont été retenus étaient plus spécifiquement en lien avec la réanimation cardiaque en milieu pré-hospitalier. Pour diversifier les résultats et augmenter la validité externe de cette revue systématique, des publications rigoureuses en provenance de divers pays ont été sélectionnées. </a:t>
            </a:r>
          </a:p>
        </p:txBody>
      </p:sp>
      <p:sp>
        <p:nvSpPr>
          <p:cNvPr id="4" name="Espace réservé du numéro de diapositive 3"/>
          <p:cNvSpPr>
            <a:spLocks noGrp="1"/>
          </p:cNvSpPr>
          <p:nvPr>
            <p:ph type="sldNum" sz="quarter" idx="5"/>
          </p:nvPr>
        </p:nvSpPr>
        <p:spPr/>
        <p:txBody>
          <a:bodyPr/>
          <a:lstStyle/>
          <a:p>
            <a:fld id="{A59F00BC-9F4D-E949-8190-F6AAE2C97363}" type="slidenum">
              <a:rPr lang="fr-FR" smtClean="0"/>
              <a:t>7</a:t>
            </a:fld>
            <a:endParaRPr lang="fr-FR"/>
          </a:p>
        </p:txBody>
      </p:sp>
    </p:spTree>
    <p:extLst>
      <p:ext uri="{BB962C8B-B14F-4D97-AF65-F5344CB8AC3E}">
        <p14:creationId xmlns:p14="http://schemas.microsoft.com/office/powerpoint/2010/main" val="16602209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kern="1200" dirty="0">
                <a:solidFill>
                  <a:schemeClr val="tx1"/>
                </a:solidFill>
                <a:effectLst/>
                <a:latin typeface="+mn-lt"/>
                <a:ea typeface="+mn-ea"/>
                <a:cs typeface="+mn-cs"/>
              </a:rPr>
              <a:t>La sélection des articles a été effectuée de manière systématique. Suite à l’entrée des termes « MESH » dans la base de données PubMed, 907 articles ont été répertoriés. En appliquant des critères de recherche avancées (critères d’inclusion), la recherche s’est limitée à 421 articles dont les titres ont d’abord été survolés. De ces articles, 11 résumés ont été </a:t>
            </a:r>
            <a:r>
              <a:rPr lang="fr-CA" sz="1200" kern="1200" dirty="0" err="1">
                <a:solidFill>
                  <a:schemeClr val="tx1"/>
                </a:solidFill>
                <a:effectLst/>
                <a:latin typeface="+mn-lt"/>
                <a:ea typeface="+mn-ea"/>
                <a:cs typeface="+mn-cs"/>
              </a:rPr>
              <a:t>pré-sélectionnés</a:t>
            </a:r>
            <a:r>
              <a:rPr lang="fr-CA" sz="1200" kern="1200" dirty="0">
                <a:solidFill>
                  <a:schemeClr val="tx1"/>
                </a:solidFill>
                <a:effectLst/>
                <a:latin typeface="+mn-lt"/>
                <a:ea typeface="+mn-ea"/>
                <a:cs typeface="+mn-cs"/>
              </a:rPr>
              <a:t>, consultés et analysés en fonction de leur pertinence à la question de recherche initiale et 5 articles ont finalement été retenus aux fins de cette étude. Parmi ceux-ci, on compte 2 études observationnelles et 3 essais randomisés contrôlés.</a:t>
            </a:r>
          </a:p>
        </p:txBody>
      </p:sp>
      <p:sp>
        <p:nvSpPr>
          <p:cNvPr id="4" name="Espace réservé du numéro de diapositive 3"/>
          <p:cNvSpPr>
            <a:spLocks noGrp="1"/>
          </p:cNvSpPr>
          <p:nvPr>
            <p:ph type="sldNum" sz="quarter" idx="5"/>
          </p:nvPr>
        </p:nvSpPr>
        <p:spPr/>
        <p:txBody>
          <a:bodyPr/>
          <a:lstStyle/>
          <a:p>
            <a:fld id="{A59F00BC-9F4D-E949-8190-F6AAE2C97363}" type="slidenum">
              <a:rPr lang="fr-FR" smtClean="0"/>
              <a:t>8</a:t>
            </a:fld>
            <a:endParaRPr lang="fr-FR"/>
          </a:p>
        </p:txBody>
      </p:sp>
    </p:spTree>
    <p:extLst>
      <p:ext uri="{BB962C8B-B14F-4D97-AF65-F5344CB8AC3E}">
        <p14:creationId xmlns:p14="http://schemas.microsoft.com/office/powerpoint/2010/main" val="14990446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kern="1200" dirty="0">
                <a:solidFill>
                  <a:schemeClr val="tx1"/>
                </a:solidFill>
                <a:effectLst/>
                <a:latin typeface="+mn-lt"/>
                <a:ea typeface="+mn-ea"/>
                <a:cs typeface="+mn-cs"/>
              </a:rPr>
              <a:t>Une première étude prospective menée au Japon entre 2005 et 2010 et impliquant 649 359 patients avec arrêt cardiaque extrahospitalier a démontré un </a:t>
            </a:r>
            <a:r>
              <a:rPr lang="fr-CA" sz="1200" b="1" kern="1200" dirty="0">
                <a:solidFill>
                  <a:schemeClr val="tx1"/>
                </a:solidFill>
                <a:effectLst/>
                <a:latin typeface="+mn-lt"/>
                <a:ea typeface="+mn-ea"/>
                <a:cs typeface="+mn-cs"/>
              </a:rPr>
              <a:t>t</a:t>
            </a:r>
            <a:r>
              <a:rPr lang="fr-CA" sz="1200" b="1" dirty="0">
                <a:ea typeface="Times New Roman" panose="02020603050405020304" pitchFamily="18" charset="0"/>
              </a:rPr>
              <a:t>aux de survie avec issue neurologique favorable significativement plus élevé avec VBM que IET (2.9% vs 1.1% , OR 0.38, 95% IC 0.36%-0.39)</a:t>
            </a:r>
            <a:r>
              <a:rPr lang="fr-CA" sz="1200" kern="1200" baseline="30000" dirty="0">
                <a:solidFill>
                  <a:schemeClr val="tx1"/>
                </a:solidFill>
                <a:effectLst/>
                <a:latin typeface="+mn-lt"/>
                <a:ea typeface="+mn-ea"/>
                <a:cs typeface="+mn-cs"/>
              </a:rPr>
              <a:t>8</a:t>
            </a:r>
            <a:r>
              <a:rPr lang="fr-CA" sz="1200" kern="1200" dirty="0">
                <a:solidFill>
                  <a:schemeClr val="tx1"/>
                </a:solidFill>
                <a:effectLst/>
                <a:latin typeface="+mn-lt"/>
                <a:ea typeface="+mn-ea"/>
                <a:cs typeface="+mn-cs"/>
              </a:rPr>
              <a:t>. Ce résultat était persistant à travers tous les sous-groupes analysés incluant les ajustements pour le rythme initial, le retour à la circulation spontanée, le spectateur RCR et les traitements additionnels. </a:t>
            </a: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kern="1200" dirty="0">
                <a:solidFill>
                  <a:schemeClr val="tx1"/>
                </a:solidFill>
                <a:effectLst/>
                <a:latin typeface="+mn-lt"/>
                <a:ea typeface="+mn-ea"/>
                <a:cs typeface="+mn-cs"/>
              </a:rPr>
              <a:t>Étude portant sur une population strictement japonaise dont l’état de santé global diverge probablement de celui des Canadiens. Il n’est pas non plus possible d’établir un lien de causalité direct entre la technique de ventilation employée et les issues mesurées comme la survie avec fonction neurologique favorable. Par contre, leur grande taille et les résultats constants à travers les différents sous-groupes analysés supporte leurs conclusions.</a:t>
            </a:r>
          </a:p>
        </p:txBody>
      </p:sp>
      <p:sp>
        <p:nvSpPr>
          <p:cNvPr id="4" name="Espace réservé du numéro de diapositive 3"/>
          <p:cNvSpPr>
            <a:spLocks noGrp="1"/>
          </p:cNvSpPr>
          <p:nvPr>
            <p:ph type="sldNum" sz="quarter" idx="5"/>
          </p:nvPr>
        </p:nvSpPr>
        <p:spPr/>
        <p:txBody>
          <a:bodyPr/>
          <a:lstStyle/>
          <a:p>
            <a:fld id="{A59F00BC-9F4D-E949-8190-F6AAE2C97363}" type="slidenum">
              <a:rPr lang="fr-FR" smtClean="0"/>
              <a:t>9</a:t>
            </a:fld>
            <a:endParaRPr lang="fr-FR"/>
          </a:p>
        </p:txBody>
      </p:sp>
    </p:spTree>
    <p:extLst>
      <p:ext uri="{BB962C8B-B14F-4D97-AF65-F5344CB8AC3E}">
        <p14:creationId xmlns:p14="http://schemas.microsoft.com/office/powerpoint/2010/main" val="29183195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r>
              <a:rPr lang="fr-CA" sz="1200" kern="1200" dirty="0">
                <a:solidFill>
                  <a:schemeClr val="tx1"/>
                </a:solidFill>
                <a:effectLst/>
                <a:latin typeface="+mn-lt"/>
                <a:ea typeface="+mn-ea"/>
                <a:cs typeface="+mn-cs"/>
              </a:rPr>
              <a:t>La seconde étude de cohorte prospective, basée sur des données recueillies entre 2000 et 2014 aux États-Unis, a comparé les issues entre les patients ayant été intubées vs non intubées suite à un arrêt cardiaque intrahospitalier</a:t>
            </a:r>
            <a:r>
              <a:rPr lang="fr-CA" sz="1200" kern="1200" baseline="30000" dirty="0">
                <a:solidFill>
                  <a:schemeClr val="tx1"/>
                </a:solidFill>
                <a:effectLst/>
                <a:latin typeface="+mn-lt"/>
                <a:ea typeface="+mn-ea"/>
                <a:cs typeface="+mn-cs"/>
              </a:rPr>
              <a:t>9</a:t>
            </a:r>
            <a:r>
              <a:rPr lang="fr-CA" sz="1200" kern="1200" dirty="0">
                <a:solidFill>
                  <a:schemeClr val="tx1"/>
                </a:solidFill>
                <a:effectLst/>
                <a:latin typeface="+mn-lt"/>
                <a:ea typeface="+mn-ea"/>
                <a:cs typeface="+mn-cs"/>
              </a:rPr>
              <a:t>. Les 43 314 patients intubés durant les quinze premières minutes suivant l’arrêt cardiaque ont été jumelés avec les patients non intubés à la même minute. Les taux de </a:t>
            </a:r>
            <a:r>
              <a:rPr lang="fr-CA" sz="1200" b="1" dirty="0">
                <a:solidFill>
                  <a:srgbClr val="1F2D29"/>
                </a:solidFill>
              </a:rPr>
              <a:t>(1) Survie avec issue neurologique favorable sans IET (13.6% vs 10.6%, RR 0.78), de (2) Survie sans IET qu’avec IET (</a:t>
            </a:r>
            <a:r>
              <a:rPr lang="sv" sz="1200" b="1" dirty="0">
                <a:solidFill>
                  <a:srgbClr val="1F2D29"/>
                </a:solidFill>
              </a:rPr>
              <a:t>19.4% vs 16.3%, RR 0.97</a:t>
            </a:r>
            <a:r>
              <a:rPr lang="fr-CA" sz="1200" b="1" dirty="0">
                <a:solidFill>
                  <a:srgbClr val="1F2D29"/>
                </a:solidFill>
              </a:rPr>
              <a:t>) et de (3) Retour à la circulation spontanée sans IET (59.3% vs 57.8%, RR 0.84) </a:t>
            </a:r>
            <a:r>
              <a:rPr lang="fr-CA" sz="1200" kern="1200" dirty="0">
                <a:solidFill>
                  <a:schemeClr val="tx1"/>
                </a:solidFill>
                <a:effectLst/>
                <a:latin typeface="+mn-lt"/>
                <a:ea typeface="+mn-ea"/>
                <a:cs typeface="+mn-cs"/>
              </a:rPr>
              <a:t>étaient tous plus élevés chez les patients non intubés et ce, même à travers les différents sous-groupes analysés.</a:t>
            </a:r>
          </a:p>
        </p:txBody>
      </p:sp>
      <p:sp>
        <p:nvSpPr>
          <p:cNvPr id="4" name="Espace réservé du numéro de diapositive 3"/>
          <p:cNvSpPr>
            <a:spLocks noGrp="1"/>
          </p:cNvSpPr>
          <p:nvPr>
            <p:ph type="sldNum" sz="quarter" idx="5"/>
          </p:nvPr>
        </p:nvSpPr>
        <p:spPr/>
        <p:txBody>
          <a:bodyPr/>
          <a:lstStyle/>
          <a:p>
            <a:fld id="{A59F00BC-9F4D-E949-8190-F6AAE2C97363}" type="slidenum">
              <a:rPr lang="fr-FR" smtClean="0"/>
              <a:t>10</a:t>
            </a:fld>
            <a:endParaRPr lang="fr-FR"/>
          </a:p>
        </p:txBody>
      </p:sp>
    </p:spTree>
    <p:extLst>
      <p:ext uri="{BB962C8B-B14F-4D97-AF65-F5344CB8AC3E}">
        <p14:creationId xmlns:p14="http://schemas.microsoft.com/office/powerpoint/2010/main" val="18017117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7" name="Rectangle 6"/>
          <p:cNvSpPr/>
          <p:nvPr/>
        </p:nvSpPr>
        <p:spPr>
          <a:xfrm>
            <a:off x="1007533" y="0"/>
            <a:ext cx="7934348"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8941881"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2611808" y="3428998"/>
            <a:ext cx="5518066" cy="2268559"/>
          </a:xfrm>
        </p:spPr>
        <p:txBody>
          <a:bodyPr anchor="t">
            <a:normAutofit/>
          </a:bodyPr>
          <a:lstStyle>
            <a:lvl1pPr algn="r">
              <a:defRPr sz="6000"/>
            </a:lvl1pPr>
          </a:lstStyle>
          <a:p>
            <a:r>
              <a:rPr lang="fr-FR"/>
              <a:t>Modifiez le style du titre</a:t>
            </a:r>
            <a:endParaRPr lang="en-US" dirty="0"/>
          </a:p>
        </p:txBody>
      </p:sp>
      <p:sp>
        <p:nvSpPr>
          <p:cNvPr id="3" name="Subtitle 2"/>
          <p:cNvSpPr>
            <a:spLocks noGrp="1"/>
          </p:cNvSpPr>
          <p:nvPr>
            <p:ph type="subTitle" idx="1"/>
          </p:nvPr>
        </p:nvSpPr>
        <p:spPr>
          <a:xfrm>
            <a:off x="2772274" y="2268786"/>
            <a:ext cx="5357600" cy="1160213"/>
          </a:xfrm>
        </p:spPr>
        <p:txBody>
          <a:bodyPr tIns="0" anchor="b">
            <a:normAutofit/>
          </a:bodyPr>
          <a:lstStyle>
            <a:lvl1pPr marL="0" indent="0" algn="r">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rIns="45720"/>
          <a:lstStyle/>
          <a:p>
            <a:fld id="{D57F1E4F-1CFF-5643-939E-217C01CDF565}" type="slidenum">
              <a:rPr lang="en-US" smtClean="0"/>
              <a:pPr/>
              <a:t>‹N°›</a:t>
            </a:fld>
            <a:endParaRPr lang="en-US" dirty="0"/>
          </a:p>
        </p:txBody>
      </p:sp>
      <p:sp>
        <p:nvSpPr>
          <p:cNvPr id="13" name="TextBox 12"/>
          <p:cNvSpPr txBox="1"/>
          <p:nvPr/>
        </p:nvSpPr>
        <p:spPr>
          <a:xfrm>
            <a:off x="2191282" y="3262852"/>
            <a:ext cx="415636" cy="461665"/>
          </a:xfrm>
          <a:prstGeom prst="rect">
            <a:avLst/>
          </a:prstGeom>
          <a:noFill/>
        </p:spPr>
        <p:txBody>
          <a:bodyPr wrap="square" rtlCol="0">
            <a:spAutoFit/>
          </a:bodyPr>
          <a:lstStyle/>
          <a:p>
            <a:pPr algn="r"/>
            <a:r>
              <a:rPr lang="en-US" sz="2400" dirty="0">
                <a:solidFill>
                  <a:schemeClr val="accent6"/>
                </a:solidFill>
                <a:latin typeface="Wingdings 3" panose="05040102010807070707" pitchFamily="18" charset="2"/>
              </a:rPr>
              <a:t>z</a:t>
            </a:r>
            <a:endParaRPr lang="en-US" sz="2400" dirty="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2918454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14" name="Rectangle 13"/>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p:nvSpPr>
        <p:spPr>
          <a:xfrm>
            <a:off x="2194236" y="641225"/>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11808" y="808056"/>
            <a:ext cx="7954091" cy="1077229"/>
          </a:xfrm>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25178840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15" name="Rectangle 14"/>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p:nvSpPr>
        <p:spPr>
          <a:xfrm rot="5400000">
            <a:off x="10337141" y="416061"/>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Vertical Title 1"/>
          <p:cNvSpPr>
            <a:spLocks noGrp="1"/>
          </p:cNvSpPr>
          <p:nvPr>
            <p:ph type="title" orient="vert"/>
          </p:nvPr>
        </p:nvSpPr>
        <p:spPr>
          <a:xfrm>
            <a:off x="9239380" y="805818"/>
            <a:ext cx="1326519" cy="5244126"/>
          </a:xfrm>
        </p:spPr>
        <p:txBody>
          <a:bodyPr vert="eaVert"/>
          <a:lstStyle>
            <a:lvl1pPr algn="l">
              <a:defRPr/>
            </a:lvl1pPr>
          </a:lstStyle>
          <a:p>
            <a:r>
              <a:rPr lang="fr-FR"/>
              <a:t>Modifiez le style du titre</a:t>
            </a:r>
            <a:endParaRPr lang="en-US" dirty="0"/>
          </a:p>
        </p:txBody>
      </p:sp>
      <p:sp>
        <p:nvSpPr>
          <p:cNvPr id="3" name="Vertical Text Placeholder 2"/>
          <p:cNvSpPr>
            <a:spLocks noGrp="1"/>
          </p:cNvSpPr>
          <p:nvPr>
            <p:ph type="body" orient="vert" idx="1"/>
          </p:nvPr>
        </p:nvSpPr>
        <p:spPr>
          <a:xfrm>
            <a:off x="2608751" y="970410"/>
            <a:ext cx="6466903" cy="5079534"/>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17255298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9" name="Rectangle 28"/>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nchor="ct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
        <p:nvSpPr>
          <p:cNvPr id="7" name="TextBox 6"/>
          <p:cNvSpPr txBox="1"/>
          <p:nvPr/>
        </p:nvSpPr>
        <p:spPr>
          <a:xfrm>
            <a:off x="2194943" y="641225"/>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2525796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4" name="Rectangle 23"/>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TextBox 10"/>
          <p:cNvSpPr txBox="1"/>
          <p:nvPr/>
        </p:nvSpPr>
        <p:spPr>
          <a:xfrm>
            <a:off x="2191843" y="2962586"/>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09873" y="3147254"/>
            <a:ext cx="7956560" cy="1424746"/>
          </a:xfrm>
        </p:spPr>
        <p:txBody>
          <a:bodyPr anchor="t">
            <a:normAutofit/>
          </a:bodyPr>
          <a:lstStyle>
            <a:lvl1pPr algn="r">
              <a:defRPr sz="3200"/>
            </a:lvl1pPr>
          </a:lstStyle>
          <a:p>
            <a:r>
              <a:rPr lang="fr-FR"/>
              <a:t>Modifiez le style du titre</a:t>
            </a:r>
            <a:endParaRPr lang="en-US" dirty="0"/>
          </a:p>
        </p:txBody>
      </p:sp>
      <p:sp>
        <p:nvSpPr>
          <p:cNvPr id="3" name="Text Placeholder 2"/>
          <p:cNvSpPr>
            <a:spLocks noGrp="1"/>
          </p:cNvSpPr>
          <p:nvPr>
            <p:ph type="body" idx="1"/>
          </p:nvPr>
        </p:nvSpPr>
        <p:spPr>
          <a:xfrm>
            <a:off x="2773968" y="2268786"/>
            <a:ext cx="7791931" cy="878468"/>
          </a:xfrm>
        </p:spPr>
        <p:txBody>
          <a:bodyPr tIns="0" anchor="b">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smtClean="0"/>
              <a:pPr/>
              <a:t>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0205213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6" name="Rectangle 25"/>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609873" y="805817"/>
            <a:ext cx="7950984" cy="1081705"/>
          </a:xfrm>
        </p:spPr>
        <p:txBody>
          <a:bodyPr/>
          <a:lstStyle/>
          <a:p>
            <a:r>
              <a:rPr lang="fr-FR"/>
              <a:t>Modifiez le style du titre</a:t>
            </a:r>
            <a:endParaRPr lang="en-US" dirty="0"/>
          </a:p>
        </p:txBody>
      </p:sp>
      <p:sp>
        <p:nvSpPr>
          <p:cNvPr id="3" name="Content Placeholder 2"/>
          <p:cNvSpPr>
            <a:spLocks noGrp="1"/>
          </p:cNvSpPr>
          <p:nvPr>
            <p:ph sz="half" idx="1"/>
          </p:nvPr>
        </p:nvSpPr>
        <p:spPr>
          <a:xfrm>
            <a:off x="2605374" y="2052116"/>
            <a:ext cx="3891960" cy="399782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666636" y="2052114"/>
            <a:ext cx="3894222" cy="3997829"/>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5/20/19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a:t>
            </a:fld>
            <a:endParaRPr lang="en-US" dirty="0"/>
          </a:p>
        </p:txBody>
      </p:sp>
      <p:sp>
        <p:nvSpPr>
          <p:cNvPr id="10" name="TextBox 9"/>
          <p:cNvSpPr txBox="1"/>
          <p:nvPr/>
        </p:nvSpPr>
        <p:spPr>
          <a:xfrm>
            <a:off x="2196172" y="641223"/>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2722285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0" name="Rectangle 19"/>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TextBox 11"/>
          <p:cNvSpPr txBox="1"/>
          <p:nvPr/>
        </p:nvSpPr>
        <p:spPr>
          <a:xfrm>
            <a:off x="2193650" y="636424"/>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09873" y="805818"/>
            <a:ext cx="7956560" cy="1078348"/>
          </a:xfrm>
        </p:spPr>
        <p:txBody>
          <a:bodyPr/>
          <a:lstStyle/>
          <a:p>
            <a:r>
              <a:rPr lang="fr-FR"/>
              <a:t>Modifiez le style du titre</a:t>
            </a:r>
            <a:endParaRPr lang="en-US" dirty="0"/>
          </a:p>
        </p:txBody>
      </p:sp>
      <p:sp>
        <p:nvSpPr>
          <p:cNvPr id="3" name="Text Placeholder 2"/>
          <p:cNvSpPr>
            <a:spLocks noGrp="1"/>
          </p:cNvSpPr>
          <p:nvPr>
            <p:ph type="body" idx="1"/>
          </p:nvPr>
        </p:nvSpPr>
        <p:spPr>
          <a:xfrm>
            <a:off x="2609285" y="2052115"/>
            <a:ext cx="3896467" cy="713818"/>
          </a:xfrm>
        </p:spPr>
        <p:txBody>
          <a:bodyPr anchor="b">
            <a:noAutofit/>
          </a:bodyPr>
          <a:lstStyle>
            <a:lvl1pPr marL="0" indent="0" algn="l">
              <a:lnSpc>
                <a:spcPct val="100000"/>
              </a:lnSpc>
              <a:buNone/>
              <a:defRPr sz="2200" b="0" cap="none"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2609285" y="2851331"/>
            <a:ext cx="3893623" cy="3071434"/>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666634" y="2052115"/>
            <a:ext cx="3899798" cy="713818"/>
          </a:xfrm>
        </p:spPr>
        <p:txBody>
          <a:bodyPr anchor="b">
            <a:noAutofit/>
          </a:bodyPr>
          <a:lstStyle>
            <a:lvl1pPr marL="0" indent="0" algn="l">
              <a:lnSpc>
                <a:spcPct val="100000"/>
              </a:lnSpc>
              <a:buNone/>
              <a:defRPr sz="2200" b="0" cap="none"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6666635" y="2851331"/>
            <a:ext cx="3899798" cy="3071434"/>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5/20/19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2791097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13" name="Rectangle 12"/>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5/20/19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‹N°›</a:t>
            </a:fld>
            <a:endParaRPr lang="en-US" dirty="0"/>
          </a:p>
        </p:txBody>
      </p:sp>
      <p:sp>
        <p:nvSpPr>
          <p:cNvPr id="8" name="TextBox 7"/>
          <p:cNvSpPr txBox="1"/>
          <p:nvPr/>
        </p:nvSpPr>
        <p:spPr>
          <a:xfrm>
            <a:off x="2196172" y="641226"/>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8567747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12" name="Rectangle 11"/>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B61BEF0D-F0BB-DE4B-95CE-6DB70DBA9567}" type="datetimeFigureOut">
              <a:rPr lang="en-US" smtClean="0"/>
              <a:pPr/>
              <a:t>5/20/19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926639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5" name="Rectangle 24"/>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TextBox 9"/>
          <p:cNvSpPr txBox="1"/>
          <p:nvPr/>
        </p:nvSpPr>
        <p:spPr>
          <a:xfrm>
            <a:off x="1554154" y="1127550"/>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1970323" y="1282451"/>
            <a:ext cx="2664361" cy="1903241"/>
          </a:xfrm>
        </p:spPr>
        <p:txBody>
          <a:bodyPr anchor="b">
            <a:normAutofit/>
          </a:bodyPr>
          <a:lstStyle>
            <a:lvl1pPr algn="l">
              <a:defRPr sz="2400"/>
            </a:lvl1pPr>
          </a:lstStyle>
          <a:p>
            <a:r>
              <a:rPr lang="fr-FR"/>
              <a:t>Modifiez le style du titre</a:t>
            </a:r>
            <a:endParaRPr lang="en-US" dirty="0"/>
          </a:p>
        </p:txBody>
      </p:sp>
      <p:sp>
        <p:nvSpPr>
          <p:cNvPr id="3" name="Content Placeholder 2"/>
          <p:cNvSpPr>
            <a:spLocks noGrp="1"/>
          </p:cNvSpPr>
          <p:nvPr>
            <p:ph idx="1"/>
          </p:nvPr>
        </p:nvSpPr>
        <p:spPr>
          <a:xfrm>
            <a:off x="5120154" y="805818"/>
            <a:ext cx="5446278" cy="5244126"/>
          </a:xfrm>
        </p:spPr>
        <p:txBody>
          <a:bodyPr anchor="ct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1970322" y="3186154"/>
            <a:ext cx="2664361" cy="2386397"/>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B61BEF0D-F0BB-DE4B-95CE-6DB70DBA9567}" type="datetimeFigureOut">
              <a:rPr lang="en-US" smtClean="0"/>
              <a:pPr/>
              <a:t>5/20/19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2535368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19" name="Rectangle 18"/>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6747062" y="3229"/>
            <a:ext cx="4629734" cy="6858000"/>
          </a:xfrm>
          <a:solidFill>
            <a:schemeClr val="tx1">
              <a:alpha val="10000"/>
            </a:schemeClr>
          </a:solidFill>
          <a:ln w="9525" cap="sq">
            <a:noFill/>
            <a:miter lim="800000"/>
          </a:ln>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10" name="TextBox 9"/>
          <p:cNvSpPr txBox="1"/>
          <p:nvPr/>
        </p:nvSpPr>
        <p:spPr>
          <a:xfrm>
            <a:off x="1554686" y="1127550"/>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1971241" y="1282452"/>
            <a:ext cx="3970986" cy="1900473"/>
          </a:xfrm>
        </p:spPr>
        <p:txBody>
          <a:bodyPr anchor="b">
            <a:normAutofit/>
          </a:bodyPr>
          <a:lstStyle>
            <a:lvl1pPr algn="l">
              <a:defRPr sz="3200"/>
            </a:lvl1pPr>
          </a:lstStyle>
          <a:p>
            <a:r>
              <a:rPr lang="fr-FR"/>
              <a:t>Modifiez le style du titre</a:t>
            </a:r>
            <a:endParaRPr lang="en-US" dirty="0"/>
          </a:p>
        </p:txBody>
      </p:sp>
      <p:sp>
        <p:nvSpPr>
          <p:cNvPr id="4" name="Text Placeholder 3"/>
          <p:cNvSpPr>
            <a:spLocks noGrp="1"/>
          </p:cNvSpPr>
          <p:nvPr>
            <p:ph type="body" sz="half" idx="2"/>
          </p:nvPr>
        </p:nvSpPr>
        <p:spPr>
          <a:xfrm>
            <a:off x="1970322" y="3182928"/>
            <a:ext cx="3971874" cy="2386394"/>
          </a:xfrm>
        </p:spPr>
        <p:txBody>
          <a:bodyPr>
            <a:normAutofit/>
          </a:bodyPr>
          <a:lstStyle>
            <a:lvl1pPr marL="0" indent="0" algn="l">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B61BEF0D-F0BB-DE4B-95CE-6DB70DBA9567}" type="datetimeFigureOut">
              <a:rPr lang="en-US" smtClean="0"/>
              <a:pPr/>
              <a:t>5/20/19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10423297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18" name="Picture 1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15" name="Picture 1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8" name="Rectangle 7"/>
          <p:cNvSpPr/>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611808" y="808056"/>
            <a:ext cx="7958331" cy="1077229"/>
          </a:xfrm>
          <a:prstGeom prst="rect">
            <a:avLst/>
          </a:prstGeom>
        </p:spPr>
        <p:txBody>
          <a:bodyPr vert="horz" lIns="91440" tIns="45720" rIns="91440" bIns="45720" rtlCol="0" anchor="t">
            <a:normAutofit/>
          </a:bodyPr>
          <a:lstStyle/>
          <a:p>
            <a:r>
              <a:rPr lang="fr-FR"/>
              <a:t>Modifiez le style du titre</a:t>
            </a:r>
            <a:endParaRPr lang="en-US" dirty="0"/>
          </a:p>
        </p:txBody>
      </p:sp>
      <p:sp>
        <p:nvSpPr>
          <p:cNvPr id="3" name="Text Placeholder 2"/>
          <p:cNvSpPr>
            <a:spLocks noGrp="1"/>
          </p:cNvSpPr>
          <p:nvPr>
            <p:ph type="body" idx="1"/>
          </p:nvPr>
        </p:nvSpPr>
        <p:spPr>
          <a:xfrm>
            <a:off x="2773599" y="2052116"/>
            <a:ext cx="7796540" cy="399782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rot="5400000">
            <a:off x="-810065" y="5270604"/>
            <a:ext cx="2662729" cy="182880"/>
          </a:xfrm>
          <a:prstGeom prst="rect">
            <a:avLst/>
          </a:prstGeom>
        </p:spPr>
        <p:txBody>
          <a:bodyPr vert="horz" lIns="91440" tIns="18288" rIns="91440" bIns="45720" rtlCol="0" anchor="t"/>
          <a:lstStyle>
            <a:lvl1pPr algn="r">
              <a:defRPr sz="800">
                <a:solidFill>
                  <a:schemeClr val="tx1">
                    <a:tint val="75000"/>
                  </a:schemeClr>
                </a:solidFill>
                <a:latin typeface="+mn-lt"/>
              </a:defRPr>
            </a:lvl1pPr>
          </a:lstStyle>
          <a:p>
            <a:fld id="{B61BEF0D-F0BB-DE4B-95CE-6DB70DBA9567}" type="datetimeFigureOut">
              <a:rPr lang="en-US" smtClean="0"/>
              <a:pPr/>
              <a:t>5/20/19</a:t>
            </a:fld>
            <a:endParaRPr lang="en-US" dirty="0"/>
          </a:p>
        </p:txBody>
      </p:sp>
      <p:sp>
        <p:nvSpPr>
          <p:cNvPr id="5" name="Footer Placeholder 4"/>
          <p:cNvSpPr>
            <a:spLocks noGrp="1"/>
          </p:cNvSpPr>
          <p:nvPr>
            <p:ph type="ftr" sz="quarter" idx="3"/>
          </p:nvPr>
        </p:nvSpPr>
        <p:spPr>
          <a:xfrm rot="5400000">
            <a:off x="-2237130" y="3661144"/>
            <a:ext cx="5885352" cy="179176"/>
          </a:xfrm>
          <a:prstGeom prst="rect">
            <a:avLst/>
          </a:prstGeom>
        </p:spPr>
        <p:txBody>
          <a:bodyPr vert="horz" lIns="91440" tIns="45720" rIns="91440" bIns="18288" rtlCol="0" anchor="b"/>
          <a:lstStyle>
            <a:lvl1pPr algn="r">
              <a:defRPr sz="8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58407" y="164592"/>
            <a:ext cx="636727" cy="322851"/>
          </a:xfrm>
          <a:prstGeom prst="rect">
            <a:avLst/>
          </a:prstGeom>
        </p:spPr>
        <p:txBody>
          <a:bodyPr vert="horz" lIns="91440" tIns="45720" rIns="45720" bIns="45720" rtlCol="0" anchor="ctr"/>
          <a:lstStyle>
            <a:lvl1pPr algn="r">
              <a:defRPr sz="1800">
                <a:solidFill>
                  <a:schemeClr val="tx1">
                    <a:tint val="75000"/>
                  </a:schemeClr>
                </a:solidFill>
              </a:defRPr>
            </a:lvl1pPr>
          </a:lstStyle>
          <a:p>
            <a:fld id="{D57F1E4F-1CFF-5643-939E-217C01CDF565}" type="slidenum">
              <a:rPr lang="en-US" smtClean="0"/>
              <a:pPr/>
              <a:t>‹N°›</a:t>
            </a:fld>
            <a:endParaRPr lang="en-US" dirty="0"/>
          </a:p>
        </p:txBody>
      </p:sp>
      <p:sp>
        <p:nvSpPr>
          <p:cNvPr id="57" name="Rectangle 56"/>
          <p:cNvSpPr/>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859619374"/>
      </p:ext>
    </p:extLst>
  </p:cSld>
  <p:clrMap bg1="dk1" tx1="lt1" bg2="dk2" tx2="lt2" accent1="accent1" accent2="accent2" accent3="accent3" accent4="accent4" accent5="accent5" accent6="accent6" hlink="hlink" folHlink="folHlink"/>
  <p:sldLayoutIdLst>
    <p:sldLayoutId id="2147484568" r:id="rId1"/>
    <p:sldLayoutId id="2147484569" r:id="rId2"/>
    <p:sldLayoutId id="2147484570" r:id="rId3"/>
    <p:sldLayoutId id="2147484571" r:id="rId4"/>
    <p:sldLayoutId id="2147484572" r:id="rId5"/>
    <p:sldLayoutId id="2147484573" r:id="rId6"/>
    <p:sldLayoutId id="2147484574" r:id="rId7"/>
    <p:sldLayoutId id="2147484575" r:id="rId8"/>
    <p:sldLayoutId id="2147484576" r:id="rId9"/>
    <p:sldLayoutId id="2147484577" r:id="rId10"/>
    <p:sldLayoutId id="2147484578" r:id="rId11"/>
  </p:sldLayoutIdLst>
  <p:txStyles>
    <p:titleStyle>
      <a:lvl1pPr algn="r" defTabSz="914400" rtl="0" eaLnBrk="1" latinLnBrk="0" hangingPunct="1">
        <a:lnSpc>
          <a:spcPct val="90000"/>
        </a:lnSpc>
        <a:spcBef>
          <a:spcPct val="0"/>
        </a:spcBef>
        <a:buNone/>
        <a:defRPr sz="3400" b="0" i="0" kern="1200" cap="none">
          <a:solidFill>
            <a:schemeClr val="tx1"/>
          </a:solidFill>
          <a:effectLst/>
          <a:latin typeface="+mj-lt"/>
          <a:ea typeface="+mj-ea"/>
          <a:cs typeface="+mj-cs"/>
        </a:defRPr>
      </a:lvl1pPr>
    </p:titleStyle>
    <p:bodyStyle>
      <a:lvl1pPr marL="344488" indent="-344488" algn="l" defTabSz="914400" rtl="0" eaLnBrk="1" latinLnBrk="0" hangingPunct="1">
        <a:lnSpc>
          <a:spcPct val="120000"/>
        </a:lnSpc>
        <a:spcBef>
          <a:spcPts val="1000"/>
        </a:spcBef>
        <a:spcAft>
          <a:spcPts val="600"/>
        </a:spcAft>
        <a:buClr>
          <a:schemeClr val="accent6"/>
        </a:buClr>
        <a:buSzPct val="90000"/>
        <a:buFont typeface="Wingdings" panose="05000000000000000000" pitchFamily="2" charset="2"/>
        <a:buChar char="§"/>
        <a:defRPr sz="2000" kern="1200">
          <a:solidFill>
            <a:schemeClr val="tx1"/>
          </a:solidFill>
          <a:effectLst/>
          <a:latin typeface="+mn-lt"/>
          <a:ea typeface="+mn-ea"/>
          <a:cs typeface="+mn-cs"/>
        </a:defRPr>
      </a:lvl1pPr>
      <a:lvl2pPr marL="7953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800" kern="1200">
          <a:solidFill>
            <a:schemeClr val="tx1"/>
          </a:solidFill>
          <a:effectLst/>
          <a:latin typeface="+mn-lt"/>
          <a:ea typeface="+mn-ea"/>
          <a:cs typeface="+mn-cs"/>
        </a:defRPr>
      </a:lvl2pPr>
      <a:lvl3pPr marL="12588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600" kern="1200">
          <a:solidFill>
            <a:schemeClr val="tx1"/>
          </a:solidFill>
          <a:effectLst/>
          <a:latin typeface="+mn-lt"/>
          <a:ea typeface="+mn-ea"/>
          <a:cs typeface="+mn-cs"/>
        </a:defRPr>
      </a:lvl3pPr>
      <a:lvl4pPr marL="17097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400" kern="1200">
          <a:solidFill>
            <a:schemeClr val="tx1"/>
          </a:solidFill>
          <a:effectLst/>
          <a:latin typeface="+mn-lt"/>
          <a:ea typeface="+mn-ea"/>
          <a:cs typeface="+mn-cs"/>
        </a:defRPr>
      </a:lvl4pPr>
      <a:lvl5pPr marL="21732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5pPr>
      <a:lvl6pPr marL="2642616"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6pPr>
      <a:lvl7pPr marL="3108960"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7pPr>
      <a:lvl8pPr marL="3575304"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8pPr>
      <a:lvl9pPr marL="404164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gif"/></Relationships>
</file>

<file path=ppt/slides/_rels/slide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7">
            <a:extLst>
              <a:ext uri="{FF2B5EF4-FFF2-40B4-BE49-F238E27FC236}">
                <a16:creationId xmlns:a16="http://schemas.microsoft.com/office/drawing/2014/main" id="{D0BE3D13-5BE5-4B05-AFCF-2A2E059D29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9">
            <a:extLst>
              <a:ext uri="{FF2B5EF4-FFF2-40B4-BE49-F238E27FC236}">
                <a16:creationId xmlns:a16="http://schemas.microsoft.com/office/drawing/2014/main" id="{1AC85C80-0175-4214-A13D-03C224658C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09124" y="487443"/>
            <a:ext cx="5841548" cy="5841548"/>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40000"/>
                  <a:lumOff val="60000"/>
                </a:schemeClr>
              </a:solidFill>
            </a:endParaRPr>
          </a:p>
        </p:txBody>
      </p:sp>
      <p:pic>
        <p:nvPicPr>
          <p:cNvPr id="29" name="Picture 11">
            <a:extLst>
              <a:ext uri="{FF2B5EF4-FFF2-40B4-BE49-F238E27FC236}">
                <a16:creationId xmlns:a16="http://schemas.microsoft.com/office/drawing/2014/main" id="{15ADB788-8569-409E-862D-665AD53C990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133" y="0"/>
            <a:ext cx="12189867" cy="6858000"/>
          </a:xfrm>
          <a:prstGeom prst="rect">
            <a:avLst/>
          </a:prstGeom>
        </p:spPr>
      </p:pic>
      <p:sp>
        <p:nvSpPr>
          <p:cNvPr id="2" name="Titre 1">
            <a:extLst>
              <a:ext uri="{FF2B5EF4-FFF2-40B4-BE49-F238E27FC236}">
                <a16:creationId xmlns:a16="http://schemas.microsoft.com/office/drawing/2014/main" id="{761F7F58-7A54-FC45-B541-7DFFBA2928D6}"/>
              </a:ext>
            </a:extLst>
          </p:cNvPr>
          <p:cNvSpPr>
            <a:spLocks noGrp="1"/>
          </p:cNvSpPr>
          <p:nvPr>
            <p:ph type="ctrTitle"/>
          </p:nvPr>
        </p:nvSpPr>
        <p:spPr>
          <a:xfrm>
            <a:off x="3039048" y="2568817"/>
            <a:ext cx="7155598" cy="3133968"/>
          </a:xfrm>
        </p:spPr>
        <p:txBody>
          <a:bodyPr>
            <a:normAutofit/>
          </a:bodyPr>
          <a:lstStyle/>
          <a:p>
            <a:pPr algn="l"/>
            <a:r>
              <a:rPr lang="fr-CA" sz="3600" b="1" dirty="0">
                <a:solidFill>
                  <a:srgbClr val="1F2D29"/>
                </a:solidFill>
              </a:rPr>
              <a:t>La ventilation par ballon-masque ou par dispositif supraglottique vs l’intubation endotrachéale dans la réanimation cardiorespiratoire en milieu extrahospitalier</a:t>
            </a:r>
            <a:endParaRPr lang="fr-FR" sz="3600" dirty="0">
              <a:solidFill>
                <a:srgbClr val="1F2D29"/>
              </a:solidFill>
            </a:endParaRPr>
          </a:p>
        </p:txBody>
      </p:sp>
      <p:sp>
        <p:nvSpPr>
          <p:cNvPr id="3" name="Sous-titre 2">
            <a:extLst>
              <a:ext uri="{FF2B5EF4-FFF2-40B4-BE49-F238E27FC236}">
                <a16:creationId xmlns:a16="http://schemas.microsoft.com/office/drawing/2014/main" id="{E7822277-799E-4844-B88C-75ED8432328B}"/>
              </a:ext>
            </a:extLst>
          </p:cNvPr>
          <p:cNvSpPr>
            <a:spLocks noGrp="1"/>
          </p:cNvSpPr>
          <p:nvPr>
            <p:ph type="subTitle" idx="1"/>
          </p:nvPr>
        </p:nvSpPr>
        <p:spPr>
          <a:xfrm>
            <a:off x="3039048" y="2117905"/>
            <a:ext cx="4355178" cy="450911"/>
          </a:xfrm>
        </p:spPr>
        <p:txBody>
          <a:bodyPr>
            <a:normAutofit/>
          </a:bodyPr>
          <a:lstStyle/>
          <a:p>
            <a:pPr algn="l"/>
            <a:r>
              <a:rPr lang="fr-CA" sz="1600" dirty="0">
                <a:solidFill>
                  <a:srgbClr val="1F2D29"/>
                </a:solidFill>
              </a:rPr>
              <a:t>Revue de la littérature</a:t>
            </a:r>
            <a:endParaRPr lang="fr-FR" sz="1600" dirty="0">
              <a:solidFill>
                <a:srgbClr val="1F2D29"/>
              </a:solidFill>
            </a:endParaRPr>
          </a:p>
        </p:txBody>
      </p:sp>
      <p:sp>
        <p:nvSpPr>
          <p:cNvPr id="30" name="Rectangle 13">
            <a:extLst>
              <a:ext uri="{FF2B5EF4-FFF2-40B4-BE49-F238E27FC236}">
                <a16:creationId xmlns:a16="http://schemas.microsoft.com/office/drawing/2014/main" id="{76562092-3AA7-4EF0-9007-C44F879A13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1" name="Right Triangle 15">
            <a:extLst>
              <a:ext uri="{FF2B5EF4-FFF2-40B4-BE49-F238E27FC236}">
                <a16:creationId xmlns:a16="http://schemas.microsoft.com/office/drawing/2014/main" id="{2663C086-1480-4E81-BD6F-3E43A4C38C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585313" y="2747897"/>
            <a:ext cx="353147" cy="353147"/>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Sous-titre 2">
            <a:extLst>
              <a:ext uri="{FF2B5EF4-FFF2-40B4-BE49-F238E27FC236}">
                <a16:creationId xmlns:a16="http://schemas.microsoft.com/office/drawing/2014/main" id="{37B147DD-990C-F646-AEAE-9063A5B64E19}"/>
              </a:ext>
            </a:extLst>
          </p:cNvPr>
          <p:cNvSpPr txBox="1">
            <a:spLocks/>
          </p:cNvSpPr>
          <p:nvPr/>
        </p:nvSpPr>
        <p:spPr>
          <a:xfrm>
            <a:off x="3039048" y="5550195"/>
            <a:ext cx="4355178" cy="349150"/>
          </a:xfrm>
          <a:prstGeom prst="rect">
            <a:avLst/>
          </a:prstGeom>
        </p:spPr>
        <p:txBody>
          <a:bodyPr vert="horz" lIns="91440" tIns="0" rIns="91440" bIns="45720" rtlCol="0" anchor="b">
            <a:normAutofit/>
          </a:bodyPr>
          <a:lstStyle>
            <a:lvl1pPr marL="0" indent="0" algn="r" defTabSz="914400" rtl="0" eaLnBrk="1" latinLnBrk="0" hangingPunct="1">
              <a:lnSpc>
                <a:spcPct val="120000"/>
              </a:lnSpc>
              <a:spcBef>
                <a:spcPts val="1000"/>
              </a:spcBef>
              <a:spcAft>
                <a:spcPts val="600"/>
              </a:spcAft>
              <a:buClr>
                <a:schemeClr val="accent6"/>
              </a:buClr>
              <a:buSzPct val="90000"/>
              <a:buFont typeface="Wingdings" panose="05000000000000000000" pitchFamily="2" charset="2"/>
              <a:buNone/>
              <a:defRPr sz="1800" b="0" kern="1200">
                <a:solidFill>
                  <a:schemeClr val="tx1"/>
                </a:solidFill>
                <a:effectLst/>
                <a:latin typeface="+mn-lt"/>
                <a:ea typeface="+mn-ea"/>
                <a:cs typeface="+mn-cs"/>
              </a:defRPr>
            </a:lvl1pPr>
            <a:lvl2pPr marL="457200" indent="0" algn="ctr"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None/>
              <a:defRPr sz="1800" kern="1200">
                <a:solidFill>
                  <a:schemeClr val="tx1"/>
                </a:solidFill>
                <a:effectLst/>
                <a:latin typeface="+mn-lt"/>
                <a:ea typeface="+mn-ea"/>
                <a:cs typeface="+mn-cs"/>
              </a:defRPr>
            </a:lvl2pPr>
            <a:lvl3pPr marL="914400" indent="0" algn="ctr"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None/>
              <a:defRPr sz="1800" kern="1200">
                <a:solidFill>
                  <a:schemeClr val="tx1"/>
                </a:solidFill>
                <a:effectLst/>
                <a:latin typeface="+mn-lt"/>
                <a:ea typeface="+mn-ea"/>
                <a:cs typeface="+mn-cs"/>
              </a:defRPr>
            </a:lvl3pPr>
            <a:lvl4pPr marL="1371600" indent="0" algn="ctr"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None/>
              <a:defRPr sz="1600" kern="1200">
                <a:solidFill>
                  <a:schemeClr val="tx1"/>
                </a:solidFill>
                <a:effectLst/>
                <a:latin typeface="+mn-lt"/>
                <a:ea typeface="+mn-ea"/>
                <a:cs typeface="+mn-cs"/>
              </a:defRPr>
            </a:lvl4pPr>
            <a:lvl5pPr marL="1828800" indent="0" algn="ctr"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None/>
              <a:defRPr sz="1600" kern="1200">
                <a:solidFill>
                  <a:schemeClr val="tx1"/>
                </a:solidFill>
                <a:effectLst/>
                <a:latin typeface="+mn-lt"/>
                <a:ea typeface="+mn-ea"/>
                <a:cs typeface="+mn-cs"/>
              </a:defRPr>
            </a:lvl5pPr>
            <a:lvl6pPr marL="2286000" indent="0" algn="ctr"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None/>
              <a:defRPr sz="1600" kern="1200" baseline="0">
                <a:solidFill>
                  <a:schemeClr val="tx1"/>
                </a:solidFill>
                <a:effectLst/>
                <a:latin typeface="+mn-lt"/>
                <a:ea typeface="+mn-ea"/>
                <a:cs typeface="+mn-cs"/>
              </a:defRPr>
            </a:lvl6pPr>
            <a:lvl7pPr marL="2743200" indent="0" algn="ctr"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None/>
              <a:defRPr sz="1600" kern="1200" baseline="0">
                <a:solidFill>
                  <a:schemeClr val="tx1"/>
                </a:solidFill>
                <a:effectLst/>
                <a:latin typeface="+mn-lt"/>
                <a:ea typeface="+mn-ea"/>
                <a:cs typeface="+mn-cs"/>
              </a:defRPr>
            </a:lvl7pPr>
            <a:lvl8pPr marL="3200400" indent="0" algn="ctr"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None/>
              <a:defRPr sz="1600" kern="1200" baseline="0">
                <a:solidFill>
                  <a:schemeClr val="tx1"/>
                </a:solidFill>
                <a:effectLst/>
                <a:latin typeface="+mn-lt"/>
                <a:ea typeface="+mn-ea"/>
                <a:cs typeface="+mn-cs"/>
              </a:defRPr>
            </a:lvl8pPr>
            <a:lvl9pPr marL="3657600" indent="0" algn="ctr"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None/>
              <a:defRPr sz="1600" kern="1200" baseline="0">
                <a:solidFill>
                  <a:schemeClr val="tx1"/>
                </a:solidFill>
                <a:effectLst/>
                <a:latin typeface="+mn-lt"/>
                <a:ea typeface="+mn-ea"/>
                <a:cs typeface="+mn-cs"/>
              </a:defRPr>
            </a:lvl9pPr>
          </a:lstStyle>
          <a:p>
            <a:pPr algn="l"/>
            <a:r>
              <a:rPr lang="fr-CA" sz="1600" dirty="0">
                <a:solidFill>
                  <a:srgbClr val="1F2D29"/>
                </a:solidFill>
              </a:rPr>
              <a:t>Présentée par Renoir Bérubé-Thevenet, MD</a:t>
            </a:r>
            <a:endParaRPr lang="fr-FR" sz="1600" dirty="0">
              <a:solidFill>
                <a:srgbClr val="1F2D29"/>
              </a:solidFill>
            </a:endParaRPr>
          </a:p>
        </p:txBody>
      </p:sp>
      <p:sp>
        <p:nvSpPr>
          <p:cNvPr id="32" name="Sous-titre 2">
            <a:extLst>
              <a:ext uri="{FF2B5EF4-FFF2-40B4-BE49-F238E27FC236}">
                <a16:creationId xmlns:a16="http://schemas.microsoft.com/office/drawing/2014/main" id="{D4821EBD-AA6C-0D4E-A026-A3045CF8EFC0}"/>
              </a:ext>
            </a:extLst>
          </p:cNvPr>
          <p:cNvSpPr txBox="1">
            <a:spLocks/>
          </p:cNvSpPr>
          <p:nvPr/>
        </p:nvSpPr>
        <p:spPr>
          <a:xfrm>
            <a:off x="7643747" y="6138551"/>
            <a:ext cx="4355178" cy="1032552"/>
          </a:xfrm>
          <a:prstGeom prst="rect">
            <a:avLst/>
          </a:prstGeom>
        </p:spPr>
        <p:txBody>
          <a:bodyPr vert="horz" lIns="91440" tIns="0" rIns="91440" bIns="45720" rtlCol="0" anchor="b">
            <a:normAutofit/>
          </a:bodyPr>
          <a:lstStyle>
            <a:lvl1pPr marL="0" indent="0" algn="r" defTabSz="914400" rtl="0" eaLnBrk="1" latinLnBrk="0" hangingPunct="1">
              <a:lnSpc>
                <a:spcPct val="120000"/>
              </a:lnSpc>
              <a:spcBef>
                <a:spcPts val="1000"/>
              </a:spcBef>
              <a:spcAft>
                <a:spcPts val="600"/>
              </a:spcAft>
              <a:buClr>
                <a:schemeClr val="accent6"/>
              </a:buClr>
              <a:buSzPct val="90000"/>
              <a:buFont typeface="Wingdings" panose="05000000000000000000" pitchFamily="2" charset="2"/>
              <a:buNone/>
              <a:defRPr sz="1800" b="0" kern="1200">
                <a:solidFill>
                  <a:schemeClr val="tx1"/>
                </a:solidFill>
                <a:effectLst/>
                <a:latin typeface="+mn-lt"/>
                <a:ea typeface="+mn-ea"/>
                <a:cs typeface="+mn-cs"/>
              </a:defRPr>
            </a:lvl1pPr>
            <a:lvl2pPr marL="457200" indent="0" algn="ctr"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None/>
              <a:defRPr sz="1800" kern="1200">
                <a:solidFill>
                  <a:schemeClr val="tx1"/>
                </a:solidFill>
                <a:effectLst/>
                <a:latin typeface="+mn-lt"/>
                <a:ea typeface="+mn-ea"/>
                <a:cs typeface="+mn-cs"/>
              </a:defRPr>
            </a:lvl2pPr>
            <a:lvl3pPr marL="914400" indent="0" algn="ctr"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None/>
              <a:defRPr sz="1800" kern="1200">
                <a:solidFill>
                  <a:schemeClr val="tx1"/>
                </a:solidFill>
                <a:effectLst/>
                <a:latin typeface="+mn-lt"/>
                <a:ea typeface="+mn-ea"/>
                <a:cs typeface="+mn-cs"/>
              </a:defRPr>
            </a:lvl3pPr>
            <a:lvl4pPr marL="1371600" indent="0" algn="ctr"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None/>
              <a:defRPr sz="1600" kern="1200">
                <a:solidFill>
                  <a:schemeClr val="tx1"/>
                </a:solidFill>
                <a:effectLst/>
                <a:latin typeface="+mn-lt"/>
                <a:ea typeface="+mn-ea"/>
                <a:cs typeface="+mn-cs"/>
              </a:defRPr>
            </a:lvl4pPr>
            <a:lvl5pPr marL="1828800" indent="0" algn="ctr"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None/>
              <a:defRPr sz="1600" kern="1200">
                <a:solidFill>
                  <a:schemeClr val="tx1"/>
                </a:solidFill>
                <a:effectLst/>
                <a:latin typeface="+mn-lt"/>
                <a:ea typeface="+mn-ea"/>
                <a:cs typeface="+mn-cs"/>
              </a:defRPr>
            </a:lvl5pPr>
            <a:lvl6pPr marL="2286000" indent="0" algn="ctr"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None/>
              <a:defRPr sz="1600" kern="1200" baseline="0">
                <a:solidFill>
                  <a:schemeClr val="tx1"/>
                </a:solidFill>
                <a:effectLst/>
                <a:latin typeface="+mn-lt"/>
                <a:ea typeface="+mn-ea"/>
                <a:cs typeface="+mn-cs"/>
              </a:defRPr>
            </a:lvl6pPr>
            <a:lvl7pPr marL="2743200" indent="0" algn="ctr"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None/>
              <a:defRPr sz="1600" kern="1200" baseline="0">
                <a:solidFill>
                  <a:schemeClr val="tx1"/>
                </a:solidFill>
                <a:effectLst/>
                <a:latin typeface="+mn-lt"/>
                <a:ea typeface="+mn-ea"/>
                <a:cs typeface="+mn-cs"/>
              </a:defRPr>
            </a:lvl7pPr>
            <a:lvl8pPr marL="3200400" indent="0" algn="ctr"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None/>
              <a:defRPr sz="1600" kern="1200" baseline="0">
                <a:solidFill>
                  <a:schemeClr val="tx1"/>
                </a:solidFill>
                <a:effectLst/>
                <a:latin typeface="+mn-lt"/>
                <a:ea typeface="+mn-ea"/>
                <a:cs typeface="+mn-cs"/>
              </a:defRPr>
            </a:lvl8pPr>
            <a:lvl9pPr marL="3657600" indent="0" algn="ctr"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None/>
              <a:defRPr sz="1600" kern="1200" baseline="0">
                <a:solidFill>
                  <a:schemeClr val="tx1"/>
                </a:solidFill>
                <a:effectLst/>
                <a:latin typeface="+mn-lt"/>
                <a:ea typeface="+mn-ea"/>
                <a:cs typeface="+mn-cs"/>
              </a:defRPr>
            </a:lvl9pPr>
          </a:lstStyle>
          <a:p>
            <a:r>
              <a:rPr lang="fr-CA" sz="1600" dirty="0">
                <a:solidFill>
                  <a:srgbClr val="1F2D29"/>
                </a:solidFill>
              </a:rPr>
              <a:t>Supervisée par Dre Lise </a:t>
            </a:r>
            <a:r>
              <a:rPr lang="fr-CA" sz="1600" dirty="0" err="1">
                <a:solidFill>
                  <a:srgbClr val="1F2D29"/>
                </a:solidFill>
              </a:rPr>
              <a:t>Cusson</a:t>
            </a:r>
            <a:endParaRPr lang="fr-CA" sz="1600" dirty="0">
              <a:solidFill>
                <a:srgbClr val="1F2D29"/>
              </a:solidFill>
            </a:endParaRPr>
          </a:p>
          <a:p>
            <a:endParaRPr lang="fr-FR" sz="1600" dirty="0">
              <a:solidFill>
                <a:srgbClr val="1F2D29"/>
              </a:solidFill>
            </a:endParaRPr>
          </a:p>
        </p:txBody>
      </p:sp>
    </p:spTree>
    <p:extLst>
      <p:ext uri="{BB962C8B-B14F-4D97-AF65-F5344CB8AC3E}">
        <p14:creationId xmlns:p14="http://schemas.microsoft.com/office/powerpoint/2010/main" val="2500181113"/>
      </p:ext>
    </p:extLst>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0BE3D13-5BE5-4B05-AFCF-2A2E059D29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6562092-3AA7-4EF0-9007-C44F879A13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a:extLst>
              <a:ext uri="{FF2B5EF4-FFF2-40B4-BE49-F238E27FC236}">
                <a16:creationId xmlns:a16="http://schemas.microsoft.com/office/drawing/2014/main" id="{1AC85C80-0175-4214-A13D-03C224658C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70108" y="985292"/>
            <a:ext cx="1345319" cy="1345319"/>
          </a:xfrm>
          <a:prstGeom prst="ellipse">
            <a:avLst/>
          </a:prstGeom>
          <a:solidFill>
            <a:schemeClr val="accent1">
              <a:lumMod val="40000"/>
              <a:lumOff val="6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E60B620B-3E81-4075-BC12-D4FB3E299C7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133" y="0"/>
            <a:ext cx="12189867" cy="6858000"/>
          </a:xfrm>
          <a:prstGeom prst="rect">
            <a:avLst/>
          </a:prstGeom>
        </p:spPr>
      </p:pic>
      <p:sp>
        <p:nvSpPr>
          <p:cNvPr id="2" name="Titre 1">
            <a:extLst>
              <a:ext uri="{FF2B5EF4-FFF2-40B4-BE49-F238E27FC236}">
                <a16:creationId xmlns:a16="http://schemas.microsoft.com/office/drawing/2014/main" id="{C8E91AF9-858B-E14C-9D1B-C1F6A7D4D58D}"/>
              </a:ext>
            </a:extLst>
          </p:cNvPr>
          <p:cNvSpPr>
            <a:spLocks noGrp="1"/>
          </p:cNvSpPr>
          <p:nvPr>
            <p:ph type="title"/>
          </p:nvPr>
        </p:nvSpPr>
        <p:spPr>
          <a:xfrm>
            <a:off x="2611808" y="1022548"/>
            <a:ext cx="7958331" cy="1308063"/>
          </a:xfrm>
        </p:spPr>
        <p:txBody>
          <a:bodyPr anchor="b">
            <a:normAutofit/>
          </a:bodyPr>
          <a:lstStyle/>
          <a:p>
            <a:pPr algn="l"/>
            <a:r>
              <a:rPr lang="fr-FR" sz="4400" dirty="0">
                <a:solidFill>
                  <a:srgbClr val="1F2D29"/>
                </a:solidFill>
              </a:rPr>
              <a:t>Étude 2</a:t>
            </a:r>
            <a:br>
              <a:rPr lang="fr-FR" sz="4400" dirty="0">
                <a:solidFill>
                  <a:srgbClr val="1F2D29"/>
                </a:solidFill>
              </a:rPr>
            </a:br>
            <a:r>
              <a:rPr lang="fr-FR" sz="4400" dirty="0">
                <a:solidFill>
                  <a:srgbClr val="1F2D29"/>
                </a:solidFill>
              </a:rPr>
              <a:t>Andersen et </a:t>
            </a:r>
            <a:r>
              <a:rPr lang="fr-FR" sz="4400" dirty="0" err="1">
                <a:solidFill>
                  <a:srgbClr val="1F2D29"/>
                </a:solidFill>
              </a:rPr>
              <a:t>coll</a:t>
            </a:r>
            <a:r>
              <a:rPr lang="fr-FR" sz="4400" dirty="0">
                <a:solidFill>
                  <a:srgbClr val="1F2D29"/>
                </a:solidFill>
              </a:rPr>
              <a:t> JAMA 2017</a:t>
            </a:r>
          </a:p>
        </p:txBody>
      </p:sp>
      <p:sp>
        <p:nvSpPr>
          <p:cNvPr id="3" name="Espace réservé du contenu 2">
            <a:extLst>
              <a:ext uri="{FF2B5EF4-FFF2-40B4-BE49-F238E27FC236}">
                <a16:creationId xmlns:a16="http://schemas.microsoft.com/office/drawing/2014/main" id="{C0FB8B78-ADA5-AE4F-948C-AB9A5044CD83}"/>
              </a:ext>
            </a:extLst>
          </p:cNvPr>
          <p:cNvSpPr>
            <a:spLocks noGrp="1"/>
          </p:cNvSpPr>
          <p:nvPr>
            <p:ph idx="1"/>
          </p:nvPr>
        </p:nvSpPr>
        <p:spPr>
          <a:xfrm>
            <a:off x="2302933" y="2543695"/>
            <a:ext cx="7621606" cy="3992017"/>
          </a:xfrm>
        </p:spPr>
        <p:txBody>
          <a:bodyPr anchor="t">
            <a:normAutofit lnSpcReduction="10000"/>
          </a:bodyPr>
          <a:lstStyle/>
          <a:p>
            <a:pPr algn="just"/>
            <a:r>
              <a:rPr lang="fr-FR" sz="1600" dirty="0">
                <a:solidFill>
                  <a:srgbClr val="1F2D29"/>
                </a:solidFill>
              </a:rPr>
              <a:t>Étude de cohorte prospective, États-Unis, 2000-2014</a:t>
            </a:r>
          </a:p>
          <a:p>
            <a:pPr algn="just"/>
            <a:r>
              <a:rPr lang="fr-FR" sz="1600" dirty="0">
                <a:solidFill>
                  <a:srgbClr val="1F2D29"/>
                </a:solidFill>
              </a:rPr>
              <a:t>108 079 arrêts cardiaques </a:t>
            </a:r>
            <a:r>
              <a:rPr lang="fr-FR" sz="1600" dirty="0" err="1">
                <a:solidFill>
                  <a:srgbClr val="1F2D29"/>
                </a:solidFill>
              </a:rPr>
              <a:t>intrahospitaliers</a:t>
            </a:r>
            <a:endParaRPr lang="fr-FR" sz="1600" dirty="0">
              <a:solidFill>
                <a:srgbClr val="1F2D29"/>
              </a:solidFill>
            </a:endParaRPr>
          </a:p>
          <a:p>
            <a:pPr algn="just"/>
            <a:r>
              <a:rPr lang="fr-FR" sz="1600" dirty="0">
                <a:solidFill>
                  <a:srgbClr val="1F2D29"/>
                </a:solidFill>
              </a:rPr>
              <a:t>Sans IET vs avec IET</a:t>
            </a:r>
          </a:p>
          <a:p>
            <a:pPr algn="just"/>
            <a:r>
              <a:rPr lang="fr-CA" sz="1600" b="1" dirty="0">
                <a:solidFill>
                  <a:srgbClr val="1F2D29"/>
                </a:solidFill>
              </a:rPr>
              <a:t>(1) Survie avec issue neurologique favorable supérieure sans IET (13.6% vs 10.6%, RR 0.78)</a:t>
            </a:r>
          </a:p>
          <a:p>
            <a:pPr algn="just"/>
            <a:r>
              <a:rPr lang="fr-CA" sz="1600" b="1" dirty="0">
                <a:solidFill>
                  <a:srgbClr val="1F2D29"/>
                </a:solidFill>
              </a:rPr>
              <a:t>(2) Survie supérieure sans IET qu’avec IET (</a:t>
            </a:r>
            <a:r>
              <a:rPr lang="sv" sz="1600" b="1" dirty="0">
                <a:solidFill>
                  <a:srgbClr val="1F2D29"/>
                </a:solidFill>
              </a:rPr>
              <a:t>19.4% vs 16.3%, RR 0.97</a:t>
            </a:r>
            <a:r>
              <a:rPr lang="fr-CA" sz="1600" b="1" dirty="0">
                <a:solidFill>
                  <a:srgbClr val="1F2D29"/>
                </a:solidFill>
              </a:rPr>
              <a:t>)</a:t>
            </a:r>
          </a:p>
          <a:p>
            <a:pPr algn="just"/>
            <a:r>
              <a:rPr lang="fr-CA" sz="1600" b="1" dirty="0">
                <a:solidFill>
                  <a:srgbClr val="1F2D29"/>
                </a:solidFill>
              </a:rPr>
              <a:t>(3) Retour à la circulation spontanée plus élevée sans IET (59.3% vs 57.8%, RR 0.84)</a:t>
            </a:r>
          </a:p>
          <a:p>
            <a:pPr algn="just"/>
            <a:r>
              <a:rPr lang="fr-FR" sz="1600" dirty="0">
                <a:solidFill>
                  <a:srgbClr val="1F2D29"/>
                </a:solidFill>
              </a:rPr>
              <a:t>Validité interne: </a:t>
            </a:r>
            <a:r>
              <a:rPr lang="fr-CA" sz="1600" dirty="0">
                <a:solidFill>
                  <a:srgbClr val="1F2D29"/>
                </a:solidFill>
              </a:rPr>
              <a:t>impossibilité d’établir lien de causalité dans une étude observationnelle, taille de l’étude </a:t>
            </a:r>
            <a:endParaRPr lang="fr-FR" sz="1600" dirty="0">
              <a:solidFill>
                <a:srgbClr val="1F2D29"/>
              </a:solidFill>
            </a:endParaRPr>
          </a:p>
        </p:txBody>
      </p:sp>
    </p:spTree>
    <p:extLst>
      <p:ext uri="{BB962C8B-B14F-4D97-AF65-F5344CB8AC3E}">
        <p14:creationId xmlns:p14="http://schemas.microsoft.com/office/powerpoint/2010/main" val="348593245"/>
      </p:ext>
    </p:extLst>
  </p:cSld>
  <p:clrMapOvr>
    <a:overrideClrMapping bg1="lt1" tx1="dk1" bg2="lt2" tx2="dk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0BE3D13-5BE5-4B05-AFCF-2A2E059D29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6562092-3AA7-4EF0-9007-C44F879A13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a:extLst>
              <a:ext uri="{FF2B5EF4-FFF2-40B4-BE49-F238E27FC236}">
                <a16:creationId xmlns:a16="http://schemas.microsoft.com/office/drawing/2014/main" id="{1AC85C80-0175-4214-A13D-03C224658C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70108" y="985292"/>
            <a:ext cx="1345319" cy="1345319"/>
          </a:xfrm>
          <a:prstGeom prst="ellipse">
            <a:avLst/>
          </a:prstGeom>
          <a:solidFill>
            <a:schemeClr val="accent1">
              <a:lumMod val="40000"/>
              <a:lumOff val="6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E60B620B-3E81-4075-BC12-D4FB3E299C7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133" y="0"/>
            <a:ext cx="12189867" cy="6858000"/>
          </a:xfrm>
          <a:prstGeom prst="rect">
            <a:avLst/>
          </a:prstGeom>
        </p:spPr>
      </p:pic>
      <p:sp>
        <p:nvSpPr>
          <p:cNvPr id="2" name="Titre 1">
            <a:extLst>
              <a:ext uri="{FF2B5EF4-FFF2-40B4-BE49-F238E27FC236}">
                <a16:creationId xmlns:a16="http://schemas.microsoft.com/office/drawing/2014/main" id="{C8E91AF9-858B-E14C-9D1B-C1F6A7D4D58D}"/>
              </a:ext>
            </a:extLst>
          </p:cNvPr>
          <p:cNvSpPr>
            <a:spLocks noGrp="1"/>
          </p:cNvSpPr>
          <p:nvPr>
            <p:ph type="title"/>
          </p:nvPr>
        </p:nvSpPr>
        <p:spPr>
          <a:xfrm>
            <a:off x="2611808" y="1022548"/>
            <a:ext cx="7958331" cy="1308063"/>
          </a:xfrm>
        </p:spPr>
        <p:txBody>
          <a:bodyPr anchor="b">
            <a:normAutofit/>
          </a:bodyPr>
          <a:lstStyle/>
          <a:p>
            <a:pPr algn="l"/>
            <a:r>
              <a:rPr lang="fr-FR" sz="4400" dirty="0">
                <a:solidFill>
                  <a:srgbClr val="1F2D29"/>
                </a:solidFill>
              </a:rPr>
              <a:t>Étude 3</a:t>
            </a:r>
            <a:br>
              <a:rPr lang="fr-FR" sz="4400" dirty="0">
                <a:solidFill>
                  <a:srgbClr val="1F2D29"/>
                </a:solidFill>
              </a:rPr>
            </a:br>
            <a:r>
              <a:rPr lang="fr-FR" sz="4400" dirty="0" err="1">
                <a:solidFill>
                  <a:srgbClr val="1F2D29"/>
                </a:solidFill>
              </a:rPr>
              <a:t>Jabre</a:t>
            </a:r>
            <a:r>
              <a:rPr lang="fr-FR" sz="4400" dirty="0">
                <a:solidFill>
                  <a:srgbClr val="1F2D29"/>
                </a:solidFill>
              </a:rPr>
              <a:t> et </a:t>
            </a:r>
            <a:r>
              <a:rPr lang="fr-FR" sz="4400" dirty="0" err="1">
                <a:solidFill>
                  <a:srgbClr val="1F2D29"/>
                </a:solidFill>
              </a:rPr>
              <a:t>coll</a:t>
            </a:r>
            <a:r>
              <a:rPr lang="fr-FR" sz="4400" dirty="0">
                <a:solidFill>
                  <a:srgbClr val="1F2D29"/>
                </a:solidFill>
              </a:rPr>
              <a:t> JAMA 2018</a:t>
            </a:r>
          </a:p>
        </p:txBody>
      </p:sp>
      <p:sp>
        <p:nvSpPr>
          <p:cNvPr id="3" name="Espace réservé du contenu 2">
            <a:extLst>
              <a:ext uri="{FF2B5EF4-FFF2-40B4-BE49-F238E27FC236}">
                <a16:creationId xmlns:a16="http://schemas.microsoft.com/office/drawing/2014/main" id="{C0FB8B78-ADA5-AE4F-948C-AB9A5044CD83}"/>
              </a:ext>
            </a:extLst>
          </p:cNvPr>
          <p:cNvSpPr>
            <a:spLocks noGrp="1"/>
          </p:cNvSpPr>
          <p:nvPr>
            <p:ph idx="1"/>
          </p:nvPr>
        </p:nvSpPr>
        <p:spPr>
          <a:xfrm>
            <a:off x="2302932" y="2367867"/>
            <a:ext cx="7958331" cy="4242795"/>
          </a:xfrm>
        </p:spPr>
        <p:txBody>
          <a:bodyPr anchor="t">
            <a:normAutofit fontScale="92500"/>
          </a:bodyPr>
          <a:lstStyle/>
          <a:p>
            <a:pPr algn="just"/>
            <a:r>
              <a:rPr lang="fr-FR" sz="1600" dirty="0">
                <a:solidFill>
                  <a:srgbClr val="1F2D29"/>
                </a:solidFill>
              </a:rPr>
              <a:t>Essai clinique randomisé multicentrique, France et Belgique, 2015-2017</a:t>
            </a:r>
          </a:p>
          <a:p>
            <a:pPr algn="just"/>
            <a:r>
              <a:rPr lang="fr-FR" sz="1600" dirty="0">
                <a:solidFill>
                  <a:srgbClr val="1F2D29"/>
                </a:solidFill>
              </a:rPr>
              <a:t>2 043 arrêts cardiaques extrahospitaliers</a:t>
            </a:r>
          </a:p>
          <a:p>
            <a:pPr algn="just"/>
            <a:r>
              <a:rPr lang="fr-FR" sz="1600" dirty="0">
                <a:solidFill>
                  <a:srgbClr val="1F2D29"/>
                </a:solidFill>
              </a:rPr>
              <a:t>VBM vs IET</a:t>
            </a:r>
          </a:p>
          <a:p>
            <a:pPr algn="just"/>
            <a:r>
              <a:rPr lang="fr-CA" sz="1600" b="1" dirty="0">
                <a:solidFill>
                  <a:srgbClr val="1F2D29"/>
                </a:solidFill>
              </a:rPr>
              <a:t>(1) Issue neurologique favorable à 28 jours similaire entre les deux groupes (4.3% VBM vs 4.2% IET, différence 0.11%)</a:t>
            </a:r>
          </a:p>
          <a:p>
            <a:pPr algn="just"/>
            <a:r>
              <a:rPr lang="fr-CA" sz="1600" b="1" dirty="0">
                <a:solidFill>
                  <a:srgbClr val="1F2D29"/>
                </a:solidFill>
              </a:rPr>
              <a:t>(2) Survie à l’admission hospitalière de 28.9 % VBM vs 32.6% IET, différence -3.7%</a:t>
            </a:r>
          </a:p>
          <a:p>
            <a:pPr algn="just"/>
            <a:r>
              <a:rPr lang="fr-CA" sz="1600" b="1" dirty="0">
                <a:solidFill>
                  <a:srgbClr val="1F2D29"/>
                </a:solidFill>
              </a:rPr>
              <a:t>(3) Survie globale à 28 jours de 5.4% VBM vs 5.3% IET, différence 0.1%</a:t>
            </a:r>
          </a:p>
          <a:p>
            <a:pPr algn="just"/>
            <a:r>
              <a:rPr lang="fr-CA" sz="1600" dirty="0">
                <a:solidFill>
                  <a:srgbClr val="1F2D29"/>
                </a:solidFill>
              </a:rPr>
              <a:t>Validité interne: échec de l’étude à atteindre les critères prédéfinis de non infériorité, probablement secondaire au manque de puissance </a:t>
            </a:r>
          </a:p>
          <a:p>
            <a:pPr algn="just"/>
            <a:r>
              <a:rPr lang="fr-CA" sz="1600" dirty="0">
                <a:solidFill>
                  <a:srgbClr val="1F2D29"/>
                </a:solidFill>
              </a:rPr>
              <a:t>Validité externe: système pré-hospitalier qui diverge de celui du Canada </a:t>
            </a:r>
          </a:p>
        </p:txBody>
      </p:sp>
    </p:spTree>
    <p:extLst>
      <p:ext uri="{BB962C8B-B14F-4D97-AF65-F5344CB8AC3E}">
        <p14:creationId xmlns:p14="http://schemas.microsoft.com/office/powerpoint/2010/main" val="1458220641"/>
      </p:ext>
    </p:extLst>
  </p:cSld>
  <p:clrMapOvr>
    <a:overrideClrMapping bg1="lt1" tx1="dk1" bg2="lt2" tx2="dk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0BE3D13-5BE5-4B05-AFCF-2A2E059D29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6562092-3AA7-4EF0-9007-C44F879A13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a:extLst>
              <a:ext uri="{FF2B5EF4-FFF2-40B4-BE49-F238E27FC236}">
                <a16:creationId xmlns:a16="http://schemas.microsoft.com/office/drawing/2014/main" id="{1AC85C80-0175-4214-A13D-03C224658C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70108" y="985292"/>
            <a:ext cx="1345319" cy="1345319"/>
          </a:xfrm>
          <a:prstGeom prst="ellipse">
            <a:avLst/>
          </a:prstGeom>
          <a:solidFill>
            <a:schemeClr val="accent1">
              <a:lumMod val="40000"/>
              <a:lumOff val="6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E60B620B-3E81-4075-BC12-D4FB3E299C7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133" y="0"/>
            <a:ext cx="12189867" cy="6858000"/>
          </a:xfrm>
          <a:prstGeom prst="rect">
            <a:avLst/>
          </a:prstGeom>
        </p:spPr>
      </p:pic>
      <p:sp>
        <p:nvSpPr>
          <p:cNvPr id="2" name="Titre 1">
            <a:extLst>
              <a:ext uri="{FF2B5EF4-FFF2-40B4-BE49-F238E27FC236}">
                <a16:creationId xmlns:a16="http://schemas.microsoft.com/office/drawing/2014/main" id="{92132E33-5DD3-9840-ABA3-5D47FEA8A793}"/>
              </a:ext>
            </a:extLst>
          </p:cNvPr>
          <p:cNvSpPr>
            <a:spLocks noGrp="1"/>
          </p:cNvSpPr>
          <p:nvPr>
            <p:ph type="title"/>
          </p:nvPr>
        </p:nvSpPr>
        <p:spPr>
          <a:xfrm>
            <a:off x="2611808" y="1022548"/>
            <a:ext cx="7958331" cy="1308063"/>
          </a:xfrm>
        </p:spPr>
        <p:txBody>
          <a:bodyPr anchor="b">
            <a:normAutofit/>
          </a:bodyPr>
          <a:lstStyle/>
          <a:p>
            <a:pPr algn="l"/>
            <a:r>
              <a:rPr lang="fr-FR" sz="4400" dirty="0">
                <a:solidFill>
                  <a:srgbClr val="1F2D29"/>
                </a:solidFill>
              </a:rPr>
              <a:t>Étude 4</a:t>
            </a:r>
            <a:br>
              <a:rPr lang="fr-FR" sz="4400" dirty="0">
                <a:solidFill>
                  <a:srgbClr val="1F2D29"/>
                </a:solidFill>
              </a:rPr>
            </a:br>
            <a:r>
              <a:rPr lang="fr-FR" sz="4400" dirty="0" err="1">
                <a:solidFill>
                  <a:srgbClr val="1F2D29"/>
                </a:solidFill>
              </a:rPr>
              <a:t>Benger</a:t>
            </a:r>
            <a:r>
              <a:rPr lang="fr-FR" sz="4400" dirty="0">
                <a:solidFill>
                  <a:srgbClr val="1F2D29"/>
                </a:solidFill>
              </a:rPr>
              <a:t> et </a:t>
            </a:r>
            <a:r>
              <a:rPr lang="fr-FR" sz="4400" dirty="0" err="1">
                <a:solidFill>
                  <a:srgbClr val="1F2D29"/>
                </a:solidFill>
              </a:rPr>
              <a:t>coll</a:t>
            </a:r>
            <a:r>
              <a:rPr lang="fr-FR" sz="4400" dirty="0">
                <a:solidFill>
                  <a:srgbClr val="1F2D29"/>
                </a:solidFill>
              </a:rPr>
              <a:t> JAMA 2018</a:t>
            </a:r>
          </a:p>
        </p:txBody>
      </p:sp>
      <p:sp>
        <p:nvSpPr>
          <p:cNvPr id="3" name="Espace réservé du contenu 2">
            <a:extLst>
              <a:ext uri="{FF2B5EF4-FFF2-40B4-BE49-F238E27FC236}">
                <a16:creationId xmlns:a16="http://schemas.microsoft.com/office/drawing/2014/main" id="{75AA1B1C-B2D0-5745-99E4-CE0C9B2B9715}"/>
              </a:ext>
            </a:extLst>
          </p:cNvPr>
          <p:cNvSpPr>
            <a:spLocks noGrp="1"/>
          </p:cNvSpPr>
          <p:nvPr>
            <p:ph idx="1"/>
          </p:nvPr>
        </p:nvSpPr>
        <p:spPr>
          <a:xfrm>
            <a:off x="2302932" y="2493818"/>
            <a:ext cx="7958331" cy="3906982"/>
          </a:xfrm>
        </p:spPr>
        <p:txBody>
          <a:bodyPr anchor="t">
            <a:noAutofit/>
          </a:bodyPr>
          <a:lstStyle/>
          <a:p>
            <a:pPr algn="just"/>
            <a:r>
              <a:rPr lang="fr-FR" sz="1400" dirty="0">
                <a:solidFill>
                  <a:srgbClr val="1F2D29"/>
                </a:solidFill>
              </a:rPr>
              <a:t>Essai clinique randomisé multicentrique, Angleterre, 2015-2018</a:t>
            </a:r>
          </a:p>
          <a:p>
            <a:pPr algn="just"/>
            <a:r>
              <a:rPr lang="fr-FR" sz="1400" dirty="0">
                <a:solidFill>
                  <a:srgbClr val="1F2D29"/>
                </a:solidFill>
              </a:rPr>
              <a:t>9 296 arrêts cardiaques extrahospitaliers</a:t>
            </a:r>
          </a:p>
          <a:p>
            <a:pPr algn="just"/>
            <a:r>
              <a:rPr lang="fr-FR" sz="1400" dirty="0">
                <a:solidFill>
                  <a:srgbClr val="1F2D29"/>
                </a:solidFill>
              </a:rPr>
              <a:t>DSG (n=4886) vs IET (n=4410)</a:t>
            </a:r>
          </a:p>
          <a:p>
            <a:pPr algn="just"/>
            <a:r>
              <a:rPr lang="fr-CA" sz="1400" b="1" dirty="0">
                <a:solidFill>
                  <a:srgbClr val="1F2D29"/>
                </a:solidFill>
              </a:rPr>
              <a:t>(1) Issue neurologique favorable au congé ou à 30 jours comparable entre les deux groupes (6.4% DSG vs 6.8% IET)</a:t>
            </a:r>
          </a:p>
          <a:p>
            <a:pPr algn="just"/>
            <a:r>
              <a:rPr lang="fr-CA" sz="1400" b="1" dirty="0">
                <a:solidFill>
                  <a:srgbClr val="1F2D29"/>
                </a:solidFill>
              </a:rPr>
              <a:t>(2) Ventilation initiale réussie plus fréquente avec les DSG (87.4% DSG vs 79.0% IET)</a:t>
            </a:r>
          </a:p>
          <a:p>
            <a:pPr algn="just"/>
            <a:r>
              <a:rPr lang="fr-CA" sz="1400" b="1" dirty="0">
                <a:solidFill>
                  <a:srgbClr val="1F2D29"/>
                </a:solidFill>
              </a:rPr>
              <a:t>(3) Régurgitations dans 26.1% DSG vs 24.5% IET (non-significatif) (4) Aspirations dans 15.1% DSG vs 14.9% IET (non-significatif)</a:t>
            </a:r>
          </a:p>
          <a:p>
            <a:pPr algn="just"/>
            <a:r>
              <a:rPr lang="fr-CA" sz="1400" dirty="0">
                <a:solidFill>
                  <a:srgbClr val="1F2D29"/>
                </a:solidFill>
              </a:rPr>
              <a:t>Validité interne: inégalité dans le nombre de patients assignés aux deux groupes </a:t>
            </a:r>
          </a:p>
          <a:p>
            <a:pPr algn="just"/>
            <a:r>
              <a:rPr lang="fr-CA" sz="1400" dirty="0">
                <a:solidFill>
                  <a:srgbClr val="1F2D29"/>
                </a:solidFill>
              </a:rPr>
              <a:t>Validité externe: système pré-hospitalier semblable au Canada </a:t>
            </a:r>
            <a:endParaRPr lang="fr-FR" sz="1400" dirty="0">
              <a:solidFill>
                <a:srgbClr val="1F2D29"/>
              </a:solidFill>
            </a:endParaRPr>
          </a:p>
        </p:txBody>
      </p:sp>
    </p:spTree>
    <p:extLst>
      <p:ext uri="{BB962C8B-B14F-4D97-AF65-F5344CB8AC3E}">
        <p14:creationId xmlns:p14="http://schemas.microsoft.com/office/powerpoint/2010/main" val="3066641864"/>
      </p:ext>
    </p:extLst>
  </p:cSld>
  <p:clrMapOvr>
    <a:overrideClrMapping bg1="lt1" tx1="dk1" bg2="lt2" tx2="dk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0BE3D13-5BE5-4B05-AFCF-2A2E059D29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6562092-3AA7-4EF0-9007-C44F879A13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a:extLst>
              <a:ext uri="{FF2B5EF4-FFF2-40B4-BE49-F238E27FC236}">
                <a16:creationId xmlns:a16="http://schemas.microsoft.com/office/drawing/2014/main" id="{1AC85C80-0175-4214-A13D-03C224658C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70108" y="985292"/>
            <a:ext cx="1345319" cy="1345319"/>
          </a:xfrm>
          <a:prstGeom prst="ellipse">
            <a:avLst/>
          </a:prstGeom>
          <a:solidFill>
            <a:schemeClr val="accent1">
              <a:lumMod val="40000"/>
              <a:lumOff val="6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E60B620B-3E81-4075-BC12-D4FB3E299C7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133" y="0"/>
            <a:ext cx="12189867" cy="6858000"/>
          </a:xfrm>
          <a:prstGeom prst="rect">
            <a:avLst/>
          </a:prstGeom>
        </p:spPr>
      </p:pic>
      <p:sp>
        <p:nvSpPr>
          <p:cNvPr id="2" name="Titre 1">
            <a:extLst>
              <a:ext uri="{FF2B5EF4-FFF2-40B4-BE49-F238E27FC236}">
                <a16:creationId xmlns:a16="http://schemas.microsoft.com/office/drawing/2014/main" id="{8DA3D6FA-C2DE-6240-92B1-02285843952E}"/>
              </a:ext>
            </a:extLst>
          </p:cNvPr>
          <p:cNvSpPr>
            <a:spLocks noGrp="1"/>
          </p:cNvSpPr>
          <p:nvPr>
            <p:ph type="title"/>
          </p:nvPr>
        </p:nvSpPr>
        <p:spPr>
          <a:xfrm>
            <a:off x="2611808" y="1022548"/>
            <a:ext cx="7958331" cy="1308063"/>
          </a:xfrm>
        </p:spPr>
        <p:txBody>
          <a:bodyPr anchor="b">
            <a:normAutofit/>
          </a:bodyPr>
          <a:lstStyle/>
          <a:p>
            <a:pPr algn="l"/>
            <a:r>
              <a:rPr lang="fr-FR" sz="4400" dirty="0">
                <a:solidFill>
                  <a:srgbClr val="1F2D29"/>
                </a:solidFill>
              </a:rPr>
              <a:t>Étude 5</a:t>
            </a:r>
            <a:br>
              <a:rPr lang="fr-FR" sz="4400" dirty="0">
                <a:solidFill>
                  <a:srgbClr val="1F2D29"/>
                </a:solidFill>
              </a:rPr>
            </a:br>
            <a:r>
              <a:rPr lang="fr-FR" sz="4400" dirty="0">
                <a:solidFill>
                  <a:srgbClr val="1F2D29"/>
                </a:solidFill>
              </a:rPr>
              <a:t>Wang et </a:t>
            </a:r>
            <a:r>
              <a:rPr lang="fr-FR" sz="4400" dirty="0" err="1">
                <a:solidFill>
                  <a:srgbClr val="1F2D29"/>
                </a:solidFill>
              </a:rPr>
              <a:t>coll</a:t>
            </a:r>
            <a:r>
              <a:rPr lang="fr-FR" sz="4400" dirty="0">
                <a:solidFill>
                  <a:srgbClr val="1F2D29"/>
                </a:solidFill>
              </a:rPr>
              <a:t> JAMA 2018</a:t>
            </a:r>
          </a:p>
        </p:txBody>
      </p:sp>
      <p:sp>
        <p:nvSpPr>
          <p:cNvPr id="3" name="Espace réservé du contenu 2">
            <a:extLst>
              <a:ext uri="{FF2B5EF4-FFF2-40B4-BE49-F238E27FC236}">
                <a16:creationId xmlns:a16="http://schemas.microsoft.com/office/drawing/2014/main" id="{E7DC62DB-291D-D84E-A25A-27CDDF1A1E2D}"/>
              </a:ext>
            </a:extLst>
          </p:cNvPr>
          <p:cNvSpPr>
            <a:spLocks noGrp="1"/>
          </p:cNvSpPr>
          <p:nvPr>
            <p:ph idx="1"/>
          </p:nvPr>
        </p:nvSpPr>
        <p:spPr>
          <a:xfrm>
            <a:off x="2409034" y="2211185"/>
            <a:ext cx="7621606" cy="4436952"/>
          </a:xfrm>
        </p:spPr>
        <p:txBody>
          <a:bodyPr anchor="t">
            <a:noAutofit/>
          </a:bodyPr>
          <a:lstStyle/>
          <a:p>
            <a:pPr algn="just"/>
            <a:r>
              <a:rPr lang="fr-FR" sz="1400" dirty="0">
                <a:solidFill>
                  <a:srgbClr val="1F2D29"/>
                </a:solidFill>
              </a:rPr>
              <a:t>Essai clinique randomisé multicentrique, États-Unis, 2015-2017</a:t>
            </a:r>
          </a:p>
          <a:p>
            <a:pPr algn="just"/>
            <a:r>
              <a:rPr lang="fr-FR" sz="1400" dirty="0">
                <a:solidFill>
                  <a:srgbClr val="1F2D29"/>
                </a:solidFill>
              </a:rPr>
              <a:t>3 004 arrêts cardiaques extrahospitaliers</a:t>
            </a:r>
          </a:p>
          <a:p>
            <a:pPr algn="just"/>
            <a:r>
              <a:rPr lang="fr-FR" sz="1400" dirty="0">
                <a:solidFill>
                  <a:srgbClr val="1F2D29"/>
                </a:solidFill>
              </a:rPr>
              <a:t>TL vs IET</a:t>
            </a:r>
          </a:p>
          <a:p>
            <a:pPr algn="just"/>
            <a:r>
              <a:rPr lang="fr-CA" sz="1400" b="1" dirty="0">
                <a:solidFill>
                  <a:srgbClr val="1F2D29"/>
                </a:solidFill>
              </a:rPr>
              <a:t>(1) Survie à 72h plus élevée avec TL (18.3% vs 15.4%, différence 2.9%) </a:t>
            </a:r>
          </a:p>
          <a:p>
            <a:pPr algn="just"/>
            <a:r>
              <a:rPr lang="fr-CA" sz="1400" b="1" dirty="0">
                <a:solidFill>
                  <a:srgbClr val="1F2D29"/>
                </a:solidFill>
              </a:rPr>
              <a:t>(2) Survie au congé de l’hôpital plus élevée avec TL (10.8% vs 8.1%, différence 2.7%)</a:t>
            </a:r>
          </a:p>
          <a:p>
            <a:pPr algn="just"/>
            <a:r>
              <a:rPr lang="fr-CA" sz="1400" b="1" dirty="0">
                <a:solidFill>
                  <a:srgbClr val="1F2D29"/>
                </a:solidFill>
              </a:rPr>
              <a:t>(3) Statut neurologique favorable au congé de l’hôpital plus élevé avec TL (7.1% vs 5.0%, différence 2.1%)</a:t>
            </a:r>
          </a:p>
          <a:p>
            <a:pPr algn="just"/>
            <a:r>
              <a:rPr lang="fr-CA" sz="1400" b="1" dirty="0">
                <a:solidFill>
                  <a:srgbClr val="1F2D29"/>
                </a:solidFill>
              </a:rPr>
              <a:t>(4) Retour à la circulation spontanée plus élevé avec TL (27.9% vs 24.3%, différence 3.6%)</a:t>
            </a:r>
          </a:p>
          <a:p>
            <a:pPr algn="just"/>
            <a:r>
              <a:rPr lang="fr-FR" sz="1400" dirty="0">
                <a:solidFill>
                  <a:srgbClr val="1F2D29"/>
                </a:solidFill>
              </a:rPr>
              <a:t>Validité interne: </a:t>
            </a:r>
            <a:r>
              <a:rPr lang="fr-CA" sz="1400" dirty="0">
                <a:solidFill>
                  <a:srgbClr val="1F2D29"/>
                </a:solidFill>
              </a:rPr>
              <a:t>étude sur le tube laryngé, limitation de la taille de l’étude via la bourse allouée, certains éléments pas à l’aveugle (intervention, allocation…) </a:t>
            </a:r>
            <a:endParaRPr lang="fr-FR" sz="1400" dirty="0">
              <a:solidFill>
                <a:srgbClr val="1F2D29"/>
              </a:solidFill>
            </a:endParaRPr>
          </a:p>
        </p:txBody>
      </p:sp>
    </p:spTree>
    <p:extLst>
      <p:ext uri="{BB962C8B-B14F-4D97-AF65-F5344CB8AC3E}">
        <p14:creationId xmlns:p14="http://schemas.microsoft.com/office/powerpoint/2010/main" val="1617183706"/>
      </p:ext>
    </p:extLst>
  </p:cSld>
  <p:clrMapOvr>
    <a:overrideClrMapping bg1="lt1" tx1="dk1" bg2="lt2" tx2="dk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0BE3D13-5BE5-4B05-AFCF-2A2E059D29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6562092-3AA7-4EF0-9007-C44F879A13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a:extLst>
              <a:ext uri="{FF2B5EF4-FFF2-40B4-BE49-F238E27FC236}">
                <a16:creationId xmlns:a16="http://schemas.microsoft.com/office/drawing/2014/main" id="{1AC85C80-0175-4214-A13D-03C224658C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70108" y="985292"/>
            <a:ext cx="1345319" cy="1345319"/>
          </a:xfrm>
          <a:prstGeom prst="ellipse">
            <a:avLst/>
          </a:prstGeom>
          <a:solidFill>
            <a:schemeClr val="accent1">
              <a:lumMod val="40000"/>
              <a:lumOff val="6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E60B620B-3E81-4075-BC12-D4FB3E299C7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133" y="0"/>
            <a:ext cx="12189867" cy="6858000"/>
          </a:xfrm>
          <a:prstGeom prst="rect">
            <a:avLst/>
          </a:prstGeom>
        </p:spPr>
      </p:pic>
      <p:sp>
        <p:nvSpPr>
          <p:cNvPr id="2" name="Titre 1">
            <a:extLst>
              <a:ext uri="{FF2B5EF4-FFF2-40B4-BE49-F238E27FC236}">
                <a16:creationId xmlns:a16="http://schemas.microsoft.com/office/drawing/2014/main" id="{E631BF33-9D15-F44F-9A22-453E9D536277}"/>
              </a:ext>
            </a:extLst>
          </p:cNvPr>
          <p:cNvSpPr>
            <a:spLocks noGrp="1"/>
          </p:cNvSpPr>
          <p:nvPr>
            <p:ph type="title"/>
          </p:nvPr>
        </p:nvSpPr>
        <p:spPr>
          <a:xfrm>
            <a:off x="2611808" y="1022548"/>
            <a:ext cx="7958331" cy="1308063"/>
          </a:xfrm>
        </p:spPr>
        <p:txBody>
          <a:bodyPr anchor="b">
            <a:normAutofit/>
          </a:bodyPr>
          <a:lstStyle/>
          <a:p>
            <a:pPr algn="l"/>
            <a:r>
              <a:rPr lang="fr-FR" sz="4400" dirty="0">
                <a:solidFill>
                  <a:srgbClr val="1F2D29"/>
                </a:solidFill>
              </a:rPr>
              <a:t>Discussion</a:t>
            </a:r>
          </a:p>
        </p:txBody>
      </p:sp>
      <p:sp>
        <p:nvSpPr>
          <p:cNvPr id="3" name="Espace réservé du contenu 2">
            <a:extLst>
              <a:ext uri="{FF2B5EF4-FFF2-40B4-BE49-F238E27FC236}">
                <a16:creationId xmlns:a16="http://schemas.microsoft.com/office/drawing/2014/main" id="{7D5AB3E5-8096-1B4B-BEFA-888E9EC91212}"/>
              </a:ext>
            </a:extLst>
          </p:cNvPr>
          <p:cNvSpPr>
            <a:spLocks noGrp="1"/>
          </p:cNvSpPr>
          <p:nvPr>
            <p:ph idx="1"/>
          </p:nvPr>
        </p:nvSpPr>
        <p:spPr>
          <a:xfrm>
            <a:off x="2302933" y="2641604"/>
            <a:ext cx="7621606" cy="3443107"/>
          </a:xfrm>
        </p:spPr>
        <p:txBody>
          <a:bodyPr anchor="t">
            <a:normAutofit/>
          </a:bodyPr>
          <a:lstStyle/>
          <a:p>
            <a:pPr algn="just"/>
            <a:r>
              <a:rPr lang="fr-FR" sz="1600" dirty="0">
                <a:solidFill>
                  <a:srgbClr val="1F2D29"/>
                </a:solidFill>
              </a:rPr>
              <a:t>Objectif: </a:t>
            </a:r>
            <a:r>
              <a:rPr lang="fr-CA" sz="1600" dirty="0">
                <a:solidFill>
                  <a:srgbClr val="1F2D29"/>
                </a:solidFill>
              </a:rPr>
              <a:t>déterminer si la ventilation par ballon-masque ou par dispositif supraglottique est supérieure à l’intubation endotrachéale dans la réanimation cardiorespiratoire de patients adultes subissant un arrêt cardiaque en milieu extrahospitalier</a:t>
            </a:r>
          </a:p>
          <a:p>
            <a:pPr algn="just"/>
            <a:r>
              <a:rPr lang="fr-CA" sz="1600" dirty="0">
                <a:solidFill>
                  <a:srgbClr val="1F2D29"/>
                </a:solidFill>
              </a:rPr>
              <a:t>Méthodes de ventilation non invasives (VBM et DSG) sont plus favorables que l’intubation endotrachéale à la survie neurologique après un arrêt cardiaque</a:t>
            </a:r>
            <a:endParaRPr lang="fr-FR" sz="1600" dirty="0">
              <a:solidFill>
                <a:srgbClr val="1F2D29"/>
              </a:solidFill>
            </a:endParaRPr>
          </a:p>
        </p:txBody>
      </p:sp>
    </p:spTree>
    <p:extLst>
      <p:ext uri="{BB962C8B-B14F-4D97-AF65-F5344CB8AC3E}">
        <p14:creationId xmlns:p14="http://schemas.microsoft.com/office/powerpoint/2010/main" val="232756212"/>
      </p:ext>
    </p:extLst>
  </p:cSld>
  <p:clrMapOvr>
    <a:overrideClrMapping bg1="lt1" tx1="dk1" bg2="lt2" tx2="dk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0BE3D13-5BE5-4B05-AFCF-2A2E059D29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6562092-3AA7-4EF0-9007-C44F879A13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a:extLst>
              <a:ext uri="{FF2B5EF4-FFF2-40B4-BE49-F238E27FC236}">
                <a16:creationId xmlns:a16="http://schemas.microsoft.com/office/drawing/2014/main" id="{1AC85C80-0175-4214-A13D-03C224658C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70108" y="985292"/>
            <a:ext cx="1345319" cy="1345319"/>
          </a:xfrm>
          <a:prstGeom prst="ellipse">
            <a:avLst/>
          </a:prstGeom>
          <a:solidFill>
            <a:schemeClr val="accent1">
              <a:lumMod val="40000"/>
              <a:lumOff val="6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E60B620B-3E81-4075-BC12-D4FB3E299C7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133" y="0"/>
            <a:ext cx="12189867" cy="6858000"/>
          </a:xfrm>
          <a:prstGeom prst="rect">
            <a:avLst/>
          </a:prstGeom>
        </p:spPr>
      </p:pic>
      <p:sp>
        <p:nvSpPr>
          <p:cNvPr id="2" name="Titre 1">
            <a:extLst>
              <a:ext uri="{FF2B5EF4-FFF2-40B4-BE49-F238E27FC236}">
                <a16:creationId xmlns:a16="http://schemas.microsoft.com/office/drawing/2014/main" id="{5D08FBFF-A5C2-BA43-B020-400D24AEF2CA}"/>
              </a:ext>
            </a:extLst>
          </p:cNvPr>
          <p:cNvSpPr>
            <a:spLocks noGrp="1"/>
          </p:cNvSpPr>
          <p:nvPr>
            <p:ph type="title"/>
          </p:nvPr>
        </p:nvSpPr>
        <p:spPr>
          <a:xfrm>
            <a:off x="2611808" y="1022548"/>
            <a:ext cx="7958331" cy="1308063"/>
          </a:xfrm>
        </p:spPr>
        <p:txBody>
          <a:bodyPr anchor="b">
            <a:normAutofit/>
          </a:bodyPr>
          <a:lstStyle/>
          <a:p>
            <a:pPr algn="l"/>
            <a:r>
              <a:rPr lang="fr-FR" sz="4400" dirty="0">
                <a:solidFill>
                  <a:srgbClr val="1F2D29"/>
                </a:solidFill>
              </a:rPr>
              <a:t>Discussion (suite)</a:t>
            </a:r>
          </a:p>
        </p:txBody>
      </p:sp>
      <p:sp>
        <p:nvSpPr>
          <p:cNvPr id="3" name="Espace réservé du contenu 2">
            <a:extLst>
              <a:ext uri="{FF2B5EF4-FFF2-40B4-BE49-F238E27FC236}">
                <a16:creationId xmlns:a16="http://schemas.microsoft.com/office/drawing/2014/main" id="{3F6C1AF2-1C17-E44A-BA92-653F45A48FDB}"/>
              </a:ext>
            </a:extLst>
          </p:cNvPr>
          <p:cNvSpPr>
            <a:spLocks noGrp="1"/>
          </p:cNvSpPr>
          <p:nvPr>
            <p:ph idx="1"/>
          </p:nvPr>
        </p:nvSpPr>
        <p:spPr>
          <a:xfrm>
            <a:off x="2302933" y="2641604"/>
            <a:ext cx="7621606" cy="3443107"/>
          </a:xfrm>
        </p:spPr>
        <p:txBody>
          <a:bodyPr anchor="t">
            <a:normAutofit/>
          </a:bodyPr>
          <a:lstStyle/>
          <a:p>
            <a:pPr algn="just"/>
            <a:r>
              <a:rPr lang="fr-FR" sz="1600" dirty="0">
                <a:solidFill>
                  <a:srgbClr val="1F2D29"/>
                </a:solidFill>
              </a:rPr>
              <a:t>Études prospectives </a:t>
            </a:r>
            <a:r>
              <a:rPr lang="fr-CA" sz="1600" dirty="0">
                <a:solidFill>
                  <a:srgbClr val="1F2D29"/>
                </a:solidFill>
              </a:rPr>
              <a:t>limitations inhérentes à leur type de devis, pas généralisables à l’ensemble de la population</a:t>
            </a:r>
          </a:p>
          <a:p>
            <a:pPr algn="just"/>
            <a:r>
              <a:rPr lang="fr-CA" sz="1600" dirty="0">
                <a:solidFill>
                  <a:srgbClr val="1F2D29"/>
                </a:solidFill>
              </a:rPr>
              <a:t>Études randomisées contrôlées spécifiquement en lien avec les arrêts cardiaques extrahospitaliers, possibilité de transposer les résultats aux arrêts cardiaques </a:t>
            </a:r>
            <a:r>
              <a:rPr lang="fr-CA" sz="1600" dirty="0" err="1">
                <a:solidFill>
                  <a:srgbClr val="1F2D29"/>
                </a:solidFill>
              </a:rPr>
              <a:t>intrahospitaliers</a:t>
            </a:r>
            <a:r>
              <a:rPr lang="fr-CA" sz="1600" dirty="0">
                <a:solidFill>
                  <a:srgbClr val="1F2D29"/>
                </a:solidFill>
              </a:rPr>
              <a:t>?</a:t>
            </a:r>
            <a:endParaRPr lang="fr-FR" sz="1600" dirty="0">
              <a:solidFill>
                <a:srgbClr val="1F2D29"/>
              </a:solidFill>
            </a:endParaRPr>
          </a:p>
        </p:txBody>
      </p:sp>
    </p:spTree>
    <p:extLst>
      <p:ext uri="{BB962C8B-B14F-4D97-AF65-F5344CB8AC3E}">
        <p14:creationId xmlns:p14="http://schemas.microsoft.com/office/powerpoint/2010/main" val="859503848"/>
      </p:ext>
    </p:extLst>
  </p:cSld>
  <p:clrMapOvr>
    <a:overrideClrMapping bg1="lt1" tx1="dk1" bg2="lt2" tx2="dk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0BE3D13-5BE5-4B05-AFCF-2A2E059D29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6562092-3AA7-4EF0-9007-C44F879A13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a:extLst>
              <a:ext uri="{FF2B5EF4-FFF2-40B4-BE49-F238E27FC236}">
                <a16:creationId xmlns:a16="http://schemas.microsoft.com/office/drawing/2014/main" id="{1AC85C80-0175-4214-A13D-03C224658C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70108" y="985292"/>
            <a:ext cx="1345319" cy="1345319"/>
          </a:xfrm>
          <a:prstGeom prst="ellipse">
            <a:avLst/>
          </a:prstGeom>
          <a:solidFill>
            <a:schemeClr val="accent1">
              <a:lumMod val="40000"/>
              <a:lumOff val="6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E60B620B-3E81-4075-BC12-D4FB3E299C7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133" y="0"/>
            <a:ext cx="12189867" cy="6858000"/>
          </a:xfrm>
          <a:prstGeom prst="rect">
            <a:avLst/>
          </a:prstGeom>
        </p:spPr>
      </p:pic>
      <p:sp>
        <p:nvSpPr>
          <p:cNvPr id="2" name="Titre 1">
            <a:extLst>
              <a:ext uri="{FF2B5EF4-FFF2-40B4-BE49-F238E27FC236}">
                <a16:creationId xmlns:a16="http://schemas.microsoft.com/office/drawing/2014/main" id="{C8E91AF9-858B-E14C-9D1B-C1F6A7D4D58D}"/>
              </a:ext>
            </a:extLst>
          </p:cNvPr>
          <p:cNvSpPr>
            <a:spLocks noGrp="1"/>
          </p:cNvSpPr>
          <p:nvPr>
            <p:ph type="title"/>
          </p:nvPr>
        </p:nvSpPr>
        <p:spPr>
          <a:xfrm>
            <a:off x="2611808" y="1022548"/>
            <a:ext cx="7958331" cy="1308063"/>
          </a:xfrm>
        </p:spPr>
        <p:txBody>
          <a:bodyPr anchor="b">
            <a:normAutofit/>
          </a:bodyPr>
          <a:lstStyle/>
          <a:p>
            <a:pPr algn="l"/>
            <a:r>
              <a:rPr lang="fr-FR" sz="4400" dirty="0">
                <a:solidFill>
                  <a:srgbClr val="1F2D29"/>
                </a:solidFill>
              </a:rPr>
              <a:t>Discussion (suite)</a:t>
            </a:r>
          </a:p>
        </p:txBody>
      </p:sp>
      <p:sp>
        <p:nvSpPr>
          <p:cNvPr id="3" name="Espace réservé du contenu 2">
            <a:extLst>
              <a:ext uri="{FF2B5EF4-FFF2-40B4-BE49-F238E27FC236}">
                <a16:creationId xmlns:a16="http://schemas.microsoft.com/office/drawing/2014/main" id="{C0FB8B78-ADA5-AE4F-948C-AB9A5044CD83}"/>
              </a:ext>
            </a:extLst>
          </p:cNvPr>
          <p:cNvSpPr>
            <a:spLocks noGrp="1"/>
          </p:cNvSpPr>
          <p:nvPr>
            <p:ph idx="1"/>
          </p:nvPr>
        </p:nvSpPr>
        <p:spPr>
          <a:xfrm>
            <a:off x="2302933" y="2641604"/>
            <a:ext cx="7621606" cy="3443107"/>
          </a:xfrm>
        </p:spPr>
        <p:txBody>
          <a:bodyPr anchor="t">
            <a:normAutofit/>
          </a:bodyPr>
          <a:lstStyle/>
          <a:p>
            <a:pPr algn="just"/>
            <a:r>
              <a:rPr lang="fr-FR" sz="1600" dirty="0">
                <a:solidFill>
                  <a:srgbClr val="1F2D29"/>
                </a:solidFill>
              </a:rPr>
              <a:t>Limites:</a:t>
            </a:r>
          </a:p>
          <a:p>
            <a:pPr lvl="1" algn="just"/>
            <a:r>
              <a:rPr lang="fr-FR" sz="1400" dirty="0">
                <a:solidFill>
                  <a:srgbClr val="1F2D29"/>
                </a:solidFill>
              </a:rPr>
              <a:t>1 évaluateur</a:t>
            </a:r>
          </a:p>
          <a:p>
            <a:pPr lvl="1" algn="just"/>
            <a:r>
              <a:rPr lang="fr-FR" sz="1400" dirty="0">
                <a:solidFill>
                  <a:srgbClr val="1F2D29"/>
                </a:solidFill>
              </a:rPr>
              <a:t>Peu d’essais randomisés contrôlés sur le sujet</a:t>
            </a:r>
          </a:p>
          <a:p>
            <a:pPr lvl="1" algn="just"/>
            <a:endParaRPr lang="fr-FR" sz="1400" dirty="0">
              <a:solidFill>
                <a:srgbClr val="1F2D29"/>
              </a:solidFill>
            </a:endParaRPr>
          </a:p>
          <a:p>
            <a:pPr algn="just"/>
            <a:r>
              <a:rPr lang="fr-FR" sz="1600" dirty="0">
                <a:solidFill>
                  <a:srgbClr val="1F2D29"/>
                </a:solidFill>
              </a:rPr>
              <a:t>Forces:</a:t>
            </a:r>
          </a:p>
          <a:p>
            <a:pPr lvl="1" algn="just"/>
            <a:r>
              <a:rPr lang="fr-FR" sz="1400" dirty="0">
                <a:solidFill>
                  <a:srgbClr val="1F2D29"/>
                </a:solidFill>
              </a:rPr>
              <a:t>Études très rigoureuses</a:t>
            </a:r>
          </a:p>
        </p:txBody>
      </p:sp>
    </p:spTree>
    <p:extLst>
      <p:ext uri="{BB962C8B-B14F-4D97-AF65-F5344CB8AC3E}">
        <p14:creationId xmlns:p14="http://schemas.microsoft.com/office/powerpoint/2010/main" val="3111321430"/>
      </p:ext>
    </p:extLst>
  </p:cSld>
  <p:clrMapOvr>
    <a:overrideClrMapping bg1="lt1" tx1="dk1" bg2="lt2" tx2="dk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0BE3D13-5BE5-4B05-AFCF-2A2E059D29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6562092-3AA7-4EF0-9007-C44F879A13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a:extLst>
              <a:ext uri="{FF2B5EF4-FFF2-40B4-BE49-F238E27FC236}">
                <a16:creationId xmlns:a16="http://schemas.microsoft.com/office/drawing/2014/main" id="{1AC85C80-0175-4214-A13D-03C224658C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70108" y="985292"/>
            <a:ext cx="1345319" cy="1345319"/>
          </a:xfrm>
          <a:prstGeom prst="ellipse">
            <a:avLst/>
          </a:prstGeom>
          <a:solidFill>
            <a:schemeClr val="accent1">
              <a:lumMod val="40000"/>
              <a:lumOff val="6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E60B620B-3E81-4075-BC12-D4FB3E299C7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133" y="0"/>
            <a:ext cx="12189867" cy="6858000"/>
          </a:xfrm>
          <a:prstGeom prst="rect">
            <a:avLst/>
          </a:prstGeom>
        </p:spPr>
      </p:pic>
      <p:sp>
        <p:nvSpPr>
          <p:cNvPr id="2" name="Titre 1">
            <a:extLst>
              <a:ext uri="{FF2B5EF4-FFF2-40B4-BE49-F238E27FC236}">
                <a16:creationId xmlns:a16="http://schemas.microsoft.com/office/drawing/2014/main" id="{7B042B62-CFCA-054F-B8DE-68CB63322D47}"/>
              </a:ext>
            </a:extLst>
          </p:cNvPr>
          <p:cNvSpPr>
            <a:spLocks noGrp="1"/>
          </p:cNvSpPr>
          <p:nvPr>
            <p:ph type="title"/>
          </p:nvPr>
        </p:nvSpPr>
        <p:spPr>
          <a:xfrm>
            <a:off x="2611808" y="1022548"/>
            <a:ext cx="7958331" cy="1308063"/>
          </a:xfrm>
        </p:spPr>
        <p:txBody>
          <a:bodyPr anchor="b">
            <a:normAutofit/>
          </a:bodyPr>
          <a:lstStyle/>
          <a:p>
            <a:pPr algn="l"/>
            <a:r>
              <a:rPr lang="fr-FR" sz="4400" dirty="0">
                <a:solidFill>
                  <a:srgbClr val="1F2D29"/>
                </a:solidFill>
              </a:rPr>
              <a:t>Conclusion</a:t>
            </a:r>
          </a:p>
        </p:txBody>
      </p:sp>
      <p:sp>
        <p:nvSpPr>
          <p:cNvPr id="3" name="Espace réservé du contenu 2">
            <a:extLst>
              <a:ext uri="{FF2B5EF4-FFF2-40B4-BE49-F238E27FC236}">
                <a16:creationId xmlns:a16="http://schemas.microsoft.com/office/drawing/2014/main" id="{67C6FD13-0978-3E49-A80A-32F253F87921}"/>
              </a:ext>
            </a:extLst>
          </p:cNvPr>
          <p:cNvSpPr>
            <a:spLocks noGrp="1"/>
          </p:cNvSpPr>
          <p:nvPr>
            <p:ph idx="1"/>
          </p:nvPr>
        </p:nvSpPr>
        <p:spPr>
          <a:xfrm>
            <a:off x="2302933" y="2641604"/>
            <a:ext cx="7621606" cy="3443107"/>
          </a:xfrm>
        </p:spPr>
        <p:txBody>
          <a:bodyPr anchor="t">
            <a:normAutofit/>
          </a:bodyPr>
          <a:lstStyle/>
          <a:p>
            <a:pPr algn="just"/>
            <a:r>
              <a:rPr lang="fr-FR" sz="1600" dirty="0">
                <a:solidFill>
                  <a:srgbClr val="1F2D29"/>
                </a:solidFill>
              </a:rPr>
              <a:t>Recommandation ACLS: gestion initiale des voies respiratoires via mesures non invasives (ballon-masque)</a:t>
            </a:r>
          </a:p>
          <a:p>
            <a:pPr algn="just"/>
            <a:r>
              <a:rPr lang="fr-FR" sz="1600" dirty="0">
                <a:solidFill>
                  <a:srgbClr val="1F2D29"/>
                </a:solidFill>
              </a:rPr>
              <a:t>Études observationnelles et essais cliniques randomisés démontrant que techniques de ventilation avancées (IET) entraînent issue neurologique moins favorable</a:t>
            </a:r>
          </a:p>
          <a:p>
            <a:pPr algn="just"/>
            <a:r>
              <a:rPr lang="fr-FR" sz="1600" dirty="0">
                <a:solidFill>
                  <a:srgbClr val="1F2D29"/>
                </a:solidFill>
              </a:rPr>
              <a:t>IET associée à plus de risques et de complications</a:t>
            </a:r>
          </a:p>
          <a:p>
            <a:pPr algn="just"/>
            <a:r>
              <a:rPr lang="fr-FR" sz="1600" dirty="0">
                <a:solidFill>
                  <a:srgbClr val="1F2D29"/>
                </a:solidFill>
              </a:rPr>
              <a:t>Ventilation par ballon-masque et dispositif supraglottique à privilégier en première ligne!</a:t>
            </a:r>
          </a:p>
          <a:p>
            <a:endParaRPr lang="fr-FR" sz="1600" dirty="0">
              <a:solidFill>
                <a:srgbClr val="1F2D29"/>
              </a:solidFill>
            </a:endParaRPr>
          </a:p>
        </p:txBody>
      </p:sp>
    </p:spTree>
    <p:extLst>
      <p:ext uri="{BB962C8B-B14F-4D97-AF65-F5344CB8AC3E}">
        <p14:creationId xmlns:p14="http://schemas.microsoft.com/office/powerpoint/2010/main" val="1474309277"/>
      </p:ext>
    </p:extLst>
  </p:cSld>
  <p:clrMapOvr>
    <a:overrideClrMapping bg1="lt1" tx1="dk1" bg2="lt2" tx2="dk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0BE3D13-5BE5-4B05-AFCF-2A2E059D29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6562092-3AA7-4EF0-9007-C44F879A13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a:extLst>
              <a:ext uri="{FF2B5EF4-FFF2-40B4-BE49-F238E27FC236}">
                <a16:creationId xmlns:a16="http://schemas.microsoft.com/office/drawing/2014/main" id="{1AC85C80-0175-4214-A13D-03C224658C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70108" y="985292"/>
            <a:ext cx="1345319" cy="1345319"/>
          </a:xfrm>
          <a:prstGeom prst="ellipse">
            <a:avLst/>
          </a:prstGeom>
          <a:solidFill>
            <a:schemeClr val="accent1">
              <a:lumMod val="40000"/>
              <a:lumOff val="6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E60B620B-3E81-4075-BC12-D4FB3E299C7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133" y="0"/>
            <a:ext cx="12189867" cy="6858000"/>
          </a:xfrm>
          <a:prstGeom prst="rect">
            <a:avLst/>
          </a:prstGeom>
        </p:spPr>
      </p:pic>
      <p:sp>
        <p:nvSpPr>
          <p:cNvPr id="2" name="Titre 1">
            <a:extLst>
              <a:ext uri="{FF2B5EF4-FFF2-40B4-BE49-F238E27FC236}">
                <a16:creationId xmlns:a16="http://schemas.microsoft.com/office/drawing/2014/main" id="{BF1ECFC3-3540-334B-B7A8-E680E89BCF7C}"/>
              </a:ext>
            </a:extLst>
          </p:cNvPr>
          <p:cNvSpPr>
            <a:spLocks noGrp="1"/>
          </p:cNvSpPr>
          <p:nvPr>
            <p:ph type="title"/>
          </p:nvPr>
        </p:nvSpPr>
        <p:spPr>
          <a:xfrm>
            <a:off x="2611808" y="1022548"/>
            <a:ext cx="7958331" cy="1308063"/>
          </a:xfrm>
        </p:spPr>
        <p:txBody>
          <a:bodyPr anchor="b">
            <a:normAutofit/>
          </a:bodyPr>
          <a:lstStyle/>
          <a:p>
            <a:pPr algn="l"/>
            <a:r>
              <a:rPr lang="fr-FR" sz="4400" dirty="0">
                <a:solidFill>
                  <a:srgbClr val="1F2D29"/>
                </a:solidFill>
              </a:rPr>
              <a:t>Piste de réflexion</a:t>
            </a:r>
          </a:p>
        </p:txBody>
      </p:sp>
      <p:sp>
        <p:nvSpPr>
          <p:cNvPr id="3" name="Espace réservé du contenu 2">
            <a:extLst>
              <a:ext uri="{FF2B5EF4-FFF2-40B4-BE49-F238E27FC236}">
                <a16:creationId xmlns:a16="http://schemas.microsoft.com/office/drawing/2014/main" id="{CF6411FA-EDA8-A942-8B9C-97768BD96B9D}"/>
              </a:ext>
            </a:extLst>
          </p:cNvPr>
          <p:cNvSpPr>
            <a:spLocks noGrp="1"/>
          </p:cNvSpPr>
          <p:nvPr>
            <p:ph idx="1"/>
          </p:nvPr>
        </p:nvSpPr>
        <p:spPr>
          <a:xfrm>
            <a:off x="2302933" y="2641604"/>
            <a:ext cx="7621606" cy="3443107"/>
          </a:xfrm>
        </p:spPr>
        <p:txBody>
          <a:bodyPr anchor="t">
            <a:normAutofit/>
          </a:bodyPr>
          <a:lstStyle/>
          <a:p>
            <a:pPr algn="just"/>
            <a:r>
              <a:rPr lang="fr-FR" sz="1600" dirty="0">
                <a:solidFill>
                  <a:srgbClr val="1F2D29"/>
                </a:solidFill>
              </a:rPr>
              <a:t>IET en première ligne via ambulanciers?</a:t>
            </a:r>
          </a:p>
        </p:txBody>
      </p:sp>
    </p:spTree>
    <p:extLst>
      <p:ext uri="{BB962C8B-B14F-4D97-AF65-F5344CB8AC3E}">
        <p14:creationId xmlns:p14="http://schemas.microsoft.com/office/powerpoint/2010/main" val="2439857187"/>
      </p:ext>
    </p:extLst>
  </p:cSld>
  <p:clrMapOvr>
    <a:overrideClrMapping bg1="lt1" tx1="dk1" bg2="lt2" tx2="dk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0BE3D13-5BE5-4B05-AFCF-2A2E059D29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6562092-3AA7-4EF0-9007-C44F879A13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a:extLst>
              <a:ext uri="{FF2B5EF4-FFF2-40B4-BE49-F238E27FC236}">
                <a16:creationId xmlns:a16="http://schemas.microsoft.com/office/drawing/2014/main" id="{1AC85C80-0175-4214-A13D-03C224658C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70108" y="985292"/>
            <a:ext cx="1345319" cy="1345319"/>
          </a:xfrm>
          <a:prstGeom prst="ellipse">
            <a:avLst/>
          </a:prstGeom>
          <a:solidFill>
            <a:schemeClr val="accent1">
              <a:lumMod val="40000"/>
              <a:lumOff val="6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E60B620B-3E81-4075-BC12-D4FB3E299C7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2133" y="0"/>
            <a:ext cx="12189867" cy="6858000"/>
          </a:xfrm>
          <a:prstGeom prst="rect">
            <a:avLst/>
          </a:prstGeom>
        </p:spPr>
      </p:pic>
      <p:sp>
        <p:nvSpPr>
          <p:cNvPr id="2" name="Titre 1">
            <a:extLst>
              <a:ext uri="{FF2B5EF4-FFF2-40B4-BE49-F238E27FC236}">
                <a16:creationId xmlns:a16="http://schemas.microsoft.com/office/drawing/2014/main" id="{1AEEF018-6918-D549-A129-725782E4FCA3}"/>
              </a:ext>
            </a:extLst>
          </p:cNvPr>
          <p:cNvSpPr>
            <a:spLocks noGrp="1"/>
          </p:cNvSpPr>
          <p:nvPr>
            <p:ph type="title"/>
          </p:nvPr>
        </p:nvSpPr>
        <p:spPr>
          <a:xfrm>
            <a:off x="2611808" y="1022548"/>
            <a:ext cx="7958331" cy="1308063"/>
          </a:xfrm>
        </p:spPr>
        <p:txBody>
          <a:bodyPr anchor="b">
            <a:normAutofit/>
          </a:bodyPr>
          <a:lstStyle/>
          <a:p>
            <a:pPr algn="l"/>
            <a:r>
              <a:rPr lang="fr-FR" sz="4400" dirty="0">
                <a:solidFill>
                  <a:srgbClr val="1F2D29"/>
                </a:solidFill>
              </a:rPr>
              <a:t>Références</a:t>
            </a:r>
          </a:p>
        </p:txBody>
      </p:sp>
      <p:sp>
        <p:nvSpPr>
          <p:cNvPr id="3" name="Espace réservé du contenu 2">
            <a:extLst>
              <a:ext uri="{FF2B5EF4-FFF2-40B4-BE49-F238E27FC236}">
                <a16:creationId xmlns:a16="http://schemas.microsoft.com/office/drawing/2014/main" id="{AF4A30D1-120E-1C48-B81E-0720F7B3CF99}"/>
              </a:ext>
            </a:extLst>
          </p:cNvPr>
          <p:cNvSpPr>
            <a:spLocks noGrp="1"/>
          </p:cNvSpPr>
          <p:nvPr>
            <p:ph idx="1"/>
          </p:nvPr>
        </p:nvSpPr>
        <p:spPr>
          <a:xfrm>
            <a:off x="2302933" y="2641604"/>
            <a:ext cx="7621606" cy="3443107"/>
          </a:xfrm>
        </p:spPr>
        <p:txBody>
          <a:bodyPr anchor="t">
            <a:normAutofit fontScale="55000" lnSpcReduction="20000"/>
          </a:bodyPr>
          <a:lstStyle/>
          <a:p>
            <a:pPr lvl="0" algn="just"/>
            <a:r>
              <a:rPr lang="fr-CA" dirty="0"/>
              <a:t>Gardiner, Martin J., </a:t>
            </a:r>
            <a:r>
              <a:rPr lang="fr-CA" dirty="0" err="1"/>
              <a:t>Leather</a:t>
            </a:r>
            <a:r>
              <a:rPr lang="fr-CA" dirty="0"/>
              <a:t>, Richard and </a:t>
            </a:r>
            <a:r>
              <a:rPr lang="fr-CA" dirty="0" err="1"/>
              <a:t>Teo</a:t>
            </a:r>
            <a:r>
              <a:rPr lang="fr-CA" dirty="0"/>
              <a:t>, </a:t>
            </a:r>
            <a:r>
              <a:rPr lang="fr-CA" dirty="0" err="1"/>
              <a:t>Koon</a:t>
            </a:r>
            <a:r>
              <a:rPr lang="fr-CA" dirty="0"/>
              <a:t>, The </a:t>
            </a:r>
            <a:r>
              <a:rPr lang="fr-CA" dirty="0" err="1"/>
              <a:t>Prevention</a:t>
            </a:r>
            <a:r>
              <a:rPr lang="fr-CA" dirty="0"/>
              <a:t> of </a:t>
            </a:r>
            <a:r>
              <a:rPr lang="fr-CA" dirty="0" err="1"/>
              <a:t>Sudden</a:t>
            </a:r>
            <a:r>
              <a:rPr lang="fr-CA" dirty="0"/>
              <a:t> </a:t>
            </a:r>
            <a:r>
              <a:rPr lang="fr-CA" dirty="0" err="1"/>
              <a:t>Death</a:t>
            </a:r>
            <a:r>
              <a:rPr lang="fr-CA" dirty="0"/>
              <a:t> </a:t>
            </a:r>
            <a:r>
              <a:rPr lang="fr-CA" dirty="0" err="1"/>
              <a:t>from</a:t>
            </a:r>
            <a:r>
              <a:rPr lang="fr-CA" dirty="0"/>
              <a:t> </a:t>
            </a:r>
            <a:r>
              <a:rPr lang="fr-CA" dirty="0" err="1"/>
              <a:t>Ventricular</a:t>
            </a:r>
            <a:r>
              <a:rPr lang="fr-CA" dirty="0"/>
              <a:t> </a:t>
            </a:r>
            <a:r>
              <a:rPr lang="fr-CA" dirty="0" err="1"/>
              <a:t>Arrythmia</a:t>
            </a:r>
            <a:r>
              <a:rPr lang="fr-CA" dirty="0"/>
              <a:t>, </a:t>
            </a:r>
            <a:r>
              <a:rPr lang="fr-CA" dirty="0" err="1"/>
              <a:t>Chapter</a:t>
            </a:r>
            <a:r>
              <a:rPr lang="fr-CA" dirty="0"/>
              <a:t> 1, </a:t>
            </a:r>
            <a:r>
              <a:rPr lang="fr-CA" dirty="0" err="1"/>
              <a:t>Epidemiology</a:t>
            </a:r>
            <a:r>
              <a:rPr lang="fr-CA" dirty="0"/>
              <a:t>, Société canadienne de cardiologie 1999. </a:t>
            </a:r>
          </a:p>
          <a:p>
            <a:pPr lvl="0" algn="just"/>
            <a:r>
              <a:rPr lang="fr-CA" dirty="0" err="1"/>
              <a:t>Hazinski</a:t>
            </a:r>
            <a:r>
              <a:rPr lang="fr-CA" dirty="0"/>
              <a:t> MF, </a:t>
            </a:r>
            <a:r>
              <a:rPr lang="fr-CA" dirty="0" err="1"/>
              <a:t>Markenson</a:t>
            </a:r>
            <a:r>
              <a:rPr lang="fr-CA" dirty="0"/>
              <a:t> D, </a:t>
            </a:r>
            <a:r>
              <a:rPr lang="fr-CA" dirty="0" err="1"/>
              <a:t>Neish</a:t>
            </a:r>
            <a:r>
              <a:rPr lang="fr-CA" dirty="0"/>
              <a:t> S et al. American </a:t>
            </a:r>
            <a:r>
              <a:rPr lang="fr-CA" dirty="0" err="1"/>
              <a:t>Heart</a:t>
            </a:r>
            <a:r>
              <a:rPr lang="fr-CA" dirty="0"/>
              <a:t> Association Scientific </a:t>
            </a:r>
            <a:r>
              <a:rPr lang="fr-CA" dirty="0" err="1"/>
              <a:t>Statement</a:t>
            </a:r>
            <a:r>
              <a:rPr lang="fr-CA" dirty="0"/>
              <a:t>: </a:t>
            </a:r>
            <a:r>
              <a:rPr lang="fr-CA" dirty="0" err="1"/>
              <a:t>Response</a:t>
            </a:r>
            <a:r>
              <a:rPr lang="fr-CA" dirty="0"/>
              <a:t> to </a:t>
            </a:r>
            <a:r>
              <a:rPr lang="fr-CA" dirty="0" err="1"/>
              <a:t>Cardiac</a:t>
            </a:r>
            <a:r>
              <a:rPr lang="fr-CA" dirty="0"/>
              <a:t> </a:t>
            </a:r>
            <a:r>
              <a:rPr lang="fr-CA" dirty="0" err="1"/>
              <a:t>Arrest</a:t>
            </a:r>
            <a:r>
              <a:rPr lang="fr-CA" dirty="0"/>
              <a:t> and </a:t>
            </a:r>
            <a:r>
              <a:rPr lang="fr-CA" dirty="0" err="1"/>
              <a:t>Selected</a:t>
            </a:r>
            <a:r>
              <a:rPr lang="fr-CA" dirty="0"/>
              <a:t> Life-</a:t>
            </a:r>
            <a:r>
              <a:rPr lang="fr-CA" dirty="0" err="1"/>
              <a:t>Threatening</a:t>
            </a:r>
            <a:r>
              <a:rPr lang="fr-CA" dirty="0"/>
              <a:t> </a:t>
            </a:r>
            <a:r>
              <a:rPr lang="fr-CA" dirty="0" err="1"/>
              <a:t>Medical</a:t>
            </a:r>
            <a:r>
              <a:rPr lang="fr-CA" dirty="0"/>
              <a:t> Emergencies. Circulation 2004;109:278-291.</a:t>
            </a:r>
          </a:p>
          <a:p>
            <a:pPr lvl="0" algn="just"/>
            <a:r>
              <a:rPr lang="fr-CA" dirty="0"/>
              <a:t>Vaillancourt C, </a:t>
            </a:r>
            <a:r>
              <a:rPr lang="fr-CA" dirty="0" err="1"/>
              <a:t>Steill</a:t>
            </a:r>
            <a:r>
              <a:rPr lang="fr-CA" dirty="0"/>
              <a:t> IG, Canadian </a:t>
            </a:r>
            <a:r>
              <a:rPr lang="fr-CA" dirty="0" err="1"/>
              <a:t>Cardiovascular</a:t>
            </a:r>
            <a:r>
              <a:rPr lang="fr-CA" dirty="0"/>
              <a:t> </a:t>
            </a:r>
            <a:r>
              <a:rPr lang="fr-CA" dirty="0" err="1"/>
              <a:t>Outcomes</a:t>
            </a:r>
            <a:r>
              <a:rPr lang="fr-CA" dirty="0"/>
              <a:t> </a:t>
            </a:r>
            <a:r>
              <a:rPr lang="fr-CA" dirty="0" err="1"/>
              <a:t>Research</a:t>
            </a:r>
            <a:r>
              <a:rPr lang="fr-CA" dirty="0"/>
              <a:t> Team. </a:t>
            </a:r>
            <a:r>
              <a:rPr lang="fr-CA" dirty="0" err="1"/>
              <a:t>Cardiac</a:t>
            </a:r>
            <a:r>
              <a:rPr lang="fr-CA" dirty="0"/>
              <a:t> </a:t>
            </a:r>
            <a:r>
              <a:rPr lang="fr-CA" dirty="0" err="1"/>
              <a:t>arrest</a:t>
            </a:r>
            <a:r>
              <a:rPr lang="fr-CA" dirty="0"/>
              <a:t> care and emergency </a:t>
            </a:r>
            <a:r>
              <a:rPr lang="fr-CA" dirty="0" err="1"/>
              <a:t>medical</a:t>
            </a:r>
            <a:r>
              <a:rPr lang="fr-CA" dirty="0"/>
              <a:t> services in Canada. Canadian Journal of </a:t>
            </a:r>
            <a:r>
              <a:rPr lang="fr-CA" dirty="0" err="1"/>
              <a:t>Cardiology</a:t>
            </a:r>
            <a:r>
              <a:rPr lang="fr-CA" dirty="0"/>
              <a:t> 2004;20(11):1081-90.</a:t>
            </a:r>
          </a:p>
          <a:p>
            <a:pPr lvl="0" algn="just"/>
            <a:r>
              <a:rPr lang="fr-CA" dirty="0"/>
              <a:t>Wong G, van </a:t>
            </a:r>
            <a:r>
              <a:rPr lang="fr-CA" dirty="0" err="1"/>
              <a:t>Diepen</a:t>
            </a:r>
            <a:r>
              <a:rPr lang="fr-CA" dirty="0"/>
              <a:t> S, Ainsworth  C et al. Canadian </a:t>
            </a:r>
            <a:r>
              <a:rPr lang="fr-CA" dirty="0" err="1"/>
              <a:t>Cardiovascular</a:t>
            </a:r>
            <a:r>
              <a:rPr lang="fr-CA" dirty="0"/>
              <a:t> Society/Canadian </a:t>
            </a:r>
            <a:r>
              <a:rPr lang="fr-CA" dirty="0" err="1"/>
              <a:t>Cardiovascular</a:t>
            </a:r>
            <a:r>
              <a:rPr lang="fr-CA" dirty="0"/>
              <a:t> Critical Care Society/Canadian Association of </a:t>
            </a:r>
            <a:r>
              <a:rPr lang="fr-CA" dirty="0" err="1"/>
              <a:t>Interventional</a:t>
            </a:r>
            <a:r>
              <a:rPr lang="fr-CA" dirty="0"/>
              <a:t> </a:t>
            </a:r>
            <a:r>
              <a:rPr lang="fr-CA" dirty="0" err="1"/>
              <a:t>Cardiology</a:t>
            </a:r>
            <a:r>
              <a:rPr lang="fr-CA" dirty="0"/>
              <a:t> Position </a:t>
            </a:r>
            <a:r>
              <a:rPr lang="fr-CA" dirty="0" err="1"/>
              <a:t>Statement</a:t>
            </a:r>
            <a:r>
              <a:rPr lang="fr-CA" dirty="0"/>
              <a:t> on the Optimal Care of the </a:t>
            </a:r>
            <a:r>
              <a:rPr lang="fr-CA" dirty="0" err="1"/>
              <a:t>Postarrest</a:t>
            </a:r>
            <a:r>
              <a:rPr lang="fr-CA" dirty="0"/>
              <a:t> Patient. Canadian Journal of </a:t>
            </a:r>
            <a:r>
              <a:rPr lang="fr-CA" dirty="0" err="1"/>
              <a:t>Cardiology</a:t>
            </a:r>
            <a:r>
              <a:rPr lang="fr-CA" dirty="0"/>
              <a:t> 2017;33(1) :1-16.</a:t>
            </a:r>
          </a:p>
          <a:p>
            <a:pPr lvl="0" algn="just"/>
            <a:r>
              <a:rPr lang="fr-CA" dirty="0"/>
              <a:t>Robertson, RM (</a:t>
            </a:r>
            <a:r>
              <a:rPr lang="fr-CA" dirty="0" err="1"/>
              <a:t>Editorial</a:t>
            </a:r>
            <a:r>
              <a:rPr lang="fr-CA" dirty="0"/>
              <a:t>). </a:t>
            </a:r>
            <a:r>
              <a:rPr lang="fr-CA" dirty="0" err="1"/>
              <a:t>Sudden</a:t>
            </a:r>
            <a:r>
              <a:rPr lang="fr-CA" dirty="0"/>
              <a:t> </a:t>
            </a:r>
            <a:r>
              <a:rPr lang="fr-CA" dirty="0" err="1"/>
              <a:t>death</a:t>
            </a:r>
            <a:r>
              <a:rPr lang="fr-CA" dirty="0"/>
              <a:t> </a:t>
            </a:r>
            <a:r>
              <a:rPr lang="fr-CA" dirty="0" err="1"/>
              <a:t>from</a:t>
            </a:r>
            <a:r>
              <a:rPr lang="fr-CA" dirty="0"/>
              <a:t> </a:t>
            </a:r>
            <a:r>
              <a:rPr lang="fr-CA" dirty="0" err="1"/>
              <a:t>cardiac</a:t>
            </a:r>
            <a:r>
              <a:rPr lang="fr-CA" dirty="0"/>
              <a:t> </a:t>
            </a:r>
            <a:r>
              <a:rPr lang="fr-CA" dirty="0" err="1"/>
              <a:t>arrest</a:t>
            </a:r>
            <a:r>
              <a:rPr lang="fr-CA" dirty="0"/>
              <a:t> - </a:t>
            </a:r>
            <a:r>
              <a:rPr lang="fr-CA" dirty="0" err="1"/>
              <a:t>improving</a:t>
            </a:r>
            <a:r>
              <a:rPr lang="fr-CA" dirty="0"/>
              <a:t> the </a:t>
            </a:r>
            <a:r>
              <a:rPr lang="fr-CA" dirty="0" err="1"/>
              <a:t>odds</a:t>
            </a:r>
            <a:r>
              <a:rPr lang="fr-CA" dirty="0"/>
              <a:t>. New </a:t>
            </a:r>
            <a:r>
              <a:rPr lang="fr-CA" dirty="0" err="1"/>
              <a:t>England</a:t>
            </a:r>
            <a:r>
              <a:rPr lang="fr-CA" dirty="0"/>
              <a:t> Journal of </a:t>
            </a:r>
            <a:r>
              <a:rPr lang="fr-CA" dirty="0" err="1"/>
              <a:t>Medicine</a:t>
            </a:r>
            <a:r>
              <a:rPr lang="fr-CA" dirty="0"/>
              <a:t> 2000;343(17): 1259-60.</a:t>
            </a:r>
          </a:p>
          <a:p>
            <a:pPr lvl="0" algn="just"/>
            <a:r>
              <a:rPr lang="fr-CA" dirty="0" err="1"/>
              <a:t>Culley</a:t>
            </a:r>
            <a:r>
              <a:rPr lang="fr-CA" dirty="0"/>
              <a:t> LL, </a:t>
            </a:r>
            <a:r>
              <a:rPr lang="fr-CA" dirty="0" err="1"/>
              <a:t>Rea</a:t>
            </a:r>
            <a:r>
              <a:rPr lang="fr-CA" dirty="0"/>
              <a:t> TD, Murray JA, Welles B, </a:t>
            </a:r>
            <a:r>
              <a:rPr lang="fr-CA" dirty="0" err="1"/>
              <a:t>Fahrenbruch</a:t>
            </a:r>
            <a:r>
              <a:rPr lang="fr-CA" dirty="0"/>
              <a:t> CE, </a:t>
            </a:r>
            <a:r>
              <a:rPr lang="fr-CA" dirty="0" err="1"/>
              <a:t>Olsufka</a:t>
            </a:r>
            <a:r>
              <a:rPr lang="fr-CA" dirty="0"/>
              <a:t> M, </a:t>
            </a:r>
            <a:r>
              <a:rPr lang="fr-CA" dirty="0" err="1"/>
              <a:t>Eisenberg</a:t>
            </a:r>
            <a:r>
              <a:rPr lang="fr-CA" dirty="0"/>
              <a:t> MS, et al. Public </a:t>
            </a:r>
            <a:r>
              <a:rPr lang="fr-CA" dirty="0" err="1"/>
              <a:t>access</a:t>
            </a:r>
            <a:r>
              <a:rPr lang="fr-CA" dirty="0"/>
              <a:t> </a:t>
            </a:r>
            <a:r>
              <a:rPr lang="fr-CA" dirty="0" err="1"/>
              <a:t>defibrillation</a:t>
            </a:r>
            <a:r>
              <a:rPr lang="fr-CA" dirty="0"/>
              <a:t> in out-of-</a:t>
            </a:r>
            <a:r>
              <a:rPr lang="fr-CA" dirty="0" err="1"/>
              <a:t>hospital</a:t>
            </a:r>
            <a:r>
              <a:rPr lang="fr-CA" dirty="0"/>
              <a:t> </a:t>
            </a:r>
            <a:r>
              <a:rPr lang="fr-CA" dirty="0" err="1"/>
              <a:t>cardiac</a:t>
            </a:r>
            <a:r>
              <a:rPr lang="fr-CA" dirty="0"/>
              <a:t> </a:t>
            </a:r>
            <a:r>
              <a:rPr lang="fr-CA" dirty="0" err="1"/>
              <a:t>arrest</a:t>
            </a:r>
            <a:r>
              <a:rPr lang="fr-CA" dirty="0"/>
              <a:t> – A </a:t>
            </a:r>
            <a:r>
              <a:rPr lang="fr-CA" dirty="0" err="1"/>
              <a:t>community</a:t>
            </a:r>
            <a:r>
              <a:rPr lang="fr-CA" dirty="0"/>
              <a:t> </a:t>
            </a:r>
            <a:r>
              <a:rPr lang="fr-CA" dirty="0" err="1"/>
              <a:t>based</a:t>
            </a:r>
            <a:r>
              <a:rPr lang="fr-CA" dirty="0"/>
              <a:t> </a:t>
            </a:r>
            <a:r>
              <a:rPr lang="fr-CA" dirty="0" err="1"/>
              <a:t>study</a:t>
            </a:r>
            <a:r>
              <a:rPr lang="fr-CA" dirty="0"/>
              <a:t>. Circulation 2004;109:1859-1863.</a:t>
            </a:r>
          </a:p>
        </p:txBody>
      </p:sp>
    </p:spTree>
    <p:extLst>
      <p:ext uri="{BB962C8B-B14F-4D97-AF65-F5344CB8AC3E}">
        <p14:creationId xmlns:p14="http://schemas.microsoft.com/office/powerpoint/2010/main" val="636484876"/>
      </p:ext>
    </p:extLst>
  </p:cSld>
  <p:clrMapOvr>
    <a:overrideClrMapping bg1="lt1" tx1="dk1" bg2="lt2" tx2="dk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0BE3D13-5BE5-4B05-AFCF-2A2E059D29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6562092-3AA7-4EF0-9007-C44F879A13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a:extLst>
              <a:ext uri="{FF2B5EF4-FFF2-40B4-BE49-F238E27FC236}">
                <a16:creationId xmlns:a16="http://schemas.microsoft.com/office/drawing/2014/main" id="{1AC85C80-0175-4214-A13D-03C224658C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70108" y="985292"/>
            <a:ext cx="1345319" cy="1345319"/>
          </a:xfrm>
          <a:prstGeom prst="ellipse">
            <a:avLst/>
          </a:prstGeom>
          <a:solidFill>
            <a:schemeClr val="accent1">
              <a:lumMod val="40000"/>
              <a:lumOff val="6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E60B620B-3E81-4075-BC12-D4FB3E299C7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133" y="0"/>
            <a:ext cx="12189867" cy="6858000"/>
          </a:xfrm>
          <a:prstGeom prst="rect">
            <a:avLst/>
          </a:prstGeom>
        </p:spPr>
      </p:pic>
      <p:sp>
        <p:nvSpPr>
          <p:cNvPr id="2" name="Titre 1">
            <a:extLst>
              <a:ext uri="{FF2B5EF4-FFF2-40B4-BE49-F238E27FC236}">
                <a16:creationId xmlns:a16="http://schemas.microsoft.com/office/drawing/2014/main" id="{FEB7A5C8-27F5-184C-B021-3EE885E750C8}"/>
              </a:ext>
            </a:extLst>
          </p:cNvPr>
          <p:cNvSpPr>
            <a:spLocks noGrp="1"/>
          </p:cNvSpPr>
          <p:nvPr>
            <p:ph type="title"/>
          </p:nvPr>
        </p:nvSpPr>
        <p:spPr>
          <a:xfrm>
            <a:off x="2611808" y="1022548"/>
            <a:ext cx="7958331" cy="1308063"/>
          </a:xfrm>
        </p:spPr>
        <p:txBody>
          <a:bodyPr anchor="b">
            <a:normAutofit/>
          </a:bodyPr>
          <a:lstStyle/>
          <a:p>
            <a:pPr algn="l"/>
            <a:r>
              <a:rPr lang="fr-FR" sz="4400" dirty="0">
                <a:solidFill>
                  <a:srgbClr val="1F2D29"/>
                </a:solidFill>
              </a:rPr>
              <a:t>Mise en contexte</a:t>
            </a:r>
          </a:p>
        </p:txBody>
      </p:sp>
      <p:sp>
        <p:nvSpPr>
          <p:cNvPr id="3" name="Espace réservé du contenu 2">
            <a:extLst>
              <a:ext uri="{FF2B5EF4-FFF2-40B4-BE49-F238E27FC236}">
                <a16:creationId xmlns:a16="http://schemas.microsoft.com/office/drawing/2014/main" id="{234A0067-FADA-6640-81FE-64E02F923296}"/>
              </a:ext>
            </a:extLst>
          </p:cNvPr>
          <p:cNvSpPr>
            <a:spLocks noGrp="1"/>
          </p:cNvSpPr>
          <p:nvPr>
            <p:ph idx="1"/>
          </p:nvPr>
        </p:nvSpPr>
        <p:spPr>
          <a:xfrm>
            <a:off x="2302933" y="2641604"/>
            <a:ext cx="7621606" cy="3443107"/>
          </a:xfrm>
        </p:spPr>
        <p:txBody>
          <a:bodyPr anchor="t">
            <a:normAutofit/>
          </a:bodyPr>
          <a:lstStyle/>
          <a:p>
            <a:pPr algn="just"/>
            <a:r>
              <a:rPr lang="fr-FR" sz="1600" dirty="0">
                <a:solidFill>
                  <a:srgbClr val="1F2D29"/>
                </a:solidFill>
              </a:rPr>
              <a:t>Sauveteurs, premiers secours, BCLS, ACLS, ATLS, PALS, NRP </a:t>
            </a:r>
            <a:r>
              <a:rPr lang="fr-FR" sz="1600" dirty="0" err="1">
                <a:solidFill>
                  <a:srgbClr val="1F2D29"/>
                </a:solidFill>
              </a:rPr>
              <a:t>etc</a:t>
            </a:r>
            <a:r>
              <a:rPr lang="fr-FR" sz="1600" dirty="0">
                <a:solidFill>
                  <a:srgbClr val="1F2D29"/>
                </a:solidFill>
              </a:rPr>
              <a:t> </a:t>
            </a:r>
            <a:r>
              <a:rPr lang="fr-FR" sz="1600" dirty="0" err="1">
                <a:solidFill>
                  <a:srgbClr val="1F2D29"/>
                </a:solidFill>
              </a:rPr>
              <a:t>etc</a:t>
            </a:r>
            <a:endParaRPr lang="fr-FR" sz="1600" dirty="0">
              <a:solidFill>
                <a:srgbClr val="1F2D29"/>
              </a:solidFill>
            </a:endParaRPr>
          </a:p>
        </p:txBody>
      </p:sp>
      <p:pic>
        <p:nvPicPr>
          <p:cNvPr id="5" name="Image 4">
            <a:extLst>
              <a:ext uri="{FF2B5EF4-FFF2-40B4-BE49-F238E27FC236}">
                <a16:creationId xmlns:a16="http://schemas.microsoft.com/office/drawing/2014/main" id="{0326873D-3D19-8A4B-8BF7-5E45E09A4EA1}"/>
              </a:ext>
            </a:extLst>
          </p:cNvPr>
          <p:cNvPicPr>
            <a:picLocks noChangeAspect="1"/>
          </p:cNvPicPr>
          <p:nvPr/>
        </p:nvPicPr>
        <p:blipFill>
          <a:blip r:embed="rId4"/>
          <a:stretch>
            <a:fillRect/>
          </a:stretch>
        </p:blipFill>
        <p:spPr>
          <a:xfrm>
            <a:off x="3990195" y="3163164"/>
            <a:ext cx="5196181" cy="2921547"/>
          </a:xfrm>
          <a:prstGeom prst="rect">
            <a:avLst/>
          </a:prstGeom>
        </p:spPr>
      </p:pic>
    </p:spTree>
    <p:extLst>
      <p:ext uri="{BB962C8B-B14F-4D97-AF65-F5344CB8AC3E}">
        <p14:creationId xmlns:p14="http://schemas.microsoft.com/office/powerpoint/2010/main" val="364650901"/>
      </p:ext>
    </p:extLst>
  </p:cSld>
  <p:clrMapOvr>
    <a:overrideClrMapping bg1="lt1" tx1="dk1" bg2="lt2" tx2="dk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0BE3D13-5BE5-4B05-AFCF-2A2E059D29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6562092-3AA7-4EF0-9007-C44F879A13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a:extLst>
              <a:ext uri="{FF2B5EF4-FFF2-40B4-BE49-F238E27FC236}">
                <a16:creationId xmlns:a16="http://schemas.microsoft.com/office/drawing/2014/main" id="{1AC85C80-0175-4214-A13D-03C224658C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70108" y="985292"/>
            <a:ext cx="1345319" cy="1345319"/>
          </a:xfrm>
          <a:prstGeom prst="ellipse">
            <a:avLst/>
          </a:prstGeom>
          <a:solidFill>
            <a:schemeClr val="accent1">
              <a:lumMod val="40000"/>
              <a:lumOff val="6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E60B620B-3E81-4075-BC12-D4FB3E299C7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2133" y="0"/>
            <a:ext cx="12189867" cy="6858000"/>
          </a:xfrm>
          <a:prstGeom prst="rect">
            <a:avLst/>
          </a:prstGeom>
        </p:spPr>
      </p:pic>
      <p:sp>
        <p:nvSpPr>
          <p:cNvPr id="2" name="Titre 1">
            <a:extLst>
              <a:ext uri="{FF2B5EF4-FFF2-40B4-BE49-F238E27FC236}">
                <a16:creationId xmlns:a16="http://schemas.microsoft.com/office/drawing/2014/main" id="{E4FA4FA6-0665-024E-A08F-A43B79B4DD93}"/>
              </a:ext>
            </a:extLst>
          </p:cNvPr>
          <p:cNvSpPr>
            <a:spLocks noGrp="1"/>
          </p:cNvSpPr>
          <p:nvPr>
            <p:ph type="title"/>
          </p:nvPr>
        </p:nvSpPr>
        <p:spPr>
          <a:xfrm>
            <a:off x="2611808" y="1022548"/>
            <a:ext cx="7958331" cy="1308063"/>
          </a:xfrm>
        </p:spPr>
        <p:txBody>
          <a:bodyPr anchor="b">
            <a:normAutofit/>
          </a:bodyPr>
          <a:lstStyle/>
          <a:p>
            <a:pPr algn="l"/>
            <a:r>
              <a:rPr lang="fr-FR" sz="4400" dirty="0">
                <a:solidFill>
                  <a:srgbClr val="1F2D29"/>
                </a:solidFill>
              </a:rPr>
              <a:t>Références (suite)</a:t>
            </a:r>
          </a:p>
        </p:txBody>
      </p:sp>
      <p:sp>
        <p:nvSpPr>
          <p:cNvPr id="3" name="Espace réservé du contenu 2">
            <a:extLst>
              <a:ext uri="{FF2B5EF4-FFF2-40B4-BE49-F238E27FC236}">
                <a16:creationId xmlns:a16="http://schemas.microsoft.com/office/drawing/2014/main" id="{10346442-93BD-AA43-A6B4-C33478D815AB}"/>
              </a:ext>
            </a:extLst>
          </p:cNvPr>
          <p:cNvSpPr>
            <a:spLocks noGrp="1"/>
          </p:cNvSpPr>
          <p:nvPr>
            <p:ph idx="1"/>
          </p:nvPr>
        </p:nvSpPr>
        <p:spPr>
          <a:xfrm>
            <a:off x="2302933" y="2641604"/>
            <a:ext cx="7621606" cy="3443107"/>
          </a:xfrm>
        </p:spPr>
        <p:txBody>
          <a:bodyPr anchor="t">
            <a:normAutofit fontScale="55000" lnSpcReduction="20000"/>
          </a:bodyPr>
          <a:lstStyle/>
          <a:p>
            <a:pPr lvl="0" algn="just"/>
            <a:r>
              <a:rPr lang="fr-CA" dirty="0" err="1"/>
              <a:t>Hasegawa</a:t>
            </a:r>
            <a:r>
              <a:rPr lang="fr-CA" dirty="0"/>
              <a:t> K, </a:t>
            </a:r>
            <a:r>
              <a:rPr lang="fr-CA" dirty="0" err="1"/>
              <a:t>Hiraide</a:t>
            </a:r>
            <a:r>
              <a:rPr lang="fr-CA" dirty="0"/>
              <a:t> A, Chang Y, Brown DFM. Association of </a:t>
            </a:r>
            <a:r>
              <a:rPr lang="fr-CA" dirty="0" err="1"/>
              <a:t>Prehospital</a:t>
            </a:r>
            <a:r>
              <a:rPr lang="fr-CA" dirty="0"/>
              <a:t> Advanced </a:t>
            </a:r>
            <a:r>
              <a:rPr lang="fr-CA" dirty="0" err="1"/>
              <a:t>Airway</a:t>
            </a:r>
            <a:r>
              <a:rPr lang="fr-CA" dirty="0"/>
              <a:t> Management </a:t>
            </a:r>
            <a:r>
              <a:rPr lang="fr-CA" dirty="0" err="1"/>
              <a:t>With</a:t>
            </a:r>
            <a:r>
              <a:rPr lang="fr-CA" dirty="0"/>
              <a:t> </a:t>
            </a:r>
            <a:r>
              <a:rPr lang="fr-CA" dirty="0" err="1"/>
              <a:t>Neurologic</a:t>
            </a:r>
            <a:r>
              <a:rPr lang="fr-CA" dirty="0"/>
              <a:t> </a:t>
            </a:r>
            <a:r>
              <a:rPr lang="fr-CA" dirty="0" err="1"/>
              <a:t>Outcome</a:t>
            </a:r>
            <a:r>
              <a:rPr lang="fr-CA" dirty="0"/>
              <a:t> and </a:t>
            </a:r>
            <a:r>
              <a:rPr lang="fr-CA" dirty="0" err="1"/>
              <a:t>Survival</a:t>
            </a:r>
            <a:r>
              <a:rPr lang="fr-CA" dirty="0"/>
              <a:t> in Patients </a:t>
            </a:r>
            <a:r>
              <a:rPr lang="fr-CA" dirty="0" err="1"/>
              <a:t>With</a:t>
            </a:r>
            <a:r>
              <a:rPr lang="fr-CA" dirty="0"/>
              <a:t> Out-of-</a:t>
            </a:r>
            <a:r>
              <a:rPr lang="fr-CA" dirty="0" err="1"/>
              <a:t>Hospital</a:t>
            </a:r>
            <a:r>
              <a:rPr lang="fr-CA" dirty="0"/>
              <a:t> </a:t>
            </a:r>
            <a:r>
              <a:rPr lang="fr-CA" dirty="0" err="1"/>
              <a:t>Cardiac</a:t>
            </a:r>
            <a:r>
              <a:rPr lang="fr-CA" dirty="0"/>
              <a:t> </a:t>
            </a:r>
            <a:r>
              <a:rPr lang="fr-CA" dirty="0" err="1"/>
              <a:t>Arrest</a:t>
            </a:r>
            <a:r>
              <a:rPr lang="fr-CA" dirty="0"/>
              <a:t>. JAMA. 2013;309(3):257–266. </a:t>
            </a:r>
          </a:p>
          <a:p>
            <a:pPr lvl="0" algn="just"/>
            <a:r>
              <a:rPr lang="fr-CA" dirty="0"/>
              <a:t>Andersen LW, </a:t>
            </a:r>
            <a:r>
              <a:rPr lang="fr-CA" dirty="0" err="1"/>
              <a:t>Granfeldt</a:t>
            </a:r>
            <a:r>
              <a:rPr lang="fr-CA" dirty="0"/>
              <a:t> A, </a:t>
            </a:r>
            <a:r>
              <a:rPr lang="fr-CA" dirty="0" err="1"/>
              <a:t>Callaway</a:t>
            </a:r>
            <a:r>
              <a:rPr lang="fr-CA" dirty="0"/>
              <a:t> CW, et al. Association </a:t>
            </a:r>
            <a:r>
              <a:rPr lang="fr-CA" dirty="0" err="1"/>
              <a:t>Between</a:t>
            </a:r>
            <a:r>
              <a:rPr lang="fr-CA" dirty="0"/>
              <a:t> </a:t>
            </a:r>
            <a:r>
              <a:rPr lang="fr-CA" dirty="0" err="1"/>
              <a:t>Tracheal</a:t>
            </a:r>
            <a:r>
              <a:rPr lang="fr-CA" dirty="0"/>
              <a:t> Intubation </a:t>
            </a:r>
            <a:r>
              <a:rPr lang="fr-CA" dirty="0" err="1"/>
              <a:t>During</a:t>
            </a:r>
            <a:r>
              <a:rPr lang="fr-CA" dirty="0"/>
              <a:t> </a:t>
            </a:r>
            <a:r>
              <a:rPr lang="fr-CA" dirty="0" err="1"/>
              <a:t>Adult</a:t>
            </a:r>
            <a:r>
              <a:rPr lang="fr-CA" dirty="0"/>
              <a:t> In-</a:t>
            </a:r>
            <a:r>
              <a:rPr lang="fr-CA" dirty="0" err="1"/>
              <a:t>Hospital</a:t>
            </a:r>
            <a:r>
              <a:rPr lang="fr-CA" dirty="0"/>
              <a:t> </a:t>
            </a:r>
            <a:r>
              <a:rPr lang="fr-CA" dirty="0" err="1"/>
              <a:t>Cardiac</a:t>
            </a:r>
            <a:r>
              <a:rPr lang="fr-CA" dirty="0"/>
              <a:t> </a:t>
            </a:r>
            <a:r>
              <a:rPr lang="fr-CA" dirty="0" err="1"/>
              <a:t>Arrest</a:t>
            </a:r>
            <a:r>
              <a:rPr lang="fr-CA" dirty="0"/>
              <a:t> and </a:t>
            </a:r>
            <a:r>
              <a:rPr lang="fr-CA" dirty="0" err="1"/>
              <a:t>Survival</a:t>
            </a:r>
            <a:r>
              <a:rPr lang="fr-CA" dirty="0"/>
              <a:t>. JAMA. 2017;317(5):494–506.</a:t>
            </a:r>
          </a:p>
          <a:p>
            <a:pPr lvl="0" algn="just"/>
            <a:r>
              <a:rPr lang="fr-CA" dirty="0" err="1"/>
              <a:t>Jabre</a:t>
            </a:r>
            <a:r>
              <a:rPr lang="fr-CA" dirty="0"/>
              <a:t> P, </a:t>
            </a:r>
            <a:r>
              <a:rPr lang="fr-CA" dirty="0" err="1"/>
              <a:t>Penaloza</a:t>
            </a:r>
            <a:r>
              <a:rPr lang="fr-CA" dirty="0"/>
              <a:t> A, </a:t>
            </a:r>
            <a:r>
              <a:rPr lang="fr-CA" dirty="0" err="1"/>
              <a:t>Pinero</a:t>
            </a:r>
            <a:r>
              <a:rPr lang="fr-CA" dirty="0"/>
              <a:t> D, et al. </a:t>
            </a:r>
            <a:r>
              <a:rPr lang="fr-CA" dirty="0" err="1"/>
              <a:t>Effect</a:t>
            </a:r>
            <a:r>
              <a:rPr lang="fr-CA" dirty="0"/>
              <a:t> of Bag-</a:t>
            </a:r>
            <a:r>
              <a:rPr lang="fr-CA" dirty="0" err="1"/>
              <a:t>Mask</a:t>
            </a:r>
            <a:r>
              <a:rPr lang="fr-CA" dirty="0"/>
              <a:t> Ventilation vs </a:t>
            </a:r>
            <a:r>
              <a:rPr lang="fr-CA" dirty="0" err="1"/>
              <a:t>Endotracheal</a:t>
            </a:r>
            <a:r>
              <a:rPr lang="fr-CA" dirty="0"/>
              <a:t> Intubation </a:t>
            </a:r>
            <a:r>
              <a:rPr lang="fr-CA" dirty="0" err="1"/>
              <a:t>During</a:t>
            </a:r>
            <a:r>
              <a:rPr lang="fr-CA" dirty="0"/>
              <a:t> </a:t>
            </a:r>
            <a:r>
              <a:rPr lang="fr-CA" dirty="0" err="1"/>
              <a:t>Cardiopulmonary</a:t>
            </a:r>
            <a:r>
              <a:rPr lang="fr-CA" dirty="0"/>
              <a:t> </a:t>
            </a:r>
            <a:r>
              <a:rPr lang="fr-CA" dirty="0" err="1"/>
              <a:t>Resuscitation</a:t>
            </a:r>
            <a:r>
              <a:rPr lang="fr-CA" dirty="0"/>
              <a:t> on </a:t>
            </a:r>
            <a:r>
              <a:rPr lang="fr-CA" dirty="0" err="1"/>
              <a:t>Neurological</a:t>
            </a:r>
            <a:r>
              <a:rPr lang="fr-CA" dirty="0"/>
              <a:t> </a:t>
            </a:r>
            <a:r>
              <a:rPr lang="fr-CA" dirty="0" err="1"/>
              <a:t>Outcome</a:t>
            </a:r>
            <a:r>
              <a:rPr lang="fr-CA" dirty="0"/>
              <a:t> </a:t>
            </a:r>
            <a:r>
              <a:rPr lang="fr-CA" dirty="0" err="1"/>
              <a:t>After</a:t>
            </a:r>
            <a:r>
              <a:rPr lang="fr-CA" dirty="0"/>
              <a:t> Out-of-</a:t>
            </a:r>
            <a:r>
              <a:rPr lang="fr-CA" dirty="0" err="1"/>
              <a:t>Hospital</a:t>
            </a:r>
            <a:r>
              <a:rPr lang="fr-CA" dirty="0"/>
              <a:t> </a:t>
            </a:r>
            <a:r>
              <a:rPr lang="fr-CA" dirty="0" err="1"/>
              <a:t>Cardiorespiratory</a:t>
            </a:r>
            <a:r>
              <a:rPr lang="fr-CA" dirty="0"/>
              <a:t> </a:t>
            </a:r>
            <a:r>
              <a:rPr lang="fr-CA" dirty="0" err="1"/>
              <a:t>Arrest</a:t>
            </a:r>
            <a:r>
              <a:rPr lang="fr-CA" dirty="0"/>
              <a:t>: A </a:t>
            </a:r>
            <a:r>
              <a:rPr lang="fr-CA" dirty="0" err="1"/>
              <a:t>Randomized</a:t>
            </a:r>
            <a:r>
              <a:rPr lang="fr-CA" dirty="0"/>
              <a:t> </a:t>
            </a:r>
            <a:r>
              <a:rPr lang="fr-CA" dirty="0" err="1"/>
              <a:t>Clinical</a:t>
            </a:r>
            <a:r>
              <a:rPr lang="fr-CA" dirty="0"/>
              <a:t> Trial. JAMA 2018; 319:779.</a:t>
            </a:r>
          </a:p>
          <a:p>
            <a:pPr lvl="0" algn="just"/>
            <a:r>
              <a:rPr lang="fr-CA" dirty="0" err="1"/>
              <a:t>Benger</a:t>
            </a:r>
            <a:r>
              <a:rPr lang="fr-CA" dirty="0"/>
              <a:t> JR, Kirby K, Black S, et al. </a:t>
            </a:r>
            <a:r>
              <a:rPr lang="fr-CA" dirty="0" err="1"/>
              <a:t>Effect</a:t>
            </a:r>
            <a:r>
              <a:rPr lang="fr-CA" dirty="0"/>
              <a:t> of a </a:t>
            </a:r>
            <a:r>
              <a:rPr lang="fr-CA" dirty="0" err="1"/>
              <a:t>Strategy</a:t>
            </a:r>
            <a:r>
              <a:rPr lang="fr-CA" dirty="0"/>
              <a:t> of a </a:t>
            </a:r>
            <a:r>
              <a:rPr lang="fr-CA" dirty="0" err="1"/>
              <a:t>Supraglottic</a:t>
            </a:r>
            <a:r>
              <a:rPr lang="fr-CA" dirty="0"/>
              <a:t> </a:t>
            </a:r>
            <a:r>
              <a:rPr lang="fr-CA" dirty="0" err="1"/>
              <a:t>Airway</a:t>
            </a:r>
            <a:r>
              <a:rPr lang="fr-CA" dirty="0"/>
              <a:t> </a:t>
            </a:r>
            <a:r>
              <a:rPr lang="fr-CA" dirty="0" err="1"/>
              <a:t>Device</a:t>
            </a:r>
            <a:r>
              <a:rPr lang="fr-CA" dirty="0"/>
              <a:t> vs </a:t>
            </a:r>
            <a:r>
              <a:rPr lang="fr-CA" dirty="0" err="1"/>
              <a:t>Tracheal</a:t>
            </a:r>
            <a:r>
              <a:rPr lang="fr-CA" dirty="0"/>
              <a:t> Intubation </a:t>
            </a:r>
            <a:r>
              <a:rPr lang="fr-CA" dirty="0" err="1"/>
              <a:t>During</a:t>
            </a:r>
            <a:r>
              <a:rPr lang="fr-CA" dirty="0"/>
              <a:t> Out-of-</a:t>
            </a:r>
            <a:r>
              <a:rPr lang="fr-CA" dirty="0" err="1"/>
              <a:t>Hospital</a:t>
            </a:r>
            <a:r>
              <a:rPr lang="fr-CA" dirty="0"/>
              <a:t> </a:t>
            </a:r>
            <a:r>
              <a:rPr lang="fr-CA" dirty="0" err="1"/>
              <a:t>Cardiac</a:t>
            </a:r>
            <a:r>
              <a:rPr lang="fr-CA" dirty="0"/>
              <a:t> </a:t>
            </a:r>
            <a:r>
              <a:rPr lang="fr-CA" dirty="0" err="1"/>
              <a:t>Arrest</a:t>
            </a:r>
            <a:r>
              <a:rPr lang="fr-CA" dirty="0"/>
              <a:t> on </a:t>
            </a:r>
            <a:r>
              <a:rPr lang="fr-CA" dirty="0" err="1"/>
              <a:t>Functional</a:t>
            </a:r>
            <a:r>
              <a:rPr lang="fr-CA" dirty="0"/>
              <a:t> </a:t>
            </a:r>
            <a:r>
              <a:rPr lang="fr-CA" dirty="0" err="1"/>
              <a:t>Outcome</a:t>
            </a:r>
            <a:r>
              <a:rPr lang="fr-CA" dirty="0"/>
              <a:t>: The AIRWAYS-2 </a:t>
            </a:r>
            <a:r>
              <a:rPr lang="fr-CA" dirty="0" err="1"/>
              <a:t>Randomized</a:t>
            </a:r>
            <a:r>
              <a:rPr lang="fr-CA" dirty="0"/>
              <a:t> </a:t>
            </a:r>
            <a:r>
              <a:rPr lang="fr-CA" dirty="0" err="1"/>
              <a:t>Clinical</a:t>
            </a:r>
            <a:r>
              <a:rPr lang="fr-CA" dirty="0"/>
              <a:t> Trial. JAMA 2018; 320:779.</a:t>
            </a:r>
          </a:p>
          <a:p>
            <a:pPr algn="just"/>
            <a:r>
              <a:rPr lang="fr-CA" dirty="0"/>
              <a:t>Wang HE, </a:t>
            </a:r>
            <a:r>
              <a:rPr lang="fr-CA" dirty="0" err="1"/>
              <a:t>Schmicker</a:t>
            </a:r>
            <a:r>
              <a:rPr lang="fr-CA" dirty="0"/>
              <a:t> RH, Daya MR, et al. </a:t>
            </a:r>
            <a:r>
              <a:rPr lang="fr-CA" dirty="0" err="1"/>
              <a:t>Effect</a:t>
            </a:r>
            <a:r>
              <a:rPr lang="fr-CA" dirty="0"/>
              <a:t> of a </a:t>
            </a:r>
            <a:r>
              <a:rPr lang="fr-CA" dirty="0" err="1"/>
              <a:t>Strategy</a:t>
            </a:r>
            <a:r>
              <a:rPr lang="fr-CA" dirty="0"/>
              <a:t> of Initial </a:t>
            </a:r>
            <a:r>
              <a:rPr lang="fr-CA" dirty="0" err="1"/>
              <a:t>Laryngeal</a:t>
            </a:r>
            <a:r>
              <a:rPr lang="fr-CA" dirty="0"/>
              <a:t> Tube Insertion vs </a:t>
            </a:r>
            <a:r>
              <a:rPr lang="fr-CA" dirty="0" err="1"/>
              <a:t>Endotracheal</a:t>
            </a:r>
            <a:r>
              <a:rPr lang="fr-CA" dirty="0"/>
              <a:t> Intubation on 72-Hour </a:t>
            </a:r>
            <a:r>
              <a:rPr lang="fr-CA" dirty="0" err="1"/>
              <a:t>Survival</a:t>
            </a:r>
            <a:r>
              <a:rPr lang="fr-CA" dirty="0"/>
              <a:t> in </a:t>
            </a:r>
            <a:r>
              <a:rPr lang="fr-CA" dirty="0" err="1"/>
              <a:t>Adults</a:t>
            </a:r>
            <a:r>
              <a:rPr lang="fr-CA" dirty="0"/>
              <a:t> </a:t>
            </a:r>
            <a:r>
              <a:rPr lang="fr-CA" dirty="0" err="1"/>
              <a:t>With</a:t>
            </a:r>
            <a:r>
              <a:rPr lang="fr-CA" dirty="0"/>
              <a:t> Out-of-</a:t>
            </a:r>
            <a:r>
              <a:rPr lang="fr-CA" dirty="0" err="1"/>
              <a:t>Hospital</a:t>
            </a:r>
            <a:r>
              <a:rPr lang="fr-CA" dirty="0"/>
              <a:t> </a:t>
            </a:r>
            <a:r>
              <a:rPr lang="fr-CA" dirty="0" err="1"/>
              <a:t>Cardiac</a:t>
            </a:r>
            <a:r>
              <a:rPr lang="fr-CA" dirty="0"/>
              <a:t> </a:t>
            </a:r>
            <a:r>
              <a:rPr lang="fr-CA" dirty="0" err="1"/>
              <a:t>Arrest</a:t>
            </a:r>
            <a:r>
              <a:rPr lang="fr-CA" dirty="0"/>
              <a:t>: A </a:t>
            </a:r>
            <a:r>
              <a:rPr lang="fr-CA" dirty="0" err="1"/>
              <a:t>Randomized</a:t>
            </a:r>
            <a:r>
              <a:rPr lang="fr-CA" dirty="0"/>
              <a:t> </a:t>
            </a:r>
            <a:r>
              <a:rPr lang="fr-CA" dirty="0" err="1"/>
              <a:t>Clinical</a:t>
            </a:r>
            <a:r>
              <a:rPr lang="fr-CA" dirty="0"/>
              <a:t> Trial. JAMA 2018; 320:769.</a:t>
            </a:r>
            <a:endParaRPr lang="fr-FR" sz="1600" dirty="0">
              <a:solidFill>
                <a:srgbClr val="1F2D29"/>
              </a:solidFill>
            </a:endParaRPr>
          </a:p>
        </p:txBody>
      </p:sp>
    </p:spTree>
    <p:extLst>
      <p:ext uri="{BB962C8B-B14F-4D97-AF65-F5344CB8AC3E}">
        <p14:creationId xmlns:p14="http://schemas.microsoft.com/office/powerpoint/2010/main" val="3322451071"/>
      </p:ext>
    </p:extLst>
  </p:cSld>
  <p:clrMapOvr>
    <a:overrideClrMapping bg1="lt1" tx1="dk1" bg2="lt2" tx2="dk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0BE3D13-5BE5-4B05-AFCF-2A2E059D29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6562092-3AA7-4EF0-9007-C44F879A13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a:extLst>
              <a:ext uri="{FF2B5EF4-FFF2-40B4-BE49-F238E27FC236}">
                <a16:creationId xmlns:a16="http://schemas.microsoft.com/office/drawing/2014/main" id="{1AC85C80-0175-4214-A13D-03C224658C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70108" y="985292"/>
            <a:ext cx="1345319" cy="1345319"/>
          </a:xfrm>
          <a:prstGeom prst="ellipse">
            <a:avLst/>
          </a:prstGeom>
          <a:solidFill>
            <a:schemeClr val="accent1">
              <a:lumMod val="40000"/>
              <a:lumOff val="6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E60B620B-3E81-4075-BC12-D4FB3E299C7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2133" y="0"/>
            <a:ext cx="12189867" cy="6858000"/>
          </a:xfrm>
          <a:prstGeom prst="rect">
            <a:avLst/>
          </a:prstGeom>
        </p:spPr>
      </p:pic>
      <p:sp>
        <p:nvSpPr>
          <p:cNvPr id="2" name="Titre 1">
            <a:extLst>
              <a:ext uri="{FF2B5EF4-FFF2-40B4-BE49-F238E27FC236}">
                <a16:creationId xmlns:a16="http://schemas.microsoft.com/office/drawing/2014/main" id="{36DE4F59-C8AA-0F4A-9F45-62A0272A526F}"/>
              </a:ext>
            </a:extLst>
          </p:cNvPr>
          <p:cNvSpPr>
            <a:spLocks noGrp="1"/>
          </p:cNvSpPr>
          <p:nvPr>
            <p:ph type="title"/>
          </p:nvPr>
        </p:nvSpPr>
        <p:spPr>
          <a:xfrm>
            <a:off x="2611808" y="1022548"/>
            <a:ext cx="7958331" cy="1308063"/>
          </a:xfrm>
        </p:spPr>
        <p:txBody>
          <a:bodyPr anchor="b">
            <a:normAutofit/>
          </a:bodyPr>
          <a:lstStyle/>
          <a:p>
            <a:pPr algn="l"/>
            <a:r>
              <a:rPr lang="fr-FR" sz="4400" dirty="0">
                <a:solidFill>
                  <a:srgbClr val="1F2D29"/>
                </a:solidFill>
              </a:rPr>
              <a:t>Remerciements</a:t>
            </a:r>
          </a:p>
        </p:txBody>
      </p:sp>
      <p:sp>
        <p:nvSpPr>
          <p:cNvPr id="3" name="Espace réservé du contenu 2">
            <a:extLst>
              <a:ext uri="{FF2B5EF4-FFF2-40B4-BE49-F238E27FC236}">
                <a16:creationId xmlns:a16="http://schemas.microsoft.com/office/drawing/2014/main" id="{39A01836-CAF6-0542-A1FA-7A7A2D44292A}"/>
              </a:ext>
            </a:extLst>
          </p:cNvPr>
          <p:cNvSpPr>
            <a:spLocks noGrp="1"/>
          </p:cNvSpPr>
          <p:nvPr>
            <p:ph idx="1"/>
          </p:nvPr>
        </p:nvSpPr>
        <p:spPr>
          <a:xfrm>
            <a:off x="2302933" y="2641604"/>
            <a:ext cx="7621606" cy="3443107"/>
          </a:xfrm>
        </p:spPr>
        <p:txBody>
          <a:bodyPr anchor="t">
            <a:normAutofit/>
          </a:bodyPr>
          <a:lstStyle/>
          <a:p>
            <a:pPr algn="just"/>
            <a:r>
              <a:rPr lang="fr-FR" sz="1600" dirty="0">
                <a:solidFill>
                  <a:srgbClr val="1F2D29"/>
                </a:solidFill>
              </a:rPr>
              <a:t>Dre Lisse </a:t>
            </a:r>
            <a:r>
              <a:rPr lang="fr-FR" sz="1600" dirty="0" err="1">
                <a:solidFill>
                  <a:srgbClr val="1F2D29"/>
                </a:solidFill>
              </a:rPr>
              <a:t>Cusson</a:t>
            </a:r>
            <a:r>
              <a:rPr lang="fr-FR" sz="1600" dirty="0">
                <a:solidFill>
                  <a:srgbClr val="1F2D29"/>
                </a:solidFill>
              </a:rPr>
              <a:t>, superviseure de projet</a:t>
            </a:r>
          </a:p>
        </p:txBody>
      </p:sp>
      <p:pic>
        <p:nvPicPr>
          <p:cNvPr id="5" name="Image 4">
            <a:extLst>
              <a:ext uri="{FF2B5EF4-FFF2-40B4-BE49-F238E27FC236}">
                <a16:creationId xmlns:a16="http://schemas.microsoft.com/office/drawing/2014/main" id="{D043DAB8-D10A-DC40-92DB-2FB40DF47C1A}"/>
              </a:ext>
            </a:extLst>
          </p:cNvPr>
          <p:cNvPicPr>
            <a:picLocks noChangeAspect="1"/>
          </p:cNvPicPr>
          <p:nvPr/>
        </p:nvPicPr>
        <p:blipFill>
          <a:blip r:embed="rId3"/>
          <a:stretch>
            <a:fillRect/>
          </a:stretch>
        </p:blipFill>
        <p:spPr>
          <a:xfrm>
            <a:off x="4258956" y="3239912"/>
            <a:ext cx="4638261" cy="2844800"/>
          </a:xfrm>
          <a:prstGeom prst="rect">
            <a:avLst/>
          </a:prstGeom>
        </p:spPr>
      </p:pic>
    </p:spTree>
    <p:extLst>
      <p:ext uri="{BB962C8B-B14F-4D97-AF65-F5344CB8AC3E}">
        <p14:creationId xmlns:p14="http://schemas.microsoft.com/office/powerpoint/2010/main" val="495867701"/>
      </p:ext>
    </p:extLst>
  </p:cSld>
  <p:clrMapOvr>
    <a:overrideClrMapping bg1="lt1" tx1="dk1" bg2="lt2" tx2="dk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0BE3D13-5BE5-4B05-AFCF-2A2E059D29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6562092-3AA7-4EF0-9007-C44F879A13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a:extLst>
              <a:ext uri="{FF2B5EF4-FFF2-40B4-BE49-F238E27FC236}">
                <a16:creationId xmlns:a16="http://schemas.microsoft.com/office/drawing/2014/main" id="{1AC85C80-0175-4214-A13D-03C224658C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70108" y="985292"/>
            <a:ext cx="1345319" cy="1345319"/>
          </a:xfrm>
          <a:prstGeom prst="ellipse">
            <a:avLst/>
          </a:prstGeom>
          <a:solidFill>
            <a:schemeClr val="accent1">
              <a:lumMod val="40000"/>
              <a:lumOff val="6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E60B620B-3E81-4075-BC12-D4FB3E299C7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2133" y="0"/>
            <a:ext cx="12189867" cy="6858000"/>
          </a:xfrm>
          <a:prstGeom prst="rect">
            <a:avLst/>
          </a:prstGeom>
        </p:spPr>
      </p:pic>
      <p:sp>
        <p:nvSpPr>
          <p:cNvPr id="2" name="Titre 1">
            <a:extLst>
              <a:ext uri="{FF2B5EF4-FFF2-40B4-BE49-F238E27FC236}">
                <a16:creationId xmlns:a16="http://schemas.microsoft.com/office/drawing/2014/main" id="{9EFF9DF9-DD75-B94A-B312-5F18AD74ECB4}"/>
              </a:ext>
            </a:extLst>
          </p:cNvPr>
          <p:cNvSpPr>
            <a:spLocks noGrp="1"/>
          </p:cNvSpPr>
          <p:nvPr>
            <p:ph type="title"/>
          </p:nvPr>
        </p:nvSpPr>
        <p:spPr>
          <a:xfrm>
            <a:off x="2611808" y="1022548"/>
            <a:ext cx="7958331" cy="1308063"/>
          </a:xfrm>
        </p:spPr>
        <p:txBody>
          <a:bodyPr anchor="b">
            <a:normAutofit/>
          </a:bodyPr>
          <a:lstStyle/>
          <a:p>
            <a:pPr algn="l"/>
            <a:endParaRPr lang="fr-FR" sz="4400">
              <a:solidFill>
                <a:srgbClr val="1F2D29"/>
              </a:solidFill>
            </a:endParaRPr>
          </a:p>
        </p:txBody>
      </p:sp>
      <p:sp>
        <p:nvSpPr>
          <p:cNvPr id="6" name="Espace réservé du contenu 5">
            <a:extLst>
              <a:ext uri="{FF2B5EF4-FFF2-40B4-BE49-F238E27FC236}">
                <a16:creationId xmlns:a16="http://schemas.microsoft.com/office/drawing/2014/main" id="{A9CD39FE-F22F-C647-BDAA-DDB5E8B44FEE}"/>
              </a:ext>
            </a:extLst>
          </p:cNvPr>
          <p:cNvSpPr>
            <a:spLocks noGrp="1"/>
          </p:cNvSpPr>
          <p:nvPr>
            <p:ph idx="1"/>
          </p:nvPr>
        </p:nvSpPr>
        <p:spPr/>
        <p:txBody>
          <a:bodyPr/>
          <a:lstStyle/>
          <a:p>
            <a:endParaRPr lang="fr-FR"/>
          </a:p>
        </p:txBody>
      </p:sp>
      <p:pic>
        <p:nvPicPr>
          <p:cNvPr id="9" name="Image 8">
            <a:extLst>
              <a:ext uri="{FF2B5EF4-FFF2-40B4-BE49-F238E27FC236}">
                <a16:creationId xmlns:a16="http://schemas.microsoft.com/office/drawing/2014/main" id="{3109F81D-5614-B74F-BCC3-44A5887CAB15}"/>
              </a:ext>
            </a:extLst>
          </p:cNvPr>
          <p:cNvPicPr>
            <a:picLocks noChangeAspect="1"/>
          </p:cNvPicPr>
          <p:nvPr/>
        </p:nvPicPr>
        <p:blipFill>
          <a:blip r:embed="rId3"/>
          <a:stretch>
            <a:fillRect/>
          </a:stretch>
        </p:blipFill>
        <p:spPr>
          <a:xfrm>
            <a:off x="1238250" y="153507"/>
            <a:ext cx="9715500" cy="6642100"/>
          </a:xfrm>
          <a:prstGeom prst="rect">
            <a:avLst/>
          </a:prstGeom>
        </p:spPr>
      </p:pic>
    </p:spTree>
    <p:extLst>
      <p:ext uri="{BB962C8B-B14F-4D97-AF65-F5344CB8AC3E}">
        <p14:creationId xmlns:p14="http://schemas.microsoft.com/office/powerpoint/2010/main" val="860912250"/>
      </p:ext>
    </p:extLst>
  </p:cSld>
  <p:clrMapOvr>
    <a:overrideClrMapping bg1="lt1" tx1="dk1" bg2="lt2" tx2="dk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0BE3D13-5BE5-4B05-AFCF-2A2E059D29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6562092-3AA7-4EF0-9007-C44F879A13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a:extLst>
              <a:ext uri="{FF2B5EF4-FFF2-40B4-BE49-F238E27FC236}">
                <a16:creationId xmlns:a16="http://schemas.microsoft.com/office/drawing/2014/main" id="{1AC85C80-0175-4214-A13D-03C224658C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70108" y="985292"/>
            <a:ext cx="1345319" cy="1345319"/>
          </a:xfrm>
          <a:prstGeom prst="ellipse">
            <a:avLst/>
          </a:prstGeom>
          <a:solidFill>
            <a:schemeClr val="accent1">
              <a:lumMod val="40000"/>
              <a:lumOff val="6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E60B620B-3E81-4075-BC12-D4FB3E299C7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2133" y="0"/>
            <a:ext cx="12189867" cy="6858000"/>
          </a:xfrm>
          <a:prstGeom prst="rect">
            <a:avLst/>
          </a:prstGeom>
        </p:spPr>
      </p:pic>
      <p:sp>
        <p:nvSpPr>
          <p:cNvPr id="2" name="Titre 1">
            <a:extLst>
              <a:ext uri="{FF2B5EF4-FFF2-40B4-BE49-F238E27FC236}">
                <a16:creationId xmlns:a16="http://schemas.microsoft.com/office/drawing/2014/main" id="{6B8EE90D-58B2-FA41-AC86-16195CBE47AF}"/>
              </a:ext>
            </a:extLst>
          </p:cNvPr>
          <p:cNvSpPr>
            <a:spLocks noGrp="1"/>
          </p:cNvSpPr>
          <p:nvPr>
            <p:ph type="title"/>
          </p:nvPr>
        </p:nvSpPr>
        <p:spPr>
          <a:xfrm>
            <a:off x="2611808" y="1022548"/>
            <a:ext cx="7958331" cy="1308063"/>
          </a:xfrm>
        </p:spPr>
        <p:txBody>
          <a:bodyPr anchor="b">
            <a:normAutofit/>
          </a:bodyPr>
          <a:lstStyle/>
          <a:p>
            <a:pPr algn="l"/>
            <a:endParaRPr lang="fr-FR" sz="4400">
              <a:solidFill>
                <a:srgbClr val="1F2D29"/>
              </a:solidFill>
            </a:endParaRPr>
          </a:p>
        </p:txBody>
      </p:sp>
      <p:sp>
        <p:nvSpPr>
          <p:cNvPr id="3" name="Espace réservé du contenu 2">
            <a:extLst>
              <a:ext uri="{FF2B5EF4-FFF2-40B4-BE49-F238E27FC236}">
                <a16:creationId xmlns:a16="http://schemas.microsoft.com/office/drawing/2014/main" id="{DA11D2B2-2B97-234C-B1DC-EA7C14E46ECA}"/>
              </a:ext>
            </a:extLst>
          </p:cNvPr>
          <p:cNvSpPr>
            <a:spLocks noGrp="1"/>
          </p:cNvSpPr>
          <p:nvPr>
            <p:ph idx="1"/>
          </p:nvPr>
        </p:nvSpPr>
        <p:spPr>
          <a:xfrm>
            <a:off x="2302933" y="2641604"/>
            <a:ext cx="7621606" cy="3443107"/>
          </a:xfrm>
        </p:spPr>
        <p:txBody>
          <a:bodyPr anchor="t">
            <a:normAutofit/>
          </a:bodyPr>
          <a:lstStyle/>
          <a:p>
            <a:endParaRPr lang="fr-FR" sz="1600">
              <a:solidFill>
                <a:srgbClr val="1F2D29"/>
              </a:solidFill>
            </a:endParaRPr>
          </a:p>
        </p:txBody>
      </p:sp>
      <p:pic>
        <p:nvPicPr>
          <p:cNvPr id="4" name="Image 3">
            <a:extLst>
              <a:ext uri="{FF2B5EF4-FFF2-40B4-BE49-F238E27FC236}">
                <a16:creationId xmlns:a16="http://schemas.microsoft.com/office/drawing/2014/main" id="{CB723A33-2FFD-604F-AA9E-D2B1BF2581A6}"/>
              </a:ext>
            </a:extLst>
          </p:cNvPr>
          <p:cNvPicPr>
            <a:picLocks noChangeAspect="1"/>
          </p:cNvPicPr>
          <p:nvPr/>
        </p:nvPicPr>
        <p:blipFill>
          <a:blip r:embed="rId3"/>
          <a:stretch>
            <a:fillRect/>
          </a:stretch>
        </p:blipFill>
        <p:spPr>
          <a:xfrm>
            <a:off x="1250950" y="514350"/>
            <a:ext cx="9690100" cy="5829300"/>
          </a:xfrm>
          <a:prstGeom prst="rect">
            <a:avLst/>
          </a:prstGeom>
        </p:spPr>
      </p:pic>
    </p:spTree>
    <p:extLst>
      <p:ext uri="{BB962C8B-B14F-4D97-AF65-F5344CB8AC3E}">
        <p14:creationId xmlns:p14="http://schemas.microsoft.com/office/powerpoint/2010/main" val="304023633"/>
      </p:ext>
    </p:extLst>
  </p:cSld>
  <p:clrMapOvr>
    <a:overrideClrMapping bg1="lt1" tx1="dk1" bg2="lt2" tx2="dk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0BE3D13-5BE5-4B05-AFCF-2A2E059D29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6562092-3AA7-4EF0-9007-C44F879A13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a:extLst>
              <a:ext uri="{FF2B5EF4-FFF2-40B4-BE49-F238E27FC236}">
                <a16:creationId xmlns:a16="http://schemas.microsoft.com/office/drawing/2014/main" id="{1AC85C80-0175-4214-A13D-03C224658C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70108" y="985292"/>
            <a:ext cx="1345319" cy="1345319"/>
          </a:xfrm>
          <a:prstGeom prst="ellipse">
            <a:avLst/>
          </a:prstGeom>
          <a:solidFill>
            <a:schemeClr val="accent1">
              <a:lumMod val="40000"/>
              <a:lumOff val="6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E60B620B-3E81-4075-BC12-D4FB3E299C7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2133" y="0"/>
            <a:ext cx="12189867" cy="6858000"/>
          </a:xfrm>
          <a:prstGeom prst="rect">
            <a:avLst/>
          </a:prstGeom>
        </p:spPr>
      </p:pic>
      <p:sp>
        <p:nvSpPr>
          <p:cNvPr id="2" name="Titre 1">
            <a:extLst>
              <a:ext uri="{FF2B5EF4-FFF2-40B4-BE49-F238E27FC236}">
                <a16:creationId xmlns:a16="http://schemas.microsoft.com/office/drawing/2014/main" id="{FC855525-5287-064E-BB01-EE79D592E9CA}"/>
              </a:ext>
            </a:extLst>
          </p:cNvPr>
          <p:cNvSpPr>
            <a:spLocks noGrp="1"/>
          </p:cNvSpPr>
          <p:nvPr>
            <p:ph type="title"/>
          </p:nvPr>
        </p:nvSpPr>
        <p:spPr>
          <a:xfrm>
            <a:off x="2611808" y="1022548"/>
            <a:ext cx="7958331" cy="1308063"/>
          </a:xfrm>
        </p:spPr>
        <p:txBody>
          <a:bodyPr anchor="b">
            <a:normAutofit/>
          </a:bodyPr>
          <a:lstStyle/>
          <a:p>
            <a:pPr algn="l"/>
            <a:r>
              <a:rPr lang="fr-FR" sz="4400" dirty="0">
                <a:solidFill>
                  <a:srgbClr val="1F2D29"/>
                </a:solidFill>
              </a:rPr>
              <a:t>Plan</a:t>
            </a:r>
          </a:p>
        </p:txBody>
      </p:sp>
      <p:sp>
        <p:nvSpPr>
          <p:cNvPr id="3" name="Espace réservé du contenu 2">
            <a:extLst>
              <a:ext uri="{FF2B5EF4-FFF2-40B4-BE49-F238E27FC236}">
                <a16:creationId xmlns:a16="http://schemas.microsoft.com/office/drawing/2014/main" id="{32EFB8C3-A0B5-F446-92D0-2DA81C58171A}"/>
              </a:ext>
            </a:extLst>
          </p:cNvPr>
          <p:cNvSpPr>
            <a:spLocks noGrp="1"/>
          </p:cNvSpPr>
          <p:nvPr>
            <p:ph idx="1"/>
          </p:nvPr>
        </p:nvSpPr>
        <p:spPr>
          <a:xfrm>
            <a:off x="2302933" y="2473378"/>
            <a:ext cx="7621606" cy="4002374"/>
          </a:xfrm>
        </p:spPr>
        <p:txBody>
          <a:bodyPr anchor="t">
            <a:normAutofit/>
          </a:bodyPr>
          <a:lstStyle/>
          <a:p>
            <a:r>
              <a:rPr lang="fr-FR" sz="1600" dirty="0">
                <a:solidFill>
                  <a:srgbClr val="1F2D29"/>
                </a:solidFill>
              </a:rPr>
              <a:t>Introduction</a:t>
            </a:r>
          </a:p>
          <a:p>
            <a:r>
              <a:rPr lang="fr-FR" sz="1600" dirty="0">
                <a:solidFill>
                  <a:srgbClr val="1F2D29"/>
                </a:solidFill>
              </a:rPr>
              <a:t>PICO</a:t>
            </a:r>
          </a:p>
          <a:p>
            <a:r>
              <a:rPr lang="fr-FR" sz="1600" dirty="0">
                <a:solidFill>
                  <a:srgbClr val="1F2D29"/>
                </a:solidFill>
              </a:rPr>
              <a:t>Méthode</a:t>
            </a:r>
          </a:p>
          <a:p>
            <a:r>
              <a:rPr lang="fr-FR" sz="1600" dirty="0">
                <a:solidFill>
                  <a:srgbClr val="1F2D29"/>
                </a:solidFill>
              </a:rPr>
              <a:t>Résultats</a:t>
            </a:r>
          </a:p>
          <a:p>
            <a:r>
              <a:rPr lang="fr-FR" sz="1600" dirty="0">
                <a:solidFill>
                  <a:srgbClr val="1F2D29"/>
                </a:solidFill>
              </a:rPr>
              <a:t>Discussion</a:t>
            </a:r>
          </a:p>
          <a:p>
            <a:r>
              <a:rPr lang="fr-FR" sz="1600" dirty="0">
                <a:solidFill>
                  <a:srgbClr val="1F2D29"/>
                </a:solidFill>
              </a:rPr>
              <a:t>Conclusion</a:t>
            </a:r>
          </a:p>
          <a:p>
            <a:r>
              <a:rPr lang="fr-FR" sz="1600" dirty="0">
                <a:solidFill>
                  <a:srgbClr val="1F2D29"/>
                </a:solidFill>
              </a:rPr>
              <a:t>Références</a:t>
            </a:r>
          </a:p>
          <a:p>
            <a:r>
              <a:rPr lang="fr-FR" sz="1600" dirty="0">
                <a:solidFill>
                  <a:srgbClr val="1F2D29"/>
                </a:solidFill>
              </a:rPr>
              <a:t>Remerciements</a:t>
            </a:r>
          </a:p>
          <a:p>
            <a:endParaRPr lang="fr-FR" sz="1600" dirty="0">
              <a:solidFill>
                <a:srgbClr val="1F2D29"/>
              </a:solidFill>
            </a:endParaRPr>
          </a:p>
        </p:txBody>
      </p:sp>
    </p:spTree>
    <p:extLst>
      <p:ext uri="{BB962C8B-B14F-4D97-AF65-F5344CB8AC3E}">
        <p14:creationId xmlns:p14="http://schemas.microsoft.com/office/powerpoint/2010/main" val="54766196"/>
      </p:ext>
    </p:extLst>
  </p:cSld>
  <p:clrMapOvr>
    <a:overrideClrMapping bg1="lt1" tx1="dk1" bg2="lt2" tx2="dk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0BE3D13-5BE5-4B05-AFCF-2A2E059D29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6562092-3AA7-4EF0-9007-C44F879A13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a:extLst>
              <a:ext uri="{FF2B5EF4-FFF2-40B4-BE49-F238E27FC236}">
                <a16:creationId xmlns:a16="http://schemas.microsoft.com/office/drawing/2014/main" id="{1AC85C80-0175-4214-A13D-03C224658C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70108" y="985292"/>
            <a:ext cx="1345319" cy="1345319"/>
          </a:xfrm>
          <a:prstGeom prst="ellipse">
            <a:avLst/>
          </a:prstGeom>
          <a:solidFill>
            <a:schemeClr val="accent1">
              <a:lumMod val="40000"/>
              <a:lumOff val="6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E60B620B-3E81-4075-BC12-D4FB3E299C7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133" y="0"/>
            <a:ext cx="12189867" cy="6858000"/>
          </a:xfrm>
          <a:prstGeom prst="rect">
            <a:avLst/>
          </a:prstGeom>
        </p:spPr>
      </p:pic>
      <p:sp>
        <p:nvSpPr>
          <p:cNvPr id="2" name="Titre 1">
            <a:extLst>
              <a:ext uri="{FF2B5EF4-FFF2-40B4-BE49-F238E27FC236}">
                <a16:creationId xmlns:a16="http://schemas.microsoft.com/office/drawing/2014/main" id="{C87BC6C3-76CB-4E4D-B0D2-24278B010E1C}"/>
              </a:ext>
            </a:extLst>
          </p:cNvPr>
          <p:cNvSpPr>
            <a:spLocks noGrp="1"/>
          </p:cNvSpPr>
          <p:nvPr>
            <p:ph type="title"/>
          </p:nvPr>
        </p:nvSpPr>
        <p:spPr>
          <a:xfrm>
            <a:off x="2611808" y="1022548"/>
            <a:ext cx="7958331" cy="1308063"/>
          </a:xfrm>
        </p:spPr>
        <p:txBody>
          <a:bodyPr anchor="b">
            <a:normAutofit/>
          </a:bodyPr>
          <a:lstStyle/>
          <a:p>
            <a:pPr algn="l"/>
            <a:r>
              <a:rPr lang="fr-FR" sz="4400" dirty="0">
                <a:solidFill>
                  <a:srgbClr val="1F2D29"/>
                </a:solidFill>
              </a:rPr>
              <a:t>Introduction</a:t>
            </a:r>
          </a:p>
        </p:txBody>
      </p:sp>
      <p:sp>
        <p:nvSpPr>
          <p:cNvPr id="3" name="Espace réservé du contenu 2">
            <a:extLst>
              <a:ext uri="{FF2B5EF4-FFF2-40B4-BE49-F238E27FC236}">
                <a16:creationId xmlns:a16="http://schemas.microsoft.com/office/drawing/2014/main" id="{FE5F0406-7738-7043-8762-DB5CBED62820}"/>
              </a:ext>
            </a:extLst>
          </p:cNvPr>
          <p:cNvSpPr>
            <a:spLocks noGrp="1"/>
          </p:cNvSpPr>
          <p:nvPr>
            <p:ph idx="1"/>
          </p:nvPr>
        </p:nvSpPr>
        <p:spPr>
          <a:xfrm>
            <a:off x="2302933" y="2641604"/>
            <a:ext cx="7621606" cy="3443107"/>
          </a:xfrm>
        </p:spPr>
        <p:txBody>
          <a:bodyPr anchor="t">
            <a:normAutofit/>
          </a:bodyPr>
          <a:lstStyle/>
          <a:p>
            <a:pPr algn="just"/>
            <a:r>
              <a:rPr lang="fr-FR" sz="1600" dirty="0">
                <a:solidFill>
                  <a:srgbClr val="1F2D29"/>
                </a:solidFill>
              </a:rPr>
              <a:t>Au Canada, </a:t>
            </a:r>
            <a:r>
              <a:rPr lang="fr-CA" sz="1600" dirty="0">
                <a:solidFill>
                  <a:srgbClr val="1F2D29"/>
                </a:solidFill>
              </a:rPr>
              <a:t>35 000 et 45 000 décès par arrêt cardiaque/année</a:t>
            </a:r>
          </a:p>
          <a:p>
            <a:pPr algn="just"/>
            <a:r>
              <a:rPr lang="fr-CA" sz="1600" dirty="0">
                <a:solidFill>
                  <a:srgbClr val="1F2D29"/>
                </a:solidFill>
              </a:rPr>
              <a:t>1 personne sur 1 000 de </a:t>
            </a:r>
            <a:r>
              <a:rPr lang="fr-CA" sz="1600" dirty="0">
                <a:solidFill>
                  <a:srgbClr val="222222"/>
                </a:solidFill>
                <a:latin typeface="arial" panose="020B0604020202020204" pitchFamily="34" charset="0"/>
              </a:rPr>
              <a:t>≥</a:t>
            </a:r>
            <a:r>
              <a:rPr lang="fr-CA" sz="1600" dirty="0">
                <a:solidFill>
                  <a:srgbClr val="1F2D29"/>
                </a:solidFill>
              </a:rPr>
              <a:t> 35 ans subit arrêt cardiaque/année</a:t>
            </a:r>
          </a:p>
          <a:p>
            <a:pPr algn="just"/>
            <a:r>
              <a:rPr lang="fr-CA" sz="1600" dirty="0">
                <a:solidFill>
                  <a:srgbClr val="1F2D29"/>
                </a:solidFill>
              </a:rPr>
              <a:t>80% extrahospitaliers</a:t>
            </a:r>
          </a:p>
          <a:p>
            <a:pPr algn="just"/>
            <a:r>
              <a:rPr lang="fr-CA" sz="1600" dirty="0">
                <a:solidFill>
                  <a:srgbClr val="1F2D29"/>
                </a:solidFill>
              </a:rPr>
              <a:t>35-55% en présence d’un proche</a:t>
            </a:r>
          </a:p>
          <a:p>
            <a:pPr algn="just"/>
            <a:r>
              <a:rPr lang="fr-CA" sz="1600" dirty="0">
                <a:solidFill>
                  <a:srgbClr val="1F2D29"/>
                </a:solidFill>
              </a:rPr>
              <a:t>Morbidité et mortalité importante</a:t>
            </a:r>
          </a:p>
          <a:p>
            <a:pPr algn="just"/>
            <a:r>
              <a:rPr lang="fr-CA" sz="1600" dirty="0">
                <a:solidFill>
                  <a:srgbClr val="1F2D29"/>
                </a:solidFill>
              </a:rPr>
              <a:t>Survie au congé entre 3.9 et 7.1%</a:t>
            </a:r>
          </a:p>
          <a:p>
            <a:pPr algn="just"/>
            <a:r>
              <a:rPr lang="fr-CA" sz="1600" dirty="0">
                <a:solidFill>
                  <a:srgbClr val="1F2D29"/>
                </a:solidFill>
              </a:rPr>
              <a:t>Ballon masque? Tube laryngé? Masque laryngé? Intubation endotrachéale?</a:t>
            </a:r>
          </a:p>
        </p:txBody>
      </p:sp>
    </p:spTree>
    <p:extLst>
      <p:ext uri="{BB962C8B-B14F-4D97-AF65-F5344CB8AC3E}">
        <p14:creationId xmlns:p14="http://schemas.microsoft.com/office/powerpoint/2010/main" val="1778952356"/>
      </p:ext>
    </p:extLst>
  </p:cSld>
  <p:clrMapOvr>
    <a:overrideClrMapping bg1="lt1" tx1="dk1" bg2="lt2" tx2="dk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0BE3D13-5BE5-4B05-AFCF-2A2E059D29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6562092-3AA7-4EF0-9007-C44F879A13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a:extLst>
              <a:ext uri="{FF2B5EF4-FFF2-40B4-BE49-F238E27FC236}">
                <a16:creationId xmlns:a16="http://schemas.microsoft.com/office/drawing/2014/main" id="{1AC85C80-0175-4214-A13D-03C224658C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70108" y="985292"/>
            <a:ext cx="1345319" cy="1345319"/>
          </a:xfrm>
          <a:prstGeom prst="ellipse">
            <a:avLst/>
          </a:prstGeom>
          <a:solidFill>
            <a:schemeClr val="accent1">
              <a:lumMod val="40000"/>
              <a:lumOff val="6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E60B620B-3E81-4075-BC12-D4FB3E299C7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133" y="0"/>
            <a:ext cx="12189867" cy="6858000"/>
          </a:xfrm>
          <a:prstGeom prst="rect">
            <a:avLst/>
          </a:prstGeom>
        </p:spPr>
      </p:pic>
      <p:sp>
        <p:nvSpPr>
          <p:cNvPr id="2" name="Titre 1">
            <a:extLst>
              <a:ext uri="{FF2B5EF4-FFF2-40B4-BE49-F238E27FC236}">
                <a16:creationId xmlns:a16="http://schemas.microsoft.com/office/drawing/2014/main" id="{3135B978-7034-1040-840A-365E896BC5C9}"/>
              </a:ext>
            </a:extLst>
          </p:cNvPr>
          <p:cNvSpPr>
            <a:spLocks noGrp="1"/>
          </p:cNvSpPr>
          <p:nvPr>
            <p:ph type="title"/>
          </p:nvPr>
        </p:nvSpPr>
        <p:spPr>
          <a:xfrm>
            <a:off x="2611808" y="1022548"/>
            <a:ext cx="7958331" cy="1308063"/>
          </a:xfrm>
        </p:spPr>
        <p:txBody>
          <a:bodyPr anchor="b">
            <a:normAutofit/>
          </a:bodyPr>
          <a:lstStyle/>
          <a:p>
            <a:pPr algn="l"/>
            <a:r>
              <a:rPr lang="fr-FR" sz="4400" dirty="0">
                <a:solidFill>
                  <a:srgbClr val="1F2D29"/>
                </a:solidFill>
              </a:rPr>
              <a:t>PICO</a:t>
            </a:r>
          </a:p>
        </p:txBody>
      </p:sp>
      <p:sp>
        <p:nvSpPr>
          <p:cNvPr id="3" name="Espace réservé du contenu 2">
            <a:extLst>
              <a:ext uri="{FF2B5EF4-FFF2-40B4-BE49-F238E27FC236}">
                <a16:creationId xmlns:a16="http://schemas.microsoft.com/office/drawing/2014/main" id="{81720AB2-19B2-1745-B605-8295716A2163}"/>
              </a:ext>
            </a:extLst>
          </p:cNvPr>
          <p:cNvSpPr>
            <a:spLocks noGrp="1"/>
          </p:cNvSpPr>
          <p:nvPr>
            <p:ph idx="1"/>
          </p:nvPr>
        </p:nvSpPr>
        <p:spPr>
          <a:xfrm>
            <a:off x="2302933" y="2641604"/>
            <a:ext cx="7621606" cy="3443107"/>
          </a:xfrm>
        </p:spPr>
        <p:txBody>
          <a:bodyPr anchor="t">
            <a:normAutofit/>
          </a:bodyPr>
          <a:lstStyle/>
          <a:p>
            <a:pPr algn="just"/>
            <a:r>
              <a:rPr lang="fr-CA" sz="1600" dirty="0">
                <a:solidFill>
                  <a:srgbClr val="1F2D29"/>
                </a:solidFill>
              </a:rPr>
              <a:t>Déterminer si la ventilation par ballon-masque ou par dispositif supraglottique est supérieure à l’intubation endotrachéale dans la réanimation cardiorespiratoire de patients adultes subissant un arrêt cardiaque en milieu extrahospitalier</a:t>
            </a:r>
          </a:p>
          <a:p>
            <a:endParaRPr lang="fr-FR" sz="1600" dirty="0">
              <a:solidFill>
                <a:srgbClr val="1F2D29"/>
              </a:solidFill>
            </a:endParaRPr>
          </a:p>
        </p:txBody>
      </p:sp>
    </p:spTree>
    <p:extLst>
      <p:ext uri="{BB962C8B-B14F-4D97-AF65-F5344CB8AC3E}">
        <p14:creationId xmlns:p14="http://schemas.microsoft.com/office/powerpoint/2010/main" val="500493055"/>
      </p:ext>
    </p:extLst>
  </p:cSld>
  <p:clrMapOvr>
    <a:overrideClrMapping bg1="lt1" tx1="dk1" bg2="lt2" tx2="dk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0BE3D13-5BE5-4B05-AFCF-2A2E059D29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6562092-3AA7-4EF0-9007-C44F879A13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a:extLst>
              <a:ext uri="{FF2B5EF4-FFF2-40B4-BE49-F238E27FC236}">
                <a16:creationId xmlns:a16="http://schemas.microsoft.com/office/drawing/2014/main" id="{1AC85C80-0175-4214-A13D-03C224658C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70108" y="985292"/>
            <a:ext cx="1345319" cy="1345319"/>
          </a:xfrm>
          <a:prstGeom prst="ellipse">
            <a:avLst/>
          </a:prstGeom>
          <a:solidFill>
            <a:schemeClr val="accent1">
              <a:lumMod val="40000"/>
              <a:lumOff val="6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E60B620B-3E81-4075-BC12-D4FB3E299C7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133" y="0"/>
            <a:ext cx="12189867" cy="6858000"/>
          </a:xfrm>
          <a:prstGeom prst="rect">
            <a:avLst/>
          </a:prstGeom>
        </p:spPr>
      </p:pic>
      <p:sp>
        <p:nvSpPr>
          <p:cNvPr id="2" name="Titre 1">
            <a:extLst>
              <a:ext uri="{FF2B5EF4-FFF2-40B4-BE49-F238E27FC236}">
                <a16:creationId xmlns:a16="http://schemas.microsoft.com/office/drawing/2014/main" id="{FE4B60BD-EBF7-2849-9CA0-C9DD8EBB2381}"/>
              </a:ext>
            </a:extLst>
          </p:cNvPr>
          <p:cNvSpPr>
            <a:spLocks noGrp="1"/>
          </p:cNvSpPr>
          <p:nvPr>
            <p:ph type="title"/>
          </p:nvPr>
        </p:nvSpPr>
        <p:spPr>
          <a:xfrm>
            <a:off x="2611808" y="1022548"/>
            <a:ext cx="7958331" cy="1308063"/>
          </a:xfrm>
        </p:spPr>
        <p:txBody>
          <a:bodyPr anchor="b">
            <a:normAutofit/>
          </a:bodyPr>
          <a:lstStyle/>
          <a:p>
            <a:pPr algn="l"/>
            <a:r>
              <a:rPr lang="fr-FR" sz="4400" dirty="0">
                <a:solidFill>
                  <a:srgbClr val="1F2D29"/>
                </a:solidFill>
              </a:rPr>
              <a:t>Méthode – Recherche d’articles</a:t>
            </a:r>
          </a:p>
        </p:txBody>
      </p:sp>
      <p:sp>
        <p:nvSpPr>
          <p:cNvPr id="3" name="Espace réservé du contenu 2">
            <a:extLst>
              <a:ext uri="{FF2B5EF4-FFF2-40B4-BE49-F238E27FC236}">
                <a16:creationId xmlns:a16="http://schemas.microsoft.com/office/drawing/2014/main" id="{CA388EBF-FB0B-4D47-8964-5792FC19D71B}"/>
              </a:ext>
            </a:extLst>
          </p:cNvPr>
          <p:cNvSpPr>
            <a:spLocks noGrp="1"/>
          </p:cNvSpPr>
          <p:nvPr>
            <p:ph idx="1"/>
          </p:nvPr>
        </p:nvSpPr>
        <p:spPr>
          <a:xfrm>
            <a:off x="2302933" y="2641604"/>
            <a:ext cx="7621606" cy="3443107"/>
          </a:xfrm>
        </p:spPr>
        <p:txBody>
          <a:bodyPr anchor="t">
            <a:normAutofit/>
          </a:bodyPr>
          <a:lstStyle/>
          <a:p>
            <a:pPr algn="just"/>
            <a:r>
              <a:rPr lang="fr-FR" sz="1600" dirty="0">
                <a:solidFill>
                  <a:srgbClr val="1F2D29"/>
                </a:solidFill>
              </a:rPr>
              <a:t>MEDLINE via PubMed</a:t>
            </a:r>
          </a:p>
          <a:p>
            <a:pPr algn="just"/>
            <a:r>
              <a:rPr lang="fr-FR" sz="1600" dirty="0">
                <a:solidFill>
                  <a:srgbClr val="1F2D29"/>
                </a:solidFill>
              </a:rPr>
              <a:t>« MESH »</a:t>
            </a:r>
          </a:p>
          <a:p>
            <a:pPr algn="just"/>
            <a:r>
              <a:rPr lang="fr-CA" sz="1600" i="1" dirty="0" err="1">
                <a:latin typeface="Times New Roman" panose="02020603050405020304" pitchFamily="18" charset="0"/>
                <a:ea typeface="Times New Roman" panose="02020603050405020304" pitchFamily="18" charset="0"/>
              </a:rPr>
              <a:t>cardiac</a:t>
            </a:r>
            <a:r>
              <a:rPr lang="fr-CA" sz="1600" i="1" dirty="0">
                <a:latin typeface="Times New Roman" panose="02020603050405020304" pitchFamily="18" charset="0"/>
                <a:ea typeface="Times New Roman" panose="02020603050405020304" pitchFamily="18" charset="0"/>
              </a:rPr>
              <a:t> </a:t>
            </a:r>
            <a:r>
              <a:rPr lang="fr-CA" sz="1600" i="1" dirty="0" err="1">
                <a:latin typeface="Times New Roman" panose="02020603050405020304" pitchFamily="18" charset="0"/>
                <a:ea typeface="Times New Roman" panose="02020603050405020304" pitchFamily="18" charset="0"/>
              </a:rPr>
              <a:t>arrest</a:t>
            </a:r>
            <a:r>
              <a:rPr lang="fr-CA" sz="1600" i="1" dirty="0">
                <a:latin typeface="Times New Roman" panose="02020603050405020304" pitchFamily="18" charset="0"/>
                <a:ea typeface="Times New Roman" panose="02020603050405020304" pitchFamily="18" charset="0"/>
              </a:rPr>
              <a:t>, </a:t>
            </a:r>
            <a:r>
              <a:rPr lang="fr-CA" sz="1600" i="1" dirty="0" err="1">
                <a:latin typeface="Times New Roman" panose="02020603050405020304" pitchFamily="18" charset="0"/>
                <a:ea typeface="Times New Roman" panose="02020603050405020304" pitchFamily="18" charset="0"/>
              </a:rPr>
              <a:t>sudden</a:t>
            </a:r>
            <a:r>
              <a:rPr lang="fr-CA" sz="1600" i="1" dirty="0">
                <a:latin typeface="Times New Roman" panose="02020603050405020304" pitchFamily="18" charset="0"/>
                <a:ea typeface="Times New Roman" panose="02020603050405020304" pitchFamily="18" charset="0"/>
              </a:rPr>
              <a:t> </a:t>
            </a:r>
            <a:r>
              <a:rPr lang="fr-CA" sz="1600" i="1" dirty="0" err="1">
                <a:latin typeface="Times New Roman" panose="02020603050405020304" pitchFamily="18" charset="0"/>
                <a:ea typeface="Times New Roman" panose="02020603050405020304" pitchFamily="18" charset="0"/>
              </a:rPr>
              <a:t>cardiac</a:t>
            </a:r>
            <a:r>
              <a:rPr lang="fr-CA" sz="1600" i="1" dirty="0">
                <a:latin typeface="Times New Roman" panose="02020603050405020304" pitchFamily="18" charset="0"/>
                <a:ea typeface="Times New Roman" panose="02020603050405020304" pitchFamily="18" charset="0"/>
              </a:rPr>
              <a:t> </a:t>
            </a:r>
            <a:r>
              <a:rPr lang="fr-CA" sz="1600" i="1" dirty="0" err="1">
                <a:latin typeface="Times New Roman" panose="02020603050405020304" pitchFamily="18" charset="0"/>
                <a:ea typeface="Times New Roman" panose="02020603050405020304" pitchFamily="18" charset="0"/>
              </a:rPr>
              <a:t>arrest</a:t>
            </a:r>
            <a:r>
              <a:rPr lang="fr-CA" sz="1600" i="1" dirty="0">
                <a:latin typeface="Times New Roman" panose="02020603050405020304" pitchFamily="18" charset="0"/>
                <a:ea typeface="Times New Roman" panose="02020603050405020304" pitchFamily="18" charset="0"/>
              </a:rPr>
              <a:t>, out-of-</a:t>
            </a:r>
            <a:r>
              <a:rPr lang="fr-CA" sz="1600" i="1" dirty="0" err="1">
                <a:latin typeface="Times New Roman" panose="02020603050405020304" pitchFamily="18" charset="0"/>
                <a:ea typeface="Times New Roman" panose="02020603050405020304" pitchFamily="18" charset="0"/>
              </a:rPr>
              <a:t>hospital</a:t>
            </a:r>
            <a:r>
              <a:rPr lang="fr-CA" sz="1600" i="1" dirty="0">
                <a:latin typeface="Times New Roman" panose="02020603050405020304" pitchFamily="18" charset="0"/>
                <a:ea typeface="Times New Roman" panose="02020603050405020304" pitchFamily="18" charset="0"/>
              </a:rPr>
              <a:t> </a:t>
            </a:r>
            <a:r>
              <a:rPr lang="fr-CA" sz="1600" i="1" dirty="0" err="1">
                <a:latin typeface="Times New Roman" panose="02020603050405020304" pitchFamily="18" charset="0"/>
                <a:ea typeface="Times New Roman" panose="02020603050405020304" pitchFamily="18" charset="0"/>
              </a:rPr>
              <a:t>cardiac</a:t>
            </a:r>
            <a:r>
              <a:rPr lang="fr-CA" sz="1600" i="1" dirty="0">
                <a:latin typeface="Times New Roman" panose="02020603050405020304" pitchFamily="18" charset="0"/>
                <a:ea typeface="Times New Roman" panose="02020603050405020304" pitchFamily="18" charset="0"/>
              </a:rPr>
              <a:t> </a:t>
            </a:r>
            <a:r>
              <a:rPr lang="fr-CA" sz="1600" i="1" dirty="0" err="1">
                <a:latin typeface="Times New Roman" panose="02020603050405020304" pitchFamily="18" charset="0"/>
                <a:ea typeface="Times New Roman" panose="02020603050405020304" pitchFamily="18" charset="0"/>
              </a:rPr>
              <a:t>arrest</a:t>
            </a:r>
            <a:r>
              <a:rPr lang="fr-CA" sz="1600" i="1" dirty="0">
                <a:latin typeface="Times New Roman" panose="02020603050405020304" pitchFamily="18" charset="0"/>
                <a:ea typeface="Times New Roman" panose="02020603050405020304" pitchFamily="18" charset="0"/>
              </a:rPr>
              <a:t>, </a:t>
            </a:r>
            <a:r>
              <a:rPr lang="fr-CA" sz="1600" i="1" dirty="0" err="1">
                <a:latin typeface="Times New Roman" panose="02020603050405020304" pitchFamily="18" charset="0"/>
                <a:ea typeface="Times New Roman" panose="02020603050405020304" pitchFamily="18" charset="0"/>
              </a:rPr>
              <a:t>advanced</a:t>
            </a:r>
            <a:r>
              <a:rPr lang="fr-CA" sz="1600" i="1" dirty="0">
                <a:latin typeface="Times New Roman" panose="02020603050405020304" pitchFamily="18" charset="0"/>
                <a:ea typeface="Times New Roman" panose="02020603050405020304" pitchFamily="18" charset="0"/>
              </a:rPr>
              <a:t> </a:t>
            </a:r>
            <a:r>
              <a:rPr lang="fr-CA" sz="1600" i="1" dirty="0" err="1">
                <a:latin typeface="Times New Roman" panose="02020603050405020304" pitchFamily="18" charset="0"/>
                <a:ea typeface="Times New Roman" panose="02020603050405020304" pitchFamily="18" charset="0"/>
              </a:rPr>
              <a:t>cardiac</a:t>
            </a:r>
            <a:r>
              <a:rPr lang="fr-CA" sz="1600" i="1" dirty="0">
                <a:latin typeface="Times New Roman" panose="02020603050405020304" pitchFamily="18" charset="0"/>
                <a:ea typeface="Times New Roman" panose="02020603050405020304" pitchFamily="18" charset="0"/>
              </a:rPr>
              <a:t> life support, </a:t>
            </a:r>
            <a:r>
              <a:rPr lang="fr-CA" sz="1600" i="1" dirty="0" err="1">
                <a:latin typeface="Times New Roman" panose="02020603050405020304" pitchFamily="18" charset="0"/>
                <a:ea typeface="Times New Roman" panose="02020603050405020304" pitchFamily="18" charset="0"/>
              </a:rPr>
              <a:t>endotracheal</a:t>
            </a:r>
            <a:r>
              <a:rPr lang="fr-CA" sz="1600" i="1" dirty="0">
                <a:latin typeface="Times New Roman" panose="02020603050405020304" pitchFamily="18" charset="0"/>
                <a:ea typeface="Times New Roman" panose="02020603050405020304" pitchFamily="18" charset="0"/>
              </a:rPr>
              <a:t> intubation, bag-</a:t>
            </a:r>
            <a:r>
              <a:rPr lang="fr-CA" sz="1600" i="1" dirty="0" err="1">
                <a:latin typeface="Times New Roman" panose="02020603050405020304" pitchFamily="18" charset="0"/>
                <a:ea typeface="Times New Roman" panose="02020603050405020304" pitchFamily="18" charset="0"/>
              </a:rPr>
              <a:t>mask</a:t>
            </a:r>
            <a:r>
              <a:rPr lang="fr-CA" sz="1600" i="1" dirty="0">
                <a:latin typeface="Times New Roman" panose="02020603050405020304" pitchFamily="18" charset="0"/>
                <a:ea typeface="Times New Roman" panose="02020603050405020304" pitchFamily="18" charset="0"/>
              </a:rPr>
              <a:t> ventilation, </a:t>
            </a:r>
            <a:r>
              <a:rPr lang="fr-CA" sz="1600" i="1" dirty="0" err="1">
                <a:latin typeface="Times New Roman" panose="02020603050405020304" pitchFamily="18" charset="0"/>
                <a:ea typeface="Times New Roman" panose="02020603050405020304" pitchFamily="18" charset="0"/>
              </a:rPr>
              <a:t>supraglottic</a:t>
            </a:r>
            <a:r>
              <a:rPr lang="fr-CA" sz="1600" i="1" dirty="0">
                <a:latin typeface="Times New Roman" panose="02020603050405020304" pitchFamily="18" charset="0"/>
                <a:ea typeface="Times New Roman" panose="02020603050405020304" pitchFamily="18" charset="0"/>
              </a:rPr>
              <a:t> </a:t>
            </a:r>
            <a:r>
              <a:rPr lang="fr-CA" sz="1600" i="1" dirty="0" err="1">
                <a:latin typeface="Times New Roman" panose="02020603050405020304" pitchFamily="18" charset="0"/>
                <a:ea typeface="Times New Roman" panose="02020603050405020304" pitchFamily="18" charset="0"/>
              </a:rPr>
              <a:t>airway</a:t>
            </a:r>
            <a:r>
              <a:rPr lang="fr-CA" sz="1600" i="1" dirty="0">
                <a:latin typeface="Times New Roman" panose="02020603050405020304" pitchFamily="18" charset="0"/>
                <a:ea typeface="Times New Roman" panose="02020603050405020304" pitchFamily="18" charset="0"/>
              </a:rPr>
              <a:t> </a:t>
            </a:r>
            <a:r>
              <a:rPr lang="fr-CA" sz="1600" i="1" dirty="0" err="1">
                <a:latin typeface="Times New Roman" panose="02020603050405020304" pitchFamily="18" charset="0"/>
                <a:ea typeface="Times New Roman" panose="02020603050405020304" pitchFamily="18" charset="0"/>
              </a:rPr>
              <a:t>device</a:t>
            </a:r>
            <a:r>
              <a:rPr lang="fr-CA" sz="1600" i="1" dirty="0">
                <a:latin typeface="Times New Roman" panose="02020603050405020304" pitchFamily="18" charset="0"/>
                <a:ea typeface="Times New Roman" panose="02020603050405020304" pitchFamily="18" charset="0"/>
              </a:rPr>
              <a:t>, </a:t>
            </a:r>
            <a:r>
              <a:rPr lang="fr-CA" sz="1600" i="1" dirty="0" err="1">
                <a:latin typeface="Times New Roman" panose="02020603050405020304" pitchFamily="18" charset="0"/>
                <a:ea typeface="Times New Roman" panose="02020603050405020304" pitchFamily="18" charset="0"/>
              </a:rPr>
              <a:t>adult</a:t>
            </a:r>
            <a:r>
              <a:rPr lang="fr-CA" sz="1600" i="1" dirty="0">
                <a:latin typeface="Times New Roman" panose="02020603050405020304" pitchFamily="18" charset="0"/>
                <a:ea typeface="Times New Roman" panose="02020603050405020304" pitchFamily="18" charset="0"/>
              </a:rPr>
              <a:t>.</a:t>
            </a:r>
            <a:r>
              <a:rPr lang="fr-CA" sz="1600" dirty="0">
                <a:latin typeface="Times New Roman" panose="02020603050405020304" pitchFamily="18" charset="0"/>
                <a:ea typeface="Times New Roman" panose="02020603050405020304" pitchFamily="18" charset="0"/>
              </a:rPr>
              <a:t> </a:t>
            </a:r>
            <a:endParaRPr lang="fr-FR" sz="1600" dirty="0">
              <a:solidFill>
                <a:srgbClr val="1F2D29"/>
              </a:solidFill>
            </a:endParaRPr>
          </a:p>
        </p:txBody>
      </p:sp>
    </p:spTree>
    <p:extLst>
      <p:ext uri="{BB962C8B-B14F-4D97-AF65-F5344CB8AC3E}">
        <p14:creationId xmlns:p14="http://schemas.microsoft.com/office/powerpoint/2010/main" val="1978521676"/>
      </p:ext>
    </p:extLst>
  </p:cSld>
  <p:clrMapOvr>
    <a:overrideClrMapping bg1="lt1" tx1="dk1" bg2="lt2" tx2="dk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0BE3D13-5BE5-4B05-AFCF-2A2E059D29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6562092-3AA7-4EF0-9007-C44F879A13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a:extLst>
              <a:ext uri="{FF2B5EF4-FFF2-40B4-BE49-F238E27FC236}">
                <a16:creationId xmlns:a16="http://schemas.microsoft.com/office/drawing/2014/main" id="{1AC85C80-0175-4214-A13D-03C224658C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70108" y="985292"/>
            <a:ext cx="1345319" cy="1345319"/>
          </a:xfrm>
          <a:prstGeom prst="ellipse">
            <a:avLst/>
          </a:prstGeom>
          <a:solidFill>
            <a:schemeClr val="accent1">
              <a:lumMod val="40000"/>
              <a:lumOff val="6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E60B620B-3E81-4075-BC12-D4FB3E299C7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133" y="0"/>
            <a:ext cx="12189867" cy="6858000"/>
          </a:xfrm>
          <a:prstGeom prst="rect">
            <a:avLst/>
          </a:prstGeom>
        </p:spPr>
      </p:pic>
      <p:sp>
        <p:nvSpPr>
          <p:cNvPr id="2" name="Titre 1">
            <a:extLst>
              <a:ext uri="{FF2B5EF4-FFF2-40B4-BE49-F238E27FC236}">
                <a16:creationId xmlns:a16="http://schemas.microsoft.com/office/drawing/2014/main" id="{BB81BE7E-2756-0442-BDC1-405831EA79B9}"/>
              </a:ext>
            </a:extLst>
          </p:cNvPr>
          <p:cNvSpPr>
            <a:spLocks noGrp="1"/>
          </p:cNvSpPr>
          <p:nvPr>
            <p:ph type="title"/>
          </p:nvPr>
        </p:nvSpPr>
        <p:spPr>
          <a:xfrm>
            <a:off x="2611808" y="1022548"/>
            <a:ext cx="7958331" cy="1308063"/>
          </a:xfrm>
        </p:spPr>
        <p:txBody>
          <a:bodyPr anchor="b">
            <a:normAutofit/>
          </a:bodyPr>
          <a:lstStyle/>
          <a:p>
            <a:pPr algn="l"/>
            <a:r>
              <a:rPr lang="fr-FR" sz="4400" dirty="0">
                <a:solidFill>
                  <a:srgbClr val="1F2D29"/>
                </a:solidFill>
              </a:rPr>
              <a:t>Méthode – Sélection des articles</a:t>
            </a:r>
          </a:p>
        </p:txBody>
      </p:sp>
      <p:pic>
        <p:nvPicPr>
          <p:cNvPr id="9" name="Image 8">
            <a:extLst>
              <a:ext uri="{FF2B5EF4-FFF2-40B4-BE49-F238E27FC236}">
                <a16:creationId xmlns:a16="http://schemas.microsoft.com/office/drawing/2014/main" id="{52906B2F-18EC-9E44-A174-B8FF1911053E}"/>
              </a:ext>
            </a:extLst>
          </p:cNvPr>
          <p:cNvPicPr>
            <a:picLocks noChangeAspect="1"/>
          </p:cNvPicPr>
          <p:nvPr/>
        </p:nvPicPr>
        <p:blipFill>
          <a:blip r:embed="rId4"/>
          <a:stretch>
            <a:fillRect/>
          </a:stretch>
        </p:blipFill>
        <p:spPr>
          <a:xfrm>
            <a:off x="2762250" y="2367866"/>
            <a:ext cx="6667500" cy="3009900"/>
          </a:xfrm>
          <a:prstGeom prst="rect">
            <a:avLst/>
          </a:prstGeom>
        </p:spPr>
      </p:pic>
      <p:sp>
        <p:nvSpPr>
          <p:cNvPr id="11" name="Espace réservé du contenu 2">
            <a:extLst>
              <a:ext uri="{FF2B5EF4-FFF2-40B4-BE49-F238E27FC236}">
                <a16:creationId xmlns:a16="http://schemas.microsoft.com/office/drawing/2014/main" id="{9312C388-63B5-C746-A8E7-55C9DC071E72}"/>
              </a:ext>
            </a:extLst>
          </p:cNvPr>
          <p:cNvSpPr>
            <a:spLocks noGrp="1"/>
          </p:cNvSpPr>
          <p:nvPr>
            <p:ph idx="1"/>
          </p:nvPr>
        </p:nvSpPr>
        <p:spPr>
          <a:xfrm>
            <a:off x="2302933" y="2367867"/>
            <a:ext cx="7621606" cy="4266397"/>
          </a:xfrm>
        </p:spPr>
        <p:txBody>
          <a:bodyPr anchor="t">
            <a:normAutofit/>
          </a:bodyPr>
          <a:lstStyle/>
          <a:p>
            <a:endParaRPr lang="fr-FR" sz="1600" dirty="0">
              <a:solidFill>
                <a:srgbClr val="1F2D29"/>
              </a:solidFill>
            </a:endParaRPr>
          </a:p>
          <a:p>
            <a:endParaRPr lang="fr-FR" sz="1600" dirty="0">
              <a:solidFill>
                <a:srgbClr val="1F2D29"/>
              </a:solidFill>
            </a:endParaRPr>
          </a:p>
          <a:p>
            <a:pPr marL="0" indent="0">
              <a:buNone/>
            </a:pPr>
            <a:endParaRPr lang="fr-FR" sz="1600" dirty="0">
              <a:solidFill>
                <a:srgbClr val="1F2D29"/>
              </a:solidFill>
            </a:endParaRPr>
          </a:p>
          <a:p>
            <a:pPr marL="0" indent="0">
              <a:buNone/>
            </a:pPr>
            <a:endParaRPr lang="fr-FR" sz="1600" dirty="0">
              <a:solidFill>
                <a:srgbClr val="1F2D29"/>
              </a:solidFill>
            </a:endParaRPr>
          </a:p>
          <a:p>
            <a:pPr marL="0" indent="0">
              <a:buNone/>
            </a:pPr>
            <a:endParaRPr lang="fr-FR" sz="1600" dirty="0">
              <a:solidFill>
                <a:srgbClr val="1F2D29"/>
              </a:solidFill>
            </a:endParaRPr>
          </a:p>
          <a:p>
            <a:pPr marL="0" indent="0">
              <a:buNone/>
            </a:pPr>
            <a:endParaRPr lang="fr-FR" sz="1600" dirty="0">
              <a:solidFill>
                <a:srgbClr val="1F2D29"/>
              </a:solidFill>
            </a:endParaRPr>
          </a:p>
          <a:p>
            <a:r>
              <a:rPr lang="fr-FR" sz="1600" dirty="0">
                <a:solidFill>
                  <a:srgbClr val="1F2D29"/>
                </a:solidFill>
              </a:rPr>
              <a:t>Réanimation cardiaque en milieu pré-hospitalier</a:t>
            </a:r>
          </a:p>
          <a:p>
            <a:r>
              <a:rPr lang="fr-FR" sz="1600" dirty="0">
                <a:solidFill>
                  <a:srgbClr val="1F2D29"/>
                </a:solidFill>
              </a:rPr>
              <a:t>Divers pays</a:t>
            </a:r>
          </a:p>
        </p:txBody>
      </p:sp>
    </p:spTree>
    <p:extLst>
      <p:ext uri="{BB962C8B-B14F-4D97-AF65-F5344CB8AC3E}">
        <p14:creationId xmlns:p14="http://schemas.microsoft.com/office/powerpoint/2010/main" val="1516873535"/>
      </p:ext>
    </p:extLst>
  </p:cSld>
  <p:clrMapOvr>
    <a:overrideClrMapping bg1="lt1" tx1="dk1" bg2="lt2" tx2="dk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0BE3D13-5BE5-4B05-AFCF-2A2E059D29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6562092-3AA7-4EF0-9007-C44F879A13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a:extLst>
              <a:ext uri="{FF2B5EF4-FFF2-40B4-BE49-F238E27FC236}">
                <a16:creationId xmlns:a16="http://schemas.microsoft.com/office/drawing/2014/main" id="{1AC85C80-0175-4214-A13D-03C224658C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70108" y="985292"/>
            <a:ext cx="1345319" cy="1345319"/>
          </a:xfrm>
          <a:prstGeom prst="ellipse">
            <a:avLst/>
          </a:prstGeom>
          <a:solidFill>
            <a:schemeClr val="accent1">
              <a:lumMod val="40000"/>
              <a:lumOff val="6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E60B620B-3E81-4075-BC12-D4FB3E299C7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133" y="0"/>
            <a:ext cx="12189867" cy="6858000"/>
          </a:xfrm>
          <a:prstGeom prst="rect">
            <a:avLst/>
          </a:prstGeom>
        </p:spPr>
      </p:pic>
      <p:sp>
        <p:nvSpPr>
          <p:cNvPr id="2" name="Titre 1">
            <a:extLst>
              <a:ext uri="{FF2B5EF4-FFF2-40B4-BE49-F238E27FC236}">
                <a16:creationId xmlns:a16="http://schemas.microsoft.com/office/drawing/2014/main" id="{6D2A8876-A615-4C4D-A593-8263A850ACD8}"/>
              </a:ext>
            </a:extLst>
          </p:cNvPr>
          <p:cNvSpPr>
            <a:spLocks noGrp="1"/>
          </p:cNvSpPr>
          <p:nvPr>
            <p:ph type="title"/>
          </p:nvPr>
        </p:nvSpPr>
        <p:spPr>
          <a:xfrm>
            <a:off x="2611808" y="1022548"/>
            <a:ext cx="7958331" cy="1308063"/>
          </a:xfrm>
        </p:spPr>
        <p:txBody>
          <a:bodyPr anchor="b">
            <a:normAutofit/>
          </a:bodyPr>
          <a:lstStyle/>
          <a:p>
            <a:pPr algn="l"/>
            <a:r>
              <a:rPr lang="fr-FR" sz="4400" dirty="0">
                <a:solidFill>
                  <a:srgbClr val="1F2D29"/>
                </a:solidFill>
              </a:rPr>
              <a:t>Résultats</a:t>
            </a:r>
          </a:p>
        </p:txBody>
      </p:sp>
      <p:sp>
        <p:nvSpPr>
          <p:cNvPr id="3" name="Espace réservé du contenu 2">
            <a:extLst>
              <a:ext uri="{FF2B5EF4-FFF2-40B4-BE49-F238E27FC236}">
                <a16:creationId xmlns:a16="http://schemas.microsoft.com/office/drawing/2014/main" id="{CE48539F-2DB5-FE48-B59E-BE516FAAC40E}"/>
              </a:ext>
            </a:extLst>
          </p:cNvPr>
          <p:cNvSpPr>
            <a:spLocks noGrp="1"/>
          </p:cNvSpPr>
          <p:nvPr>
            <p:ph idx="1"/>
          </p:nvPr>
        </p:nvSpPr>
        <p:spPr>
          <a:xfrm>
            <a:off x="2302933" y="2641604"/>
            <a:ext cx="7621606" cy="3443107"/>
          </a:xfrm>
        </p:spPr>
        <p:txBody>
          <a:bodyPr anchor="t">
            <a:normAutofit/>
          </a:bodyPr>
          <a:lstStyle/>
          <a:p>
            <a:pPr algn="just"/>
            <a:r>
              <a:rPr lang="fr-FR" sz="1600" dirty="0">
                <a:solidFill>
                  <a:srgbClr val="1F2D29"/>
                </a:solidFill>
              </a:rPr>
              <a:t>Au départ: 907 articles</a:t>
            </a:r>
          </a:p>
          <a:p>
            <a:pPr algn="just"/>
            <a:r>
              <a:rPr lang="fr-FR" sz="1600" dirty="0">
                <a:solidFill>
                  <a:srgbClr val="1F2D29"/>
                </a:solidFill>
              </a:rPr>
              <a:t>Avec critères d’inclusion: 421 articles</a:t>
            </a:r>
          </a:p>
          <a:p>
            <a:pPr algn="just"/>
            <a:r>
              <a:rPr lang="fr-FR" sz="1600" dirty="0">
                <a:solidFill>
                  <a:srgbClr val="1F2D29"/>
                </a:solidFill>
              </a:rPr>
              <a:t>11 résumés</a:t>
            </a:r>
          </a:p>
          <a:p>
            <a:pPr algn="just"/>
            <a:r>
              <a:rPr lang="fr-FR" sz="1600" dirty="0">
                <a:solidFill>
                  <a:srgbClr val="1F2D29"/>
                </a:solidFill>
              </a:rPr>
              <a:t>5 études</a:t>
            </a:r>
          </a:p>
          <a:p>
            <a:pPr lvl="1" algn="just"/>
            <a:r>
              <a:rPr lang="fr-FR" sz="1400" dirty="0">
                <a:solidFill>
                  <a:srgbClr val="1F2D29"/>
                </a:solidFill>
              </a:rPr>
              <a:t>2 études observationnelles</a:t>
            </a:r>
          </a:p>
          <a:p>
            <a:pPr lvl="1" algn="just"/>
            <a:r>
              <a:rPr lang="fr-FR" sz="1400" dirty="0">
                <a:solidFill>
                  <a:srgbClr val="1F2D29"/>
                </a:solidFill>
              </a:rPr>
              <a:t>3 essais randomisés contrôlés</a:t>
            </a:r>
          </a:p>
        </p:txBody>
      </p:sp>
    </p:spTree>
    <p:extLst>
      <p:ext uri="{BB962C8B-B14F-4D97-AF65-F5344CB8AC3E}">
        <p14:creationId xmlns:p14="http://schemas.microsoft.com/office/powerpoint/2010/main" val="1781927566"/>
      </p:ext>
    </p:extLst>
  </p:cSld>
  <p:clrMapOvr>
    <a:overrideClrMapping bg1="lt1" tx1="dk1" bg2="lt2" tx2="dk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0BE3D13-5BE5-4B05-AFCF-2A2E059D29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6562092-3AA7-4EF0-9007-C44F879A13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a:extLst>
              <a:ext uri="{FF2B5EF4-FFF2-40B4-BE49-F238E27FC236}">
                <a16:creationId xmlns:a16="http://schemas.microsoft.com/office/drawing/2014/main" id="{1AC85C80-0175-4214-A13D-03C224658C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70108" y="985292"/>
            <a:ext cx="1345319" cy="1345319"/>
          </a:xfrm>
          <a:prstGeom prst="ellipse">
            <a:avLst/>
          </a:prstGeom>
          <a:solidFill>
            <a:schemeClr val="accent1">
              <a:lumMod val="40000"/>
              <a:lumOff val="6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E60B620B-3E81-4075-BC12-D4FB3E299C7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133" y="0"/>
            <a:ext cx="12189867" cy="6858000"/>
          </a:xfrm>
          <a:prstGeom prst="rect">
            <a:avLst/>
          </a:prstGeom>
        </p:spPr>
      </p:pic>
      <p:sp>
        <p:nvSpPr>
          <p:cNvPr id="2" name="Titre 1">
            <a:extLst>
              <a:ext uri="{FF2B5EF4-FFF2-40B4-BE49-F238E27FC236}">
                <a16:creationId xmlns:a16="http://schemas.microsoft.com/office/drawing/2014/main" id="{2FB7D8FB-CCCA-C14C-A4E3-40C175F33E2D}"/>
              </a:ext>
            </a:extLst>
          </p:cNvPr>
          <p:cNvSpPr>
            <a:spLocks noGrp="1"/>
          </p:cNvSpPr>
          <p:nvPr>
            <p:ph type="title"/>
          </p:nvPr>
        </p:nvSpPr>
        <p:spPr>
          <a:xfrm>
            <a:off x="2611808" y="1022548"/>
            <a:ext cx="7958331" cy="1308063"/>
          </a:xfrm>
        </p:spPr>
        <p:txBody>
          <a:bodyPr anchor="b">
            <a:normAutofit/>
          </a:bodyPr>
          <a:lstStyle/>
          <a:p>
            <a:pPr algn="l"/>
            <a:r>
              <a:rPr lang="fr-FR" sz="4400" dirty="0">
                <a:solidFill>
                  <a:srgbClr val="1F2D29"/>
                </a:solidFill>
              </a:rPr>
              <a:t>Étude 1</a:t>
            </a:r>
            <a:br>
              <a:rPr lang="fr-FR" sz="4400" dirty="0">
                <a:solidFill>
                  <a:srgbClr val="1F2D29"/>
                </a:solidFill>
              </a:rPr>
            </a:br>
            <a:r>
              <a:rPr lang="fr-FR" sz="4400" dirty="0" err="1">
                <a:solidFill>
                  <a:srgbClr val="1F2D29"/>
                </a:solidFill>
              </a:rPr>
              <a:t>Hasegawa</a:t>
            </a:r>
            <a:r>
              <a:rPr lang="fr-FR" sz="4400" dirty="0">
                <a:solidFill>
                  <a:srgbClr val="1F2D29"/>
                </a:solidFill>
              </a:rPr>
              <a:t> et coll. JAMA 2013</a:t>
            </a:r>
          </a:p>
        </p:txBody>
      </p:sp>
      <p:sp>
        <p:nvSpPr>
          <p:cNvPr id="3" name="Espace réservé du contenu 2">
            <a:extLst>
              <a:ext uri="{FF2B5EF4-FFF2-40B4-BE49-F238E27FC236}">
                <a16:creationId xmlns:a16="http://schemas.microsoft.com/office/drawing/2014/main" id="{4A2D379D-68E6-D04C-B343-2EBDD3F4B243}"/>
              </a:ext>
            </a:extLst>
          </p:cNvPr>
          <p:cNvSpPr>
            <a:spLocks noGrp="1"/>
          </p:cNvSpPr>
          <p:nvPr>
            <p:ph idx="1"/>
          </p:nvPr>
        </p:nvSpPr>
        <p:spPr>
          <a:xfrm>
            <a:off x="2302933" y="2641604"/>
            <a:ext cx="7621606" cy="3759196"/>
          </a:xfrm>
        </p:spPr>
        <p:txBody>
          <a:bodyPr anchor="t">
            <a:normAutofit/>
          </a:bodyPr>
          <a:lstStyle/>
          <a:p>
            <a:pPr algn="just"/>
            <a:r>
              <a:rPr lang="fr-FR" sz="1600" dirty="0">
                <a:solidFill>
                  <a:srgbClr val="1F2D29"/>
                </a:solidFill>
              </a:rPr>
              <a:t>Étude de cohorte prospective, Japon, 2005 à 2010</a:t>
            </a:r>
          </a:p>
          <a:p>
            <a:pPr algn="just"/>
            <a:r>
              <a:rPr lang="fr-CA" sz="1600" dirty="0">
                <a:ea typeface="Times New Roman" panose="02020603050405020304" pitchFamily="18" charset="0"/>
              </a:rPr>
              <a:t>649 359 arrêts cardiaques extrahospitaliers</a:t>
            </a:r>
          </a:p>
          <a:p>
            <a:pPr algn="just"/>
            <a:r>
              <a:rPr lang="fr-CA" sz="1600" dirty="0">
                <a:ea typeface="Times New Roman" panose="02020603050405020304" pitchFamily="18" charset="0"/>
              </a:rPr>
              <a:t>VBM vs IET</a:t>
            </a:r>
          </a:p>
          <a:p>
            <a:pPr algn="just"/>
            <a:r>
              <a:rPr lang="fr-CA" sz="1600" b="1" dirty="0">
                <a:ea typeface="Times New Roman" panose="02020603050405020304" pitchFamily="18" charset="0"/>
              </a:rPr>
              <a:t>Taux de survie avec issue neurologique favorable significativement plus élevé avec VBM que IET (2.9% vs 1.1% , OR 0.38, 95% IC 0.36%-0.39)</a:t>
            </a:r>
          </a:p>
          <a:p>
            <a:pPr algn="just"/>
            <a:r>
              <a:rPr lang="fr-CA" sz="1600" dirty="0">
                <a:solidFill>
                  <a:srgbClr val="1F2D29"/>
                </a:solidFill>
              </a:rPr>
              <a:t>Validité interne: impossibilité d’établir lien de causalité dans une étude observationnelle, taille de l’étude</a:t>
            </a:r>
          </a:p>
          <a:p>
            <a:pPr algn="just"/>
            <a:r>
              <a:rPr lang="fr-FR" sz="1600" dirty="0">
                <a:solidFill>
                  <a:srgbClr val="1F2D29"/>
                </a:solidFill>
              </a:rPr>
              <a:t>Validité externe: population japonaise</a:t>
            </a:r>
            <a:endParaRPr lang="fr-FR" sz="1200" dirty="0">
              <a:solidFill>
                <a:srgbClr val="1F2D29"/>
              </a:solidFill>
            </a:endParaRPr>
          </a:p>
        </p:txBody>
      </p:sp>
    </p:spTree>
    <p:extLst>
      <p:ext uri="{BB962C8B-B14F-4D97-AF65-F5344CB8AC3E}">
        <p14:creationId xmlns:p14="http://schemas.microsoft.com/office/powerpoint/2010/main" val="3149272610"/>
      </p:ext>
    </p:extLst>
  </p:cSld>
  <p:clrMapOvr>
    <a:overrideClrMapping bg1="lt1" tx1="dk1" bg2="lt2" tx2="dk2" accent1="accent1" accent2="accent2" accent3="accent3" accent4="accent4" accent5="accent5" accent6="accent6" hlink="hlink" folHlink="folHlink"/>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adison">
  <a:themeElements>
    <a:clrScheme name="Madison">
      <a:dk1>
        <a:sysClr val="windowText" lastClr="000000"/>
      </a:dk1>
      <a:lt1>
        <a:sysClr val="window" lastClr="FFFFFF"/>
      </a:lt1>
      <a:dk2>
        <a:srgbClr val="1F2D29"/>
      </a:dk2>
      <a:lt2>
        <a:srgbClr val="C5FAEB"/>
      </a:lt2>
      <a:accent1>
        <a:srgbClr val="A1D68B"/>
      </a:accent1>
      <a:accent2>
        <a:srgbClr val="5EC795"/>
      </a:accent2>
      <a:accent3>
        <a:srgbClr val="4DADCF"/>
      </a:accent3>
      <a:accent4>
        <a:srgbClr val="CDB756"/>
      </a:accent4>
      <a:accent5>
        <a:srgbClr val="E29C36"/>
      </a:accent5>
      <a:accent6>
        <a:srgbClr val="8EC0C1"/>
      </a:accent6>
      <a:hlink>
        <a:srgbClr val="6D9D9B"/>
      </a:hlink>
      <a:folHlink>
        <a:srgbClr val="6D8583"/>
      </a:folHlink>
    </a:clrScheme>
    <a:fontScheme name="Madison">
      <a:majorFont>
        <a:latin typeface="Arial" panose="020B0604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dison">
      <a:fillStyleLst>
        <a:solidFill>
          <a:schemeClr val="phClr"/>
        </a:solidFill>
        <a:gradFill rotWithShape="1">
          <a:gsLst>
            <a:gs pos="0">
              <a:schemeClr val="phClr">
                <a:tint val="48000"/>
                <a:alpha val="88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solidFill>
          <a:schemeClr val="phClr"/>
        </a:solidFill>
        <a:blipFill rotWithShape="1">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Madison" id="{025CB5FB-2DD3-45EE-B6F0-CC461540EB19}" vid="{6AC10936-2DFC-4054-9ADF-B5E2C5F86190}"/>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81</TotalTime>
  <Words>2500</Words>
  <Application>Microsoft Macintosh PowerPoint</Application>
  <PresentationFormat>Grand écran</PresentationFormat>
  <Paragraphs>168</Paragraphs>
  <Slides>23</Slides>
  <Notes>17</Notes>
  <HiddenSlides>0</HiddenSlides>
  <MMClips>0</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23</vt:i4>
      </vt:variant>
    </vt:vector>
  </HeadingPairs>
  <TitlesOfParts>
    <vt:vector size="31" baseType="lpstr">
      <vt:lpstr>Arial</vt:lpstr>
      <vt:lpstr>Arial</vt:lpstr>
      <vt:lpstr>Calibri</vt:lpstr>
      <vt:lpstr>MS Shell Dlg 2</vt:lpstr>
      <vt:lpstr>Times New Roman</vt:lpstr>
      <vt:lpstr>Wingdings</vt:lpstr>
      <vt:lpstr>Wingdings 3</vt:lpstr>
      <vt:lpstr>Madison</vt:lpstr>
      <vt:lpstr>La ventilation par ballon-masque ou par dispositif supraglottique vs l’intubation endotrachéale dans la réanimation cardiorespiratoire en milieu extrahospitalier</vt:lpstr>
      <vt:lpstr>Mise en contexte</vt:lpstr>
      <vt:lpstr>Plan</vt:lpstr>
      <vt:lpstr>Introduction</vt:lpstr>
      <vt:lpstr>PICO</vt:lpstr>
      <vt:lpstr>Méthode – Recherche d’articles</vt:lpstr>
      <vt:lpstr>Méthode – Sélection des articles</vt:lpstr>
      <vt:lpstr>Résultats</vt:lpstr>
      <vt:lpstr>Étude 1 Hasegawa et coll. JAMA 2013</vt:lpstr>
      <vt:lpstr>Étude 2 Andersen et coll JAMA 2017</vt:lpstr>
      <vt:lpstr>Étude 3 Jabre et coll JAMA 2018</vt:lpstr>
      <vt:lpstr>Étude 4 Benger et coll JAMA 2018</vt:lpstr>
      <vt:lpstr>Étude 5 Wang et coll JAMA 2018</vt:lpstr>
      <vt:lpstr>Discussion</vt:lpstr>
      <vt:lpstr>Discussion (suite)</vt:lpstr>
      <vt:lpstr>Discussion (suite)</vt:lpstr>
      <vt:lpstr>Conclusion</vt:lpstr>
      <vt:lpstr>Piste de réflexion</vt:lpstr>
      <vt:lpstr>Références</vt:lpstr>
      <vt:lpstr>Références (suite)</vt:lpstr>
      <vt:lpstr>Remerciements</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 ventilation par ballon-masque ou par dispositif supraglottique vs l’intubation endotrachéale dans la réanimation cardiorespiratoire en milieu extrahospitalier</dc:title>
  <dc:creator>Bérubé-Thevenet Renoir</dc:creator>
  <cp:lastModifiedBy>Bérubé-Thevenet Renoir</cp:lastModifiedBy>
  <cp:revision>42</cp:revision>
  <dcterms:created xsi:type="dcterms:W3CDTF">2019-05-16T03:36:49Z</dcterms:created>
  <dcterms:modified xsi:type="dcterms:W3CDTF">2019-05-20T20:42:07Z</dcterms:modified>
</cp:coreProperties>
</file>