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7" r:id="rId12"/>
    <p:sldId id="274" r:id="rId13"/>
    <p:sldId id="275" r:id="rId14"/>
    <p:sldId id="278" r:id="rId15"/>
    <p:sldId id="265" r:id="rId16"/>
    <p:sldId id="267" r:id="rId17"/>
    <p:sldId id="268" r:id="rId18"/>
    <p:sldId id="269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/>
              <a:pPr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/>
              <a:pPr/>
              <a:t>5/28/2018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/>
              <a:pPr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/>
              <a:pPr/>
              <a:t>5/28/2018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/>
              <a:pPr/>
              <a:t>5/28/2018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/>
              <a:pPr/>
              <a:t>5/28/2018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/>
              <a:pPr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/>
              <a:pPr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/>
              <a:pPr/>
              <a:t>5/28/2018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guidelines.hypertension.ca/diagnosis-assessmen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2652D9-A51E-4DCA-8744-F63EEF5A08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Effets cardiovasculaires du traitement intensif de l’hypertension chez les adultes et personnes âgées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1A6461-93CD-4489-845B-BBF2A849D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334286"/>
            <a:ext cx="10572000" cy="953698"/>
          </a:xfrm>
        </p:spPr>
        <p:txBody>
          <a:bodyPr>
            <a:normAutofit fontScale="47500" lnSpcReduction="20000"/>
          </a:bodyPr>
          <a:lstStyle/>
          <a:p>
            <a:r>
              <a:rPr lang="fr-CA" dirty="0"/>
              <a:t>Par Mohamed Al-Azzawi et Christopher Lam </a:t>
            </a:r>
          </a:p>
          <a:p>
            <a:r>
              <a:rPr lang="fr-CA" dirty="0"/>
              <a:t>UMF St-Hubert</a:t>
            </a:r>
          </a:p>
          <a:p>
            <a:r>
              <a:rPr lang="fr-CA" dirty="0"/>
              <a:t>Université de Montréal </a:t>
            </a:r>
          </a:p>
          <a:p>
            <a:r>
              <a:rPr lang="fr-CA" dirty="0"/>
              <a:t>1 er Juin 2018</a:t>
            </a:r>
            <a:r>
              <a:rPr lang="fr-CA" baseline="30000" dirty="0"/>
              <a:t> 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095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Résultats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903291"/>
              </p:ext>
            </p:extLst>
          </p:nvPr>
        </p:nvGraphicFramePr>
        <p:xfrm>
          <a:off x="810001" y="1897600"/>
          <a:ext cx="10571998" cy="4960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94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3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3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68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11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971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862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56642">
                <a:tc gridSpan="3">
                  <a:txBody>
                    <a:bodyPr/>
                    <a:lstStyle/>
                    <a:p>
                      <a:pPr algn="ctr"/>
                      <a:endParaRPr lang="fr-CA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Intensif</a:t>
                      </a:r>
                    </a:p>
                    <a:p>
                      <a:pPr algn="ctr"/>
                      <a:r>
                        <a:rPr lang="fr-CA" sz="1000" dirty="0" smtClean="0"/>
                        <a:t>(&lt;120</a:t>
                      </a:r>
                      <a:r>
                        <a:rPr lang="fr-CA" sz="1000" baseline="0" dirty="0" smtClean="0"/>
                        <a:t> mm Hg TAS)</a:t>
                      </a:r>
                      <a:endParaRPr lang="fr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Standard</a:t>
                      </a:r>
                    </a:p>
                    <a:p>
                      <a:pPr algn="ctr"/>
                      <a:r>
                        <a:rPr lang="fr-CA" sz="1000" dirty="0" smtClean="0"/>
                        <a:t>(&lt;t40 mm Hg</a:t>
                      </a:r>
                      <a:r>
                        <a:rPr lang="fr-CA" sz="1000" baseline="0" dirty="0" smtClean="0"/>
                        <a:t> TAS)</a:t>
                      </a:r>
                      <a:endParaRPr lang="fr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Hazard Ratio (IC 95%)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Valeur</a:t>
                      </a:r>
                      <a:r>
                        <a:rPr lang="fr-CA" sz="1000" baseline="0" dirty="0"/>
                        <a:t> P</a:t>
                      </a:r>
                      <a:endParaRPr lang="fr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0090">
                <a:tc rowSpan="2">
                  <a:txBody>
                    <a:bodyPr/>
                    <a:lstStyle/>
                    <a:p>
                      <a:pPr algn="ctr"/>
                      <a:r>
                        <a:rPr lang="fr-CA" sz="1000" b="1" dirty="0"/>
                        <a:t>Issus</a:t>
                      </a:r>
                      <a:r>
                        <a:rPr lang="fr-CA" sz="1000" b="1" baseline="0" dirty="0"/>
                        <a:t> primaire </a:t>
                      </a:r>
                    </a:p>
                    <a:p>
                      <a:pPr algn="ctr"/>
                      <a:r>
                        <a:rPr lang="fr-CA" sz="1000" b="1" baseline="0" dirty="0" smtClean="0"/>
                        <a:t>Cardiovasculaire</a:t>
                      </a:r>
                    </a:p>
                    <a:p>
                      <a:pPr algn="ctr"/>
                      <a:r>
                        <a:rPr lang="fr-CA" sz="1000" b="1" baseline="0" dirty="0" smtClean="0"/>
                        <a:t>(SCA, ACV, décès, insuffisance cardiaque)</a:t>
                      </a:r>
                      <a:endParaRPr lang="fr-CA" sz="1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ACCORD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8.8%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9.9%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0.88</a:t>
                      </a:r>
                      <a:r>
                        <a:rPr lang="fr-CA" sz="1000" baseline="0" dirty="0"/>
                        <a:t> (0.73-1.06)</a:t>
                      </a:r>
                      <a:endParaRPr lang="fr-CA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&lt;0.20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0090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SPRINT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5.2%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6.8%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0.75 (0.64-0.89)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&lt;0.001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0090">
                <a:tc rowSpan="10">
                  <a:txBody>
                    <a:bodyPr/>
                    <a:lstStyle/>
                    <a:p>
                      <a:pPr algn="ctr"/>
                      <a:r>
                        <a:rPr lang="fr-CA" sz="1000" b="1" dirty="0"/>
                        <a:t>Effet</a:t>
                      </a:r>
                      <a:r>
                        <a:rPr lang="fr-CA" sz="1000" b="1" baseline="0" dirty="0"/>
                        <a:t> secondaire </a:t>
                      </a:r>
                      <a:endParaRPr lang="fr-CA" sz="10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ACCORD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Hypotension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0.7%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0.04%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n/a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0.001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213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Syncope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0.5%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0.21%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n/a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0.10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212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Arythmie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0.5%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0.13%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n/a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0.02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18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IR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2.5%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2.4%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n/a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0.93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0090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SPRINT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Hypotension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2.4%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1.4%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1.67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0.001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2212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Syncope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2.3%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1.7%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1.33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0.05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4041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Arythmie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1.9%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1.6%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1.19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0.28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318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IR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4.1%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2.5%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1.66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0.001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318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Chute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2.2%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2.3%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0,95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0.70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318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HTO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16.6%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18.3%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0.88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/>
                        <a:t>0.01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5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</a:t>
            </a:r>
            <a:endParaRPr lang="fr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665936"/>
              </p:ext>
            </p:extLst>
          </p:nvPr>
        </p:nvGraphicFramePr>
        <p:xfrm>
          <a:off x="1335517" y="2485016"/>
          <a:ext cx="8794750" cy="3912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950"/>
                <a:gridCol w="1758950"/>
                <a:gridCol w="1758950"/>
                <a:gridCol w="1758950"/>
                <a:gridCol w="1758950"/>
              </a:tblGrid>
              <a:tr h="377265">
                <a:tc>
                  <a:txBody>
                    <a:bodyPr/>
                    <a:lstStyle/>
                    <a:p>
                      <a:pPr algn="l"/>
                      <a:endParaRPr lang="fr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0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000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000" dirty="0"/>
                        <a:t>Intention</a:t>
                      </a:r>
                      <a:r>
                        <a:rPr lang="fr-CA" sz="1000" baseline="0" dirty="0"/>
                        <a:t> to treat</a:t>
                      </a:r>
                      <a:endParaRPr lang="fr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000" dirty="0" smtClean="0"/>
                        <a:t>Limitations</a:t>
                      </a:r>
                      <a:endParaRPr lang="fr-CA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A" sz="1000" dirty="0"/>
                        <a:t>ACCORD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000" dirty="0"/>
                        <a:t>ECR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CA" sz="1000" baseline="0" dirty="0"/>
                        <a:t>4733 individus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CA" sz="1000" baseline="0" dirty="0"/>
                        <a:t>comparable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CA" sz="1000" baseline="0" dirty="0"/>
                        <a:t>Perte de vu 3.3%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CA" sz="1000" baseline="0" dirty="0"/>
                        <a:t>Peu d’hispanique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endParaRPr lang="fr-CA" sz="1000" baseline="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000" dirty="0"/>
                        <a:t>Oui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CA" sz="1000" baseline="0" dirty="0" smtClean="0"/>
                        <a:t>Pas à l’aveugle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CA" sz="1000" baseline="0" dirty="0" smtClean="0"/>
                        <a:t>Puissance affectée, car taux d’évènement plus faible que prévu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CA" sz="1000" baseline="0" dirty="0" smtClean="0"/>
                        <a:t>Durée de suivi court (4.7 ans)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CA" sz="1000" baseline="0" dirty="0" smtClean="0"/>
                        <a:t>Issu cognitif non présenté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endParaRPr lang="fr-CA" sz="1000" baseline="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A" sz="1000" dirty="0"/>
                        <a:t>SPRINT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000" dirty="0"/>
                        <a:t>ECR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CA" sz="1000" dirty="0"/>
                        <a:t>9361 individus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CA" sz="1000" dirty="0"/>
                        <a:t>comparable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CA" sz="1000" dirty="0"/>
                        <a:t>Perte</a:t>
                      </a:r>
                      <a:r>
                        <a:rPr lang="fr-CA" sz="1000" baseline="0" dirty="0"/>
                        <a:t> de vue 3.5%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000" dirty="0"/>
                        <a:t>Oui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CA" sz="1000" dirty="0" smtClean="0"/>
                        <a:t>Non </a:t>
                      </a:r>
                      <a:r>
                        <a:rPr lang="fr-CA" sz="1000" dirty="0"/>
                        <a:t>applicable</a:t>
                      </a:r>
                      <a:r>
                        <a:rPr lang="fr-CA" sz="1000" baseline="0" dirty="0"/>
                        <a:t> chez patient DB (exclu),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CA" sz="1000" baseline="0" dirty="0"/>
                        <a:t>Non applicable chez patient IRC (peu de participant</a:t>
                      </a:r>
                      <a:r>
                        <a:rPr lang="fr-CA" sz="1000" baseline="0" dirty="0" smtClean="0"/>
                        <a:t>)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CA" sz="1000" dirty="0" smtClean="0"/>
                        <a:t>Pas</a:t>
                      </a:r>
                      <a:r>
                        <a:rPr lang="fr-CA" sz="1000" baseline="0" dirty="0" smtClean="0"/>
                        <a:t> à l’aveugle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CA" sz="1000" dirty="0" smtClean="0"/>
                        <a:t>Patient</a:t>
                      </a:r>
                      <a:r>
                        <a:rPr lang="fr-CA" sz="1000" baseline="0" dirty="0" smtClean="0"/>
                        <a:t> DB non inclut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CA" sz="1000" baseline="0" dirty="0" smtClean="0"/>
                        <a:t>Biais de surestimation, car cessation de l’étude tôt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A" sz="1000" baseline="0" dirty="0" smtClean="0"/>
                        <a:t>Issu cognitif non présenté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endParaRPr lang="fr-CA" sz="1000" baseline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5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Discussion (points forts)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351379"/>
            <a:ext cx="10554574" cy="3636511"/>
          </a:xfrm>
        </p:spPr>
        <p:txBody>
          <a:bodyPr>
            <a:normAutofit/>
          </a:bodyPr>
          <a:lstStyle/>
          <a:p>
            <a:r>
              <a:rPr lang="fr-CA" dirty="0"/>
              <a:t>ECR</a:t>
            </a:r>
          </a:p>
          <a:p>
            <a:r>
              <a:rPr lang="fr-CA" dirty="0"/>
              <a:t>Études </a:t>
            </a:r>
            <a:r>
              <a:rPr lang="fr-CA" dirty="0" smtClean="0"/>
              <a:t>larges</a:t>
            </a:r>
          </a:p>
          <a:p>
            <a:r>
              <a:rPr lang="fr-CA" dirty="0" smtClean="0"/>
              <a:t>Multicentriques, multinationale</a:t>
            </a:r>
          </a:p>
          <a:p>
            <a:r>
              <a:rPr lang="fr-CA" dirty="0" smtClean="0"/>
              <a:t>Longitudinal </a:t>
            </a:r>
            <a:endParaRPr lang="fr-CA" dirty="0"/>
          </a:p>
          <a:p>
            <a:pPr lvl="1"/>
            <a:r>
              <a:rPr lang="fr-CA" dirty="0"/>
              <a:t>Malgré suivi court (ad 5 ans)</a:t>
            </a:r>
          </a:p>
          <a:p>
            <a:r>
              <a:rPr lang="fr-CA" dirty="0" smtClean="0"/>
              <a:t>Hétérogénéité </a:t>
            </a:r>
            <a:r>
              <a:rPr lang="fr-CA" dirty="0"/>
              <a:t>de la </a:t>
            </a:r>
            <a:r>
              <a:rPr lang="fr-CA" dirty="0" smtClean="0"/>
              <a:t>population, multiethnicité </a:t>
            </a:r>
            <a:endParaRPr lang="fr-CA" dirty="0"/>
          </a:p>
          <a:p>
            <a:r>
              <a:rPr lang="fr-CA" dirty="0" smtClean="0"/>
              <a:t>Intervention réalisable dans la pratique </a:t>
            </a:r>
          </a:p>
          <a:p>
            <a:r>
              <a:rPr lang="fr-CA" dirty="0" smtClean="0"/>
              <a:t>Effets secondaires prise en considération </a:t>
            </a:r>
          </a:p>
        </p:txBody>
      </p:sp>
    </p:spTree>
    <p:extLst>
      <p:ext uri="{BB962C8B-B14F-4D97-AF65-F5344CB8AC3E}">
        <p14:creationId xmlns:p14="http://schemas.microsoft.com/office/powerpoint/2010/main" val="5273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651B1-4A09-0D41-943C-911A72C2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(Clinique)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4163BC-F187-514A-8BE4-7A2831137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308349"/>
            <a:ext cx="10554574" cy="4425938"/>
          </a:xfrm>
        </p:spPr>
        <p:txBody>
          <a:bodyPr>
            <a:normAutofit fontScale="62500" lnSpcReduction="20000"/>
          </a:bodyPr>
          <a:lstStyle/>
          <a:p>
            <a:r>
              <a:rPr lang="fr-CA" dirty="0" smtClean="0"/>
              <a:t>Pour les adultes  (50 ans et plus) avec risques cardiovasculaire </a:t>
            </a:r>
          </a:p>
          <a:p>
            <a:pPr lvl="1"/>
            <a:r>
              <a:rPr lang="fr-CA" dirty="0" smtClean="0"/>
              <a:t>Réduction des évènements cardiovasculaire sur traitement intensif (&lt;120 mm Hg TAS)</a:t>
            </a:r>
          </a:p>
          <a:p>
            <a:pPr lvl="1"/>
            <a:r>
              <a:rPr lang="fr-CA" dirty="0" smtClean="0"/>
              <a:t>Réduction d’environ 30% d’évènements, et environ 25% risque de décès</a:t>
            </a:r>
          </a:p>
          <a:p>
            <a:r>
              <a:rPr lang="fr-CA" dirty="0"/>
              <a:t>P</a:t>
            </a:r>
            <a:r>
              <a:rPr lang="fr-CA" dirty="0" smtClean="0"/>
              <a:t>our </a:t>
            </a:r>
            <a:r>
              <a:rPr lang="fr-CA" dirty="0"/>
              <a:t>les individus âgés de 75 ans et </a:t>
            </a:r>
            <a:r>
              <a:rPr lang="fr-CA" dirty="0" smtClean="0"/>
              <a:t>plus</a:t>
            </a:r>
          </a:p>
          <a:p>
            <a:pPr lvl="1"/>
            <a:r>
              <a:rPr lang="fr-CA" dirty="0" smtClean="0"/>
              <a:t> </a:t>
            </a:r>
            <a:r>
              <a:rPr lang="fr-CA" dirty="0"/>
              <a:t>la réduction intensive de la TA systolique réduisait considérablement les événements cardiovasculaires </a:t>
            </a:r>
            <a:r>
              <a:rPr lang="fr-CA" dirty="0" smtClean="0"/>
              <a:t>(</a:t>
            </a:r>
            <a:r>
              <a:rPr lang="fr-CA" dirty="0"/>
              <a:t>7,7% v 10,9%, HR 0,67, IC 95% 0,51-0,86, NNT 31</a:t>
            </a:r>
            <a:r>
              <a:rPr lang="fr-CA" dirty="0" smtClean="0"/>
              <a:t>).</a:t>
            </a:r>
          </a:p>
          <a:p>
            <a:pPr lvl="1"/>
            <a:r>
              <a:rPr lang="fr-CA" dirty="0" smtClean="0"/>
              <a:t>Prend pas en considérations les individus plus de 79 ans</a:t>
            </a:r>
            <a:endParaRPr lang="fr-CA" dirty="0"/>
          </a:p>
          <a:p>
            <a:r>
              <a:rPr lang="fr-CA" dirty="0" smtClean="0"/>
              <a:t>Si diabétique</a:t>
            </a:r>
            <a:endParaRPr lang="fr-CA" dirty="0"/>
          </a:p>
          <a:p>
            <a:pPr lvl="1"/>
            <a:r>
              <a:rPr lang="fr-CA" u="sng" dirty="0"/>
              <a:t>Pas d’effet bénéfique </a:t>
            </a:r>
            <a:r>
              <a:rPr lang="fr-CA" u="sng" dirty="0" smtClean="0"/>
              <a:t>cardiovasculaire </a:t>
            </a:r>
            <a:r>
              <a:rPr lang="fr-CA" dirty="0" smtClean="0"/>
              <a:t>avec un traitement intensif  (ACCORD)</a:t>
            </a:r>
          </a:p>
          <a:p>
            <a:r>
              <a:rPr lang="fr-CA" dirty="0" smtClean="0"/>
              <a:t>Effets indésirables (toutes études)</a:t>
            </a:r>
          </a:p>
          <a:p>
            <a:pPr lvl="1"/>
            <a:r>
              <a:rPr lang="fr-CA" dirty="0" smtClean="0"/>
              <a:t>Effets secondaires significativement plus prévalent sur traitement intensif</a:t>
            </a:r>
          </a:p>
          <a:p>
            <a:pPr lvl="2"/>
            <a:r>
              <a:rPr lang="fr-CA" dirty="0" smtClean="0"/>
              <a:t>Hypotension, syncope, insuffisance rénal</a:t>
            </a:r>
            <a:endParaRPr lang="fr-CA" dirty="0"/>
          </a:p>
          <a:p>
            <a:r>
              <a:rPr lang="fr-CA" dirty="0" smtClean="0"/>
              <a:t>Moins d’AVC </a:t>
            </a:r>
            <a:endParaRPr lang="fr-CA" dirty="0"/>
          </a:p>
          <a:p>
            <a:pPr lvl="1"/>
            <a:r>
              <a:rPr lang="fr-CA" dirty="0" smtClean="0"/>
              <a:t>Seul avantage  d’un traitement intensif (chez patient db), mais NNT 89 </a:t>
            </a:r>
            <a:endParaRPr lang="fr-CA" dirty="0"/>
          </a:p>
          <a:p>
            <a:r>
              <a:rPr lang="fr-CA" dirty="0" smtClean="0"/>
              <a:t>Traitement débute à 130 mm Hg TAS</a:t>
            </a:r>
            <a:endParaRPr lang="fr-CA" dirty="0"/>
          </a:p>
          <a:p>
            <a:pPr lvl="1"/>
            <a:r>
              <a:rPr lang="fr-CA" dirty="0"/>
              <a:t>33% </a:t>
            </a:r>
            <a:r>
              <a:rPr lang="fr-CA" dirty="0" smtClean="0"/>
              <a:t>de la population de l’étude </a:t>
            </a:r>
            <a:r>
              <a:rPr lang="fr-CA" dirty="0"/>
              <a:t>sprint </a:t>
            </a:r>
            <a:r>
              <a:rPr lang="fr-CA" dirty="0" smtClean="0"/>
              <a:t> (&lt;123 tas)</a:t>
            </a:r>
            <a:endParaRPr lang="fr-CA" dirty="0"/>
          </a:p>
          <a:p>
            <a:pPr lvl="1"/>
            <a:r>
              <a:rPr lang="fr-CA" dirty="0"/>
              <a:t>Donc, tx des gens autrement pas </a:t>
            </a:r>
            <a:r>
              <a:rPr lang="fr-CA" dirty="0" smtClean="0"/>
              <a:t>traité et non considéré HTA</a:t>
            </a:r>
            <a:endParaRPr lang="fr-CA" dirty="0"/>
          </a:p>
          <a:p>
            <a:pPr lvl="1"/>
            <a:r>
              <a:rPr lang="fr-CA" dirty="0"/>
              <a:t>Cause plus de tort que de bien ?</a:t>
            </a:r>
          </a:p>
          <a:p>
            <a:pPr marL="457200" lvl="1" indent="0">
              <a:buNone/>
            </a:pPr>
            <a:endParaRPr lang="fr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Discussion (critique)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943050"/>
            <a:ext cx="10554574" cy="3636511"/>
          </a:xfrm>
        </p:spPr>
        <p:txBody>
          <a:bodyPr/>
          <a:lstStyle/>
          <a:p>
            <a:r>
              <a:rPr lang="fr-CA" dirty="0" smtClean="0"/>
              <a:t>Tolérance à augmentation/l’ajout des anti HTA pour cible &lt;120 TAS ?</a:t>
            </a:r>
          </a:p>
          <a:p>
            <a:pPr lvl="1"/>
            <a:r>
              <a:rPr lang="fr-CA" dirty="0" smtClean="0"/>
              <a:t>Peu d’abandon statistique 2</a:t>
            </a:r>
            <a:r>
              <a:rPr lang="fr-CA" baseline="30000" dirty="0" smtClean="0"/>
              <a:t>nd</a:t>
            </a:r>
            <a:r>
              <a:rPr lang="fr-CA" dirty="0" smtClean="0"/>
              <a:t> </a:t>
            </a:r>
            <a:r>
              <a:rPr lang="fr-CA" sz="1400" dirty="0" smtClean="0"/>
              <a:t> </a:t>
            </a:r>
            <a:r>
              <a:rPr lang="fr-CA" dirty="0" smtClean="0"/>
              <a:t>effets indésirables</a:t>
            </a:r>
          </a:p>
          <a:p>
            <a:pPr lvl="1"/>
            <a:r>
              <a:rPr lang="fr-CA" dirty="0" smtClean="0"/>
              <a:t>Environ </a:t>
            </a:r>
            <a:r>
              <a:rPr lang="fr-CA" dirty="0"/>
              <a:t>½ du groupe intensif (SPRINT</a:t>
            </a:r>
            <a:r>
              <a:rPr lang="fr-CA" dirty="0" smtClean="0"/>
              <a:t>)(121.4 TAS), </a:t>
            </a:r>
            <a:r>
              <a:rPr lang="fr-CA" dirty="0"/>
              <a:t>n’ont pas maintenue la </a:t>
            </a:r>
            <a:r>
              <a:rPr lang="fr-CA" dirty="0" smtClean="0"/>
              <a:t>cible </a:t>
            </a:r>
          </a:p>
          <a:p>
            <a:pPr lvl="1"/>
            <a:r>
              <a:rPr lang="fr-CA" dirty="0" smtClean="0"/>
              <a:t>Observance clinique serait probablement plus faible cliniquement, et limite faisabilité d'un suivi rapproché.</a:t>
            </a:r>
          </a:p>
          <a:p>
            <a:endParaRPr lang="fr-CA" dirty="0" smtClean="0"/>
          </a:p>
          <a:p>
            <a:r>
              <a:rPr lang="fr-CA" dirty="0" smtClean="0"/>
              <a:t>Écart des valeurs de TAS large dans les groupes</a:t>
            </a:r>
          </a:p>
          <a:p>
            <a:pPr lvl="1"/>
            <a:r>
              <a:rPr lang="fr-CA" dirty="0" smtClean="0"/>
              <a:t>Aurait-il des sous groupes de TAS qui montreraient des issus différent?</a:t>
            </a:r>
          </a:p>
          <a:p>
            <a:pPr lvl="1"/>
            <a:r>
              <a:rPr lang="fr-CA" dirty="0" smtClean="0"/>
              <a:t>Permettrait des recommandations plus précises</a:t>
            </a:r>
          </a:p>
          <a:p>
            <a:endParaRPr lang="fr-CA" dirty="0" smtClean="0"/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503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778498-2B53-4415-97C9-7068C211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Applicabilité Canadienne?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F67584-EE84-4B09-B73B-B5649FA67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394480"/>
            <a:ext cx="5950223" cy="4196326"/>
          </a:xfrm>
        </p:spPr>
        <p:txBody>
          <a:bodyPr>
            <a:normAutofit fontScale="77500" lnSpcReduction="20000"/>
          </a:bodyPr>
          <a:lstStyle/>
          <a:p>
            <a:r>
              <a:rPr lang="fr-CA" dirty="0"/>
              <a:t>Recommandation PECH</a:t>
            </a:r>
          </a:p>
          <a:p>
            <a:pPr lvl="1"/>
            <a:r>
              <a:rPr lang="fr-CA" dirty="0"/>
              <a:t>Depuis 2016</a:t>
            </a:r>
          </a:p>
          <a:p>
            <a:pPr lvl="1"/>
            <a:r>
              <a:rPr lang="fr-CA" dirty="0"/>
              <a:t> Uniquement pour patients à haut risque</a:t>
            </a:r>
          </a:p>
          <a:p>
            <a:pPr lvl="1"/>
            <a:r>
              <a:rPr lang="fr-CA" dirty="0"/>
              <a:t>Évidence limité:</a:t>
            </a:r>
          </a:p>
          <a:p>
            <a:pPr lvl="2"/>
            <a:r>
              <a:rPr lang="fr-FR" dirty="0"/>
              <a:t>Insuffisance cardiaque (fraction d'éjection &lt;35%) ou infarctus du myocarde récent (au cours des 3 derniers mois).</a:t>
            </a:r>
          </a:p>
          <a:p>
            <a:pPr lvl="2"/>
            <a:r>
              <a:rPr lang="fr-FR" dirty="0"/>
              <a:t>Indication pour, mais ne recevant pas actuellement, un </a:t>
            </a:r>
            <a:r>
              <a:rPr lang="fr-FR" dirty="0" smtClean="0"/>
              <a:t>bêtabloquant.</a:t>
            </a:r>
            <a:endParaRPr lang="fr-FR" dirty="0"/>
          </a:p>
          <a:p>
            <a:pPr lvl="2"/>
            <a:r>
              <a:rPr lang="fr-FR" dirty="0"/>
              <a:t>Personnes âgées fragiles ou institutionnalisées.</a:t>
            </a:r>
          </a:p>
          <a:p>
            <a:pPr lvl="2"/>
            <a:r>
              <a:rPr lang="fr-FR" dirty="0"/>
              <a:t>Diabète mellitus.</a:t>
            </a:r>
          </a:p>
          <a:p>
            <a:pPr lvl="2"/>
            <a:r>
              <a:rPr lang="fr-FR" dirty="0"/>
              <a:t>AVC antérieur.</a:t>
            </a:r>
          </a:p>
          <a:p>
            <a:pPr lvl="2"/>
            <a:r>
              <a:rPr lang="fr-FR" dirty="0"/>
              <a:t>DFGe &lt;20 mL / min / 1,73 m2.</a:t>
            </a:r>
          </a:p>
          <a:p>
            <a:pPr lvl="1"/>
            <a:r>
              <a:rPr lang="fr-FR" dirty="0"/>
              <a:t>Contrindication :</a:t>
            </a:r>
          </a:p>
          <a:p>
            <a:pPr lvl="2"/>
            <a:r>
              <a:rPr lang="fr-FR" dirty="0"/>
              <a:t>Patient réticent ou incapable d'adhérer à plusieurs médicaments.</a:t>
            </a:r>
          </a:p>
          <a:p>
            <a:pPr lvl="2"/>
            <a:r>
              <a:rPr lang="fr-FR" dirty="0"/>
              <a:t>SBP debout &lt;110 </a:t>
            </a:r>
            <a:r>
              <a:rPr lang="fr-FR" dirty="0" smtClean="0"/>
              <a:t>mm Hg.</a:t>
            </a:r>
            <a:endParaRPr lang="fr-FR" dirty="0"/>
          </a:p>
          <a:p>
            <a:pPr lvl="2"/>
            <a:r>
              <a:rPr lang="fr-FR" dirty="0"/>
              <a:t>Incapacité à mesurer la PAS avec précision.</a:t>
            </a:r>
          </a:p>
          <a:p>
            <a:pPr lvl="2"/>
            <a:r>
              <a:rPr lang="fr-FR" dirty="0"/>
              <a:t>Cause(s) secondaire(s) connue(s) de l'hypertension.</a:t>
            </a:r>
            <a:endParaRPr lang="fr-CA" dirty="0"/>
          </a:p>
          <a:p>
            <a:pPr lvl="2"/>
            <a:endParaRPr lang="fr-CA" dirty="0"/>
          </a:p>
          <a:p>
            <a:pPr marL="0" indent="0">
              <a:buNone/>
            </a:pPr>
            <a:endParaRPr lang="fr-CA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E688A9-6708-4D61-A494-FDD770A36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392" y="3733480"/>
            <a:ext cx="4044645" cy="2501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D175520-AB7A-4499-A796-EE38F25DD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231" y="2050231"/>
            <a:ext cx="4044645" cy="157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0C8F91-EDA6-4312-8659-2997CB33A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Applicabilité Canadienne?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AE3D23-3916-411B-9896-28C6B837B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458955"/>
            <a:ext cx="4916458" cy="3636511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</a:t>
            </a:r>
            <a:r>
              <a:rPr lang="fr-FR" dirty="0" smtClean="0"/>
              <a:t>nviron </a:t>
            </a:r>
            <a:r>
              <a:rPr lang="fr-FR" dirty="0"/>
              <a:t>1,3 million</a:t>
            </a:r>
            <a:br>
              <a:rPr lang="fr-FR" dirty="0"/>
            </a:br>
            <a:r>
              <a:rPr lang="fr-FR" dirty="0"/>
              <a:t>(5,2%) </a:t>
            </a:r>
            <a:r>
              <a:rPr lang="fr-FR" dirty="0" smtClean="0"/>
              <a:t>des </a:t>
            </a:r>
            <a:r>
              <a:rPr lang="fr-FR" dirty="0"/>
              <a:t>adultes canadiens répondraient aux critères d'admissibilité</a:t>
            </a:r>
            <a:br>
              <a:rPr lang="fr-FR" dirty="0"/>
            </a:br>
            <a:r>
              <a:rPr lang="fr-FR" dirty="0" smtClean="0"/>
              <a:t>à l’étude </a:t>
            </a:r>
            <a:r>
              <a:rPr lang="fr-FR" dirty="0"/>
              <a:t>SPRINT</a:t>
            </a:r>
          </a:p>
          <a:p>
            <a:r>
              <a:rPr lang="fr-FR" dirty="0"/>
              <a:t>près de 20% des adultes 50 et plus</a:t>
            </a:r>
            <a:br>
              <a:rPr lang="fr-FR" dirty="0"/>
            </a:br>
            <a:r>
              <a:rPr lang="fr-FR" dirty="0"/>
              <a:t>seraient potentiellement admissible à l'intensification </a:t>
            </a:r>
            <a:r>
              <a:rPr lang="fr-FR" dirty="0" smtClean="0"/>
              <a:t>de leurs traitements</a:t>
            </a:r>
            <a:endParaRPr lang="fr-FR" dirty="0"/>
          </a:p>
          <a:p>
            <a:r>
              <a:rPr lang="fr-FR" dirty="0"/>
              <a:t>près de 15% des individus (pas considéré HTA auparavant) seraient reclassifiés pour être traité avec un régime anti-HTA</a:t>
            </a:r>
          </a:p>
          <a:p>
            <a:pPr lvl="1"/>
            <a:r>
              <a:rPr lang="fr-FR" dirty="0"/>
              <a:t>seuil de ≥130 mm Hg systolique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92446F-FE99-47C0-AEC9-EC2A6B06B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346" y="2641021"/>
            <a:ext cx="5765058" cy="279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6E9BA-7AB9-4CCE-A670-22827A894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Conclusion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C3022F-6830-4F6D-8C85-45692854F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Plus d’études longitudinal </a:t>
            </a:r>
            <a:r>
              <a:rPr lang="fr-CA" dirty="0" smtClean="0"/>
              <a:t>nécessaire</a:t>
            </a:r>
          </a:p>
          <a:p>
            <a:r>
              <a:rPr lang="fr-CA" dirty="0" smtClean="0"/>
              <a:t>Redéfinition des cibles pour personnes âgées du traditionnel &lt; 150mmhg TAS?</a:t>
            </a:r>
            <a:endParaRPr lang="fr-CA" dirty="0"/>
          </a:p>
          <a:p>
            <a:r>
              <a:rPr lang="fr-CA" dirty="0" smtClean="0"/>
              <a:t>Guides </a:t>
            </a:r>
            <a:r>
              <a:rPr lang="fr-CA" dirty="0"/>
              <a:t>de </a:t>
            </a:r>
            <a:r>
              <a:rPr lang="fr-CA" dirty="0" smtClean="0"/>
              <a:t>pratiques </a:t>
            </a:r>
            <a:r>
              <a:rPr lang="fr-CA" dirty="0"/>
              <a:t>pour suivi ?</a:t>
            </a:r>
          </a:p>
          <a:p>
            <a:r>
              <a:rPr lang="fr-CA" dirty="0"/>
              <a:t>couts-bénéfices?</a:t>
            </a:r>
          </a:p>
          <a:p>
            <a:pPr lvl="1"/>
            <a:r>
              <a:rPr lang="fr-CA" dirty="0"/>
              <a:t>Plus de </a:t>
            </a:r>
            <a:r>
              <a:rPr lang="fr-CA" dirty="0" smtClean="0"/>
              <a:t>traitement, </a:t>
            </a:r>
            <a:r>
              <a:rPr lang="fr-CA" dirty="0"/>
              <a:t>plus de </a:t>
            </a:r>
            <a:r>
              <a:rPr lang="fr-CA" dirty="0" smtClean="0"/>
              <a:t>pilules</a:t>
            </a:r>
            <a:endParaRPr lang="fr-CA" dirty="0"/>
          </a:p>
          <a:p>
            <a:pPr lvl="1"/>
            <a:r>
              <a:rPr lang="fr-CA" dirty="0"/>
              <a:t>Plus de suivi </a:t>
            </a:r>
            <a:r>
              <a:rPr lang="fr-CA" dirty="0" smtClean="0"/>
              <a:t>nécessaire?</a:t>
            </a:r>
            <a:endParaRPr lang="fr-CA" dirty="0"/>
          </a:p>
          <a:p>
            <a:pPr lvl="1"/>
            <a:r>
              <a:rPr lang="fr-CA" dirty="0" smtClean="0"/>
              <a:t>Aurait un effet bénéfique économiquement au É-U </a:t>
            </a:r>
            <a:r>
              <a:rPr lang="fr-CA" dirty="0"/>
              <a:t>(étude de Bress) </a:t>
            </a:r>
          </a:p>
        </p:txBody>
      </p:sp>
    </p:spTree>
    <p:extLst>
      <p:ext uri="{BB962C8B-B14F-4D97-AF65-F5344CB8AC3E}">
        <p14:creationId xmlns:p14="http://schemas.microsoft.com/office/powerpoint/2010/main" val="3869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9EBC72-2C31-499B-9F7C-3C167E5F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Recommandation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E83D0C-99B4-481E-88ED-9C032995B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Non recommandé pour patient avec </a:t>
            </a:r>
            <a:r>
              <a:rPr lang="fr-CA" dirty="0" smtClean="0"/>
              <a:t>diabète</a:t>
            </a:r>
            <a:endParaRPr lang="fr-CA" dirty="0"/>
          </a:p>
          <a:p>
            <a:pPr lvl="1"/>
            <a:r>
              <a:rPr lang="fr-CA" dirty="0" smtClean="0"/>
              <a:t>Maintenir cible </a:t>
            </a:r>
            <a:r>
              <a:rPr lang="fr-CA" dirty="0"/>
              <a:t>idem à</a:t>
            </a:r>
            <a:r>
              <a:rPr lang="fr-CA" dirty="0" smtClean="0"/>
              <a:t> &lt;130/80 mm Hg</a:t>
            </a:r>
            <a:endParaRPr lang="fr-CA" dirty="0"/>
          </a:p>
          <a:p>
            <a:r>
              <a:rPr lang="fr-CA" dirty="0" smtClean="0"/>
              <a:t>Difficilement  </a:t>
            </a:r>
            <a:r>
              <a:rPr lang="fr-CA" dirty="0"/>
              <a:t>recommander pour patient adulte et </a:t>
            </a:r>
            <a:r>
              <a:rPr lang="fr-CA" dirty="0" smtClean="0"/>
              <a:t>âgés </a:t>
            </a:r>
            <a:r>
              <a:rPr lang="fr-CA" dirty="0"/>
              <a:t>avec risque cardiovasculaire</a:t>
            </a:r>
          </a:p>
          <a:p>
            <a:pPr lvl="1"/>
            <a:r>
              <a:rPr lang="fr-CA" dirty="0" smtClean="0"/>
              <a:t>Nécessite plus </a:t>
            </a:r>
            <a:r>
              <a:rPr lang="fr-CA" dirty="0"/>
              <a:t>d’études</a:t>
            </a:r>
          </a:p>
          <a:p>
            <a:pPr lvl="1"/>
            <a:r>
              <a:rPr lang="fr-CA" dirty="0"/>
              <a:t>Effet secondaires </a:t>
            </a:r>
            <a:r>
              <a:rPr lang="fr-CA" dirty="0" smtClean="0"/>
              <a:t>++</a:t>
            </a:r>
          </a:p>
          <a:p>
            <a:pPr lvl="1"/>
            <a:r>
              <a:rPr lang="fr-CA" dirty="0"/>
              <a:t>Si oui, suivi beaucoup plus </a:t>
            </a:r>
            <a:r>
              <a:rPr lang="fr-CA" dirty="0" smtClean="0"/>
              <a:t>rapproché</a:t>
            </a:r>
            <a:endParaRPr lang="fr-CA" dirty="0"/>
          </a:p>
          <a:p>
            <a:pPr lvl="2"/>
            <a:r>
              <a:rPr lang="fr-CA" dirty="0" smtClean="0"/>
              <a:t>Sectionnement </a:t>
            </a:r>
            <a:r>
              <a:rPr lang="fr-CA" dirty="0"/>
              <a:t>des </a:t>
            </a:r>
            <a:r>
              <a:rPr lang="fr-CA" dirty="0" smtClean="0"/>
              <a:t>patients</a:t>
            </a:r>
            <a:endParaRPr lang="fr-CA" dirty="0"/>
          </a:p>
          <a:p>
            <a:pPr lvl="2"/>
            <a:r>
              <a:rPr lang="fr-CA" dirty="0"/>
              <a:t>Éducation des patients sur effets secondaire vs </a:t>
            </a:r>
            <a:r>
              <a:rPr lang="fr-CA" dirty="0" smtClean="0"/>
              <a:t>bénéfice </a:t>
            </a:r>
            <a:r>
              <a:rPr lang="fr-CA" dirty="0"/>
              <a:t>très </a:t>
            </a:r>
            <a:r>
              <a:rPr lang="fr-CA" dirty="0" smtClean="0"/>
              <a:t>important pour monitoring</a:t>
            </a:r>
            <a:endParaRPr lang="fr-CA" dirty="0"/>
          </a:p>
          <a:p>
            <a:pPr lvl="1"/>
            <a:r>
              <a:rPr lang="fr-CA" dirty="0"/>
              <a:t>Études sur couts </a:t>
            </a:r>
            <a:r>
              <a:rPr lang="fr-CA" dirty="0" smtClean="0"/>
              <a:t>manquant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323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Références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 Study Group. "Effects of intensive blood-pressure control in type 2 diabetes mellitus." </a:t>
            </a:r>
            <a:r>
              <a:rPr lang="en-US" i="1" dirty="0"/>
              <a:t>New England Journal of Medicine</a:t>
            </a:r>
            <a:r>
              <a:rPr lang="en-US" dirty="0"/>
              <a:t> 362.17 (2010): 1575-1585</a:t>
            </a:r>
            <a:r>
              <a:rPr lang="en-US" dirty="0" smtClean="0"/>
              <a:t>.</a:t>
            </a:r>
          </a:p>
          <a:p>
            <a:r>
              <a:rPr lang="en-US" dirty="0"/>
              <a:t>SPRINT Research Group. "A randomized trial of intensive versus standard blood-pressure control." </a:t>
            </a:r>
            <a:r>
              <a:rPr lang="en-US" i="1" dirty="0"/>
              <a:t>New England Journal of Medicine</a:t>
            </a:r>
            <a:r>
              <a:rPr lang="en-US" dirty="0"/>
              <a:t> 373.22 (2015): 2103-2116</a:t>
            </a:r>
            <a:r>
              <a:rPr lang="en-US" dirty="0" smtClean="0"/>
              <a:t>.</a:t>
            </a:r>
          </a:p>
          <a:p>
            <a:r>
              <a:rPr lang="en-US" dirty="0"/>
              <a:t>Leung, Alexander A., et al. "Applicability of the Systolic Blood Pressure Intervention Trial (SPRINT) to the Canadian Population." </a:t>
            </a:r>
            <a:r>
              <a:rPr lang="en-US" i="1" dirty="0"/>
              <a:t>Canadian Journal of Cardiology</a:t>
            </a:r>
            <a:r>
              <a:rPr lang="en-US" dirty="0"/>
              <a:t> 34.5 (2018): 670-675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2"/>
              </a:rPr>
              <a:t>http://guidelines.hypertension.ca/diagnosis-assessment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/>
              <a:t>Bress, Adam P., et al. "Generalizability of SPRINT results to the US adult population." </a:t>
            </a:r>
            <a:r>
              <a:rPr lang="en-US" i="1" dirty="0"/>
              <a:t>Journal of the American College of Cardiology</a:t>
            </a:r>
            <a:r>
              <a:rPr lang="en-US" dirty="0"/>
              <a:t> 67.5 (2016): 463-472</a:t>
            </a:r>
            <a:r>
              <a:rPr lang="en-US" dirty="0" smtClean="0"/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731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D2D865-E415-47E1-986F-360EB31BB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21FC58-4C44-4994-A3EB-4ABFD3CB6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Aucun </a:t>
            </a:r>
            <a:r>
              <a:rPr lang="fr-CA" dirty="0" smtClean="0"/>
              <a:t>conflits d’intérêts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68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5B484F-3634-4496-BE1E-EF0DF484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7FD629-89E7-4D70-801E-60BBFBCAF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Intro</a:t>
            </a:r>
          </a:p>
          <a:p>
            <a:r>
              <a:rPr lang="fr-CA" dirty="0"/>
              <a:t>PICO</a:t>
            </a:r>
          </a:p>
          <a:p>
            <a:r>
              <a:rPr lang="fr-CA" dirty="0"/>
              <a:t>Méthodes</a:t>
            </a:r>
          </a:p>
          <a:p>
            <a:r>
              <a:rPr lang="fr-CA" dirty="0"/>
              <a:t>Résultats</a:t>
            </a:r>
          </a:p>
          <a:p>
            <a:r>
              <a:rPr lang="fr-CA" dirty="0"/>
              <a:t>Discussion</a:t>
            </a:r>
          </a:p>
          <a:p>
            <a:r>
              <a:rPr lang="fr-CA" dirty="0"/>
              <a:t>Conclusion </a:t>
            </a:r>
          </a:p>
          <a:p>
            <a:r>
              <a:rPr lang="fr-CA" dirty="0"/>
              <a:t>Références</a:t>
            </a:r>
          </a:p>
        </p:txBody>
      </p:sp>
    </p:spTree>
    <p:extLst>
      <p:ext uri="{BB962C8B-B14F-4D97-AF65-F5344CB8AC3E}">
        <p14:creationId xmlns:p14="http://schemas.microsoft.com/office/powerpoint/2010/main" val="24444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0BA0F-30B8-404C-BA61-68B24FE2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7D1A5D-52A7-43A6-917C-50F2DD318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L’hypertension </a:t>
            </a:r>
          </a:p>
          <a:p>
            <a:pPr lvl="1"/>
            <a:r>
              <a:rPr lang="fr-CA" dirty="0"/>
              <a:t>Affecte environ 1 milliard d’adultes dans le monde</a:t>
            </a:r>
          </a:p>
          <a:p>
            <a:pPr lvl="1"/>
            <a:r>
              <a:rPr lang="fr-CA" dirty="0"/>
              <a:t>L’hypertension systolique isolée est la forme d’hta la plus courante</a:t>
            </a:r>
          </a:p>
          <a:p>
            <a:pPr lvl="2"/>
            <a:r>
              <a:rPr lang="fr-CA" dirty="0"/>
              <a:t>Plus important que la ta diastolique tant que prédicteur indépendant du sca, avc, ic, insuffisance rénale terminale</a:t>
            </a:r>
          </a:p>
          <a:p>
            <a:r>
              <a:rPr lang="fr-CA" dirty="0" smtClean="0"/>
              <a:t>Études </a:t>
            </a:r>
            <a:r>
              <a:rPr lang="fr-CA" dirty="0"/>
              <a:t>observationnelles démontent augmentation progressive du risque cardiovasculaire lorsque TAS dépasse 115 mm Hg</a:t>
            </a:r>
          </a:p>
          <a:p>
            <a:r>
              <a:rPr lang="fr-CA" dirty="0"/>
              <a:t>ÉCRs démontrent bénéfice du traitement du TAS moins de 150mmHg</a:t>
            </a:r>
          </a:p>
          <a:p>
            <a:r>
              <a:rPr lang="fr-CA" u="sng" dirty="0"/>
              <a:t>Aurait t-il un effet </a:t>
            </a:r>
            <a:r>
              <a:rPr lang="fr-CA" u="sng" dirty="0" smtClean="0"/>
              <a:t> cardiovasculaire encore </a:t>
            </a:r>
            <a:r>
              <a:rPr lang="fr-CA" u="sng" dirty="0"/>
              <a:t>plus marqué sur un traitement plus intensif?</a:t>
            </a:r>
          </a:p>
        </p:txBody>
      </p:sp>
    </p:spTree>
    <p:extLst>
      <p:ext uri="{BB962C8B-B14F-4D97-AF65-F5344CB8AC3E}">
        <p14:creationId xmlns:p14="http://schemas.microsoft.com/office/powerpoint/2010/main" val="14086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C6C496-4235-49B2-89C2-2EBCFD799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PICO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3FA1C5-C694-4CF2-B435-59DE55A0A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P: HTA ≥ 50 ans</a:t>
            </a:r>
          </a:p>
          <a:p>
            <a:r>
              <a:rPr lang="fr-CA" dirty="0" smtClean="0"/>
              <a:t>I: anti hypertenseur avec cible &lt; 120 systolique</a:t>
            </a:r>
          </a:p>
          <a:p>
            <a:r>
              <a:rPr lang="fr-CA" dirty="0" smtClean="0"/>
              <a:t>C: anti hypertension cible &lt; 140 systolique</a:t>
            </a:r>
          </a:p>
          <a:p>
            <a:r>
              <a:rPr lang="fr-CA" dirty="0" smtClean="0"/>
              <a:t>O: Évènements cardiovasculaire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707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F7559-D013-4852-B1F6-F0BAF3296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Méthodes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DFE3F-5E5F-4F67-A64C-E3EB111E1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Bases de données</a:t>
            </a:r>
          </a:p>
          <a:p>
            <a:pPr lvl="1"/>
            <a:r>
              <a:rPr lang="fr-CA" dirty="0" smtClean="0"/>
              <a:t>Pub Med</a:t>
            </a:r>
            <a:endParaRPr lang="fr-CA" dirty="0"/>
          </a:p>
          <a:p>
            <a:pPr lvl="1"/>
            <a:r>
              <a:rPr lang="fr-CA" dirty="0"/>
              <a:t>Medline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80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A3B54-BE8B-4B24-B358-EE1E930E4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Méthodes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6B9039-AB2F-4D20-B372-C35A4416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340621"/>
            <a:ext cx="5848984" cy="4436697"/>
          </a:xfrm>
        </p:spPr>
        <p:txBody>
          <a:bodyPr>
            <a:normAutofit fontScale="77500" lnSpcReduction="20000"/>
          </a:bodyPr>
          <a:lstStyle/>
          <a:p>
            <a:r>
              <a:rPr lang="fr-CA" dirty="0"/>
              <a:t>Mots Clés</a:t>
            </a:r>
          </a:p>
          <a:p>
            <a:pPr lvl="1"/>
            <a:r>
              <a:rPr lang="fr-CA" dirty="0"/>
              <a:t>Adult</a:t>
            </a:r>
          </a:p>
          <a:p>
            <a:pPr lvl="1"/>
            <a:r>
              <a:rPr lang="fr-CA" dirty="0"/>
              <a:t>Aged</a:t>
            </a:r>
          </a:p>
          <a:p>
            <a:pPr lvl="1"/>
            <a:r>
              <a:rPr lang="fr-CA" dirty="0"/>
              <a:t>Elderly</a:t>
            </a:r>
          </a:p>
          <a:p>
            <a:pPr lvl="1"/>
            <a:r>
              <a:rPr lang="fr-CA" dirty="0"/>
              <a:t>Geriatrics</a:t>
            </a:r>
          </a:p>
          <a:p>
            <a:pPr lvl="1"/>
            <a:r>
              <a:rPr lang="fr-CA" dirty="0"/>
              <a:t>Hypertension</a:t>
            </a:r>
          </a:p>
          <a:p>
            <a:pPr lvl="1"/>
            <a:r>
              <a:rPr lang="fr-CA" dirty="0"/>
              <a:t>High blood pressure</a:t>
            </a:r>
          </a:p>
          <a:p>
            <a:pPr lvl="1"/>
            <a:r>
              <a:rPr lang="fr-CA" dirty="0"/>
              <a:t>Blood pressure target</a:t>
            </a:r>
          </a:p>
          <a:p>
            <a:pPr lvl="1"/>
            <a:r>
              <a:rPr lang="fr-CA" dirty="0"/>
              <a:t>Intensive treatment</a:t>
            </a:r>
          </a:p>
          <a:p>
            <a:pPr lvl="1"/>
            <a:r>
              <a:rPr lang="fr-CA" dirty="0"/>
              <a:t>Cardiovasculare </a:t>
            </a:r>
            <a:r>
              <a:rPr lang="fr-CA" dirty="0" smtClean="0"/>
              <a:t>outcome</a:t>
            </a:r>
          </a:p>
          <a:p>
            <a:pPr lvl="1"/>
            <a:endParaRPr lang="fr-CA" dirty="0" smtClean="0"/>
          </a:p>
          <a:p>
            <a:r>
              <a:rPr lang="fr-CA" dirty="0" smtClean="0"/>
              <a:t>Période </a:t>
            </a:r>
          </a:p>
          <a:p>
            <a:pPr lvl="1"/>
            <a:r>
              <a:rPr lang="fr-CA" dirty="0" smtClean="0"/>
              <a:t>Entre 2000- 2017</a:t>
            </a:r>
          </a:p>
          <a:p>
            <a:pPr lvl="1"/>
            <a:endParaRPr lang="fr-CA" dirty="0"/>
          </a:p>
          <a:p>
            <a:r>
              <a:rPr lang="fr-CA" dirty="0" smtClean="0"/>
              <a:t>Langue </a:t>
            </a:r>
          </a:p>
          <a:p>
            <a:pPr lvl="1"/>
            <a:r>
              <a:rPr lang="fr-CA" dirty="0" smtClean="0"/>
              <a:t>Anglais ou Français</a:t>
            </a:r>
          </a:p>
          <a:p>
            <a:pPr lvl="1"/>
            <a:endParaRPr lang="fr-CA" dirty="0" smtClean="0"/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691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EA5B50-5716-46E1-B277-8AA56AC05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Méthodes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5DB146-062D-4B31-A107-7ADF89EFD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Critères d’inclusion</a:t>
            </a:r>
          </a:p>
          <a:p>
            <a:pPr lvl="1"/>
            <a:r>
              <a:rPr lang="fr-CA" dirty="0"/>
              <a:t>Étude clinique randomisé</a:t>
            </a:r>
          </a:p>
          <a:p>
            <a:pPr lvl="1"/>
            <a:r>
              <a:rPr lang="fr-CA" dirty="0"/>
              <a:t>Population plus de 50 ans </a:t>
            </a:r>
            <a:endParaRPr lang="fr-CA" dirty="0" smtClean="0"/>
          </a:p>
          <a:p>
            <a:pPr lvl="1"/>
            <a:r>
              <a:rPr lang="fr-CA" dirty="0" smtClean="0"/>
              <a:t>Thérapies </a:t>
            </a:r>
            <a:r>
              <a:rPr lang="fr-CA" dirty="0"/>
              <a:t>médicamenteuse oral</a:t>
            </a:r>
          </a:p>
          <a:p>
            <a:pPr lvl="1"/>
            <a:r>
              <a:rPr lang="fr-CA" dirty="0"/>
              <a:t>Traitement intensif de l’HTA (&lt;120 </a:t>
            </a:r>
            <a:r>
              <a:rPr lang="fr-CA" dirty="0" smtClean="0"/>
              <a:t>mm Hg </a:t>
            </a:r>
            <a:r>
              <a:rPr lang="fr-CA" dirty="0"/>
              <a:t>systolique)</a:t>
            </a:r>
          </a:p>
          <a:p>
            <a:pPr lvl="1"/>
            <a:r>
              <a:rPr lang="fr-CA" dirty="0"/>
              <a:t>Longitudinale</a:t>
            </a:r>
          </a:p>
          <a:p>
            <a:pPr lvl="1"/>
            <a:r>
              <a:rPr lang="fr-CA" dirty="0"/>
              <a:t>Issu primaire cardiovasculaire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8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08F47E-CC58-4658-956E-A6549083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Méthodes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949E5A-D829-4A50-8B3D-F6D667890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Critères d’exclusion </a:t>
            </a:r>
          </a:p>
          <a:p>
            <a:pPr lvl="1"/>
            <a:r>
              <a:rPr lang="fr-CA" dirty="0"/>
              <a:t>Études observationnels</a:t>
            </a:r>
          </a:p>
          <a:p>
            <a:pPr lvl="1"/>
            <a:r>
              <a:rPr lang="fr-CA" dirty="0"/>
              <a:t>Pas de risques cardiovasculaire de </a:t>
            </a:r>
            <a:r>
              <a:rPr lang="fr-CA" dirty="0" smtClean="0"/>
              <a:t>base</a:t>
            </a:r>
            <a:endParaRPr lang="fr-CA" dirty="0"/>
          </a:p>
          <a:p>
            <a:pPr lvl="1"/>
            <a:r>
              <a:rPr lang="fr-CA" dirty="0"/>
              <a:t>Population non multiethnique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20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1071</TotalTime>
  <Words>975</Words>
  <Application>Microsoft Office PowerPoint</Application>
  <PresentationFormat>Grand écran</PresentationFormat>
  <Paragraphs>247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Century Gothic</vt:lpstr>
      <vt:lpstr>Wingdings 2</vt:lpstr>
      <vt:lpstr>Quotable</vt:lpstr>
      <vt:lpstr>Effets cardiovasculaires du traitement intensif de l’hypertension chez les adultes et personnes âgées</vt:lpstr>
      <vt:lpstr>Présentation PowerPoint</vt:lpstr>
      <vt:lpstr>Plan </vt:lpstr>
      <vt:lpstr>Intro</vt:lpstr>
      <vt:lpstr>PICO</vt:lpstr>
      <vt:lpstr>Méthodes</vt:lpstr>
      <vt:lpstr>Méthodes</vt:lpstr>
      <vt:lpstr>Méthodes</vt:lpstr>
      <vt:lpstr>Méthodes</vt:lpstr>
      <vt:lpstr>Résultats</vt:lpstr>
      <vt:lpstr>Résultats</vt:lpstr>
      <vt:lpstr>Discussion (points forts)</vt:lpstr>
      <vt:lpstr>Discussion (Clinique)</vt:lpstr>
      <vt:lpstr>Discussion (critique)</vt:lpstr>
      <vt:lpstr>Applicabilité Canadienne?</vt:lpstr>
      <vt:lpstr>Applicabilité Canadienne?</vt:lpstr>
      <vt:lpstr>Conclusion</vt:lpstr>
      <vt:lpstr>Recommandation </vt:lpstr>
      <vt:lpstr>Références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Effets cardiovasculaires du traitement intensif de l’hypertension chez les adultes et personnes âgées</dc:title>
  <dc:creator>Chris</dc:creator>
  <cp:lastModifiedBy>Bouchard Catherine</cp:lastModifiedBy>
  <cp:revision>62</cp:revision>
  <dcterms:created xsi:type="dcterms:W3CDTF">2018-05-27T17:07:09Z</dcterms:created>
  <dcterms:modified xsi:type="dcterms:W3CDTF">2018-05-28T17:33:45Z</dcterms:modified>
</cp:coreProperties>
</file>