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80" r:id="rId4"/>
    <p:sldId id="281" r:id="rId5"/>
    <p:sldId id="282" r:id="rId6"/>
    <p:sldId id="258" r:id="rId7"/>
    <p:sldId id="259" r:id="rId8"/>
    <p:sldId id="260" r:id="rId9"/>
    <p:sldId id="261" r:id="rId10"/>
    <p:sldId id="263" r:id="rId11"/>
    <p:sldId id="264" r:id="rId12"/>
    <p:sldId id="273" r:id="rId13"/>
    <p:sldId id="284" r:id="rId14"/>
    <p:sldId id="285" r:id="rId15"/>
    <p:sldId id="301" r:id="rId16"/>
    <p:sldId id="265" r:id="rId17"/>
    <p:sldId id="275" r:id="rId18"/>
    <p:sldId id="298" r:id="rId19"/>
    <p:sldId id="299" r:id="rId20"/>
    <p:sldId id="268" r:id="rId21"/>
    <p:sldId id="292" r:id="rId22"/>
    <p:sldId id="270" r:id="rId23"/>
    <p:sldId id="271" r:id="rId24"/>
    <p:sldId id="290" r:id="rId25"/>
    <p:sldId id="29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 autoAdjust="0"/>
    <p:restoredTop sz="94681" autoAdjust="0"/>
  </p:normalViewPr>
  <p:slideViewPr>
    <p:cSldViewPr>
      <p:cViewPr varScale="1">
        <p:scale>
          <a:sx n="70" d="100"/>
          <a:sy n="70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Pourcentage</a:t>
            </a:r>
            <a:r>
              <a:rPr lang="en-US" b="1" baseline="0" dirty="0"/>
              <a:t> de </a:t>
            </a:r>
            <a:r>
              <a:rPr lang="en-US" b="1" baseline="0" dirty="0" err="1"/>
              <a:t>sympt</a:t>
            </a:r>
            <a:r>
              <a:rPr lang="fr-CA" b="1" baseline="0" dirty="0" err="1"/>
              <a:t>ômes</a:t>
            </a:r>
            <a:r>
              <a:rPr lang="fr-CA" b="1" baseline="0" dirty="0"/>
              <a:t> physiques avec cause identifiée vs </a:t>
            </a:r>
            <a:r>
              <a:rPr lang="fr-CA" b="1" baseline="0" dirty="0" smtClean="0"/>
              <a:t>non-identifiée</a:t>
            </a:r>
            <a:endParaRPr lang="en-US" b="1" dirty="0"/>
          </a:p>
        </c:rich>
      </c:tx>
      <c:layout>
        <c:manualLayout>
          <c:xMode val="edge"/>
          <c:yMode val="edge"/>
          <c:x val="0.16340072458404706"/>
          <c:y val="1.449625513409039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4271326170997002E-2"/>
          <c:y val="0.26180236772167298"/>
          <c:w val="0.80299019021754603"/>
          <c:h val="0.5730209853268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Sheet2!$L$9</c:f>
              <c:strCache>
                <c:ptCount val="1"/>
                <c:pt idx="0">
                  <c:v>Cause organique identifiée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Sheet2!$K$10:$K$14</c:f>
              <c:strCache>
                <c:ptCount val="5"/>
                <c:pt idx="0">
                  <c:v>Douleur thoracique</c:v>
                </c:pt>
                <c:pt idx="1">
                  <c:v>Fatigue</c:v>
                </c:pt>
                <c:pt idx="2">
                  <c:v>Céphalée</c:v>
                </c:pt>
                <c:pt idx="3">
                  <c:v>Insomnie</c:v>
                </c:pt>
                <c:pt idx="4">
                  <c:v>Douleur abdominale</c:v>
                </c:pt>
              </c:strCache>
            </c:strRef>
          </c:cat>
          <c:val>
            <c:numRef>
              <c:f>Sheet2!$L$10:$L$14</c:f>
              <c:numCache>
                <c:formatCode>General</c:formatCode>
                <c:ptCount val="5"/>
                <c:pt idx="0">
                  <c:v>11</c:v>
                </c:pt>
                <c:pt idx="1">
                  <c:v>13</c:v>
                </c:pt>
                <c:pt idx="2">
                  <c:v>10</c:v>
                </c:pt>
                <c:pt idx="3">
                  <c:v>3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Sheet2!$M$9</c:f>
              <c:strCache>
                <c:ptCount val="1"/>
                <c:pt idx="0">
                  <c:v>Pas de cause organique identifiée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Sheet2!$K$10:$K$14</c:f>
              <c:strCache>
                <c:ptCount val="5"/>
                <c:pt idx="0">
                  <c:v>Douleur thoracique</c:v>
                </c:pt>
                <c:pt idx="1">
                  <c:v>Fatigue</c:v>
                </c:pt>
                <c:pt idx="2">
                  <c:v>Céphalée</c:v>
                </c:pt>
                <c:pt idx="3">
                  <c:v>Insomnie</c:v>
                </c:pt>
                <c:pt idx="4">
                  <c:v>Douleur abdominale</c:v>
                </c:pt>
              </c:strCache>
            </c:strRef>
          </c:cat>
          <c:val>
            <c:numRef>
              <c:f>Sheet2!$M$10:$M$14</c:f>
              <c:numCache>
                <c:formatCode>General</c:formatCode>
                <c:ptCount val="5"/>
                <c:pt idx="0">
                  <c:v>83</c:v>
                </c:pt>
                <c:pt idx="1">
                  <c:v>66</c:v>
                </c:pt>
                <c:pt idx="2">
                  <c:v>75</c:v>
                </c:pt>
                <c:pt idx="3">
                  <c:v>47</c:v>
                </c:pt>
                <c:pt idx="4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05637376"/>
        <c:axId val="90391104"/>
      </c:barChart>
      <c:catAx>
        <c:axId val="10563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0391104"/>
        <c:crosses val="autoZero"/>
        <c:auto val="1"/>
        <c:lblAlgn val="ctr"/>
        <c:lblOffset val="100"/>
        <c:noMultiLvlLbl val="0"/>
      </c:catAx>
      <c:valAx>
        <c:axId val="9039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563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591302714058864"/>
          <c:y val="0.16420414227636898"/>
          <c:w val="0.45016918980572102"/>
          <c:h val="0.20938223504859704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 algn="just"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Sympt</a:t>
            </a:r>
            <a:r>
              <a:rPr lang="fr-CA"/>
              <a:t>ômes somatiques vs symptômes psychologiques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Symptôme somatique</c:v>
                </c:pt>
                <c:pt idx="1">
                  <c:v>Symptôme psychologique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0.83000000000000018</c:v>
                </c:pt>
                <c:pt idx="1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50017024"/>
        <c:axId val="90395712"/>
      </c:barChart>
      <c:catAx>
        <c:axId val="15001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0395712"/>
        <c:crosses val="autoZero"/>
        <c:auto val="1"/>
        <c:lblAlgn val="ctr"/>
        <c:lblOffset val="100"/>
        <c:noMultiLvlLbl val="0"/>
      </c:catAx>
      <c:valAx>
        <c:axId val="9039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001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1C9F-DE93-4AED-AFA2-CB81DB05D96F}" type="datetimeFigureOut">
              <a:rPr lang="fr-CA" smtClean="0"/>
              <a:pPr/>
              <a:t>2017-05-28</a:t>
            </a:fld>
            <a:endParaRPr lang="fr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B6B2-2251-4F0F-98BE-9234488A9DD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1C9F-DE93-4AED-AFA2-CB81DB05D96F}" type="datetimeFigureOut">
              <a:rPr lang="fr-CA" smtClean="0"/>
              <a:pPr/>
              <a:t>2017-05-28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B6B2-2251-4F0F-98BE-9234488A9DD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1C9F-DE93-4AED-AFA2-CB81DB05D96F}" type="datetimeFigureOut">
              <a:rPr lang="fr-CA" smtClean="0"/>
              <a:pPr/>
              <a:t>2017-05-28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B6B2-2251-4F0F-98BE-9234488A9DD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1C9F-DE93-4AED-AFA2-CB81DB05D96F}" type="datetimeFigureOut">
              <a:rPr lang="fr-CA" smtClean="0"/>
              <a:pPr/>
              <a:t>2017-05-28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B6B2-2251-4F0F-98BE-9234488A9DD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1C9F-DE93-4AED-AFA2-CB81DB05D96F}" type="datetimeFigureOut">
              <a:rPr lang="fr-CA" smtClean="0"/>
              <a:pPr/>
              <a:t>2017-05-28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B6B2-2251-4F0F-98BE-9234488A9DD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1C9F-DE93-4AED-AFA2-CB81DB05D96F}" type="datetimeFigureOut">
              <a:rPr lang="fr-CA" smtClean="0"/>
              <a:pPr/>
              <a:t>2017-05-28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B6B2-2251-4F0F-98BE-9234488A9DD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1C9F-DE93-4AED-AFA2-CB81DB05D96F}" type="datetimeFigureOut">
              <a:rPr lang="fr-CA" smtClean="0"/>
              <a:pPr/>
              <a:t>2017-05-28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B6B2-2251-4F0F-98BE-9234488A9DD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1C9F-DE93-4AED-AFA2-CB81DB05D96F}" type="datetimeFigureOut">
              <a:rPr lang="fr-CA" smtClean="0"/>
              <a:pPr/>
              <a:t>2017-05-28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B6B2-2251-4F0F-98BE-9234488A9DD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1C9F-DE93-4AED-AFA2-CB81DB05D96F}" type="datetimeFigureOut">
              <a:rPr lang="fr-CA" smtClean="0"/>
              <a:pPr/>
              <a:t>2017-05-28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B6B2-2251-4F0F-98BE-9234488A9DD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1C9F-DE93-4AED-AFA2-CB81DB05D96F}" type="datetimeFigureOut">
              <a:rPr lang="fr-CA" smtClean="0"/>
              <a:pPr/>
              <a:t>2017-05-28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B6B2-2251-4F0F-98BE-9234488A9DD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1C9F-DE93-4AED-AFA2-CB81DB05D96F}" type="datetimeFigureOut">
              <a:rPr lang="fr-CA" smtClean="0"/>
              <a:pPr/>
              <a:t>2017-05-28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FDB6B2-2251-4F0F-98BE-9234488A9DDF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011C9F-DE93-4AED-AFA2-CB81DB05D96F}" type="datetimeFigureOut">
              <a:rPr lang="fr-CA" smtClean="0"/>
              <a:pPr/>
              <a:t>2017-05-28</a:t>
            </a:fld>
            <a:endParaRPr lang="fr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FDB6B2-2251-4F0F-98BE-9234488A9DDF}" type="slidenum">
              <a:rPr lang="fr-CA" smtClean="0"/>
              <a:pPr/>
              <a:t>‹#›</a:t>
            </a:fld>
            <a:endParaRPr lang="fr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851648" cy="1828800"/>
          </a:xfrm>
        </p:spPr>
        <p:txBody>
          <a:bodyPr/>
          <a:lstStyle/>
          <a:p>
            <a:r>
              <a:rPr lang="en-CA" dirty="0" err="1" smtClean="0"/>
              <a:t>Projet</a:t>
            </a:r>
            <a:r>
              <a:rPr lang="en-CA" dirty="0" smtClean="0"/>
              <a:t> </a:t>
            </a:r>
            <a:r>
              <a:rPr lang="en-CA" dirty="0" err="1" smtClean="0"/>
              <a:t>d’érudition</a:t>
            </a:r>
            <a:r>
              <a:rPr lang="en-CA" dirty="0" smtClean="0"/>
              <a:t> 2017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64904"/>
            <a:ext cx="7854696" cy="2416232"/>
          </a:xfrm>
        </p:spPr>
        <p:txBody>
          <a:bodyPr>
            <a:normAutofit/>
          </a:bodyPr>
          <a:lstStyle/>
          <a:p>
            <a:pPr algn="ctr"/>
            <a:r>
              <a:rPr lang="en-CA" sz="3200" dirty="0" smtClean="0"/>
              <a:t>La </a:t>
            </a:r>
            <a:r>
              <a:rPr lang="en-CA" sz="3200" dirty="0" err="1" smtClean="0"/>
              <a:t>psychothérapie</a:t>
            </a:r>
            <a:r>
              <a:rPr lang="en-CA" sz="3200" dirty="0" smtClean="0"/>
              <a:t> en première </a:t>
            </a:r>
            <a:r>
              <a:rPr lang="en-CA" sz="3200" dirty="0" err="1" smtClean="0"/>
              <a:t>ligne</a:t>
            </a:r>
            <a:r>
              <a:rPr lang="en-CA" sz="3200" dirty="0" smtClean="0"/>
              <a:t>. </a:t>
            </a:r>
            <a:r>
              <a:rPr lang="en-CA" sz="3200" dirty="0" err="1" smtClean="0"/>
              <a:t>L’utilité</a:t>
            </a:r>
            <a:r>
              <a:rPr lang="en-CA" sz="3200" dirty="0" smtClean="0"/>
              <a:t> de la technique BATHE et de la </a:t>
            </a:r>
            <a:r>
              <a:rPr lang="en-CA" sz="3200" dirty="0" err="1" smtClean="0"/>
              <a:t>thérapie</a:t>
            </a:r>
            <a:r>
              <a:rPr lang="en-CA" sz="3200" dirty="0" smtClean="0"/>
              <a:t> </a:t>
            </a:r>
            <a:r>
              <a:rPr lang="en-CA" sz="3200" dirty="0" err="1" smtClean="0"/>
              <a:t>axée</a:t>
            </a:r>
            <a:r>
              <a:rPr lang="en-CA" sz="3200" dirty="0" smtClean="0"/>
              <a:t> </a:t>
            </a:r>
            <a:r>
              <a:rPr lang="en-CA" sz="3200" dirty="0" err="1" smtClean="0"/>
              <a:t>sur</a:t>
            </a:r>
            <a:r>
              <a:rPr lang="en-CA" sz="3200" dirty="0" smtClean="0"/>
              <a:t> la </a:t>
            </a:r>
            <a:r>
              <a:rPr lang="en-CA" sz="3200" dirty="0" err="1" smtClean="0"/>
              <a:t>recherche</a:t>
            </a:r>
            <a:r>
              <a:rPr lang="en-CA" sz="3200" dirty="0" smtClean="0"/>
              <a:t> de solutions </a:t>
            </a:r>
            <a:endParaRPr lang="fr-C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4653136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Adriana </a:t>
            </a:r>
            <a:r>
              <a:rPr lang="en-CA" dirty="0" err="1" smtClean="0"/>
              <a:t>Rusnac</a:t>
            </a:r>
            <a:r>
              <a:rPr lang="en-CA" dirty="0" smtClean="0"/>
              <a:t> </a:t>
            </a:r>
          </a:p>
          <a:p>
            <a:pPr algn="ctr"/>
            <a:r>
              <a:rPr lang="en-CA" dirty="0" smtClean="0"/>
              <a:t>et</a:t>
            </a:r>
          </a:p>
          <a:p>
            <a:pPr algn="ctr"/>
            <a:r>
              <a:rPr lang="en-CA" dirty="0" smtClean="0"/>
              <a:t>Patrick </a:t>
            </a:r>
            <a:r>
              <a:rPr lang="en-CA" dirty="0" err="1" smtClean="0"/>
              <a:t>Smallhorn</a:t>
            </a:r>
            <a:endParaRPr lang="en-CA" dirty="0" smtClean="0"/>
          </a:p>
          <a:p>
            <a:pPr algn="ctr"/>
            <a:endParaRPr lang="en-CA" dirty="0" smtClean="0"/>
          </a:p>
          <a:p>
            <a:pPr algn="ctr"/>
            <a:r>
              <a:rPr lang="en-CA" dirty="0" smtClean="0"/>
              <a:t>UMF CITÉ-DE –LA –SANTÉ</a:t>
            </a:r>
          </a:p>
          <a:p>
            <a:pPr algn="ctr"/>
            <a:r>
              <a:rPr lang="en-CA" dirty="0" smtClean="0"/>
              <a:t>MAI 2017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Question PICO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389120"/>
          </a:xfrm>
        </p:spPr>
        <p:txBody>
          <a:bodyPr>
            <a:normAutofit/>
          </a:bodyPr>
          <a:lstStyle/>
          <a:p>
            <a:pPr lvl="1"/>
            <a:r>
              <a:rPr lang="fr-CA" dirty="0" smtClean="0"/>
              <a:t>P: Patients de première ligne, présentant de la</a:t>
            </a:r>
          </a:p>
          <a:p>
            <a:pPr lvl="1">
              <a:buNone/>
            </a:pPr>
            <a:r>
              <a:rPr lang="fr-CA" dirty="0" smtClean="0"/>
              <a:t>    souffrance psychologique</a:t>
            </a:r>
          </a:p>
          <a:p>
            <a:pPr lvl="1"/>
            <a:endParaRPr lang="fr-CA" dirty="0" smtClean="0"/>
          </a:p>
          <a:p>
            <a:pPr lvl="1"/>
            <a:r>
              <a:rPr lang="fr-CA" dirty="0" smtClean="0"/>
              <a:t>I: Les courtes techniques de psychothérapie: BATHE et la thérapie axée sur la recherche de solutions</a:t>
            </a:r>
          </a:p>
          <a:p>
            <a:pPr lvl="1"/>
            <a:endParaRPr lang="fr-CA" dirty="0" smtClean="0"/>
          </a:p>
          <a:p>
            <a:pPr lvl="1"/>
            <a:r>
              <a:rPr lang="fr-CA" dirty="0" smtClean="0"/>
              <a:t>C: Rencontre standard</a:t>
            </a:r>
          </a:p>
          <a:p>
            <a:pPr lvl="1"/>
            <a:endParaRPr lang="fr-CA" dirty="0" smtClean="0"/>
          </a:p>
          <a:p>
            <a:pPr lvl="1"/>
            <a:r>
              <a:rPr lang="fr-CA" dirty="0" smtClean="0"/>
              <a:t>O: Améliorer l’évolution et augmenter la satisfaction des patients</a:t>
            </a:r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Méthodes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Bases de données consultées: MEDLINE, </a:t>
            </a:r>
            <a:r>
              <a:rPr lang="fr-CA" dirty="0" err="1" smtClean="0"/>
              <a:t>PubMed</a:t>
            </a:r>
            <a:r>
              <a:rPr lang="fr-CA" dirty="0" smtClean="0"/>
              <a:t>, </a:t>
            </a:r>
            <a:r>
              <a:rPr lang="fr-CA" dirty="0" err="1" smtClean="0"/>
              <a:t>EBSCOhost</a:t>
            </a:r>
            <a:r>
              <a:rPr lang="fr-CA" dirty="0" smtClean="0"/>
              <a:t>, CINAHL, </a:t>
            </a:r>
            <a:r>
              <a:rPr lang="fr-CA" dirty="0" err="1" smtClean="0"/>
              <a:t>PsychInfo</a:t>
            </a:r>
            <a:endParaRPr lang="fr-CA" dirty="0" smtClean="0"/>
          </a:p>
          <a:p>
            <a:r>
              <a:rPr lang="fr-CA" dirty="0" smtClean="0"/>
              <a:t>BATHE</a:t>
            </a:r>
          </a:p>
          <a:p>
            <a:pPr lvl="1"/>
            <a:r>
              <a:rPr lang="fr-CA" dirty="0" smtClean="0"/>
              <a:t>Mots clé utilisés: </a:t>
            </a:r>
            <a:r>
              <a:rPr lang="fr-CA" i="1" dirty="0" smtClean="0"/>
              <a:t>BATHE, </a:t>
            </a:r>
            <a:r>
              <a:rPr lang="fr-CA" i="1" dirty="0" err="1" smtClean="0"/>
              <a:t>psychotherapy</a:t>
            </a:r>
            <a:r>
              <a:rPr lang="fr-CA" i="1" dirty="0" smtClean="0"/>
              <a:t>, </a:t>
            </a:r>
            <a:r>
              <a:rPr lang="fr-CA" i="1" dirty="0" err="1" smtClean="0"/>
              <a:t>family</a:t>
            </a:r>
            <a:r>
              <a:rPr lang="fr-CA" i="1" dirty="0" smtClean="0"/>
              <a:t> practice, </a:t>
            </a:r>
            <a:r>
              <a:rPr lang="fr-CA" i="1" dirty="0" err="1" smtClean="0"/>
              <a:t>primary</a:t>
            </a:r>
            <a:r>
              <a:rPr lang="fr-CA" i="1" dirty="0" smtClean="0"/>
              <a:t> care, patient satisfaction </a:t>
            </a:r>
            <a:r>
              <a:rPr lang="fr-CA" dirty="0" smtClean="0"/>
              <a:t> </a:t>
            </a:r>
          </a:p>
          <a:p>
            <a:pPr lvl="1"/>
            <a:r>
              <a:rPr lang="fr-CA" dirty="0" smtClean="0"/>
              <a:t>Critères d’inclusion: </a:t>
            </a:r>
          </a:p>
          <a:p>
            <a:pPr lvl="2"/>
            <a:r>
              <a:rPr lang="fr-CA" dirty="0" smtClean="0"/>
              <a:t>essai randomisé contrôlé</a:t>
            </a:r>
          </a:p>
          <a:p>
            <a:pPr lvl="2"/>
            <a:r>
              <a:rPr lang="fr-CA" dirty="0" smtClean="0"/>
              <a:t>intervenants sont des médecins de famille, résidents, infirmières</a:t>
            </a:r>
          </a:p>
          <a:p>
            <a:pPr lvl="2"/>
            <a:r>
              <a:rPr lang="fr-CA" dirty="0" smtClean="0"/>
              <a:t>publiés dans les derniers 20 ans</a:t>
            </a:r>
          </a:p>
          <a:p>
            <a:pPr lvl="2"/>
            <a:r>
              <a:rPr lang="fr-CA" dirty="0" smtClean="0"/>
              <a:t>anglais et français</a:t>
            </a:r>
          </a:p>
          <a:p>
            <a:pPr lvl="1"/>
            <a:r>
              <a:rPr lang="fr-CA" dirty="0" smtClean="0"/>
              <a:t>Critères d’exclusion: </a:t>
            </a:r>
          </a:p>
          <a:p>
            <a:pPr lvl="2"/>
            <a:r>
              <a:rPr lang="fr-CA" dirty="0" smtClean="0"/>
              <a:t>Intervention non administrée en bureau</a:t>
            </a:r>
          </a:p>
          <a:p>
            <a:pPr lvl="2"/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Méthodes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Thérapie</a:t>
            </a:r>
            <a:r>
              <a:rPr lang="en-CA" dirty="0" smtClean="0"/>
              <a:t> </a:t>
            </a:r>
            <a:r>
              <a:rPr lang="en-CA" dirty="0" err="1" smtClean="0"/>
              <a:t>axée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la </a:t>
            </a:r>
            <a:r>
              <a:rPr lang="en-CA" dirty="0" err="1" smtClean="0"/>
              <a:t>recherche</a:t>
            </a:r>
            <a:r>
              <a:rPr lang="en-CA" dirty="0" smtClean="0"/>
              <a:t> de solutions (TARS)</a:t>
            </a:r>
          </a:p>
          <a:p>
            <a:pPr lvl="1"/>
            <a:r>
              <a:rPr lang="en-CA" dirty="0" err="1" smtClean="0"/>
              <a:t>Critères</a:t>
            </a:r>
            <a:r>
              <a:rPr lang="en-CA" dirty="0" smtClean="0"/>
              <a:t> </a:t>
            </a:r>
            <a:r>
              <a:rPr lang="en-CA" dirty="0" err="1" smtClean="0"/>
              <a:t>d’inclusion</a:t>
            </a:r>
            <a:r>
              <a:rPr lang="en-CA" dirty="0" smtClean="0"/>
              <a:t>:</a:t>
            </a:r>
          </a:p>
          <a:p>
            <a:pPr lvl="2"/>
            <a:r>
              <a:rPr lang="en-CA" dirty="0" err="1" smtClean="0"/>
              <a:t>Thérapie</a:t>
            </a:r>
            <a:r>
              <a:rPr lang="en-CA" dirty="0" smtClean="0"/>
              <a:t> </a:t>
            </a:r>
            <a:r>
              <a:rPr lang="en-CA" dirty="0" err="1" smtClean="0"/>
              <a:t>brève</a:t>
            </a:r>
            <a:r>
              <a:rPr lang="en-CA" dirty="0" smtClean="0"/>
              <a:t>  (&lt;2h, &lt;5 sessions)</a:t>
            </a:r>
          </a:p>
          <a:p>
            <a:pPr lvl="2"/>
            <a:r>
              <a:rPr lang="en-CA" dirty="0" smtClean="0"/>
              <a:t>En bureau</a:t>
            </a:r>
          </a:p>
          <a:p>
            <a:pPr lvl="2"/>
            <a:r>
              <a:rPr lang="en-CA" dirty="0" err="1" smtClean="0"/>
              <a:t>Études</a:t>
            </a:r>
            <a:r>
              <a:rPr lang="en-CA" dirty="0" smtClean="0"/>
              <a:t> </a:t>
            </a:r>
            <a:r>
              <a:rPr lang="en-CA" dirty="0" err="1" smtClean="0"/>
              <a:t>randomisées</a:t>
            </a:r>
            <a:r>
              <a:rPr lang="en-CA" dirty="0" smtClean="0"/>
              <a:t> </a:t>
            </a:r>
            <a:r>
              <a:rPr lang="en-CA" dirty="0" err="1" smtClean="0"/>
              <a:t>contrôlées</a:t>
            </a:r>
            <a:endParaRPr lang="en-CA" dirty="0" smtClean="0"/>
          </a:p>
          <a:p>
            <a:pPr lvl="1"/>
            <a:r>
              <a:rPr lang="en-CA" dirty="0" err="1" smtClean="0"/>
              <a:t>Peu</a:t>
            </a:r>
            <a:r>
              <a:rPr lang="en-CA" dirty="0" smtClean="0"/>
              <a:t> </a:t>
            </a:r>
            <a:r>
              <a:rPr lang="en-CA" dirty="0" err="1" smtClean="0"/>
              <a:t>d’études</a:t>
            </a:r>
            <a:r>
              <a:rPr lang="en-CA" dirty="0" smtClean="0"/>
              <a:t> sur la TARS </a:t>
            </a:r>
            <a:r>
              <a:rPr lang="en-CA" dirty="0" err="1" smtClean="0"/>
              <a:t>effectuées</a:t>
            </a:r>
            <a:r>
              <a:rPr lang="en-CA" dirty="0" smtClean="0"/>
              <a:t> en première </a:t>
            </a:r>
            <a:r>
              <a:rPr lang="en-CA" dirty="0" err="1" smtClean="0"/>
              <a:t>ligne</a:t>
            </a:r>
            <a:r>
              <a:rPr lang="en-CA" dirty="0" smtClean="0"/>
              <a:t>, </a:t>
            </a:r>
            <a:r>
              <a:rPr lang="en-CA" dirty="0" err="1" smtClean="0"/>
              <a:t>critères</a:t>
            </a:r>
            <a:r>
              <a:rPr lang="en-CA" dirty="0" smtClean="0"/>
              <a:t> </a:t>
            </a:r>
            <a:r>
              <a:rPr lang="en-CA" dirty="0" err="1" smtClean="0"/>
              <a:t>d’exclusion</a:t>
            </a:r>
            <a:r>
              <a:rPr lang="en-CA" dirty="0" smtClean="0"/>
              <a:t> </a:t>
            </a:r>
            <a:r>
              <a:rPr lang="en-CA" dirty="0" err="1" smtClean="0"/>
              <a:t>restreints</a:t>
            </a:r>
            <a:r>
              <a:rPr lang="en-CA" dirty="0" smtClean="0"/>
              <a:t> pour ne pas limiter le </a:t>
            </a:r>
            <a:r>
              <a:rPr lang="en-CA" dirty="0" err="1" smtClean="0"/>
              <a:t>nombre</a:t>
            </a:r>
            <a:r>
              <a:rPr lang="en-CA" dirty="0" smtClean="0"/>
              <a:t> </a:t>
            </a:r>
            <a:r>
              <a:rPr lang="en-CA" dirty="0" err="1" smtClean="0"/>
              <a:t>d’études</a:t>
            </a:r>
            <a:r>
              <a:rPr lang="en-CA" dirty="0" smtClean="0"/>
              <a:t> </a:t>
            </a:r>
            <a:r>
              <a:rPr lang="en-CA" dirty="0" err="1" smtClean="0"/>
              <a:t>disponibles</a:t>
            </a:r>
            <a:endParaRPr lang="en-CA" dirty="0" smtClean="0"/>
          </a:p>
          <a:p>
            <a:pPr lvl="1"/>
            <a:r>
              <a:rPr lang="en-CA" dirty="0" smtClean="0"/>
              <a:t>Consultation des </a:t>
            </a:r>
            <a:r>
              <a:rPr lang="en-CA" dirty="0" err="1" smtClean="0"/>
              <a:t>références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</a:t>
            </a:r>
            <a:r>
              <a:rPr lang="en-CA" dirty="0" err="1" smtClean="0"/>
              <a:t>méta</a:t>
            </a:r>
            <a:r>
              <a:rPr lang="en-CA" dirty="0" smtClean="0"/>
              <a:t>-analyse </a:t>
            </a:r>
            <a:r>
              <a:rPr lang="en-CA" dirty="0" err="1" smtClean="0"/>
              <a:t>sur</a:t>
            </a:r>
            <a:r>
              <a:rPr lang="en-CA" dirty="0" smtClean="0"/>
              <a:t> la TARS pour </a:t>
            </a:r>
            <a:r>
              <a:rPr lang="en-CA" dirty="0" err="1" smtClean="0"/>
              <a:t>cibler</a:t>
            </a:r>
            <a:r>
              <a:rPr lang="en-CA" dirty="0" smtClean="0"/>
              <a:t> les </a:t>
            </a:r>
            <a:r>
              <a:rPr lang="en-CA" dirty="0" err="1" smtClean="0"/>
              <a:t>thérapies</a:t>
            </a:r>
            <a:r>
              <a:rPr lang="en-CA" dirty="0" smtClean="0"/>
              <a:t> </a:t>
            </a:r>
            <a:r>
              <a:rPr lang="en-CA" dirty="0" err="1" smtClean="0"/>
              <a:t>brèves</a:t>
            </a:r>
            <a:endParaRPr lang="en-CA" dirty="0" smtClean="0"/>
          </a:p>
          <a:p>
            <a:pPr lvl="2"/>
            <a:endParaRPr lang="en-CA" dirty="0" smtClean="0"/>
          </a:p>
          <a:p>
            <a:pPr lvl="2"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en-CA" dirty="0"/>
              <a:t>Articles </a:t>
            </a:r>
            <a:r>
              <a:rPr lang="en-CA" dirty="0" err="1" smtClean="0"/>
              <a:t>sélectionnés</a:t>
            </a:r>
            <a:r>
              <a:rPr lang="en-CA" dirty="0" smtClean="0"/>
              <a:t> (BATHE)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841261"/>
              </p:ext>
            </p:extLst>
          </p:nvPr>
        </p:nvGraphicFramePr>
        <p:xfrm>
          <a:off x="107505" y="1412777"/>
          <a:ext cx="8784975" cy="521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6777"/>
                <a:gridCol w="1609671"/>
                <a:gridCol w="1723512"/>
                <a:gridCol w="1927756"/>
                <a:gridCol w="2377259"/>
              </a:tblGrid>
              <a:tr h="245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Article</a:t>
                      </a:r>
                      <a:r>
                        <a:rPr lang="en-C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Article</a:t>
                      </a:r>
                      <a:r>
                        <a:rPr lang="en-C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Article</a:t>
                      </a:r>
                      <a:r>
                        <a:rPr lang="en-CA" sz="1800" baseline="0" dirty="0" smtClean="0">
                          <a:effectLst/>
                        </a:rPr>
                        <a:t> 3</a:t>
                      </a:r>
                      <a:endParaRPr lang="en-CA" sz="18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Article</a:t>
                      </a:r>
                      <a:r>
                        <a:rPr lang="en-C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45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Auteur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effectLst/>
                        </a:rPr>
                        <a:t>Akturan</a:t>
                      </a:r>
                      <a:r>
                        <a:rPr lang="en-CA" sz="1800" dirty="0">
                          <a:effectLst/>
                        </a:rPr>
                        <a:t> et al.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Hyun Kim et al.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effectLst/>
                        </a:rPr>
                        <a:t>Leiblum</a:t>
                      </a:r>
                      <a:r>
                        <a:rPr lang="en-CA" sz="1800" dirty="0">
                          <a:effectLst/>
                        </a:rPr>
                        <a:t> et al.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effectLst/>
                        </a:rPr>
                        <a:t>DeMaria</a:t>
                      </a:r>
                      <a:r>
                        <a:rPr lang="en-CA" sz="1800" dirty="0">
                          <a:effectLst/>
                        </a:rPr>
                        <a:t> et al.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45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Année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2017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2012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2008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2011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37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Type d’étude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Essaie </a:t>
                      </a:r>
                      <a:r>
                        <a:rPr lang="fr-CA" sz="1800" dirty="0" smtClean="0">
                          <a:effectLst/>
                        </a:rPr>
                        <a:t>clinique </a:t>
                      </a:r>
                      <a:r>
                        <a:rPr lang="fr-CA" sz="1800" dirty="0">
                          <a:effectLst/>
                        </a:rPr>
                        <a:t>randomisé par grappes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Étude</a:t>
                      </a:r>
                      <a:r>
                        <a:rPr lang="fr-CA" sz="1800" baseline="0" dirty="0" smtClean="0">
                          <a:effectLst/>
                        </a:rPr>
                        <a:t> e</a:t>
                      </a:r>
                      <a:r>
                        <a:rPr lang="fr-CA" sz="1800" dirty="0" smtClean="0">
                          <a:effectLst/>
                        </a:rPr>
                        <a:t>xpérimentale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Étude </a:t>
                      </a:r>
                      <a:r>
                        <a:rPr lang="fr-CA" sz="1800" dirty="0" smtClean="0">
                          <a:effectLst/>
                        </a:rPr>
                        <a:t>pilot, randomisée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Étude </a:t>
                      </a:r>
                      <a:r>
                        <a:rPr lang="fr-CA" sz="1800" dirty="0" smtClean="0">
                          <a:effectLst/>
                        </a:rPr>
                        <a:t>randomisée</a:t>
                      </a:r>
                      <a:r>
                        <a:rPr lang="fr-CA" sz="1800" baseline="0" dirty="0" smtClean="0">
                          <a:effectLst/>
                        </a:rPr>
                        <a:t> </a:t>
                      </a:r>
                      <a:r>
                        <a:rPr lang="fr-CA" sz="1800" dirty="0" smtClean="0">
                          <a:effectLst/>
                        </a:rPr>
                        <a:t>contrôlée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37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Lieu de l’étude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Instanbul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effectLst/>
                        </a:rPr>
                        <a:t>Korée</a:t>
                      </a:r>
                      <a:r>
                        <a:rPr lang="en-CA" sz="1800" dirty="0">
                          <a:effectLst/>
                        </a:rPr>
                        <a:t> du </a:t>
                      </a:r>
                      <a:r>
                        <a:rPr lang="en-CA" sz="1800" dirty="0" err="1">
                          <a:effectLst/>
                        </a:rPr>
                        <a:t>Sud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New Brunswick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Mount </a:t>
                      </a:r>
                      <a:r>
                        <a:rPr lang="fr-CA" sz="1800" dirty="0" err="1">
                          <a:effectLst/>
                        </a:rPr>
                        <a:t>Sinai</a:t>
                      </a:r>
                      <a:r>
                        <a:rPr lang="fr-CA" sz="1800" dirty="0">
                          <a:effectLst/>
                        </a:rPr>
                        <a:t> </a:t>
                      </a:r>
                      <a:r>
                        <a:rPr lang="fr-CA" sz="1800" dirty="0" err="1">
                          <a:effectLst/>
                        </a:rPr>
                        <a:t>Medical</a:t>
                      </a:r>
                      <a:r>
                        <a:rPr lang="fr-CA" sz="1800" dirty="0">
                          <a:effectLst/>
                        </a:rPr>
                        <a:t> Center, NY, Clinique de pré-anesthésie 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965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Objectif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Déterminer l’effet de la technique BATHE sur l’autonomie des patients diabétiques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Mesurer la différence en satisfaction des patients qui reçoivent une entrevue BATHE </a:t>
                      </a:r>
                      <a:r>
                        <a:rPr lang="fr-CA" sz="1800" dirty="0" smtClean="0">
                          <a:effectLst/>
                        </a:rPr>
                        <a:t>vs </a:t>
                      </a:r>
                      <a:r>
                        <a:rPr lang="fr-CA" sz="1800" dirty="0">
                          <a:effectLst/>
                        </a:rPr>
                        <a:t>entrevue habituelle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Comparer l’effet de l’entrevue BATHE vs l’entrevue standard sur la satisfaction des patients lors de la consultation avec le MF 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Comparer l’effet de l’entrevue BATHE vs l’entrevue standard sur la satisfaction des patients lors d’un RDV en pré-anesthésie, prévu pour une intervention chirurgicale générale ou cardiaque 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0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936105"/>
          </a:xfrm>
        </p:spPr>
        <p:txBody>
          <a:bodyPr/>
          <a:lstStyle/>
          <a:p>
            <a:r>
              <a:rPr lang="en-CA" dirty="0"/>
              <a:t>Articles </a:t>
            </a:r>
            <a:r>
              <a:rPr lang="en-CA" dirty="0" err="1" smtClean="0"/>
              <a:t>sélectionnés</a:t>
            </a:r>
            <a:r>
              <a:rPr lang="en-CA" dirty="0" smtClean="0"/>
              <a:t> (BATHE)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627741"/>
              </p:ext>
            </p:extLst>
          </p:nvPr>
        </p:nvGraphicFramePr>
        <p:xfrm>
          <a:off x="0" y="1052737"/>
          <a:ext cx="9144000" cy="5958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64"/>
                <a:gridCol w="1512168"/>
                <a:gridCol w="1872208"/>
                <a:gridCol w="1872208"/>
                <a:gridCol w="2339752"/>
              </a:tblGrid>
              <a:tr h="275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Article</a:t>
                      </a:r>
                      <a:r>
                        <a:rPr lang="en-C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Article 2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Article 3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Article</a:t>
                      </a:r>
                      <a:r>
                        <a:rPr lang="fr-C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375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+mn-lt"/>
                        </a:rPr>
                        <a:t>Intervention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+mn-lt"/>
                        </a:rPr>
                        <a:t>Entrevue BATHE x3 à 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+mn-lt"/>
                        </a:rPr>
                        <a:t>3 mois d’intervalle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+mn-lt"/>
                        </a:rPr>
                        <a:t>Entrevue BATHE </a:t>
                      </a:r>
                      <a:r>
                        <a:rPr lang="fr-CA" sz="1800" dirty="0" smtClean="0">
                          <a:effectLst/>
                          <a:latin typeface="+mn-lt"/>
                        </a:rPr>
                        <a:t>1 session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+mn-lt"/>
                        </a:rPr>
                        <a:t>Entrevue BATHE </a:t>
                      </a:r>
                      <a:r>
                        <a:rPr lang="fr-CA" sz="1800" dirty="0" smtClean="0">
                          <a:effectLst/>
                          <a:latin typeface="+mn-lt"/>
                        </a:rPr>
                        <a:t>1 session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+mn-lt"/>
                        </a:rPr>
                        <a:t>Entrevue BATHE modifiée x 1 (langage adapté pour la clinique de pré-anesthésie, validé par </a:t>
                      </a:r>
                      <a:r>
                        <a:rPr lang="fr-CA" sz="1800" dirty="0" err="1">
                          <a:effectLst/>
                          <a:latin typeface="+mn-lt"/>
                        </a:rPr>
                        <a:t>Hepner</a:t>
                      </a:r>
                      <a:r>
                        <a:rPr lang="fr-CA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fr-CA" sz="1800" dirty="0" smtClean="0">
                          <a:effectLst/>
                          <a:latin typeface="+mn-lt"/>
                        </a:rPr>
                        <a:t>et al)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574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Intervenants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fr-C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médecins de famille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fr-C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résidents en médecine </a:t>
                      </a:r>
                      <a:r>
                        <a:rPr lang="fr-CA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fam</a:t>
                      </a:r>
                      <a:r>
                        <a:rPr lang="fr-C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C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médecins de famille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fr-C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résidents seniors en anesthésie-R3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825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+mn-lt"/>
                        </a:rPr>
                        <a:t>Issue </a:t>
                      </a:r>
                      <a:r>
                        <a:rPr lang="en-CA" sz="1800" dirty="0" err="1">
                          <a:effectLst/>
                          <a:latin typeface="+mn-lt"/>
                        </a:rPr>
                        <a:t>principale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effectLst/>
                          <a:latin typeface="+mn-lt"/>
                        </a:rPr>
                        <a:t>L’autonomie</a:t>
                      </a:r>
                      <a:r>
                        <a:rPr lang="en-CA" sz="1800" dirty="0">
                          <a:effectLst/>
                          <a:latin typeface="+mn-lt"/>
                        </a:rPr>
                        <a:t> du patient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  <a:latin typeface="+mn-lt"/>
                        </a:rPr>
                        <a:t>Satisfaction des patients envers la rencontre</a:t>
                      </a:r>
                      <a:endParaRPr lang="en-US" sz="180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+mn-lt"/>
                        </a:rPr>
                        <a:t>Satisfaction des patients après la rencontre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+mn-lt"/>
                        </a:rPr>
                        <a:t>Satisfaction des patients après la rencontre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637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+mn-lt"/>
                        </a:rPr>
                        <a:t>Outils de mesure de l’issue primaire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 err="1">
                          <a:effectLst/>
                          <a:latin typeface="+mn-lt"/>
                        </a:rPr>
                        <a:t>Diabetes</a:t>
                      </a:r>
                      <a:r>
                        <a:rPr lang="fr-CA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fr-CA" sz="1800" dirty="0" err="1" smtClean="0">
                          <a:effectLst/>
                          <a:latin typeface="+mn-lt"/>
                        </a:rPr>
                        <a:t>Empower</a:t>
                      </a:r>
                      <a:r>
                        <a:rPr lang="fr-CA" sz="1800" dirty="0" smtClean="0">
                          <a:effectLst/>
                          <a:latin typeface="+mn-lt"/>
                        </a:rPr>
                        <a:t>-ment </a:t>
                      </a:r>
                      <a:r>
                        <a:rPr lang="fr-CA" sz="1800" dirty="0" err="1">
                          <a:effectLst/>
                          <a:latin typeface="+mn-lt"/>
                        </a:rPr>
                        <a:t>Scale</a:t>
                      </a:r>
                      <a:r>
                        <a:rPr lang="fr-CA" sz="1800" dirty="0">
                          <a:effectLst/>
                          <a:latin typeface="+mn-lt"/>
                        </a:rPr>
                        <a:t> (DES)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+mn-lt"/>
                        </a:rPr>
                        <a:t>Questionnaire sur la satisfaction basé sur le Calgary-Cambridge </a:t>
                      </a:r>
                      <a:r>
                        <a:rPr lang="fr-CA" sz="1800" dirty="0" err="1">
                          <a:effectLst/>
                          <a:latin typeface="+mn-lt"/>
                        </a:rPr>
                        <a:t>medical</a:t>
                      </a:r>
                      <a:r>
                        <a:rPr lang="fr-CA" sz="1800" dirty="0">
                          <a:effectLst/>
                          <a:latin typeface="+mn-lt"/>
                        </a:rPr>
                        <a:t> Interview Guidelines (pas </a:t>
                      </a:r>
                      <a:r>
                        <a:rPr lang="fr-CA" sz="1800" dirty="0" smtClean="0">
                          <a:effectLst/>
                          <a:latin typeface="+mn-lt"/>
                        </a:rPr>
                        <a:t>validé)(10 q)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+mn-lt"/>
                        </a:rPr>
                        <a:t>Questionnaire sur la satisfaction utilisé de routine,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+mn-lt"/>
                        </a:rPr>
                        <a:t>développé et validé par </a:t>
                      </a:r>
                      <a:r>
                        <a:rPr lang="fr-CA" sz="1800" dirty="0" err="1">
                          <a:effectLst/>
                          <a:latin typeface="+mn-lt"/>
                        </a:rPr>
                        <a:t>Press-Ganey</a:t>
                      </a:r>
                      <a:r>
                        <a:rPr lang="fr-CA" sz="1800" dirty="0">
                          <a:effectLst/>
                          <a:latin typeface="+mn-lt"/>
                        </a:rPr>
                        <a:t> Associates Inc. </a:t>
                      </a:r>
                      <a:r>
                        <a:rPr lang="fr-CA" sz="1800" dirty="0" smtClean="0">
                          <a:effectLst/>
                          <a:latin typeface="+mn-lt"/>
                        </a:rPr>
                        <a:t>(11 q)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+mn-lt"/>
                        </a:rPr>
                        <a:t>Questionnaire développé par les auteurs de l’étude; 5 questions sur l’utilisation du protocole BATHE et 15 questions évaluent la satisfaction 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8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936105"/>
          </a:xfrm>
        </p:spPr>
        <p:txBody>
          <a:bodyPr/>
          <a:lstStyle/>
          <a:p>
            <a:r>
              <a:rPr lang="en-CA" dirty="0"/>
              <a:t>Articles </a:t>
            </a:r>
            <a:r>
              <a:rPr lang="en-CA" dirty="0" err="1" smtClean="0"/>
              <a:t>sélectionnés</a:t>
            </a:r>
            <a:r>
              <a:rPr lang="en-CA" dirty="0" smtClean="0"/>
              <a:t> (BATHE)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996836"/>
              </p:ext>
            </p:extLst>
          </p:nvPr>
        </p:nvGraphicFramePr>
        <p:xfrm>
          <a:off x="0" y="1052737"/>
          <a:ext cx="9144000" cy="6137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9632"/>
                <a:gridCol w="1800200"/>
                <a:gridCol w="1872208"/>
                <a:gridCol w="1872208"/>
                <a:gridCol w="2339752"/>
              </a:tblGrid>
              <a:tr h="469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Article</a:t>
                      </a:r>
                      <a:r>
                        <a:rPr lang="en-C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Article 2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Article 3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Article</a:t>
                      </a:r>
                      <a:r>
                        <a:rPr lang="fr-CA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56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Auteur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effectLst/>
                        </a:rPr>
                        <a:t>Akturan</a:t>
                      </a:r>
                      <a:r>
                        <a:rPr lang="en-CA" sz="1800" dirty="0">
                          <a:effectLst/>
                        </a:rPr>
                        <a:t> et al.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Kim </a:t>
                      </a:r>
                      <a:r>
                        <a:rPr lang="en-CA" sz="1800" dirty="0">
                          <a:effectLst/>
                        </a:rPr>
                        <a:t>et al.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effectLst/>
                        </a:rPr>
                        <a:t>Leiblum</a:t>
                      </a:r>
                      <a:r>
                        <a:rPr lang="en-CA" sz="1800" dirty="0">
                          <a:effectLst/>
                        </a:rPr>
                        <a:t> et al.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effectLst/>
                        </a:rPr>
                        <a:t>DeMaria</a:t>
                      </a:r>
                      <a:r>
                        <a:rPr lang="en-CA" sz="1800" dirty="0">
                          <a:effectLst/>
                        </a:rPr>
                        <a:t> et al.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162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Résultats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dirty="0" smtClean="0"/>
                        <a:t>↑ </a:t>
                      </a:r>
                      <a:r>
                        <a:rPr lang="en-US" b="1" dirty="0" err="1" smtClean="0"/>
                        <a:t>autonomie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dans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groupe</a:t>
                      </a:r>
                      <a:r>
                        <a:rPr lang="en-US" b="1" dirty="0" smtClean="0"/>
                        <a:t> BATHE (p&lt; 0,001)</a:t>
                      </a:r>
                      <a:endParaRPr lang="fr-CA" b="1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dirty="0" smtClean="0"/>
                        <a:t>↑ satisfaction dans le groupe BATHE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dirty="0" smtClean="0"/>
                        <a:t>↑ satisfaction dans</a:t>
                      </a:r>
                      <a:r>
                        <a:rPr lang="fr-CA" sz="1800" b="1" baseline="0" dirty="0" smtClean="0"/>
                        <a:t> le groupe BATHE</a:t>
                      </a:r>
                      <a:endParaRPr lang="fr-CA" sz="1800" b="1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dirty="0" smtClean="0"/>
                        <a:t>↑ satisfaction dans le groupe BATHE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444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Critiques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-perte au suivi (n=19) </a:t>
                      </a:r>
                      <a:r>
                        <a:rPr lang="en-US" dirty="0" smtClean="0"/>
                        <a:t>       </a:t>
                      </a:r>
                      <a:r>
                        <a:rPr lang="en-US" sz="1800" dirty="0" smtClean="0"/>
                        <a:t>(abandon, </a:t>
                      </a:r>
                      <a:r>
                        <a:rPr lang="en-US" sz="1800" dirty="0" err="1" smtClean="0"/>
                        <a:t>perte</a:t>
                      </a:r>
                      <a:r>
                        <a:rPr lang="en-US" sz="1800" dirty="0" smtClean="0"/>
                        <a:t> contact, change MF, </a:t>
                      </a:r>
                      <a:r>
                        <a:rPr lang="en-US" sz="1800" dirty="0" err="1" smtClean="0"/>
                        <a:t>Dx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dépression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néo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cérébral</a:t>
                      </a:r>
                      <a:r>
                        <a:rPr lang="en-US" sz="1800" dirty="0" smtClean="0"/>
                        <a:t>, BATHE </a:t>
                      </a:r>
                      <a:r>
                        <a:rPr lang="en-US" sz="1800" dirty="0" err="1" smtClean="0"/>
                        <a:t>incomplet</a:t>
                      </a:r>
                      <a:r>
                        <a:rPr lang="en-US" sz="1800" dirty="0" smtClean="0"/>
                        <a:t>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-</a:t>
                      </a:r>
                      <a:r>
                        <a:rPr lang="en-US" sz="1800" dirty="0" err="1" smtClean="0"/>
                        <a:t>petits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échantillons</a:t>
                      </a:r>
                      <a:endParaRPr lang="en-US" sz="18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-</a:t>
                      </a:r>
                      <a:r>
                        <a:rPr lang="en-US" sz="1800" dirty="0" err="1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échantillons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petits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-pas à l’aveugle                                                     -préparation BATHE?                                                  -n’est pas spécifié la RC                                  -</a:t>
                      </a:r>
                      <a:r>
                        <a:rPr lang="fr-CA" dirty="0" err="1" smtClean="0"/>
                        <a:t>Tx</a:t>
                      </a:r>
                      <a:r>
                        <a:rPr lang="fr-CA" dirty="0" smtClean="0"/>
                        <a:t> prescrit?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-échantillons </a:t>
                      </a:r>
                      <a:r>
                        <a:rPr lang="fr-CA" dirty="0" smtClean="0">
                          <a:latin typeface="Arial"/>
                          <a:cs typeface="Arial"/>
                        </a:rPr>
                        <a:t>↓</a:t>
                      </a:r>
                      <a:r>
                        <a:rPr lang="fr-CA" dirty="0" smtClean="0"/>
                        <a:t>                                   -durée de l’entrevue pas contrôlée         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-Q sur la satisfaction après les q BATHE                                                              -le no des personnes qui ont refusé la participation?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-profil démographique?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dirty="0" smtClean="0"/>
                        <a:t>-Faible puissance                                                                    -Étude</a:t>
                      </a:r>
                      <a:r>
                        <a:rPr lang="fr-CA" baseline="0" dirty="0" smtClean="0"/>
                        <a:t> en </a:t>
                      </a:r>
                      <a:r>
                        <a:rPr lang="fr-CA" dirty="0" smtClean="0"/>
                        <a:t> centre médical académique,</a:t>
                      </a:r>
                      <a:r>
                        <a:rPr lang="en-US" dirty="0" smtClean="0"/>
                        <a:t> milieu pas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généralisé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à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tous</a:t>
                      </a:r>
                      <a:r>
                        <a:rPr lang="en-US" dirty="0" smtClean="0"/>
                        <a:t> les h</a:t>
                      </a:r>
                      <a:r>
                        <a:rPr lang="fr-CA" dirty="0" smtClean="0"/>
                        <a:t>ô</a:t>
                      </a:r>
                      <a:r>
                        <a:rPr lang="en-US" dirty="0" err="1" smtClean="0"/>
                        <a:t>pitaux</a:t>
                      </a:r>
                      <a:r>
                        <a:rPr lang="en-US" dirty="0" smtClean="0"/>
                        <a:t>                                                                    -les pts </a:t>
                      </a:r>
                      <a:r>
                        <a:rPr lang="en-US" dirty="0" err="1" smtClean="0"/>
                        <a:t>connaissent</a:t>
                      </a:r>
                      <a:r>
                        <a:rPr lang="en-US" dirty="0" smtClean="0"/>
                        <a:t> le but de </a:t>
                      </a:r>
                      <a:r>
                        <a:rPr lang="en-US" dirty="0" err="1" smtClean="0"/>
                        <a:t>l’étude</a:t>
                      </a:r>
                      <a:r>
                        <a:rPr lang="en-US" dirty="0" smtClean="0"/>
                        <a:t>                                   -</a:t>
                      </a:r>
                      <a:r>
                        <a:rPr lang="en-US" dirty="0" err="1" smtClean="0"/>
                        <a:t>Outil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mésure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développé</a:t>
                      </a:r>
                      <a:r>
                        <a:rPr lang="en-US" dirty="0" smtClean="0"/>
                        <a:t> par les auteurs, pas </a:t>
                      </a:r>
                      <a:r>
                        <a:rPr lang="en-US" dirty="0" err="1" smtClean="0"/>
                        <a:t>validé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ailleurs</a:t>
                      </a:r>
                      <a:r>
                        <a:rPr lang="en-US" dirty="0" smtClean="0"/>
                        <a:t> (15q)</a:t>
                      </a:r>
                      <a:endParaRPr lang="en-US" sz="18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00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Articles </a:t>
            </a:r>
            <a:r>
              <a:rPr lang="en-CA" dirty="0" err="1" smtClean="0"/>
              <a:t>sélectionnés</a:t>
            </a:r>
            <a:r>
              <a:rPr lang="en-CA" dirty="0" smtClean="0"/>
              <a:t> (TARS)</a:t>
            </a:r>
            <a:endParaRPr lang="fr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593511"/>
              </p:ext>
            </p:extLst>
          </p:nvPr>
        </p:nvGraphicFramePr>
        <p:xfrm>
          <a:off x="179514" y="1988839"/>
          <a:ext cx="8784972" cy="3474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2"/>
                <a:gridCol w="1464162"/>
                <a:gridCol w="1464162"/>
                <a:gridCol w="1440160"/>
                <a:gridCol w="1488164"/>
                <a:gridCol w="1464162"/>
              </a:tblGrid>
              <a:tr h="36576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 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</a:t>
                      </a:r>
                      <a:r>
                        <a:rPr lang="en-CA" baseline="0" dirty="0" smtClean="0"/>
                        <a:t> 2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 3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 4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</a:t>
                      </a:r>
                      <a:r>
                        <a:rPr lang="en-CA" baseline="0" dirty="0" smtClean="0"/>
                        <a:t> 5</a:t>
                      </a:r>
                      <a:endParaRPr lang="fr-CA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CA" dirty="0" smtClean="0"/>
                        <a:t>Auteur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Vogelaar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et al.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McCallum et al.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Valve et al.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Ruth Perkins 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Litttrell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et al.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0319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Objectif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TARS vs</a:t>
                      </a:r>
                      <a:r>
                        <a:rPr kumimoji="0" lang="en-C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C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autre</a:t>
                      </a:r>
                      <a:r>
                        <a:rPr kumimoji="0" lang="en-C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C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psycho-</a:t>
                      </a:r>
                      <a:r>
                        <a:rPr kumimoji="0" lang="en-C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thérapie</a:t>
                      </a:r>
                      <a:r>
                        <a:rPr kumimoji="0" lang="en-C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sur </a:t>
                      </a:r>
                      <a:r>
                        <a:rPr kumimoji="0" lang="en-C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gestion</a:t>
                      </a:r>
                      <a:r>
                        <a:rPr kumimoji="0" lang="en-C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la fatigue chez les patients</a:t>
                      </a:r>
                      <a:r>
                        <a:rPr kumimoji="0" lang="en-C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avec Crohn</a:t>
                      </a:r>
                      <a:endParaRPr kumimoji="0" lang="fr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TARS</a:t>
                      </a:r>
                      <a:r>
                        <a:rPr lang="en-CA" baseline="0" dirty="0" smtClean="0"/>
                        <a:t> pour </a:t>
                      </a:r>
                      <a:r>
                        <a:rPr lang="en-CA" baseline="0" dirty="0" err="1" smtClean="0"/>
                        <a:t>réduire</a:t>
                      </a:r>
                      <a:r>
                        <a:rPr lang="en-CA" baseline="0" dirty="0" smtClean="0"/>
                        <a:t> IMC, </a:t>
                      </a:r>
                      <a:r>
                        <a:rPr lang="en-CA" baseline="0" dirty="0" err="1" smtClean="0"/>
                        <a:t>améliorer</a:t>
                      </a:r>
                      <a:r>
                        <a:rPr lang="en-CA" baseline="0" dirty="0" smtClean="0"/>
                        <a:t> HDV et </a:t>
                      </a:r>
                      <a:r>
                        <a:rPr lang="en-CA" baseline="0" dirty="0" err="1" smtClean="0"/>
                        <a:t>estime</a:t>
                      </a:r>
                      <a:r>
                        <a:rPr lang="en-CA" baseline="0" dirty="0" smtClean="0"/>
                        <a:t> de </a:t>
                      </a:r>
                      <a:r>
                        <a:rPr lang="en-CA" baseline="0" dirty="0" err="1" smtClean="0"/>
                        <a:t>soi</a:t>
                      </a:r>
                      <a:r>
                        <a:rPr lang="en-CA" baseline="0" dirty="0" smtClean="0"/>
                        <a:t> chez les </a:t>
                      </a:r>
                      <a:r>
                        <a:rPr lang="en-CA" baseline="0" dirty="0" err="1" smtClean="0"/>
                        <a:t>enfants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obèses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TARS pour </a:t>
                      </a:r>
                      <a:r>
                        <a:rPr lang="en-CA" dirty="0" err="1" smtClean="0"/>
                        <a:t>l’améliora-tion</a:t>
                      </a:r>
                      <a:r>
                        <a:rPr lang="en-CA" dirty="0" smtClean="0"/>
                        <a:t> des HDV chez</a:t>
                      </a:r>
                      <a:r>
                        <a:rPr lang="en-CA" baseline="0" dirty="0" smtClean="0"/>
                        <a:t> les </a:t>
                      </a:r>
                      <a:r>
                        <a:rPr lang="en-CA" baseline="0" dirty="0" err="1" smtClean="0"/>
                        <a:t>jeunes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filles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TARS pour </a:t>
                      </a:r>
                      <a:r>
                        <a:rPr lang="en-CA" dirty="0" err="1" smtClean="0"/>
                        <a:t>diminuer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l’intensité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plaintes</a:t>
                      </a:r>
                      <a:r>
                        <a:rPr lang="en-CA" baseline="0" dirty="0" smtClean="0"/>
                        <a:t> chez les </a:t>
                      </a:r>
                      <a:r>
                        <a:rPr lang="en-CA" baseline="0" dirty="0" err="1" smtClean="0"/>
                        <a:t>enfants</a:t>
                      </a:r>
                      <a:r>
                        <a:rPr lang="en-CA" baseline="0" dirty="0" smtClean="0"/>
                        <a:t> avec </a:t>
                      </a:r>
                      <a:r>
                        <a:rPr lang="en-CA" baseline="0" dirty="0" err="1" smtClean="0"/>
                        <a:t>maladie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mentale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TARS en</a:t>
                      </a:r>
                      <a:r>
                        <a:rPr lang="en-CA" baseline="0" dirty="0" smtClean="0"/>
                        <a:t> session unique pour </a:t>
                      </a:r>
                      <a:r>
                        <a:rPr lang="en-CA" baseline="0" dirty="0" err="1" smtClean="0"/>
                        <a:t>diminuer</a:t>
                      </a:r>
                      <a:r>
                        <a:rPr lang="en-CA" baseline="0" dirty="0" smtClean="0"/>
                        <a:t> la </a:t>
                      </a:r>
                      <a:r>
                        <a:rPr lang="en-CA" baseline="0" dirty="0" err="1" smtClean="0"/>
                        <a:t>détresse</a:t>
                      </a:r>
                      <a:r>
                        <a:rPr lang="en-CA" baseline="0" dirty="0" smtClean="0"/>
                        <a:t> chez les adolescents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r>
              <a:rPr lang="en-CA" dirty="0" smtClean="0"/>
              <a:t>Articles </a:t>
            </a:r>
            <a:r>
              <a:rPr lang="en-CA" dirty="0" err="1" smtClean="0"/>
              <a:t>sélectionnés</a:t>
            </a:r>
            <a:r>
              <a:rPr lang="en-CA" dirty="0" smtClean="0"/>
              <a:t> (TARS)</a:t>
            </a:r>
            <a:endParaRPr lang="fr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79070"/>
              </p:ext>
            </p:extLst>
          </p:nvPr>
        </p:nvGraphicFramePr>
        <p:xfrm>
          <a:off x="179512" y="1556793"/>
          <a:ext cx="8784978" cy="4587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3"/>
                <a:gridCol w="1488165"/>
                <a:gridCol w="1440161"/>
                <a:gridCol w="1464163"/>
                <a:gridCol w="1464163"/>
                <a:gridCol w="1464163"/>
              </a:tblGrid>
              <a:tr h="513898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 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</a:t>
                      </a:r>
                      <a:r>
                        <a:rPr lang="en-CA" baseline="0" dirty="0" smtClean="0"/>
                        <a:t> 2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 3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 4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</a:t>
                      </a:r>
                      <a:r>
                        <a:rPr lang="en-CA" baseline="0" dirty="0" smtClean="0"/>
                        <a:t> 5</a:t>
                      </a:r>
                      <a:endParaRPr lang="fr-CA" dirty="0"/>
                    </a:p>
                  </a:txBody>
                  <a:tcPr/>
                </a:tc>
              </a:tr>
              <a:tr h="576764">
                <a:tc>
                  <a:txBody>
                    <a:bodyPr/>
                    <a:lstStyle/>
                    <a:p>
                      <a:r>
                        <a:rPr lang="en-CA" dirty="0" smtClean="0"/>
                        <a:t>Auteur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Vogelaar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et al.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McCallum et al.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Valve et al.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Ruth Perkins 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Litttrell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et al.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5601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Intervenants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C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C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CA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psychothéra-peute</a:t>
                      </a:r>
                      <a:endParaRPr kumimoji="0" lang="fr-C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34 MD</a:t>
                      </a:r>
                      <a:r>
                        <a:rPr lang="en-CA" baseline="0" dirty="0" smtClean="0"/>
                        <a:t> de </a:t>
                      </a:r>
                      <a:r>
                        <a:rPr lang="en-CA" baseline="0" dirty="0" err="1" smtClean="0"/>
                        <a:t>famille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Infirmières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 </a:t>
                      </a:r>
                      <a:r>
                        <a:rPr lang="en-CA" dirty="0" err="1" smtClean="0"/>
                        <a:t>psychothéra-peutes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 </a:t>
                      </a:r>
                      <a:r>
                        <a:rPr lang="en-CA" dirty="0" err="1" smtClean="0"/>
                        <a:t>conseillers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d’une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école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secondaire</a:t>
                      </a:r>
                      <a:endParaRPr lang="fr-CA" dirty="0"/>
                    </a:p>
                  </a:txBody>
                  <a:tcPr/>
                </a:tc>
              </a:tr>
              <a:tr h="961274">
                <a:tc>
                  <a:txBody>
                    <a:bodyPr/>
                    <a:lstStyle/>
                    <a:p>
                      <a:r>
                        <a:rPr lang="en-CA" dirty="0" smtClean="0"/>
                        <a:t>Intervention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 sessions </a:t>
                      </a:r>
                      <a:r>
                        <a:rPr lang="en-CA" dirty="0" err="1" smtClean="0"/>
                        <a:t>sur</a:t>
                      </a:r>
                      <a:r>
                        <a:rPr lang="en-CA" dirty="0" smtClean="0"/>
                        <a:t> 3 </a:t>
                      </a:r>
                      <a:r>
                        <a:rPr lang="en-CA" dirty="0" err="1" smtClean="0"/>
                        <a:t>mois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 sessions </a:t>
                      </a:r>
                      <a:r>
                        <a:rPr lang="en-CA" dirty="0" err="1" smtClean="0"/>
                        <a:t>sur</a:t>
                      </a:r>
                      <a:r>
                        <a:rPr lang="en-CA" dirty="0" smtClean="0"/>
                        <a:t> 3 </a:t>
                      </a:r>
                      <a:r>
                        <a:rPr lang="en-CA" dirty="0" err="1" smtClean="0"/>
                        <a:t>mois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 session</a:t>
                      </a:r>
                      <a:r>
                        <a:rPr lang="en-CA" baseline="0" dirty="0" smtClean="0"/>
                        <a:t> de 20 </a:t>
                      </a:r>
                      <a:r>
                        <a:rPr lang="en-CA" baseline="0" dirty="0" err="1" smtClean="0"/>
                        <a:t>mins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 session de 2 h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Une</a:t>
                      </a:r>
                      <a:r>
                        <a:rPr lang="en-CA" dirty="0" smtClean="0"/>
                        <a:t> session (20 à 50 </a:t>
                      </a:r>
                      <a:r>
                        <a:rPr lang="en-CA" dirty="0" err="1" smtClean="0"/>
                        <a:t>mins</a:t>
                      </a:r>
                      <a:r>
                        <a:rPr lang="en-CA" dirty="0" smtClean="0"/>
                        <a:t>)</a:t>
                      </a:r>
                      <a:endParaRPr lang="fr-CA" dirty="0"/>
                    </a:p>
                  </a:txBody>
                  <a:tcPr/>
                </a:tc>
              </a:tr>
              <a:tr h="1249656">
                <a:tc>
                  <a:txBody>
                    <a:bodyPr/>
                    <a:lstStyle/>
                    <a:p>
                      <a:r>
                        <a:rPr lang="fr-CA" dirty="0" smtClean="0"/>
                        <a:t>Issues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Gestion de la fatigue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IMC</a:t>
                      </a:r>
                      <a:br>
                        <a:rPr lang="fr-CA" dirty="0" smtClean="0"/>
                      </a:br>
                      <a:r>
                        <a:rPr lang="fr-CA" dirty="0" smtClean="0"/>
                        <a:t>HDV</a:t>
                      </a:r>
                    </a:p>
                    <a:p>
                      <a:r>
                        <a:rPr lang="fr-CA" dirty="0" smtClean="0"/>
                        <a:t>Estime de soi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IMC</a:t>
                      </a:r>
                    </a:p>
                    <a:p>
                      <a:r>
                        <a:rPr lang="fr-CA" dirty="0" smtClean="0"/>
                        <a:t>HDV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</a:t>
                      </a:r>
                      <a:r>
                        <a:rPr lang="en-CA" dirty="0" err="1" smtClean="0"/>
                        <a:t>évérité</a:t>
                      </a:r>
                      <a:r>
                        <a:rPr lang="en-CA" baseline="0" dirty="0" smtClean="0"/>
                        <a:t> des </a:t>
                      </a:r>
                      <a:r>
                        <a:rPr lang="en-CA" baseline="0" dirty="0" err="1" smtClean="0"/>
                        <a:t>préoccupa-tions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Améliora-tion</a:t>
                      </a:r>
                      <a:r>
                        <a:rPr lang="en-CA" dirty="0" smtClean="0"/>
                        <a:t> des </a:t>
                      </a:r>
                      <a:r>
                        <a:rPr lang="en-CA" dirty="0" err="1" smtClean="0"/>
                        <a:t>préoccupa-tions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r>
              <a:rPr lang="en-CA" dirty="0" smtClean="0"/>
              <a:t>Articles </a:t>
            </a:r>
            <a:r>
              <a:rPr lang="en-CA" dirty="0" err="1" smtClean="0"/>
              <a:t>sélectionnés</a:t>
            </a:r>
            <a:r>
              <a:rPr lang="en-CA" dirty="0" smtClean="0"/>
              <a:t> (TARS)</a:t>
            </a:r>
            <a:endParaRPr lang="fr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503731"/>
              </p:ext>
            </p:extLst>
          </p:nvPr>
        </p:nvGraphicFramePr>
        <p:xfrm>
          <a:off x="179512" y="1556793"/>
          <a:ext cx="8784978" cy="4387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3"/>
                <a:gridCol w="1488165"/>
                <a:gridCol w="1440161"/>
                <a:gridCol w="1512167"/>
                <a:gridCol w="1416159"/>
                <a:gridCol w="1464163"/>
              </a:tblGrid>
              <a:tr h="513898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 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</a:t>
                      </a:r>
                      <a:r>
                        <a:rPr lang="en-CA" baseline="0" dirty="0" smtClean="0"/>
                        <a:t> 2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 3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 4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Article</a:t>
                      </a:r>
                      <a:r>
                        <a:rPr lang="en-CA" baseline="0" dirty="0" smtClean="0"/>
                        <a:t> 5</a:t>
                      </a:r>
                      <a:endParaRPr lang="fr-CA" dirty="0"/>
                    </a:p>
                  </a:txBody>
                  <a:tcPr/>
                </a:tc>
              </a:tr>
              <a:tr h="576764">
                <a:tc>
                  <a:txBody>
                    <a:bodyPr/>
                    <a:lstStyle/>
                    <a:p>
                      <a:r>
                        <a:rPr lang="en-CA" dirty="0" smtClean="0"/>
                        <a:t>Auteur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Vogelaar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et al.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McCallum et al.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Valve et al.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Ruth Perkins 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Litttrell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et al.</a:t>
                      </a:r>
                      <a:endParaRPr lang="en-CA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5601">
                <a:tc>
                  <a:txBody>
                    <a:bodyPr/>
                    <a:lstStyle/>
                    <a:p>
                      <a:r>
                        <a:rPr lang="fr-CA" dirty="0" smtClean="0"/>
                        <a:t>Issues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Gestion de la fatigue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IMC</a:t>
                      </a:r>
                      <a:br>
                        <a:rPr lang="fr-CA" dirty="0" smtClean="0"/>
                      </a:br>
                      <a:r>
                        <a:rPr lang="fr-CA" dirty="0" smtClean="0"/>
                        <a:t>HDV</a:t>
                      </a:r>
                    </a:p>
                    <a:p>
                      <a:r>
                        <a:rPr lang="fr-CA" dirty="0" smtClean="0"/>
                        <a:t>Estime de soi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IMC</a:t>
                      </a:r>
                    </a:p>
                    <a:p>
                      <a:r>
                        <a:rPr lang="fr-CA" dirty="0" smtClean="0"/>
                        <a:t>HDV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</a:t>
                      </a:r>
                      <a:r>
                        <a:rPr lang="en-CA" dirty="0" err="1" smtClean="0"/>
                        <a:t>évérité</a:t>
                      </a:r>
                      <a:r>
                        <a:rPr lang="en-CA" baseline="0" dirty="0" smtClean="0"/>
                        <a:t> des </a:t>
                      </a:r>
                      <a:r>
                        <a:rPr lang="en-CA" baseline="0" dirty="0" err="1" smtClean="0"/>
                        <a:t>préoccupa-tions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Améliora-tion</a:t>
                      </a:r>
                      <a:r>
                        <a:rPr lang="en-CA" dirty="0" smtClean="0"/>
                        <a:t> des </a:t>
                      </a:r>
                      <a:r>
                        <a:rPr lang="en-CA" dirty="0" err="1" smtClean="0"/>
                        <a:t>préoccupa-tions</a:t>
                      </a:r>
                      <a:endParaRPr lang="fr-CA" dirty="0"/>
                    </a:p>
                  </a:txBody>
                  <a:tcPr/>
                </a:tc>
              </a:tr>
              <a:tr h="961274">
                <a:tc>
                  <a:txBody>
                    <a:bodyPr/>
                    <a:lstStyle/>
                    <a:p>
                      <a:r>
                        <a:rPr lang="fr-CA" dirty="0" smtClean="0"/>
                        <a:t>Résultats:</a:t>
                      </a:r>
                      <a:r>
                        <a:rPr lang="fr-CA" baseline="0" dirty="0" smtClean="0"/>
                        <a:t>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Aucune</a:t>
                      </a:r>
                      <a:r>
                        <a:rPr lang="fr-CA" baseline="0" dirty="0" smtClean="0"/>
                        <a:t> différence entre les groupes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alibri"/>
                        </a:rPr>
                        <a:t>↑ </a:t>
                      </a:r>
                      <a:r>
                        <a:rPr lang="en-CA" b="1" dirty="0" err="1" smtClean="0"/>
                        <a:t>qualité</a:t>
                      </a:r>
                      <a:r>
                        <a:rPr lang="en-CA" b="1" dirty="0" smtClean="0"/>
                        <a:t> de la nutrition</a:t>
                      </a: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err="1" smtClean="0"/>
                        <a:t>Améliora-tion</a:t>
                      </a:r>
                      <a:r>
                        <a:rPr lang="en-CA" b="1" baseline="0" dirty="0" smtClean="0"/>
                        <a:t> </a:t>
                      </a:r>
                      <a:r>
                        <a:rPr lang="en-CA" b="1" baseline="0" dirty="0" smtClean="0">
                          <a:latin typeface="Calibri"/>
                        </a:rPr>
                        <a:t>≥ 1 HDV </a:t>
                      </a:r>
                      <a:r>
                        <a:rPr lang="en-CA" b="1" dirty="0" smtClean="0"/>
                        <a:t>37% (TARS) vs 31% (</a:t>
                      </a:r>
                      <a:r>
                        <a:rPr lang="en-CA" b="1" dirty="0" err="1" smtClean="0"/>
                        <a:t>contrôle</a:t>
                      </a:r>
                      <a:r>
                        <a:rPr lang="en-CA" b="1" dirty="0" smtClean="0"/>
                        <a:t>) NNT=18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alibri"/>
                        </a:rPr>
                        <a:t>↓</a:t>
                      </a:r>
                      <a:r>
                        <a:rPr lang="en-CA" b="1" dirty="0" err="1" smtClean="0"/>
                        <a:t>sévérité</a:t>
                      </a:r>
                      <a:r>
                        <a:rPr lang="en-CA" b="1" dirty="0" smtClean="0"/>
                        <a:t> et</a:t>
                      </a:r>
                      <a:r>
                        <a:rPr lang="en-CA" b="1" baseline="0" dirty="0" smtClean="0"/>
                        <a:t> </a:t>
                      </a:r>
                      <a:r>
                        <a:rPr lang="en-CA" b="1" dirty="0" err="1" smtClean="0"/>
                        <a:t>fréquence</a:t>
                      </a:r>
                      <a:r>
                        <a:rPr lang="en-CA" b="1" dirty="0" smtClean="0"/>
                        <a:t> des </a:t>
                      </a:r>
                      <a:r>
                        <a:rPr lang="en-CA" b="1" dirty="0" err="1" smtClean="0"/>
                        <a:t>préoccupa-tions</a:t>
                      </a:r>
                      <a:endParaRPr lang="en-CA" b="1" dirty="0" smtClean="0"/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Améliora-tion</a:t>
                      </a:r>
                      <a:r>
                        <a:rPr lang="fr-CA" baseline="0" dirty="0" smtClean="0"/>
                        <a:t> des préoccupations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r>
              <a:rPr lang="en-CA" dirty="0" smtClean="0"/>
              <a:t>Articles </a:t>
            </a:r>
            <a:r>
              <a:rPr lang="en-CA" dirty="0" err="1" smtClean="0"/>
              <a:t>sélectionnés</a:t>
            </a:r>
            <a:r>
              <a:rPr lang="en-CA" dirty="0" smtClean="0"/>
              <a:t> (TARS)</a:t>
            </a:r>
            <a:endParaRPr lang="fr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30011"/>
              </p:ext>
            </p:extLst>
          </p:nvPr>
        </p:nvGraphicFramePr>
        <p:xfrm>
          <a:off x="-1" y="1556793"/>
          <a:ext cx="9144000" cy="5301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48983"/>
                <a:gridCol w="1499017"/>
                <a:gridCol w="1573966"/>
                <a:gridCol w="1474034"/>
                <a:gridCol w="1524000"/>
              </a:tblGrid>
              <a:tr h="505482">
                <a:tc>
                  <a:txBody>
                    <a:bodyPr/>
                    <a:lstStyle/>
                    <a:p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Article 1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Article</a:t>
                      </a:r>
                      <a:r>
                        <a:rPr lang="fr-CA" baseline="0" noProof="0" smtClean="0"/>
                        <a:t> 2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Article 3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Article 4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Article</a:t>
                      </a:r>
                      <a:r>
                        <a:rPr lang="fr-CA" baseline="0" noProof="0" smtClean="0"/>
                        <a:t> 5</a:t>
                      </a:r>
                      <a:endParaRPr lang="fr-CA" noProof="0"/>
                    </a:p>
                  </a:txBody>
                  <a:tcPr/>
                </a:tc>
              </a:tr>
              <a:tr h="568732">
                <a:tc>
                  <a:txBody>
                    <a:bodyPr/>
                    <a:lstStyle/>
                    <a:p>
                      <a:r>
                        <a:rPr lang="fr-CA" noProof="0" smtClean="0"/>
                        <a:t>Auteur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noProof="0" smtClean="0">
                          <a:latin typeface="+mn-lt"/>
                          <a:ea typeface="Calibri"/>
                          <a:cs typeface="Times New Roman"/>
                        </a:rPr>
                        <a:t>Vogelaar et al.</a:t>
                      </a:r>
                      <a:endParaRPr lang="fr-CA" sz="18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noProof="0" smtClean="0">
                          <a:latin typeface="+mn-lt"/>
                          <a:ea typeface="Calibri"/>
                          <a:cs typeface="Times New Roman"/>
                        </a:rPr>
                        <a:t>McCallum et al.</a:t>
                      </a:r>
                      <a:endParaRPr lang="fr-CA" sz="18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noProof="0" smtClean="0">
                          <a:latin typeface="+mn-lt"/>
                          <a:ea typeface="Calibri"/>
                          <a:cs typeface="Times New Roman"/>
                        </a:rPr>
                        <a:t>Valve et al.</a:t>
                      </a:r>
                      <a:endParaRPr lang="fr-CA" sz="18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noProof="0" smtClean="0">
                          <a:latin typeface="+mn-lt"/>
                          <a:ea typeface="Calibri"/>
                          <a:cs typeface="Times New Roman"/>
                        </a:rPr>
                        <a:t>Ruth Perkins </a:t>
                      </a:r>
                      <a:endParaRPr lang="fr-CA" sz="18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noProof="0" smtClean="0">
                          <a:latin typeface="+mn-lt"/>
                          <a:ea typeface="Calibri"/>
                          <a:cs typeface="Times New Roman"/>
                        </a:rPr>
                        <a:t>Litttrell et al.</a:t>
                      </a:r>
                      <a:endParaRPr lang="fr-CA" sz="18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6993">
                <a:tc>
                  <a:txBody>
                    <a:bodyPr/>
                    <a:lstStyle/>
                    <a:p>
                      <a:r>
                        <a:rPr lang="fr-CA" noProof="0" smtClean="0"/>
                        <a:t>Critique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noProof="0" dirty="0" smtClean="0"/>
                        <a:t>Petit échantillon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noProof="0" dirty="0" smtClean="0"/>
                        <a:t> 1 </a:t>
                      </a:r>
                      <a:r>
                        <a:rPr lang="fr-CA" noProof="0" dirty="0" err="1" smtClean="0"/>
                        <a:t>Psychothéra-peute</a:t>
                      </a:r>
                      <a:r>
                        <a:rPr lang="fr-CA" noProof="0" dirty="0" smtClean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noProof="0" smtClean="0"/>
                        <a:t>Taux de participation bas (41% - complété 4 sessions), beaucoup d’informa-tion manquante dans les journaux. </a:t>
                      </a:r>
                    </a:p>
                    <a:p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noProof="0" dirty="0" smtClean="0"/>
                        <a:t>Bonne validité externe (infirmières, 1 session de 20 minutes, grand échantillon)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noProof="0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noProof="0" dirty="0" smtClean="0"/>
                        <a:t>jeunes filles, biais de reportage (questionnaires)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noProof="0" dirty="0" smtClean="0"/>
                        <a:t>Beaucoup de pertes au suivi. Différence entre le nombre de questionnaires remplis. </a:t>
                      </a:r>
                    </a:p>
                    <a:p>
                      <a:endParaRPr lang="fr-CA" noProof="0" dirty="0" smtClean="0"/>
                    </a:p>
                    <a:p>
                      <a:r>
                        <a:rPr lang="fr-CA" noProof="0" dirty="0" err="1" smtClean="0"/>
                        <a:t>Psychothéra-peutes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noProof="0" dirty="0" smtClean="0"/>
                        <a:t>Thérapeutes pouvaient changer les participants de thérapie s’il jugeait nécessaire. Questionnaires remplis ensemble avec intervenants</a:t>
                      </a:r>
                    </a:p>
                    <a:p>
                      <a:endParaRPr lang="fr-CA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Plan de la présentation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fr-CA" smtClean="0"/>
              <a:t>Introduction</a:t>
            </a:r>
          </a:p>
          <a:p>
            <a:r>
              <a:rPr lang="fr-CA" smtClean="0"/>
              <a:t>Pertinence en médecine de famille</a:t>
            </a:r>
          </a:p>
          <a:p>
            <a:r>
              <a:rPr lang="fr-CA" smtClean="0"/>
              <a:t>Question PICO</a:t>
            </a:r>
          </a:p>
          <a:p>
            <a:r>
              <a:rPr lang="fr-CA" smtClean="0"/>
              <a:t>Méthode</a:t>
            </a:r>
          </a:p>
          <a:p>
            <a:r>
              <a:rPr lang="fr-CA" smtClean="0"/>
              <a:t>Articles sélectionnés</a:t>
            </a:r>
          </a:p>
          <a:p>
            <a:r>
              <a:rPr lang="fr-CA" smtClean="0"/>
              <a:t>Intervention</a:t>
            </a:r>
          </a:p>
          <a:p>
            <a:r>
              <a:rPr lang="fr-CA" smtClean="0"/>
              <a:t>Résultats/Analyse</a:t>
            </a:r>
          </a:p>
          <a:p>
            <a:r>
              <a:rPr lang="fr-CA" smtClean="0"/>
              <a:t>Réponse à la question PICO</a:t>
            </a:r>
          </a:p>
          <a:p>
            <a:r>
              <a:rPr lang="fr-CA" smtClean="0"/>
              <a:t>Conclusions</a:t>
            </a:r>
          </a:p>
          <a:p>
            <a:r>
              <a:rPr lang="fr-CA" smtClean="0"/>
              <a:t>Références</a:t>
            </a:r>
          </a:p>
          <a:p>
            <a:r>
              <a:rPr lang="fr-CA" smtClean="0"/>
              <a:t>Remerciements</a:t>
            </a:r>
          </a:p>
          <a:p>
            <a:endParaRPr lang="fr-CA" smtClean="0"/>
          </a:p>
          <a:p>
            <a:endParaRPr lang="fr-CA" smtClean="0"/>
          </a:p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Réponse à la question PICO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/>
          <a:lstStyle/>
          <a:p>
            <a:r>
              <a:rPr lang="fr-CA" sz="2400" smtClean="0"/>
              <a:t>BATHE vs rencontre standard: </a:t>
            </a:r>
          </a:p>
          <a:p>
            <a:pPr lvl="1"/>
            <a:r>
              <a:rPr lang="fr-CA" sz="2200" smtClean="0"/>
              <a:t>en premiere ligne, augmente la satisfaction </a:t>
            </a:r>
            <a:endParaRPr lang="fr-CA" sz="1600" smtClean="0"/>
          </a:p>
          <a:p>
            <a:pPr lvl="1"/>
            <a:r>
              <a:rPr lang="fr-CA" sz="2200" smtClean="0"/>
              <a:t>études hétérogènes, faible puissance, outils non-identiques et non-validés</a:t>
            </a:r>
          </a:p>
          <a:p>
            <a:pPr marL="0" indent="0">
              <a:buNone/>
            </a:pPr>
            <a:endParaRPr lang="fr-CA" smtClean="0"/>
          </a:p>
          <a:p>
            <a:r>
              <a:rPr lang="fr-CA" smtClean="0"/>
              <a:t>TARS vs rencontre standard:</a:t>
            </a:r>
          </a:p>
          <a:p>
            <a:pPr lvl="1"/>
            <a:r>
              <a:rPr lang="fr-CA" sz="2200" smtClean="0"/>
              <a:t>Pas assez de recherche disponible pour statuer sur l’efficacité de la TARS en première ligne</a:t>
            </a:r>
          </a:p>
          <a:p>
            <a:pPr lvl="1"/>
            <a:r>
              <a:rPr lang="fr-CA" sz="2200" smtClean="0"/>
              <a:t>Études trop hétérogènes</a:t>
            </a:r>
          </a:p>
          <a:p>
            <a:pPr lvl="1"/>
            <a:r>
              <a:rPr lang="fr-CA" sz="2200" smtClean="0"/>
              <a:t>Possible bénéfice dans le counseling des HDV</a:t>
            </a:r>
            <a:endParaRPr lang="fr-CA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mtClean="0"/>
              <a:t>Implication pour la pratique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/>
          <a:lstStyle/>
          <a:p>
            <a:r>
              <a:rPr lang="fr-CA" dirty="0" smtClean="0"/>
              <a:t>BATHE:</a:t>
            </a:r>
          </a:p>
          <a:p>
            <a:pPr lvl="1"/>
            <a:r>
              <a:rPr lang="fr-CA" dirty="0" smtClean="0"/>
              <a:t>Augmentation possible de l’autonomie </a:t>
            </a:r>
          </a:p>
          <a:p>
            <a:pPr lvl="1"/>
            <a:r>
              <a:rPr lang="fr-CA" dirty="0" smtClean="0"/>
              <a:t>Estime de soi positive, confiance en ses habilités </a:t>
            </a:r>
          </a:p>
          <a:p>
            <a:pPr lvl="1"/>
            <a:r>
              <a:rPr lang="fr-CA" dirty="0" smtClean="0"/>
              <a:t>Établir un lien de confiance médecin-patient</a:t>
            </a:r>
          </a:p>
          <a:p>
            <a:pPr lvl="1"/>
            <a:r>
              <a:rPr lang="fr-CA" b="1" dirty="0" smtClean="0"/>
              <a:t>Aide à faire le lien </a:t>
            </a:r>
            <a:r>
              <a:rPr lang="fr-CA" b="1" dirty="0" err="1" smtClean="0"/>
              <a:t>Sx</a:t>
            </a:r>
            <a:r>
              <a:rPr lang="fr-CA" b="1" dirty="0" smtClean="0"/>
              <a:t> physique-réponse émotionnelle</a:t>
            </a:r>
          </a:p>
          <a:p>
            <a:pPr lvl="1"/>
            <a:r>
              <a:rPr lang="fr-CA" dirty="0" smtClean="0"/>
              <a:t>Cadre structuré pour une courte session de psychothérapie</a:t>
            </a:r>
          </a:p>
          <a:p>
            <a:pPr lvl="1"/>
            <a:r>
              <a:rPr lang="fr-CA" dirty="0" smtClean="0"/>
              <a:t>Montrer l’empathie du médecin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903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mtClean="0"/>
              <a:t>Implication pour la pratique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Thérapie axée sur la recherché de solutions (TARS)</a:t>
            </a:r>
          </a:p>
          <a:p>
            <a:pPr lvl="1"/>
            <a:r>
              <a:rPr lang="fr-CA" dirty="0" smtClean="0"/>
              <a:t>TARS offre des stratégies de communication intéressantes pour le médecin de famille</a:t>
            </a:r>
          </a:p>
          <a:p>
            <a:pPr lvl="1"/>
            <a:r>
              <a:rPr lang="fr-CA" dirty="0" smtClean="0"/>
              <a:t>La TARS formelle en bureau du médecin de famille n’est pas assez étudiée pour pouvoir statuer sur son efficacité</a:t>
            </a:r>
          </a:p>
          <a:p>
            <a:pPr marL="393192" lvl="1" indent="0"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r>
              <a:rPr lang="en-CA" dirty="0" err="1" smtClean="0"/>
              <a:t>Références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00600"/>
          </a:xfrm>
        </p:spPr>
        <p:txBody>
          <a:bodyPr>
            <a:normAutofit fontScale="62500" lnSpcReduction="20000"/>
          </a:bodyPr>
          <a:lstStyle/>
          <a:p>
            <a:endParaRPr lang="en-US" b="1" dirty="0"/>
          </a:p>
          <a:p>
            <a:r>
              <a:rPr lang="en-US" dirty="0" err="1"/>
              <a:t>Akturan</a:t>
            </a:r>
            <a:r>
              <a:rPr lang="en-US" dirty="0"/>
              <a:t> S., Kaya C.A., </a:t>
            </a:r>
            <a:r>
              <a:rPr lang="en-US" dirty="0" err="1"/>
              <a:t>Ünalan</a:t>
            </a:r>
            <a:r>
              <a:rPr lang="en-US" dirty="0"/>
              <a:t> P.C. (2016). The effect of the BATHE interview technique on the empowerment of diabetic patients in primary care: a cluster </a:t>
            </a:r>
            <a:r>
              <a:rPr lang="en-US" dirty="0" err="1"/>
              <a:t>randomised</a:t>
            </a:r>
            <a:r>
              <a:rPr lang="en-US" dirty="0"/>
              <a:t> controlled trial study. </a:t>
            </a:r>
            <a:r>
              <a:rPr lang="en-US" i="1" dirty="0"/>
              <a:t>Primary Care Diabetes Europe, 11</a:t>
            </a:r>
            <a:r>
              <a:rPr lang="en-US" dirty="0"/>
              <a:t>(2), </a:t>
            </a:r>
            <a:r>
              <a:rPr lang="en-US" dirty="0" smtClean="0"/>
              <a:t>154-61.</a:t>
            </a:r>
          </a:p>
          <a:p>
            <a:r>
              <a:rPr lang="en-US" dirty="0" err="1" smtClean="0"/>
              <a:t>Blayney</a:t>
            </a:r>
            <a:r>
              <a:rPr lang="en-US" dirty="0" smtClean="0"/>
              <a:t> S., Crowe A., Bray D. (2014). Survival as medical registrar on call:  remember the doughnut. Journal of Clinical Medicine. 14 (5), 506-9. </a:t>
            </a:r>
          </a:p>
          <a:p>
            <a:r>
              <a:rPr lang="en-US" dirty="0" smtClean="0"/>
              <a:t>Bridges </a:t>
            </a:r>
            <a:r>
              <a:rPr lang="en-US" dirty="0"/>
              <a:t>K.W., Goldberg D.P. (1985). Somatic presentation of DSM-III psychiatric disorders in primary care. </a:t>
            </a:r>
            <a:r>
              <a:rPr lang="en-US" i="1" dirty="0"/>
              <a:t>Journal of  Psychosomatic Research, 29</a:t>
            </a:r>
            <a:r>
              <a:rPr lang="en-US" dirty="0"/>
              <a:t>(6), 563-69.</a:t>
            </a:r>
          </a:p>
          <a:p>
            <a:r>
              <a:rPr lang="en-US" dirty="0" err="1"/>
              <a:t>DeMaria</a:t>
            </a:r>
            <a:r>
              <a:rPr lang="en-US" dirty="0"/>
              <a:t> </a:t>
            </a:r>
            <a:r>
              <a:rPr lang="en-US" dirty="0" err="1"/>
              <a:t>S.Jr</a:t>
            </a:r>
            <a:r>
              <a:rPr lang="en-US" dirty="0"/>
              <a:t>., </a:t>
            </a:r>
            <a:r>
              <a:rPr lang="en-US" dirty="0" err="1"/>
              <a:t>DeMaria</a:t>
            </a:r>
            <a:r>
              <a:rPr lang="en-US" dirty="0"/>
              <a:t> A.P., </a:t>
            </a:r>
            <a:r>
              <a:rPr lang="en-US" dirty="0" err="1"/>
              <a:t>Silvay</a:t>
            </a:r>
            <a:r>
              <a:rPr lang="en-US" dirty="0"/>
              <a:t> G., Flynn B.C. (2011). Use of the BATHE method in the </a:t>
            </a:r>
            <a:r>
              <a:rPr lang="en-US" dirty="0" err="1"/>
              <a:t>preanesthetic</a:t>
            </a:r>
            <a:r>
              <a:rPr lang="en-US" dirty="0"/>
              <a:t> clinic visit. </a:t>
            </a:r>
            <a:r>
              <a:rPr lang="fr-CA" i="1" dirty="0" err="1"/>
              <a:t>Anesthesia</a:t>
            </a:r>
            <a:r>
              <a:rPr lang="fr-CA" i="1" dirty="0"/>
              <a:t> </a:t>
            </a:r>
            <a:r>
              <a:rPr lang="fr-CA" i="1" dirty="0">
                <a:sym typeface="Symbol" charset="2"/>
              </a:rPr>
              <a:t></a:t>
            </a:r>
            <a:r>
              <a:rPr lang="fr-CA" i="1" dirty="0"/>
              <a:t> </a:t>
            </a:r>
            <a:r>
              <a:rPr lang="fr-CA" i="1" dirty="0" err="1"/>
              <a:t>Analqesia</a:t>
            </a:r>
            <a:r>
              <a:rPr lang="fr-CA" i="1" dirty="0"/>
              <a:t>, 113, </a:t>
            </a:r>
            <a:r>
              <a:rPr lang="fr-CA" dirty="0"/>
              <a:t>(5), 1020-26.</a:t>
            </a:r>
            <a:endParaRPr lang="en-US" dirty="0"/>
          </a:p>
          <a:p>
            <a:r>
              <a:rPr lang="en-US" dirty="0"/>
              <a:t>Kim J.H., Park Y.N., Park Y.N., Park E.W., Cheong Y.S., Choi E.Y. (2012). Effects of BATHE interview protocol on patient satisfaction. </a:t>
            </a:r>
            <a:r>
              <a:rPr lang="en-US" i="1" dirty="0"/>
              <a:t>Korean Journal of Family Medicine, 33</a:t>
            </a:r>
            <a:r>
              <a:rPr lang="en-US" dirty="0"/>
              <a:t>(6), 366-371.</a:t>
            </a:r>
          </a:p>
          <a:p>
            <a:r>
              <a:rPr lang="en-US" dirty="0"/>
              <a:t>Kroenke K., </a:t>
            </a:r>
            <a:r>
              <a:rPr lang="en-US" dirty="0" err="1"/>
              <a:t>Mangelsdorff</a:t>
            </a:r>
            <a:r>
              <a:rPr lang="en-US" dirty="0"/>
              <a:t> D.(1989). Common symptoms in ambulatory care: incidence, evaluation, therapy and outcome. </a:t>
            </a:r>
            <a:r>
              <a:rPr lang="en-US" i="1" dirty="0"/>
              <a:t>American Journal of Medicine, 86</a:t>
            </a:r>
            <a:r>
              <a:rPr lang="en-US" dirty="0"/>
              <a:t>(3), 262-66.</a:t>
            </a:r>
          </a:p>
          <a:p>
            <a:r>
              <a:rPr lang="en-US" dirty="0" err="1"/>
              <a:t>Leiblum</a:t>
            </a:r>
            <a:r>
              <a:rPr lang="en-US" dirty="0"/>
              <a:t> S.R., </a:t>
            </a:r>
            <a:r>
              <a:rPr lang="en-US" dirty="0" err="1"/>
              <a:t>Schnall</a:t>
            </a:r>
            <a:r>
              <a:rPr lang="en-US" dirty="0"/>
              <a:t> E., </a:t>
            </a:r>
            <a:r>
              <a:rPr lang="en-US" dirty="0" err="1"/>
              <a:t>Seehuus</a:t>
            </a:r>
            <a:r>
              <a:rPr lang="en-US" dirty="0"/>
              <a:t> M., </a:t>
            </a:r>
            <a:r>
              <a:rPr lang="en-US" dirty="0" err="1"/>
              <a:t>DeMaria</a:t>
            </a:r>
            <a:r>
              <a:rPr lang="en-US" dirty="0"/>
              <a:t> A. (2008). To BATHE or not to BATHE : patient satisfaction with visits to their family physician. </a:t>
            </a:r>
            <a:r>
              <a:rPr lang="en-US" i="1" dirty="0"/>
              <a:t>Family Medicine,  40</a:t>
            </a:r>
            <a:r>
              <a:rPr lang="en-US" dirty="0"/>
              <a:t>(6), 407-11.</a:t>
            </a:r>
          </a:p>
          <a:p>
            <a:r>
              <a:rPr lang="fr-CA" dirty="0" err="1"/>
              <a:t>Littrell</a:t>
            </a:r>
            <a:r>
              <a:rPr lang="fr-CA" dirty="0"/>
              <a:t> J. M., Malia J. A., </a:t>
            </a:r>
            <a:r>
              <a:rPr lang="fr-CA" dirty="0" err="1"/>
              <a:t>Vanderwood</a:t>
            </a:r>
            <a:r>
              <a:rPr lang="fr-CA" dirty="0"/>
              <a:t> M.(1995). Single-session </a:t>
            </a:r>
            <a:r>
              <a:rPr lang="fr-CA" dirty="0" err="1"/>
              <a:t>brief</a:t>
            </a:r>
            <a:r>
              <a:rPr lang="fr-CA" dirty="0"/>
              <a:t> counseling in a high </a:t>
            </a:r>
            <a:r>
              <a:rPr lang="fr-CA" dirty="0" err="1"/>
              <a:t>scool</a:t>
            </a:r>
            <a:r>
              <a:rPr lang="fr-CA" dirty="0"/>
              <a:t>.</a:t>
            </a:r>
            <a:r>
              <a:rPr lang="fr-CA" i="1" dirty="0"/>
              <a:t> Journal of counseling </a:t>
            </a:r>
            <a:r>
              <a:rPr lang="fr-CA" i="1" dirty="0">
                <a:sym typeface="Symbol" charset="2"/>
              </a:rPr>
              <a:t></a:t>
            </a:r>
            <a:r>
              <a:rPr lang="fr-CA" i="1" dirty="0"/>
              <a:t> </a:t>
            </a:r>
            <a:r>
              <a:rPr lang="fr-CA" i="1" dirty="0" err="1"/>
              <a:t>development</a:t>
            </a:r>
            <a:r>
              <a:rPr lang="fr-CA" i="1" dirty="0"/>
              <a:t>, 73</a:t>
            </a:r>
            <a:r>
              <a:rPr lang="fr-CA" dirty="0"/>
              <a:t>(4), 451-58.</a:t>
            </a:r>
            <a:endParaRPr lang="en-US" dirty="0"/>
          </a:p>
          <a:p>
            <a:r>
              <a:rPr lang="fr-CA" dirty="0"/>
              <a:t>McCallum Z., Wake M., </a:t>
            </a:r>
            <a:r>
              <a:rPr lang="fr-CA" dirty="0" err="1"/>
              <a:t>Gerner</a:t>
            </a:r>
            <a:r>
              <a:rPr lang="fr-CA" dirty="0"/>
              <a:t> B., Baur L.A., Gibbons K., Gold L., Gunn J., Harris C., </a:t>
            </a:r>
            <a:r>
              <a:rPr lang="fr-CA" dirty="0" err="1"/>
              <a:t>Naughton</a:t>
            </a:r>
            <a:r>
              <a:rPr lang="fr-CA" dirty="0"/>
              <a:t> G., </a:t>
            </a:r>
            <a:r>
              <a:rPr lang="fr-CA" dirty="0" err="1"/>
              <a:t>Riess</a:t>
            </a:r>
            <a:r>
              <a:rPr lang="fr-CA" dirty="0"/>
              <a:t> C., Sanci L., </a:t>
            </a:r>
            <a:r>
              <a:rPr lang="fr-CA" dirty="0" err="1"/>
              <a:t>Sheehan</a:t>
            </a:r>
            <a:r>
              <a:rPr lang="fr-CA" dirty="0"/>
              <a:t> J., </a:t>
            </a:r>
            <a:r>
              <a:rPr lang="fr-CA" dirty="0" err="1"/>
              <a:t>Ukoumunne</a:t>
            </a:r>
            <a:r>
              <a:rPr lang="fr-CA" dirty="0"/>
              <a:t> O.C., Waters E. (2007). </a:t>
            </a:r>
            <a:r>
              <a:rPr lang="fr-CA" dirty="0" err="1"/>
              <a:t>Outcome</a:t>
            </a:r>
            <a:r>
              <a:rPr lang="fr-CA" dirty="0"/>
              <a:t> data </a:t>
            </a:r>
            <a:r>
              <a:rPr lang="fr-CA" dirty="0" err="1"/>
              <a:t>from</a:t>
            </a:r>
            <a:r>
              <a:rPr lang="fr-CA" dirty="0"/>
              <a:t> the LEAP (Live, </a:t>
            </a:r>
            <a:r>
              <a:rPr lang="fr-CA" dirty="0" err="1"/>
              <a:t>Eat</a:t>
            </a:r>
            <a:r>
              <a:rPr lang="fr-CA" dirty="0"/>
              <a:t>, and Play) trial : a </a:t>
            </a:r>
            <a:r>
              <a:rPr lang="fr-CA" dirty="0" err="1"/>
              <a:t>randomised</a:t>
            </a:r>
            <a:r>
              <a:rPr lang="fr-CA" dirty="0"/>
              <a:t> </a:t>
            </a:r>
            <a:r>
              <a:rPr lang="fr-CA" dirty="0" err="1"/>
              <a:t>controlled</a:t>
            </a:r>
            <a:r>
              <a:rPr lang="fr-CA" dirty="0"/>
              <a:t> trial of a </a:t>
            </a:r>
            <a:r>
              <a:rPr lang="fr-CA" dirty="0" err="1"/>
              <a:t>primary</a:t>
            </a:r>
            <a:r>
              <a:rPr lang="fr-CA" dirty="0"/>
              <a:t> care intervention for </a:t>
            </a:r>
            <a:r>
              <a:rPr lang="fr-CA" dirty="0" err="1"/>
              <a:t>childhood</a:t>
            </a:r>
            <a:r>
              <a:rPr lang="fr-CA" dirty="0"/>
              <a:t> </a:t>
            </a:r>
            <a:r>
              <a:rPr lang="fr-CA" dirty="0" err="1"/>
              <a:t>overweight</a:t>
            </a:r>
            <a:r>
              <a:rPr lang="fr-CA" dirty="0"/>
              <a:t>/</a:t>
            </a:r>
            <a:r>
              <a:rPr lang="fr-CA" dirty="0" err="1"/>
              <a:t>mild</a:t>
            </a:r>
            <a:r>
              <a:rPr lang="fr-CA" dirty="0"/>
              <a:t> </a:t>
            </a:r>
            <a:r>
              <a:rPr lang="fr-CA" dirty="0" err="1"/>
              <a:t>obesity</a:t>
            </a:r>
            <a:r>
              <a:rPr lang="fr-CA" dirty="0"/>
              <a:t>. </a:t>
            </a:r>
            <a:r>
              <a:rPr lang="fr-CA" i="1" dirty="0"/>
              <a:t>International Journal of </a:t>
            </a:r>
            <a:r>
              <a:rPr lang="fr-CA" i="1" dirty="0" err="1"/>
              <a:t>Obesity</a:t>
            </a:r>
            <a:r>
              <a:rPr lang="fr-CA" i="1" dirty="0"/>
              <a:t>, 31</a:t>
            </a:r>
            <a:r>
              <a:rPr lang="fr-CA" dirty="0"/>
              <a:t>, 630-36.  </a:t>
            </a:r>
            <a:endParaRPr lang="en-US" dirty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smtClean="0"/>
              <a:t>Références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616624"/>
          </a:xfrm>
        </p:spPr>
        <p:txBody>
          <a:bodyPr>
            <a:normAutofit/>
          </a:bodyPr>
          <a:lstStyle/>
          <a:p>
            <a:r>
              <a:rPr lang="fr-CA" sz="1800" dirty="0" err="1" smtClean="0"/>
              <a:t>Perkins</a:t>
            </a:r>
            <a:r>
              <a:rPr lang="fr-CA" sz="1800" dirty="0" smtClean="0"/>
              <a:t> </a:t>
            </a:r>
            <a:r>
              <a:rPr lang="fr-CA" sz="1800" dirty="0"/>
              <a:t>R. (2006). The </a:t>
            </a:r>
            <a:r>
              <a:rPr lang="fr-CA" sz="1800" dirty="0" err="1"/>
              <a:t>effectiveness</a:t>
            </a:r>
            <a:r>
              <a:rPr lang="fr-CA" sz="1800" dirty="0"/>
              <a:t> of one session of </a:t>
            </a:r>
            <a:r>
              <a:rPr lang="fr-CA" sz="1800" dirty="0" err="1"/>
              <a:t>therapy</a:t>
            </a:r>
            <a:r>
              <a:rPr lang="fr-CA" sz="1800" dirty="0"/>
              <a:t> </a:t>
            </a:r>
            <a:r>
              <a:rPr lang="fr-CA" sz="1800" dirty="0" err="1"/>
              <a:t>using</a:t>
            </a:r>
            <a:r>
              <a:rPr lang="fr-CA" sz="1800" dirty="0"/>
              <a:t> a single-session </a:t>
            </a:r>
            <a:r>
              <a:rPr lang="fr-CA" sz="1800" dirty="0" err="1"/>
              <a:t>therapy</a:t>
            </a:r>
            <a:r>
              <a:rPr lang="fr-CA" sz="1800" dirty="0"/>
              <a:t> </a:t>
            </a:r>
            <a:r>
              <a:rPr lang="fr-CA" sz="1800" dirty="0" err="1"/>
              <a:t>approach</a:t>
            </a:r>
            <a:r>
              <a:rPr lang="fr-CA" sz="1800" dirty="0"/>
              <a:t> for </a:t>
            </a:r>
            <a:r>
              <a:rPr lang="fr-CA" sz="1800" dirty="0" err="1"/>
              <a:t>children</a:t>
            </a:r>
            <a:r>
              <a:rPr lang="fr-CA" sz="1800" dirty="0"/>
              <a:t> and adolescents </a:t>
            </a:r>
            <a:r>
              <a:rPr lang="fr-CA" sz="1800" dirty="0" err="1"/>
              <a:t>with</a:t>
            </a:r>
            <a:r>
              <a:rPr lang="fr-CA" sz="1800" dirty="0"/>
              <a:t> mental </a:t>
            </a:r>
            <a:r>
              <a:rPr lang="fr-CA" sz="1800" dirty="0" err="1"/>
              <a:t>health</a:t>
            </a:r>
            <a:r>
              <a:rPr lang="fr-CA" sz="1800" dirty="0"/>
              <a:t> </a:t>
            </a:r>
            <a:r>
              <a:rPr lang="fr-CA" sz="1800" dirty="0" err="1"/>
              <a:t>problems</a:t>
            </a:r>
            <a:r>
              <a:rPr lang="fr-CA" sz="1800" dirty="0"/>
              <a:t>. </a:t>
            </a:r>
            <a:r>
              <a:rPr lang="fr-CA" sz="1800" i="1" dirty="0"/>
              <a:t>Psychology and </a:t>
            </a:r>
            <a:r>
              <a:rPr lang="fr-CA" sz="1800" i="1" dirty="0" err="1"/>
              <a:t>Psychotherapy</a:t>
            </a:r>
            <a:r>
              <a:rPr lang="fr-CA" sz="1800" i="1" dirty="0"/>
              <a:t> : Theory, </a:t>
            </a:r>
            <a:r>
              <a:rPr lang="fr-CA" sz="1800" i="1" dirty="0" err="1"/>
              <a:t>Research</a:t>
            </a:r>
            <a:r>
              <a:rPr lang="fr-CA" sz="1800" i="1" dirty="0"/>
              <a:t> and Practice, 79, </a:t>
            </a:r>
            <a:r>
              <a:rPr lang="fr-CA" sz="1800" dirty="0"/>
              <a:t>(2),</a:t>
            </a:r>
            <a:r>
              <a:rPr lang="fr-CA" sz="1800" i="1" dirty="0"/>
              <a:t> </a:t>
            </a:r>
            <a:r>
              <a:rPr lang="fr-CA" sz="1800" dirty="0"/>
              <a:t>215-27</a:t>
            </a:r>
            <a:r>
              <a:rPr lang="fr-CA" sz="1800" dirty="0" smtClean="0"/>
              <a:t>.</a:t>
            </a:r>
          </a:p>
          <a:p>
            <a:r>
              <a:rPr lang="fr-CA" sz="1800" dirty="0" err="1" smtClean="0"/>
              <a:t>Searight</a:t>
            </a:r>
            <a:r>
              <a:rPr lang="fr-CA" sz="1800" dirty="0" smtClean="0"/>
              <a:t> H.R. (2009). </a:t>
            </a:r>
            <a:r>
              <a:rPr lang="fr-CA" sz="1800" dirty="0" err="1" smtClean="0"/>
              <a:t>Realistic</a:t>
            </a:r>
            <a:r>
              <a:rPr lang="fr-CA" sz="1800" dirty="0" smtClean="0"/>
              <a:t> </a:t>
            </a:r>
            <a:r>
              <a:rPr lang="fr-CA" sz="1800" dirty="0" err="1" smtClean="0"/>
              <a:t>Approaches</a:t>
            </a:r>
            <a:r>
              <a:rPr lang="fr-CA" sz="1800" dirty="0" smtClean="0"/>
              <a:t> to </a:t>
            </a:r>
            <a:r>
              <a:rPr lang="fr-CA" sz="1800" dirty="0" err="1" smtClean="0"/>
              <a:t>Counseling</a:t>
            </a:r>
            <a:r>
              <a:rPr lang="fr-CA" sz="1800" dirty="0" smtClean="0"/>
              <a:t> in the Office Setting. American </a:t>
            </a:r>
            <a:r>
              <a:rPr lang="fr-CA" sz="1800" dirty="0" err="1" smtClean="0"/>
              <a:t>Family</a:t>
            </a:r>
            <a:r>
              <a:rPr lang="fr-CA" sz="1800" dirty="0" smtClean="0"/>
              <a:t> </a:t>
            </a:r>
            <a:r>
              <a:rPr lang="fr-CA" sz="1800" dirty="0" err="1" smtClean="0"/>
              <a:t>Physician</a:t>
            </a:r>
            <a:r>
              <a:rPr lang="fr-CA" sz="1800" dirty="0" smtClean="0"/>
              <a:t>, 79(4). 277-84. </a:t>
            </a:r>
          </a:p>
          <a:p>
            <a:r>
              <a:rPr lang="fr-CA" sz="1800" dirty="0" err="1" smtClean="0"/>
              <a:t>Stensrud</a:t>
            </a:r>
            <a:r>
              <a:rPr lang="fr-CA" sz="1800" dirty="0" smtClean="0"/>
              <a:t> T.L. (2012). </a:t>
            </a:r>
            <a:r>
              <a:rPr lang="fr-CA" sz="1800" i="1" dirty="0" smtClean="0"/>
              <a:t>Communication and mental </a:t>
            </a:r>
            <a:r>
              <a:rPr lang="fr-CA" sz="1800" i="1" dirty="0" err="1" smtClean="0"/>
              <a:t>health</a:t>
            </a:r>
            <a:r>
              <a:rPr lang="fr-CA" sz="1800" i="1" dirty="0" smtClean="0"/>
              <a:t> in </a:t>
            </a:r>
            <a:r>
              <a:rPr lang="fr-CA" sz="1800" i="1" dirty="0" err="1" smtClean="0"/>
              <a:t>general</a:t>
            </a:r>
            <a:r>
              <a:rPr lang="fr-CA" sz="1800" i="1" dirty="0" smtClean="0"/>
              <a:t> practice: </a:t>
            </a:r>
            <a:r>
              <a:rPr lang="fr-CA" sz="1800" i="1" dirty="0" err="1" smtClean="0"/>
              <a:t>physicians</a:t>
            </a:r>
            <a:r>
              <a:rPr lang="fr-CA" sz="1800" i="1" dirty="0" smtClean="0"/>
              <a:t>’ self-</a:t>
            </a:r>
            <a:r>
              <a:rPr lang="fr-CA" sz="1800" i="1" dirty="0" err="1" smtClean="0"/>
              <a:t>perceived</a:t>
            </a:r>
            <a:r>
              <a:rPr lang="fr-CA" sz="1800" i="1" dirty="0" smtClean="0"/>
              <a:t> </a:t>
            </a:r>
            <a:r>
              <a:rPr lang="fr-CA" sz="1800" i="1" dirty="0" err="1" smtClean="0"/>
              <a:t>learning</a:t>
            </a:r>
            <a:r>
              <a:rPr lang="fr-CA" sz="1800" i="1" dirty="0" smtClean="0"/>
              <a:t> </a:t>
            </a:r>
            <a:r>
              <a:rPr lang="fr-CA" sz="1800" i="1" dirty="0" err="1" smtClean="0"/>
              <a:t>needs</a:t>
            </a:r>
            <a:r>
              <a:rPr lang="fr-CA" sz="1800" i="1" dirty="0" smtClean="0"/>
              <a:t> and </a:t>
            </a:r>
            <a:r>
              <a:rPr lang="fr-CA" sz="1800" i="1" dirty="0" err="1" smtClean="0"/>
              <a:t>self-efficacy</a:t>
            </a:r>
            <a:r>
              <a:rPr lang="fr-CA" sz="1800" dirty="0" err="1" smtClean="0"/>
              <a:t>.Mental</a:t>
            </a:r>
            <a:r>
              <a:rPr lang="fr-CA" sz="1800" dirty="0" smtClean="0"/>
              <a:t> </a:t>
            </a:r>
            <a:r>
              <a:rPr lang="fr-CA" sz="1800" dirty="0" err="1" smtClean="0"/>
              <a:t>Health</a:t>
            </a:r>
            <a:r>
              <a:rPr lang="fr-CA" sz="1800" dirty="0" smtClean="0"/>
              <a:t> in </a:t>
            </a:r>
            <a:r>
              <a:rPr lang="fr-CA" sz="1800" dirty="0" err="1" smtClean="0"/>
              <a:t>Family</a:t>
            </a:r>
            <a:r>
              <a:rPr lang="fr-CA" sz="1800" dirty="0" smtClean="0"/>
              <a:t> </a:t>
            </a:r>
            <a:r>
              <a:rPr lang="fr-CA" sz="1800" dirty="0" err="1" smtClean="0"/>
              <a:t>Medicine</a:t>
            </a:r>
            <a:r>
              <a:rPr lang="fr-CA" sz="1800" dirty="0" smtClean="0"/>
              <a:t>,9:201.</a:t>
            </a:r>
            <a:endParaRPr lang="en-US" sz="1800" dirty="0"/>
          </a:p>
          <a:p>
            <a:r>
              <a:rPr lang="en-US" sz="1800" dirty="0"/>
              <a:t>Stuart M.R., Lieberman J.A. (2002). </a:t>
            </a:r>
            <a:r>
              <a:rPr lang="en-US" sz="1800" i="1" dirty="0"/>
              <a:t>The fifteen minute hour: practical therapeutic interventions in primary care</a:t>
            </a:r>
            <a:r>
              <a:rPr lang="en-US" sz="1800" dirty="0"/>
              <a:t> (Third edition). Philadelphia : Saunders.</a:t>
            </a:r>
          </a:p>
          <a:p>
            <a:r>
              <a:rPr lang="fr-CA" sz="1800" dirty="0"/>
              <a:t>Valve P., </a:t>
            </a:r>
            <a:r>
              <a:rPr lang="fr-CA" sz="1800" dirty="0" err="1"/>
              <a:t>Lehtinen</a:t>
            </a:r>
            <a:r>
              <a:rPr lang="fr-CA" sz="1800" dirty="0"/>
              <a:t>-Jacks S., Eriksson </a:t>
            </a:r>
            <a:r>
              <a:rPr lang="fr-CA" sz="1800" dirty="0" err="1"/>
              <a:t>T</a:t>
            </a:r>
            <a:r>
              <a:rPr lang="fr-CA" sz="1800" dirty="0"/>
              <a:t>., </a:t>
            </a:r>
            <a:r>
              <a:rPr lang="fr-CA" sz="1800" dirty="0" err="1"/>
              <a:t>Lehtinen</a:t>
            </a:r>
            <a:r>
              <a:rPr lang="fr-CA" sz="1800" dirty="0"/>
              <a:t> M., </a:t>
            </a:r>
            <a:r>
              <a:rPr lang="fr-CA" sz="1800" dirty="0" err="1"/>
              <a:t>Lindfors</a:t>
            </a:r>
            <a:r>
              <a:rPr lang="fr-CA" sz="1800" dirty="0"/>
              <a:t> P., Saha M. </a:t>
            </a:r>
            <a:r>
              <a:rPr lang="fr-CA" sz="1800" dirty="0" err="1"/>
              <a:t>T</a:t>
            </a:r>
            <a:r>
              <a:rPr lang="fr-CA" sz="1800" dirty="0"/>
              <a:t>., </a:t>
            </a:r>
            <a:r>
              <a:rPr lang="fr-CA" sz="1800" dirty="0" err="1"/>
              <a:t>Rimpelä</a:t>
            </a:r>
            <a:r>
              <a:rPr lang="fr-CA" sz="1800" dirty="0"/>
              <a:t> A., Anglé S. (2013). LINDA-a solution –</a:t>
            </a:r>
            <a:r>
              <a:rPr lang="fr-CA" sz="1800" dirty="0" err="1"/>
              <a:t>focused</a:t>
            </a:r>
            <a:r>
              <a:rPr lang="fr-CA" sz="1800" dirty="0"/>
              <a:t> </a:t>
            </a:r>
            <a:r>
              <a:rPr lang="fr-CA" sz="1800" dirty="0" err="1"/>
              <a:t>low-intensity</a:t>
            </a:r>
            <a:r>
              <a:rPr lang="fr-CA" sz="1800" dirty="0"/>
              <a:t> intervention </a:t>
            </a:r>
            <a:r>
              <a:rPr lang="fr-CA" sz="1800" dirty="0" err="1"/>
              <a:t>aimed</a:t>
            </a:r>
            <a:r>
              <a:rPr lang="fr-CA" sz="1800" dirty="0"/>
              <a:t> at </a:t>
            </a:r>
            <a:r>
              <a:rPr lang="fr-CA" sz="1800" dirty="0" err="1"/>
              <a:t>improuving</a:t>
            </a:r>
            <a:r>
              <a:rPr lang="fr-CA" sz="1800" dirty="0"/>
              <a:t> </a:t>
            </a:r>
            <a:r>
              <a:rPr lang="fr-CA" sz="1800" dirty="0" err="1"/>
              <a:t>healt</a:t>
            </a:r>
            <a:r>
              <a:rPr lang="fr-CA" sz="1800" dirty="0"/>
              <a:t> </a:t>
            </a:r>
            <a:r>
              <a:rPr lang="fr-CA" sz="1800" dirty="0" err="1"/>
              <a:t>behaviors</a:t>
            </a:r>
            <a:r>
              <a:rPr lang="fr-CA" sz="1800" dirty="0"/>
              <a:t> of </a:t>
            </a:r>
            <a:r>
              <a:rPr lang="fr-CA" sz="1800" dirty="0" err="1"/>
              <a:t>young</a:t>
            </a:r>
            <a:r>
              <a:rPr lang="fr-CA" sz="1800" dirty="0"/>
              <a:t> </a:t>
            </a:r>
            <a:r>
              <a:rPr lang="fr-CA" sz="1800" dirty="0" err="1"/>
              <a:t>females</a:t>
            </a:r>
            <a:r>
              <a:rPr lang="fr-CA" sz="1800" dirty="0"/>
              <a:t> : a cluster-</a:t>
            </a:r>
            <a:r>
              <a:rPr lang="fr-CA" sz="1800" dirty="0" err="1"/>
              <a:t>randomised</a:t>
            </a:r>
            <a:r>
              <a:rPr lang="fr-CA" sz="1800" dirty="0"/>
              <a:t> </a:t>
            </a:r>
            <a:r>
              <a:rPr lang="fr-CA" sz="1800" dirty="0" err="1"/>
              <a:t>controlled</a:t>
            </a:r>
            <a:r>
              <a:rPr lang="fr-CA" sz="1800" dirty="0"/>
              <a:t> trial. </a:t>
            </a:r>
            <a:r>
              <a:rPr lang="fr-CA" sz="1800" i="1" dirty="0"/>
              <a:t>BMC Public </a:t>
            </a:r>
            <a:r>
              <a:rPr lang="fr-CA" sz="1800" i="1" dirty="0" err="1"/>
              <a:t>Healt</a:t>
            </a:r>
            <a:r>
              <a:rPr lang="fr-CA" sz="1800" i="1" dirty="0"/>
              <a:t>, 13</a:t>
            </a:r>
            <a:r>
              <a:rPr lang="fr-CA" sz="1800" dirty="0"/>
              <a:t>, 1044.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5802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Remerciements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Dre </a:t>
            </a:r>
            <a:r>
              <a:rPr lang="en-US" dirty="0" err="1" smtClean="0"/>
              <a:t>Stéphanie</a:t>
            </a:r>
            <a:r>
              <a:rPr lang="en-US" dirty="0" smtClean="0"/>
              <a:t> Bergeron</a:t>
            </a:r>
          </a:p>
          <a:p>
            <a:r>
              <a:rPr lang="en-US" dirty="0" smtClean="0"/>
              <a:t>Mme Danielle Rose, </a:t>
            </a:r>
            <a:r>
              <a:rPr lang="en-US" dirty="0" err="1" smtClean="0"/>
              <a:t>bibliothécaire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40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Introduction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075240" cy="4922520"/>
          </a:xfrm>
        </p:spPr>
        <p:txBody>
          <a:bodyPr/>
          <a:lstStyle/>
          <a:p>
            <a:r>
              <a:rPr lang="fr-CA" smtClean="0"/>
              <a:t>Prévalence augmentée de la détresse psychologique en premiere ligne </a:t>
            </a:r>
          </a:p>
          <a:p>
            <a:endParaRPr lang="fr-CA" smtClean="0"/>
          </a:p>
          <a:p>
            <a:r>
              <a:rPr lang="fr-CA" smtClean="0"/>
              <a:t>Bon nombre de manifestations organiques sont associées à la souffrance psychologique (stresseurs, évènements). 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51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6165304"/>
            <a:ext cx="3538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1: Kroenke et Mangelsdorff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406482758"/>
              </p:ext>
            </p:extLst>
          </p:nvPr>
        </p:nvGraphicFramePr>
        <p:xfrm>
          <a:off x="611560" y="1556792"/>
          <a:ext cx="79208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56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806680"/>
              </p:ext>
            </p:extLst>
          </p:nvPr>
        </p:nvGraphicFramePr>
        <p:xfrm>
          <a:off x="539552" y="1935163"/>
          <a:ext cx="8064896" cy="3942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615141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2: Bridges et Goldberg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1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mtClean="0"/>
              <a:t>Pertinence en médecine de famille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La psychothérapie en première ligne</a:t>
            </a:r>
          </a:p>
          <a:p>
            <a:pPr lvl="1"/>
            <a:r>
              <a:rPr lang="fr-CA" dirty="0" smtClean="0"/>
              <a:t>Beaucoup de patients avec cette problématique</a:t>
            </a:r>
          </a:p>
          <a:p>
            <a:pPr lvl="1"/>
            <a:r>
              <a:rPr lang="fr-CA" dirty="0" smtClean="0"/>
              <a:t>Peu ou pas de formation des médecins de famille en psychothérapie</a:t>
            </a:r>
          </a:p>
          <a:p>
            <a:pPr lvl="1"/>
            <a:r>
              <a:rPr lang="fr-CA" dirty="0" smtClean="0"/>
              <a:t>Grande majorité des médecins de famille identifie un besoin d’apprentissage dans les stratégies de communication (</a:t>
            </a:r>
            <a:r>
              <a:rPr lang="fr-CA" dirty="0" err="1" smtClean="0"/>
              <a:t>Stensrud</a:t>
            </a:r>
            <a:r>
              <a:rPr lang="fr-CA" dirty="0" smtClean="0"/>
              <a:t> et al.) </a:t>
            </a:r>
          </a:p>
          <a:p>
            <a:pPr lvl="1"/>
            <a:r>
              <a:rPr lang="fr-CA" dirty="0" smtClean="0"/>
              <a:t>Est-ce qu’il y a des méthodes brèves de psychothérapie faisables en pratique de bureau? Efficaces?</a:t>
            </a:r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mtClean="0"/>
              <a:t>La psychothérapie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CA" dirty="0" smtClean="0"/>
          </a:p>
          <a:p>
            <a:pPr lvl="1"/>
            <a:r>
              <a:rPr lang="fr-CA" dirty="0" smtClean="0"/>
              <a:t>Technique BATHE</a:t>
            </a:r>
          </a:p>
          <a:p>
            <a:pPr lvl="2"/>
            <a:r>
              <a:rPr lang="fr-CA" dirty="0" smtClean="0"/>
              <a:t>Lectures personnelles: « </a:t>
            </a:r>
            <a:r>
              <a:rPr lang="fr-CA" i="1" dirty="0" smtClean="0"/>
              <a:t>The </a:t>
            </a:r>
            <a:r>
              <a:rPr lang="fr-CA" i="1" dirty="0" err="1" smtClean="0"/>
              <a:t>fifteen</a:t>
            </a:r>
            <a:r>
              <a:rPr lang="fr-CA" i="1" dirty="0" smtClean="0"/>
              <a:t> minute </a:t>
            </a:r>
            <a:r>
              <a:rPr lang="fr-CA" i="1" dirty="0" err="1" smtClean="0"/>
              <a:t>hour</a:t>
            </a:r>
            <a:r>
              <a:rPr lang="fr-CA" i="1" dirty="0" smtClean="0"/>
              <a:t>: </a:t>
            </a:r>
            <a:r>
              <a:rPr lang="fr-CA" i="1" dirty="0" err="1" smtClean="0"/>
              <a:t>practical</a:t>
            </a:r>
            <a:r>
              <a:rPr lang="fr-CA" i="1" dirty="0" smtClean="0"/>
              <a:t> </a:t>
            </a:r>
            <a:r>
              <a:rPr lang="fr-CA" i="1" dirty="0" err="1" smtClean="0"/>
              <a:t>therapeutic</a:t>
            </a:r>
            <a:r>
              <a:rPr lang="fr-CA" i="1" dirty="0" smtClean="0"/>
              <a:t> interventions in </a:t>
            </a:r>
            <a:r>
              <a:rPr lang="fr-CA" i="1" dirty="0" err="1" smtClean="0"/>
              <a:t>primary</a:t>
            </a:r>
            <a:r>
              <a:rPr lang="fr-CA" i="1" dirty="0" smtClean="0"/>
              <a:t> care</a:t>
            </a:r>
            <a:r>
              <a:rPr lang="fr-CA" dirty="0" smtClean="0"/>
              <a:t> » de Stuart et Lieberman (2002)</a:t>
            </a:r>
          </a:p>
          <a:p>
            <a:pPr lvl="2"/>
            <a:r>
              <a:rPr lang="fr-CA" dirty="0" smtClean="0"/>
              <a:t>Recommandé par  « American Association of </a:t>
            </a:r>
            <a:r>
              <a:rPr lang="fr-CA" dirty="0" err="1" smtClean="0"/>
              <a:t>Family</a:t>
            </a:r>
            <a:r>
              <a:rPr lang="fr-CA" dirty="0" smtClean="0"/>
              <a:t> </a:t>
            </a:r>
            <a:r>
              <a:rPr lang="fr-CA" dirty="0" err="1" smtClean="0"/>
              <a:t>Physicians</a:t>
            </a:r>
            <a:r>
              <a:rPr lang="fr-CA" dirty="0" smtClean="0"/>
              <a:t> » (2009)</a:t>
            </a:r>
          </a:p>
          <a:p>
            <a:pPr marL="393192" lvl="1" indent="0">
              <a:buNone/>
            </a:pPr>
            <a:endParaRPr lang="fr-CA" dirty="0" smtClean="0"/>
          </a:p>
          <a:p>
            <a:pPr lvl="1"/>
            <a:r>
              <a:rPr lang="fr-CA" dirty="0" smtClean="0"/>
              <a:t>Thérapie axée sur la recherche de solutions (TARS)</a:t>
            </a:r>
          </a:p>
          <a:p>
            <a:pPr lvl="2"/>
            <a:r>
              <a:rPr lang="fr-CA" dirty="0" smtClean="0"/>
              <a:t>Recommandé par :</a:t>
            </a:r>
          </a:p>
          <a:p>
            <a:pPr lvl="3"/>
            <a:r>
              <a:rPr lang="fr-CA" dirty="0" smtClean="0"/>
              <a:t>« Le Médecin de famille canadien » (2001)</a:t>
            </a:r>
          </a:p>
          <a:p>
            <a:pPr lvl="3"/>
            <a:r>
              <a:rPr lang="fr-CA" dirty="0" smtClean="0"/>
              <a:t>« Royal </a:t>
            </a:r>
            <a:r>
              <a:rPr lang="fr-CA" dirty="0" err="1" smtClean="0"/>
              <a:t>College</a:t>
            </a:r>
            <a:r>
              <a:rPr lang="fr-CA" dirty="0" smtClean="0"/>
              <a:t> of </a:t>
            </a:r>
            <a:r>
              <a:rPr lang="fr-CA" dirty="0" err="1" smtClean="0"/>
              <a:t>Physicians</a:t>
            </a:r>
            <a:r>
              <a:rPr lang="fr-CA" dirty="0" smtClean="0"/>
              <a:t> » (Angleterre)</a:t>
            </a:r>
          </a:p>
          <a:p>
            <a:pPr lvl="2"/>
            <a:endParaRPr lang="fr-CA" dirty="0" smtClean="0"/>
          </a:p>
          <a:p>
            <a:pPr lvl="2">
              <a:buNone/>
            </a:pPr>
            <a:endParaRPr lang="fr-CA" dirty="0" smtClean="0"/>
          </a:p>
          <a:p>
            <a:pPr lvl="2"/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mtClean="0"/>
              <a:t>La psychothérapie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BATHE...c’est quoi?</a:t>
            </a:r>
          </a:p>
          <a:p>
            <a:pPr lvl="1"/>
            <a:r>
              <a:rPr lang="fr-CA" smtClean="0"/>
              <a:t>Courte, 5-7 min, peu de </a:t>
            </a:r>
            <a:r>
              <a:rPr lang="fr-CA" smtClean="0"/>
              <a:t>contre-indication </a:t>
            </a:r>
            <a:endParaRPr lang="fr-CA" smtClean="0"/>
          </a:p>
          <a:p>
            <a:pPr lvl="1"/>
            <a:r>
              <a:rPr lang="fr-CA" b="1" dirty="0" smtClean="0"/>
              <a:t>Dépistage: </a:t>
            </a:r>
            <a:r>
              <a:rPr lang="fr-CA" dirty="0" smtClean="0"/>
              <a:t>dépression, anxiété, situations stressantes</a:t>
            </a:r>
          </a:p>
          <a:p>
            <a:pPr lvl="1"/>
            <a:r>
              <a:rPr lang="fr-CA" b="1" dirty="0" smtClean="0"/>
              <a:t>Courte psychothérapie</a:t>
            </a:r>
            <a:r>
              <a:rPr lang="fr-CA" dirty="0" smtClean="0"/>
              <a:t>: lien entre émotions et symptômes</a:t>
            </a:r>
          </a:p>
          <a:p>
            <a:pPr lvl="1"/>
            <a:endParaRPr lang="fr-CA" dirty="0" smtClean="0"/>
          </a:p>
          <a:p>
            <a:pPr lvl="1"/>
            <a:r>
              <a:rPr lang="fr-CA" dirty="0" smtClean="0"/>
              <a:t>B: Background (antécédents)</a:t>
            </a:r>
          </a:p>
          <a:p>
            <a:pPr lvl="1"/>
            <a:r>
              <a:rPr lang="fr-CA" dirty="0" smtClean="0"/>
              <a:t>A: Affect (affect)</a:t>
            </a:r>
          </a:p>
          <a:p>
            <a:pPr lvl="1"/>
            <a:r>
              <a:rPr lang="fr-CA" dirty="0" smtClean="0"/>
              <a:t>T: Trouble (trouble)</a:t>
            </a:r>
          </a:p>
          <a:p>
            <a:pPr lvl="1"/>
            <a:r>
              <a:rPr lang="fr-CA" dirty="0" smtClean="0"/>
              <a:t>H: Handling (intervention)</a:t>
            </a:r>
          </a:p>
          <a:p>
            <a:pPr lvl="1"/>
            <a:r>
              <a:rPr lang="fr-CA" dirty="0" smtClean="0"/>
              <a:t>E: </a:t>
            </a:r>
            <a:r>
              <a:rPr lang="fr-CA" dirty="0" err="1" smtClean="0"/>
              <a:t>Empathy</a:t>
            </a:r>
            <a:r>
              <a:rPr lang="fr-CA" dirty="0" smtClean="0"/>
              <a:t> (empathie)</a:t>
            </a:r>
          </a:p>
          <a:p>
            <a:pPr lvl="1"/>
            <a:endParaRPr lang="fr-CA" dirty="0" smtClean="0"/>
          </a:p>
          <a:p>
            <a:pPr lvl="1">
              <a:buNone/>
            </a:pP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mtClean="0"/>
              <a:t>La psychothérapie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589864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Thérapie axée sur la recherche de solutions</a:t>
            </a:r>
          </a:p>
          <a:p>
            <a:pPr lvl="1"/>
            <a:r>
              <a:rPr lang="fr-CA" dirty="0" smtClean="0"/>
              <a:t>Pour ceux qui auraient besoin d’une intervention plus approfondie</a:t>
            </a:r>
          </a:p>
          <a:p>
            <a:pPr lvl="1"/>
            <a:r>
              <a:rPr lang="fr-CA" dirty="0" smtClean="0"/>
              <a:t>Brève thérapie, même 1 session</a:t>
            </a:r>
          </a:p>
          <a:p>
            <a:pPr lvl="1"/>
            <a:r>
              <a:rPr lang="fr-CA" dirty="0" smtClean="0"/>
              <a:t>Principe: les changements surviennent constamment, sont inévitables et contagieux. Les conversations sur la construction de solutions augmentent le comportement de changement</a:t>
            </a:r>
          </a:p>
          <a:p>
            <a:pPr lvl="1"/>
            <a:r>
              <a:rPr lang="fr-CA" dirty="0" smtClean="0"/>
              <a:t>MEC STAT</a:t>
            </a:r>
          </a:p>
          <a:p>
            <a:pPr lvl="2"/>
            <a:r>
              <a:rPr lang="fr-CA" dirty="0" smtClean="0"/>
              <a:t>Miracle</a:t>
            </a:r>
          </a:p>
          <a:p>
            <a:pPr lvl="2"/>
            <a:r>
              <a:rPr lang="fr-CA" dirty="0" smtClean="0"/>
              <a:t>Exception</a:t>
            </a:r>
          </a:p>
          <a:p>
            <a:pPr lvl="2"/>
            <a:r>
              <a:rPr lang="fr-CA" dirty="0" smtClean="0"/>
              <a:t>« Coping »</a:t>
            </a:r>
          </a:p>
          <a:p>
            <a:pPr lvl="2"/>
            <a:r>
              <a:rPr lang="fr-CA" dirty="0" smtClean="0"/>
              <a:t>Score </a:t>
            </a:r>
          </a:p>
          <a:p>
            <a:pPr lvl="2"/>
            <a:r>
              <a:rPr lang="fr-CA" dirty="0" smtClean="0"/>
              <a:t>« Time out »</a:t>
            </a:r>
          </a:p>
          <a:p>
            <a:pPr lvl="2"/>
            <a:r>
              <a:rPr lang="fr-CA" dirty="0" smtClean="0"/>
              <a:t>Appui</a:t>
            </a:r>
          </a:p>
          <a:p>
            <a:pPr lvl="2"/>
            <a:r>
              <a:rPr lang="fr-CA" dirty="0" smtClean="0"/>
              <a:t>Tâche</a:t>
            </a:r>
          </a:p>
          <a:p>
            <a:pPr lvl="1"/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3298</TotalTime>
  <Words>1651</Words>
  <Application>Microsoft Office PowerPoint</Application>
  <PresentationFormat>On-screen Show (4:3)</PresentationFormat>
  <Paragraphs>328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Projet d’érudition 2017</vt:lpstr>
      <vt:lpstr>Plan de la présentation</vt:lpstr>
      <vt:lpstr>Introduction</vt:lpstr>
      <vt:lpstr>Introduction</vt:lpstr>
      <vt:lpstr>Introduction</vt:lpstr>
      <vt:lpstr>Pertinence en médecine de famille</vt:lpstr>
      <vt:lpstr>La psychothérapie</vt:lpstr>
      <vt:lpstr>La psychothérapie</vt:lpstr>
      <vt:lpstr>La psychothérapie</vt:lpstr>
      <vt:lpstr>Question PICO</vt:lpstr>
      <vt:lpstr>Méthodes</vt:lpstr>
      <vt:lpstr>Méthodes</vt:lpstr>
      <vt:lpstr>Articles sélectionnés (BATHE)</vt:lpstr>
      <vt:lpstr>Articles sélectionnés (BATHE)</vt:lpstr>
      <vt:lpstr>Articles sélectionnés (BATHE)</vt:lpstr>
      <vt:lpstr>Articles sélectionnés (TARS)</vt:lpstr>
      <vt:lpstr>Articles sélectionnés (TARS)</vt:lpstr>
      <vt:lpstr>Articles sélectionnés (TARS)</vt:lpstr>
      <vt:lpstr>Articles sélectionnés (TARS)</vt:lpstr>
      <vt:lpstr>Réponse à la question PICO</vt:lpstr>
      <vt:lpstr>Implication pour la pratique</vt:lpstr>
      <vt:lpstr>Implication pour la pratique</vt:lpstr>
      <vt:lpstr>Références</vt:lpstr>
      <vt:lpstr>Références</vt:lpstr>
      <vt:lpstr>Remerciements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d’érudition 2017</dc:title>
  <dc:creator>Patrick Smallhorn</dc:creator>
  <cp:lastModifiedBy>Sorin</cp:lastModifiedBy>
  <cp:revision>167</cp:revision>
  <dcterms:created xsi:type="dcterms:W3CDTF">2017-05-10T02:25:49Z</dcterms:created>
  <dcterms:modified xsi:type="dcterms:W3CDTF">2017-05-29T03:30:39Z</dcterms:modified>
</cp:coreProperties>
</file>